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8"/>
  </p:notesMasterIdLst>
  <p:sldIdLst>
    <p:sldId id="257" r:id="rId2"/>
    <p:sldId id="744" r:id="rId3"/>
    <p:sldId id="746" r:id="rId4"/>
    <p:sldId id="739" r:id="rId5"/>
    <p:sldId id="749" r:id="rId6"/>
    <p:sldId id="750" r:id="rId7"/>
    <p:sldId id="752" r:id="rId8"/>
    <p:sldId id="751" r:id="rId9"/>
    <p:sldId id="753" r:id="rId10"/>
    <p:sldId id="754" r:id="rId11"/>
    <p:sldId id="755" r:id="rId12"/>
    <p:sldId id="306" r:id="rId13"/>
    <p:sldId id="258" r:id="rId14"/>
    <p:sldId id="259" r:id="rId15"/>
    <p:sldId id="260" r:id="rId16"/>
    <p:sldId id="261" r:id="rId17"/>
    <p:sldId id="288" r:id="rId18"/>
    <p:sldId id="289" r:id="rId19"/>
    <p:sldId id="290" r:id="rId20"/>
    <p:sldId id="291" r:id="rId21"/>
    <p:sldId id="292" r:id="rId22"/>
    <p:sldId id="262" r:id="rId23"/>
    <p:sldId id="293" r:id="rId24"/>
    <p:sldId id="294" r:id="rId25"/>
    <p:sldId id="763" r:id="rId26"/>
    <p:sldId id="762" r:id="rId27"/>
    <p:sldId id="765" r:id="rId28"/>
    <p:sldId id="766" r:id="rId29"/>
    <p:sldId id="764" r:id="rId30"/>
    <p:sldId id="767" r:id="rId31"/>
    <p:sldId id="263" r:id="rId32"/>
    <p:sldId id="295" r:id="rId33"/>
    <p:sldId id="307" r:id="rId34"/>
    <p:sldId id="296" r:id="rId35"/>
    <p:sldId id="308" r:id="rId36"/>
    <p:sldId id="298" r:id="rId37"/>
    <p:sldId id="309" r:id="rId38"/>
    <p:sldId id="784" r:id="rId39"/>
    <p:sldId id="785" r:id="rId40"/>
    <p:sldId id="786" r:id="rId41"/>
    <p:sldId id="310" r:id="rId42"/>
    <p:sldId id="311" r:id="rId43"/>
    <p:sldId id="312" r:id="rId44"/>
    <p:sldId id="313" r:id="rId45"/>
    <p:sldId id="314" r:id="rId46"/>
    <p:sldId id="315" r:id="rId47"/>
    <p:sldId id="299" r:id="rId48"/>
    <p:sldId id="300" r:id="rId49"/>
    <p:sldId id="301" r:id="rId50"/>
    <p:sldId id="302" r:id="rId51"/>
    <p:sldId id="303" r:id="rId52"/>
    <p:sldId id="304" r:id="rId53"/>
    <p:sldId id="305" r:id="rId54"/>
    <p:sldId id="316" r:id="rId55"/>
    <p:sldId id="788" r:id="rId56"/>
    <p:sldId id="789" r:id="rId57"/>
    <p:sldId id="854" r:id="rId58"/>
    <p:sldId id="855" r:id="rId59"/>
    <p:sldId id="430" r:id="rId60"/>
    <p:sldId id="431" r:id="rId61"/>
    <p:sldId id="432" r:id="rId62"/>
    <p:sldId id="433" r:id="rId63"/>
    <p:sldId id="439" r:id="rId64"/>
    <p:sldId id="440" r:id="rId65"/>
    <p:sldId id="441" r:id="rId66"/>
    <p:sldId id="790" r:id="rId67"/>
    <p:sldId id="791" r:id="rId68"/>
    <p:sldId id="792" r:id="rId69"/>
    <p:sldId id="793" r:id="rId70"/>
    <p:sldId id="794" r:id="rId71"/>
    <p:sldId id="795" r:id="rId72"/>
    <p:sldId id="796" r:id="rId73"/>
    <p:sldId id="797" r:id="rId74"/>
    <p:sldId id="798" r:id="rId75"/>
    <p:sldId id="799" r:id="rId76"/>
    <p:sldId id="800" r:id="rId77"/>
    <p:sldId id="801" r:id="rId78"/>
    <p:sldId id="802" r:id="rId79"/>
    <p:sldId id="803" r:id="rId80"/>
    <p:sldId id="804" r:id="rId81"/>
    <p:sldId id="805" r:id="rId82"/>
    <p:sldId id="806" r:id="rId83"/>
    <p:sldId id="807" r:id="rId84"/>
    <p:sldId id="808" r:id="rId85"/>
    <p:sldId id="809" r:id="rId86"/>
    <p:sldId id="810" r:id="rId87"/>
    <p:sldId id="811" r:id="rId88"/>
    <p:sldId id="812" r:id="rId89"/>
    <p:sldId id="813" r:id="rId90"/>
    <p:sldId id="814" r:id="rId91"/>
    <p:sldId id="815" r:id="rId92"/>
    <p:sldId id="816" r:id="rId93"/>
    <p:sldId id="817" r:id="rId94"/>
    <p:sldId id="818" r:id="rId95"/>
    <p:sldId id="819" r:id="rId96"/>
    <p:sldId id="820" r:id="rId97"/>
    <p:sldId id="821" r:id="rId98"/>
    <p:sldId id="822" r:id="rId99"/>
    <p:sldId id="823" r:id="rId100"/>
    <p:sldId id="824" r:id="rId101"/>
    <p:sldId id="825" r:id="rId102"/>
    <p:sldId id="826" r:id="rId103"/>
    <p:sldId id="827" r:id="rId104"/>
    <p:sldId id="828" r:id="rId105"/>
    <p:sldId id="829" r:id="rId106"/>
    <p:sldId id="830" r:id="rId107"/>
    <p:sldId id="831" r:id="rId108"/>
    <p:sldId id="833" r:id="rId109"/>
    <p:sldId id="834" r:id="rId110"/>
    <p:sldId id="835" r:id="rId111"/>
    <p:sldId id="836" r:id="rId112"/>
    <p:sldId id="837" r:id="rId113"/>
    <p:sldId id="838" r:id="rId114"/>
    <p:sldId id="839" r:id="rId115"/>
    <p:sldId id="840" r:id="rId116"/>
    <p:sldId id="841" r:id="rId117"/>
    <p:sldId id="842" r:id="rId118"/>
    <p:sldId id="843" r:id="rId119"/>
    <p:sldId id="844" r:id="rId120"/>
    <p:sldId id="845" r:id="rId121"/>
    <p:sldId id="846" r:id="rId122"/>
    <p:sldId id="847" r:id="rId123"/>
    <p:sldId id="848" r:id="rId124"/>
    <p:sldId id="849" r:id="rId125"/>
    <p:sldId id="850" r:id="rId126"/>
    <p:sldId id="851" r:id="rId127"/>
    <p:sldId id="852" r:id="rId128"/>
    <p:sldId id="853" r:id="rId129"/>
    <p:sldId id="425" r:id="rId130"/>
    <p:sldId id="426" r:id="rId131"/>
    <p:sldId id="450" r:id="rId132"/>
    <p:sldId id="451" r:id="rId133"/>
    <p:sldId id="452" r:id="rId134"/>
    <p:sldId id="453" r:id="rId135"/>
    <p:sldId id="454" r:id="rId136"/>
    <p:sldId id="267" r:id="rId137"/>
    <p:sldId id="455" r:id="rId138"/>
    <p:sldId id="456" r:id="rId139"/>
    <p:sldId id="457" r:id="rId140"/>
    <p:sldId id="273" r:id="rId141"/>
    <p:sldId id="271" r:id="rId142"/>
    <p:sldId id="272" r:id="rId143"/>
    <p:sldId id="264" r:id="rId144"/>
    <p:sldId id="274" r:id="rId145"/>
    <p:sldId id="269" r:id="rId146"/>
    <p:sldId id="270" r:id="rId147"/>
    <p:sldId id="268" r:id="rId148"/>
    <p:sldId id="266" r:id="rId149"/>
    <p:sldId id="458" r:id="rId150"/>
    <p:sldId id="459" r:id="rId151"/>
    <p:sldId id="460" r:id="rId152"/>
    <p:sldId id="461" r:id="rId153"/>
    <p:sldId id="462" r:id="rId154"/>
    <p:sldId id="463" r:id="rId155"/>
    <p:sldId id="464" r:id="rId156"/>
    <p:sldId id="465" r:id="rId157"/>
    <p:sldId id="466" r:id="rId158"/>
    <p:sldId id="265" r:id="rId159"/>
    <p:sldId id="467" r:id="rId160"/>
    <p:sldId id="468" r:id="rId161"/>
    <p:sldId id="469" r:id="rId162"/>
    <p:sldId id="470" r:id="rId163"/>
    <p:sldId id="471" r:id="rId164"/>
    <p:sldId id="472" r:id="rId165"/>
    <p:sldId id="473" r:id="rId166"/>
    <p:sldId id="474" r:id="rId167"/>
    <p:sldId id="475" r:id="rId168"/>
    <p:sldId id="476" r:id="rId169"/>
    <p:sldId id="477" r:id="rId170"/>
    <p:sldId id="478" r:id="rId171"/>
    <p:sldId id="479" r:id="rId172"/>
    <p:sldId id="480" r:id="rId173"/>
    <p:sldId id="481" r:id="rId174"/>
    <p:sldId id="482" r:id="rId175"/>
    <p:sldId id="483" r:id="rId176"/>
    <p:sldId id="484" r:id="rId1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78" d="100"/>
          <a:sy n="78" d="100"/>
        </p:scale>
        <p:origin x="186"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tableStyles" Target="tableStyle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15:48:38.553"/>
    </inkml:context>
    <inkml:brush xml:id="br0">
      <inkml:brushProperty name="width" value="0.1" units="cm"/>
      <inkml:brushProperty name="height" value="0.1" units="cm"/>
      <inkml:brushProperty name="color" value="#E71224"/>
    </inkml:brush>
  </inkml:definitions>
  <inkml:trace contextRef="#ctx0" brushRef="#br0">0 163 24575,'2'0'0,"1"1"0,-1-1 0,0 1 0,0 0 0,1-1 0,-1 2 0,0-1 0,0 0 0,0 1 0,-1-1 0,2 1 0,-2-1 0,1 1 0,0-1 0,-1 2 0,3 1 0,-2-1 0,41 52 0,-29-36 0,28 32 0,-37-45 0,1-2 0,-1 1 0,1 0 0,0-1 0,0 0 0,1 0 0,0-1 0,-1 0 0,1 0 0,7 2 0,4-1 0,1-1 0,1 0 0,-2-2 0,1-1 0,0 0 0,0-1 0,25-4 0,5-4 0,75-24 0,1-9 0,184-91 0,-264 109 0,49-20 0,-68 32 54,34-20 1,-10 5-1529,-33 18-5352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2T16:18:55.487"/>
    </inkml:context>
    <inkml:brush xml:id="br0">
      <inkml:brushProperty name="width" value="0.1" units="cm"/>
      <inkml:brushProperty name="height" value="0.1" units="cm"/>
      <inkml:brushProperty name="color" value="#E71224"/>
    </inkml:brush>
  </inkml:definitions>
  <inkml:trace contextRef="#ctx0" brushRef="#br0">1 313 24575,'4'2'0,"-1"-1"0,1 1 0,-1-1 0,0 1 0,0 0 0,0 0 0,0 0 0,0 1 0,0-1 0,0 1 0,3 4 0,0-1 0,1 1 0,9 9 0,0-2 0,2 0 0,20 14 0,-33-25 0,1 0 0,0 0 0,0 0 0,0-1 0,0 1 0,0-1 0,1-1 0,-1 1 0,1-1 0,-1-1 0,0 1 0,1-1 0,0 0 0,-1-1 0,10 0 0,14-7 0,0-1 0,-2 0 0,40-21 0,83-51 0,-122 66 0,412-264-1365,-416 262-5461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2T16:18:57.676"/>
    </inkml:context>
    <inkml:brush xml:id="br0">
      <inkml:brushProperty name="width" value="0.1" units="cm"/>
      <inkml:brushProperty name="height" value="0.1" units="cm"/>
      <inkml:brushProperty name="color" value="#E71224"/>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2T16:19:09.073"/>
    </inkml:context>
    <inkml:brush xml:id="br0">
      <inkml:brushProperty name="width" value="0.1" units="cm"/>
      <inkml:brushProperty name="height" value="0.1" units="cm"/>
      <inkml:brushProperty name="color" value="#E71224"/>
    </inkml:brush>
  </inkml:definitions>
  <inkml:trace contextRef="#ctx0" brushRef="#br0">1 313 24575,'4'2'0,"-1"-1"0,0 1 0,0-1 0,0 1 0,1 0 0,-1 0 0,0 0 0,-1 1 0,1-1 0,0 1 0,3 4 0,0-1 0,2 1 0,8 9 0,0-2 0,1 0 0,22 14 0,-34-25 0,1 0 0,0 0 0,0 0 0,0-1 0,0 1 0,0-1 0,1-1 0,-1 1 0,0-1 0,0-1 0,1 1 0,0-1 0,0 0 0,-1-1 0,10 0 0,13-7 0,1-1 0,-1 0 0,39-21 0,83-51 0,-123 66 0,413-264-1365,-415 262-5461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2T16:19:17.408"/>
    </inkml:context>
    <inkml:brush xml:id="br0">
      <inkml:brushProperty name="width" value="0.1" units="cm"/>
      <inkml:brushProperty name="height" value="0.1" units="cm"/>
      <inkml:brushProperty name="color" value="#E71224"/>
    </inkml:brush>
  </inkml:definitions>
  <inkml:trace contextRef="#ctx0" brushRef="#br0">1 313 24575,'4'2'0,"-1"-1"0,1 1 0,-1-1 0,0 1 0,0 0 0,0 0 0,0 0 0,0 1 0,0-1 0,0 1 0,3 4 0,0-1 0,1 1 0,9 9 0,0-2 0,2 0 0,20 14 0,-33-25 0,1 0 0,0 0 0,0 0 0,0-1 0,0 1 0,0-1 0,1-1 0,-1 1 0,1-1 0,-1-1 0,0 1 0,1-1 0,0 0 0,-1-1 0,10 0 0,14-7 0,0-1 0,-2 0 0,40-21 0,83-51 0,-122 66 0,412-264-1365,-416 262-5461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2T16:19:24.443"/>
    </inkml:context>
    <inkml:brush xml:id="br0">
      <inkml:brushProperty name="width" value="0.1" units="cm"/>
      <inkml:brushProperty name="height" value="0.1" units="cm"/>
      <inkml:brushProperty name="color" value="#E71224"/>
    </inkml:brush>
  </inkml:definitions>
  <inkml:trace contextRef="#ctx0" brushRef="#br0">1 313 24575,'4'2'0,"-1"-1"0,1 1 0,-1-1 0,0 1 0,0 0 0,0 0 0,0 0 0,0 1 0,0-1 0,0 1 0,3 4 0,0-1 0,1 1 0,9 9 0,0-2 0,2 0 0,20 14 0,-33-25 0,1 0 0,0 0 0,0 0 0,0-1 0,0 1 0,0-1 0,1-1 0,-1 1 0,1-1 0,-1-1 0,0 1 0,1-1 0,0 0 0,-1-1 0,10 0 0,14-7 0,0-1 0,-2 0 0,40-21 0,83-51 0,-122 66 0,412-264-1365,-416 262-5461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E565DA-5B99-40AA-B720-3CDDA0266E3A}" type="datetimeFigureOut">
              <a:rPr lang="en-IN" smtClean="0"/>
              <a:t>27-09-2022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04A476-FEDC-4B47-BB88-7032B9FFDC91}" type="slidenum">
              <a:rPr lang="en-IN" smtClean="0"/>
              <a:t>‹#›</a:t>
            </a:fld>
            <a:endParaRPr lang="en-IN"/>
          </a:p>
        </p:txBody>
      </p:sp>
    </p:spTree>
    <p:extLst>
      <p:ext uri="{BB962C8B-B14F-4D97-AF65-F5344CB8AC3E}">
        <p14:creationId xmlns:p14="http://schemas.microsoft.com/office/powerpoint/2010/main" val="940229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t>13</a:t>
            </a:fld>
            <a:endParaRPr lang="en-IN"/>
          </a:p>
        </p:txBody>
      </p:sp>
    </p:spTree>
    <p:extLst>
      <p:ext uri="{BB962C8B-B14F-4D97-AF65-F5344CB8AC3E}">
        <p14:creationId xmlns:p14="http://schemas.microsoft.com/office/powerpoint/2010/main" val="3693464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t>63</a:t>
            </a:fld>
            <a:endParaRPr lang="en-IN"/>
          </a:p>
        </p:txBody>
      </p:sp>
    </p:spTree>
    <p:extLst>
      <p:ext uri="{BB962C8B-B14F-4D97-AF65-F5344CB8AC3E}">
        <p14:creationId xmlns:p14="http://schemas.microsoft.com/office/powerpoint/2010/main" val="9720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t>64</a:t>
            </a:fld>
            <a:endParaRPr lang="en-IN"/>
          </a:p>
        </p:txBody>
      </p:sp>
    </p:spTree>
    <p:extLst>
      <p:ext uri="{BB962C8B-B14F-4D97-AF65-F5344CB8AC3E}">
        <p14:creationId xmlns:p14="http://schemas.microsoft.com/office/powerpoint/2010/main" val="1008990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t>65</a:t>
            </a:fld>
            <a:endParaRPr lang="en-IN"/>
          </a:p>
        </p:txBody>
      </p:sp>
    </p:spTree>
    <p:extLst>
      <p:ext uri="{BB962C8B-B14F-4D97-AF65-F5344CB8AC3E}">
        <p14:creationId xmlns:p14="http://schemas.microsoft.com/office/powerpoint/2010/main" val="2770156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t>70</a:t>
            </a:fld>
            <a:endParaRPr lang="en-IN"/>
          </a:p>
        </p:txBody>
      </p:sp>
    </p:spTree>
    <p:extLst>
      <p:ext uri="{BB962C8B-B14F-4D97-AF65-F5344CB8AC3E}">
        <p14:creationId xmlns:p14="http://schemas.microsoft.com/office/powerpoint/2010/main" val="1263204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t>71</a:t>
            </a:fld>
            <a:endParaRPr lang="en-IN"/>
          </a:p>
        </p:txBody>
      </p:sp>
    </p:spTree>
    <p:extLst>
      <p:ext uri="{BB962C8B-B14F-4D97-AF65-F5344CB8AC3E}">
        <p14:creationId xmlns:p14="http://schemas.microsoft.com/office/powerpoint/2010/main" val="2485330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t>72</a:t>
            </a:fld>
            <a:endParaRPr lang="en-IN"/>
          </a:p>
        </p:txBody>
      </p:sp>
    </p:spTree>
    <p:extLst>
      <p:ext uri="{BB962C8B-B14F-4D97-AF65-F5344CB8AC3E}">
        <p14:creationId xmlns:p14="http://schemas.microsoft.com/office/powerpoint/2010/main" val="1206593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t>73</a:t>
            </a:fld>
            <a:endParaRPr lang="en-IN"/>
          </a:p>
        </p:txBody>
      </p:sp>
    </p:spTree>
    <p:extLst>
      <p:ext uri="{BB962C8B-B14F-4D97-AF65-F5344CB8AC3E}">
        <p14:creationId xmlns:p14="http://schemas.microsoft.com/office/powerpoint/2010/main" val="3328520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t>75</a:t>
            </a:fld>
            <a:endParaRPr lang="en-IN"/>
          </a:p>
        </p:txBody>
      </p:sp>
    </p:spTree>
    <p:extLst>
      <p:ext uri="{BB962C8B-B14F-4D97-AF65-F5344CB8AC3E}">
        <p14:creationId xmlns:p14="http://schemas.microsoft.com/office/powerpoint/2010/main" val="1991453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t>76</a:t>
            </a:fld>
            <a:endParaRPr lang="en-IN"/>
          </a:p>
        </p:txBody>
      </p:sp>
    </p:spTree>
    <p:extLst>
      <p:ext uri="{BB962C8B-B14F-4D97-AF65-F5344CB8AC3E}">
        <p14:creationId xmlns:p14="http://schemas.microsoft.com/office/powerpoint/2010/main" val="1026067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t>78</a:t>
            </a:fld>
            <a:endParaRPr lang="en-IN"/>
          </a:p>
        </p:txBody>
      </p:sp>
    </p:spTree>
    <p:extLst>
      <p:ext uri="{BB962C8B-B14F-4D97-AF65-F5344CB8AC3E}">
        <p14:creationId xmlns:p14="http://schemas.microsoft.com/office/powerpoint/2010/main" val="22247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t>14</a:t>
            </a:fld>
            <a:endParaRPr lang="en-IN"/>
          </a:p>
        </p:txBody>
      </p:sp>
    </p:spTree>
    <p:extLst>
      <p:ext uri="{BB962C8B-B14F-4D97-AF65-F5344CB8AC3E}">
        <p14:creationId xmlns:p14="http://schemas.microsoft.com/office/powerpoint/2010/main" val="1619855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2868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78597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359150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t>130</a:t>
            </a:fld>
            <a:endParaRPr lang="en-IN"/>
          </a:p>
        </p:txBody>
      </p:sp>
    </p:spTree>
    <p:extLst>
      <p:ext uri="{BB962C8B-B14F-4D97-AF65-F5344CB8AC3E}">
        <p14:creationId xmlns:p14="http://schemas.microsoft.com/office/powerpoint/2010/main" val="215997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6" name="Google Shape;10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149</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4" name="Google Shape;114;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150</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t>15</a:t>
            </a:fld>
            <a:endParaRPr lang="en-IN"/>
          </a:p>
        </p:txBody>
      </p:sp>
    </p:spTree>
    <p:extLst>
      <p:ext uri="{BB962C8B-B14F-4D97-AF65-F5344CB8AC3E}">
        <p14:creationId xmlns:p14="http://schemas.microsoft.com/office/powerpoint/2010/main" val="13818649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t>16</a:t>
            </a:fld>
            <a:endParaRPr lang="en-IN"/>
          </a:p>
        </p:txBody>
      </p:sp>
    </p:spTree>
    <p:extLst>
      <p:ext uri="{BB962C8B-B14F-4D97-AF65-F5344CB8AC3E}">
        <p14:creationId xmlns:p14="http://schemas.microsoft.com/office/powerpoint/2010/main" val="21924888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t>18</a:t>
            </a:fld>
            <a:endParaRPr lang="en-IN"/>
          </a:p>
        </p:txBody>
      </p:sp>
    </p:spTree>
    <p:extLst>
      <p:ext uri="{BB962C8B-B14F-4D97-AF65-F5344CB8AC3E}">
        <p14:creationId xmlns:p14="http://schemas.microsoft.com/office/powerpoint/2010/main" val="16048926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t>22</a:t>
            </a:fld>
            <a:endParaRPr lang="en-IN"/>
          </a:p>
        </p:txBody>
      </p:sp>
    </p:spTree>
    <p:extLst>
      <p:ext uri="{BB962C8B-B14F-4D97-AF65-F5344CB8AC3E}">
        <p14:creationId xmlns:p14="http://schemas.microsoft.com/office/powerpoint/2010/main" val="2189684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t>31</a:t>
            </a:fld>
            <a:endParaRPr lang="en-IN"/>
          </a:p>
        </p:txBody>
      </p:sp>
    </p:spTree>
    <p:extLst>
      <p:ext uri="{BB962C8B-B14F-4D97-AF65-F5344CB8AC3E}">
        <p14:creationId xmlns:p14="http://schemas.microsoft.com/office/powerpoint/2010/main" val="2183141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t>52</a:t>
            </a:fld>
            <a:endParaRPr lang="en-IN"/>
          </a:p>
        </p:txBody>
      </p:sp>
    </p:spTree>
    <p:extLst>
      <p:ext uri="{BB962C8B-B14F-4D97-AF65-F5344CB8AC3E}">
        <p14:creationId xmlns:p14="http://schemas.microsoft.com/office/powerpoint/2010/main" val="3308698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t>53</a:t>
            </a:fld>
            <a:endParaRPr lang="en-IN"/>
          </a:p>
        </p:txBody>
      </p:sp>
    </p:spTree>
    <p:extLst>
      <p:ext uri="{BB962C8B-B14F-4D97-AF65-F5344CB8AC3E}">
        <p14:creationId xmlns:p14="http://schemas.microsoft.com/office/powerpoint/2010/main" val="2459578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CE76A-FF98-A36C-5D22-DD10BFD3D9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7400792-D1F9-E09D-82D8-55EC6FC5CE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9AFF76-423E-99AC-05B6-5CEC60CA120B}"/>
              </a:ext>
            </a:extLst>
          </p:cNvPr>
          <p:cNvSpPr>
            <a:spLocks noGrp="1"/>
          </p:cNvSpPr>
          <p:nvPr>
            <p:ph type="dt" sz="half" idx="10"/>
          </p:nvPr>
        </p:nvSpPr>
        <p:spPr/>
        <p:txBody>
          <a:bodyPr/>
          <a:lstStyle/>
          <a:p>
            <a:fld id="{B0B61C47-78AF-4153-A1EF-CE68ACA221B1}" type="datetime1">
              <a:rPr lang="en-IN" smtClean="0"/>
              <a:t>27-09-2022</a:t>
            </a:fld>
            <a:endParaRPr lang="en-IN"/>
          </a:p>
        </p:txBody>
      </p:sp>
      <p:sp>
        <p:nvSpPr>
          <p:cNvPr id="5" name="Footer Placeholder 4">
            <a:extLst>
              <a:ext uri="{FF2B5EF4-FFF2-40B4-BE49-F238E27FC236}">
                <a16:creationId xmlns:a16="http://schemas.microsoft.com/office/drawing/2014/main" id="{4C22C3F1-6EBE-20C2-4B3D-4D2EF5C30069}"/>
              </a:ext>
            </a:extLst>
          </p:cNvPr>
          <p:cNvSpPr>
            <a:spLocks noGrp="1"/>
          </p:cNvSpPr>
          <p:nvPr>
            <p:ph type="ftr" sz="quarter" idx="11"/>
          </p:nvPr>
        </p:nvSpPr>
        <p:spPr/>
        <p:txBody>
          <a:bodyPr/>
          <a:lstStyle/>
          <a:p>
            <a:r>
              <a:rPr lang="en-IN"/>
              <a:t>Prepared by NWC Department</a:t>
            </a:r>
          </a:p>
        </p:txBody>
      </p:sp>
      <p:sp>
        <p:nvSpPr>
          <p:cNvPr id="6" name="Slide Number Placeholder 5">
            <a:extLst>
              <a:ext uri="{FF2B5EF4-FFF2-40B4-BE49-F238E27FC236}">
                <a16:creationId xmlns:a16="http://schemas.microsoft.com/office/drawing/2014/main" id="{B6B1457B-8429-0C71-89A5-74733E6FE279}"/>
              </a:ext>
            </a:extLst>
          </p:cNvPr>
          <p:cNvSpPr>
            <a:spLocks noGrp="1"/>
          </p:cNvSpPr>
          <p:nvPr>
            <p:ph type="sldNum" sz="quarter" idx="12"/>
          </p:nvPr>
        </p:nvSpPr>
        <p:spPr/>
        <p:txBody>
          <a:bodyPr/>
          <a:lstStyle/>
          <a:p>
            <a:fld id="{7DCCAA30-94DD-4E22-986E-F016C04350DC}" type="slidenum">
              <a:rPr lang="en-IN" smtClean="0"/>
              <a:t>‹#›</a:t>
            </a:fld>
            <a:endParaRPr lang="en-IN"/>
          </a:p>
        </p:txBody>
      </p:sp>
    </p:spTree>
    <p:extLst>
      <p:ext uri="{BB962C8B-B14F-4D97-AF65-F5344CB8AC3E}">
        <p14:creationId xmlns:p14="http://schemas.microsoft.com/office/powerpoint/2010/main" val="56469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811F7-0B0A-9079-B1EE-5265D2705F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0C33BE-2C6F-7555-25C0-55D8920268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612017-A796-88C6-AA1B-A6C099E1F8F8}"/>
              </a:ext>
            </a:extLst>
          </p:cNvPr>
          <p:cNvSpPr>
            <a:spLocks noGrp="1"/>
          </p:cNvSpPr>
          <p:nvPr>
            <p:ph type="dt" sz="half" idx="10"/>
          </p:nvPr>
        </p:nvSpPr>
        <p:spPr/>
        <p:txBody>
          <a:bodyPr/>
          <a:lstStyle/>
          <a:p>
            <a:fld id="{EF54CBA6-A5FD-4330-8535-D8210443C228}" type="datetime1">
              <a:rPr lang="en-IN" smtClean="0"/>
              <a:t>27-09-2022</a:t>
            </a:fld>
            <a:endParaRPr lang="en-IN"/>
          </a:p>
        </p:txBody>
      </p:sp>
      <p:sp>
        <p:nvSpPr>
          <p:cNvPr id="5" name="Footer Placeholder 4">
            <a:extLst>
              <a:ext uri="{FF2B5EF4-FFF2-40B4-BE49-F238E27FC236}">
                <a16:creationId xmlns:a16="http://schemas.microsoft.com/office/drawing/2014/main" id="{91C05755-1CC2-42A8-4A9E-1ACD8B2CC6DC}"/>
              </a:ext>
            </a:extLst>
          </p:cNvPr>
          <p:cNvSpPr>
            <a:spLocks noGrp="1"/>
          </p:cNvSpPr>
          <p:nvPr>
            <p:ph type="ftr" sz="quarter" idx="11"/>
          </p:nvPr>
        </p:nvSpPr>
        <p:spPr/>
        <p:txBody>
          <a:bodyPr/>
          <a:lstStyle/>
          <a:p>
            <a:r>
              <a:rPr lang="en-IN"/>
              <a:t>Prepared by NWC Department</a:t>
            </a:r>
          </a:p>
        </p:txBody>
      </p:sp>
      <p:sp>
        <p:nvSpPr>
          <p:cNvPr id="6" name="Slide Number Placeholder 5">
            <a:extLst>
              <a:ext uri="{FF2B5EF4-FFF2-40B4-BE49-F238E27FC236}">
                <a16:creationId xmlns:a16="http://schemas.microsoft.com/office/drawing/2014/main" id="{E4DA67B2-E3AB-AB98-8DAA-23C8FFF1D263}"/>
              </a:ext>
            </a:extLst>
          </p:cNvPr>
          <p:cNvSpPr>
            <a:spLocks noGrp="1"/>
          </p:cNvSpPr>
          <p:nvPr>
            <p:ph type="sldNum" sz="quarter" idx="12"/>
          </p:nvPr>
        </p:nvSpPr>
        <p:spPr/>
        <p:txBody>
          <a:bodyPr/>
          <a:lstStyle/>
          <a:p>
            <a:fld id="{7DCCAA30-94DD-4E22-986E-F016C04350DC}" type="slidenum">
              <a:rPr lang="en-IN" smtClean="0"/>
              <a:t>‹#›</a:t>
            </a:fld>
            <a:endParaRPr lang="en-IN"/>
          </a:p>
        </p:txBody>
      </p:sp>
    </p:spTree>
    <p:extLst>
      <p:ext uri="{BB962C8B-B14F-4D97-AF65-F5344CB8AC3E}">
        <p14:creationId xmlns:p14="http://schemas.microsoft.com/office/powerpoint/2010/main" val="8287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AB639D-3CF0-0231-233F-A56CB33466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371E01-E955-1A85-52BC-88736ABC6D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1DDBB9-E3F0-5678-2BA1-05AD7BF2BE9B}"/>
              </a:ext>
            </a:extLst>
          </p:cNvPr>
          <p:cNvSpPr>
            <a:spLocks noGrp="1"/>
          </p:cNvSpPr>
          <p:nvPr>
            <p:ph type="dt" sz="half" idx="10"/>
          </p:nvPr>
        </p:nvSpPr>
        <p:spPr/>
        <p:txBody>
          <a:bodyPr/>
          <a:lstStyle/>
          <a:p>
            <a:fld id="{740F95F6-29A9-4E5F-B7DC-B8CCC732F5DD}" type="datetime1">
              <a:rPr lang="en-IN" smtClean="0"/>
              <a:t>27-09-2022</a:t>
            </a:fld>
            <a:endParaRPr lang="en-IN"/>
          </a:p>
        </p:txBody>
      </p:sp>
      <p:sp>
        <p:nvSpPr>
          <p:cNvPr id="5" name="Footer Placeholder 4">
            <a:extLst>
              <a:ext uri="{FF2B5EF4-FFF2-40B4-BE49-F238E27FC236}">
                <a16:creationId xmlns:a16="http://schemas.microsoft.com/office/drawing/2014/main" id="{04FB6CC6-F7CD-B3BC-A75C-7BEB182C2A6F}"/>
              </a:ext>
            </a:extLst>
          </p:cNvPr>
          <p:cNvSpPr>
            <a:spLocks noGrp="1"/>
          </p:cNvSpPr>
          <p:nvPr>
            <p:ph type="ftr" sz="quarter" idx="11"/>
          </p:nvPr>
        </p:nvSpPr>
        <p:spPr/>
        <p:txBody>
          <a:bodyPr/>
          <a:lstStyle/>
          <a:p>
            <a:r>
              <a:rPr lang="en-IN"/>
              <a:t>Prepared by NWC Department</a:t>
            </a:r>
          </a:p>
        </p:txBody>
      </p:sp>
      <p:sp>
        <p:nvSpPr>
          <p:cNvPr id="6" name="Slide Number Placeholder 5">
            <a:extLst>
              <a:ext uri="{FF2B5EF4-FFF2-40B4-BE49-F238E27FC236}">
                <a16:creationId xmlns:a16="http://schemas.microsoft.com/office/drawing/2014/main" id="{62AF9CE1-A30F-5E42-70D0-D703FDBB506F}"/>
              </a:ext>
            </a:extLst>
          </p:cNvPr>
          <p:cNvSpPr>
            <a:spLocks noGrp="1"/>
          </p:cNvSpPr>
          <p:nvPr>
            <p:ph type="sldNum" sz="quarter" idx="12"/>
          </p:nvPr>
        </p:nvSpPr>
        <p:spPr/>
        <p:txBody>
          <a:bodyPr/>
          <a:lstStyle/>
          <a:p>
            <a:fld id="{7DCCAA30-94DD-4E22-986E-F016C04350DC}" type="slidenum">
              <a:rPr lang="en-IN" smtClean="0"/>
              <a:t>‹#›</a:t>
            </a:fld>
            <a:endParaRPr lang="en-IN"/>
          </a:p>
        </p:txBody>
      </p:sp>
    </p:spTree>
    <p:extLst>
      <p:ext uri="{BB962C8B-B14F-4D97-AF65-F5344CB8AC3E}">
        <p14:creationId xmlns:p14="http://schemas.microsoft.com/office/powerpoint/2010/main" val="1408997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0276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0"/>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5"/>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6618000"/>
            <a:ext cx="12192000" cy="2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Rectangle 4"/>
          <p:cNvSpPr/>
          <p:nvPr userDrawn="1"/>
        </p:nvSpPr>
        <p:spPr>
          <a:xfrm>
            <a:off x="0" y="0"/>
            <a:ext cx="12192000" cy="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1942604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Slide">
  <p:cSld name="1_Title Slide">
    <p:bg>
      <p:bgPr>
        <a:solidFill>
          <a:schemeClr val="dk2"/>
        </a:solidFill>
        <a:effectLst/>
      </p:bgPr>
    </p:bg>
    <p:spTree>
      <p:nvGrpSpPr>
        <p:cNvPr id="1" name="Shape 18"/>
        <p:cNvGrpSpPr/>
        <p:nvPr/>
      </p:nvGrpSpPr>
      <p:grpSpPr>
        <a:xfrm>
          <a:off x="0" y="0"/>
          <a:ext cx="0" cy="0"/>
          <a:chOff x="0" y="0"/>
          <a:chExt cx="0" cy="0"/>
        </a:xfrm>
      </p:grpSpPr>
      <p:sp>
        <p:nvSpPr>
          <p:cNvPr id="19" name="Google Shape;19;p20"/>
          <p:cNvSpPr/>
          <p:nvPr/>
        </p:nvSpPr>
        <p:spPr>
          <a:xfrm>
            <a:off x="0" y="5971032"/>
            <a:ext cx="12192000" cy="886968"/>
          </a:xfrm>
          <a:prstGeom prst="rect">
            <a:avLst/>
          </a:prstGeom>
          <a:solidFill>
            <a:srgbClr val="FFFFFF"/>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b="0" i="0" u="none" strike="noStrike" cap="none">
              <a:solidFill>
                <a:schemeClr val="lt1"/>
              </a:solidFill>
              <a:latin typeface="Twentieth Century"/>
              <a:ea typeface="Twentieth Century"/>
              <a:cs typeface="Twentieth Century"/>
              <a:sym typeface="Twentieth Century"/>
            </a:endParaRPr>
          </a:p>
        </p:txBody>
      </p:sp>
      <p:sp>
        <p:nvSpPr>
          <p:cNvPr id="20" name="Google Shape;20;p20"/>
          <p:cNvSpPr/>
          <p:nvPr/>
        </p:nvSpPr>
        <p:spPr>
          <a:xfrm>
            <a:off x="-12192" y="6053328"/>
            <a:ext cx="2999232" cy="713232"/>
          </a:xfrm>
          <a:prstGeom prst="rect">
            <a:avLst/>
          </a:prstGeom>
          <a:solidFill>
            <a:schemeClr val="accent2"/>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b="0" i="0" u="none" strike="noStrike" cap="none">
              <a:solidFill>
                <a:schemeClr val="lt1"/>
              </a:solidFill>
              <a:latin typeface="Twentieth Century"/>
              <a:ea typeface="Twentieth Century"/>
              <a:cs typeface="Twentieth Century"/>
              <a:sym typeface="Twentieth Century"/>
            </a:endParaRPr>
          </a:p>
        </p:txBody>
      </p:sp>
      <p:sp>
        <p:nvSpPr>
          <p:cNvPr id="21" name="Google Shape;21;p20"/>
          <p:cNvSpPr/>
          <p:nvPr/>
        </p:nvSpPr>
        <p:spPr>
          <a:xfrm>
            <a:off x="3145536" y="6044184"/>
            <a:ext cx="9046464" cy="713232"/>
          </a:xfrm>
          <a:prstGeom prst="rect">
            <a:avLst/>
          </a:prstGeom>
          <a:solidFill>
            <a:schemeClr val="accent1"/>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b="0" i="0" u="none" strike="noStrike" cap="none">
              <a:solidFill>
                <a:schemeClr val="lt1"/>
              </a:solidFill>
              <a:latin typeface="Twentieth Century"/>
              <a:ea typeface="Twentieth Century"/>
              <a:cs typeface="Twentieth Century"/>
              <a:sym typeface="Twentieth Century"/>
            </a:endParaRPr>
          </a:p>
        </p:txBody>
      </p:sp>
      <p:sp>
        <p:nvSpPr>
          <p:cNvPr id="22" name="Google Shape;22;p20"/>
          <p:cNvSpPr txBox="1">
            <a:spLocks noGrp="1"/>
          </p:cNvSpPr>
          <p:nvPr>
            <p:ph type="subTitle" idx="1"/>
          </p:nvPr>
        </p:nvSpPr>
        <p:spPr>
          <a:xfrm>
            <a:off x="3149600" y="6050037"/>
            <a:ext cx="8686800" cy="685800"/>
          </a:xfrm>
          <a:prstGeom prst="rect">
            <a:avLst/>
          </a:prstGeom>
          <a:noFill/>
          <a:ln>
            <a:noFill/>
          </a:ln>
        </p:spPr>
        <p:txBody>
          <a:bodyPr spcFirstLastPara="1" wrap="square" lIns="91425" tIns="45700" rIns="91425" bIns="45700" anchor="ctr" anchorCtr="0">
            <a:normAutofit/>
          </a:bodyPr>
          <a:lstStyle>
            <a:lvl1pPr lvl="0" algn="l">
              <a:spcBef>
                <a:spcPts val="933"/>
              </a:spcBef>
              <a:spcAft>
                <a:spcPts val="0"/>
              </a:spcAft>
              <a:buSzPts val="1680"/>
              <a:buNone/>
              <a:defRPr sz="3733">
                <a:solidFill>
                  <a:srgbClr val="FFFFFF"/>
                </a:solidFill>
              </a:defRPr>
            </a:lvl1pPr>
            <a:lvl2pPr lvl="1" algn="ctr">
              <a:spcBef>
                <a:spcPts val="733"/>
              </a:spcBef>
              <a:spcAft>
                <a:spcPts val="0"/>
              </a:spcAft>
              <a:buSzPts val="1260"/>
              <a:buNone/>
              <a:defRPr/>
            </a:lvl2pPr>
            <a:lvl3pPr lvl="2" algn="ctr">
              <a:spcBef>
                <a:spcPts val="667"/>
              </a:spcBef>
              <a:spcAft>
                <a:spcPts val="0"/>
              </a:spcAft>
              <a:buSzPts val="1350"/>
              <a:buNone/>
              <a:defRPr/>
            </a:lvl3pPr>
            <a:lvl4pPr lvl="3" algn="ctr">
              <a:spcBef>
                <a:spcPts val="533"/>
              </a:spcBef>
              <a:spcAft>
                <a:spcPts val="0"/>
              </a:spcAft>
              <a:buSzPts val="1350"/>
              <a:buNone/>
              <a:defRPr/>
            </a:lvl4pPr>
            <a:lvl5pPr lvl="4" algn="ctr">
              <a:spcBef>
                <a:spcPts val="533"/>
              </a:spcBef>
              <a:spcAft>
                <a:spcPts val="0"/>
              </a:spcAft>
              <a:buSzPts val="1170"/>
              <a:buNone/>
              <a:defRPr/>
            </a:lvl5pPr>
            <a:lvl6pPr lvl="5" algn="ctr">
              <a:spcBef>
                <a:spcPts val="480"/>
              </a:spcBef>
              <a:spcAft>
                <a:spcPts val="0"/>
              </a:spcAft>
              <a:buSzPts val="1800"/>
              <a:buNone/>
              <a:defRPr/>
            </a:lvl6pPr>
            <a:lvl7pPr lvl="6" algn="ctr">
              <a:spcBef>
                <a:spcPts val="480"/>
              </a:spcBef>
              <a:spcAft>
                <a:spcPts val="0"/>
              </a:spcAft>
              <a:buSzPts val="1800"/>
              <a:buNone/>
              <a:defRPr/>
            </a:lvl7pPr>
            <a:lvl8pPr lvl="7" algn="ctr">
              <a:spcBef>
                <a:spcPts val="480"/>
              </a:spcBef>
              <a:spcAft>
                <a:spcPts val="0"/>
              </a:spcAft>
              <a:buSzPts val="1800"/>
              <a:buNone/>
              <a:defRPr/>
            </a:lvl8pPr>
            <a:lvl9pPr lvl="8" algn="ctr">
              <a:spcBef>
                <a:spcPts val="480"/>
              </a:spcBef>
              <a:spcAft>
                <a:spcPts val="0"/>
              </a:spcAft>
              <a:buSzPts val="1800"/>
              <a:buNone/>
              <a:defRPr/>
            </a:lvl9pPr>
          </a:lstStyle>
          <a:p>
            <a:endParaRPr/>
          </a:p>
        </p:txBody>
      </p:sp>
      <p:sp>
        <p:nvSpPr>
          <p:cNvPr id="23" name="Google Shape;23;p20"/>
          <p:cNvSpPr txBox="1">
            <a:spLocks noGrp="1"/>
          </p:cNvSpPr>
          <p:nvPr>
            <p:ph type="dt" idx="10"/>
          </p:nvPr>
        </p:nvSpPr>
        <p:spPr>
          <a:xfrm>
            <a:off x="101600" y="6068699"/>
            <a:ext cx="2743200" cy="685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2667">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460F062-73F9-495F-B83E-EFA8BF0ADB48}" type="datetime1">
              <a:rPr lang="en-IN" smtClean="0"/>
              <a:t>27-09-2022</a:t>
            </a:fld>
            <a:endParaRPr/>
          </a:p>
        </p:txBody>
      </p:sp>
      <p:sp>
        <p:nvSpPr>
          <p:cNvPr id="24" name="Google Shape;24;p20"/>
          <p:cNvSpPr txBox="1">
            <a:spLocks noGrp="1"/>
          </p:cNvSpPr>
          <p:nvPr>
            <p:ph type="ftr" idx="11"/>
          </p:nvPr>
        </p:nvSpPr>
        <p:spPr>
          <a:xfrm>
            <a:off x="2780524" y="236539"/>
            <a:ext cx="782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Prepared by NWC Department</a:t>
            </a:r>
            <a:endParaRPr/>
          </a:p>
        </p:txBody>
      </p:sp>
      <p:sp>
        <p:nvSpPr>
          <p:cNvPr id="25" name="Google Shape;25;p20"/>
          <p:cNvSpPr txBox="1">
            <a:spLocks noGrp="1"/>
          </p:cNvSpPr>
          <p:nvPr>
            <p:ph type="sldNum" idx="12"/>
          </p:nvPr>
        </p:nvSpPr>
        <p:spPr>
          <a:xfrm>
            <a:off x="10668000" y="228600"/>
            <a:ext cx="1117600" cy="381000"/>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sz="1867" b="1" i="0" u="none" strike="noStrike" cap="none">
                <a:solidFill>
                  <a:schemeClr val="lt2"/>
                </a:solidFill>
                <a:latin typeface="Twentieth Century"/>
                <a:ea typeface="Twentieth Century"/>
                <a:cs typeface="Twentieth Century"/>
                <a:sym typeface="Twentieth Century"/>
              </a:defRPr>
            </a:lvl1pPr>
            <a:lvl2pPr marL="0" lvl="1" indent="0" algn="ctr">
              <a:spcBef>
                <a:spcPts val="0"/>
              </a:spcBef>
              <a:buNone/>
              <a:defRPr sz="1867" b="1" i="0" u="none" strike="noStrike" cap="none">
                <a:solidFill>
                  <a:schemeClr val="lt2"/>
                </a:solidFill>
                <a:latin typeface="Twentieth Century"/>
                <a:ea typeface="Twentieth Century"/>
                <a:cs typeface="Twentieth Century"/>
                <a:sym typeface="Twentieth Century"/>
              </a:defRPr>
            </a:lvl2pPr>
            <a:lvl3pPr marL="0" lvl="2" indent="0" algn="ctr">
              <a:spcBef>
                <a:spcPts val="0"/>
              </a:spcBef>
              <a:buNone/>
              <a:defRPr sz="1867" b="1" i="0" u="none" strike="noStrike" cap="none">
                <a:solidFill>
                  <a:schemeClr val="lt2"/>
                </a:solidFill>
                <a:latin typeface="Twentieth Century"/>
                <a:ea typeface="Twentieth Century"/>
                <a:cs typeface="Twentieth Century"/>
                <a:sym typeface="Twentieth Century"/>
              </a:defRPr>
            </a:lvl3pPr>
            <a:lvl4pPr marL="0" lvl="3" indent="0" algn="ctr">
              <a:spcBef>
                <a:spcPts val="0"/>
              </a:spcBef>
              <a:buNone/>
              <a:defRPr sz="1867" b="1" i="0" u="none" strike="noStrike" cap="none">
                <a:solidFill>
                  <a:schemeClr val="lt2"/>
                </a:solidFill>
                <a:latin typeface="Twentieth Century"/>
                <a:ea typeface="Twentieth Century"/>
                <a:cs typeface="Twentieth Century"/>
                <a:sym typeface="Twentieth Century"/>
              </a:defRPr>
            </a:lvl4pPr>
            <a:lvl5pPr marL="0" lvl="4" indent="0" algn="ctr">
              <a:spcBef>
                <a:spcPts val="0"/>
              </a:spcBef>
              <a:buNone/>
              <a:defRPr sz="1867" b="1" i="0" u="none" strike="noStrike" cap="none">
                <a:solidFill>
                  <a:schemeClr val="lt2"/>
                </a:solidFill>
                <a:latin typeface="Twentieth Century"/>
                <a:ea typeface="Twentieth Century"/>
                <a:cs typeface="Twentieth Century"/>
                <a:sym typeface="Twentieth Century"/>
              </a:defRPr>
            </a:lvl5pPr>
            <a:lvl6pPr marL="0" lvl="5" indent="0" algn="ctr">
              <a:spcBef>
                <a:spcPts val="0"/>
              </a:spcBef>
              <a:buNone/>
              <a:defRPr sz="1867" b="1" i="0" u="none" strike="noStrike" cap="none">
                <a:solidFill>
                  <a:schemeClr val="lt2"/>
                </a:solidFill>
                <a:latin typeface="Twentieth Century"/>
                <a:ea typeface="Twentieth Century"/>
                <a:cs typeface="Twentieth Century"/>
                <a:sym typeface="Twentieth Century"/>
              </a:defRPr>
            </a:lvl6pPr>
            <a:lvl7pPr marL="0" lvl="6" indent="0" algn="ctr">
              <a:spcBef>
                <a:spcPts val="0"/>
              </a:spcBef>
              <a:buNone/>
              <a:defRPr sz="1867" b="1" i="0" u="none" strike="noStrike" cap="none">
                <a:solidFill>
                  <a:schemeClr val="lt2"/>
                </a:solidFill>
                <a:latin typeface="Twentieth Century"/>
                <a:ea typeface="Twentieth Century"/>
                <a:cs typeface="Twentieth Century"/>
                <a:sym typeface="Twentieth Century"/>
              </a:defRPr>
            </a:lvl7pPr>
            <a:lvl8pPr marL="0" lvl="7" indent="0" algn="ctr">
              <a:spcBef>
                <a:spcPts val="0"/>
              </a:spcBef>
              <a:buNone/>
              <a:defRPr sz="1867" b="1" i="0" u="none" strike="noStrike" cap="none">
                <a:solidFill>
                  <a:schemeClr val="lt2"/>
                </a:solidFill>
                <a:latin typeface="Twentieth Century"/>
                <a:ea typeface="Twentieth Century"/>
                <a:cs typeface="Twentieth Century"/>
                <a:sym typeface="Twentieth Century"/>
              </a:defRPr>
            </a:lvl8pPr>
            <a:lvl9pPr marL="0" lvl="8" indent="0" algn="ctr">
              <a:spcBef>
                <a:spcPts val="0"/>
              </a:spcBef>
              <a:buNone/>
              <a:defRPr sz="1867" b="1" i="0" u="none" strike="noStrike" cap="none">
                <a:solidFill>
                  <a:schemeClr val="lt2"/>
                </a:solidFill>
                <a:latin typeface="Twentieth Century"/>
                <a:ea typeface="Twentieth Century"/>
                <a:cs typeface="Twentieth Century"/>
                <a:sym typeface="Twentieth Century"/>
              </a:defRPr>
            </a:lvl9pPr>
          </a:lstStyle>
          <a:p>
            <a:fld id="{00000000-1234-1234-1234-123412341234}" type="slidenum">
              <a:rPr lang="en-US" smtClean="0"/>
              <a:pPr/>
              <a:t>‹#›</a:t>
            </a:fld>
            <a:endParaRPr lang="en-US"/>
          </a:p>
        </p:txBody>
      </p:sp>
      <p:sp>
        <p:nvSpPr>
          <p:cNvPr id="26" name="Google Shape;26;p20"/>
          <p:cNvSpPr txBox="1">
            <a:spLocks noGrp="1"/>
          </p:cNvSpPr>
          <p:nvPr>
            <p:ph type="title"/>
          </p:nvPr>
        </p:nvSpPr>
        <p:spPr>
          <a:xfrm>
            <a:off x="3149600" y="3124200"/>
            <a:ext cx="8636000" cy="2717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4200"/>
              <a:buFont typeface="Twentieth Century"/>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639104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1DA12-BAF6-FE4A-60B0-D755E4414E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8D0F25-5812-C286-7A38-8E66F81081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DA71C3-17B2-6C35-CC17-2C714DD21DC3}"/>
              </a:ext>
            </a:extLst>
          </p:cNvPr>
          <p:cNvSpPr>
            <a:spLocks noGrp="1"/>
          </p:cNvSpPr>
          <p:nvPr>
            <p:ph type="dt" sz="half" idx="10"/>
          </p:nvPr>
        </p:nvSpPr>
        <p:spPr/>
        <p:txBody>
          <a:bodyPr/>
          <a:lstStyle/>
          <a:p>
            <a:fld id="{D01CB568-82CD-4309-BCE6-2519881B09F7}" type="datetime1">
              <a:rPr lang="en-IN" smtClean="0"/>
              <a:t>27-09-2022</a:t>
            </a:fld>
            <a:endParaRPr lang="en-IN"/>
          </a:p>
        </p:txBody>
      </p:sp>
      <p:sp>
        <p:nvSpPr>
          <p:cNvPr id="5" name="Footer Placeholder 4">
            <a:extLst>
              <a:ext uri="{FF2B5EF4-FFF2-40B4-BE49-F238E27FC236}">
                <a16:creationId xmlns:a16="http://schemas.microsoft.com/office/drawing/2014/main" id="{5D9B4470-1C3F-5860-43D4-F0C883213A8D}"/>
              </a:ext>
            </a:extLst>
          </p:cNvPr>
          <p:cNvSpPr>
            <a:spLocks noGrp="1"/>
          </p:cNvSpPr>
          <p:nvPr>
            <p:ph type="ftr" sz="quarter" idx="11"/>
          </p:nvPr>
        </p:nvSpPr>
        <p:spPr/>
        <p:txBody>
          <a:bodyPr/>
          <a:lstStyle/>
          <a:p>
            <a:r>
              <a:rPr lang="en-IN"/>
              <a:t>Prepared by NWC Department</a:t>
            </a:r>
          </a:p>
        </p:txBody>
      </p:sp>
      <p:sp>
        <p:nvSpPr>
          <p:cNvPr id="6" name="Slide Number Placeholder 5">
            <a:extLst>
              <a:ext uri="{FF2B5EF4-FFF2-40B4-BE49-F238E27FC236}">
                <a16:creationId xmlns:a16="http://schemas.microsoft.com/office/drawing/2014/main" id="{8847A19F-870C-50ED-D4AA-F1AC17E414FC}"/>
              </a:ext>
            </a:extLst>
          </p:cNvPr>
          <p:cNvSpPr>
            <a:spLocks noGrp="1"/>
          </p:cNvSpPr>
          <p:nvPr>
            <p:ph type="sldNum" sz="quarter" idx="12"/>
          </p:nvPr>
        </p:nvSpPr>
        <p:spPr/>
        <p:txBody>
          <a:bodyPr/>
          <a:lstStyle/>
          <a:p>
            <a:fld id="{7DCCAA30-94DD-4E22-986E-F016C04350DC}" type="slidenum">
              <a:rPr lang="en-IN" smtClean="0"/>
              <a:t>‹#›</a:t>
            </a:fld>
            <a:endParaRPr lang="en-IN"/>
          </a:p>
        </p:txBody>
      </p:sp>
    </p:spTree>
    <p:extLst>
      <p:ext uri="{BB962C8B-B14F-4D97-AF65-F5344CB8AC3E}">
        <p14:creationId xmlns:p14="http://schemas.microsoft.com/office/powerpoint/2010/main" val="253141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01BA7-1821-AFE0-5AE7-7EC9B7CAAF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A3DBBE-5530-9B18-7453-F87DEA5C7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940CB7-5668-E28B-6C6A-D941134A2B67}"/>
              </a:ext>
            </a:extLst>
          </p:cNvPr>
          <p:cNvSpPr>
            <a:spLocks noGrp="1"/>
          </p:cNvSpPr>
          <p:nvPr>
            <p:ph type="dt" sz="half" idx="10"/>
          </p:nvPr>
        </p:nvSpPr>
        <p:spPr/>
        <p:txBody>
          <a:bodyPr/>
          <a:lstStyle/>
          <a:p>
            <a:fld id="{F50D9F8E-D68D-4487-8665-C71D7DE50CB0}" type="datetime1">
              <a:rPr lang="en-IN" smtClean="0"/>
              <a:t>27-09-2022</a:t>
            </a:fld>
            <a:endParaRPr lang="en-IN"/>
          </a:p>
        </p:txBody>
      </p:sp>
      <p:sp>
        <p:nvSpPr>
          <p:cNvPr id="5" name="Footer Placeholder 4">
            <a:extLst>
              <a:ext uri="{FF2B5EF4-FFF2-40B4-BE49-F238E27FC236}">
                <a16:creationId xmlns:a16="http://schemas.microsoft.com/office/drawing/2014/main" id="{CA2E7C59-63EC-E83E-CC2B-31D7BF3D2F9F}"/>
              </a:ext>
            </a:extLst>
          </p:cNvPr>
          <p:cNvSpPr>
            <a:spLocks noGrp="1"/>
          </p:cNvSpPr>
          <p:nvPr>
            <p:ph type="ftr" sz="quarter" idx="11"/>
          </p:nvPr>
        </p:nvSpPr>
        <p:spPr/>
        <p:txBody>
          <a:bodyPr/>
          <a:lstStyle/>
          <a:p>
            <a:r>
              <a:rPr lang="en-IN"/>
              <a:t>Prepared by NWC Department</a:t>
            </a:r>
          </a:p>
        </p:txBody>
      </p:sp>
      <p:sp>
        <p:nvSpPr>
          <p:cNvPr id="6" name="Slide Number Placeholder 5">
            <a:extLst>
              <a:ext uri="{FF2B5EF4-FFF2-40B4-BE49-F238E27FC236}">
                <a16:creationId xmlns:a16="http://schemas.microsoft.com/office/drawing/2014/main" id="{BEBD4B1F-EE31-3862-CD07-913A5B69A32C}"/>
              </a:ext>
            </a:extLst>
          </p:cNvPr>
          <p:cNvSpPr>
            <a:spLocks noGrp="1"/>
          </p:cNvSpPr>
          <p:nvPr>
            <p:ph type="sldNum" sz="quarter" idx="12"/>
          </p:nvPr>
        </p:nvSpPr>
        <p:spPr/>
        <p:txBody>
          <a:bodyPr/>
          <a:lstStyle/>
          <a:p>
            <a:fld id="{7DCCAA30-94DD-4E22-986E-F016C04350DC}" type="slidenum">
              <a:rPr lang="en-IN" smtClean="0"/>
              <a:t>‹#›</a:t>
            </a:fld>
            <a:endParaRPr lang="en-IN"/>
          </a:p>
        </p:txBody>
      </p:sp>
    </p:spTree>
    <p:extLst>
      <p:ext uri="{BB962C8B-B14F-4D97-AF65-F5344CB8AC3E}">
        <p14:creationId xmlns:p14="http://schemas.microsoft.com/office/powerpoint/2010/main" val="1458967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49B63-B11D-C5ED-CCE4-2914B94886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48B234-47BD-FE8C-49DA-D1192284FB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8580AB-96F6-983D-DEAD-588004E78B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FCA838-138D-13E7-685F-4CDEEA50AF79}"/>
              </a:ext>
            </a:extLst>
          </p:cNvPr>
          <p:cNvSpPr>
            <a:spLocks noGrp="1"/>
          </p:cNvSpPr>
          <p:nvPr>
            <p:ph type="dt" sz="half" idx="10"/>
          </p:nvPr>
        </p:nvSpPr>
        <p:spPr/>
        <p:txBody>
          <a:bodyPr/>
          <a:lstStyle/>
          <a:p>
            <a:fld id="{32329BC0-D8BA-46C2-A9A3-74E0CFC277A2}" type="datetime1">
              <a:rPr lang="en-IN" smtClean="0"/>
              <a:t>27-09-2022</a:t>
            </a:fld>
            <a:endParaRPr lang="en-IN"/>
          </a:p>
        </p:txBody>
      </p:sp>
      <p:sp>
        <p:nvSpPr>
          <p:cNvPr id="6" name="Footer Placeholder 5">
            <a:extLst>
              <a:ext uri="{FF2B5EF4-FFF2-40B4-BE49-F238E27FC236}">
                <a16:creationId xmlns:a16="http://schemas.microsoft.com/office/drawing/2014/main" id="{19A3D0C3-C4E5-6C33-0D91-A0D140183CCF}"/>
              </a:ext>
            </a:extLst>
          </p:cNvPr>
          <p:cNvSpPr>
            <a:spLocks noGrp="1"/>
          </p:cNvSpPr>
          <p:nvPr>
            <p:ph type="ftr" sz="quarter" idx="11"/>
          </p:nvPr>
        </p:nvSpPr>
        <p:spPr/>
        <p:txBody>
          <a:bodyPr/>
          <a:lstStyle/>
          <a:p>
            <a:r>
              <a:rPr lang="en-IN"/>
              <a:t>Prepared by NWC Department</a:t>
            </a:r>
          </a:p>
        </p:txBody>
      </p:sp>
      <p:sp>
        <p:nvSpPr>
          <p:cNvPr id="7" name="Slide Number Placeholder 6">
            <a:extLst>
              <a:ext uri="{FF2B5EF4-FFF2-40B4-BE49-F238E27FC236}">
                <a16:creationId xmlns:a16="http://schemas.microsoft.com/office/drawing/2014/main" id="{2B9AB04C-F31F-B5D7-C6E4-CE9E5168DF0F}"/>
              </a:ext>
            </a:extLst>
          </p:cNvPr>
          <p:cNvSpPr>
            <a:spLocks noGrp="1"/>
          </p:cNvSpPr>
          <p:nvPr>
            <p:ph type="sldNum" sz="quarter" idx="12"/>
          </p:nvPr>
        </p:nvSpPr>
        <p:spPr/>
        <p:txBody>
          <a:bodyPr/>
          <a:lstStyle/>
          <a:p>
            <a:fld id="{7DCCAA30-94DD-4E22-986E-F016C04350DC}" type="slidenum">
              <a:rPr lang="en-IN" smtClean="0"/>
              <a:t>‹#›</a:t>
            </a:fld>
            <a:endParaRPr lang="en-IN"/>
          </a:p>
        </p:txBody>
      </p:sp>
    </p:spTree>
    <p:extLst>
      <p:ext uri="{BB962C8B-B14F-4D97-AF65-F5344CB8AC3E}">
        <p14:creationId xmlns:p14="http://schemas.microsoft.com/office/powerpoint/2010/main" val="4050285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CE4F4-7D0D-7B07-9FAD-287173C3714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43D0FA-10FC-B02E-B997-FCF78454BB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5DD4EB-82C3-72BC-7320-51A942E272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AC2DEA8-354F-4567-8BE5-C28DECABEB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EF90F1-F958-187A-73F8-51ECFF5387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26220A1-BA89-86A9-02AD-D967D2088058}"/>
              </a:ext>
            </a:extLst>
          </p:cNvPr>
          <p:cNvSpPr>
            <a:spLocks noGrp="1"/>
          </p:cNvSpPr>
          <p:nvPr>
            <p:ph type="dt" sz="half" idx="10"/>
          </p:nvPr>
        </p:nvSpPr>
        <p:spPr/>
        <p:txBody>
          <a:bodyPr/>
          <a:lstStyle/>
          <a:p>
            <a:fld id="{22A6CCCB-7B51-4327-B493-D52536E69CF1}" type="datetime1">
              <a:rPr lang="en-IN" smtClean="0"/>
              <a:t>27-09-2022</a:t>
            </a:fld>
            <a:endParaRPr lang="en-IN"/>
          </a:p>
        </p:txBody>
      </p:sp>
      <p:sp>
        <p:nvSpPr>
          <p:cNvPr id="8" name="Footer Placeholder 7">
            <a:extLst>
              <a:ext uri="{FF2B5EF4-FFF2-40B4-BE49-F238E27FC236}">
                <a16:creationId xmlns:a16="http://schemas.microsoft.com/office/drawing/2014/main" id="{9C062377-95EF-2168-95F7-27E39C0BD4CF}"/>
              </a:ext>
            </a:extLst>
          </p:cNvPr>
          <p:cNvSpPr>
            <a:spLocks noGrp="1"/>
          </p:cNvSpPr>
          <p:nvPr>
            <p:ph type="ftr" sz="quarter" idx="11"/>
          </p:nvPr>
        </p:nvSpPr>
        <p:spPr/>
        <p:txBody>
          <a:bodyPr/>
          <a:lstStyle/>
          <a:p>
            <a:r>
              <a:rPr lang="en-IN"/>
              <a:t>Prepared by NWC Department</a:t>
            </a:r>
          </a:p>
        </p:txBody>
      </p:sp>
      <p:sp>
        <p:nvSpPr>
          <p:cNvPr id="9" name="Slide Number Placeholder 8">
            <a:extLst>
              <a:ext uri="{FF2B5EF4-FFF2-40B4-BE49-F238E27FC236}">
                <a16:creationId xmlns:a16="http://schemas.microsoft.com/office/drawing/2014/main" id="{DA191261-DFBC-DC66-2B89-C26B77D19A6D}"/>
              </a:ext>
            </a:extLst>
          </p:cNvPr>
          <p:cNvSpPr>
            <a:spLocks noGrp="1"/>
          </p:cNvSpPr>
          <p:nvPr>
            <p:ph type="sldNum" sz="quarter" idx="12"/>
          </p:nvPr>
        </p:nvSpPr>
        <p:spPr/>
        <p:txBody>
          <a:bodyPr/>
          <a:lstStyle/>
          <a:p>
            <a:fld id="{7DCCAA30-94DD-4E22-986E-F016C04350DC}" type="slidenum">
              <a:rPr lang="en-IN" smtClean="0"/>
              <a:t>‹#›</a:t>
            </a:fld>
            <a:endParaRPr lang="en-IN"/>
          </a:p>
        </p:txBody>
      </p:sp>
    </p:spTree>
    <p:extLst>
      <p:ext uri="{BB962C8B-B14F-4D97-AF65-F5344CB8AC3E}">
        <p14:creationId xmlns:p14="http://schemas.microsoft.com/office/powerpoint/2010/main" val="407174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4B9F8-1C86-3038-1170-294237740F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9F2A2F-E679-34E5-9380-C98FCE3DECA3}"/>
              </a:ext>
            </a:extLst>
          </p:cNvPr>
          <p:cNvSpPr>
            <a:spLocks noGrp="1"/>
          </p:cNvSpPr>
          <p:nvPr>
            <p:ph type="dt" sz="half" idx="10"/>
          </p:nvPr>
        </p:nvSpPr>
        <p:spPr/>
        <p:txBody>
          <a:bodyPr/>
          <a:lstStyle/>
          <a:p>
            <a:fld id="{CC3DDA78-322F-4FDC-A446-5BB43A233478}" type="datetime1">
              <a:rPr lang="en-IN" smtClean="0"/>
              <a:t>27-09-2022</a:t>
            </a:fld>
            <a:endParaRPr lang="en-IN"/>
          </a:p>
        </p:txBody>
      </p:sp>
      <p:sp>
        <p:nvSpPr>
          <p:cNvPr id="4" name="Footer Placeholder 3">
            <a:extLst>
              <a:ext uri="{FF2B5EF4-FFF2-40B4-BE49-F238E27FC236}">
                <a16:creationId xmlns:a16="http://schemas.microsoft.com/office/drawing/2014/main" id="{C32AB334-0357-9828-2EFE-4C071A687E99}"/>
              </a:ext>
            </a:extLst>
          </p:cNvPr>
          <p:cNvSpPr>
            <a:spLocks noGrp="1"/>
          </p:cNvSpPr>
          <p:nvPr>
            <p:ph type="ftr" sz="quarter" idx="11"/>
          </p:nvPr>
        </p:nvSpPr>
        <p:spPr/>
        <p:txBody>
          <a:bodyPr/>
          <a:lstStyle/>
          <a:p>
            <a:r>
              <a:rPr lang="en-IN"/>
              <a:t>Prepared by NWC Department</a:t>
            </a:r>
          </a:p>
        </p:txBody>
      </p:sp>
      <p:sp>
        <p:nvSpPr>
          <p:cNvPr id="5" name="Slide Number Placeholder 4">
            <a:extLst>
              <a:ext uri="{FF2B5EF4-FFF2-40B4-BE49-F238E27FC236}">
                <a16:creationId xmlns:a16="http://schemas.microsoft.com/office/drawing/2014/main" id="{AFFAEE03-09BD-434B-9A4F-0788A1EC6DE3}"/>
              </a:ext>
            </a:extLst>
          </p:cNvPr>
          <p:cNvSpPr>
            <a:spLocks noGrp="1"/>
          </p:cNvSpPr>
          <p:nvPr>
            <p:ph type="sldNum" sz="quarter" idx="12"/>
          </p:nvPr>
        </p:nvSpPr>
        <p:spPr/>
        <p:txBody>
          <a:bodyPr/>
          <a:lstStyle/>
          <a:p>
            <a:fld id="{7DCCAA30-94DD-4E22-986E-F016C04350DC}" type="slidenum">
              <a:rPr lang="en-IN" smtClean="0"/>
              <a:t>‹#›</a:t>
            </a:fld>
            <a:endParaRPr lang="en-IN"/>
          </a:p>
        </p:txBody>
      </p:sp>
    </p:spTree>
    <p:extLst>
      <p:ext uri="{BB962C8B-B14F-4D97-AF65-F5344CB8AC3E}">
        <p14:creationId xmlns:p14="http://schemas.microsoft.com/office/powerpoint/2010/main" val="868057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3990D-D442-BF94-964D-1B479920C15F}"/>
              </a:ext>
            </a:extLst>
          </p:cNvPr>
          <p:cNvSpPr>
            <a:spLocks noGrp="1"/>
          </p:cNvSpPr>
          <p:nvPr>
            <p:ph type="dt" sz="half" idx="10"/>
          </p:nvPr>
        </p:nvSpPr>
        <p:spPr/>
        <p:txBody>
          <a:bodyPr/>
          <a:lstStyle/>
          <a:p>
            <a:fld id="{D8F2C604-9477-4340-8127-D3B6927FB904}" type="datetime1">
              <a:rPr lang="en-IN" smtClean="0"/>
              <a:t>27-09-2022</a:t>
            </a:fld>
            <a:endParaRPr lang="en-IN"/>
          </a:p>
        </p:txBody>
      </p:sp>
      <p:sp>
        <p:nvSpPr>
          <p:cNvPr id="3" name="Footer Placeholder 2">
            <a:extLst>
              <a:ext uri="{FF2B5EF4-FFF2-40B4-BE49-F238E27FC236}">
                <a16:creationId xmlns:a16="http://schemas.microsoft.com/office/drawing/2014/main" id="{253E5B00-2F57-7B98-8EDB-A46ED8D49D8A}"/>
              </a:ext>
            </a:extLst>
          </p:cNvPr>
          <p:cNvSpPr>
            <a:spLocks noGrp="1"/>
          </p:cNvSpPr>
          <p:nvPr>
            <p:ph type="ftr" sz="quarter" idx="11"/>
          </p:nvPr>
        </p:nvSpPr>
        <p:spPr/>
        <p:txBody>
          <a:bodyPr/>
          <a:lstStyle/>
          <a:p>
            <a:r>
              <a:rPr lang="en-IN"/>
              <a:t>Prepared by NWC Department</a:t>
            </a:r>
          </a:p>
        </p:txBody>
      </p:sp>
      <p:sp>
        <p:nvSpPr>
          <p:cNvPr id="4" name="Slide Number Placeholder 3">
            <a:extLst>
              <a:ext uri="{FF2B5EF4-FFF2-40B4-BE49-F238E27FC236}">
                <a16:creationId xmlns:a16="http://schemas.microsoft.com/office/drawing/2014/main" id="{B50C5800-25B5-5759-5CCF-3CB47565D516}"/>
              </a:ext>
            </a:extLst>
          </p:cNvPr>
          <p:cNvSpPr>
            <a:spLocks noGrp="1"/>
          </p:cNvSpPr>
          <p:nvPr>
            <p:ph type="sldNum" sz="quarter" idx="12"/>
          </p:nvPr>
        </p:nvSpPr>
        <p:spPr/>
        <p:txBody>
          <a:bodyPr/>
          <a:lstStyle/>
          <a:p>
            <a:fld id="{7DCCAA30-94DD-4E22-986E-F016C04350DC}" type="slidenum">
              <a:rPr lang="en-IN" smtClean="0"/>
              <a:t>‹#›</a:t>
            </a:fld>
            <a:endParaRPr lang="en-IN"/>
          </a:p>
        </p:txBody>
      </p:sp>
    </p:spTree>
    <p:extLst>
      <p:ext uri="{BB962C8B-B14F-4D97-AF65-F5344CB8AC3E}">
        <p14:creationId xmlns:p14="http://schemas.microsoft.com/office/powerpoint/2010/main" val="408726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046E8-FAC2-7CF6-966F-3C13D23A79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EBFAB2-8061-F367-7EB3-9E09C416E8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760895-1BE0-541B-262C-E31C54845C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C652D2-AF84-37B1-597C-8C9C7C334804}"/>
              </a:ext>
            </a:extLst>
          </p:cNvPr>
          <p:cNvSpPr>
            <a:spLocks noGrp="1"/>
          </p:cNvSpPr>
          <p:nvPr>
            <p:ph type="dt" sz="half" idx="10"/>
          </p:nvPr>
        </p:nvSpPr>
        <p:spPr/>
        <p:txBody>
          <a:bodyPr/>
          <a:lstStyle/>
          <a:p>
            <a:fld id="{66AEB324-7F66-4755-BC6F-A2CF2D115B4E}" type="datetime1">
              <a:rPr lang="en-IN" smtClean="0"/>
              <a:t>27-09-2022</a:t>
            </a:fld>
            <a:endParaRPr lang="en-IN"/>
          </a:p>
        </p:txBody>
      </p:sp>
      <p:sp>
        <p:nvSpPr>
          <p:cNvPr id="6" name="Footer Placeholder 5">
            <a:extLst>
              <a:ext uri="{FF2B5EF4-FFF2-40B4-BE49-F238E27FC236}">
                <a16:creationId xmlns:a16="http://schemas.microsoft.com/office/drawing/2014/main" id="{9F22C7C9-C5B9-CBBE-893E-58AEE79BF273}"/>
              </a:ext>
            </a:extLst>
          </p:cNvPr>
          <p:cNvSpPr>
            <a:spLocks noGrp="1"/>
          </p:cNvSpPr>
          <p:nvPr>
            <p:ph type="ftr" sz="quarter" idx="11"/>
          </p:nvPr>
        </p:nvSpPr>
        <p:spPr/>
        <p:txBody>
          <a:bodyPr/>
          <a:lstStyle/>
          <a:p>
            <a:r>
              <a:rPr lang="en-IN"/>
              <a:t>Prepared by NWC Department</a:t>
            </a:r>
          </a:p>
        </p:txBody>
      </p:sp>
      <p:sp>
        <p:nvSpPr>
          <p:cNvPr id="7" name="Slide Number Placeholder 6">
            <a:extLst>
              <a:ext uri="{FF2B5EF4-FFF2-40B4-BE49-F238E27FC236}">
                <a16:creationId xmlns:a16="http://schemas.microsoft.com/office/drawing/2014/main" id="{D152E468-08C9-8BAA-690D-1A0961730770}"/>
              </a:ext>
            </a:extLst>
          </p:cNvPr>
          <p:cNvSpPr>
            <a:spLocks noGrp="1"/>
          </p:cNvSpPr>
          <p:nvPr>
            <p:ph type="sldNum" sz="quarter" idx="12"/>
          </p:nvPr>
        </p:nvSpPr>
        <p:spPr/>
        <p:txBody>
          <a:bodyPr/>
          <a:lstStyle/>
          <a:p>
            <a:fld id="{7DCCAA30-94DD-4E22-986E-F016C04350DC}" type="slidenum">
              <a:rPr lang="en-IN" smtClean="0"/>
              <a:t>‹#›</a:t>
            </a:fld>
            <a:endParaRPr lang="en-IN"/>
          </a:p>
        </p:txBody>
      </p:sp>
    </p:spTree>
    <p:extLst>
      <p:ext uri="{BB962C8B-B14F-4D97-AF65-F5344CB8AC3E}">
        <p14:creationId xmlns:p14="http://schemas.microsoft.com/office/powerpoint/2010/main" val="412327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A32C9-04A4-99C6-344C-A9BE5E5DE0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4D9CBCE-2518-ED2B-008D-1305E8BC78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0FD23A-EE05-B4C4-00AC-0004C340D9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47A372-68F2-FC2A-048B-D67E097D3964}"/>
              </a:ext>
            </a:extLst>
          </p:cNvPr>
          <p:cNvSpPr>
            <a:spLocks noGrp="1"/>
          </p:cNvSpPr>
          <p:nvPr>
            <p:ph type="dt" sz="half" idx="10"/>
          </p:nvPr>
        </p:nvSpPr>
        <p:spPr/>
        <p:txBody>
          <a:bodyPr/>
          <a:lstStyle/>
          <a:p>
            <a:fld id="{1C571A15-454B-4D5B-800C-7E49E3A5E93A}" type="datetime1">
              <a:rPr lang="en-IN" smtClean="0"/>
              <a:t>27-09-2022</a:t>
            </a:fld>
            <a:endParaRPr lang="en-IN"/>
          </a:p>
        </p:txBody>
      </p:sp>
      <p:sp>
        <p:nvSpPr>
          <p:cNvPr id="6" name="Footer Placeholder 5">
            <a:extLst>
              <a:ext uri="{FF2B5EF4-FFF2-40B4-BE49-F238E27FC236}">
                <a16:creationId xmlns:a16="http://schemas.microsoft.com/office/drawing/2014/main" id="{3DAF14E6-D7D9-F1FF-8EEC-71B9E6158D5D}"/>
              </a:ext>
            </a:extLst>
          </p:cNvPr>
          <p:cNvSpPr>
            <a:spLocks noGrp="1"/>
          </p:cNvSpPr>
          <p:nvPr>
            <p:ph type="ftr" sz="quarter" idx="11"/>
          </p:nvPr>
        </p:nvSpPr>
        <p:spPr/>
        <p:txBody>
          <a:bodyPr/>
          <a:lstStyle/>
          <a:p>
            <a:r>
              <a:rPr lang="en-IN"/>
              <a:t>Prepared by NWC Department</a:t>
            </a:r>
          </a:p>
        </p:txBody>
      </p:sp>
      <p:sp>
        <p:nvSpPr>
          <p:cNvPr id="7" name="Slide Number Placeholder 6">
            <a:extLst>
              <a:ext uri="{FF2B5EF4-FFF2-40B4-BE49-F238E27FC236}">
                <a16:creationId xmlns:a16="http://schemas.microsoft.com/office/drawing/2014/main" id="{BEDD0BAB-245C-1687-0C29-0978BECD4180}"/>
              </a:ext>
            </a:extLst>
          </p:cNvPr>
          <p:cNvSpPr>
            <a:spLocks noGrp="1"/>
          </p:cNvSpPr>
          <p:nvPr>
            <p:ph type="sldNum" sz="quarter" idx="12"/>
          </p:nvPr>
        </p:nvSpPr>
        <p:spPr/>
        <p:txBody>
          <a:bodyPr/>
          <a:lstStyle/>
          <a:p>
            <a:fld id="{7DCCAA30-94DD-4E22-986E-F016C04350DC}" type="slidenum">
              <a:rPr lang="en-IN" smtClean="0"/>
              <a:t>‹#›</a:t>
            </a:fld>
            <a:endParaRPr lang="en-IN"/>
          </a:p>
        </p:txBody>
      </p:sp>
    </p:spTree>
    <p:extLst>
      <p:ext uri="{BB962C8B-B14F-4D97-AF65-F5344CB8AC3E}">
        <p14:creationId xmlns:p14="http://schemas.microsoft.com/office/powerpoint/2010/main" val="1572186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CD1335-A8DA-D78D-7476-DA8E9504B5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240EC2-13A5-09B4-9CBA-412132FA58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D4A574-C7CC-8F90-92A6-D04A3F01EE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D4AE3-0139-4B25-9FEB-D9D7D71EC5CB}" type="datetime1">
              <a:rPr lang="en-IN" smtClean="0"/>
              <a:t>27-09-2022</a:t>
            </a:fld>
            <a:endParaRPr lang="en-IN"/>
          </a:p>
        </p:txBody>
      </p:sp>
      <p:sp>
        <p:nvSpPr>
          <p:cNvPr id="5" name="Footer Placeholder 4">
            <a:extLst>
              <a:ext uri="{FF2B5EF4-FFF2-40B4-BE49-F238E27FC236}">
                <a16:creationId xmlns:a16="http://schemas.microsoft.com/office/drawing/2014/main" id="{58FF4087-D0F0-2745-9636-CFF788ADF7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Prepared by NWC Department</a:t>
            </a:r>
          </a:p>
        </p:txBody>
      </p:sp>
      <p:sp>
        <p:nvSpPr>
          <p:cNvPr id="6" name="Slide Number Placeholder 5">
            <a:extLst>
              <a:ext uri="{FF2B5EF4-FFF2-40B4-BE49-F238E27FC236}">
                <a16:creationId xmlns:a16="http://schemas.microsoft.com/office/drawing/2014/main" id="{6FEC3B9E-9058-2BA3-5A99-98466EAE59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CCAA30-94DD-4E22-986E-F016C04350DC}" type="slidenum">
              <a:rPr lang="en-IN" smtClean="0"/>
              <a:t>‹#›</a:t>
            </a:fld>
            <a:endParaRPr lang="en-IN"/>
          </a:p>
        </p:txBody>
      </p:sp>
    </p:spTree>
    <p:extLst>
      <p:ext uri="{BB962C8B-B14F-4D97-AF65-F5344CB8AC3E}">
        <p14:creationId xmlns:p14="http://schemas.microsoft.com/office/powerpoint/2010/main" val="4095266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7.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0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9.bin"/><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1.png"/></Relationships>
</file>

<file path=ppt/slides/_rels/slide1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48.jpeg"/></Relationships>
</file>

<file path=ppt/slides/_rels/slide121.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2.png"/><Relationship Id="rId7" Type="http://schemas.openxmlformats.org/officeDocument/2006/relationships/image" Target="../media/image17.emf"/><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3" Type="http://schemas.openxmlformats.org/officeDocument/2006/relationships/image" Target="../media/image65.jp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53.xml.rels><?xml version="1.0" encoding="UTF-8" standalone="yes"?>
<Relationships xmlns="http://schemas.openxmlformats.org/package/2006/relationships"><Relationship Id="rId3" Type="http://schemas.openxmlformats.org/officeDocument/2006/relationships/image" Target="../media/image66.jp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54.xml.rels><?xml version="1.0" encoding="UTF-8" standalone="yes"?>
<Relationships xmlns="http://schemas.openxmlformats.org/package/2006/relationships"><Relationship Id="rId3" Type="http://schemas.openxmlformats.org/officeDocument/2006/relationships/image" Target="../media/image67.jp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55.xml.rels><?xml version="1.0" encoding="UTF-8" standalone="yes"?>
<Relationships xmlns="http://schemas.openxmlformats.org/package/2006/relationships"><Relationship Id="rId3" Type="http://schemas.openxmlformats.org/officeDocument/2006/relationships/image" Target="../media/image68.jp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56.xml.rels><?xml version="1.0" encoding="UTF-8" standalone="yes"?>
<Relationships xmlns="http://schemas.openxmlformats.org/package/2006/relationships"><Relationship Id="rId3" Type="http://schemas.openxmlformats.org/officeDocument/2006/relationships/image" Target="../media/image69.jp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59.xml.rels><?xml version="1.0" encoding="UTF-8" standalone="yes"?>
<Relationships xmlns="http://schemas.openxmlformats.org/package/2006/relationships"><Relationship Id="rId3" Type="http://schemas.openxmlformats.org/officeDocument/2006/relationships/image" Target="../media/image71.jp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60.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notesSlide" Target="../notesSlides/notesSlide35.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73.jpg"/></Relationships>
</file>

<file path=ppt/slides/_rels/slide161.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62.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63.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64.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16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16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4.wmf"/><Relationship Id="rId7"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oleObject" Target="../embeddings/oleObject3.bin"/><Relationship Id="rId5" Type="http://schemas.openxmlformats.org/officeDocument/2006/relationships/image" Target="../media/image5.wmf"/><Relationship Id="rId10" Type="http://schemas.openxmlformats.org/officeDocument/2006/relationships/image" Target="../media/image2.png"/><Relationship Id="rId4" Type="http://schemas.openxmlformats.org/officeDocument/2006/relationships/oleObject" Target="../embeddings/oleObject2.bin"/><Relationship Id="rId9" Type="http://schemas.openxmlformats.org/officeDocument/2006/relationships/image" Target="../media/image7.wmf"/></Relationships>
</file>

<file path=ppt/slides/_rels/slide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5.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26.png"/><Relationship Id="rId10" Type="http://schemas.openxmlformats.org/officeDocument/2006/relationships/image" Target="../media/image22.png"/><Relationship Id="rId4" Type="http://schemas.openxmlformats.org/officeDocument/2006/relationships/customXml" Target="../ink/ink3.xml"/><Relationship Id="rId9" Type="http://schemas.openxmlformats.org/officeDocument/2006/relationships/customXml" Target="../ink/ink6.xml"/></Relationships>
</file>

<file path=ppt/slides/_rels/slide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oleObject" Target="../embeddings/oleObject5.bin"/><Relationship Id="rId1" Type="http://schemas.openxmlformats.org/officeDocument/2006/relationships/slideLayout" Target="../slideLayouts/slideLayout7.xml"/><Relationship Id="rId6" Type="http://schemas.openxmlformats.org/officeDocument/2006/relationships/oleObject" Target="../embeddings/oleObject7.bin"/><Relationship Id="rId5" Type="http://schemas.openxmlformats.org/officeDocument/2006/relationships/image" Target="../media/image6.wmf"/><Relationship Id="rId10" Type="http://schemas.openxmlformats.org/officeDocument/2006/relationships/image" Target="../media/image2.png"/><Relationship Id="rId4" Type="http://schemas.openxmlformats.org/officeDocument/2006/relationships/oleObject" Target="../embeddings/oleObject6.bin"/><Relationship Id="rId9" Type="http://schemas.openxmlformats.org/officeDocument/2006/relationships/image" Target="../media/image9.wmf"/></Relationships>
</file>

<file path=ppt/slides/_rels/slide9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631504" y="1052736"/>
            <a:ext cx="8928992" cy="5040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09800" y="656692"/>
            <a:ext cx="7772400" cy="1080120"/>
          </a:xfrm>
        </p:spPr>
        <p:txBody>
          <a:bodyPr>
            <a:normAutofit fontScale="90000"/>
          </a:bodyPr>
          <a:lstStyle/>
          <a:p>
            <a:br>
              <a:rPr lang="en-US" b="1" dirty="0"/>
            </a:br>
            <a:r>
              <a:rPr lang="en-US" b="1" dirty="0"/>
              <a:t>18CSC202J - Syllabus</a:t>
            </a:r>
            <a:br>
              <a:rPr lang="en-US" b="1" dirty="0"/>
            </a:br>
            <a:endParaRPr lang="en-US" dirty="0"/>
          </a:p>
        </p:txBody>
      </p:sp>
      <p:sp>
        <p:nvSpPr>
          <p:cNvPr id="3" name="Subtitle 2"/>
          <p:cNvSpPr>
            <a:spLocks noGrp="1"/>
          </p:cNvSpPr>
          <p:nvPr>
            <p:ph type="subTitle" idx="1"/>
          </p:nvPr>
        </p:nvSpPr>
        <p:spPr>
          <a:xfrm>
            <a:off x="1703512" y="1340768"/>
            <a:ext cx="8784976" cy="4608512"/>
          </a:xfrm>
        </p:spPr>
        <p:txBody>
          <a:bodyPr>
            <a:normAutofit/>
          </a:bodyPr>
          <a:lstStyle/>
          <a:p>
            <a:pPr>
              <a:lnSpc>
                <a:spcPct val="150000"/>
              </a:lnSpc>
            </a:pPr>
            <a:r>
              <a:rPr lang="en-US" b="1" u="sng" dirty="0">
                <a:solidFill>
                  <a:schemeClr val="tx1"/>
                </a:solidFill>
              </a:rPr>
              <a:t>Unit 3 :</a:t>
            </a:r>
          </a:p>
          <a:p>
            <a:pPr algn="just">
              <a:lnSpc>
                <a:spcPct val="150000"/>
              </a:lnSpc>
            </a:pPr>
            <a:r>
              <a:rPr lang="en-US" sz="2800" dirty="0">
                <a:solidFill>
                  <a:schemeClr val="bg1"/>
                </a:solidFill>
              </a:rPr>
              <a:t>Single and Multiple Inheritance - Multilevel inheritance - Hierarchical - Hybrid Inheritance - Advanced Functions - Inline - Friend - Virtual -Overriding - Pure virtual function -Abstract class and Interface -UML State Chart Diagram - UML Activity Diagram</a:t>
            </a:r>
          </a:p>
          <a:p>
            <a:endParaRPr lang="en-US" dirty="0"/>
          </a:p>
        </p:txBody>
      </p:sp>
      <p:sp>
        <p:nvSpPr>
          <p:cNvPr id="4" name="Date Placeholder 3">
            <a:extLst>
              <a:ext uri="{FF2B5EF4-FFF2-40B4-BE49-F238E27FC236}">
                <a16:creationId xmlns:a16="http://schemas.microsoft.com/office/drawing/2014/main" id="{B28B8ABF-1692-11E3-C6F7-EE6FC8FCA704}"/>
              </a:ext>
            </a:extLst>
          </p:cNvPr>
          <p:cNvSpPr>
            <a:spLocks noGrp="1"/>
          </p:cNvSpPr>
          <p:nvPr>
            <p:ph type="dt" sz="half" idx="10"/>
          </p:nvPr>
        </p:nvSpPr>
        <p:spPr/>
        <p:txBody>
          <a:bodyPr/>
          <a:lstStyle/>
          <a:p>
            <a:fld id="{5777CC46-7EAB-4707-9E49-97E3C649608D}" type="datetime1">
              <a:rPr lang="en-IN" smtClean="0"/>
              <a:t>27-09-2022</a:t>
            </a:fld>
            <a:endParaRPr lang="en-IN"/>
          </a:p>
        </p:txBody>
      </p:sp>
      <p:sp>
        <p:nvSpPr>
          <p:cNvPr id="5" name="Footer Placeholder 4">
            <a:extLst>
              <a:ext uri="{FF2B5EF4-FFF2-40B4-BE49-F238E27FC236}">
                <a16:creationId xmlns:a16="http://schemas.microsoft.com/office/drawing/2014/main" id="{9B29BBD4-B120-882F-CF8A-79406B044923}"/>
              </a:ext>
            </a:extLst>
          </p:cNvPr>
          <p:cNvSpPr>
            <a:spLocks noGrp="1"/>
          </p:cNvSpPr>
          <p:nvPr>
            <p:ph type="ftr" sz="quarter" idx="11"/>
          </p:nvPr>
        </p:nvSpPr>
        <p:spPr/>
        <p:txBody>
          <a:bodyPr/>
          <a:lstStyle/>
          <a:p>
            <a:r>
              <a:rPr lang="en-IN"/>
              <a:t>Prepared by NWC Department</a:t>
            </a:r>
          </a:p>
        </p:txBody>
      </p:sp>
      <p:sp>
        <p:nvSpPr>
          <p:cNvPr id="6" name="Slide Number Placeholder 5">
            <a:extLst>
              <a:ext uri="{FF2B5EF4-FFF2-40B4-BE49-F238E27FC236}">
                <a16:creationId xmlns:a16="http://schemas.microsoft.com/office/drawing/2014/main" id="{0981908B-6C28-2DD4-6B45-82C84604385D}"/>
              </a:ext>
            </a:extLst>
          </p:cNvPr>
          <p:cNvSpPr>
            <a:spLocks noGrp="1"/>
          </p:cNvSpPr>
          <p:nvPr>
            <p:ph type="sldNum" sz="quarter" idx="12"/>
          </p:nvPr>
        </p:nvSpPr>
        <p:spPr/>
        <p:txBody>
          <a:bodyPr/>
          <a:lstStyle/>
          <a:p>
            <a:fld id="{7DCCAA30-94DD-4E22-986E-F016C04350DC}" type="slidenum">
              <a:rPr lang="en-IN" smtClean="0"/>
              <a:t>1</a:t>
            </a:fld>
            <a:endParaRPr lang="en-IN"/>
          </a:p>
        </p:txBody>
      </p:sp>
    </p:spTree>
    <p:extLst>
      <p:ext uri="{BB962C8B-B14F-4D97-AF65-F5344CB8AC3E}">
        <p14:creationId xmlns:p14="http://schemas.microsoft.com/office/powerpoint/2010/main" val="2431259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EDE69-1CB0-4A1A-AC1F-8B57074B227E}" type="datetime1">
              <a:rPr lang="en-US" smtClean="0"/>
              <a:t>9/27/2022</a:t>
            </a:fld>
            <a:endParaRPr lang="en-US"/>
          </a:p>
        </p:txBody>
      </p:sp>
      <p:sp>
        <p:nvSpPr>
          <p:cNvPr id="3" name="Footer Placeholder 2"/>
          <p:cNvSpPr>
            <a:spLocks noGrp="1"/>
          </p:cNvSpPr>
          <p:nvPr>
            <p:ph type="ftr" sz="quarter" idx="11"/>
          </p:nvPr>
        </p:nvSpPr>
        <p:spPr/>
        <p:txBody>
          <a:bodyPr/>
          <a:lstStyle/>
          <a:p>
            <a:r>
              <a:rPr lang="en-US"/>
              <a:t>C ,C++ and UML Basics</a:t>
            </a:r>
          </a:p>
        </p:txBody>
      </p:sp>
      <p:sp>
        <p:nvSpPr>
          <p:cNvPr id="4" name="Slide Number Placeholder 3"/>
          <p:cNvSpPr>
            <a:spLocks noGrp="1"/>
          </p:cNvSpPr>
          <p:nvPr>
            <p:ph type="sldNum" sz="quarter" idx="12"/>
          </p:nvPr>
        </p:nvSpPr>
        <p:spPr/>
        <p:txBody>
          <a:bodyPr/>
          <a:lstStyle/>
          <a:p>
            <a:fld id="{A1A6BA4E-CDAE-4DEF-A7CA-99055C502B84}" type="slidenum">
              <a:rPr lang="en-US" smtClean="0"/>
              <a:t>10</a:t>
            </a:fld>
            <a:endParaRPr lang="en-US"/>
          </a:p>
        </p:txBody>
      </p:sp>
      <p:sp>
        <p:nvSpPr>
          <p:cNvPr id="6" name="Rectangle 3"/>
          <p:cNvSpPr txBox="1">
            <a:spLocks noChangeArrowheads="1"/>
          </p:cNvSpPr>
          <p:nvPr/>
        </p:nvSpPr>
        <p:spPr>
          <a:xfrm>
            <a:off x="1676400" y="2421890"/>
            <a:ext cx="8876030" cy="443611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800" dirty="0">
                <a:latin typeface="Times New Roman" panose="02020603050405020304" charset="0"/>
                <a:cs typeface="Times New Roman" panose="02020603050405020304" charset="0"/>
              </a:rPr>
              <a:t>Protected visibility mode is somewhat between the public and private modes. </a:t>
            </a:r>
          </a:p>
          <a:p>
            <a:pPr algn="just"/>
            <a:r>
              <a:rPr lang="en-US" sz="2800" dirty="0">
                <a:latin typeface="Times New Roman" panose="02020603050405020304" charset="0"/>
                <a:cs typeface="Times New Roman" panose="02020603050405020304" charset="0"/>
              </a:rPr>
              <a:t>If the visibility mode is protected, that means the derived class </a:t>
            </a:r>
            <a:r>
              <a:rPr lang="en-US" sz="2800" b="1" dirty="0">
                <a:latin typeface="Times New Roman" panose="02020603050405020304" charset="0"/>
                <a:cs typeface="Times New Roman" panose="02020603050405020304" charset="0"/>
              </a:rPr>
              <a:t>can access the public and protected members of the base class protectively.</a:t>
            </a:r>
          </a:p>
        </p:txBody>
      </p:sp>
      <p:sp>
        <p:nvSpPr>
          <p:cNvPr id="9" name="Rectangle 2"/>
          <p:cNvSpPr txBox="1">
            <a:spLocks noChangeArrowheads="1"/>
          </p:cNvSpPr>
          <p:nvPr/>
        </p:nvSpPr>
        <p:spPr>
          <a:xfrm>
            <a:off x="1981200" y="1066800"/>
            <a:ext cx="8229600" cy="9144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ltLang="en-US" sz="3200" b="1" dirty="0">
                <a:latin typeface="Times New Roman" panose="02020603050405020304" charset="0"/>
                <a:cs typeface="Times New Roman" panose="02020603050405020304" charset="0"/>
              </a:rPr>
              <a:t>Protected Visbility Modes of Inheritence</a:t>
            </a:r>
          </a:p>
        </p:txBody>
      </p:sp>
      <p:pic>
        <p:nvPicPr>
          <p:cNvPr id="5" name="Picture 4">
            <a:extLst>
              <a:ext uri="{FF2B5EF4-FFF2-40B4-BE49-F238E27FC236}">
                <a16:creationId xmlns:a16="http://schemas.microsoft.com/office/drawing/2014/main" id="{CDD431F3-37E8-42C1-5DD0-D3A211E2118A}"/>
              </a:ext>
            </a:extLst>
          </p:cNvPr>
          <p:cNvPicPr>
            <a:picLocks noChangeAspect="1"/>
          </p:cNvPicPr>
          <p:nvPr/>
        </p:nvPicPr>
        <p:blipFill>
          <a:blip r:embed="rId2"/>
          <a:stretch>
            <a:fillRect/>
          </a:stretch>
        </p:blipFill>
        <p:spPr>
          <a:xfrm>
            <a:off x="-104434" y="171986"/>
            <a:ext cx="12296434" cy="743776"/>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State Diagram </a:t>
            </a:r>
          </a:p>
        </p:txBody>
      </p:sp>
      <p:sp>
        <p:nvSpPr>
          <p:cNvPr id="3" name="Content Placeholder 2"/>
          <p:cNvSpPr>
            <a:spLocks noGrp="1"/>
          </p:cNvSpPr>
          <p:nvPr>
            <p:ph idx="1"/>
          </p:nvPr>
        </p:nvSpPr>
        <p:spPr>
          <a:xfrm>
            <a:off x="2014728" y="1292119"/>
            <a:ext cx="8229600" cy="5562600"/>
          </a:xfrm>
        </p:spPr>
        <p:txBody>
          <a:bodyPr>
            <a:normAutofit/>
          </a:bodyPr>
          <a:lstStyle/>
          <a:p>
            <a:pPr algn="just"/>
            <a:r>
              <a:rPr lang="en-US" dirty="0"/>
              <a:t>A state diagram is used to represent the condition of the system or part of the system at finite instances of time. </a:t>
            </a:r>
          </a:p>
          <a:p>
            <a:pPr algn="just"/>
            <a:r>
              <a:rPr lang="en-US" dirty="0"/>
              <a:t>It’s a behavioral diagram and it represents the behavior using finite state transitions. </a:t>
            </a:r>
          </a:p>
          <a:p>
            <a:pPr algn="just"/>
            <a:r>
              <a:rPr lang="en-US" dirty="0"/>
              <a:t>State diagrams are also referred to as State machines and state-chart Diagrams. </a:t>
            </a:r>
          </a:p>
          <a:p>
            <a:pPr algn="just"/>
            <a:endParaRPr lang="en-US" sz="20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1524000" y="-66463"/>
            <a:ext cx="8476488" cy="682201"/>
          </a:xfrm>
          <a:prstGeom prst="rect">
            <a:avLst/>
          </a:prstGeom>
        </p:spPr>
      </p:pic>
      <p:sp>
        <p:nvSpPr>
          <p:cNvPr id="5" name="Date Placeholder 4"/>
          <p:cNvSpPr>
            <a:spLocks noGrp="1"/>
          </p:cNvSpPr>
          <p:nvPr>
            <p:ph type="dt" idx="10"/>
          </p:nvPr>
        </p:nvSpPr>
        <p:spPr/>
        <p:txBody>
          <a:bodyPr/>
          <a:lstStyle/>
          <a:p>
            <a:fld id="{64FC1D0D-5283-436C-9F41-6C165253F2A2}" type="datetime1">
              <a:rPr lang="en-US" smtClean="0"/>
              <a:t>9/27/2022</a:t>
            </a:fld>
            <a:endParaRPr lang="en-US"/>
          </a:p>
        </p:txBody>
      </p:sp>
      <p:sp>
        <p:nvSpPr>
          <p:cNvPr id="6" name="Footer Placeholder 5"/>
          <p:cNvSpPr>
            <a:spLocks noGrp="1"/>
          </p:cNvSpPr>
          <p:nvPr>
            <p:ph type="ftr" idx="11"/>
          </p:nvPr>
        </p:nvSpPr>
        <p:spPr/>
        <p:txBody>
          <a:bodyPr/>
          <a:lstStyle/>
          <a:p>
            <a:r>
              <a:rPr lang="en-US"/>
              <a:t>Sequence Diagram</a:t>
            </a:r>
          </a:p>
        </p:txBody>
      </p:sp>
      <p:sp>
        <p:nvSpPr>
          <p:cNvPr id="7" name="Slide Number Placeholder 6"/>
          <p:cNvSpPr>
            <a:spLocks noGrp="1"/>
          </p:cNvSpPr>
          <p:nvPr>
            <p:ph type="sldNum" idx="12"/>
          </p:nvPr>
        </p:nvSpPr>
        <p:spPr/>
        <p:txBody>
          <a:bodyPr/>
          <a:lstStyle/>
          <a:p>
            <a:fld id="{00000000-1234-1234-1234-123412341234}" type="slidenum">
              <a:rPr lang="en-US" smtClean="0"/>
              <a:pPr/>
              <a:t>100</a:t>
            </a:fld>
            <a:endParaRPr lang="en-US"/>
          </a:p>
        </p:txBody>
      </p:sp>
    </p:spTree>
    <p:extLst>
      <p:ext uri="{BB962C8B-B14F-4D97-AF65-F5344CB8AC3E}">
        <p14:creationId xmlns:p14="http://schemas.microsoft.com/office/powerpoint/2010/main" val="35533934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2400" b="1" dirty="0"/>
            </a:br>
            <a:r>
              <a:rPr lang="en-US" sz="2700" b="1" dirty="0"/>
              <a:t>Difference between state chart and flowchart</a:t>
            </a:r>
            <a:endParaRPr lang="en-US" sz="2700" dirty="0"/>
          </a:p>
        </p:txBody>
      </p:sp>
      <p:sp>
        <p:nvSpPr>
          <p:cNvPr id="3" name="Content Placeholder 2"/>
          <p:cNvSpPr>
            <a:spLocks noGrp="1"/>
          </p:cNvSpPr>
          <p:nvPr>
            <p:ph type="body" idx="1"/>
          </p:nvPr>
        </p:nvSpPr>
        <p:spPr/>
        <p:txBody>
          <a:bodyPr/>
          <a:lstStyle/>
          <a:p>
            <a:pPr>
              <a:buNone/>
            </a:pPr>
            <a:r>
              <a:rPr lang="en-US" sz="2000" b="1" dirty="0">
                <a:latin typeface="Calibri" panose="020F0502020204030204" pitchFamily="34" charset="0"/>
                <a:cs typeface="Calibri" panose="020F0502020204030204" pitchFamily="34" charset="0"/>
              </a:rPr>
              <a:t> </a:t>
            </a:r>
            <a:endParaRPr lang="en-US" sz="2000" dirty="0">
              <a:latin typeface="Calibri" panose="020F0502020204030204" pitchFamily="34" charset="0"/>
              <a:cs typeface="Calibri" panose="020F0502020204030204" pitchFamily="34" charset="0"/>
            </a:endParaRPr>
          </a:p>
        </p:txBody>
      </p:sp>
      <p:sp>
        <p:nvSpPr>
          <p:cNvPr id="6" name="Date Placeholder 5"/>
          <p:cNvSpPr>
            <a:spLocks noGrp="1"/>
          </p:cNvSpPr>
          <p:nvPr>
            <p:ph type="dt" idx="10"/>
          </p:nvPr>
        </p:nvSpPr>
        <p:spPr/>
        <p:txBody>
          <a:bodyPr/>
          <a:lstStyle/>
          <a:p>
            <a:fld id="{A77C41C0-FB29-4E07-8283-E64ACAFC46A2}" type="datetime1">
              <a:rPr lang="en-US" smtClean="0"/>
              <a:t>9/27/2022</a:t>
            </a:fld>
            <a:endParaRPr lang="en-US"/>
          </a:p>
        </p:txBody>
      </p:sp>
      <p:sp>
        <p:nvSpPr>
          <p:cNvPr id="7" name="Footer Placeholder 6"/>
          <p:cNvSpPr>
            <a:spLocks noGrp="1"/>
          </p:cNvSpPr>
          <p:nvPr>
            <p:ph type="ftr" idx="11"/>
          </p:nvPr>
        </p:nvSpPr>
        <p:spPr/>
        <p:txBody>
          <a:bodyPr/>
          <a:lstStyle/>
          <a:p>
            <a:r>
              <a:rPr lang="en-US"/>
              <a:t>Sequence Diagram</a:t>
            </a:r>
          </a:p>
        </p:txBody>
      </p:sp>
      <p:sp>
        <p:nvSpPr>
          <p:cNvPr id="8" name="Slide Number Placeholder 7"/>
          <p:cNvSpPr>
            <a:spLocks noGrp="1"/>
          </p:cNvSpPr>
          <p:nvPr>
            <p:ph type="sldNum" idx="12"/>
          </p:nvPr>
        </p:nvSpPr>
        <p:spPr/>
        <p:txBody>
          <a:bodyPr/>
          <a:lstStyle/>
          <a:p>
            <a:fld id="{00000000-1234-1234-1234-123412341234}" type="slidenum">
              <a:rPr lang="en-US" smtClean="0"/>
              <a:pPr/>
              <a:t>101</a:t>
            </a:fld>
            <a:endParaRPr lang="en-US"/>
          </a:p>
        </p:txBody>
      </p:sp>
      <p:pic>
        <p:nvPicPr>
          <p:cNvPr id="5" name="Picture 4"/>
          <p:cNvPicPr>
            <a:picLocks noChangeAspect="1"/>
          </p:cNvPicPr>
          <p:nvPr/>
        </p:nvPicPr>
        <p:blipFill>
          <a:blip r:embed="rId2"/>
          <a:stretch>
            <a:fillRect/>
          </a:stretch>
        </p:blipFill>
        <p:spPr>
          <a:xfrm>
            <a:off x="1636375" y="-97250"/>
            <a:ext cx="9248434" cy="743776"/>
          </a:xfrm>
          <a:prstGeom prst="rect">
            <a:avLst/>
          </a:prstGeom>
        </p:spPr>
      </p:pic>
      <p:sp>
        <p:nvSpPr>
          <p:cNvPr id="9" name="Rectangle 8"/>
          <p:cNvSpPr/>
          <p:nvPr/>
        </p:nvSpPr>
        <p:spPr>
          <a:xfrm>
            <a:off x="2749296" y="2020824"/>
            <a:ext cx="6172200" cy="3785652"/>
          </a:xfrm>
          <a:prstGeom prst="rect">
            <a:avLst/>
          </a:prstGeom>
        </p:spPr>
        <p:txBody>
          <a:bodyPr wrap="square">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basic purpose of a </a:t>
            </a:r>
            <a:r>
              <a:rPr lang="en-IN" sz="2400" b="1" dirty="0">
                <a:latin typeface="Times New Roman" panose="02020603050405020304" pitchFamily="18" charset="0"/>
                <a:cs typeface="Times New Roman" panose="02020603050405020304" pitchFamily="18" charset="0"/>
              </a:rPr>
              <a:t>state diagram</a:t>
            </a:r>
            <a:r>
              <a:rPr lang="en-IN" sz="2400" dirty="0">
                <a:latin typeface="Times New Roman" panose="02020603050405020304" pitchFamily="18" charset="0"/>
                <a:cs typeface="Times New Roman" panose="02020603050405020304" pitchFamily="18" charset="0"/>
              </a:rPr>
              <a:t> is to portray various changes in state of the class and not the processes or commands causing the changes.</a:t>
            </a:r>
          </a:p>
          <a:p>
            <a:pPr algn="just"/>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However, a </a:t>
            </a:r>
            <a:r>
              <a:rPr lang="en-IN" sz="2400" b="1" dirty="0">
                <a:latin typeface="Times New Roman" panose="02020603050405020304" pitchFamily="18" charset="0"/>
                <a:cs typeface="Times New Roman" panose="02020603050405020304" pitchFamily="18" charset="0"/>
              </a:rPr>
              <a:t>flowchart</a:t>
            </a:r>
            <a:r>
              <a:rPr lang="en-IN" sz="2400" dirty="0">
                <a:latin typeface="Times New Roman" panose="02020603050405020304" pitchFamily="18" charset="0"/>
                <a:cs typeface="Times New Roman" panose="02020603050405020304" pitchFamily="18" charset="0"/>
              </a:rPr>
              <a:t> on the other hand portrays the processes or commands that on execution change the state of class or an object of the class</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16951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981200" y="941832"/>
            <a:ext cx="8229600" cy="475806"/>
          </a:xfrm>
        </p:spPr>
        <p:txBody>
          <a:bodyPr>
            <a:noAutofit/>
          </a:bodyPr>
          <a:lstStyle/>
          <a:p>
            <a:r>
              <a:rPr lang="en-US" sz="2800" b="1" dirty="0">
                <a:latin typeface="Calibri" panose="020F0502020204030204" pitchFamily="34" charset="0"/>
                <a:cs typeface="Calibri" panose="020F0502020204030204" pitchFamily="34" charset="0"/>
              </a:rPr>
              <a:t>When to use State charts</a:t>
            </a:r>
          </a:p>
        </p:txBody>
      </p:sp>
      <p:sp>
        <p:nvSpPr>
          <p:cNvPr id="10" name="Text Placeholder 9"/>
          <p:cNvSpPr>
            <a:spLocks noGrp="1"/>
          </p:cNvSpPr>
          <p:nvPr>
            <p:ph type="body" idx="1"/>
          </p:nvPr>
        </p:nvSpPr>
        <p:spPr/>
        <p:txBody>
          <a:bodyPr/>
          <a:lstStyle/>
          <a:p>
            <a:pPr marL="114300" indent="0">
              <a:buNone/>
            </a:pPr>
            <a:r>
              <a:rPr lang="en-US" b="1" dirty="0"/>
              <a:t>So the main usages can be described as: </a:t>
            </a:r>
          </a:p>
          <a:p>
            <a:r>
              <a:rPr lang="en-US" dirty="0"/>
              <a:t> To model object states of a system. </a:t>
            </a:r>
          </a:p>
          <a:p>
            <a:r>
              <a:rPr lang="en-US" dirty="0"/>
              <a:t> To model reactive system. Reactive system consists of reactive objects. </a:t>
            </a:r>
          </a:p>
          <a:p>
            <a:r>
              <a:rPr lang="en-US" dirty="0"/>
              <a:t> To identify events responsible for state changes. </a:t>
            </a:r>
          </a:p>
          <a:p>
            <a:r>
              <a:rPr lang="en-US" dirty="0"/>
              <a:t> Forward and reverse engineering.</a:t>
            </a:r>
          </a:p>
          <a:p>
            <a:endParaRPr lang="en-US" dirty="0"/>
          </a:p>
        </p:txBody>
      </p:sp>
      <p:sp>
        <p:nvSpPr>
          <p:cNvPr id="6" name="Date Placeholder 5"/>
          <p:cNvSpPr>
            <a:spLocks noGrp="1"/>
          </p:cNvSpPr>
          <p:nvPr>
            <p:ph type="dt" idx="10"/>
          </p:nvPr>
        </p:nvSpPr>
        <p:spPr/>
        <p:txBody>
          <a:bodyPr/>
          <a:lstStyle/>
          <a:p>
            <a:fld id="{940D3384-454E-4F14-9BED-2F10EA7B1805}" type="datetime1">
              <a:rPr lang="en-US" smtClean="0"/>
              <a:t>9/27/2022</a:t>
            </a:fld>
            <a:endParaRPr lang="en-US"/>
          </a:p>
        </p:txBody>
      </p:sp>
      <p:sp>
        <p:nvSpPr>
          <p:cNvPr id="7" name="Footer Placeholder 6"/>
          <p:cNvSpPr>
            <a:spLocks noGrp="1"/>
          </p:cNvSpPr>
          <p:nvPr>
            <p:ph type="ftr" idx="11"/>
          </p:nvPr>
        </p:nvSpPr>
        <p:spPr/>
        <p:txBody>
          <a:bodyPr/>
          <a:lstStyle/>
          <a:p>
            <a:r>
              <a:rPr lang="en-US"/>
              <a:t>Sequence Diagram</a:t>
            </a:r>
          </a:p>
        </p:txBody>
      </p:sp>
      <p:sp>
        <p:nvSpPr>
          <p:cNvPr id="8" name="Slide Number Placeholder 7"/>
          <p:cNvSpPr>
            <a:spLocks noGrp="1"/>
          </p:cNvSpPr>
          <p:nvPr>
            <p:ph type="sldNum" idx="12"/>
          </p:nvPr>
        </p:nvSpPr>
        <p:spPr/>
        <p:txBody>
          <a:bodyPr/>
          <a:lstStyle/>
          <a:p>
            <a:fld id="{00000000-1234-1234-1234-123412341234}" type="slidenum">
              <a:rPr lang="en-US" smtClean="0"/>
              <a:pPr/>
              <a:t>102</a:t>
            </a:fld>
            <a:endParaRPr lang="en-US"/>
          </a:p>
        </p:txBody>
      </p:sp>
      <p:pic>
        <p:nvPicPr>
          <p:cNvPr id="5" name="Picture 4"/>
          <p:cNvPicPr>
            <a:picLocks noChangeAspect="1"/>
          </p:cNvPicPr>
          <p:nvPr/>
        </p:nvPicPr>
        <p:blipFill>
          <a:blip r:embed="rId2"/>
          <a:stretch>
            <a:fillRect/>
          </a:stretch>
        </p:blipFill>
        <p:spPr>
          <a:xfrm>
            <a:off x="1524000" y="0"/>
            <a:ext cx="9248434" cy="1011968"/>
          </a:xfrm>
          <a:prstGeom prst="rect">
            <a:avLst/>
          </a:prstGeom>
        </p:spPr>
      </p:pic>
    </p:spTree>
    <p:extLst>
      <p:ext uri="{BB962C8B-B14F-4D97-AF65-F5344CB8AC3E}">
        <p14:creationId xmlns:p14="http://schemas.microsoft.com/office/powerpoint/2010/main" val="17673860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latin typeface="Calibri" panose="020F0502020204030204" pitchFamily="34" charset="0"/>
                <a:cs typeface="Calibri" panose="020F0502020204030204" pitchFamily="34" charset="0"/>
              </a:rPr>
              <a:t>Before drawing a State chart diagram we must have clarified the following points:</a:t>
            </a:r>
          </a:p>
          <a:p>
            <a:pPr lvl="1"/>
            <a:r>
              <a:rPr lang="en-US" dirty="0">
                <a:latin typeface="Calibri" panose="020F0502020204030204" pitchFamily="34" charset="0"/>
                <a:cs typeface="Calibri" panose="020F0502020204030204" pitchFamily="34" charset="0"/>
              </a:rPr>
              <a:t>Identify important objects to be analyzed. </a:t>
            </a:r>
          </a:p>
          <a:p>
            <a:pPr lvl="1"/>
            <a:r>
              <a:rPr lang="en-US" dirty="0">
                <a:latin typeface="Calibri" panose="020F0502020204030204" pitchFamily="34" charset="0"/>
                <a:cs typeface="Calibri" panose="020F0502020204030204" pitchFamily="34" charset="0"/>
              </a:rPr>
              <a:t> Identify the states. </a:t>
            </a:r>
          </a:p>
          <a:p>
            <a:pPr lvl="1"/>
            <a:r>
              <a:rPr lang="en-US" dirty="0">
                <a:latin typeface="Calibri" panose="020F0502020204030204" pitchFamily="34" charset="0"/>
                <a:cs typeface="Calibri" panose="020F0502020204030204" pitchFamily="34" charset="0"/>
              </a:rPr>
              <a:t>Identify the events.</a:t>
            </a:r>
          </a:p>
          <a:p>
            <a:pPr marL="571500" lvl="1" indent="0">
              <a:buNone/>
            </a:pP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1419566" y="204184"/>
            <a:ext cx="9248434" cy="743776"/>
          </a:xfrm>
          <a:prstGeom prst="rect">
            <a:avLst/>
          </a:prstGeom>
        </p:spPr>
      </p:pic>
      <p:sp>
        <p:nvSpPr>
          <p:cNvPr id="5" name="Date Placeholder 4"/>
          <p:cNvSpPr>
            <a:spLocks noGrp="1"/>
          </p:cNvSpPr>
          <p:nvPr>
            <p:ph type="dt" idx="10"/>
          </p:nvPr>
        </p:nvSpPr>
        <p:spPr/>
        <p:txBody>
          <a:bodyPr/>
          <a:lstStyle/>
          <a:p>
            <a:fld id="{E49B30A6-2B2D-454E-A0CB-D32DDE4BFC2B}" type="datetime1">
              <a:rPr lang="en-US" smtClean="0"/>
              <a:t>9/27/2022</a:t>
            </a:fld>
            <a:endParaRPr lang="en-US"/>
          </a:p>
        </p:txBody>
      </p:sp>
      <p:sp>
        <p:nvSpPr>
          <p:cNvPr id="6" name="Footer Placeholder 5"/>
          <p:cNvSpPr>
            <a:spLocks noGrp="1"/>
          </p:cNvSpPr>
          <p:nvPr>
            <p:ph type="ftr" idx="11"/>
          </p:nvPr>
        </p:nvSpPr>
        <p:spPr/>
        <p:txBody>
          <a:bodyPr/>
          <a:lstStyle/>
          <a:p>
            <a:r>
              <a:rPr lang="en-US"/>
              <a:t>Sequence Diagram</a:t>
            </a:r>
          </a:p>
        </p:txBody>
      </p:sp>
      <p:sp>
        <p:nvSpPr>
          <p:cNvPr id="7" name="Slide Number Placeholder 6"/>
          <p:cNvSpPr>
            <a:spLocks noGrp="1"/>
          </p:cNvSpPr>
          <p:nvPr>
            <p:ph type="sldNum" idx="12"/>
          </p:nvPr>
        </p:nvSpPr>
        <p:spPr/>
        <p:txBody>
          <a:bodyPr/>
          <a:lstStyle/>
          <a:p>
            <a:fld id="{00000000-1234-1234-1234-123412341234}" type="slidenum">
              <a:rPr lang="en-US" smtClean="0"/>
              <a:pPr/>
              <a:t>103</a:t>
            </a:fld>
            <a:endParaRPr lang="en-US"/>
          </a:p>
        </p:txBody>
      </p:sp>
    </p:spTree>
    <p:extLst>
      <p:ext uri="{BB962C8B-B14F-4D97-AF65-F5344CB8AC3E}">
        <p14:creationId xmlns:p14="http://schemas.microsoft.com/office/powerpoint/2010/main" val="238789781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03238"/>
            <a:ext cx="8229600" cy="487362"/>
          </a:xfrm>
        </p:spPr>
        <p:txBody>
          <a:bodyPr>
            <a:normAutofit/>
          </a:bodyPr>
          <a:lstStyle/>
          <a:p>
            <a:r>
              <a:rPr lang="en-US" sz="2400" b="1" dirty="0">
                <a:latin typeface="Calibri" panose="020F0502020204030204" pitchFamily="34" charset="0"/>
                <a:cs typeface="Calibri" panose="020F0502020204030204" pitchFamily="34" charset="0"/>
              </a:rPr>
              <a:t>Elements of Start Chart Diagram</a:t>
            </a:r>
            <a:endParaRPr lang="en-US" sz="24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981200" y="990600"/>
            <a:ext cx="8229600" cy="5867400"/>
          </a:xfrm>
        </p:spPr>
        <p:txBody>
          <a:bodyPr>
            <a:normAutofit/>
          </a:bodyPr>
          <a:lstStyle/>
          <a:p>
            <a:pPr>
              <a:buFont typeface="Wingdings" panose="05000000000000000000" pitchFamily="2" charset="2"/>
              <a:buChar char="§"/>
            </a:pPr>
            <a:r>
              <a:rPr lang="en-US" sz="2000" b="1" dirty="0">
                <a:latin typeface="Calibri" panose="020F0502020204030204" pitchFamily="34" charset="0"/>
                <a:cs typeface="Calibri" panose="020F0502020204030204" pitchFamily="34" charset="0"/>
              </a:rPr>
              <a:t>Initial State:</a:t>
            </a:r>
            <a:r>
              <a:rPr lang="en-US" sz="2000" dirty="0">
                <a:latin typeface="Calibri" panose="020F0502020204030204" pitchFamily="34" charset="0"/>
                <a:cs typeface="Calibri" panose="020F0502020204030204" pitchFamily="34" charset="0"/>
              </a:rPr>
              <a:t> This shows the starting point of the state chart diagram that is where the activity starts.</a:t>
            </a:r>
          </a:p>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State:</a:t>
            </a:r>
            <a:r>
              <a:rPr lang="en-US" sz="2000" dirty="0">
                <a:latin typeface="Calibri" panose="020F0502020204030204" pitchFamily="34" charset="0"/>
                <a:cs typeface="Calibri" panose="020F0502020204030204" pitchFamily="34" charset="0"/>
              </a:rPr>
              <a:t> A state represents a condition of a modelled entity for which some action is performed. The state is indicated by using a rectangle with rounded corners and contains compartments.</a:t>
            </a:r>
          </a:p>
          <a:p>
            <a:pPr>
              <a:buFont typeface="Wingdings" panose="05000000000000000000" pitchFamily="2" charset="2"/>
              <a:buChar char="§"/>
            </a:pPr>
            <a:r>
              <a:rPr lang="en-US" sz="2000" b="1" dirty="0">
                <a:latin typeface="Calibri" panose="020F0502020204030204" pitchFamily="34" charset="0"/>
                <a:cs typeface="Calibri" panose="020F0502020204030204" pitchFamily="34" charset="0"/>
              </a:rPr>
              <a:t>Composite state</a:t>
            </a:r>
            <a:r>
              <a:rPr lang="en-US" sz="2000" dirty="0">
                <a:latin typeface="Calibri" panose="020F0502020204030204" pitchFamily="34" charset="0"/>
                <a:cs typeface="Calibri" panose="020F0502020204030204" pitchFamily="34" charset="0"/>
              </a:rPr>
              <a:t> – We use a rounded rectangle to represent a composite state also. We represent a state with internal activities using a composite state.</a:t>
            </a:r>
          </a:p>
          <a:p>
            <a:pPr>
              <a:buFont typeface="Wingdings" panose="05000000000000000000" pitchFamily="2" charset="2"/>
              <a:buChar char="§"/>
            </a:pPr>
            <a:r>
              <a:rPr lang="en-US" sz="2000" b="1" dirty="0">
                <a:latin typeface="Calibri" panose="020F0502020204030204" pitchFamily="34" charset="0"/>
                <a:cs typeface="Calibri" panose="020F0502020204030204" pitchFamily="34" charset="0"/>
              </a:rPr>
              <a:t>Transition</a:t>
            </a:r>
            <a:r>
              <a:rPr lang="en-US" sz="2000" dirty="0">
                <a:latin typeface="Calibri" panose="020F0502020204030204" pitchFamily="34" charset="0"/>
                <a:cs typeface="Calibri" panose="020F0502020204030204" pitchFamily="34" charset="0"/>
              </a:rPr>
              <a:t>: It is indicated by an arrow. Transition is a relationship between two states which indicates that Event/ Action an object in the first state will enter the second state and performs certain specified actions.</a:t>
            </a:r>
          </a:p>
          <a:p>
            <a:pPr>
              <a:buFont typeface="Wingdings" panose="05000000000000000000" pitchFamily="2" charset="2"/>
              <a:buChar char="§"/>
            </a:pPr>
            <a:r>
              <a:rPr lang="en-US" sz="2000" b="1" dirty="0">
                <a:latin typeface="Calibri" panose="020F0502020204030204" pitchFamily="34" charset="0"/>
                <a:cs typeface="Calibri" panose="020F0502020204030204" pitchFamily="34" charset="0"/>
              </a:rPr>
              <a:t>Self transition</a:t>
            </a:r>
            <a:r>
              <a:rPr lang="en-US" sz="2000" dirty="0">
                <a:latin typeface="Calibri" panose="020F0502020204030204" pitchFamily="34" charset="0"/>
                <a:cs typeface="Calibri" panose="020F0502020204030204" pitchFamily="34" charset="0"/>
              </a:rPr>
              <a:t> – We use a solid arrow pointing back to the state itself to represent a self transition. There might be scenarios when the state of the object does not change upon the occurrence of an event. We use self transitions to represent such cases.</a:t>
            </a:r>
          </a:p>
          <a:p>
            <a:r>
              <a:rPr lang="en-IN" sz="2000" b="1" dirty="0">
                <a:latin typeface="Times New Roman" panose="02020603050405020304" pitchFamily="18" charset="0"/>
                <a:cs typeface="Times New Roman" panose="02020603050405020304" pitchFamily="18" charset="0"/>
              </a:rPr>
              <a:t>Final State</a:t>
            </a:r>
            <a:r>
              <a:rPr lang="en-IN" sz="2000" dirty="0">
                <a:latin typeface="Times New Roman" panose="02020603050405020304" pitchFamily="18" charset="0"/>
                <a:cs typeface="Times New Roman" panose="02020603050405020304" pitchFamily="18" charset="0"/>
              </a:rPr>
              <a:t>-The end of the state chart diagram is represented by a solid circle surrounded by a circle.</a:t>
            </a:r>
          </a:p>
          <a:p>
            <a:endParaRPr lang="en-US" sz="2000" dirty="0"/>
          </a:p>
          <a:p>
            <a:pPr>
              <a:buFont typeface="Wingdings" panose="05000000000000000000" pitchFamily="2" charset="2"/>
              <a:buChar char="§"/>
            </a:pP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
            </a:pP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
            </a:pPr>
            <a:endParaRPr lang="en-US" sz="2000" dirty="0">
              <a:latin typeface="Calibri" panose="020F0502020204030204" pitchFamily="34" charset="0"/>
              <a:cs typeface="Calibri" panose="020F0502020204030204" pitchFamily="34" charset="0"/>
            </a:endParaRPr>
          </a:p>
          <a:p>
            <a:pPr marL="114300" indent="0">
              <a:buNone/>
            </a:pP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
            </a:pPr>
            <a:endParaRPr lang="en-US" sz="20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1524000" y="-112452"/>
            <a:ext cx="9244584" cy="744019"/>
          </a:xfrm>
          <a:prstGeom prst="rect">
            <a:avLst/>
          </a:prstGeom>
        </p:spPr>
      </p:pic>
      <p:sp>
        <p:nvSpPr>
          <p:cNvPr id="6" name="Date Placeholder 5"/>
          <p:cNvSpPr>
            <a:spLocks noGrp="1"/>
          </p:cNvSpPr>
          <p:nvPr>
            <p:ph type="dt" idx="10"/>
          </p:nvPr>
        </p:nvSpPr>
        <p:spPr/>
        <p:txBody>
          <a:bodyPr/>
          <a:lstStyle/>
          <a:p>
            <a:fld id="{D8DDB8DB-7966-416D-BAE0-548A51ECEE91}" type="datetime1">
              <a:rPr lang="en-US" smtClean="0"/>
              <a:t>9/27/2022</a:t>
            </a:fld>
            <a:endParaRPr lang="en-US"/>
          </a:p>
        </p:txBody>
      </p:sp>
      <p:sp>
        <p:nvSpPr>
          <p:cNvPr id="7" name="Footer Placeholder 6"/>
          <p:cNvSpPr>
            <a:spLocks noGrp="1"/>
          </p:cNvSpPr>
          <p:nvPr>
            <p:ph type="ftr" idx="11"/>
          </p:nvPr>
        </p:nvSpPr>
        <p:spPr/>
        <p:txBody>
          <a:bodyPr/>
          <a:lstStyle/>
          <a:p>
            <a:r>
              <a:rPr lang="en-US"/>
              <a:t>Sequence Diagram</a:t>
            </a:r>
          </a:p>
        </p:txBody>
      </p:sp>
      <p:sp>
        <p:nvSpPr>
          <p:cNvPr id="8" name="Slide Number Placeholder 7"/>
          <p:cNvSpPr>
            <a:spLocks noGrp="1"/>
          </p:cNvSpPr>
          <p:nvPr>
            <p:ph type="sldNum" idx="12"/>
          </p:nvPr>
        </p:nvSpPr>
        <p:spPr/>
        <p:txBody>
          <a:bodyPr/>
          <a:lstStyle/>
          <a:p>
            <a:fld id="{00000000-1234-1234-1234-123412341234}" type="slidenum">
              <a:rPr lang="en-US" smtClean="0"/>
              <a:pPr/>
              <a:t>104</a:t>
            </a:fld>
            <a:endParaRPr lang="en-US"/>
          </a:p>
        </p:txBody>
      </p:sp>
    </p:spTree>
    <p:extLst>
      <p:ext uri="{BB962C8B-B14F-4D97-AF65-F5344CB8AC3E}">
        <p14:creationId xmlns:p14="http://schemas.microsoft.com/office/powerpoint/2010/main" val="94971898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Symbols used in start chart diagram</a:t>
            </a:r>
            <a:endParaRPr lang="en-US" sz="2400" dirty="0"/>
          </a:p>
        </p:txBody>
      </p:sp>
      <p:pic>
        <p:nvPicPr>
          <p:cNvPr id="9" name="Content Placeholder 8"/>
          <p:cNvPicPr>
            <a:picLocks noGrp="1" noChangeAspect="1"/>
          </p:cNvPicPr>
          <p:nvPr>
            <p:ph idx="1"/>
          </p:nvPr>
        </p:nvPicPr>
        <p:blipFill>
          <a:blip r:embed="rId2"/>
          <a:stretch>
            <a:fillRect/>
          </a:stretch>
        </p:blipFill>
        <p:spPr>
          <a:xfrm>
            <a:off x="1981201" y="1094147"/>
            <a:ext cx="2414225" cy="1956986"/>
          </a:xfrm>
          <a:prstGeom prst="rect">
            <a:avLst/>
          </a:prstGeom>
        </p:spPr>
      </p:pic>
      <p:pic>
        <p:nvPicPr>
          <p:cNvPr id="5" name="Picture 4"/>
          <p:cNvPicPr>
            <a:picLocks noChangeAspect="1"/>
          </p:cNvPicPr>
          <p:nvPr/>
        </p:nvPicPr>
        <p:blipFill>
          <a:blip r:embed="rId3"/>
          <a:stretch>
            <a:fillRect/>
          </a:stretch>
        </p:blipFill>
        <p:spPr>
          <a:xfrm>
            <a:off x="1590655" y="-97250"/>
            <a:ext cx="9248434" cy="743776"/>
          </a:xfrm>
          <a:prstGeom prst="rect">
            <a:avLst/>
          </a:prstGeom>
        </p:spPr>
      </p:pic>
      <p:sp>
        <p:nvSpPr>
          <p:cNvPr id="6" name="Date Placeholder 5"/>
          <p:cNvSpPr>
            <a:spLocks noGrp="1"/>
          </p:cNvSpPr>
          <p:nvPr>
            <p:ph type="dt" idx="10"/>
          </p:nvPr>
        </p:nvSpPr>
        <p:spPr/>
        <p:txBody>
          <a:bodyPr/>
          <a:lstStyle/>
          <a:p>
            <a:fld id="{6F9C05DC-9C17-4A64-BFB2-59DFFC2CC117}" type="datetime1">
              <a:rPr lang="en-US" smtClean="0"/>
              <a:t>9/27/2022</a:t>
            </a:fld>
            <a:endParaRPr lang="en-US"/>
          </a:p>
        </p:txBody>
      </p:sp>
      <p:sp>
        <p:nvSpPr>
          <p:cNvPr id="7" name="Footer Placeholder 6"/>
          <p:cNvSpPr>
            <a:spLocks noGrp="1"/>
          </p:cNvSpPr>
          <p:nvPr>
            <p:ph type="ftr" idx="11"/>
          </p:nvPr>
        </p:nvSpPr>
        <p:spPr/>
        <p:txBody>
          <a:bodyPr/>
          <a:lstStyle/>
          <a:p>
            <a:r>
              <a:rPr lang="en-US"/>
              <a:t>Sequence Diagram</a:t>
            </a:r>
          </a:p>
        </p:txBody>
      </p:sp>
      <p:sp>
        <p:nvSpPr>
          <p:cNvPr id="8" name="Slide Number Placeholder 7"/>
          <p:cNvSpPr>
            <a:spLocks noGrp="1"/>
          </p:cNvSpPr>
          <p:nvPr>
            <p:ph type="sldNum" idx="12"/>
          </p:nvPr>
        </p:nvSpPr>
        <p:spPr/>
        <p:txBody>
          <a:bodyPr/>
          <a:lstStyle/>
          <a:p>
            <a:fld id="{00000000-1234-1234-1234-123412341234}" type="slidenum">
              <a:rPr lang="en-US" smtClean="0"/>
              <a:pPr/>
              <a:t>105</a:t>
            </a:fld>
            <a:endParaRPr lang="en-US"/>
          </a:p>
        </p:txBody>
      </p:sp>
      <p:pic>
        <p:nvPicPr>
          <p:cNvPr id="10" name="Picture 9"/>
          <p:cNvPicPr>
            <a:picLocks noChangeAspect="1"/>
          </p:cNvPicPr>
          <p:nvPr/>
        </p:nvPicPr>
        <p:blipFill>
          <a:blip r:embed="rId4"/>
          <a:stretch>
            <a:fillRect/>
          </a:stretch>
        </p:blipFill>
        <p:spPr>
          <a:xfrm>
            <a:off x="4349334" y="1605673"/>
            <a:ext cx="1865538" cy="1268078"/>
          </a:xfrm>
          <a:prstGeom prst="rect">
            <a:avLst/>
          </a:prstGeom>
        </p:spPr>
      </p:pic>
      <p:pic>
        <p:nvPicPr>
          <p:cNvPr id="11" name="Picture 10"/>
          <p:cNvPicPr>
            <a:picLocks noChangeAspect="1"/>
          </p:cNvPicPr>
          <p:nvPr/>
        </p:nvPicPr>
        <p:blipFill>
          <a:blip r:embed="rId5"/>
          <a:stretch>
            <a:fillRect/>
          </a:stretch>
        </p:blipFill>
        <p:spPr>
          <a:xfrm>
            <a:off x="5840158" y="1743054"/>
            <a:ext cx="3407285" cy="982665"/>
          </a:xfrm>
          <a:prstGeom prst="rect">
            <a:avLst/>
          </a:prstGeom>
        </p:spPr>
      </p:pic>
      <p:pic>
        <p:nvPicPr>
          <p:cNvPr id="12" name="Picture 11"/>
          <p:cNvPicPr>
            <a:picLocks noChangeAspect="1"/>
          </p:cNvPicPr>
          <p:nvPr/>
        </p:nvPicPr>
        <p:blipFill>
          <a:blip r:embed="rId6"/>
          <a:stretch>
            <a:fillRect/>
          </a:stretch>
        </p:blipFill>
        <p:spPr>
          <a:xfrm>
            <a:off x="2262437" y="3239169"/>
            <a:ext cx="2215233" cy="1287581"/>
          </a:xfrm>
          <a:prstGeom prst="rect">
            <a:avLst/>
          </a:prstGeom>
        </p:spPr>
      </p:pic>
      <p:pic>
        <p:nvPicPr>
          <p:cNvPr id="13" name="Picture 12"/>
          <p:cNvPicPr>
            <a:picLocks noChangeAspect="1"/>
          </p:cNvPicPr>
          <p:nvPr/>
        </p:nvPicPr>
        <p:blipFill>
          <a:blip r:embed="rId7"/>
          <a:stretch>
            <a:fillRect/>
          </a:stretch>
        </p:blipFill>
        <p:spPr>
          <a:xfrm>
            <a:off x="5052281" y="3239168"/>
            <a:ext cx="2281315" cy="1415988"/>
          </a:xfrm>
          <a:prstGeom prst="rect">
            <a:avLst/>
          </a:prstGeom>
        </p:spPr>
      </p:pic>
    </p:spTree>
    <p:extLst>
      <p:ext uri="{BB962C8B-B14F-4D97-AF65-F5344CB8AC3E}">
        <p14:creationId xmlns:p14="http://schemas.microsoft.com/office/powerpoint/2010/main" val="12360769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 State Chart Diagram</a:t>
            </a:r>
          </a:p>
        </p:txBody>
      </p:sp>
      <p:sp>
        <p:nvSpPr>
          <p:cNvPr id="4" name="Date Placeholder 3"/>
          <p:cNvSpPr>
            <a:spLocks noGrp="1"/>
          </p:cNvSpPr>
          <p:nvPr>
            <p:ph type="dt" idx="10"/>
          </p:nvPr>
        </p:nvSpPr>
        <p:spPr/>
        <p:txBody>
          <a:bodyPr/>
          <a:lstStyle/>
          <a:p>
            <a:fld id="{0B531D87-72AE-4AAD-A6CA-A91A413157DA}" type="datetime1">
              <a:rPr lang="en-US" smtClean="0"/>
              <a:t>9/27/2022</a:t>
            </a:fld>
            <a:endParaRPr lang="en-US"/>
          </a:p>
        </p:txBody>
      </p:sp>
      <p:sp>
        <p:nvSpPr>
          <p:cNvPr id="5" name="Footer Placeholder 4"/>
          <p:cNvSpPr>
            <a:spLocks noGrp="1"/>
          </p:cNvSpPr>
          <p:nvPr>
            <p:ph type="ftr" idx="11"/>
          </p:nvPr>
        </p:nvSpPr>
        <p:spPr/>
        <p:txBody>
          <a:bodyPr/>
          <a:lstStyle/>
          <a:p>
            <a:r>
              <a:rPr lang="en-US"/>
              <a:t>Sequence Diagram</a:t>
            </a:r>
          </a:p>
        </p:txBody>
      </p:sp>
      <p:sp>
        <p:nvSpPr>
          <p:cNvPr id="6" name="Slide Number Placeholder 5"/>
          <p:cNvSpPr>
            <a:spLocks noGrp="1"/>
          </p:cNvSpPr>
          <p:nvPr>
            <p:ph type="sldNum" idx="12"/>
          </p:nvPr>
        </p:nvSpPr>
        <p:spPr/>
        <p:txBody>
          <a:bodyPr/>
          <a:lstStyle/>
          <a:p>
            <a:fld id="{00000000-1234-1234-1234-123412341234}" type="slidenum">
              <a:rPr lang="en-US" smtClean="0"/>
              <a:pPr/>
              <a:t>106</a:t>
            </a:fld>
            <a:endParaRPr lang="en-US"/>
          </a:p>
        </p:txBody>
      </p:sp>
      <p:pic>
        <p:nvPicPr>
          <p:cNvPr id="10" name="Picture 9"/>
          <p:cNvPicPr>
            <a:picLocks noChangeAspect="1"/>
          </p:cNvPicPr>
          <p:nvPr/>
        </p:nvPicPr>
        <p:blipFill>
          <a:blip r:embed="rId3"/>
          <a:stretch>
            <a:fillRect/>
          </a:stretch>
        </p:blipFill>
        <p:spPr>
          <a:xfrm>
            <a:off x="1584174" y="-115408"/>
            <a:ext cx="9083827" cy="682811"/>
          </a:xfrm>
          <a:prstGeom prst="rect">
            <a:avLst/>
          </a:prstGeom>
        </p:spPr>
      </p:pic>
      <p:pic>
        <p:nvPicPr>
          <p:cNvPr id="3" name="Picture 2"/>
          <p:cNvPicPr>
            <a:picLocks noChangeAspect="1"/>
          </p:cNvPicPr>
          <p:nvPr/>
        </p:nvPicPr>
        <p:blipFill>
          <a:blip r:embed="rId4"/>
          <a:stretch>
            <a:fillRect/>
          </a:stretch>
        </p:blipFill>
        <p:spPr>
          <a:xfrm>
            <a:off x="4741693" y="1682497"/>
            <a:ext cx="3653833" cy="4263961"/>
          </a:xfrm>
          <a:prstGeom prst="rect">
            <a:avLst/>
          </a:prstGeom>
        </p:spPr>
      </p:pic>
    </p:spTree>
    <p:extLst>
      <p:ext uri="{BB962C8B-B14F-4D97-AF65-F5344CB8AC3E}">
        <p14:creationId xmlns:p14="http://schemas.microsoft.com/office/powerpoint/2010/main" val="34547650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Questions</a:t>
            </a:r>
          </a:p>
        </p:txBody>
      </p:sp>
      <p:sp>
        <p:nvSpPr>
          <p:cNvPr id="7" name="Text Placeholder 6"/>
          <p:cNvSpPr>
            <a:spLocks noGrp="1"/>
          </p:cNvSpPr>
          <p:nvPr>
            <p:ph type="body" idx="1"/>
          </p:nvPr>
        </p:nvSpPr>
        <p:spPr/>
        <p:txBody>
          <a:bodyPr>
            <a:normAutofit/>
          </a:bodyPr>
          <a:lstStyle/>
          <a:p>
            <a:pPr marL="571500" indent="-457200">
              <a:buAutoNum type="arabicPeriod"/>
            </a:pPr>
            <a:r>
              <a:rPr lang="en-US" sz="2000" dirty="0"/>
              <a:t>Which of the statements state the name compartment?</a:t>
            </a:r>
            <a:br>
              <a:rPr lang="en-US" sz="2000" dirty="0"/>
            </a:br>
            <a:r>
              <a:rPr lang="en-US" sz="2000" dirty="0"/>
              <a:t>a) The first compartment is the name compartment</a:t>
            </a:r>
            <a:br>
              <a:rPr lang="en-US" sz="2000" dirty="0"/>
            </a:br>
            <a:r>
              <a:rPr lang="en-US" sz="2000" dirty="0"/>
              <a:t>b) It contains the state name; State names are optional and may be path names</a:t>
            </a:r>
            <a:br>
              <a:rPr lang="en-US" sz="2000" dirty="0"/>
            </a:br>
            <a:r>
              <a:rPr lang="en-US" sz="2000" dirty="0"/>
              <a:t>c) The name compartment can never be omitted</a:t>
            </a:r>
            <a:br>
              <a:rPr lang="en-US" sz="2000" dirty="0"/>
            </a:br>
            <a:r>
              <a:rPr lang="en-US" sz="2000" b="1" dirty="0"/>
              <a:t>d) State name compartment is the first compartment that contains state name, name compartment may be omitted.</a:t>
            </a:r>
          </a:p>
          <a:p>
            <a:pPr marL="114300" indent="0">
              <a:buNone/>
            </a:pPr>
            <a:endParaRPr lang="en-US" sz="2000" b="1" dirty="0"/>
          </a:p>
          <a:p>
            <a:pPr marL="114300" indent="0">
              <a:buNone/>
            </a:pPr>
            <a:r>
              <a:rPr lang="en-US" sz="2000" dirty="0"/>
              <a:t>2. Start Chart diagram comes under the phase of</a:t>
            </a:r>
          </a:p>
          <a:p>
            <a:pPr marL="1028700" lvl="1" indent="-457200">
              <a:buFont typeface="+mj-lt"/>
              <a:buAutoNum type="alphaLcParenR"/>
            </a:pPr>
            <a:r>
              <a:rPr lang="en-US" sz="2000" dirty="0"/>
              <a:t>Analysis and Design</a:t>
            </a:r>
          </a:p>
          <a:p>
            <a:pPr marL="1028700" lvl="1" indent="-457200">
              <a:buFont typeface="+mj-lt"/>
              <a:buAutoNum type="alphaLcParenR"/>
            </a:pPr>
            <a:r>
              <a:rPr lang="en-US" sz="2000" b="1" dirty="0"/>
              <a:t>Design and Implementation</a:t>
            </a:r>
          </a:p>
          <a:p>
            <a:pPr marL="1028700" lvl="1" indent="-457200">
              <a:buFont typeface="+mj-lt"/>
              <a:buAutoNum type="alphaLcParenR"/>
            </a:pPr>
            <a:r>
              <a:rPr lang="en-US" sz="2000" dirty="0"/>
              <a:t>Testing and Deployment</a:t>
            </a:r>
          </a:p>
          <a:p>
            <a:pPr marL="1028700" lvl="1" indent="-457200">
              <a:buFont typeface="+mj-lt"/>
              <a:buAutoNum type="alphaLcParenR"/>
            </a:pPr>
            <a:r>
              <a:rPr lang="en-US" sz="2000" dirty="0"/>
              <a:t>Implementation and Testing</a:t>
            </a:r>
          </a:p>
        </p:txBody>
      </p:sp>
      <p:sp>
        <p:nvSpPr>
          <p:cNvPr id="3" name="Date Placeholder 2"/>
          <p:cNvSpPr>
            <a:spLocks noGrp="1"/>
          </p:cNvSpPr>
          <p:nvPr>
            <p:ph type="dt" idx="10"/>
          </p:nvPr>
        </p:nvSpPr>
        <p:spPr/>
        <p:txBody>
          <a:bodyPr/>
          <a:lstStyle/>
          <a:p>
            <a:fld id="{2BFCEF1E-4CBD-41CA-8915-DC3C5207A67F}" type="datetime1">
              <a:rPr lang="en-US" smtClean="0"/>
              <a:t>9/27/2022</a:t>
            </a:fld>
            <a:endParaRPr lang="en-US"/>
          </a:p>
        </p:txBody>
      </p:sp>
      <p:sp>
        <p:nvSpPr>
          <p:cNvPr id="4" name="Footer Placeholder 3"/>
          <p:cNvSpPr>
            <a:spLocks noGrp="1"/>
          </p:cNvSpPr>
          <p:nvPr>
            <p:ph type="ftr" idx="11"/>
          </p:nvPr>
        </p:nvSpPr>
        <p:spPr/>
        <p:txBody>
          <a:bodyPr/>
          <a:lstStyle/>
          <a:p>
            <a:r>
              <a:rPr lang="en-US"/>
              <a:t>Sequence Diagram</a:t>
            </a:r>
          </a:p>
        </p:txBody>
      </p:sp>
      <p:sp>
        <p:nvSpPr>
          <p:cNvPr id="5" name="Slide Number Placeholder 4"/>
          <p:cNvSpPr>
            <a:spLocks noGrp="1"/>
          </p:cNvSpPr>
          <p:nvPr>
            <p:ph type="sldNum" idx="12"/>
          </p:nvPr>
        </p:nvSpPr>
        <p:spPr/>
        <p:txBody>
          <a:bodyPr/>
          <a:lstStyle/>
          <a:p>
            <a:fld id="{00000000-1234-1234-1234-123412341234}" type="slidenum">
              <a:rPr lang="en-US" smtClean="0"/>
              <a:pPr/>
              <a:t>107</a:t>
            </a:fld>
            <a:endParaRPr lang="en-US"/>
          </a:p>
        </p:txBody>
      </p:sp>
    </p:spTree>
    <p:extLst>
      <p:ext uri="{BB962C8B-B14F-4D97-AF65-F5344CB8AC3E}">
        <p14:creationId xmlns:p14="http://schemas.microsoft.com/office/powerpoint/2010/main" val="333571586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24D2-9AB3-FCCA-37C4-0C6CDDE5D917}"/>
              </a:ext>
            </a:extLst>
          </p:cNvPr>
          <p:cNvSpPr>
            <a:spLocks noGrp="1"/>
          </p:cNvSpPr>
          <p:nvPr>
            <p:ph type="ctrTitle"/>
          </p:nvPr>
        </p:nvSpPr>
        <p:spPr/>
        <p:txBody>
          <a:bodyPr/>
          <a:lstStyle/>
          <a:p>
            <a:r>
              <a:rPr lang="en-IN" dirty="0"/>
              <a:t>Activity diagram</a:t>
            </a:r>
          </a:p>
        </p:txBody>
      </p:sp>
      <p:grpSp>
        <p:nvGrpSpPr>
          <p:cNvPr id="4" name="Group 3">
            <a:extLst>
              <a:ext uri="{FF2B5EF4-FFF2-40B4-BE49-F238E27FC236}">
                <a16:creationId xmlns:a16="http://schemas.microsoft.com/office/drawing/2014/main" id="{53D5CC9D-D49E-9BBC-A904-56580D7F255B}"/>
              </a:ext>
            </a:extLst>
          </p:cNvPr>
          <p:cNvGrpSpPr/>
          <p:nvPr/>
        </p:nvGrpSpPr>
        <p:grpSpPr>
          <a:xfrm>
            <a:off x="1593274" y="1275346"/>
            <a:ext cx="9005455" cy="429817"/>
            <a:chOff x="0" y="464819"/>
            <a:chExt cx="9144000" cy="533400"/>
          </a:xfrm>
        </p:grpSpPr>
        <p:sp>
          <p:nvSpPr>
            <p:cNvPr id="5" name="Rectangle 4">
              <a:extLst>
                <a:ext uri="{FF2B5EF4-FFF2-40B4-BE49-F238E27FC236}">
                  <a16:creationId xmlns:a16="http://schemas.microsoft.com/office/drawing/2014/main" id="{B6AE0158-A091-3FFA-B526-8250612AB541}"/>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a:extLst>
                <a:ext uri="{FF2B5EF4-FFF2-40B4-BE49-F238E27FC236}">
                  <a16:creationId xmlns:a16="http://schemas.microsoft.com/office/drawing/2014/main" id="{A6141BB1-25AF-F33B-B03E-2774858C0439}"/>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7" name="Picture 6" descr="pngfind.com-kingpin-png-4152286 (1).png">
              <a:extLst>
                <a:ext uri="{FF2B5EF4-FFF2-40B4-BE49-F238E27FC236}">
                  <a16:creationId xmlns:a16="http://schemas.microsoft.com/office/drawing/2014/main" id="{B9BD6A9E-0A2D-EF59-44A8-9B533AD3C390}"/>
                </a:ext>
              </a:extLst>
            </p:cNvPr>
            <p:cNvPicPr>
              <a:picLocks noChangeAspect="1"/>
            </p:cNvPicPr>
            <p:nvPr/>
          </p:nvPicPr>
          <p:blipFill>
            <a:blip r:embed="rId2" cstate="print"/>
            <a:stretch>
              <a:fillRect/>
            </a:stretch>
          </p:blipFill>
          <p:spPr>
            <a:xfrm>
              <a:off x="7182730" y="464819"/>
              <a:ext cx="1219200" cy="533400"/>
            </a:xfrm>
            <a:prstGeom prst="rect">
              <a:avLst/>
            </a:prstGeom>
          </p:spPr>
        </p:pic>
      </p:grpSp>
      <p:sp>
        <p:nvSpPr>
          <p:cNvPr id="9" name="Subtitle 8">
            <a:extLst>
              <a:ext uri="{FF2B5EF4-FFF2-40B4-BE49-F238E27FC236}">
                <a16:creationId xmlns:a16="http://schemas.microsoft.com/office/drawing/2014/main" id="{CB9FFA5B-D1E9-26C3-AE1B-BEE068A3C46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8179159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28FAEF-BD23-8B7E-40F7-D4A4B07026AD}"/>
              </a:ext>
            </a:extLst>
          </p:cNvPr>
          <p:cNvSpPr>
            <a:spLocks noGrp="1"/>
          </p:cNvSpPr>
          <p:nvPr>
            <p:ph type="title"/>
          </p:nvPr>
        </p:nvSpPr>
        <p:spPr>
          <a:xfrm>
            <a:off x="1676400" y="815829"/>
            <a:ext cx="7886700" cy="994172"/>
          </a:xfrm>
        </p:spPr>
        <p:txBody>
          <a:bodyPr/>
          <a:lstStyle/>
          <a:p>
            <a:r>
              <a:rPr lang="en-IN" dirty="0"/>
              <a:t>Activity diagram</a:t>
            </a:r>
          </a:p>
        </p:txBody>
      </p:sp>
      <p:sp>
        <p:nvSpPr>
          <p:cNvPr id="5" name="Content Placeholder 4">
            <a:extLst>
              <a:ext uri="{FF2B5EF4-FFF2-40B4-BE49-F238E27FC236}">
                <a16:creationId xmlns:a16="http://schemas.microsoft.com/office/drawing/2014/main" id="{CD42B50D-7402-A8A2-D9D9-03E074A5A123}"/>
              </a:ext>
            </a:extLst>
          </p:cNvPr>
          <p:cNvSpPr>
            <a:spLocks noGrp="1"/>
          </p:cNvSpPr>
          <p:nvPr>
            <p:ph idx="1"/>
          </p:nvPr>
        </p:nvSpPr>
        <p:spPr>
          <a:xfrm>
            <a:off x="1981200" y="2057401"/>
            <a:ext cx="8229600" cy="4525963"/>
          </a:xfrm>
        </p:spPr>
        <p:txBody>
          <a:bodyPr>
            <a:normAutofit/>
          </a:bodyPr>
          <a:lstStyle/>
          <a:p>
            <a:r>
              <a:rPr lang="en-US" dirty="0">
                <a:latin typeface="Times New Roman" pitchFamily="18" charset="0"/>
                <a:cs typeface="Times New Roman" pitchFamily="18" charset="0"/>
              </a:rPr>
              <a:t>Activity diagram is UML behavior diagram which emphasis on the sequence and conditions of the flow</a:t>
            </a:r>
          </a:p>
          <a:p>
            <a:r>
              <a:rPr lang="en-US" dirty="0">
                <a:latin typeface="Times New Roman" pitchFamily="18" charset="0"/>
                <a:cs typeface="Times New Roman" pitchFamily="18" charset="0"/>
              </a:rPr>
              <a:t>It shows a sequence of actions or flow of control in a system.</a:t>
            </a:r>
          </a:p>
          <a:p>
            <a:r>
              <a:rPr lang="en-US" dirty="0">
                <a:latin typeface="Times New Roman" pitchFamily="18" charset="0"/>
                <a:cs typeface="Times New Roman" pitchFamily="18" charset="0"/>
              </a:rPr>
              <a:t>It is like to a flowchart or a flow diagram. </a:t>
            </a:r>
          </a:p>
          <a:p>
            <a:r>
              <a:rPr lang="en-US" dirty="0">
                <a:latin typeface="Times New Roman" pitchFamily="18" charset="0"/>
                <a:cs typeface="Times New Roman" pitchFamily="18" charset="0"/>
              </a:rPr>
              <a:t>It is frequently used in business process modeling. They can also describe the steps in a use case diagram. </a:t>
            </a:r>
          </a:p>
          <a:p>
            <a:r>
              <a:rPr lang="en-US" dirty="0">
                <a:latin typeface="Times New Roman" pitchFamily="18" charset="0"/>
                <a:cs typeface="Times New Roman" pitchFamily="18" charset="0"/>
              </a:rPr>
              <a:t>The modeled Activities are either sequential or concurrent. </a:t>
            </a:r>
          </a:p>
        </p:txBody>
      </p:sp>
      <p:grpSp>
        <p:nvGrpSpPr>
          <p:cNvPr id="2" name="Group 1">
            <a:extLst>
              <a:ext uri="{FF2B5EF4-FFF2-40B4-BE49-F238E27FC236}">
                <a16:creationId xmlns:a16="http://schemas.microsoft.com/office/drawing/2014/main" id="{E0B9A754-C2CF-736B-7237-3988A2C78DCB}"/>
              </a:ext>
            </a:extLst>
          </p:cNvPr>
          <p:cNvGrpSpPr/>
          <p:nvPr/>
        </p:nvGrpSpPr>
        <p:grpSpPr>
          <a:xfrm>
            <a:off x="1514857" y="353522"/>
            <a:ext cx="9005455" cy="429817"/>
            <a:chOff x="0" y="464819"/>
            <a:chExt cx="9144000" cy="533400"/>
          </a:xfrm>
        </p:grpSpPr>
        <p:sp>
          <p:nvSpPr>
            <p:cNvPr id="3" name="Rectangle 2">
              <a:extLst>
                <a:ext uri="{FF2B5EF4-FFF2-40B4-BE49-F238E27FC236}">
                  <a16:creationId xmlns:a16="http://schemas.microsoft.com/office/drawing/2014/main" id="{B79FD1B7-EA34-23B0-6619-EFCF70C2F896}"/>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a:extLst>
                <a:ext uri="{FF2B5EF4-FFF2-40B4-BE49-F238E27FC236}">
                  <a16:creationId xmlns:a16="http://schemas.microsoft.com/office/drawing/2014/main" id="{619FAEC7-B79F-9C64-3893-A6C1BBE4A985}"/>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7" name="Picture 6" descr="pngfind.com-kingpin-png-4152286 (1).png">
              <a:extLst>
                <a:ext uri="{FF2B5EF4-FFF2-40B4-BE49-F238E27FC236}">
                  <a16:creationId xmlns:a16="http://schemas.microsoft.com/office/drawing/2014/main" id="{374582D6-6812-84A7-09E6-D4821DC7100C}"/>
                </a:ext>
              </a:extLst>
            </p:cNvPr>
            <p:cNvPicPr>
              <a:picLocks noChangeAspect="1"/>
            </p:cNvPicPr>
            <p:nvPr/>
          </p:nvPicPr>
          <p:blipFill>
            <a:blip r:embed="rId2"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3476198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EDE69-1CB0-4A1A-AC1F-8B57074B227E}" type="datetime1">
              <a:rPr lang="en-US" smtClean="0"/>
              <a:t>9/27/2022</a:t>
            </a:fld>
            <a:endParaRPr lang="en-US"/>
          </a:p>
        </p:txBody>
      </p:sp>
      <p:sp>
        <p:nvSpPr>
          <p:cNvPr id="3" name="Footer Placeholder 2"/>
          <p:cNvSpPr>
            <a:spLocks noGrp="1"/>
          </p:cNvSpPr>
          <p:nvPr>
            <p:ph type="ftr" sz="quarter" idx="11"/>
          </p:nvPr>
        </p:nvSpPr>
        <p:spPr/>
        <p:txBody>
          <a:bodyPr/>
          <a:lstStyle/>
          <a:p>
            <a:r>
              <a:rPr lang="en-US"/>
              <a:t>C ,C++ and UML Basics</a:t>
            </a:r>
          </a:p>
        </p:txBody>
      </p:sp>
      <p:sp>
        <p:nvSpPr>
          <p:cNvPr id="4" name="Slide Number Placeholder 3"/>
          <p:cNvSpPr>
            <a:spLocks noGrp="1"/>
          </p:cNvSpPr>
          <p:nvPr>
            <p:ph type="sldNum" sz="quarter" idx="12"/>
          </p:nvPr>
        </p:nvSpPr>
        <p:spPr/>
        <p:txBody>
          <a:bodyPr/>
          <a:lstStyle/>
          <a:p>
            <a:fld id="{A1A6BA4E-CDAE-4DEF-A7CA-99055C502B84}" type="slidenum">
              <a:rPr lang="en-US" smtClean="0"/>
              <a:t>11</a:t>
            </a:fld>
            <a:endParaRPr lang="en-US"/>
          </a:p>
        </p:txBody>
      </p:sp>
      <p:sp>
        <p:nvSpPr>
          <p:cNvPr id="9" name="Rectangle 2"/>
          <p:cNvSpPr txBox="1">
            <a:spLocks noChangeArrowheads="1"/>
          </p:cNvSpPr>
          <p:nvPr/>
        </p:nvSpPr>
        <p:spPr>
          <a:xfrm>
            <a:off x="1981200" y="1066800"/>
            <a:ext cx="8229600" cy="9144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ltLang="en-US" sz="3200" b="1" dirty="0">
                <a:latin typeface="Times New Roman" panose="02020603050405020304" charset="0"/>
                <a:cs typeface="Times New Roman" panose="02020603050405020304" charset="0"/>
              </a:rPr>
              <a:t>Visbility Modes of Inheritence</a:t>
            </a:r>
          </a:p>
        </p:txBody>
      </p:sp>
      <p:graphicFrame>
        <p:nvGraphicFramePr>
          <p:cNvPr id="7" name="Object 6"/>
          <p:cNvGraphicFramePr/>
          <p:nvPr/>
        </p:nvGraphicFramePr>
        <p:xfrm>
          <a:off x="1600200" y="2858136"/>
          <a:ext cx="5737860" cy="3886835"/>
        </p:xfrm>
        <a:graphic>
          <a:graphicData uri="http://schemas.openxmlformats.org/presentationml/2006/ole">
            <mc:AlternateContent xmlns:mc="http://schemas.openxmlformats.org/markup-compatibility/2006">
              <mc:Choice xmlns:v="urn:schemas-microsoft-com:vml" Requires="v">
                <p:oleObj r:id="rId2" imgW="10356850" imgH="6978650" progId="Paint.Picture">
                  <p:embed/>
                </p:oleObj>
              </mc:Choice>
              <mc:Fallback>
                <p:oleObj r:id="rId2" imgW="10356850" imgH="6978650" progId="Paint.Picture">
                  <p:embed/>
                  <p:pic>
                    <p:nvPicPr>
                      <p:cNvPr id="7" name="Object 6"/>
                      <p:cNvPicPr/>
                      <p:nvPr/>
                    </p:nvPicPr>
                    <p:blipFill>
                      <a:blip r:embed="rId3"/>
                      <a:stretch>
                        <a:fillRect/>
                      </a:stretch>
                    </p:blipFill>
                    <p:spPr>
                      <a:xfrm>
                        <a:off x="1600200" y="2858136"/>
                        <a:ext cx="5737860" cy="3886835"/>
                      </a:xfrm>
                      <a:prstGeom prst="rect">
                        <a:avLst/>
                      </a:prstGeom>
                    </p:spPr>
                  </p:pic>
                </p:oleObj>
              </mc:Fallback>
            </mc:AlternateContent>
          </a:graphicData>
        </a:graphic>
      </p:graphicFrame>
      <p:pic>
        <p:nvPicPr>
          <p:cNvPr id="5" name="Picture 4"/>
          <p:cNvPicPr>
            <a:picLocks noChangeAspect="1"/>
          </p:cNvPicPr>
          <p:nvPr/>
        </p:nvPicPr>
        <p:blipFill>
          <a:blip r:embed="rId4"/>
          <a:stretch>
            <a:fillRect/>
          </a:stretch>
        </p:blipFill>
        <p:spPr>
          <a:xfrm>
            <a:off x="6442710" y="1981200"/>
            <a:ext cx="4225290" cy="2230120"/>
          </a:xfrm>
          <a:prstGeom prst="rect">
            <a:avLst/>
          </a:prstGeom>
        </p:spPr>
      </p:pic>
      <p:pic>
        <p:nvPicPr>
          <p:cNvPr id="6" name="Picture 5">
            <a:extLst>
              <a:ext uri="{FF2B5EF4-FFF2-40B4-BE49-F238E27FC236}">
                <a16:creationId xmlns:a16="http://schemas.microsoft.com/office/drawing/2014/main" id="{5DCDAF38-9BD2-054E-CF26-5D7D55F878DF}"/>
              </a:ext>
            </a:extLst>
          </p:cNvPr>
          <p:cNvPicPr>
            <a:picLocks noChangeAspect="1"/>
          </p:cNvPicPr>
          <p:nvPr/>
        </p:nvPicPr>
        <p:blipFill>
          <a:blip r:embed="rId5"/>
          <a:stretch>
            <a:fillRect/>
          </a:stretch>
        </p:blipFill>
        <p:spPr>
          <a:xfrm>
            <a:off x="-104434" y="171986"/>
            <a:ext cx="12296434" cy="743776"/>
          </a:xfrm>
          <a:prstGeom prst="rect">
            <a:avLst/>
          </a:prstGeom>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438B-8144-2DBB-58D5-169E1BB15132}"/>
              </a:ext>
            </a:extLst>
          </p:cNvPr>
          <p:cNvSpPr>
            <a:spLocks noGrp="1"/>
          </p:cNvSpPr>
          <p:nvPr>
            <p:ph type="title"/>
          </p:nvPr>
        </p:nvSpPr>
        <p:spPr>
          <a:xfrm>
            <a:off x="2152649" y="1102768"/>
            <a:ext cx="7886700" cy="994172"/>
          </a:xfrm>
        </p:spPr>
        <p:txBody>
          <a:bodyPr/>
          <a:lstStyle/>
          <a:p>
            <a:r>
              <a:rPr lang="en-US" dirty="0"/>
              <a:t>Benefits</a:t>
            </a:r>
            <a:endParaRPr lang="en-IN" dirty="0"/>
          </a:p>
        </p:txBody>
      </p:sp>
      <p:sp>
        <p:nvSpPr>
          <p:cNvPr id="3" name="Content Placeholder 2">
            <a:extLst>
              <a:ext uri="{FF2B5EF4-FFF2-40B4-BE49-F238E27FC236}">
                <a16:creationId xmlns:a16="http://schemas.microsoft.com/office/drawing/2014/main" id="{A4DE5C28-9D4D-F5BF-EB6D-13A78C2C273B}"/>
              </a:ext>
            </a:extLst>
          </p:cNvPr>
          <p:cNvSpPr>
            <a:spLocks noGrp="1"/>
          </p:cNvSpPr>
          <p:nvPr>
            <p:ph idx="1"/>
          </p:nvPr>
        </p:nvSpPr>
        <p:spPr>
          <a:xfrm>
            <a:off x="2590800" y="2307259"/>
            <a:ext cx="8229600" cy="4525963"/>
          </a:xfrm>
        </p:spPr>
        <p:txBody>
          <a:bodyPr>
            <a:normAutofit/>
          </a:bodyPr>
          <a:lstStyle/>
          <a:p>
            <a:pPr fontAlgn="base"/>
            <a:r>
              <a:rPr lang="en-US" dirty="0">
                <a:latin typeface="Times New Roman" pitchFamily="18" charset="0"/>
                <a:cs typeface="Times New Roman" pitchFamily="18" charset="0"/>
              </a:rPr>
              <a:t>It illustrates the logic of an algorithm.</a:t>
            </a:r>
          </a:p>
          <a:p>
            <a:pPr fontAlgn="base"/>
            <a:r>
              <a:rPr lang="en-US" dirty="0">
                <a:latin typeface="Times New Roman" pitchFamily="18" charset="0"/>
                <a:cs typeface="Times New Roman" pitchFamily="18" charset="0"/>
              </a:rPr>
              <a:t>It describes the functions performed in use cases.</a:t>
            </a:r>
          </a:p>
          <a:p>
            <a:pPr fontAlgn="base"/>
            <a:r>
              <a:rPr lang="en-US" dirty="0">
                <a:latin typeface="Times New Roman" pitchFamily="18" charset="0"/>
                <a:cs typeface="Times New Roman" pitchFamily="18" charset="0"/>
              </a:rPr>
              <a:t>Illustrate a business process or workflow between users and the system.</a:t>
            </a:r>
          </a:p>
          <a:p>
            <a:pPr fontAlgn="base"/>
            <a:r>
              <a:rPr lang="en-US" dirty="0">
                <a:latin typeface="Times New Roman" pitchFamily="18" charset="0"/>
                <a:cs typeface="Times New Roman" pitchFamily="18" charset="0"/>
              </a:rPr>
              <a:t>It Simplifies and improves any process by descriptive complex use cases.</a:t>
            </a:r>
          </a:p>
          <a:p>
            <a:pPr fontAlgn="base"/>
            <a:r>
              <a:rPr lang="en-US" dirty="0">
                <a:latin typeface="Times New Roman" pitchFamily="18" charset="0"/>
                <a:cs typeface="Times New Roman" pitchFamily="18" charset="0"/>
              </a:rPr>
              <a:t>Model software architecture elements, such as method, function, and operation.</a:t>
            </a:r>
          </a:p>
        </p:txBody>
      </p:sp>
      <p:grpSp>
        <p:nvGrpSpPr>
          <p:cNvPr id="4" name="Group 3">
            <a:extLst>
              <a:ext uri="{FF2B5EF4-FFF2-40B4-BE49-F238E27FC236}">
                <a16:creationId xmlns:a16="http://schemas.microsoft.com/office/drawing/2014/main" id="{288B2BAD-BFE5-997D-5B43-5DF46ED6BD0D}"/>
              </a:ext>
            </a:extLst>
          </p:cNvPr>
          <p:cNvGrpSpPr/>
          <p:nvPr/>
        </p:nvGrpSpPr>
        <p:grpSpPr>
          <a:xfrm>
            <a:off x="1593273" y="554560"/>
            <a:ext cx="9005455" cy="429817"/>
            <a:chOff x="0" y="464819"/>
            <a:chExt cx="9144000" cy="533400"/>
          </a:xfrm>
        </p:grpSpPr>
        <p:sp>
          <p:nvSpPr>
            <p:cNvPr id="5" name="Rectangle 4">
              <a:extLst>
                <a:ext uri="{FF2B5EF4-FFF2-40B4-BE49-F238E27FC236}">
                  <a16:creationId xmlns:a16="http://schemas.microsoft.com/office/drawing/2014/main" id="{F04FDC08-A6C9-D4C1-81C3-FF7B2E3F9B38}"/>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a:extLst>
                <a:ext uri="{FF2B5EF4-FFF2-40B4-BE49-F238E27FC236}">
                  <a16:creationId xmlns:a16="http://schemas.microsoft.com/office/drawing/2014/main" id="{47FC4E0F-4598-59BD-BEF3-911E77BCBE3D}"/>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7" name="Picture 6" descr="pngfind.com-kingpin-png-4152286 (1).png">
              <a:extLst>
                <a:ext uri="{FF2B5EF4-FFF2-40B4-BE49-F238E27FC236}">
                  <a16:creationId xmlns:a16="http://schemas.microsoft.com/office/drawing/2014/main" id="{502727E0-149F-6421-160A-F6DA616B237A}"/>
                </a:ext>
              </a:extLst>
            </p:cNvPr>
            <p:cNvPicPr>
              <a:picLocks noChangeAspect="1"/>
            </p:cNvPicPr>
            <p:nvPr/>
          </p:nvPicPr>
          <p:blipFill>
            <a:blip r:embed="rId2"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32528799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28FE-7C88-3E76-C62B-579A82B4EB61}"/>
              </a:ext>
            </a:extLst>
          </p:cNvPr>
          <p:cNvSpPr>
            <a:spLocks noGrp="1"/>
          </p:cNvSpPr>
          <p:nvPr>
            <p:ph type="title"/>
          </p:nvPr>
        </p:nvSpPr>
        <p:spPr>
          <a:xfrm>
            <a:off x="2152649" y="1503904"/>
            <a:ext cx="7886700" cy="994172"/>
          </a:xfrm>
        </p:spPr>
        <p:txBody>
          <a:bodyPr/>
          <a:lstStyle/>
          <a:p>
            <a:r>
              <a:rPr lang="en-US" dirty="0"/>
              <a:t>Symbols and Notations</a:t>
            </a:r>
            <a:endParaRPr lang="en-IN" dirty="0"/>
          </a:p>
        </p:txBody>
      </p:sp>
      <p:sp>
        <p:nvSpPr>
          <p:cNvPr id="3" name="Content Placeholder 2"/>
          <p:cNvSpPr>
            <a:spLocks noGrp="1"/>
          </p:cNvSpPr>
          <p:nvPr>
            <p:ph idx="1"/>
          </p:nvPr>
        </p:nvSpPr>
        <p:spPr>
          <a:xfrm>
            <a:off x="2152649" y="2578161"/>
            <a:ext cx="7886700" cy="3263504"/>
          </a:xfrm>
        </p:spPr>
        <p:txBody>
          <a:bodyPr/>
          <a:lstStyle/>
          <a:p>
            <a:pPr marL="0" indent="0">
              <a:buNone/>
            </a:pPr>
            <a:r>
              <a:rPr lang="en-US" b="1" dirty="0">
                <a:latin typeface="Times New Roman" pitchFamily="18" charset="0"/>
                <a:cs typeface="Times New Roman" pitchFamily="18" charset="0"/>
              </a:rPr>
              <a:t>Activity</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Is used to illustrate a set of actions.</a:t>
            </a:r>
          </a:p>
          <a:p>
            <a:r>
              <a:rPr lang="en-US" dirty="0">
                <a:latin typeface="Times New Roman" pitchFamily="18" charset="0"/>
                <a:cs typeface="Times New Roman" pitchFamily="18" charset="0"/>
              </a:rPr>
              <a:t>It shows the non-interruptible action of objects. </a:t>
            </a:r>
          </a:p>
          <a:p>
            <a:pPr marL="0" indent="0">
              <a:buNone/>
            </a:pPr>
            <a:endParaRPr lang="en-IN" dirty="0"/>
          </a:p>
        </p:txBody>
      </p:sp>
      <p:grpSp>
        <p:nvGrpSpPr>
          <p:cNvPr id="8" name="Group 7">
            <a:extLst>
              <a:ext uri="{FF2B5EF4-FFF2-40B4-BE49-F238E27FC236}">
                <a16:creationId xmlns:a16="http://schemas.microsoft.com/office/drawing/2014/main" id="{9C04CB0F-296F-044A-7410-C834C18874A9}"/>
              </a:ext>
            </a:extLst>
          </p:cNvPr>
          <p:cNvGrpSpPr/>
          <p:nvPr/>
        </p:nvGrpSpPr>
        <p:grpSpPr>
          <a:xfrm>
            <a:off x="1593274" y="1275346"/>
            <a:ext cx="9005455" cy="429817"/>
            <a:chOff x="0" y="464819"/>
            <a:chExt cx="9144000" cy="533400"/>
          </a:xfrm>
        </p:grpSpPr>
        <p:sp>
          <p:nvSpPr>
            <p:cNvPr id="9" name="Rectangle 8">
              <a:extLst>
                <a:ext uri="{FF2B5EF4-FFF2-40B4-BE49-F238E27FC236}">
                  <a16:creationId xmlns:a16="http://schemas.microsoft.com/office/drawing/2014/main" id="{2EF70A10-C55F-DFC4-DE81-F84345A6C724}"/>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C3B170A4-55A1-2ACC-80AD-650AB8D20EBE}"/>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11" name="Picture 10" descr="pngfind.com-kingpin-png-4152286 (1).png">
              <a:extLst>
                <a:ext uri="{FF2B5EF4-FFF2-40B4-BE49-F238E27FC236}">
                  <a16:creationId xmlns:a16="http://schemas.microsoft.com/office/drawing/2014/main" id="{4B2146C3-A407-EF1F-A06D-9F6E5CF71F90}"/>
                </a:ext>
              </a:extLst>
            </p:cNvPr>
            <p:cNvPicPr>
              <a:picLocks noChangeAspect="1"/>
            </p:cNvPicPr>
            <p:nvPr/>
          </p:nvPicPr>
          <p:blipFill>
            <a:blip r:embed="rId2" cstate="print"/>
            <a:stretch>
              <a:fillRect/>
            </a:stretch>
          </p:blipFill>
          <p:spPr>
            <a:xfrm>
              <a:off x="7182730" y="464819"/>
              <a:ext cx="1219200" cy="533400"/>
            </a:xfrm>
            <a:prstGeom prst="rect">
              <a:avLst/>
            </a:prstGeom>
          </p:spPr>
        </p:pic>
      </p:grpSp>
      <p:pic>
        <p:nvPicPr>
          <p:cNvPr id="12" name="Picture 2" descr="C:\Users\VINOTH\Pictures\Use case\activity-symbo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4953001"/>
            <a:ext cx="3214688"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6746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28FE-7C88-3E76-C62B-579A82B4EB61}"/>
              </a:ext>
            </a:extLst>
          </p:cNvPr>
          <p:cNvSpPr>
            <a:spLocks noGrp="1"/>
          </p:cNvSpPr>
          <p:nvPr>
            <p:ph type="title"/>
          </p:nvPr>
        </p:nvSpPr>
        <p:spPr>
          <a:xfrm>
            <a:off x="2152649" y="1503904"/>
            <a:ext cx="7886700" cy="994172"/>
          </a:xfrm>
        </p:spPr>
        <p:txBody>
          <a:bodyPr/>
          <a:lstStyle/>
          <a:p>
            <a:r>
              <a:rPr lang="en-US" dirty="0"/>
              <a:t>Symbols and Notations</a:t>
            </a:r>
            <a:endParaRPr lang="en-IN" dirty="0"/>
          </a:p>
        </p:txBody>
      </p:sp>
      <p:sp>
        <p:nvSpPr>
          <p:cNvPr id="3" name="Content Placeholder 2"/>
          <p:cNvSpPr>
            <a:spLocks noGrp="1"/>
          </p:cNvSpPr>
          <p:nvPr>
            <p:ph idx="1"/>
          </p:nvPr>
        </p:nvSpPr>
        <p:spPr>
          <a:xfrm>
            <a:off x="2152649" y="2578161"/>
            <a:ext cx="7886700" cy="3263504"/>
          </a:xfrm>
        </p:spPr>
        <p:txBody>
          <a:bodyPr/>
          <a:lstStyle/>
          <a:p>
            <a:pPr marL="0" indent="0">
              <a:buNone/>
            </a:pPr>
            <a:r>
              <a:rPr lang="en-US" b="1" dirty="0">
                <a:latin typeface="Times New Roman" pitchFamily="18" charset="0"/>
                <a:cs typeface="Times New Roman" pitchFamily="18" charset="0"/>
              </a:rPr>
              <a:t>Action Flow</a:t>
            </a:r>
          </a:p>
          <a:p>
            <a:r>
              <a:rPr lang="en-US" dirty="0">
                <a:latin typeface="Times New Roman" pitchFamily="18" charset="0"/>
                <a:cs typeface="Times New Roman" pitchFamily="18" charset="0"/>
              </a:rPr>
              <a:t>It is also called edges and paths</a:t>
            </a:r>
          </a:p>
          <a:p>
            <a:r>
              <a:rPr lang="en-US" dirty="0">
                <a:latin typeface="Times New Roman" pitchFamily="18" charset="0"/>
                <a:cs typeface="Times New Roman" pitchFamily="18" charset="0"/>
              </a:rPr>
              <a:t>It shows switching from one action state to another. It is represented as an arrowed line.</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grpSp>
        <p:nvGrpSpPr>
          <p:cNvPr id="8" name="Group 7">
            <a:extLst>
              <a:ext uri="{FF2B5EF4-FFF2-40B4-BE49-F238E27FC236}">
                <a16:creationId xmlns:a16="http://schemas.microsoft.com/office/drawing/2014/main" id="{9C04CB0F-296F-044A-7410-C834C18874A9}"/>
              </a:ext>
            </a:extLst>
          </p:cNvPr>
          <p:cNvGrpSpPr/>
          <p:nvPr/>
        </p:nvGrpSpPr>
        <p:grpSpPr>
          <a:xfrm>
            <a:off x="1593274" y="1275346"/>
            <a:ext cx="9005455" cy="429817"/>
            <a:chOff x="0" y="464819"/>
            <a:chExt cx="9144000" cy="533400"/>
          </a:xfrm>
        </p:grpSpPr>
        <p:sp>
          <p:nvSpPr>
            <p:cNvPr id="9" name="Rectangle 8">
              <a:extLst>
                <a:ext uri="{FF2B5EF4-FFF2-40B4-BE49-F238E27FC236}">
                  <a16:creationId xmlns:a16="http://schemas.microsoft.com/office/drawing/2014/main" id="{2EF70A10-C55F-DFC4-DE81-F84345A6C724}"/>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C3B170A4-55A1-2ACC-80AD-650AB8D20EBE}"/>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11" name="Picture 10" descr="pngfind.com-kingpin-png-4152286 (1).png">
              <a:extLst>
                <a:ext uri="{FF2B5EF4-FFF2-40B4-BE49-F238E27FC236}">
                  <a16:creationId xmlns:a16="http://schemas.microsoft.com/office/drawing/2014/main" id="{4B2146C3-A407-EF1F-A06D-9F6E5CF71F90}"/>
                </a:ext>
              </a:extLst>
            </p:cNvPr>
            <p:cNvPicPr>
              <a:picLocks noChangeAspect="1"/>
            </p:cNvPicPr>
            <p:nvPr/>
          </p:nvPicPr>
          <p:blipFill>
            <a:blip r:embed="rId2" cstate="print"/>
            <a:stretch>
              <a:fillRect/>
            </a:stretch>
          </p:blipFill>
          <p:spPr>
            <a:xfrm>
              <a:off x="7182730" y="464819"/>
              <a:ext cx="1219200" cy="533400"/>
            </a:xfrm>
            <a:prstGeom prst="rect">
              <a:avLst/>
            </a:prstGeom>
          </p:spPr>
        </p:pic>
      </p:grpSp>
      <p:pic>
        <p:nvPicPr>
          <p:cNvPr id="13" name="Picture 2" descr="C:\Users\VINOTH\Pictures\Use case\action-flow-symbo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4453" y="5410201"/>
            <a:ext cx="3283092" cy="34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4312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28FE-7C88-3E76-C62B-579A82B4EB61}"/>
              </a:ext>
            </a:extLst>
          </p:cNvPr>
          <p:cNvSpPr>
            <a:spLocks noGrp="1"/>
          </p:cNvSpPr>
          <p:nvPr>
            <p:ph type="title"/>
          </p:nvPr>
        </p:nvSpPr>
        <p:spPr>
          <a:xfrm>
            <a:off x="2152649" y="1503904"/>
            <a:ext cx="7886700" cy="994172"/>
          </a:xfrm>
        </p:spPr>
        <p:txBody>
          <a:bodyPr/>
          <a:lstStyle/>
          <a:p>
            <a:r>
              <a:rPr lang="en-US" dirty="0"/>
              <a:t>Symbols and Notations</a:t>
            </a:r>
            <a:endParaRPr lang="en-IN" dirty="0"/>
          </a:p>
        </p:txBody>
      </p:sp>
      <p:sp>
        <p:nvSpPr>
          <p:cNvPr id="3" name="Content Placeholder 2"/>
          <p:cNvSpPr>
            <a:spLocks noGrp="1"/>
          </p:cNvSpPr>
          <p:nvPr>
            <p:ph idx="1"/>
          </p:nvPr>
        </p:nvSpPr>
        <p:spPr>
          <a:xfrm>
            <a:off x="2152649" y="2245185"/>
            <a:ext cx="7886700" cy="3263504"/>
          </a:xfrm>
        </p:spPr>
        <p:txBody>
          <a:bodyPr>
            <a:normAutofit lnSpcReduction="10000"/>
          </a:bodyPr>
          <a:lstStyle/>
          <a:p>
            <a:pPr marL="0" indent="0">
              <a:buNone/>
            </a:pPr>
            <a:r>
              <a:rPr lang="en-US" b="1" dirty="0">
                <a:latin typeface="Times New Roman" pitchFamily="18" charset="0"/>
                <a:cs typeface="Times New Roman" pitchFamily="18" charset="0"/>
              </a:rPr>
              <a:t>Object Flow</a:t>
            </a:r>
          </a:p>
          <a:p>
            <a:r>
              <a:rPr lang="en-US" dirty="0">
                <a:latin typeface="Times New Roman" pitchFamily="18" charset="0"/>
                <a:cs typeface="Times New Roman" pitchFamily="18" charset="0"/>
              </a:rPr>
              <a:t>Object flow denotes the making and modification of objects by activities. </a:t>
            </a:r>
          </a:p>
          <a:p>
            <a:r>
              <a:rPr lang="en-US" dirty="0">
                <a:latin typeface="Times New Roman" pitchFamily="18" charset="0"/>
                <a:cs typeface="Times New Roman" pitchFamily="18" charset="0"/>
              </a:rPr>
              <a:t>An object flow arrow from an action to an object means that the action creates or influences the object. </a:t>
            </a:r>
          </a:p>
          <a:p>
            <a:r>
              <a:rPr lang="en-US" dirty="0">
                <a:latin typeface="Times New Roman" pitchFamily="18" charset="0"/>
                <a:cs typeface="Times New Roman" pitchFamily="18" charset="0"/>
              </a:rPr>
              <a:t>An object flow arrow from an object to an action indicates that the action state uses the object.</a:t>
            </a:r>
          </a:p>
          <a:p>
            <a:pPr marL="0" indent="0">
              <a:buNone/>
            </a:pPr>
            <a:endParaRPr lang="en-US" b="1" dirty="0"/>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grpSp>
        <p:nvGrpSpPr>
          <p:cNvPr id="8" name="Group 7">
            <a:extLst>
              <a:ext uri="{FF2B5EF4-FFF2-40B4-BE49-F238E27FC236}">
                <a16:creationId xmlns:a16="http://schemas.microsoft.com/office/drawing/2014/main" id="{9C04CB0F-296F-044A-7410-C834C18874A9}"/>
              </a:ext>
            </a:extLst>
          </p:cNvPr>
          <p:cNvGrpSpPr/>
          <p:nvPr/>
        </p:nvGrpSpPr>
        <p:grpSpPr>
          <a:xfrm>
            <a:off x="1593274" y="1275346"/>
            <a:ext cx="9005455" cy="429817"/>
            <a:chOff x="0" y="464819"/>
            <a:chExt cx="9144000" cy="533400"/>
          </a:xfrm>
        </p:grpSpPr>
        <p:sp>
          <p:nvSpPr>
            <p:cNvPr id="9" name="Rectangle 8">
              <a:extLst>
                <a:ext uri="{FF2B5EF4-FFF2-40B4-BE49-F238E27FC236}">
                  <a16:creationId xmlns:a16="http://schemas.microsoft.com/office/drawing/2014/main" id="{2EF70A10-C55F-DFC4-DE81-F84345A6C724}"/>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C3B170A4-55A1-2ACC-80AD-650AB8D20EBE}"/>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11" name="Picture 10" descr="pngfind.com-kingpin-png-4152286 (1).png">
              <a:extLst>
                <a:ext uri="{FF2B5EF4-FFF2-40B4-BE49-F238E27FC236}">
                  <a16:creationId xmlns:a16="http://schemas.microsoft.com/office/drawing/2014/main" id="{4B2146C3-A407-EF1F-A06D-9F6E5CF71F90}"/>
                </a:ext>
              </a:extLst>
            </p:cNvPr>
            <p:cNvPicPr>
              <a:picLocks noChangeAspect="1"/>
            </p:cNvPicPr>
            <p:nvPr/>
          </p:nvPicPr>
          <p:blipFill>
            <a:blip r:embed="rId2" cstate="print"/>
            <a:stretch>
              <a:fillRect/>
            </a:stretch>
          </p:blipFill>
          <p:spPr>
            <a:xfrm>
              <a:off x="7182730" y="464819"/>
              <a:ext cx="1219200" cy="533400"/>
            </a:xfrm>
            <a:prstGeom prst="rect">
              <a:avLst/>
            </a:prstGeom>
          </p:spPr>
        </p:pic>
      </p:grpSp>
      <p:pic>
        <p:nvPicPr>
          <p:cNvPr id="12" name="Picture 2" descr="C:\Users\VINOTH\Pictures\Use case\object-flo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4424" y="5257801"/>
            <a:ext cx="2343150" cy="98412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46803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28FE-7C88-3E76-C62B-579A82B4EB61}"/>
              </a:ext>
            </a:extLst>
          </p:cNvPr>
          <p:cNvSpPr>
            <a:spLocks noGrp="1"/>
          </p:cNvSpPr>
          <p:nvPr>
            <p:ph type="title"/>
          </p:nvPr>
        </p:nvSpPr>
        <p:spPr>
          <a:xfrm>
            <a:off x="2149601" y="287359"/>
            <a:ext cx="7886700" cy="994172"/>
          </a:xfrm>
        </p:spPr>
        <p:txBody>
          <a:bodyPr/>
          <a:lstStyle/>
          <a:p>
            <a:r>
              <a:rPr lang="en-US" dirty="0"/>
              <a:t>Symbols and Notations</a:t>
            </a:r>
            <a:endParaRPr lang="en-IN" dirty="0"/>
          </a:p>
        </p:txBody>
      </p:sp>
      <p:sp>
        <p:nvSpPr>
          <p:cNvPr id="3" name="Content Placeholder 2"/>
          <p:cNvSpPr>
            <a:spLocks noGrp="1"/>
          </p:cNvSpPr>
          <p:nvPr>
            <p:ph idx="1"/>
          </p:nvPr>
        </p:nvSpPr>
        <p:spPr>
          <a:xfrm>
            <a:off x="2152649" y="2245185"/>
            <a:ext cx="7886700" cy="3263504"/>
          </a:xfrm>
        </p:spPr>
        <p:txBody>
          <a:bodyPr>
            <a:normAutofit fontScale="92500" lnSpcReduction="10000"/>
          </a:bodyPr>
          <a:lstStyle/>
          <a:p>
            <a:pPr marL="0" indent="0">
              <a:buNone/>
            </a:pPr>
            <a:r>
              <a:rPr lang="en-US" b="1" dirty="0">
                <a:latin typeface="Times New Roman" pitchFamily="18" charset="0"/>
                <a:cs typeface="Times New Roman" pitchFamily="18" charset="0"/>
              </a:rPr>
              <a:t>Decisions and Branching</a:t>
            </a:r>
          </a:p>
          <a:p>
            <a:r>
              <a:rPr lang="en-US" dirty="0">
                <a:latin typeface="Times New Roman" pitchFamily="18" charset="0"/>
                <a:cs typeface="Times New Roman" pitchFamily="18" charset="0"/>
              </a:rPr>
              <a:t>A diamond represents a decision with alternate paths. </a:t>
            </a:r>
          </a:p>
          <a:p>
            <a:r>
              <a:rPr lang="en-US" dirty="0">
                <a:latin typeface="Times New Roman" pitchFamily="18" charset="0"/>
                <a:cs typeface="Times New Roman" pitchFamily="18" charset="0"/>
              </a:rPr>
              <a:t>When an activity requires a decision prior to moving on to the next activity, add a diamond between the two activities. </a:t>
            </a:r>
          </a:p>
          <a:p>
            <a:r>
              <a:rPr lang="en-US" dirty="0">
                <a:latin typeface="Times New Roman" pitchFamily="18" charset="0"/>
                <a:cs typeface="Times New Roman" pitchFamily="18" charset="0"/>
              </a:rPr>
              <a:t>The outgoing alternates should be labeled with a condition or guard expression. You can also label one of the paths "else."</a:t>
            </a:r>
          </a:p>
          <a:p>
            <a:pPr marL="0" indent="0">
              <a:buNone/>
            </a:pPr>
            <a:endParaRPr lang="en-US" b="1" dirty="0">
              <a:latin typeface="Times New Roman" pitchFamily="18" charset="0"/>
              <a:cs typeface="Times New Roman" pitchFamily="18" charset="0"/>
            </a:endParaRPr>
          </a:p>
          <a:p>
            <a:pPr marL="0" indent="0">
              <a:buNone/>
            </a:pPr>
            <a:endParaRPr lang="en-US" b="1" dirty="0"/>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grpSp>
        <p:nvGrpSpPr>
          <p:cNvPr id="8" name="Group 7">
            <a:extLst>
              <a:ext uri="{FF2B5EF4-FFF2-40B4-BE49-F238E27FC236}">
                <a16:creationId xmlns:a16="http://schemas.microsoft.com/office/drawing/2014/main" id="{9C04CB0F-296F-044A-7410-C834C18874A9}"/>
              </a:ext>
            </a:extLst>
          </p:cNvPr>
          <p:cNvGrpSpPr/>
          <p:nvPr/>
        </p:nvGrpSpPr>
        <p:grpSpPr>
          <a:xfrm>
            <a:off x="1524001" y="1"/>
            <a:ext cx="9005455" cy="429817"/>
            <a:chOff x="0" y="464819"/>
            <a:chExt cx="9144000" cy="533400"/>
          </a:xfrm>
        </p:grpSpPr>
        <p:sp>
          <p:nvSpPr>
            <p:cNvPr id="9" name="Rectangle 8">
              <a:extLst>
                <a:ext uri="{FF2B5EF4-FFF2-40B4-BE49-F238E27FC236}">
                  <a16:creationId xmlns:a16="http://schemas.microsoft.com/office/drawing/2014/main" id="{2EF70A10-C55F-DFC4-DE81-F84345A6C724}"/>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C3B170A4-55A1-2ACC-80AD-650AB8D20EBE}"/>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11" name="Picture 10" descr="pngfind.com-kingpin-png-4152286 (1).png">
              <a:extLst>
                <a:ext uri="{FF2B5EF4-FFF2-40B4-BE49-F238E27FC236}">
                  <a16:creationId xmlns:a16="http://schemas.microsoft.com/office/drawing/2014/main" id="{4B2146C3-A407-EF1F-A06D-9F6E5CF71F90}"/>
                </a:ext>
              </a:extLst>
            </p:cNvPr>
            <p:cNvPicPr>
              <a:picLocks noChangeAspect="1"/>
            </p:cNvPicPr>
            <p:nvPr/>
          </p:nvPicPr>
          <p:blipFill>
            <a:blip r:embed="rId2" cstate="print"/>
            <a:stretch>
              <a:fillRect/>
            </a:stretch>
          </p:blipFill>
          <p:spPr>
            <a:xfrm>
              <a:off x="7182730" y="464819"/>
              <a:ext cx="1219200" cy="533400"/>
            </a:xfrm>
            <a:prstGeom prst="rect">
              <a:avLst/>
            </a:prstGeom>
          </p:spPr>
        </p:pic>
      </p:grpSp>
      <p:pic>
        <p:nvPicPr>
          <p:cNvPr id="13" name="Picture 2" descr="C:\Users\VINOTH\Pictures\Use case\decision-symbo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3916" y="4694709"/>
            <a:ext cx="2857500" cy="684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4159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28FE-7C88-3E76-C62B-579A82B4EB61}"/>
              </a:ext>
            </a:extLst>
          </p:cNvPr>
          <p:cNvSpPr>
            <a:spLocks noGrp="1"/>
          </p:cNvSpPr>
          <p:nvPr>
            <p:ph type="title"/>
          </p:nvPr>
        </p:nvSpPr>
        <p:spPr>
          <a:xfrm>
            <a:off x="2152649" y="1503904"/>
            <a:ext cx="7886700" cy="994172"/>
          </a:xfrm>
        </p:spPr>
        <p:txBody>
          <a:bodyPr/>
          <a:lstStyle/>
          <a:p>
            <a:r>
              <a:rPr lang="en-US" dirty="0"/>
              <a:t>Symbols and Notations</a:t>
            </a:r>
            <a:endParaRPr lang="en-IN" dirty="0"/>
          </a:p>
        </p:txBody>
      </p:sp>
      <p:sp>
        <p:nvSpPr>
          <p:cNvPr id="3" name="Content Placeholder 2"/>
          <p:cNvSpPr>
            <a:spLocks noGrp="1"/>
          </p:cNvSpPr>
          <p:nvPr>
            <p:ph idx="1"/>
          </p:nvPr>
        </p:nvSpPr>
        <p:spPr>
          <a:xfrm>
            <a:off x="2152649" y="2245185"/>
            <a:ext cx="7886700" cy="3263504"/>
          </a:xfrm>
        </p:spPr>
        <p:txBody>
          <a:bodyPr>
            <a:normAutofit fontScale="92500" lnSpcReduction="10000"/>
          </a:bodyPr>
          <a:lstStyle/>
          <a:p>
            <a:pPr marL="0" indent="0">
              <a:buNone/>
            </a:pPr>
            <a:r>
              <a:rPr lang="en-US" b="1" dirty="0">
                <a:latin typeface="Times New Roman" pitchFamily="18" charset="0"/>
                <a:cs typeface="Times New Roman" pitchFamily="18" charset="0"/>
              </a:rPr>
              <a:t>Decisions and Branching</a:t>
            </a:r>
          </a:p>
          <a:p>
            <a:r>
              <a:rPr lang="en-US" dirty="0">
                <a:latin typeface="Times New Roman" pitchFamily="18" charset="0"/>
                <a:cs typeface="Times New Roman" pitchFamily="18" charset="0"/>
              </a:rPr>
              <a:t>A diamond represents a decision with alternate paths. </a:t>
            </a:r>
          </a:p>
          <a:p>
            <a:r>
              <a:rPr lang="en-US" dirty="0">
                <a:latin typeface="Times New Roman" pitchFamily="18" charset="0"/>
                <a:cs typeface="Times New Roman" pitchFamily="18" charset="0"/>
              </a:rPr>
              <a:t>When an activity requires a decision prior to moving on to the next activity, add a diamond between the two activities. </a:t>
            </a:r>
          </a:p>
          <a:p>
            <a:r>
              <a:rPr lang="en-US" dirty="0">
                <a:latin typeface="Times New Roman" pitchFamily="18" charset="0"/>
                <a:cs typeface="Times New Roman" pitchFamily="18" charset="0"/>
              </a:rPr>
              <a:t>The outgoing alternates should be labeled with a condition or guard expression. You can also label one of the paths "else."</a:t>
            </a:r>
          </a:p>
          <a:p>
            <a:pPr marL="0" indent="0">
              <a:buNone/>
            </a:pPr>
            <a:endParaRPr lang="en-US" b="1" dirty="0">
              <a:latin typeface="Times New Roman" pitchFamily="18" charset="0"/>
              <a:cs typeface="Times New Roman" pitchFamily="18" charset="0"/>
            </a:endParaRPr>
          </a:p>
          <a:p>
            <a:pPr marL="0" indent="0">
              <a:buNone/>
            </a:pPr>
            <a:endParaRPr lang="en-US" b="1" dirty="0"/>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grpSp>
        <p:nvGrpSpPr>
          <p:cNvPr id="8" name="Group 7">
            <a:extLst>
              <a:ext uri="{FF2B5EF4-FFF2-40B4-BE49-F238E27FC236}">
                <a16:creationId xmlns:a16="http://schemas.microsoft.com/office/drawing/2014/main" id="{9C04CB0F-296F-044A-7410-C834C18874A9}"/>
              </a:ext>
            </a:extLst>
          </p:cNvPr>
          <p:cNvGrpSpPr/>
          <p:nvPr/>
        </p:nvGrpSpPr>
        <p:grpSpPr>
          <a:xfrm>
            <a:off x="1593274" y="1275346"/>
            <a:ext cx="9005455" cy="429817"/>
            <a:chOff x="0" y="464819"/>
            <a:chExt cx="9144000" cy="533400"/>
          </a:xfrm>
        </p:grpSpPr>
        <p:sp>
          <p:nvSpPr>
            <p:cNvPr id="9" name="Rectangle 8">
              <a:extLst>
                <a:ext uri="{FF2B5EF4-FFF2-40B4-BE49-F238E27FC236}">
                  <a16:creationId xmlns:a16="http://schemas.microsoft.com/office/drawing/2014/main" id="{2EF70A10-C55F-DFC4-DE81-F84345A6C724}"/>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C3B170A4-55A1-2ACC-80AD-650AB8D20EBE}"/>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11" name="Picture 10" descr="pngfind.com-kingpin-png-4152286 (1).png">
              <a:extLst>
                <a:ext uri="{FF2B5EF4-FFF2-40B4-BE49-F238E27FC236}">
                  <a16:creationId xmlns:a16="http://schemas.microsoft.com/office/drawing/2014/main" id="{4B2146C3-A407-EF1F-A06D-9F6E5CF71F90}"/>
                </a:ext>
              </a:extLst>
            </p:cNvPr>
            <p:cNvPicPr>
              <a:picLocks noChangeAspect="1"/>
            </p:cNvPicPr>
            <p:nvPr/>
          </p:nvPicPr>
          <p:blipFill>
            <a:blip r:embed="rId2" cstate="print"/>
            <a:stretch>
              <a:fillRect/>
            </a:stretch>
          </p:blipFill>
          <p:spPr>
            <a:xfrm>
              <a:off x="7182730" y="464819"/>
              <a:ext cx="1219200" cy="533400"/>
            </a:xfrm>
            <a:prstGeom prst="rect">
              <a:avLst/>
            </a:prstGeom>
          </p:spPr>
        </p:pic>
      </p:grpSp>
      <p:pic>
        <p:nvPicPr>
          <p:cNvPr id="13" name="Picture 2" descr="C:\Users\VINOTH\Pictures\Use case\decision-symbo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3916" y="4694709"/>
            <a:ext cx="2857500" cy="684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34236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28FE-7C88-3E76-C62B-579A82B4EB61}"/>
              </a:ext>
            </a:extLst>
          </p:cNvPr>
          <p:cNvSpPr>
            <a:spLocks noGrp="1"/>
          </p:cNvSpPr>
          <p:nvPr>
            <p:ph type="title"/>
          </p:nvPr>
        </p:nvSpPr>
        <p:spPr>
          <a:xfrm>
            <a:off x="2152649" y="1503904"/>
            <a:ext cx="7886700" cy="994172"/>
          </a:xfrm>
        </p:spPr>
        <p:txBody>
          <a:bodyPr/>
          <a:lstStyle/>
          <a:p>
            <a:r>
              <a:rPr lang="en-US" dirty="0"/>
              <a:t>Symbols and Notations</a:t>
            </a:r>
            <a:endParaRPr lang="en-IN" dirty="0"/>
          </a:p>
        </p:txBody>
      </p:sp>
      <p:sp>
        <p:nvSpPr>
          <p:cNvPr id="3" name="Content Placeholder 2"/>
          <p:cNvSpPr>
            <a:spLocks noGrp="1"/>
          </p:cNvSpPr>
          <p:nvPr>
            <p:ph idx="1"/>
          </p:nvPr>
        </p:nvSpPr>
        <p:spPr>
          <a:xfrm>
            <a:off x="2152649" y="2245185"/>
            <a:ext cx="7886700" cy="3263504"/>
          </a:xfrm>
        </p:spPr>
        <p:txBody>
          <a:bodyPr>
            <a:normAutofit/>
          </a:bodyPr>
          <a:lstStyle/>
          <a:p>
            <a:pPr marL="0" indent="0">
              <a:buNone/>
            </a:pPr>
            <a:r>
              <a:rPr lang="en-US" b="1" dirty="0">
                <a:latin typeface="Times New Roman" pitchFamily="18" charset="0"/>
                <a:cs typeface="Times New Roman" pitchFamily="18" charset="0"/>
              </a:rPr>
              <a:t>Guards</a:t>
            </a:r>
          </a:p>
          <a:p>
            <a:r>
              <a:rPr lang="en-US" dirty="0">
                <a:latin typeface="Times New Roman" pitchFamily="18" charset="0"/>
                <a:cs typeface="Times New Roman" pitchFamily="18" charset="0"/>
              </a:rPr>
              <a:t>In UML, guards are a statement written next to a decision diamond that must be true before moving next to the next activity. </a:t>
            </a:r>
          </a:p>
          <a:p>
            <a:r>
              <a:rPr lang="en-US" dirty="0">
                <a:latin typeface="Times New Roman" pitchFamily="18" charset="0"/>
                <a:cs typeface="Times New Roman" pitchFamily="18" charset="0"/>
              </a:rPr>
              <a:t>These are not essential, but are useful when a specific answer, such as "Yes, three labels are printed," is needed before moving forward.</a:t>
            </a:r>
          </a:p>
          <a:p>
            <a:pPr marL="0" indent="0">
              <a:buNone/>
            </a:pPr>
            <a:endParaRPr lang="en-US" b="1" dirty="0"/>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grpSp>
        <p:nvGrpSpPr>
          <p:cNvPr id="8" name="Group 7">
            <a:extLst>
              <a:ext uri="{FF2B5EF4-FFF2-40B4-BE49-F238E27FC236}">
                <a16:creationId xmlns:a16="http://schemas.microsoft.com/office/drawing/2014/main" id="{9C04CB0F-296F-044A-7410-C834C18874A9}"/>
              </a:ext>
            </a:extLst>
          </p:cNvPr>
          <p:cNvGrpSpPr/>
          <p:nvPr/>
        </p:nvGrpSpPr>
        <p:grpSpPr>
          <a:xfrm>
            <a:off x="1593274" y="1275346"/>
            <a:ext cx="9005455" cy="429817"/>
            <a:chOff x="0" y="464819"/>
            <a:chExt cx="9144000" cy="533400"/>
          </a:xfrm>
        </p:grpSpPr>
        <p:sp>
          <p:nvSpPr>
            <p:cNvPr id="9" name="Rectangle 8">
              <a:extLst>
                <a:ext uri="{FF2B5EF4-FFF2-40B4-BE49-F238E27FC236}">
                  <a16:creationId xmlns:a16="http://schemas.microsoft.com/office/drawing/2014/main" id="{2EF70A10-C55F-DFC4-DE81-F84345A6C724}"/>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C3B170A4-55A1-2ACC-80AD-650AB8D20EBE}"/>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11" name="Picture 10" descr="pngfind.com-kingpin-png-4152286 (1).png">
              <a:extLst>
                <a:ext uri="{FF2B5EF4-FFF2-40B4-BE49-F238E27FC236}">
                  <a16:creationId xmlns:a16="http://schemas.microsoft.com/office/drawing/2014/main" id="{4B2146C3-A407-EF1F-A06D-9F6E5CF71F90}"/>
                </a:ext>
              </a:extLst>
            </p:cNvPr>
            <p:cNvPicPr>
              <a:picLocks noChangeAspect="1"/>
            </p:cNvPicPr>
            <p:nvPr/>
          </p:nvPicPr>
          <p:blipFill>
            <a:blip r:embed="rId2" cstate="print"/>
            <a:stretch>
              <a:fillRect/>
            </a:stretch>
          </p:blipFill>
          <p:spPr>
            <a:xfrm>
              <a:off x="7182730" y="464819"/>
              <a:ext cx="1219200" cy="533400"/>
            </a:xfrm>
            <a:prstGeom prst="rect">
              <a:avLst/>
            </a:prstGeom>
          </p:spPr>
        </p:pic>
      </p:grpSp>
      <p:pic>
        <p:nvPicPr>
          <p:cNvPr id="12" name="Picture 3" descr="C:\Users\VINOTH\Pictures\Use case\guard-symbol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6634" y="4337905"/>
            <a:ext cx="2876946"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61120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28FE-7C88-3E76-C62B-579A82B4EB61}"/>
              </a:ext>
            </a:extLst>
          </p:cNvPr>
          <p:cNvSpPr>
            <a:spLocks noGrp="1"/>
          </p:cNvSpPr>
          <p:nvPr>
            <p:ph type="title"/>
          </p:nvPr>
        </p:nvSpPr>
        <p:spPr>
          <a:xfrm>
            <a:off x="2152649" y="1503904"/>
            <a:ext cx="7886700" cy="994172"/>
          </a:xfrm>
        </p:spPr>
        <p:txBody>
          <a:bodyPr/>
          <a:lstStyle/>
          <a:p>
            <a:r>
              <a:rPr lang="en-US" dirty="0"/>
              <a:t>Symbols and Notations</a:t>
            </a:r>
            <a:endParaRPr lang="en-IN" dirty="0"/>
          </a:p>
        </p:txBody>
      </p:sp>
      <p:sp>
        <p:nvSpPr>
          <p:cNvPr id="3" name="Content Placeholder 2"/>
          <p:cNvSpPr>
            <a:spLocks noGrp="1"/>
          </p:cNvSpPr>
          <p:nvPr>
            <p:ph idx="1"/>
          </p:nvPr>
        </p:nvSpPr>
        <p:spPr>
          <a:xfrm>
            <a:off x="2152649" y="2245185"/>
            <a:ext cx="7886700" cy="3263504"/>
          </a:xfrm>
        </p:spPr>
        <p:txBody>
          <a:bodyPr>
            <a:normAutofit fontScale="92500" lnSpcReduction="10000"/>
          </a:bodyPr>
          <a:lstStyle/>
          <a:p>
            <a:pPr marL="0" indent="0">
              <a:buNone/>
            </a:pPr>
            <a:r>
              <a:rPr lang="en-US" b="1" dirty="0">
                <a:latin typeface="Times New Roman" pitchFamily="18" charset="0"/>
                <a:cs typeface="Times New Roman" pitchFamily="18" charset="0"/>
              </a:rPr>
              <a:t>Synchronization</a:t>
            </a:r>
          </a:p>
          <a:p>
            <a:r>
              <a:rPr lang="en-US" dirty="0">
                <a:latin typeface="Times New Roman" pitchFamily="18" charset="0"/>
                <a:cs typeface="Times New Roman" pitchFamily="18" charset="0"/>
              </a:rPr>
              <a:t>A fork node is used to split a single incoming flow into multiple concurrent flows. It is represented as a straight, slightly thicker line in an activity diagram.</a:t>
            </a:r>
          </a:p>
          <a:p>
            <a:r>
              <a:rPr lang="en-US" dirty="0">
                <a:latin typeface="Times New Roman" pitchFamily="18" charset="0"/>
                <a:cs typeface="Times New Roman" pitchFamily="18" charset="0"/>
              </a:rPr>
              <a:t>A join node joins multiple concurrent flows back into a single outgoing flow.</a:t>
            </a:r>
          </a:p>
          <a:p>
            <a:r>
              <a:rPr lang="en-US" dirty="0">
                <a:latin typeface="Times New Roman" pitchFamily="18" charset="0"/>
                <a:cs typeface="Times New Roman" pitchFamily="18" charset="0"/>
              </a:rPr>
              <a:t>A fork and join mode used together are often referred to as synchronization.</a:t>
            </a:r>
          </a:p>
        </p:txBody>
      </p:sp>
      <p:grpSp>
        <p:nvGrpSpPr>
          <p:cNvPr id="8" name="Group 7">
            <a:extLst>
              <a:ext uri="{FF2B5EF4-FFF2-40B4-BE49-F238E27FC236}">
                <a16:creationId xmlns:a16="http://schemas.microsoft.com/office/drawing/2014/main" id="{9C04CB0F-296F-044A-7410-C834C18874A9}"/>
              </a:ext>
            </a:extLst>
          </p:cNvPr>
          <p:cNvGrpSpPr/>
          <p:nvPr/>
        </p:nvGrpSpPr>
        <p:grpSpPr>
          <a:xfrm>
            <a:off x="1593274" y="1275346"/>
            <a:ext cx="9005455" cy="429817"/>
            <a:chOff x="0" y="464819"/>
            <a:chExt cx="9144000" cy="533400"/>
          </a:xfrm>
        </p:grpSpPr>
        <p:sp>
          <p:nvSpPr>
            <p:cNvPr id="9" name="Rectangle 8">
              <a:extLst>
                <a:ext uri="{FF2B5EF4-FFF2-40B4-BE49-F238E27FC236}">
                  <a16:creationId xmlns:a16="http://schemas.microsoft.com/office/drawing/2014/main" id="{2EF70A10-C55F-DFC4-DE81-F84345A6C724}"/>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C3B170A4-55A1-2ACC-80AD-650AB8D20EBE}"/>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11" name="Picture 10" descr="pngfind.com-kingpin-png-4152286 (1).png">
              <a:extLst>
                <a:ext uri="{FF2B5EF4-FFF2-40B4-BE49-F238E27FC236}">
                  <a16:creationId xmlns:a16="http://schemas.microsoft.com/office/drawing/2014/main" id="{4B2146C3-A407-EF1F-A06D-9F6E5CF71F90}"/>
                </a:ext>
              </a:extLst>
            </p:cNvPr>
            <p:cNvPicPr>
              <a:picLocks noChangeAspect="1"/>
            </p:cNvPicPr>
            <p:nvPr/>
          </p:nvPicPr>
          <p:blipFill>
            <a:blip r:embed="rId2"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324033751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28FE-7C88-3E76-C62B-579A82B4EB61}"/>
              </a:ext>
            </a:extLst>
          </p:cNvPr>
          <p:cNvSpPr>
            <a:spLocks noGrp="1"/>
          </p:cNvSpPr>
          <p:nvPr>
            <p:ph type="title"/>
          </p:nvPr>
        </p:nvSpPr>
        <p:spPr>
          <a:xfrm>
            <a:off x="2152649" y="1503904"/>
            <a:ext cx="7886700" cy="994172"/>
          </a:xfrm>
        </p:spPr>
        <p:txBody>
          <a:bodyPr/>
          <a:lstStyle/>
          <a:p>
            <a:r>
              <a:rPr lang="en-US" dirty="0"/>
              <a:t>Symbols and Notations</a:t>
            </a:r>
            <a:endParaRPr lang="en-IN" dirty="0"/>
          </a:p>
        </p:txBody>
      </p:sp>
      <p:sp>
        <p:nvSpPr>
          <p:cNvPr id="3" name="Content Placeholder 2"/>
          <p:cNvSpPr>
            <a:spLocks noGrp="1"/>
          </p:cNvSpPr>
          <p:nvPr>
            <p:ph idx="1"/>
          </p:nvPr>
        </p:nvSpPr>
        <p:spPr>
          <a:xfrm>
            <a:off x="2152649" y="2245185"/>
            <a:ext cx="7886700" cy="3263504"/>
          </a:xfrm>
        </p:spPr>
        <p:txBody>
          <a:bodyPr/>
          <a:lstStyle/>
          <a:p>
            <a:pPr marL="0" indent="0">
              <a:buNone/>
            </a:pPr>
            <a:r>
              <a:rPr lang="en-US" b="1" dirty="0">
                <a:latin typeface="Times New Roman" pitchFamily="18" charset="0"/>
                <a:cs typeface="Times New Roman" pitchFamily="18" charset="0"/>
              </a:rPr>
              <a:t>Synchronization</a:t>
            </a:r>
          </a:p>
        </p:txBody>
      </p:sp>
      <p:grpSp>
        <p:nvGrpSpPr>
          <p:cNvPr id="8" name="Group 7">
            <a:extLst>
              <a:ext uri="{FF2B5EF4-FFF2-40B4-BE49-F238E27FC236}">
                <a16:creationId xmlns:a16="http://schemas.microsoft.com/office/drawing/2014/main" id="{9C04CB0F-296F-044A-7410-C834C18874A9}"/>
              </a:ext>
            </a:extLst>
          </p:cNvPr>
          <p:cNvGrpSpPr/>
          <p:nvPr/>
        </p:nvGrpSpPr>
        <p:grpSpPr>
          <a:xfrm>
            <a:off x="1593274" y="1275346"/>
            <a:ext cx="9005455" cy="429817"/>
            <a:chOff x="0" y="464819"/>
            <a:chExt cx="9144000" cy="533400"/>
          </a:xfrm>
        </p:grpSpPr>
        <p:sp>
          <p:nvSpPr>
            <p:cNvPr id="9" name="Rectangle 8">
              <a:extLst>
                <a:ext uri="{FF2B5EF4-FFF2-40B4-BE49-F238E27FC236}">
                  <a16:creationId xmlns:a16="http://schemas.microsoft.com/office/drawing/2014/main" id="{2EF70A10-C55F-DFC4-DE81-F84345A6C724}"/>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C3B170A4-55A1-2ACC-80AD-650AB8D20EBE}"/>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11" name="Picture 10" descr="pngfind.com-kingpin-png-4152286 (1).png">
              <a:extLst>
                <a:ext uri="{FF2B5EF4-FFF2-40B4-BE49-F238E27FC236}">
                  <a16:creationId xmlns:a16="http://schemas.microsoft.com/office/drawing/2014/main" id="{4B2146C3-A407-EF1F-A06D-9F6E5CF71F90}"/>
                </a:ext>
              </a:extLst>
            </p:cNvPr>
            <p:cNvPicPr>
              <a:picLocks noChangeAspect="1"/>
            </p:cNvPicPr>
            <p:nvPr/>
          </p:nvPicPr>
          <p:blipFill>
            <a:blip r:embed="rId2" cstate="print"/>
            <a:stretch>
              <a:fillRect/>
            </a:stretch>
          </p:blipFill>
          <p:spPr>
            <a:xfrm>
              <a:off x="7182730" y="464819"/>
              <a:ext cx="1219200" cy="533400"/>
            </a:xfrm>
            <a:prstGeom prst="rect">
              <a:avLst/>
            </a:prstGeom>
          </p:spPr>
        </p:pic>
      </p:grpSp>
      <p:pic>
        <p:nvPicPr>
          <p:cNvPr id="12" name="Picture 2" descr="C:\Users\VINOTH\Pictures\Use case\synchroniz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3962" y="2698048"/>
            <a:ext cx="3214688"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04039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28FE-7C88-3E76-C62B-579A82B4EB61}"/>
              </a:ext>
            </a:extLst>
          </p:cNvPr>
          <p:cNvSpPr>
            <a:spLocks noGrp="1"/>
          </p:cNvSpPr>
          <p:nvPr>
            <p:ph type="title"/>
          </p:nvPr>
        </p:nvSpPr>
        <p:spPr>
          <a:xfrm>
            <a:off x="2152649" y="1503904"/>
            <a:ext cx="7886700" cy="994172"/>
          </a:xfrm>
        </p:spPr>
        <p:txBody>
          <a:bodyPr/>
          <a:lstStyle/>
          <a:p>
            <a:r>
              <a:rPr lang="en-US" dirty="0"/>
              <a:t>Symbols and Notations</a:t>
            </a:r>
            <a:endParaRPr lang="en-IN" dirty="0"/>
          </a:p>
        </p:txBody>
      </p:sp>
      <p:sp>
        <p:nvSpPr>
          <p:cNvPr id="3" name="Content Placeholder 2"/>
          <p:cNvSpPr>
            <a:spLocks noGrp="1"/>
          </p:cNvSpPr>
          <p:nvPr>
            <p:ph idx="1"/>
          </p:nvPr>
        </p:nvSpPr>
        <p:spPr>
          <a:xfrm>
            <a:off x="2152649" y="2245185"/>
            <a:ext cx="7886700" cy="3263504"/>
          </a:xfrm>
        </p:spPr>
        <p:txBody>
          <a:bodyPr/>
          <a:lstStyle/>
          <a:p>
            <a:pPr marL="0" indent="0">
              <a:buNone/>
            </a:pPr>
            <a:r>
              <a:rPr lang="en-US" b="1" dirty="0">
                <a:latin typeface="Times New Roman" pitchFamily="18" charset="0"/>
                <a:cs typeface="Times New Roman" pitchFamily="18" charset="0"/>
              </a:rPr>
              <a:t>Time Event</a:t>
            </a:r>
          </a:p>
          <a:p>
            <a:r>
              <a:rPr lang="en-US" dirty="0">
                <a:latin typeface="Times New Roman" pitchFamily="18" charset="0"/>
                <a:cs typeface="Times New Roman" pitchFamily="18" charset="0"/>
              </a:rPr>
              <a:t>This refers to an event that stops the flow for a time; an hourglass depicts it.</a:t>
            </a:r>
          </a:p>
        </p:txBody>
      </p:sp>
      <p:grpSp>
        <p:nvGrpSpPr>
          <p:cNvPr id="8" name="Group 7">
            <a:extLst>
              <a:ext uri="{FF2B5EF4-FFF2-40B4-BE49-F238E27FC236}">
                <a16:creationId xmlns:a16="http://schemas.microsoft.com/office/drawing/2014/main" id="{9C04CB0F-296F-044A-7410-C834C18874A9}"/>
              </a:ext>
            </a:extLst>
          </p:cNvPr>
          <p:cNvGrpSpPr/>
          <p:nvPr/>
        </p:nvGrpSpPr>
        <p:grpSpPr>
          <a:xfrm>
            <a:off x="1593274" y="1275346"/>
            <a:ext cx="9005455" cy="429817"/>
            <a:chOff x="0" y="464819"/>
            <a:chExt cx="9144000" cy="533400"/>
          </a:xfrm>
        </p:grpSpPr>
        <p:sp>
          <p:nvSpPr>
            <p:cNvPr id="9" name="Rectangle 8">
              <a:extLst>
                <a:ext uri="{FF2B5EF4-FFF2-40B4-BE49-F238E27FC236}">
                  <a16:creationId xmlns:a16="http://schemas.microsoft.com/office/drawing/2014/main" id="{2EF70A10-C55F-DFC4-DE81-F84345A6C724}"/>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C3B170A4-55A1-2ACC-80AD-650AB8D20EBE}"/>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11" name="Picture 10" descr="pngfind.com-kingpin-png-4152286 (1).png">
              <a:extLst>
                <a:ext uri="{FF2B5EF4-FFF2-40B4-BE49-F238E27FC236}">
                  <a16:creationId xmlns:a16="http://schemas.microsoft.com/office/drawing/2014/main" id="{4B2146C3-A407-EF1F-A06D-9F6E5CF71F90}"/>
                </a:ext>
              </a:extLst>
            </p:cNvPr>
            <p:cNvPicPr>
              <a:picLocks noChangeAspect="1"/>
            </p:cNvPicPr>
            <p:nvPr/>
          </p:nvPicPr>
          <p:blipFill>
            <a:blip r:embed="rId2" cstate="print"/>
            <a:stretch>
              <a:fillRect/>
            </a:stretch>
          </p:blipFill>
          <p:spPr>
            <a:xfrm>
              <a:off x="7182730" y="464819"/>
              <a:ext cx="1219200" cy="533400"/>
            </a:xfrm>
            <a:prstGeom prst="rect">
              <a:avLst/>
            </a:prstGeom>
          </p:spPr>
        </p:pic>
      </p:grpSp>
      <p:pic>
        <p:nvPicPr>
          <p:cNvPr id="13" name="Picture 2" descr="C:\Users\VINOTH\Pictures\Use case\time-eve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5361" y="3549592"/>
            <a:ext cx="4019066" cy="937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120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09E6-B93C-7784-0036-6B0707CDEA08}"/>
              </a:ext>
            </a:extLst>
          </p:cNvPr>
          <p:cNvSpPr>
            <a:spLocks noGrp="1"/>
          </p:cNvSpPr>
          <p:nvPr>
            <p:ph type="title"/>
          </p:nvPr>
        </p:nvSpPr>
        <p:spPr>
          <a:xfrm>
            <a:off x="838200" y="2556003"/>
            <a:ext cx="10515600" cy="1325563"/>
          </a:xfrm>
        </p:spPr>
        <p:txBody>
          <a:bodyPr/>
          <a:lstStyle/>
          <a:p>
            <a:pPr algn="ctr"/>
            <a:r>
              <a:rPr lang="en-US" b="1" dirty="0">
                <a:latin typeface="Times New Roman" panose="02020603050405020304" pitchFamily="18" charset="0"/>
                <a:cs typeface="Times New Roman" panose="02020603050405020304" pitchFamily="18" charset="0"/>
              </a:rPr>
              <a:t>Types of Inheritance</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12227E5-37BC-E2DC-8023-44F8ABD5F956}"/>
              </a:ext>
            </a:extLst>
          </p:cNvPr>
          <p:cNvPicPr>
            <a:picLocks noChangeAspect="1"/>
          </p:cNvPicPr>
          <p:nvPr/>
        </p:nvPicPr>
        <p:blipFill>
          <a:blip r:embed="rId2"/>
          <a:stretch>
            <a:fillRect/>
          </a:stretch>
        </p:blipFill>
        <p:spPr>
          <a:xfrm>
            <a:off x="-104434" y="116754"/>
            <a:ext cx="12296434" cy="743776"/>
          </a:xfrm>
          <a:prstGeom prst="rect">
            <a:avLst/>
          </a:prstGeom>
        </p:spPr>
      </p:pic>
      <p:sp>
        <p:nvSpPr>
          <p:cNvPr id="3" name="Date Placeholder 2">
            <a:extLst>
              <a:ext uri="{FF2B5EF4-FFF2-40B4-BE49-F238E27FC236}">
                <a16:creationId xmlns:a16="http://schemas.microsoft.com/office/drawing/2014/main" id="{8A750675-07D7-AA10-4E88-FDF90EE945C8}"/>
              </a:ext>
            </a:extLst>
          </p:cNvPr>
          <p:cNvSpPr>
            <a:spLocks noGrp="1"/>
          </p:cNvSpPr>
          <p:nvPr>
            <p:ph type="dt" sz="half" idx="10"/>
          </p:nvPr>
        </p:nvSpPr>
        <p:spPr/>
        <p:txBody>
          <a:bodyPr/>
          <a:lstStyle/>
          <a:p>
            <a:fld id="{CECB13A0-F9BE-4A8B-BF61-009CC93A1E93}" type="datetime1">
              <a:rPr lang="en-IN" smtClean="0"/>
              <a:t>27-09-2022</a:t>
            </a:fld>
            <a:endParaRPr lang="en-IN"/>
          </a:p>
        </p:txBody>
      </p:sp>
      <p:sp>
        <p:nvSpPr>
          <p:cNvPr id="5" name="Footer Placeholder 4">
            <a:extLst>
              <a:ext uri="{FF2B5EF4-FFF2-40B4-BE49-F238E27FC236}">
                <a16:creationId xmlns:a16="http://schemas.microsoft.com/office/drawing/2014/main" id="{01469E94-4DC7-361C-7E34-674073F13C88}"/>
              </a:ext>
            </a:extLst>
          </p:cNvPr>
          <p:cNvSpPr>
            <a:spLocks noGrp="1"/>
          </p:cNvSpPr>
          <p:nvPr>
            <p:ph type="ftr" sz="quarter" idx="11"/>
          </p:nvPr>
        </p:nvSpPr>
        <p:spPr/>
        <p:txBody>
          <a:bodyPr/>
          <a:lstStyle/>
          <a:p>
            <a:r>
              <a:rPr lang="en-IN"/>
              <a:t>Prepared by NWC Department</a:t>
            </a:r>
          </a:p>
        </p:txBody>
      </p:sp>
      <p:sp>
        <p:nvSpPr>
          <p:cNvPr id="6" name="Slide Number Placeholder 5">
            <a:extLst>
              <a:ext uri="{FF2B5EF4-FFF2-40B4-BE49-F238E27FC236}">
                <a16:creationId xmlns:a16="http://schemas.microsoft.com/office/drawing/2014/main" id="{8C11EE78-63E4-39E1-8DF9-4AABE86114EB}"/>
              </a:ext>
            </a:extLst>
          </p:cNvPr>
          <p:cNvSpPr>
            <a:spLocks noGrp="1"/>
          </p:cNvSpPr>
          <p:nvPr>
            <p:ph type="sldNum" sz="quarter" idx="12"/>
          </p:nvPr>
        </p:nvSpPr>
        <p:spPr/>
        <p:txBody>
          <a:bodyPr/>
          <a:lstStyle/>
          <a:p>
            <a:fld id="{7DCCAA30-94DD-4E22-986E-F016C04350DC}" type="slidenum">
              <a:rPr lang="en-IN" smtClean="0"/>
              <a:t>12</a:t>
            </a:fld>
            <a:endParaRPr lang="en-IN"/>
          </a:p>
        </p:txBody>
      </p:sp>
    </p:spTree>
    <p:extLst>
      <p:ext uri="{BB962C8B-B14F-4D97-AF65-F5344CB8AC3E}">
        <p14:creationId xmlns:p14="http://schemas.microsoft.com/office/powerpoint/2010/main" val="225575715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28FE-7C88-3E76-C62B-579A82B4EB61}"/>
              </a:ext>
            </a:extLst>
          </p:cNvPr>
          <p:cNvSpPr>
            <a:spLocks noGrp="1"/>
          </p:cNvSpPr>
          <p:nvPr>
            <p:ph type="title"/>
          </p:nvPr>
        </p:nvSpPr>
        <p:spPr>
          <a:xfrm>
            <a:off x="2152649" y="1503904"/>
            <a:ext cx="7886700" cy="994172"/>
          </a:xfrm>
        </p:spPr>
        <p:txBody>
          <a:bodyPr/>
          <a:lstStyle/>
          <a:p>
            <a:r>
              <a:rPr lang="en-US" dirty="0"/>
              <a:t>Symbols and Notations</a:t>
            </a:r>
            <a:endParaRPr lang="en-IN" dirty="0"/>
          </a:p>
        </p:txBody>
      </p:sp>
      <p:sp>
        <p:nvSpPr>
          <p:cNvPr id="3" name="Content Placeholder 2"/>
          <p:cNvSpPr>
            <a:spLocks noGrp="1"/>
          </p:cNvSpPr>
          <p:nvPr>
            <p:ph idx="1"/>
          </p:nvPr>
        </p:nvSpPr>
        <p:spPr>
          <a:xfrm>
            <a:off x="2152649" y="2245185"/>
            <a:ext cx="7886700" cy="3263504"/>
          </a:xfrm>
        </p:spPr>
        <p:txBody>
          <a:bodyPr>
            <a:normAutofit fontScale="85000" lnSpcReduction="20000"/>
          </a:bodyPr>
          <a:lstStyle/>
          <a:p>
            <a:pPr marL="0" indent="0">
              <a:buNone/>
            </a:pPr>
            <a:r>
              <a:rPr lang="en-US" b="1" dirty="0"/>
              <a:t>Merge Event</a:t>
            </a:r>
          </a:p>
          <a:p>
            <a:r>
              <a:rPr lang="en-US" dirty="0"/>
              <a:t>A merge event brings together multiple flows that are not concurrent.</a:t>
            </a:r>
          </a:p>
          <a:p>
            <a:endParaRPr lang="en-US" dirty="0"/>
          </a:p>
          <a:p>
            <a:endParaRPr lang="en-US" dirty="0"/>
          </a:p>
          <a:p>
            <a:pPr marL="0" indent="0">
              <a:buNone/>
            </a:pPr>
            <a:endParaRPr lang="en-US" b="1" dirty="0"/>
          </a:p>
          <a:p>
            <a:pPr marL="0" indent="0">
              <a:buNone/>
            </a:pPr>
            <a:r>
              <a:rPr lang="en-US" b="1" dirty="0"/>
              <a:t>Final State or End Point</a:t>
            </a:r>
          </a:p>
          <a:p>
            <a:r>
              <a:rPr lang="en-US" dirty="0"/>
              <a:t>An arrow pointing to a filled circle nested inside another circle represents the final action state.</a:t>
            </a:r>
          </a:p>
        </p:txBody>
      </p:sp>
      <p:grpSp>
        <p:nvGrpSpPr>
          <p:cNvPr id="8" name="Group 7">
            <a:extLst>
              <a:ext uri="{FF2B5EF4-FFF2-40B4-BE49-F238E27FC236}">
                <a16:creationId xmlns:a16="http://schemas.microsoft.com/office/drawing/2014/main" id="{9C04CB0F-296F-044A-7410-C834C18874A9}"/>
              </a:ext>
            </a:extLst>
          </p:cNvPr>
          <p:cNvGrpSpPr/>
          <p:nvPr/>
        </p:nvGrpSpPr>
        <p:grpSpPr>
          <a:xfrm>
            <a:off x="1593274" y="1275346"/>
            <a:ext cx="9005455" cy="429817"/>
            <a:chOff x="0" y="464819"/>
            <a:chExt cx="9144000" cy="533400"/>
          </a:xfrm>
        </p:grpSpPr>
        <p:sp>
          <p:nvSpPr>
            <p:cNvPr id="9" name="Rectangle 8">
              <a:extLst>
                <a:ext uri="{FF2B5EF4-FFF2-40B4-BE49-F238E27FC236}">
                  <a16:creationId xmlns:a16="http://schemas.microsoft.com/office/drawing/2014/main" id="{2EF70A10-C55F-DFC4-DE81-F84345A6C724}"/>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C3B170A4-55A1-2ACC-80AD-650AB8D20EBE}"/>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11" name="Picture 10" descr="pngfind.com-kingpin-png-4152286 (1).png">
              <a:extLst>
                <a:ext uri="{FF2B5EF4-FFF2-40B4-BE49-F238E27FC236}">
                  <a16:creationId xmlns:a16="http://schemas.microsoft.com/office/drawing/2014/main" id="{4B2146C3-A407-EF1F-A06D-9F6E5CF71F90}"/>
                </a:ext>
              </a:extLst>
            </p:cNvPr>
            <p:cNvPicPr>
              <a:picLocks noChangeAspect="1"/>
            </p:cNvPicPr>
            <p:nvPr/>
          </p:nvPicPr>
          <p:blipFill>
            <a:blip r:embed="rId2" cstate="print"/>
            <a:stretch>
              <a:fillRect/>
            </a:stretch>
          </p:blipFill>
          <p:spPr>
            <a:xfrm>
              <a:off x="7182730" y="464819"/>
              <a:ext cx="1219200" cy="533400"/>
            </a:xfrm>
            <a:prstGeom prst="rect">
              <a:avLst/>
            </a:prstGeom>
          </p:spPr>
        </p:pic>
      </p:grpSp>
      <p:pic>
        <p:nvPicPr>
          <p:cNvPr id="12" name="Picture 2" descr="C:\Users\VINOTH\Pictures\Use case\mer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2850" y="3128963"/>
            <a:ext cx="265471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VINOTH\Pictures\Use case\end-point-symbo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5508" y="5361564"/>
            <a:ext cx="3214688" cy="335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03713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28FE-7C88-3E76-C62B-579A82B4EB61}"/>
              </a:ext>
            </a:extLst>
          </p:cNvPr>
          <p:cNvSpPr>
            <a:spLocks noGrp="1"/>
          </p:cNvSpPr>
          <p:nvPr>
            <p:ph type="title"/>
          </p:nvPr>
        </p:nvSpPr>
        <p:spPr>
          <a:xfrm>
            <a:off x="2152649" y="1503904"/>
            <a:ext cx="7886700" cy="994172"/>
          </a:xfrm>
        </p:spPr>
        <p:txBody>
          <a:bodyPr/>
          <a:lstStyle/>
          <a:p>
            <a:r>
              <a:rPr lang="en-US" dirty="0"/>
              <a:t>Symbols and Notations</a:t>
            </a:r>
            <a:endParaRPr lang="en-IN" dirty="0"/>
          </a:p>
        </p:txBody>
      </p:sp>
      <p:sp>
        <p:nvSpPr>
          <p:cNvPr id="3" name="Content Placeholder 2"/>
          <p:cNvSpPr>
            <a:spLocks noGrp="1"/>
          </p:cNvSpPr>
          <p:nvPr>
            <p:ph idx="1"/>
          </p:nvPr>
        </p:nvSpPr>
        <p:spPr>
          <a:xfrm>
            <a:off x="2152649" y="2245185"/>
            <a:ext cx="7886700" cy="3263504"/>
          </a:xfrm>
        </p:spPr>
        <p:txBody>
          <a:bodyPr/>
          <a:lstStyle/>
          <a:p>
            <a:pPr marL="0" indent="0">
              <a:buNone/>
            </a:pPr>
            <a:r>
              <a:rPr lang="en-US" b="1" dirty="0" err="1">
                <a:latin typeface="Times New Roman" pitchFamily="18" charset="0"/>
                <a:cs typeface="Times New Roman" pitchFamily="18" charset="0"/>
              </a:rPr>
              <a:t>Swimlane</a:t>
            </a:r>
            <a:r>
              <a:rPr lang="en-US" b="1" dirty="0">
                <a:latin typeface="Times New Roman" pitchFamily="18" charset="0"/>
                <a:cs typeface="Times New Roman" pitchFamily="18" charset="0"/>
              </a:rPr>
              <a:t> and Partition</a:t>
            </a:r>
          </a:p>
          <a:p>
            <a:r>
              <a:rPr lang="en-US" dirty="0">
                <a:latin typeface="Times New Roman" pitchFamily="18" charset="0"/>
                <a:cs typeface="Times New Roman" pitchFamily="18" charset="0"/>
              </a:rPr>
              <a:t>A way to group activities performed by the same actor on an activity diagram or to group activities in a single thread</a:t>
            </a:r>
          </a:p>
          <a:p>
            <a:endParaRPr lang="en-US" dirty="0">
              <a:latin typeface="Times New Roman" pitchFamily="18" charset="0"/>
              <a:cs typeface="Times New Roman" pitchFamily="18" charset="0"/>
            </a:endParaRPr>
          </a:p>
          <a:p>
            <a:pPr marL="0" indent="0">
              <a:buNone/>
            </a:pPr>
            <a:endParaRPr lang="en-US" dirty="0"/>
          </a:p>
        </p:txBody>
      </p:sp>
      <p:grpSp>
        <p:nvGrpSpPr>
          <p:cNvPr id="8" name="Group 7">
            <a:extLst>
              <a:ext uri="{FF2B5EF4-FFF2-40B4-BE49-F238E27FC236}">
                <a16:creationId xmlns:a16="http://schemas.microsoft.com/office/drawing/2014/main" id="{9C04CB0F-296F-044A-7410-C834C18874A9}"/>
              </a:ext>
            </a:extLst>
          </p:cNvPr>
          <p:cNvGrpSpPr/>
          <p:nvPr/>
        </p:nvGrpSpPr>
        <p:grpSpPr>
          <a:xfrm>
            <a:off x="1593274" y="1275346"/>
            <a:ext cx="9005455" cy="429817"/>
            <a:chOff x="0" y="464819"/>
            <a:chExt cx="9144000" cy="533400"/>
          </a:xfrm>
        </p:grpSpPr>
        <p:sp>
          <p:nvSpPr>
            <p:cNvPr id="9" name="Rectangle 8">
              <a:extLst>
                <a:ext uri="{FF2B5EF4-FFF2-40B4-BE49-F238E27FC236}">
                  <a16:creationId xmlns:a16="http://schemas.microsoft.com/office/drawing/2014/main" id="{2EF70A10-C55F-DFC4-DE81-F84345A6C724}"/>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C3B170A4-55A1-2ACC-80AD-650AB8D20EBE}"/>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11" name="Picture 10" descr="pngfind.com-kingpin-png-4152286 (1).png">
              <a:extLst>
                <a:ext uri="{FF2B5EF4-FFF2-40B4-BE49-F238E27FC236}">
                  <a16:creationId xmlns:a16="http://schemas.microsoft.com/office/drawing/2014/main" id="{4B2146C3-A407-EF1F-A06D-9F6E5CF71F90}"/>
                </a:ext>
              </a:extLst>
            </p:cNvPr>
            <p:cNvPicPr>
              <a:picLocks noChangeAspect="1"/>
            </p:cNvPicPr>
            <p:nvPr/>
          </p:nvPicPr>
          <p:blipFill>
            <a:blip r:embed="rId2" cstate="print"/>
            <a:stretch>
              <a:fillRect/>
            </a:stretch>
          </p:blipFill>
          <p:spPr>
            <a:xfrm>
              <a:off x="7182730" y="464819"/>
              <a:ext cx="1219200" cy="533400"/>
            </a:xfrm>
            <a:prstGeom prst="rect">
              <a:avLst/>
            </a:prstGeom>
          </p:spPr>
        </p:pic>
      </p:grpSp>
      <p:pic>
        <p:nvPicPr>
          <p:cNvPr id="13" name="Picture 2" descr="C:\Users\VINOTH\Pictures\Untitleds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808680" y="4563920"/>
            <a:ext cx="1648334" cy="1664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63798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28FE-7C88-3E76-C62B-579A82B4EB61}"/>
              </a:ext>
            </a:extLst>
          </p:cNvPr>
          <p:cNvSpPr>
            <a:spLocks noGrp="1"/>
          </p:cNvSpPr>
          <p:nvPr>
            <p:ph type="title"/>
          </p:nvPr>
        </p:nvSpPr>
        <p:spPr>
          <a:xfrm>
            <a:off x="2152649" y="1503904"/>
            <a:ext cx="7886700" cy="994172"/>
          </a:xfrm>
        </p:spPr>
        <p:txBody>
          <a:bodyPr/>
          <a:lstStyle/>
          <a:p>
            <a:r>
              <a:rPr lang="en-US" dirty="0"/>
              <a:t>Activity diagram</a:t>
            </a:r>
            <a:endParaRPr lang="en-IN" dirty="0"/>
          </a:p>
        </p:txBody>
      </p:sp>
      <p:sp>
        <p:nvSpPr>
          <p:cNvPr id="3" name="Content Placeholder 2"/>
          <p:cNvSpPr>
            <a:spLocks noGrp="1"/>
          </p:cNvSpPr>
          <p:nvPr>
            <p:ph idx="1"/>
          </p:nvPr>
        </p:nvSpPr>
        <p:spPr>
          <a:xfrm>
            <a:off x="2152649" y="2245185"/>
            <a:ext cx="7886700" cy="3263504"/>
          </a:xfrm>
        </p:spPr>
        <p:txBody>
          <a:bodyPr/>
          <a:lstStyle/>
          <a:p>
            <a:pPr marL="0" indent="0">
              <a:buNone/>
            </a:pPr>
            <a:endParaRPr lang="en-US" dirty="0"/>
          </a:p>
        </p:txBody>
      </p:sp>
      <p:grpSp>
        <p:nvGrpSpPr>
          <p:cNvPr id="8" name="Group 7">
            <a:extLst>
              <a:ext uri="{FF2B5EF4-FFF2-40B4-BE49-F238E27FC236}">
                <a16:creationId xmlns:a16="http://schemas.microsoft.com/office/drawing/2014/main" id="{9C04CB0F-296F-044A-7410-C834C18874A9}"/>
              </a:ext>
            </a:extLst>
          </p:cNvPr>
          <p:cNvGrpSpPr/>
          <p:nvPr/>
        </p:nvGrpSpPr>
        <p:grpSpPr>
          <a:xfrm>
            <a:off x="1593274" y="1275346"/>
            <a:ext cx="9005455" cy="429817"/>
            <a:chOff x="0" y="464819"/>
            <a:chExt cx="9144000" cy="533400"/>
          </a:xfrm>
        </p:grpSpPr>
        <p:sp>
          <p:nvSpPr>
            <p:cNvPr id="9" name="Rectangle 8">
              <a:extLst>
                <a:ext uri="{FF2B5EF4-FFF2-40B4-BE49-F238E27FC236}">
                  <a16:creationId xmlns:a16="http://schemas.microsoft.com/office/drawing/2014/main" id="{2EF70A10-C55F-DFC4-DE81-F84345A6C724}"/>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C3B170A4-55A1-2ACC-80AD-650AB8D20EBE}"/>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11" name="Picture 10" descr="pngfind.com-kingpin-png-4152286 (1).png">
              <a:extLst>
                <a:ext uri="{FF2B5EF4-FFF2-40B4-BE49-F238E27FC236}">
                  <a16:creationId xmlns:a16="http://schemas.microsoft.com/office/drawing/2014/main" id="{4B2146C3-A407-EF1F-A06D-9F6E5CF71F90}"/>
                </a:ext>
              </a:extLst>
            </p:cNvPr>
            <p:cNvPicPr>
              <a:picLocks noChangeAspect="1"/>
            </p:cNvPicPr>
            <p:nvPr/>
          </p:nvPicPr>
          <p:blipFill>
            <a:blip r:embed="rId2" cstate="print"/>
            <a:stretch>
              <a:fillRect/>
            </a:stretch>
          </p:blipFill>
          <p:spPr>
            <a:xfrm>
              <a:off x="7182730" y="464819"/>
              <a:ext cx="1219200" cy="533400"/>
            </a:xfrm>
            <a:prstGeom prst="rect">
              <a:avLst/>
            </a:prstGeom>
          </p:spPr>
        </p:pic>
      </p:grpSp>
      <p:pic>
        <p:nvPicPr>
          <p:cNvPr id="12" name="Picture 2" descr="C:\Users\VINOTH\Pictures\dfd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2708" y="2261035"/>
            <a:ext cx="3070256" cy="356149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10547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28FE-7C88-3E76-C62B-579A82B4EB61}"/>
              </a:ext>
            </a:extLst>
          </p:cNvPr>
          <p:cNvSpPr>
            <a:spLocks noGrp="1"/>
          </p:cNvSpPr>
          <p:nvPr>
            <p:ph type="title"/>
          </p:nvPr>
        </p:nvSpPr>
        <p:spPr>
          <a:xfrm>
            <a:off x="2152649" y="1503904"/>
            <a:ext cx="7886700" cy="994172"/>
          </a:xfrm>
        </p:spPr>
        <p:txBody>
          <a:bodyPr/>
          <a:lstStyle/>
          <a:p>
            <a:r>
              <a:rPr lang="en-US" dirty="0"/>
              <a:t>Activity Diagram with </a:t>
            </a:r>
            <a:r>
              <a:rPr lang="en-US" dirty="0" err="1"/>
              <a:t>Swimlane</a:t>
            </a:r>
            <a:endParaRPr lang="en-IN" dirty="0"/>
          </a:p>
        </p:txBody>
      </p:sp>
      <p:sp>
        <p:nvSpPr>
          <p:cNvPr id="3" name="Content Placeholder 2"/>
          <p:cNvSpPr>
            <a:spLocks noGrp="1"/>
          </p:cNvSpPr>
          <p:nvPr>
            <p:ph idx="1"/>
          </p:nvPr>
        </p:nvSpPr>
        <p:spPr>
          <a:xfrm>
            <a:off x="2152649" y="2245185"/>
            <a:ext cx="7886700" cy="3263504"/>
          </a:xfrm>
        </p:spPr>
        <p:txBody>
          <a:bodyPr/>
          <a:lstStyle/>
          <a:p>
            <a:pPr marL="0" indent="0">
              <a:buNone/>
            </a:pPr>
            <a:endParaRPr lang="en-US" dirty="0"/>
          </a:p>
        </p:txBody>
      </p:sp>
      <p:grpSp>
        <p:nvGrpSpPr>
          <p:cNvPr id="8" name="Group 7">
            <a:extLst>
              <a:ext uri="{FF2B5EF4-FFF2-40B4-BE49-F238E27FC236}">
                <a16:creationId xmlns:a16="http://schemas.microsoft.com/office/drawing/2014/main" id="{9C04CB0F-296F-044A-7410-C834C18874A9}"/>
              </a:ext>
            </a:extLst>
          </p:cNvPr>
          <p:cNvGrpSpPr/>
          <p:nvPr/>
        </p:nvGrpSpPr>
        <p:grpSpPr>
          <a:xfrm>
            <a:off x="1593274" y="1275346"/>
            <a:ext cx="9005455" cy="429817"/>
            <a:chOff x="0" y="464819"/>
            <a:chExt cx="9144000" cy="533400"/>
          </a:xfrm>
        </p:grpSpPr>
        <p:sp>
          <p:nvSpPr>
            <p:cNvPr id="9" name="Rectangle 8">
              <a:extLst>
                <a:ext uri="{FF2B5EF4-FFF2-40B4-BE49-F238E27FC236}">
                  <a16:creationId xmlns:a16="http://schemas.microsoft.com/office/drawing/2014/main" id="{2EF70A10-C55F-DFC4-DE81-F84345A6C724}"/>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C3B170A4-55A1-2ACC-80AD-650AB8D20EBE}"/>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11" name="Picture 10" descr="pngfind.com-kingpin-png-4152286 (1).png">
              <a:extLst>
                <a:ext uri="{FF2B5EF4-FFF2-40B4-BE49-F238E27FC236}">
                  <a16:creationId xmlns:a16="http://schemas.microsoft.com/office/drawing/2014/main" id="{4B2146C3-A407-EF1F-A06D-9F6E5CF71F90}"/>
                </a:ext>
              </a:extLst>
            </p:cNvPr>
            <p:cNvPicPr>
              <a:picLocks noChangeAspect="1"/>
            </p:cNvPicPr>
            <p:nvPr/>
          </p:nvPicPr>
          <p:blipFill>
            <a:blip r:embed="rId2" cstate="print"/>
            <a:stretch>
              <a:fillRect/>
            </a:stretch>
          </p:blipFill>
          <p:spPr>
            <a:xfrm>
              <a:off x="7182730" y="464819"/>
              <a:ext cx="1219200" cy="533400"/>
            </a:xfrm>
            <a:prstGeom prst="rect">
              <a:avLst/>
            </a:prstGeom>
          </p:spPr>
        </p:pic>
      </p:grpSp>
      <p:pic>
        <p:nvPicPr>
          <p:cNvPr id="13" name="Picture 2" descr="C:\Users\VINOTH\Pictures\asdfgfdsadfg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7541" y="2214335"/>
            <a:ext cx="2875083" cy="3562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14258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28FE-7C88-3E76-C62B-579A82B4EB61}"/>
              </a:ext>
            </a:extLst>
          </p:cNvPr>
          <p:cNvSpPr>
            <a:spLocks noGrp="1"/>
          </p:cNvSpPr>
          <p:nvPr>
            <p:ph type="title"/>
          </p:nvPr>
        </p:nvSpPr>
        <p:spPr>
          <a:xfrm>
            <a:off x="2152649" y="1503904"/>
            <a:ext cx="7886700" cy="994172"/>
          </a:xfrm>
        </p:spPr>
        <p:txBody>
          <a:bodyPr/>
          <a:lstStyle/>
          <a:p>
            <a:r>
              <a:rPr lang="en-US" dirty="0"/>
              <a:t>Activity Diagram with </a:t>
            </a:r>
            <a:r>
              <a:rPr lang="en-US" dirty="0" err="1"/>
              <a:t>Swimlane</a:t>
            </a:r>
            <a:endParaRPr lang="en-IN" dirty="0"/>
          </a:p>
        </p:txBody>
      </p:sp>
      <p:sp>
        <p:nvSpPr>
          <p:cNvPr id="3" name="Content Placeholder 2"/>
          <p:cNvSpPr>
            <a:spLocks noGrp="1"/>
          </p:cNvSpPr>
          <p:nvPr>
            <p:ph idx="1"/>
          </p:nvPr>
        </p:nvSpPr>
        <p:spPr>
          <a:xfrm>
            <a:off x="2152649" y="2245185"/>
            <a:ext cx="7886700" cy="3263504"/>
          </a:xfrm>
        </p:spPr>
        <p:txBody>
          <a:bodyPr/>
          <a:lstStyle/>
          <a:p>
            <a:pPr marL="0" indent="0">
              <a:buNone/>
            </a:pPr>
            <a:endParaRPr lang="en-US" dirty="0"/>
          </a:p>
        </p:txBody>
      </p:sp>
      <p:grpSp>
        <p:nvGrpSpPr>
          <p:cNvPr id="8" name="Group 7">
            <a:extLst>
              <a:ext uri="{FF2B5EF4-FFF2-40B4-BE49-F238E27FC236}">
                <a16:creationId xmlns:a16="http://schemas.microsoft.com/office/drawing/2014/main" id="{9C04CB0F-296F-044A-7410-C834C18874A9}"/>
              </a:ext>
            </a:extLst>
          </p:cNvPr>
          <p:cNvGrpSpPr/>
          <p:nvPr/>
        </p:nvGrpSpPr>
        <p:grpSpPr>
          <a:xfrm>
            <a:off x="1593274" y="1275346"/>
            <a:ext cx="9005455" cy="429817"/>
            <a:chOff x="0" y="464819"/>
            <a:chExt cx="9144000" cy="533400"/>
          </a:xfrm>
        </p:grpSpPr>
        <p:sp>
          <p:nvSpPr>
            <p:cNvPr id="9" name="Rectangle 8">
              <a:extLst>
                <a:ext uri="{FF2B5EF4-FFF2-40B4-BE49-F238E27FC236}">
                  <a16:creationId xmlns:a16="http://schemas.microsoft.com/office/drawing/2014/main" id="{2EF70A10-C55F-DFC4-DE81-F84345A6C724}"/>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C3B170A4-55A1-2ACC-80AD-650AB8D20EBE}"/>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11" name="Picture 10" descr="pngfind.com-kingpin-png-4152286 (1).png">
              <a:extLst>
                <a:ext uri="{FF2B5EF4-FFF2-40B4-BE49-F238E27FC236}">
                  <a16:creationId xmlns:a16="http://schemas.microsoft.com/office/drawing/2014/main" id="{4B2146C3-A407-EF1F-A06D-9F6E5CF71F90}"/>
                </a:ext>
              </a:extLst>
            </p:cNvPr>
            <p:cNvPicPr>
              <a:picLocks noChangeAspect="1"/>
            </p:cNvPicPr>
            <p:nvPr/>
          </p:nvPicPr>
          <p:blipFill>
            <a:blip r:embed="rId2" cstate="print"/>
            <a:stretch>
              <a:fillRect/>
            </a:stretch>
          </p:blipFill>
          <p:spPr>
            <a:xfrm>
              <a:off x="7182730" y="464819"/>
              <a:ext cx="1219200" cy="533400"/>
            </a:xfrm>
            <a:prstGeom prst="rect">
              <a:avLst/>
            </a:prstGeom>
          </p:spPr>
        </p:pic>
      </p:grpSp>
      <p:pic>
        <p:nvPicPr>
          <p:cNvPr id="12" name="Picture 2" descr="C:\Users\VINOTH\Pictures\dfdfsss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8120" y="2275571"/>
            <a:ext cx="2404697" cy="359818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00631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05B83-F802-AE63-162B-07917662585C}"/>
              </a:ext>
            </a:extLst>
          </p:cNvPr>
          <p:cNvSpPr>
            <a:spLocks noGrp="1"/>
          </p:cNvSpPr>
          <p:nvPr>
            <p:ph type="title"/>
          </p:nvPr>
        </p:nvSpPr>
        <p:spPr/>
        <p:txBody>
          <a:bodyPr/>
          <a:lstStyle/>
          <a:p>
            <a:r>
              <a:rPr lang="en-IN" dirty="0"/>
              <a:t>Practice Questions- MCQ</a:t>
            </a:r>
          </a:p>
        </p:txBody>
      </p:sp>
      <p:sp>
        <p:nvSpPr>
          <p:cNvPr id="3" name="Content Placeholder 2">
            <a:extLst>
              <a:ext uri="{FF2B5EF4-FFF2-40B4-BE49-F238E27FC236}">
                <a16:creationId xmlns:a16="http://schemas.microsoft.com/office/drawing/2014/main" id="{DED3D6AA-A950-2BAC-D07E-4799E48FEC77}"/>
              </a:ext>
            </a:extLst>
          </p:cNvPr>
          <p:cNvSpPr>
            <a:spLocks noGrp="1"/>
          </p:cNvSpPr>
          <p:nvPr>
            <p:ph idx="1"/>
          </p:nvPr>
        </p:nvSpPr>
        <p:spPr/>
        <p:txBody>
          <a:bodyPr>
            <a:normAutofit/>
          </a:bodyPr>
          <a:lstStyle/>
          <a:p>
            <a:pPr marL="0" indent="0">
              <a:buNone/>
            </a:pPr>
            <a:r>
              <a:rPr lang="en-US" b="1" dirty="0"/>
              <a:t>Which of the following Combines two concurrent activities and re-introduces them to a flow where only one activity can be performed at a time?</a:t>
            </a:r>
            <a:endParaRPr lang="en-US" dirty="0"/>
          </a:p>
          <a:p>
            <a:pPr marL="0" indent="0">
              <a:buNone/>
            </a:pPr>
            <a:r>
              <a:rPr lang="en-US" dirty="0"/>
              <a:t>A. Joint symbol</a:t>
            </a:r>
          </a:p>
          <a:p>
            <a:pPr marL="0" indent="0">
              <a:buNone/>
            </a:pPr>
            <a:r>
              <a:rPr lang="en-US" dirty="0"/>
              <a:t>B. Fork symbol</a:t>
            </a:r>
          </a:p>
          <a:p>
            <a:pPr marL="0" indent="0">
              <a:buNone/>
            </a:pPr>
            <a:r>
              <a:rPr lang="en-US" dirty="0"/>
              <a:t>C. Decision symbol</a:t>
            </a:r>
          </a:p>
          <a:p>
            <a:pPr marL="0" indent="0">
              <a:buNone/>
            </a:pPr>
            <a:r>
              <a:rPr lang="en-US" dirty="0"/>
              <a:t>D. Note symbol</a:t>
            </a:r>
          </a:p>
          <a:p>
            <a:pPr marL="0" indent="0">
              <a:buNone/>
            </a:pPr>
            <a:endParaRPr lang="en-US" dirty="0"/>
          </a:p>
          <a:p>
            <a:pPr marL="0" indent="0">
              <a:buNone/>
            </a:pPr>
            <a:r>
              <a:rPr lang="en-US" dirty="0" err="1"/>
              <a:t>Ans</a:t>
            </a:r>
            <a:r>
              <a:rPr lang="en-US" dirty="0"/>
              <a:t>: A</a:t>
            </a:r>
          </a:p>
          <a:p>
            <a:pPr marL="471488" indent="0">
              <a:buNone/>
            </a:pPr>
            <a:endParaRPr lang="en-IN" dirty="0"/>
          </a:p>
        </p:txBody>
      </p:sp>
      <p:grpSp>
        <p:nvGrpSpPr>
          <p:cNvPr id="4" name="Group 3">
            <a:extLst>
              <a:ext uri="{FF2B5EF4-FFF2-40B4-BE49-F238E27FC236}">
                <a16:creationId xmlns:a16="http://schemas.microsoft.com/office/drawing/2014/main" id="{F2979D7A-0946-527D-8FFE-4A60F37C92E2}"/>
              </a:ext>
            </a:extLst>
          </p:cNvPr>
          <p:cNvGrpSpPr/>
          <p:nvPr/>
        </p:nvGrpSpPr>
        <p:grpSpPr>
          <a:xfrm>
            <a:off x="1593274" y="1029892"/>
            <a:ext cx="9005455" cy="429817"/>
            <a:chOff x="0" y="464819"/>
            <a:chExt cx="9144000" cy="533400"/>
          </a:xfrm>
        </p:grpSpPr>
        <p:sp>
          <p:nvSpPr>
            <p:cNvPr id="5" name="Rectangle 4">
              <a:extLst>
                <a:ext uri="{FF2B5EF4-FFF2-40B4-BE49-F238E27FC236}">
                  <a16:creationId xmlns:a16="http://schemas.microsoft.com/office/drawing/2014/main" id="{0D59EDCF-A95D-B68A-B2E2-D52AA4B37920}"/>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a:extLst>
                <a:ext uri="{FF2B5EF4-FFF2-40B4-BE49-F238E27FC236}">
                  <a16:creationId xmlns:a16="http://schemas.microsoft.com/office/drawing/2014/main" id="{169F0A2C-70E7-C80D-BD0F-5D25803294B3}"/>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7" name="Picture 6" descr="pngfind.com-kingpin-png-4152286 (1).png">
              <a:extLst>
                <a:ext uri="{FF2B5EF4-FFF2-40B4-BE49-F238E27FC236}">
                  <a16:creationId xmlns:a16="http://schemas.microsoft.com/office/drawing/2014/main" id="{828467BE-5FDE-74D5-330D-9334D9F72580}"/>
                </a:ext>
              </a:extLst>
            </p:cNvPr>
            <p:cNvPicPr>
              <a:picLocks noChangeAspect="1"/>
            </p:cNvPicPr>
            <p:nvPr/>
          </p:nvPicPr>
          <p:blipFill>
            <a:blip r:embed="rId2"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388780801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05B83-F802-AE63-162B-07917662585C}"/>
              </a:ext>
            </a:extLst>
          </p:cNvPr>
          <p:cNvSpPr>
            <a:spLocks noGrp="1"/>
          </p:cNvSpPr>
          <p:nvPr>
            <p:ph type="title"/>
          </p:nvPr>
        </p:nvSpPr>
        <p:spPr/>
        <p:txBody>
          <a:bodyPr/>
          <a:lstStyle/>
          <a:p>
            <a:r>
              <a:rPr lang="en-IN" dirty="0"/>
              <a:t>Practice Questions- MCQ</a:t>
            </a:r>
          </a:p>
        </p:txBody>
      </p:sp>
      <p:sp>
        <p:nvSpPr>
          <p:cNvPr id="3" name="Content Placeholder 2">
            <a:extLst>
              <a:ext uri="{FF2B5EF4-FFF2-40B4-BE49-F238E27FC236}">
                <a16:creationId xmlns:a16="http://schemas.microsoft.com/office/drawing/2014/main" id="{DED3D6AA-A950-2BAC-D07E-4799E48FEC77}"/>
              </a:ext>
            </a:extLst>
          </p:cNvPr>
          <p:cNvSpPr>
            <a:spLocks noGrp="1"/>
          </p:cNvSpPr>
          <p:nvPr>
            <p:ph idx="1"/>
          </p:nvPr>
        </p:nvSpPr>
        <p:spPr>
          <a:xfrm>
            <a:off x="2152649" y="2235261"/>
            <a:ext cx="7886700" cy="3263504"/>
          </a:xfrm>
        </p:spPr>
        <p:txBody>
          <a:bodyPr>
            <a:normAutofit fontScale="92500" lnSpcReduction="20000"/>
          </a:bodyPr>
          <a:lstStyle/>
          <a:p>
            <a:pPr marL="0" indent="0">
              <a:buNone/>
            </a:pPr>
            <a:r>
              <a:rPr lang="en-US" b="1" dirty="0"/>
              <a:t>In an Activity Diagram, organizing the activities into groups is called ________</a:t>
            </a:r>
          </a:p>
          <a:p>
            <a:pPr marL="0" indent="0">
              <a:buNone/>
            </a:pPr>
            <a:r>
              <a:rPr lang="en-US" cap="all" dirty="0"/>
              <a:t>A.</a:t>
            </a:r>
            <a:r>
              <a:rPr lang="en-US" dirty="0"/>
              <a:t> forking</a:t>
            </a:r>
          </a:p>
          <a:p>
            <a:pPr marL="0" indent="0">
              <a:buNone/>
            </a:pPr>
            <a:r>
              <a:rPr lang="en-US" cap="all" dirty="0"/>
              <a:t>B.</a:t>
            </a:r>
            <a:r>
              <a:rPr lang="en-US" dirty="0"/>
              <a:t> joining</a:t>
            </a:r>
          </a:p>
          <a:p>
            <a:pPr marL="0" indent="0">
              <a:buNone/>
            </a:pPr>
            <a:r>
              <a:rPr lang="en-US" cap="all" dirty="0"/>
              <a:t>C.</a:t>
            </a:r>
            <a:r>
              <a:rPr lang="en-US" dirty="0"/>
              <a:t> </a:t>
            </a:r>
            <a:r>
              <a:rPr lang="en-US" dirty="0" err="1"/>
              <a:t>swimlane</a:t>
            </a:r>
            <a:endParaRPr lang="en-US" dirty="0"/>
          </a:p>
          <a:p>
            <a:pPr marL="0" indent="0">
              <a:buNone/>
            </a:pPr>
            <a:r>
              <a:rPr lang="en-US" cap="all" dirty="0"/>
              <a:t>D.</a:t>
            </a:r>
            <a:r>
              <a:rPr lang="en-US" dirty="0"/>
              <a:t> synchronization</a:t>
            </a:r>
          </a:p>
          <a:p>
            <a:pPr marL="0" indent="0">
              <a:buNone/>
            </a:pPr>
            <a:endParaRPr lang="en-US" dirty="0"/>
          </a:p>
          <a:p>
            <a:pPr marL="0" indent="0">
              <a:buNone/>
            </a:pPr>
            <a:r>
              <a:rPr lang="en-US" dirty="0" err="1"/>
              <a:t>Ans</a:t>
            </a:r>
            <a:r>
              <a:rPr lang="en-US" dirty="0"/>
              <a:t>: C</a:t>
            </a:r>
          </a:p>
          <a:p>
            <a:pPr marL="471488" indent="0">
              <a:buNone/>
            </a:pPr>
            <a:endParaRPr lang="en-IN" dirty="0"/>
          </a:p>
        </p:txBody>
      </p:sp>
      <p:grpSp>
        <p:nvGrpSpPr>
          <p:cNvPr id="4" name="Group 3">
            <a:extLst>
              <a:ext uri="{FF2B5EF4-FFF2-40B4-BE49-F238E27FC236}">
                <a16:creationId xmlns:a16="http://schemas.microsoft.com/office/drawing/2014/main" id="{F2979D7A-0946-527D-8FFE-4A60F37C92E2}"/>
              </a:ext>
            </a:extLst>
          </p:cNvPr>
          <p:cNvGrpSpPr/>
          <p:nvPr/>
        </p:nvGrpSpPr>
        <p:grpSpPr>
          <a:xfrm>
            <a:off x="1593274" y="1029892"/>
            <a:ext cx="9005455" cy="429817"/>
            <a:chOff x="0" y="464819"/>
            <a:chExt cx="9144000" cy="533400"/>
          </a:xfrm>
        </p:grpSpPr>
        <p:sp>
          <p:nvSpPr>
            <p:cNvPr id="5" name="Rectangle 4">
              <a:extLst>
                <a:ext uri="{FF2B5EF4-FFF2-40B4-BE49-F238E27FC236}">
                  <a16:creationId xmlns:a16="http://schemas.microsoft.com/office/drawing/2014/main" id="{0D59EDCF-A95D-B68A-B2E2-D52AA4B37920}"/>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a:extLst>
                <a:ext uri="{FF2B5EF4-FFF2-40B4-BE49-F238E27FC236}">
                  <a16:creationId xmlns:a16="http://schemas.microsoft.com/office/drawing/2014/main" id="{169F0A2C-70E7-C80D-BD0F-5D25803294B3}"/>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7" name="Picture 6" descr="pngfind.com-kingpin-png-4152286 (1).png">
              <a:extLst>
                <a:ext uri="{FF2B5EF4-FFF2-40B4-BE49-F238E27FC236}">
                  <a16:creationId xmlns:a16="http://schemas.microsoft.com/office/drawing/2014/main" id="{828467BE-5FDE-74D5-330D-9334D9F72580}"/>
                </a:ext>
              </a:extLst>
            </p:cNvPr>
            <p:cNvPicPr>
              <a:picLocks noChangeAspect="1"/>
            </p:cNvPicPr>
            <p:nvPr/>
          </p:nvPicPr>
          <p:blipFill>
            <a:blip r:embed="rId2"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159608208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49" y="1392011"/>
            <a:ext cx="7886700" cy="994172"/>
          </a:xfrm>
        </p:spPr>
        <p:txBody>
          <a:bodyPr/>
          <a:lstStyle/>
          <a:p>
            <a:r>
              <a:rPr lang="en-US" dirty="0"/>
              <a:t>Practice questions</a:t>
            </a:r>
            <a:endParaRPr lang="en-IN" dirty="0"/>
          </a:p>
        </p:txBody>
      </p:sp>
      <p:sp>
        <p:nvSpPr>
          <p:cNvPr id="3" name="Content Placeholder 2"/>
          <p:cNvSpPr>
            <a:spLocks noGrp="1"/>
          </p:cNvSpPr>
          <p:nvPr>
            <p:ph sz="half" idx="1"/>
          </p:nvPr>
        </p:nvSpPr>
        <p:spPr/>
        <p:txBody>
          <a:bodyPr>
            <a:normAutofit fontScale="25000" lnSpcReduction="20000"/>
          </a:bodyPr>
          <a:lstStyle/>
          <a:p>
            <a:pPr marL="0" indent="0">
              <a:buNone/>
            </a:pPr>
            <a:r>
              <a:rPr lang="en-IN" b="1" dirty="0"/>
              <a:t>	</a:t>
            </a:r>
            <a:endParaRPr lang="en-IN" dirty="0"/>
          </a:p>
        </p:txBody>
      </p:sp>
      <p:sp>
        <p:nvSpPr>
          <p:cNvPr id="9" name="Content Placeholder 8"/>
          <p:cNvSpPr>
            <a:spLocks noGrp="1"/>
          </p:cNvSpPr>
          <p:nvPr>
            <p:ph sz="half" idx="2"/>
          </p:nvPr>
        </p:nvSpPr>
        <p:spPr>
          <a:xfrm>
            <a:off x="5823440" y="1903535"/>
            <a:ext cx="4215911" cy="3586438"/>
          </a:xfrm>
        </p:spPr>
        <p:txBody>
          <a:bodyPr>
            <a:normAutofit fontScale="25000" lnSpcReduction="20000"/>
          </a:bodyPr>
          <a:lstStyle/>
          <a:p>
            <a:endParaRPr lang="en-US" dirty="0"/>
          </a:p>
          <a:p>
            <a:pPr lvl="1" indent="-342900">
              <a:buFont typeface="+mj-lt"/>
              <a:buAutoNum type="arabicPeriod"/>
            </a:pPr>
            <a:r>
              <a:rPr lang="en-US" sz="4800" dirty="0"/>
              <a:t>Identify all of the activities in this diagram.</a:t>
            </a:r>
          </a:p>
          <a:p>
            <a:pPr lvl="1" indent="-342900">
              <a:buFont typeface="+mj-lt"/>
              <a:buAutoNum type="arabicPeriod"/>
            </a:pPr>
            <a:endParaRPr lang="en-US" sz="4800" dirty="0"/>
          </a:p>
          <a:p>
            <a:pPr lvl="1" indent="-342900">
              <a:buFont typeface="+mj-lt"/>
              <a:buAutoNum type="arabicPeriod"/>
            </a:pPr>
            <a:r>
              <a:rPr lang="en-US" sz="4800" dirty="0"/>
              <a:t>Identify all of the object/data nodes in this diagram.</a:t>
            </a:r>
          </a:p>
          <a:p>
            <a:pPr lvl="1" indent="-342900">
              <a:buFont typeface="+mj-lt"/>
              <a:buAutoNum type="arabicPeriod"/>
            </a:pPr>
            <a:endParaRPr lang="en-US" sz="4800" dirty="0"/>
          </a:p>
          <a:p>
            <a:pPr lvl="1" indent="-342900">
              <a:buFont typeface="+mj-lt"/>
              <a:buAutoNum type="arabicPeriod"/>
            </a:pPr>
            <a:r>
              <a:rPr lang="en-US" sz="4800" dirty="0"/>
              <a:t>Identify all of the actions in this diagram.</a:t>
            </a:r>
          </a:p>
          <a:p>
            <a:pPr lvl="1" indent="-342900">
              <a:buFont typeface="+mj-lt"/>
              <a:buAutoNum type="arabicPeriod"/>
            </a:pPr>
            <a:endParaRPr lang="en-US" sz="4800" dirty="0"/>
          </a:p>
          <a:p>
            <a:pPr lvl="1" indent="-342900">
              <a:buFont typeface="+mj-lt"/>
              <a:buAutoNum type="arabicPeriod"/>
            </a:pPr>
            <a:r>
              <a:rPr lang="en-US" sz="4800" dirty="0"/>
              <a:t>Identify all of the decision nodes in this diagram.</a:t>
            </a:r>
          </a:p>
          <a:p>
            <a:pPr lvl="1" indent="-342900">
              <a:buFont typeface="+mj-lt"/>
              <a:buAutoNum type="arabicPeriod"/>
            </a:pPr>
            <a:endParaRPr lang="en-US" sz="4800" dirty="0"/>
          </a:p>
          <a:p>
            <a:pPr lvl="1" indent="-342900">
              <a:buFont typeface="+mj-lt"/>
              <a:buAutoNum type="arabicPeriod"/>
            </a:pPr>
            <a:r>
              <a:rPr lang="en-US" sz="4800" dirty="0"/>
              <a:t>Identify all of the fork nodes in this diagram.</a:t>
            </a:r>
          </a:p>
          <a:p>
            <a:pPr lvl="1" indent="-342900">
              <a:buFont typeface="+mj-lt"/>
              <a:buAutoNum type="arabicPeriod"/>
            </a:pPr>
            <a:endParaRPr lang="en-US" sz="4800" dirty="0"/>
          </a:p>
          <a:p>
            <a:pPr lvl="1" indent="-342900">
              <a:buFont typeface="+mj-lt"/>
              <a:buAutoNum type="arabicPeriod"/>
            </a:pPr>
            <a:r>
              <a:rPr lang="en-US" sz="4800" dirty="0"/>
              <a:t>Identify all of the join nodes in this diagram.</a:t>
            </a:r>
          </a:p>
          <a:p>
            <a:pPr lvl="1" indent="-342900">
              <a:buFont typeface="+mj-lt"/>
              <a:buAutoNum type="arabicPeriod"/>
            </a:pPr>
            <a:endParaRPr lang="en-US" sz="4800" dirty="0"/>
          </a:p>
          <a:p>
            <a:pPr lvl="1" indent="-342900">
              <a:buFont typeface="+mj-lt"/>
              <a:buAutoNum type="arabicPeriod"/>
            </a:pPr>
            <a:r>
              <a:rPr lang="en-US" sz="4800" dirty="0"/>
              <a:t>Identify a control flow in this diagram.</a:t>
            </a:r>
          </a:p>
          <a:p>
            <a:pPr lvl="1" indent="-342900">
              <a:buFont typeface="+mj-lt"/>
              <a:buAutoNum type="arabicPeriod"/>
            </a:pPr>
            <a:endParaRPr lang="en-US" sz="4800" dirty="0"/>
          </a:p>
          <a:p>
            <a:pPr lvl="1" indent="-342900">
              <a:buFont typeface="+mj-lt"/>
              <a:buAutoNum type="arabicPeriod"/>
            </a:pPr>
            <a:r>
              <a:rPr lang="en-US" sz="4800" dirty="0"/>
              <a:t>Identify a data flow in this diagram.</a:t>
            </a:r>
          </a:p>
          <a:p>
            <a:pPr lvl="1" indent="-342900">
              <a:buFont typeface="+mj-lt"/>
              <a:buAutoNum type="arabicPeriod"/>
            </a:pPr>
            <a:endParaRPr lang="en-US" sz="4800" dirty="0"/>
          </a:p>
          <a:p>
            <a:pPr lvl="1" indent="-342900">
              <a:buFont typeface="+mj-lt"/>
              <a:buAutoNum type="arabicPeriod"/>
            </a:pPr>
            <a:r>
              <a:rPr lang="en-US" sz="4800" dirty="0"/>
              <a:t>Can "Pick Order" and "Create Invoice" occur at the same time?</a:t>
            </a:r>
          </a:p>
          <a:p>
            <a:pPr lvl="1" indent="-342900">
              <a:buFont typeface="+mj-lt"/>
              <a:buAutoNum type="arabicPeriod"/>
            </a:pPr>
            <a:endParaRPr lang="en-US" sz="4800" dirty="0"/>
          </a:p>
          <a:p>
            <a:pPr lvl="1" indent="-342900">
              <a:buFont typeface="+mj-lt"/>
              <a:buAutoNum type="arabicPeriod"/>
            </a:pPr>
            <a:r>
              <a:rPr lang="en-US" sz="4800" dirty="0"/>
              <a:t>Can "Record Order" and "Ship" occur at the same time?</a:t>
            </a:r>
          </a:p>
          <a:p>
            <a:pPr marL="0" indent="0">
              <a:buNone/>
            </a:pPr>
            <a:br>
              <a:rPr lang="en-US" dirty="0"/>
            </a:br>
            <a:endParaRPr lang="en-IN" dirty="0"/>
          </a:p>
        </p:txBody>
      </p:sp>
      <p:grpSp>
        <p:nvGrpSpPr>
          <p:cNvPr id="4" name="Group 3">
            <a:extLst>
              <a:ext uri="{FF2B5EF4-FFF2-40B4-BE49-F238E27FC236}">
                <a16:creationId xmlns:a16="http://schemas.microsoft.com/office/drawing/2014/main" id="{2C74CD75-1A62-3A9F-15FF-2092B1FA8757}"/>
              </a:ext>
            </a:extLst>
          </p:cNvPr>
          <p:cNvGrpSpPr/>
          <p:nvPr/>
        </p:nvGrpSpPr>
        <p:grpSpPr>
          <a:xfrm>
            <a:off x="1593274" y="1213945"/>
            <a:ext cx="9005455" cy="429817"/>
            <a:chOff x="0" y="464819"/>
            <a:chExt cx="9144000" cy="533400"/>
          </a:xfrm>
        </p:grpSpPr>
        <p:sp>
          <p:nvSpPr>
            <p:cNvPr id="5" name="Rectangle 4">
              <a:extLst>
                <a:ext uri="{FF2B5EF4-FFF2-40B4-BE49-F238E27FC236}">
                  <a16:creationId xmlns:a16="http://schemas.microsoft.com/office/drawing/2014/main" id="{D753FCD9-8C90-6312-6A45-FA7F6B8D2042}"/>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a:extLst>
                <a:ext uri="{FF2B5EF4-FFF2-40B4-BE49-F238E27FC236}">
                  <a16:creationId xmlns:a16="http://schemas.microsoft.com/office/drawing/2014/main" id="{AA6A90D6-D7E8-9E8D-B9AA-1ACB17383362}"/>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7" name="Picture 6" descr="pngfind.com-kingpin-png-4152286 (1).png">
              <a:extLst>
                <a:ext uri="{FF2B5EF4-FFF2-40B4-BE49-F238E27FC236}">
                  <a16:creationId xmlns:a16="http://schemas.microsoft.com/office/drawing/2014/main" id="{C6DFCAB5-828D-F91D-F96D-D5B4685BF563}"/>
                </a:ext>
              </a:extLst>
            </p:cNvPr>
            <p:cNvPicPr>
              <a:picLocks noChangeAspect="1"/>
            </p:cNvPicPr>
            <p:nvPr/>
          </p:nvPicPr>
          <p:blipFill>
            <a:blip r:embed="rId2" cstate="print"/>
            <a:stretch>
              <a:fillRect/>
            </a:stretch>
          </p:blipFill>
          <p:spPr>
            <a:xfrm>
              <a:off x="7182730" y="464819"/>
              <a:ext cx="1219200" cy="533400"/>
            </a:xfrm>
            <a:prstGeom prst="rect">
              <a:avLst/>
            </a:prstGeom>
          </p:spPr>
        </p:pic>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9463" y="2081915"/>
            <a:ext cx="2989385" cy="3927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074722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2979D7A-0946-527D-8FFE-4A60F37C92E2}"/>
              </a:ext>
            </a:extLst>
          </p:cNvPr>
          <p:cNvGrpSpPr/>
          <p:nvPr/>
        </p:nvGrpSpPr>
        <p:grpSpPr>
          <a:xfrm>
            <a:off x="1593274" y="1029892"/>
            <a:ext cx="9005455" cy="429817"/>
            <a:chOff x="0" y="464819"/>
            <a:chExt cx="9144000" cy="533400"/>
          </a:xfrm>
        </p:grpSpPr>
        <p:sp>
          <p:nvSpPr>
            <p:cNvPr id="5" name="Rectangle 4">
              <a:extLst>
                <a:ext uri="{FF2B5EF4-FFF2-40B4-BE49-F238E27FC236}">
                  <a16:creationId xmlns:a16="http://schemas.microsoft.com/office/drawing/2014/main" id="{0D59EDCF-A95D-B68A-B2E2-D52AA4B37920}"/>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a:extLst>
                <a:ext uri="{FF2B5EF4-FFF2-40B4-BE49-F238E27FC236}">
                  <a16:creationId xmlns:a16="http://schemas.microsoft.com/office/drawing/2014/main" id="{169F0A2C-70E7-C80D-BD0F-5D25803294B3}"/>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7" name="Picture 6" descr="pngfind.com-kingpin-png-4152286 (1).png">
              <a:extLst>
                <a:ext uri="{FF2B5EF4-FFF2-40B4-BE49-F238E27FC236}">
                  <a16:creationId xmlns:a16="http://schemas.microsoft.com/office/drawing/2014/main" id="{828467BE-5FDE-74D5-330D-9334D9F72580}"/>
                </a:ext>
              </a:extLst>
            </p:cNvPr>
            <p:cNvPicPr>
              <a:picLocks noChangeAspect="1"/>
            </p:cNvPicPr>
            <p:nvPr/>
          </p:nvPicPr>
          <p:blipFill>
            <a:blip r:embed="rId2" cstate="print"/>
            <a:stretch>
              <a:fillRect/>
            </a:stretch>
          </p:blipFill>
          <p:spPr>
            <a:xfrm>
              <a:off x="7182730" y="464819"/>
              <a:ext cx="1219200" cy="533400"/>
            </a:xfrm>
            <a:prstGeom prst="rect">
              <a:avLst/>
            </a:prstGeom>
          </p:spPr>
        </p:pic>
      </p:grpSp>
      <p:sp>
        <p:nvSpPr>
          <p:cNvPr id="12" name="Title 11">
            <a:extLst>
              <a:ext uri="{FF2B5EF4-FFF2-40B4-BE49-F238E27FC236}">
                <a16:creationId xmlns:a16="http://schemas.microsoft.com/office/drawing/2014/main" id="{53324CF7-5100-07B6-9A98-53628063B74A}"/>
              </a:ext>
            </a:extLst>
          </p:cNvPr>
          <p:cNvSpPr>
            <a:spLocks noGrp="1"/>
          </p:cNvSpPr>
          <p:nvPr>
            <p:ph type="title"/>
          </p:nvPr>
        </p:nvSpPr>
        <p:spPr/>
        <p:txBody>
          <a:bodyPr/>
          <a:lstStyle/>
          <a:p>
            <a:r>
              <a:rPr lang="en-US" dirty="0"/>
              <a:t>Thank you</a:t>
            </a:r>
            <a:endParaRPr lang="en-IN" dirty="0"/>
          </a:p>
        </p:txBody>
      </p:sp>
      <p:sp>
        <p:nvSpPr>
          <p:cNvPr id="13" name="Text Placeholder 12">
            <a:extLst>
              <a:ext uri="{FF2B5EF4-FFF2-40B4-BE49-F238E27FC236}">
                <a16:creationId xmlns:a16="http://schemas.microsoft.com/office/drawing/2014/main" id="{DF1F2D90-0C70-A3AA-64A4-7BD92283679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76308609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0" y="683343"/>
            <a:ext cx="12193057" cy="5817476"/>
          </a:xfrm>
          <a:prstGeom prst="rect">
            <a:avLst/>
          </a:prstGeom>
        </p:spPr>
      </p:pic>
      <p:sp>
        <p:nvSpPr>
          <p:cNvPr id="2" name="Text Placeholder 1"/>
          <p:cNvSpPr>
            <a:spLocks noGrp="1"/>
          </p:cNvSpPr>
          <p:nvPr>
            <p:ph type="body" sz="quarter" idx="10"/>
          </p:nvPr>
        </p:nvSpPr>
        <p:spPr>
          <a:xfrm>
            <a:off x="0" y="68540"/>
            <a:ext cx="12192000" cy="768085"/>
          </a:xfrm>
        </p:spPr>
        <p:txBody>
          <a:bodyPr>
            <a:normAutofit/>
          </a:bodyPr>
          <a:lstStyle/>
          <a:p>
            <a:r>
              <a:rPr lang="en-US" altLang="ko-KR" sz="3600" b="1" dirty="0">
                <a:latin typeface="Segoe UI" panose="020B0502040204020203" pitchFamily="34" charset="0"/>
                <a:cs typeface="Segoe UI" panose="020B0502040204020203" pitchFamily="34" charset="0"/>
              </a:rPr>
              <a:t>Abstract Class</a:t>
            </a:r>
            <a:endParaRPr lang="ko-KR" altLang="en-US" sz="3600" b="1" dirty="0">
              <a:latin typeface="Segoe UI" panose="020B0502040204020203" pitchFamily="34" charset="0"/>
              <a:cs typeface="Segoe UI" panose="020B0502040204020203" pitchFamily="34" charset="0"/>
            </a:endParaRPr>
          </a:p>
        </p:txBody>
      </p:sp>
      <p:sp>
        <p:nvSpPr>
          <p:cNvPr id="12" name="TextBox 11"/>
          <p:cNvSpPr txBox="1"/>
          <p:nvPr/>
        </p:nvSpPr>
        <p:spPr>
          <a:xfrm>
            <a:off x="-49346" y="836625"/>
            <a:ext cx="11936546" cy="3231654"/>
          </a:xfrm>
          <a:prstGeom prst="rect">
            <a:avLst/>
          </a:prstGeom>
          <a:noFill/>
        </p:spPr>
        <p:txBody>
          <a:bodyPr wrap="square" rtlCol="0">
            <a:spAutoFit/>
          </a:bodyPr>
          <a:lstStyle/>
          <a:p>
            <a:pPr marL="342900" indent="-342900" algn="just">
              <a:spcBef>
                <a:spcPct val="50000"/>
              </a:spcBef>
              <a:buFont typeface="Arial" panose="020B0604020202020204" pitchFamily="34" charset="0"/>
              <a:buChar char="•"/>
            </a:pPr>
            <a:r>
              <a:rPr lang="en-US" sz="2400" b="1" dirty="0">
                <a:solidFill>
                  <a:schemeClr val="accent4">
                    <a:lumMod val="60000"/>
                    <a:lumOff val="40000"/>
                  </a:schemeClr>
                </a:solidFill>
              </a:rPr>
              <a:t>Abstract class cannot be instantiated, but pointers and references of Abstract class type can be created.</a:t>
            </a:r>
          </a:p>
          <a:p>
            <a:pPr marL="342900" indent="-342900" algn="just">
              <a:spcBef>
                <a:spcPct val="50000"/>
              </a:spcBef>
              <a:buFont typeface="Arial" panose="020B0604020202020204" pitchFamily="34" charset="0"/>
              <a:buChar char="•"/>
            </a:pPr>
            <a:r>
              <a:rPr lang="en-US" sz="2400" b="1" dirty="0">
                <a:solidFill>
                  <a:schemeClr val="accent4">
                    <a:lumMod val="60000"/>
                    <a:lumOff val="40000"/>
                  </a:schemeClr>
                </a:solidFill>
              </a:rPr>
              <a:t>Abstract class can have normal functions and variables along with a pure virtual function.</a:t>
            </a:r>
          </a:p>
          <a:p>
            <a:pPr marL="342900" indent="-342900" algn="just">
              <a:spcBef>
                <a:spcPct val="50000"/>
              </a:spcBef>
              <a:buFont typeface="Arial" panose="020B0604020202020204" pitchFamily="34" charset="0"/>
              <a:buChar char="•"/>
            </a:pPr>
            <a:r>
              <a:rPr lang="en-US" sz="2400" b="1" dirty="0">
                <a:solidFill>
                  <a:schemeClr val="accent4">
                    <a:lumMod val="60000"/>
                    <a:lumOff val="40000"/>
                  </a:schemeClr>
                </a:solidFill>
              </a:rPr>
              <a:t>Abstract classes are mainly used for </a:t>
            </a:r>
            <a:r>
              <a:rPr lang="en-US" sz="2400" b="1" dirty="0" err="1">
                <a:solidFill>
                  <a:schemeClr val="accent4">
                    <a:lumMod val="60000"/>
                    <a:lumOff val="40000"/>
                  </a:schemeClr>
                </a:solidFill>
              </a:rPr>
              <a:t>Upcasting</a:t>
            </a:r>
            <a:r>
              <a:rPr lang="en-US" sz="2400" b="1" dirty="0">
                <a:solidFill>
                  <a:schemeClr val="accent4">
                    <a:lumMod val="60000"/>
                    <a:lumOff val="40000"/>
                  </a:schemeClr>
                </a:solidFill>
              </a:rPr>
              <a:t>, so that its derived classes can use its interface.</a:t>
            </a:r>
          </a:p>
          <a:p>
            <a:pPr marL="342900" indent="-342900" algn="just">
              <a:spcBef>
                <a:spcPct val="50000"/>
              </a:spcBef>
              <a:buFont typeface="Arial" panose="020B0604020202020204" pitchFamily="34" charset="0"/>
              <a:buChar char="•"/>
            </a:pPr>
            <a:r>
              <a:rPr lang="en-US" sz="2400" b="1" dirty="0">
                <a:solidFill>
                  <a:schemeClr val="accent4">
                    <a:lumMod val="60000"/>
                    <a:lumOff val="40000"/>
                  </a:schemeClr>
                </a:solidFill>
              </a:rPr>
              <a:t>Classes inheriting an Abstract Class must implement all pure virtual functions, or else they will become Abstract too.</a:t>
            </a:r>
          </a:p>
        </p:txBody>
      </p:sp>
    </p:spTree>
    <p:extLst>
      <p:ext uri="{BB962C8B-B14F-4D97-AF65-F5344CB8AC3E}">
        <p14:creationId xmlns:p14="http://schemas.microsoft.com/office/powerpoint/2010/main" val="4208542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524001" y="23792"/>
            <a:ext cx="9144793" cy="6834208"/>
          </a:xfrm>
          <a:prstGeom prst="rect">
            <a:avLst/>
          </a:prstGeom>
        </p:spPr>
      </p:pic>
      <p:sp>
        <p:nvSpPr>
          <p:cNvPr id="30" name="Rectangle 29">
            <a:extLst>
              <a:ext uri="{FF2B5EF4-FFF2-40B4-BE49-F238E27FC236}">
                <a16:creationId xmlns:a16="http://schemas.microsoft.com/office/drawing/2014/main" id="{E81E2CD8-5D6E-451B-B356-30080C6CFB22}"/>
              </a:ext>
            </a:extLst>
          </p:cNvPr>
          <p:cNvSpPr/>
          <p:nvPr/>
        </p:nvSpPr>
        <p:spPr>
          <a:xfrm>
            <a:off x="2926010" y="3717032"/>
            <a:ext cx="7741991" cy="14390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
        <p:nvSpPr>
          <p:cNvPr id="23" name="Up Ribbon 22"/>
          <p:cNvSpPr/>
          <p:nvPr/>
        </p:nvSpPr>
        <p:spPr>
          <a:xfrm>
            <a:off x="4617028" y="79788"/>
            <a:ext cx="2925520" cy="754469"/>
          </a:xfrm>
          <a:prstGeom prst="ribbon2">
            <a:avLst>
              <a:gd name="adj1" fmla="val 16667"/>
              <a:gd name="adj2" fmla="val 75000"/>
            </a:avLst>
          </a:prstGeom>
          <a:solidFill>
            <a:srgbClr val="6BC2ED">
              <a:lumMod val="75000"/>
            </a:srgbClr>
          </a:solidFill>
          <a:ln w="25400" cap="flat" cmpd="sng" algn="ctr">
            <a:noFill/>
            <a:prstDash val="solid"/>
          </a:ln>
          <a:effectLst/>
        </p:spPr>
        <p:txBody>
          <a:bodyPr rtlCol="0" anchor="ctr"/>
          <a:lstStyle/>
          <a:p>
            <a:pPr algn="ctr" defTabSz="685777">
              <a:defRPr/>
            </a:pPr>
            <a:endParaRPr lang="es-UY" sz="1799" kern="0">
              <a:solidFill>
                <a:prstClr val="white"/>
              </a:solidFill>
            </a:endParaRPr>
          </a:p>
        </p:txBody>
      </p:sp>
      <p:sp>
        <p:nvSpPr>
          <p:cNvPr id="24" name="TextBox 23"/>
          <p:cNvSpPr txBox="1"/>
          <p:nvPr/>
        </p:nvSpPr>
        <p:spPr>
          <a:xfrm>
            <a:off x="5124855" y="109809"/>
            <a:ext cx="2038607" cy="461537"/>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685777">
              <a:defRPr/>
            </a:pPr>
            <a:r>
              <a:rPr lang="en-US" sz="2399" b="1" i="1" kern="0" dirty="0">
                <a:solidFill>
                  <a:prstClr val="white"/>
                </a:solidFill>
              </a:rPr>
              <a:t>Inheritance</a:t>
            </a:r>
            <a:endParaRPr lang="es-UY" sz="1799" b="1" i="1" kern="0" dirty="0">
              <a:solidFill>
                <a:prstClr val="white"/>
              </a:solidFill>
            </a:endParaRPr>
          </a:p>
        </p:txBody>
      </p:sp>
      <p:sp>
        <p:nvSpPr>
          <p:cNvPr id="25" name="Rectangle 24">
            <a:extLst>
              <a:ext uri="{FF2B5EF4-FFF2-40B4-BE49-F238E27FC236}">
                <a16:creationId xmlns:a16="http://schemas.microsoft.com/office/drawing/2014/main" id="{E81E2CD8-5D6E-451B-B356-30080C6CFB22}"/>
              </a:ext>
            </a:extLst>
          </p:cNvPr>
          <p:cNvSpPr/>
          <p:nvPr/>
        </p:nvSpPr>
        <p:spPr>
          <a:xfrm>
            <a:off x="2941913" y="855253"/>
            <a:ext cx="7726089" cy="163118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
        <p:nvSpPr>
          <p:cNvPr id="26" name="TextBox 36">
            <a:extLst>
              <a:ext uri="{FF2B5EF4-FFF2-40B4-BE49-F238E27FC236}">
                <a16:creationId xmlns:a16="http://schemas.microsoft.com/office/drawing/2014/main" id="{987A773F-B0B5-434E-9A66-CCE658247B83}"/>
              </a:ext>
            </a:extLst>
          </p:cNvPr>
          <p:cNvSpPr txBox="1"/>
          <p:nvPr/>
        </p:nvSpPr>
        <p:spPr>
          <a:xfrm>
            <a:off x="3160880" y="932672"/>
            <a:ext cx="7507121" cy="1951816"/>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algn="just">
              <a:lnSpc>
                <a:spcPts val="2880"/>
              </a:lnSpc>
            </a:pPr>
            <a:r>
              <a:rPr lang="en-US" sz="2000" dirty="0"/>
              <a:t>Inheritance is the capability of one class to acquire properties and characteristics from another class. The class whose properties are inherited by other class is called the </a:t>
            </a:r>
            <a:r>
              <a:rPr lang="en-US" sz="2000" b="1" dirty="0"/>
              <a:t>Parent</a:t>
            </a:r>
            <a:r>
              <a:rPr lang="en-US" sz="2000" dirty="0"/>
              <a:t> or </a:t>
            </a:r>
            <a:r>
              <a:rPr lang="en-US" sz="2000" b="1" dirty="0"/>
              <a:t>Base</a:t>
            </a:r>
            <a:r>
              <a:rPr lang="en-US" sz="2000" dirty="0"/>
              <a:t> or </a:t>
            </a:r>
            <a:r>
              <a:rPr lang="en-US" sz="2000" b="1" dirty="0"/>
              <a:t>Super</a:t>
            </a:r>
            <a:r>
              <a:rPr lang="en-US" sz="2000" dirty="0"/>
              <a:t> class. And, the class which inherits properties of other class is called </a:t>
            </a:r>
            <a:r>
              <a:rPr lang="en-US" sz="2000" b="1" dirty="0"/>
              <a:t>Child</a:t>
            </a:r>
            <a:r>
              <a:rPr lang="en-US" sz="2000" dirty="0"/>
              <a:t> or </a:t>
            </a:r>
            <a:r>
              <a:rPr lang="en-US" sz="2000" b="1" dirty="0"/>
              <a:t>Derived</a:t>
            </a:r>
            <a:r>
              <a:rPr lang="en-US" sz="2000" dirty="0"/>
              <a:t> or </a:t>
            </a:r>
            <a:r>
              <a:rPr lang="en-US" sz="2000" b="1" dirty="0"/>
              <a:t>Sub</a:t>
            </a:r>
            <a:r>
              <a:rPr lang="en-US" sz="2000" dirty="0"/>
              <a:t> class.</a:t>
            </a:r>
          </a:p>
        </p:txBody>
      </p:sp>
      <p:grpSp>
        <p:nvGrpSpPr>
          <p:cNvPr id="20" name="Group 19"/>
          <p:cNvGrpSpPr/>
          <p:nvPr/>
        </p:nvGrpSpPr>
        <p:grpSpPr>
          <a:xfrm>
            <a:off x="1487488" y="1406875"/>
            <a:ext cx="1686006" cy="624000"/>
            <a:chOff x="5416016" y="5145084"/>
            <a:chExt cx="2064752" cy="624000"/>
          </a:xfrm>
        </p:grpSpPr>
        <p:sp>
          <p:nvSpPr>
            <p:cNvPr id="2" name="Rounded Rectangle 1"/>
            <p:cNvSpPr/>
            <p:nvPr/>
          </p:nvSpPr>
          <p:spPr>
            <a:xfrm>
              <a:off x="5416016" y="5145084"/>
              <a:ext cx="2064752" cy="624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4" name="Oval 3"/>
            <p:cNvSpPr/>
            <p:nvPr/>
          </p:nvSpPr>
          <p:spPr>
            <a:xfrm>
              <a:off x="5484209" y="5217057"/>
              <a:ext cx="480053" cy="4800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12" name="Rectangle 11"/>
            <p:cNvSpPr/>
            <p:nvPr/>
          </p:nvSpPr>
          <p:spPr>
            <a:xfrm>
              <a:off x="6030527" y="5230356"/>
              <a:ext cx="1434792" cy="369332"/>
            </a:xfrm>
            <a:prstGeom prst="rect">
              <a:avLst/>
            </a:prstGeom>
          </p:spPr>
          <p:txBody>
            <a:bodyPr wrap="square">
              <a:spAutoFit/>
            </a:bodyPr>
            <a:lstStyle/>
            <a:p>
              <a:r>
                <a:rPr lang="en-US" altLang="ko-KR" dirty="0">
                  <a:solidFill>
                    <a:schemeClr val="bg1"/>
                  </a:solidFill>
                  <a:cs typeface="Arial" pitchFamily="34" charset="0"/>
                </a:rPr>
                <a:t>Definition</a:t>
              </a:r>
              <a:endParaRPr lang="ko-KR" altLang="en-US" dirty="0">
                <a:solidFill>
                  <a:schemeClr val="bg1"/>
                </a:solidFill>
              </a:endParaRPr>
            </a:p>
          </p:txBody>
        </p:sp>
        <p:sp>
          <p:nvSpPr>
            <p:cNvPr id="14" name="TextBox 13"/>
            <p:cNvSpPr txBox="1"/>
            <p:nvPr/>
          </p:nvSpPr>
          <p:spPr>
            <a:xfrm>
              <a:off x="5450503" y="5250894"/>
              <a:ext cx="547468" cy="379656"/>
            </a:xfrm>
            <a:prstGeom prst="rect">
              <a:avLst/>
            </a:prstGeom>
            <a:noFill/>
          </p:spPr>
          <p:txBody>
            <a:bodyPr wrap="square" rtlCol="0">
              <a:spAutoFit/>
            </a:bodyPr>
            <a:lstStyle/>
            <a:p>
              <a:pPr algn="ctr"/>
              <a:r>
                <a:rPr lang="en-US" altLang="ko-KR" sz="1867" b="1" dirty="0">
                  <a:solidFill>
                    <a:schemeClr val="bg1"/>
                  </a:solidFill>
                  <a:cs typeface="Arial" pitchFamily="34" charset="0"/>
                </a:rPr>
                <a:t>01</a:t>
              </a:r>
              <a:endParaRPr lang="ko-KR" altLang="en-US" sz="1867" b="1" dirty="0">
                <a:solidFill>
                  <a:schemeClr val="bg1"/>
                </a:solidFill>
                <a:cs typeface="Arial" pitchFamily="34" charset="0"/>
              </a:endParaRPr>
            </a:p>
          </p:txBody>
        </p:sp>
      </p:grpSp>
      <p:grpSp>
        <p:nvGrpSpPr>
          <p:cNvPr id="18" name="Group 17"/>
          <p:cNvGrpSpPr/>
          <p:nvPr/>
        </p:nvGrpSpPr>
        <p:grpSpPr>
          <a:xfrm>
            <a:off x="1394850" y="4217330"/>
            <a:ext cx="1748822" cy="580052"/>
            <a:chOff x="5420522" y="5878687"/>
            <a:chExt cx="2162009" cy="624000"/>
          </a:xfrm>
        </p:grpSpPr>
        <p:sp>
          <p:nvSpPr>
            <p:cNvPr id="6" name="Rounded Rectangle 5"/>
            <p:cNvSpPr/>
            <p:nvPr/>
          </p:nvSpPr>
          <p:spPr>
            <a:xfrm>
              <a:off x="5420522" y="5878687"/>
              <a:ext cx="2162009" cy="624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grpSp>
          <p:nvGrpSpPr>
            <p:cNvPr id="17" name="Group 16"/>
            <p:cNvGrpSpPr/>
            <p:nvPr/>
          </p:nvGrpSpPr>
          <p:grpSpPr>
            <a:xfrm>
              <a:off x="5731316" y="5950661"/>
              <a:ext cx="1453115" cy="502936"/>
              <a:chOff x="5731316" y="5950661"/>
              <a:chExt cx="1453115" cy="502936"/>
            </a:xfrm>
          </p:grpSpPr>
          <p:sp>
            <p:nvSpPr>
              <p:cNvPr id="9" name="Oval 8"/>
              <p:cNvSpPr/>
              <p:nvPr/>
            </p:nvSpPr>
            <p:spPr>
              <a:xfrm>
                <a:off x="5798728" y="5950661"/>
                <a:ext cx="480055" cy="4800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5" name="Rectangle 4"/>
              <p:cNvSpPr/>
              <p:nvPr/>
            </p:nvSpPr>
            <p:spPr>
              <a:xfrm>
                <a:off x="6178504" y="6001168"/>
                <a:ext cx="1005927" cy="452429"/>
              </a:xfrm>
              <a:prstGeom prst="rect">
                <a:avLst/>
              </a:prstGeom>
            </p:spPr>
            <p:txBody>
              <a:bodyPr wrap="square">
                <a:spAutoFit/>
              </a:bodyPr>
              <a:lstStyle/>
              <a:p>
                <a:r>
                  <a:rPr lang="en-US" altLang="ko-KR" sz="2133" dirty="0">
                    <a:solidFill>
                      <a:schemeClr val="bg1"/>
                    </a:solidFill>
                    <a:cs typeface="Arial" pitchFamily="34" charset="0"/>
                  </a:rPr>
                  <a:t>Types</a:t>
                </a:r>
                <a:endParaRPr lang="ko-KR" altLang="en-US" sz="2133" dirty="0">
                  <a:solidFill>
                    <a:schemeClr val="bg1"/>
                  </a:solidFill>
                </a:endParaRPr>
              </a:p>
            </p:txBody>
          </p:sp>
          <p:sp>
            <p:nvSpPr>
              <p:cNvPr id="15" name="TextBox 14"/>
              <p:cNvSpPr txBox="1"/>
              <p:nvPr/>
            </p:nvSpPr>
            <p:spPr>
              <a:xfrm>
                <a:off x="5731316" y="6021622"/>
                <a:ext cx="547467" cy="408421"/>
              </a:xfrm>
              <a:prstGeom prst="rect">
                <a:avLst/>
              </a:prstGeom>
              <a:noFill/>
            </p:spPr>
            <p:txBody>
              <a:bodyPr wrap="square" rtlCol="0">
                <a:spAutoFit/>
              </a:bodyPr>
              <a:lstStyle/>
              <a:p>
                <a:pPr algn="ctr"/>
                <a:r>
                  <a:rPr lang="en-US" altLang="ko-KR" sz="1867" b="1" dirty="0">
                    <a:solidFill>
                      <a:schemeClr val="bg1"/>
                    </a:solidFill>
                    <a:cs typeface="Arial" pitchFamily="34" charset="0"/>
                  </a:rPr>
                  <a:t>03</a:t>
                </a:r>
                <a:endParaRPr lang="ko-KR" altLang="en-US" sz="1867" b="1" dirty="0">
                  <a:solidFill>
                    <a:schemeClr val="bg1"/>
                  </a:solidFill>
                  <a:cs typeface="Arial" pitchFamily="34" charset="0"/>
                </a:endParaRPr>
              </a:p>
            </p:txBody>
          </p:sp>
        </p:grpSp>
      </p:grpSp>
      <p:sp>
        <p:nvSpPr>
          <p:cNvPr id="33" name="TextBox 36">
            <a:extLst>
              <a:ext uri="{FF2B5EF4-FFF2-40B4-BE49-F238E27FC236}">
                <a16:creationId xmlns:a16="http://schemas.microsoft.com/office/drawing/2014/main" id="{987A773F-B0B5-434E-9A66-CCE658247B83}"/>
              </a:ext>
            </a:extLst>
          </p:cNvPr>
          <p:cNvSpPr txBox="1"/>
          <p:nvPr/>
        </p:nvSpPr>
        <p:spPr>
          <a:xfrm>
            <a:off x="3083081" y="3645024"/>
            <a:ext cx="7304261" cy="1579920"/>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algn="just">
              <a:lnSpc>
                <a:spcPts val="2880"/>
              </a:lnSpc>
            </a:pPr>
            <a:r>
              <a:rPr lang="en-US" sz="2000" dirty="0"/>
              <a:t>Single Inheritance, Multiple Inheritance, Hierarchical Inheritance, Multilevel Inheritance, and Hybrid Inheritance (also known as Virtual Inheritance)</a:t>
            </a:r>
          </a:p>
          <a:p>
            <a:pPr algn="just">
              <a:lnSpc>
                <a:spcPts val="2880"/>
              </a:lnSpc>
            </a:pPr>
            <a:r>
              <a:rPr lang="en-US" sz="2000" b="1" u="sng" dirty="0"/>
              <a:t>Note</a:t>
            </a:r>
            <a:r>
              <a:rPr lang="en-US" sz="2000" dirty="0"/>
              <a:t> : All members of a class except Private, are inherited</a:t>
            </a:r>
          </a:p>
        </p:txBody>
      </p:sp>
      <p:sp>
        <p:nvSpPr>
          <p:cNvPr id="34" name="Rectangle 33">
            <a:extLst>
              <a:ext uri="{FF2B5EF4-FFF2-40B4-BE49-F238E27FC236}">
                <a16:creationId xmlns:a16="http://schemas.microsoft.com/office/drawing/2014/main" id="{E81E2CD8-5D6E-451B-B356-30080C6CFB22}"/>
              </a:ext>
            </a:extLst>
          </p:cNvPr>
          <p:cNvSpPr/>
          <p:nvPr/>
        </p:nvSpPr>
        <p:spPr>
          <a:xfrm>
            <a:off x="2949676" y="5268387"/>
            <a:ext cx="7726089" cy="139367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
        <p:nvSpPr>
          <p:cNvPr id="35" name="TextBox 36">
            <a:extLst>
              <a:ext uri="{FF2B5EF4-FFF2-40B4-BE49-F238E27FC236}">
                <a16:creationId xmlns:a16="http://schemas.microsoft.com/office/drawing/2014/main" id="{987A773F-B0B5-434E-9A66-CCE658247B83}"/>
              </a:ext>
            </a:extLst>
          </p:cNvPr>
          <p:cNvSpPr txBox="1"/>
          <p:nvPr/>
        </p:nvSpPr>
        <p:spPr>
          <a:xfrm>
            <a:off x="3347838" y="5401261"/>
            <a:ext cx="7304261" cy="1015663"/>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marL="457200" indent="-457200">
              <a:buFont typeface="+mj-lt"/>
              <a:buAutoNum type="arabicPeriod"/>
            </a:pPr>
            <a:r>
              <a:rPr lang="en-US" sz="2000" dirty="0"/>
              <a:t>Code Reusability</a:t>
            </a:r>
          </a:p>
          <a:p>
            <a:pPr marL="457200" indent="-457200">
              <a:buFont typeface="+mj-lt"/>
              <a:buAutoNum type="arabicPeriod"/>
            </a:pPr>
            <a:r>
              <a:rPr lang="en-US" sz="2000" dirty="0"/>
              <a:t>Method Overriding (Hence, Runtime Polymorphism.)</a:t>
            </a:r>
          </a:p>
          <a:p>
            <a:pPr marL="457200" indent="-457200">
              <a:buFont typeface="+mj-lt"/>
              <a:buAutoNum type="arabicPeriod"/>
            </a:pPr>
            <a:r>
              <a:rPr lang="en-US" sz="2000" dirty="0"/>
              <a:t>Use of Virtual Keyword</a:t>
            </a:r>
          </a:p>
        </p:txBody>
      </p:sp>
      <p:grpSp>
        <p:nvGrpSpPr>
          <p:cNvPr id="3" name="Group 2"/>
          <p:cNvGrpSpPr/>
          <p:nvPr/>
        </p:nvGrpSpPr>
        <p:grpSpPr>
          <a:xfrm>
            <a:off x="1487490" y="5721555"/>
            <a:ext cx="1944216" cy="624000"/>
            <a:chOff x="9740304" y="5128658"/>
            <a:chExt cx="2287971" cy="624000"/>
          </a:xfrm>
        </p:grpSpPr>
        <p:sp>
          <p:nvSpPr>
            <p:cNvPr id="7" name="Rounded Rectangle 6"/>
            <p:cNvSpPr/>
            <p:nvPr/>
          </p:nvSpPr>
          <p:spPr>
            <a:xfrm>
              <a:off x="9763162" y="5128658"/>
              <a:ext cx="2265113" cy="624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0" name="Oval 9"/>
            <p:cNvSpPr/>
            <p:nvPr/>
          </p:nvSpPr>
          <p:spPr>
            <a:xfrm>
              <a:off x="9830578" y="5217056"/>
              <a:ext cx="480053" cy="480053"/>
            </a:xfrm>
            <a:prstGeom prst="ellipse">
              <a:avLst/>
            </a:prstGeom>
            <a:solidFill>
              <a:srgbClr val="EFE0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13" name="Rectangle 12"/>
            <p:cNvSpPr/>
            <p:nvPr/>
          </p:nvSpPr>
          <p:spPr>
            <a:xfrm>
              <a:off x="10310631" y="5250894"/>
              <a:ext cx="1547890" cy="369332"/>
            </a:xfrm>
            <a:prstGeom prst="rect">
              <a:avLst/>
            </a:prstGeom>
          </p:spPr>
          <p:txBody>
            <a:bodyPr wrap="square">
              <a:spAutoFit/>
            </a:bodyPr>
            <a:lstStyle/>
            <a:p>
              <a:r>
                <a:rPr lang="en-US" altLang="ko-KR" dirty="0">
                  <a:solidFill>
                    <a:schemeClr val="bg1"/>
                  </a:solidFill>
                  <a:cs typeface="Arial" pitchFamily="34" charset="0"/>
                </a:rPr>
                <a:t>Advantages</a:t>
              </a:r>
              <a:endParaRPr lang="ko-KR" altLang="en-US" dirty="0">
                <a:solidFill>
                  <a:schemeClr val="bg1"/>
                </a:solidFill>
              </a:endParaRPr>
            </a:p>
          </p:txBody>
        </p:sp>
        <p:sp>
          <p:nvSpPr>
            <p:cNvPr id="16" name="TextBox 15"/>
            <p:cNvSpPr txBox="1"/>
            <p:nvPr/>
          </p:nvSpPr>
          <p:spPr>
            <a:xfrm>
              <a:off x="9740304" y="5250894"/>
              <a:ext cx="708816" cy="379656"/>
            </a:xfrm>
            <a:prstGeom prst="rect">
              <a:avLst/>
            </a:prstGeom>
            <a:noFill/>
          </p:spPr>
          <p:txBody>
            <a:bodyPr wrap="square" rtlCol="0">
              <a:spAutoFit/>
            </a:bodyPr>
            <a:lstStyle/>
            <a:p>
              <a:pPr algn="ctr"/>
              <a:r>
                <a:rPr lang="en-US" altLang="ko-KR" sz="1867" b="1" dirty="0">
                  <a:solidFill>
                    <a:schemeClr val="accent2"/>
                  </a:solidFill>
                  <a:cs typeface="Arial" pitchFamily="34" charset="0"/>
                </a:rPr>
                <a:t>04</a:t>
              </a:r>
              <a:endParaRPr lang="ko-KR" altLang="en-US" sz="1867" b="1" dirty="0">
                <a:solidFill>
                  <a:schemeClr val="accent2"/>
                </a:solidFill>
                <a:cs typeface="Arial" pitchFamily="34" charset="0"/>
              </a:endParaRPr>
            </a:p>
          </p:txBody>
        </p:sp>
      </p:grpSp>
      <p:sp>
        <p:nvSpPr>
          <p:cNvPr id="27" name="Rectangle 26">
            <a:extLst>
              <a:ext uri="{FF2B5EF4-FFF2-40B4-BE49-F238E27FC236}">
                <a16:creationId xmlns:a16="http://schemas.microsoft.com/office/drawing/2014/main" id="{E81E2CD8-5D6E-451B-B356-30080C6CFB22}"/>
              </a:ext>
            </a:extLst>
          </p:cNvPr>
          <p:cNvSpPr/>
          <p:nvPr/>
        </p:nvSpPr>
        <p:spPr>
          <a:xfrm>
            <a:off x="2949676" y="2555900"/>
            <a:ext cx="7702423" cy="108362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grpSp>
        <p:nvGrpSpPr>
          <p:cNvPr id="28" name="Group 27"/>
          <p:cNvGrpSpPr/>
          <p:nvPr/>
        </p:nvGrpSpPr>
        <p:grpSpPr>
          <a:xfrm>
            <a:off x="1480592" y="2888569"/>
            <a:ext cx="2095129" cy="508284"/>
            <a:chOff x="5420522" y="5878687"/>
            <a:chExt cx="2162009" cy="709704"/>
          </a:xfrm>
        </p:grpSpPr>
        <p:sp>
          <p:nvSpPr>
            <p:cNvPr id="29" name="Rounded Rectangle 28"/>
            <p:cNvSpPr/>
            <p:nvPr/>
          </p:nvSpPr>
          <p:spPr>
            <a:xfrm>
              <a:off x="5420522" y="5878687"/>
              <a:ext cx="2162009" cy="624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grpSp>
          <p:nvGrpSpPr>
            <p:cNvPr id="31" name="Group 30"/>
            <p:cNvGrpSpPr/>
            <p:nvPr/>
          </p:nvGrpSpPr>
          <p:grpSpPr>
            <a:xfrm>
              <a:off x="5450502" y="5950661"/>
              <a:ext cx="1633714" cy="637730"/>
              <a:chOff x="5450502" y="5950661"/>
              <a:chExt cx="1633714" cy="637730"/>
            </a:xfrm>
          </p:grpSpPr>
          <p:sp>
            <p:nvSpPr>
              <p:cNvPr id="32" name="Oval 31"/>
              <p:cNvSpPr/>
              <p:nvPr/>
            </p:nvSpPr>
            <p:spPr>
              <a:xfrm>
                <a:off x="5517917" y="5950661"/>
                <a:ext cx="480053" cy="4800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36" name="Rectangle 35"/>
              <p:cNvSpPr/>
              <p:nvPr/>
            </p:nvSpPr>
            <p:spPr>
              <a:xfrm>
                <a:off x="6078290" y="6001168"/>
                <a:ext cx="1005926" cy="587223"/>
              </a:xfrm>
              <a:prstGeom prst="rect">
                <a:avLst/>
              </a:prstGeom>
            </p:spPr>
            <p:txBody>
              <a:bodyPr wrap="square">
                <a:spAutoFit/>
              </a:bodyPr>
              <a:lstStyle/>
              <a:p>
                <a:r>
                  <a:rPr lang="en-US" altLang="ko-KR" sz="2133" dirty="0">
                    <a:solidFill>
                      <a:schemeClr val="bg1"/>
                    </a:solidFill>
                    <a:cs typeface="Arial" pitchFamily="34" charset="0"/>
                  </a:rPr>
                  <a:t>Syntax</a:t>
                </a:r>
                <a:endParaRPr lang="ko-KR" altLang="en-US" sz="2133" dirty="0">
                  <a:solidFill>
                    <a:schemeClr val="bg1"/>
                  </a:solidFill>
                </a:endParaRPr>
              </a:p>
            </p:txBody>
          </p:sp>
          <p:sp>
            <p:nvSpPr>
              <p:cNvPr id="37" name="TextBox 36"/>
              <p:cNvSpPr txBox="1"/>
              <p:nvPr/>
            </p:nvSpPr>
            <p:spPr>
              <a:xfrm>
                <a:off x="5450502" y="6021623"/>
                <a:ext cx="547468" cy="530104"/>
              </a:xfrm>
              <a:prstGeom prst="rect">
                <a:avLst/>
              </a:prstGeom>
              <a:noFill/>
            </p:spPr>
            <p:txBody>
              <a:bodyPr wrap="square" rtlCol="0">
                <a:spAutoFit/>
              </a:bodyPr>
              <a:lstStyle/>
              <a:p>
                <a:pPr algn="ctr"/>
                <a:r>
                  <a:rPr lang="en-US" altLang="ko-KR" sz="1867" b="1" dirty="0">
                    <a:solidFill>
                      <a:schemeClr val="bg1"/>
                    </a:solidFill>
                    <a:cs typeface="Arial" pitchFamily="34" charset="0"/>
                  </a:rPr>
                  <a:t>02</a:t>
                </a:r>
                <a:endParaRPr lang="ko-KR" altLang="en-US" sz="1867" b="1" dirty="0">
                  <a:solidFill>
                    <a:schemeClr val="bg1"/>
                  </a:solidFill>
                  <a:cs typeface="Arial" pitchFamily="34" charset="0"/>
                </a:endParaRPr>
              </a:p>
            </p:txBody>
          </p:sp>
        </p:grpSp>
      </p:grpSp>
      <p:pic>
        <p:nvPicPr>
          <p:cNvPr id="19" name="Picture 18"/>
          <p:cNvPicPr>
            <a:picLocks noChangeAspect="1"/>
          </p:cNvPicPr>
          <p:nvPr/>
        </p:nvPicPr>
        <p:blipFill>
          <a:blip r:embed="rId4"/>
          <a:stretch>
            <a:fillRect/>
          </a:stretch>
        </p:blipFill>
        <p:spPr>
          <a:xfrm>
            <a:off x="3992536" y="2636913"/>
            <a:ext cx="5693243" cy="851461"/>
          </a:xfrm>
          <a:prstGeom prst="rect">
            <a:avLst/>
          </a:prstGeom>
        </p:spPr>
      </p:pic>
    </p:spTree>
    <p:extLst>
      <p:ext uri="{BB962C8B-B14F-4D97-AF65-F5344CB8AC3E}">
        <p14:creationId xmlns:p14="http://schemas.microsoft.com/office/powerpoint/2010/main" val="27941606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21190" y="583324"/>
            <a:ext cx="12193057" cy="5896304"/>
          </a:xfrm>
          <a:prstGeom prst="rect">
            <a:avLst/>
          </a:prstGeom>
        </p:spPr>
      </p:pic>
      <p:sp>
        <p:nvSpPr>
          <p:cNvPr id="2" name="Text Placeholder 1"/>
          <p:cNvSpPr>
            <a:spLocks noGrp="1"/>
          </p:cNvSpPr>
          <p:nvPr>
            <p:ph type="body" sz="quarter" idx="10"/>
          </p:nvPr>
        </p:nvSpPr>
        <p:spPr>
          <a:xfrm>
            <a:off x="0" y="-8788"/>
            <a:ext cx="12192000" cy="712931"/>
          </a:xfrm>
        </p:spPr>
        <p:txBody>
          <a:bodyPr>
            <a:normAutofit/>
          </a:bodyPr>
          <a:lstStyle/>
          <a:p>
            <a:r>
              <a:rPr lang="en-US" altLang="ko-KR" sz="3600" b="1" dirty="0">
                <a:latin typeface="Segoe UI" panose="020B0502040204020203" pitchFamily="34" charset="0"/>
                <a:cs typeface="Segoe UI" panose="020B0502040204020203" pitchFamily="34" charset="0"/>
              </a:rPr>
              <a:t>Pure virtual function</a:t>
            </a:r>
            <a:endParaRPr lang="ko-KR" altLang="en-US" sz="3600" b="1" dirty="0">
              <a:latin typeface="Segoe UI" panose="020B0502040204020203" pitchFamily="34" charset="0"/>
              <a:cs typeface="Segoe UI" panose="020B0502040204020203" pitchFamily="34" charset="0"/>
            </a:endParaRPr>
          </a:p>
        </p:txBody>
      </p:sp>
      <p:grpSp>
        <p:nvGrpSpPr>
          <p:cNvPr id="23" name="Group 22"/>
          <p:cNvGrpSpPr/>
          <p:nvPr/>
        </p:nvGrpSpPr>
        <p:grpSpPr>
          <a:xfrm>
            <a:off x="21191" y="583324"/>
            <a:ext cx="12170810" cy="6033713"/>
            <a:chOff x="803640" y="3362835"/>
            <a:chExt cx="2153425" cy="6843379"/>
          </a:xfrm>
        </p:grpSpPr>
        <p:sp>
          <p:nvSpPr>
            <p:cNvPr id="24" name="TextBox 23"/>
            <p:cNvSpPr txBox="1"/>
            <p:nvPr/>
          </p:nvSpPr>
          <p:spPr>
            <a:xfrm>
              <a:off x="803640" y="3469024"/>
              <a:ext cx="2153425" cy="6737190"/>
            </a:xfrm>
            <a:prstGeom prst="rect">
              <a:avLst/>
            </a:prstGeom>
            <a:noFill/>
          </p:spPr>
          <p:txBody>
            <a:bodyPr wrap="square" numCol="2" rtlCol="0">
              <a:spAutoFit/>
            </a:bodyPr>
            <a:lstStyle/>
            <a:p>
              <a:pPr algn="just"/>
              <a:r>
                <a:rPr lang="en-US" sz="2000" b="1" dirty="0">
                  <a:solidFill>
                    <a:srgbClr val="FFFF00"/>
                  </a:solidFill>
                </a:rPr>
                <a:t>/Abstract base class</a:t>
              </a:r>
            </a:p>
            <a:p>
              <a:pPr algn="just"/>
              <a:r>
                <a:rPr lang="en-US" sz="2000" b="1" dirty="0">
                  <a:solidFill>
                    <a:srgbClr val="FFFF00"/>
                  </a:solidFill>
                </a:rPr>
                <a:t>class Base          </a:t>
              </a:r>
            </a:p>
            <a:p>
              <a:pPr algn="just"/>
              <a:r>
                <a:rPr lang="en-US" sz="2000" b="1" dirty="0">
                  <a:solidFill>
                    <a:srgbClr val="FFFF00"/>
                  </a:solidFill>
                </a:rPr>
                <a:t>{</a:t>
              </a:r>
            </a:p>
            <a:p>
              <a:pPr algn="just"/>
              <a:r>
                <a:rPr lang="en-US" sz="2000" b="1" dirty="0">
                  <a:solidFill>
                    <a:srgbClr val="FFFF00"/>
                  </a:solidFill>
                </a:rPr>
                <a:t>    public:</a:t>
              </a:r>
            </a:p>
            <a:p>
              <a:pPr algn="just"/>
              <a:r>
                <a:rPr lang="en-US" sz="2000" b="1" dirty="0">
                  <a:solidFill>
                    <a:srgbClr val="FFFF00"/>
                  </a:solidFill>
                </a:rPr>
                <a:t>    virtual void show() = 0;    // Pure Virtual Function</a:t>
              </a:r>
            </a:p>
            <a:p>
              <a:pPr algn="just"/>
              <a:r>
                <a:rPr lang="en-US" sz="2000" b="1" dirty="0">
                  <a:solidFill>
                    <a:srgbClr val="FFFF00"/>
                  </a:solidFill>
                </a:rPr>
                <a:t>};</a:t>
              </a:r>
            </a:p>
            <a:p>
              <a:pPr algn="just"/>
              <a:endParaRPr lang="en-US" sz="2000" b="1" dirty="0">
                <a:solidFill>
                  <a:srgbClr val="FFFF00"/>
                </a:solidFill>
              </a:endParaRPr>
            </a:p>
            <a:p>
              <a:pPr algn="just"/>
              <a:r>
                <a:rPr lang="en-US" sz="2000" b="1" dirty="0">
                  <a:solidFill>
                    <a:srgbClr val="FFFF00"/>
                  </a:solidFill>
                </a:rPr>
                <a:t>class </a:t>
              </a:r>
              <a:r>
                <a:rPr lang="en-US" sz="2000" b="1" dirty="0" err="1">
                  <a:solidFill>
                    <a:srgbClr val="FFFF00"/>
                  </a:solidFill>
                </a:rPr>
                <a:t>Derived:public</a:t>
              </a:r>
              <a:r>
                <a:rPr lang="en-US" sz="2000" b="1" dirty="0">
                  <a:solidFill>
                    <a:srgbClr val="FFFF00"/>
                  </a:solidFill>
                </a:rPr>
                <a:t> Base</a:t>
              </a:r>
            </a:p>
            <a:p>
              <a:pPr algn="just"/>
              <a:r>
                <a:rPr lang="en-US" sz="2000" b="1" dirty="0">
                  <a:solidFill>
                    <a:srgbClr val="FFFF00"/>
                  </a:solidFill>
                </a:rPr>
                <a:t>{</a:t>
              </a:r>
            </a:p>
            <a:p>
              <a:pPr algn="just"/>
              <a:r>
                <a:rPr lang="en-US" sz="2000" b="1" dirty="0">
                  <a:solidFill>
                    <a:srgbClr val="FFFF00"/>
                  </a:solidFill>
                </a:rPr>
                <a:t>    public:</a:t>
              </a:r>
            </a:p>
            <a:p>
              <a:pPr algn="just"/>
              <a:r>
                <a:rPr lang="en-US" sz="2000" b="1" dirty="0">
                  <a:solidFill>
                    <a:srgbClr val="FFFF00"/>
                  </a:solidFill>
                </a:rPr>
                <a:t>    void show()</a:t>
              </a:r>
            </a:p>
            <a:p>
              <a:pPr algn="just"/>
              <a:r>
                <a:rPr lang="en-US" sz="2000" b="1" dirty="0">
                  <a:solidFill>
                    <a:srgbClr val="FFFF00"/>
                  </a:solidFill>
                </a:rPr>
                <a:t>    { </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 &lt;&lt; "Implementation of Virtual Function in Derived class\n"; </a:t>
              </a:r>
            </a:p>
            <a:p>
              <a:pPr algn="just"/>
              <a:r>
                <a:rPr lang="en-US" sz="2000" b="1" dirty="0">
                  <a:solidFill>
                    <a:srgbClr val="FFFF00"/>
                  </a:solidFill>
                </a:rPr>
                <a:t>    }</a:t>
              </a:r>
            </a:p>
            <a:p>
              <a:pPr algn="just"/>
              <a:r>
                <a:rPr lang="en-US" sz="2000" b="1" dirty="0">
                  <a:solidFill>
                    <a:srgbClr val="FFFF00"/>
                  </a:solidFill>
                </a:rPr>
                <a:t>};</a:t>
              </a:r>
            </a:p>
            <a:p>
              <a:pPr algn="just"/>
              <a:endParaRPr lang="en-US" sz="2000" b="1" dirty="0">
                <a:solidFill>
                  <a:srgbClr val="FFFF00"/>
                </a:solidFill>
              </a:endParaRPr>
            </a:p>
            <a:p>
              <a:pPr algn="just"/>
              <a:endParaRPr lang="en-US" sz="2000" b="1" dirty="0">
                <a:solidFill>
                  <a:srgbClr val="FFFF00"/>
                </a:solidFill>
              </a:endParaRPr>
            </a:p>
            <a:p>
              <a:pPr algn="just"/>
              <a:endParaRPr lang="en-US" sz="2000" b="1" dirty="0">
                <a:solidFill>
                  <a:srgbClr val="FFFF00"/>
                </a:solidFill>
              </a:endParaRPr>
            </a:p>
            <a:p>
              <a:pPr algn="just"/>
              <a:endParaRPr lang="en-US" sz="2000" b="1" dirty="0">
                <a:solidFill>
                  <a:srgbClr val="FFFF00"/>
                </a:solidFill>
              </a:endParaRPr>
            </a:p>
            <a:p>
              <a:pPr algn="just"/>
              <a:r>
                <a:rPr lang="en-US" sz="2000" b="1" dirty="0" err="1">
                  <a:solidFill>
                    <a:srgbClr val="FFFF00"/>
                  </a:solidFill>
                </a:rPr>
                <a:t>int</a:t>
              </a:r>
              <a:r>
                <a:rPr lang="en-US" sz="2000" b="1" dirty="0">
                  <a:solidFill>
                    <a:srgbClr val="FFFF00"/>
                  </a:solidFill>
                </a:rPr>
                <a:t> main()</a:t>
              </a:r>
            </a:p>
            <a:p>
              <a:pPr algn="just"/>
              <a:r>
                <a:rPr lang="en-US" sz="2000" b="1" dirty="0">
                  <a:solidFill>
                    <a:srgbClr val="FFFF00"/>
                  </a:solidFill>
                </a:rPr>
                <a:t>{</a:t>
              </a:r>
            </a:p>
            <a:p>
              <a:pPr algn="just"/>
              <a:r>
                <a:rPr lang="en-US" sz="2000" b="1" dirty="0">
                  <a:solidFill>
                    <a:srgbClr val="FFFF00"/>
                  </a:solidFill>
                </a:rPr>
                <a:t>    Base </a:t>
              </a:r>
              <a:r>
                <a:rPr lang="en-US" sz="2000" b="1" dirty="0" err="1">
                  <a:solidFill>
                    <a:srgbClr val="FFFF00"/>
                  </a:solidFill>
                </a:rPr>
                <a:t>obj</a:t>
              </a:r>
              <a:r>
                <a:rPr lang="en-US" sz="2000" b="1" dirty="0">
                  <a:solidFill>
                    <a:srgbClr val="FFFF00"/>
                  </a:solidFill>
                </a:rPr>
                <a:t>;   //Compile Time Error</a:t>
              </a:r>
            </a:p>
            <a:p>
              <a:pPr algn="just"/>
              <a:r>
                <a:rPr lang="en-US" sz="2000" b="1" dirty="0">
                  <a:solidFill>
                    <a:srgbClr val="FFFF00"/>
                  </a:solidFill>
                </a:rPr>
                <a:t>    Base *b;</a:t>
              </a:r>
            </a:p>
            <a:p>
              <a:pPr algn="just"/>
              <a:r>
                <a:rPr lang="en-US" sz="2000" b="1" dirty="0">
                  <a:solidFill>
                    <a:srgbClr val="FFFF00"/>
                  </a:solidFill>
                </a:rPr>
                <a:t>    Derived d;</a:t>
              </a:r>
            </a:p>
            <a:p>
              <a:pPr algn="just"/>
              <a:r>
                <a:rPr lang="en-US" sz="2000" b="1" dirty="0">
                  <a:solidFill>
                    <a:srgbClr val="FFFF00"/>
                  </a:solidFill>
                </a:rPr>
                <a:t>    b = &amp;d;</a:t>
              </a:r>
            </a:p>
            <a:p>
              <a:pPr algn="just"/>
              <a:r>
                <a:rPr lang="en-US" sz="2000" b="1" dirty="0">
                  <a:solidFill>
                    <a:srgbClr val="FFFF00"/>
                  </a:solidFill>
                </a:rPr>
                <a:t>    b-&gt;show();</a:t>
              </a:r>
            </a:p>
            <a:p>
              <a:pPr algn="just"/>
              <a:r>
                <a:rPr lang="en-US" sz="2000" b="1" dirty="0">
                  <a:solidFill>
                    <a:srgbClr val="FFFF00"/>
                  </a:solidFill>
                </a:rPr>
                <a:t>}</a:t>
              </a:r>
            </a:p>
          </p:txBody>
        </p:sp>
        <p:sp>
          <p:nvSpPr>
            <p:cNvPr id="25" name="TextBox 24"/>
            <p:cNvSpPr txBox="1"/>
            <p:nvPr/>
          </p:nvSpPr>
          <p:spPr>
            <a:xfrm>
              <a:off x="803640" y="3362835"/>
              <a:ext cx="2059657" cy="212376"/>
            </a:xfrm>
            <a:prstGeom prst="rect">
              <a:avLst/>
            </a:prstGeom>
            <a:noFill/>
          </p:spPr>
          <p:txBody>
            <a:bodyPr wrap="square" rtlCol="0">
              <a:spAutoFit/>
            </a:bodyPr>
            <a:lstStyle/>
            <a:p>
              <a:endParaRPr lang="ko-KR" altLang="en-US" sz="1867" b="1" dirty="0">
                <a:cs typeface="Arial" pitchFamily="34" charset="0"/>
              </a:endParaRPr>
            </a:p>
          </p:txBody>
        </p:sp>
      </p:grpSp>
      <p:sp>
        <p:nvSpPr>
          <p:cNvPr id="13" name="TextBox 12"/>
          <p:cNvSpPr txBox="1"/>
          <p:nvPr/>
        </p:nvSpPr>
        <p:spPr>
          <a:xfrm>
            <a:off x="3721360" y="583324"/>
            <a:ext cx="1708765" cy="461665"/>
          </a:xfrm>
          <a:prstGeom prst="rect">
            <a:avLst/>
          </a:prstGeom>
          <a:noFill/>
        </p:spPr>
        <p:txBody>
          <a:bodyPr wrap="square" rtlCol="0">
            <a:spAutoFit/>
          </a:bodyPr>
          <a:lstStyle/>
          <a:p>
            <a:r>
              <a:rPr lang="en-US" altLang="ko-KR" sz="2400" b="1" dirty="0">
                <a:solidFill>
                  <a:schemeClr val="accent1"/>
                </a:solidFill>
                <a:cs typeface="Arial" pitchFamily="34" charset="0"/>
              </a:rPr>
              <a:t>Example:</a:t>
            </a:r>
          </a:p>
        </p:txBody>
      </p:sp>
    </p:spTree>
    <p:extLst>
      <p:ext uri="{BB962C8B-B14F-4D97-AF65-F5344CB8AC3E}">
        <p14:creationId xmlns:p14="http://schemas.microsoft.com/office/powerpoint/2010/main" val="249389920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t>State chart diagram</a:t>
            </a:r>
            <a:endParaRPr lang="en-US" dirty="0"/>
          </a:p>
        </p:txBody>
      </p:sp>
      <p:sp>
        <p:nvSpPr>
          <p:cNvPr id="3" name="Subtitle 2"/>
          <p:cNvSpPr>
            <a:spLocks noGrp="1"/>
          </p:cNvSpPr>
          <p:nvPr>
            <p:ph type="subTitle" idx="1"/>
          </p:nvPr>
        </p:nvSpPr>
        <p:spPr/>
        <p:txBody>
          <a:bodyPr/>
          <a:lstStyle/>
          <a:p>
            <a:r>
              <a:rPr lang="en-IN" dirty="0"/>
              <a:t>18CS202J OBJECT ORIENTED DESIGN AND PROGRAMMING</a:t>
            </a:r>
          </a:p>
        </p:txBody>
      </p:sp>
      <p:sp>
        <p:nvSpPr>
          <p:cNvPr id="4" name="Date Placeholder 3">
            <a:extLst>
              <a:ext uri="{FF2B5EF4-FFF2-40B4-BE49-F238E27FC236}">
                <a16:creationId xmlns:a16="http://schemas.microsoft.com/office/drawing/2014/main" id="{9BDD3963-311D-612A-CA07-EA4F1997986B}"/>
              </a:ext>
            </a:extLst>
          </p:cNvPr>
          <p:cNvSpPr>
            <a:spLocks noGrp="1"/>
          </p:cNvSpPr>
          <p:nvPr>
            <p:ph type="dt" sz="half" idx="10"/>
          </p:nvPr>
        </p:nvSpPr>
        <p:spPr/>
        <p:txBody>
          <a:bodyPr/>
          <a:lstStyle/>
          <a:p>
            <a:fld id="{CF82F742-4892-446D-9E30-771BF0CE6DA8}" type="datetime1">
              <a:rPr lang="en-IN" smtClean="0"/>
              <a:t>27-09-2022</a:t>
            </a:fld>
            <a:endParaRPr lang="en-IN"/>
          </a:p>
        </p:txBody>
      </p:sp>
      <p:sp>
        <p:nvSpPr>
          <p:cNvPr id="5" name="Footer Placeholder 4">
            <a:extLst>
              <a:ext uri="{FF2B5EF4-FFF2-40B4-BE49-F238E27FC236}">
                <a16:creationId xmlns:a16="http://schemas.microsoft.com/office/drawing/2014/main" id="{CA95C0BB-955C-8E66-B985-A806B22E84B0}"/>
              </a:ext>
            </a:extLst>
          </p:cNvPr>
          <p:cNvSpPr>
            <a:spLocks noGrp="1"/>
          </p:cNvSpPr>
          <p:nvPr>
            <p:ph type="ftr" sz="quarter" idx="11"/>
          </p:nvPr>
        </p:nvSpPr>
        <p:spPr/>
        <p:txBody>
          <a:bodyPr/>
          <a:lstStyle/>
          <a:p>
            <a:r>
              <a:rPr lang="en-IN"/>
              <a:t>Prepared by NWC Department</a:t>
            </a:r>
          </a:p>
        </p:txBody>
      </p:sp>
      <p:sp>
        <p:nvSpPr>
          <p:cNvPr id="6" name="Slide Number Placeholder 5">
            <a:extLst>
              <a:ext uri="{FF2B5EF4-FFF2-40B4-BE49-F238E27FC236}">
                <a16:creationId xmlns:a16="http://schemas.microsoft.com/office/drawing/2014/main" id="{FE7E2F64-3449-FED6-98C8-2C05969D7A0E}"/>
              </a:ext>
            </a:extLst>
          </p:cNvPr>
          <p:cNvSpPr>
            <a:spLocks noGrp="1"/>
          </p:cNvSpPr>
          <p:nvPr>
            <p:ph type="sldNum" sz="quarter" idx="12"/>
          </p:nvPr>
        </p:nvSpPr>
        <p:spPr/>
        <p:txBody>
          <a:bodyPr/>
          <a:lstStyle/>
          <a:p>
            <a:fld id="{7DCCAA30-94DD-4E22-986E-F016C04350DC}" type="slidenum">
              <a:rPr lang="en-IN" smtClean="0"/>
              <a:t>131</a:t>
            </a:fld>
            <a:endParaRPr lang="en-IN"/>
          </a:p>
        </p:txBody>
      </p:sp>
    </p:spTree>
    <p:extLst>
      <p:ext uri="{BB962C8B-B14F-4D97-AF65-F5344CB8AC3E}">
        <p14:creationId xmlns:p14="http://schemas.microsoft.com/office/powerpoint/2010/main" val="325831120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State diagram</a:t>
            </a:r>
            <a:endParaRPr lang="en-US" dirty="0"/>
          </a:p>
        </p:txBody>
      </p:sp>
      <p:sp>
        <p:nvSpPr>
          <p:cNvPr id="3" name="Content Placeholder 2"/>
          <p:cNvSpPr>
            <a:spLocks noGrp="1"/>
          </p:cNvSpPr>
          <p:nvPr>
            <p:ph idx="1"/>
          </p:nvPr>
        </p:nvSpPr>
        <p:spPr/>
        <p:txBody>
          <a:bodyPr/>
          <a:lstStyle/>
          <a:p>
            <a:pPr algn="just"/>
            <a:r>
              <a:rPr lang="en-IN" dirty="0"/>
              <a:t>A </a:t>
            </a:r>
            <a:r>
              <a:rPr lang="en-IN" b="1" dirty="0"/>
              <a:t>state diagram</a:t>
            </a:r>
            <a:r>
              <a:rPr lang="en-IN" dirty="0"/>
              <a:t> is used to represent the condition of the system or part of the system at finite instances of time. It’s a </a:t>
            </a:r>
            <a:r>
              <a:rPr lang="en-IN" b="1" dirty="0"/>
              <a:t>behavioural</a:t>
            </a:r>
            <a:r>
              <a:rPr lang="en-IN" dirty="0"/>
              <a:t> diagram and it represents the behaviour using finite state transitions. State diagrams are also referred to as </a:t>
            </a:r>
            <a:r>
              <a:rPr lang="en-IN" b="1" dirty="0"/>
              <a:t>State machines</a:t>
            </a:r>
            <a:r>
              <a:rPr lang="en-IN" dirty="0"/>
              <a:t> and </a:t>
            </a:r>
            <a:r>
              <a:rPr lang="en-IN" b="1" dirty="0"/>
              <a:t>State-chart Diagrams</a:t>
            </a:r>
            <a:r>
              <a:rPr lang="en-IN" dirty="0"/>
              <a:t>. </a:t>
            </a:r>
            <a:endParaRPr lang="en-US" dirty="0"/>
          </a:p>
        </p:txBody>
      </p:sp>
      <p:pic>
        <p:nvPicPr>
          <p:cNvPr id="4" name="Picture 3">
            <a:extLst>
              <a:ext uri="{FF2B5EF4-FFF2-40B4-BE49-F238E27FC236}">
                <a16:creationId xmlns:a16="http://schemas.microsoft.com/office/drawing/2014/main" id="{2C77395E-F562-4DB8-8A35-4293EFBBC15E}"/>
              </a:ext>
            </a:extLst>
          </p:cNvPr>
          <p:cNvPicPr>
            <a:picLocks noChangeAspect="1"/>
          </p:cNvPicPr>
          <p:nvPr/>
        </p:nvPicPr>
        <p:blipFill>
          <a:blip r:embed="rId2"/>
          <a:stretch>
            <a:fillRect/>
          </a:stretch>
        </p:blipFill>
        <p:spPr>
          <a:xfrm>
            <a:off x="-104434" y="171986"/>
            <a:ext cx="12296434" cy="509051"/>
          </a:xfrm>
          <a:prstGeom prst="rect">
            <a:avLst/>
          </a:prstGeom>
        </p:spPr>
      </p:pic>
      <p:sp>
        <p:nvSpPr>
          <p:cNvPr id="5" name="Date Placeholder 4">
            <a:extLst>
              <a:ext uri="{FF2B5EF4-FFF2-40B4-BE49-F238E27FC236}">
                <a16:creationId xmlns:a16="http://schemas.microsoft.com/office/drawing/2014/main" id="{D5EC06BF-91E4-00C1-7CD5-BBA476CDFD51}"/>
              </a:ext>
            </a:extLst>
          </p:cNvPr>
          <p:cNvSpPr>
            <a:spLocks noGrp="1"/>
          </p:cNvSpPr>
          <p:nvPr>
            <p:ph type="dt" sz="half" idx="10"/>
          </p:nvPr>
        </p:nvSpPr>
        <p:spPr/>
        <p:txBody>
          <a:bodyPr/>
          <a:lstStyle/>
          <a:p>
            <a:fld id="{4C84D2D9-2308-4D04-8019-56FCED428FED}" type="datetime1">
              <a:rPr lang="en-IN" smtClean="0"/>
              <a:t>27-09-2022</a:t>
            </a:fld>
            <a:endParaRPr lang="en-IN"/>
          </a:p>
        </p:txBody>
      </p:sp>
      <p:sp>
        <p:nvSpPr>
          <p:cNvPr id="6" name="Footer Placeholder 5">
            <a:extLst>
              <a:ext uri="{FF2B5EF4-FFF2-40B4-BE49-F238E27FC236}">
                <a16:creationId xmlns:a16="http://schemas.microsoft.com/office/drawing/2014/main" id="{FC121D65-33F1-B531-34D5-8F6FD75FECAD}"/>
              </a:ext>
            </a:extLst>
          </p:cNvPr>
          <p:cNvSpPr>
            <a:spLocks noGrp="1"/>
          </p:cNvSpPr>
          <p:nvPr>
            <p:ph type="ftr" sz="quarter" idx="11"/>
          </p:nvPr>
        </p:nvSpPr>
        <p:spPr/>
        <p:txBody>
          <a:bodyPr/>
          <a:lstStyle/>
          <a:p>
            <a:r>
              <a:rPr lang="en-IN"/>
              <a:t>Prepared by NWC Department</a:t>
            </a:r>
          </a:p>
        </p:txBody>
      </p:sp>
      <p:sp>
        <p:nvSpPr>
          <p:cNvPr id="7" name="Slide Number Placeholder 6">
            <a:extLst>
              <a:ext uri="{FF2B5EF4-FFF2-40B4-BE49-F238E27FC236}">
                <a16:creationId xmlns:a16="http://schemas.microsoft.com/office/drawing/2014/main" id="{0E21A2DA-EAD7-442A-4D70-F03470BE6DB8}"/>
              </a:ext>
            </a:extLst>
          </p:cNvPr>
          <p:cNvSpPr>
            <a:spLocks noGrp="1"/>
          </p:cNvSpPr>
          <p:nvPr>
            <p:ph type="sldNum" sz="quarter" idx="12"/>
          </p:nvPr>
        </p:nvSpPr>
        <p:spPr/>
        <p:txBody>
          <a:bodyPr/>
          <a:lstStyle/>
          <a:p>
            <a:fld id="{7DCCAA30-94DD-4E22-986E-F016C04350DC}" type="slidenum">
              <a:rPr lang="en-IN" smtClean="0"/>
              <a:t>132</a:t>
            </a:fld>
            <a:endParaRPr lang="en-IN"/>
          </a:p>
        </p:txBody>
      </p:sp>
    </p:spTree>
    <p:extLst>
      <p:ext uri="{BB962C8B-B14F-4D97-AF65-F5344CB8AC3E}">
        <p14:creationId xmlns:p14="http://schemas.microsoft.com/office/powerpoint/2010/main" val="209777985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Uses of state chart diagram </a:t>
            </a:r>
            <a:endParaRPr lang="en-US" dirty="0"/>
          </a:p>
        </p:txBody>
      </p:sp>
      <p:sp>
        <p:nvSpPr>
          <p:cNvPr id="3" name="Content Placeholder 2"/>
          <p:cNvSpPr>
            <a:spLocks noGrp="1"/>
          </p:cNvSpPr>
          <p:nvPr>
            <p:ph idx="1"/>
          </p:nvPr>
        </p:nvSpPr>
        <p:spPr>
          <a:xfrm>
            <a:off x="838200" y="1690688"/>
            <a:ext cx="10515600" cy="4351338"/>
          </a:xfrm>
        </p:spPr>
        <p:txBody>
          <a:bodyPr>
            <a:normAutofit/>
          </a:bodyPr>
          <a:lstStyle/>
          <a:p>
            <a:pPr fontAlgn="base"/>
            <a:r>
              <a:rPr lang="en-IN" dirty="0">
                <a:latin typeface="Times New Roman" panose="02020603050405020304" pitchFamily="18" charset="0"/>
                <a:cs typeface="Times New Roman" panose="02020603050405020304" pitchFamily="18" charset="0"/>
              </a:rPr>
              <a:t>State chart diagrams are useful to model reactive systems </a:t>
            </a:r>
          </a:p>
          <a:p>
            <a:pPr marL="914400" lvl="2" indent="0" fontAlgn="base">
              <a:buNone/>
            </a:pPr>
            <a:r>
              <a:rPr lang="en-IN" dirty="0">
                <a:latin typeface="Times New Roman" panose="02020603050405020304" pitchFamily="18" charset="0"/>
                <a:cs typeface="Times New Roman" panose="02020603050405020304" pitchFamily="18" charset="0"/>
              </a:rPr>
              <a:t>-Reactive systems can be defined as a system that responds to external or internal events.</a:t>
            </a:r>
          </a:p>
          <a:p>
            <a:pPr marL="0" indent="0" fontAlgn="base">
              <a:buNone/>
            </a:pPr>
            <a:r>
              <a:rPr lang="en-IN" dirty="0">
                <a:latin typeface="Times New Roman" panose="02020603050405020304" pitchFamily="18" charset="0"/>
                <a:cs typeface="Times New Roman" panose="02020603050405020304" pitchFamily="18" charset="0"/>
              </a:rPr>
              <a:t>• State chart diagram describes the flow of control from one state to     another state.</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80986E0-E37B-2E9C-886B-771A3559E2D9}"/>
              </a:ext>
            </a:extLst>
          </p:cNvPr>
          <p:cNvPicPr>
            <a:picLocks noChangeAspect="1"/>
          </p:cNvPicPr>
          <p:nvPr/>
        </p:nvPicPr>
        <p:blipFill>
          <a:blip r:embed="rId2"/>
          <a:stretch>
            <a:fillRect/>
          </a:stretch>
        </p:blipFill>
        <p:spPr>
          <a:xfrm>
            <a:off x="-104434" y="171986"/>
            <a:ext cx="12296434" cy="509051"/>
          </a:xfrm>
          <a:prstGeom prst="rect">
            <a:avLst/>
          </a:prstGeom>
        </p:spPr>
      </p:pic>
      <p:sp>
        <p:nvSpPr>
          <p:cNvPr id="5" name="Date Placeholder 4">
            <a:extLst>
              <a:ext uri="{FF2B5EF4-FFF2-40B4-BE49-F238E27FC236}">
                <a16:creationId xmlns:a16="http://schemas.microsoft.com/office/drawing/2014/main" id="{00C75ABC-D6FD-5764-FEBA-359D14A5DB09}"/>
              </a:ext>
            </a:extLst>
          </p:cNvPr>
          <p:cNvSpPr>
            <a:spLocks noGrp="1"/>
          </p:cNvSpPr>
          <p:nvPr>
            <p:ph type="dt" sz="half" idx="10"/>
          </p:nvPr>
        </p:nvSpPr>
        <p:spPr/>
        <p:txBody>
          <a:bodyPr/>
          <a:lstStyle/>
          <a:p>
            <a:fld id="{9BA30215-5B83-447C-BDA5-2C5B2D81BB41}" type="datetime1">
              <a:rPr lang="en-IN" smtClean="0"/>
              <a:t>27-09-2022</a:t>
            </a:fld>
            <a:endParaRPr lang="en-IN"/>
          </a:p>
        </p:txBody>
      </p:sp>
      <p:sp>
        <p:nvSpPr>
          <p:cNvPr id="6" name="Footer Placeholder 5">
            <a:extLst>
              <a:ext uri="{FF2B5EF4-FFF2-40B4-BE49-F238E27FC236}">
                <a16:creationId xmlns:a16="http://schemas.microsoft.com/office/drawing/2014/main" id="{535700A4-B68D-EF4A-B3F7-86080B4D56E5}"/>
              </a:ext>
            </a:extLst>
          </p:cNvPr>
          <p:cNvSpPr>
            <a:spLocks noGrp="1"/>
          </p:cNvSpPr>
          <p:nvPr>
            <p:ph type="ftr" sz="quarter" idx="11"/>
          </p:nvPr>
        </p:nvSpPr>
        <p:spPr/>
        <p:txBody>
          <a:bodyPr/>
          <a:lstStyle/>
          <a:p>
            <a:r>
              <a:rPr lang="en-IN"/>
              <a:t>Prepared by NWC Department</a:t>
            </a:r>
          </a:p>
        </p:txBody>
      </p:sp>
      <p:sp>
        <p:nvSpPr>
          <p:cNvPr id="7" name="Slide Number Placeholder 6">
            <a:extLst>
              <a:ext uri="{FF2B5EF4-FFF2-40B4-BE49-F238E27FC236}">
                <a16:creationId xmlns:a16="http://schemas.microsoft.com/office/drawing/2014/main" id="{CBBFD870-EF61-F8DC-2E86-A8B9CE054037}"/>
              </a:ext>
            </a:extLst>
          </p:cNvPr>
          <p:cNvSpPr>
            <a:spLocks noGrp="1"/>
          </p:cNvSpPr>
          <p:nvPr>
            <p:ph type="sldNum" sz="quarter" idx="12"/>
          </p:nvPr>
        </p:nvSpPr>
        <p:spPr/>
        <p:txBody>
          <a:bodyPr/>
          <a:lstStyle/>
          <a:p>
            <a:fld id="{7DCCAA30-94DD-4E22-986E-F016C04350DC}" type="slidenum">
              <a:rPr lang="en-IN" smtClean="0"/>
              <a:t>133</a:t>
            </a:fld>
            <a:endParaRPr lang="en-IN"/>
          </a:p>
        </p:txBody>
      </p:sp>
    </p:spTree>
    <p:extLst>
      <p:ext uri="{BB962C8B-B14F-4D97-AF65-F5344CB8AC3E}">
        <p14:creationId xmlns:p14="http://schemas.microsoft.com/office/powerpoint/2010/main" val="47487252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Purpose</a:t>
            </a:r>
          </a:p>
        </p:txBody>
      </p:sp>
      <p:sp>
        <p:nvSpPr>
          <p:cNvPr id="3" name="Content Placeholder 2"/>
          <p:cNvSpPr>
            <a:spLocks noGrp="1"/>
          </p:cNvSpPr>
          <p:nvPr>
            <p:ph idx="1"/>
          </p:nvPr>
        </p:nvSpPr>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Following are the main purposes of using State chart diagrams: </a:t>
            </a:r>
          </a:p>
          <a:p>
            <a:pPr lvl="2">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To model dynamic aspect of a system. </a:t>
            </a:r>
          </a:p>
          <a:p>
            <a:pPr lvl="2">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To model life time of a reactive system.</a:t>
            </a:r>
          </a:p>
          <a:p>
            <a:pPr lvl="2">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To describe different states of an object during its life time. </a:t>
            </a:r>
          </a:p>
          <a:p>
            <a:pPr lvl="2">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Define a state machine to model states of an object.</a:t>
            </a: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989BEF5-B818-B05D-5CD1-25DA4DA05768}"/>
              </a:ext>
            </a:extLst>
          </p:cNvPr>
          <p:cNvPicPr>
            <a:picLocks noChangeAspect="1"/>
          </p:cNvPicPr>
          <p:nvPr/>
        </p:nvPicPr>
        <p:blipFill>
          <a:blip r:embed="rId2"/>
          <a:stretch>
            <a:fillRect/>
          </a:stretch>
        </p:blipFill>
        <p:spPr>
          <a:xfrm>
            <a:off x="-104434" y="171986"/>
            <a:ext cx="12296434" cy="509051"/>
          </a:xfrm>
          <a:prstGeom prst="rect">
            <a:avLst/>
          </a:prstGeom>
        </p:spPr>
      </p:pic>
      <p:sp>
        <p:nvSpPr>
          <p:cNvPr id="5" name="Date Placeholder 4">
            <a:extLst>
              <a:ext uri="{FF2B5EF4-FFF2-40B4-BE49-F238E27FC236}">
                <a16:creationId xmlns:a16="http://schemas.microsoft.com/office/drawing/2014/main" id="{94A7FA03-3247-5876-2D96-8E632FD02958}"/>
              </a:ext>
            </a:extLst>
          </p:cNvPr>
          <p:cNvSpPr>
            <a:spLocks noGrp="1"/>
          </p:cNvSpPr>
          <p:nvPr>
            <p:ph type="dt" sz="half" idx="10"/>
          </p:nvPr>
        </p:nvSpPr>
        <p:spPr/>
        <p:txBody>
          <a:bodyPr/>
          <a:lstStyle/>
          <a:p>
            <a:fld id="{FFAE0270-9939-4A15-9FF6-49C23E1B714D}" type="datetime1">
              <a:rPr lang="en-IN" smtClean="0"/>
              <a:t>27-09-2022</a:t>
            </a:fld>
            <a:endParaRPr lang="en-IN"/>
          </a:p>
        </p:txBody>
      </p:sp>
      <p:sp>
        <p:nvSpPr>
          <p:cNvPr id="6" name="Footer Placeholder 5">
            <a:extLst>
              <a:ext uri="{FF2B5EF4-FFF2-40B4-BE49-F238E27FC236}">
                <a16:creationId xmlns:a16="http://schemas.microsoft.com/office/drawing/2014/main" id="{2D21229B-B1AC-11A9-1C30-41732CC13697}"/>
              </a:ext>
            </a:extLst>
          </p:cNvPr>
          <p:cNvSpPr>
            <a:spLocks noGrp="1"/>
          </p:cNvSpPr>
          <p:nvPr>
            <p:ph type="ftr" sz="quarter" idx="11"/>
          </p:nvPr>
        </p:nvSpPr>
        <p:spPr/>
        <p:txBody>
          <a:bodyPr/>
          <a:lstStyle/>
          <a:p>
            <a:r>
              <a:rPr lang="en-IN"/>
              <a:t>Prepared by NWC Department</a:t>
            </a:r>
          </a:p>
        </p:txBody>
      </p:sp>
      <p:sp>
        <p:nvSpPr>
          <p:cNvPr id="7" name="Slide Number Placeholder 6">
            <a:extLst>
              <a:ext uri="{FF2B5EF4-FFF2-40B4-BE49-F238E27FC236}">
                <a16:creationId xmlns:a16="http://schemas.microsoft.com/office/drawing/2014/main" id="{E1C0BB14-6136-93E7-F5D6-01E4FAB8FC2D}"/>
              </a:ext>
            </a:extLst>
          </p:cNvPr>
          <p:cNvSpPr>
            <a:spLocks noGrp="1"/>
          </p:cNvSpPr>
          <p:nvPr>
            <p:ph type="sldNum" sz="quarter" idx="12"/>
          </p:nvPr>
        </p:nvSpPr>
        <p:spPr/>
        <p:txBody>
          <a:bodyPr/>
          <a:lstStyle/>
          <a:p>
            <a:fld id="{7DCCAA30-94DD-4E22-986E-F016C04350DC}" type="slidenum">
              <a:rPr lang="en-IN" smtClean="0"/>
              <a:t>134</a:t>
            </a:fld>
            <a:endParaRPr lang="en-IN"/>
          </a:p>
        </p:txBody>
      </p:sp>
    </p:spTree>
    <p:extLst>
      <p:ext uri="{BB962C8B-B14F-4D97-AF65-F5344CB8AC3E}">
        <p14:creationId xmlns:p14="http://schemas.microsoft.com/office/powerpoint/2010/main" val="399325908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0550"/>
            <a:ext cx="10515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Difference between state diagram and flowchart</a:t>
            </a:r>
            <a:endParaRPr lang="en-US" sz="40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basic purpose of a </a:t>
            </a:r>
            <a:r>
              <a:rPr lang="en-IN" sz="2400" b="1" dirty="0">
                <a:latin typeface="Times New Roman" panose="02020603050405020304" pitchFamily="18" charset="0"/>
                <a:cs typeface="Times New Roman" panose="02020603050405020304" pitchFamily="18" charset="0"/>
              </a:rPr>
              <a:t>state diagram</a:t>
            </a:r>
            <a:r>
              <a:rPr lang="en-IN" sz="2400" dirty="0">
                <a:latin typeface="Times New Roman" panose="02020603050405020304" pitchFamily="18" charset="0"/>
                <a:cs typeface="Times New Roman" panose="02020603050405020304" pitchFamily="18" charset="0"/>
              </a:rPr>
              <a:t> is to portray various changes in state of the class and not the processes or commands causing the changes.</a:t>
            </a: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However, a </a:t>
            </a:r>
            <a:r>
              <a:rPr lang="en-IN" sz="2400" b="1" dirty="0">
                <a:latin typeface="Times New Roman" panose="02020603050405020304" pitchFamily="18" charset="0"/>
                <a:cs typeface="Times New Roman" panose="02020603050405020304" pitchFamily="18" charset="0"/>
              </a:rPr>
              <a:t>flowchart</a:t>
            </a:r>
            <a:r>
              <a:rPr lang="en-IN" sz="2400" dirty="0">
                <a:latin typeface="Times New Roman" panose="02020603050405020304" pitchFamily="18" charset="0"/>
                <a:cs typeface="Times New Roman" panose="02020603050405020304" pitchFamily="18" charset="0"/>
              </a:rPr>
              <a:t> on the other hand portrays the processes or commands that on execution change the state of class or an object of the class.</a:t>
            </a: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52314B7-9E18-5216-1F8D-5378BA2AECBB}"/>
              </a:ext>
            </a:extLst>
          </p:cNvPr>
          <p:cNvPicPr>
            <a:picLocks noChangeAspect="1"/>
          </p:cNvPicPr>
          <p:nvPr/>
        </p:nvPicPr>
        <p:blipFill>
          <a:blip r:embed="rId2"/>
          <a:stretch>
            <a:fillRect/>
          </a:stretch>
        </p:blipFill>
        <p:spPr>
          <a:xfrm>
            <a:off x="-104434" y="171986"/>
            <a:ext cx="12296434" cy="509051"/>
          </a:xfrm>
          <a:prstGeom prst="rect">
            <a:avLst/>
          </a:prstGeom>
        </p:spPr>
      </p:pic>
      <p:sp>
        <p:nvSpPr>
          <p:cNvPr id="5" name="Date Placeholder 4">
            <a:extLst>
              <a:ext uri="{FF2B5EF4-FFF2-40B4-BE49-F238E27FC236}">
                <a16:creationId xmlns:a16="http://schemas.microsoft.com/office/drawing/2014/main" id="{32CF256B-245B-8F2A-3125-5798F8487E13}"/>
              </a:ext>
            </a:extLst>
          </p:cNvPr>
          <p:cNvSpPr>
            <a:spLocks noGrp="1"/>
          </p:cNvSpPr>
          <p:nvPr>
            <p:ph type="dt" sz="half" idx="10"/>
          </p:nvPr>
        </p:nvSpPr>
        <p:spPr/>
        <p:txBody>
          <a:bodyPr/>
          <a:lstStyle/>
          <a:p>
            <a:fld id="{BD468A59-51FE-4EFC-AE88-A0CD3BDD4D69}" type="datetime1">
              <a:rPr lang="en-IN" smtClean="0"/>
              <a:t>27-09-2022</a:t>
            </a:fld>
            <a:endParaRPr lang="en-IN"/>
          </a:p>
        </p:txBody>
      </p:sp>
      <p:sp>
        <p:nvSpPr>
          <p:cNvPr id="6" name="Footer Placeholder 5">
            <a:extLst>
              <a:ext uri="{FF2B5EF4-FFF2-40B4-BE49-F238E27FC236}">
                <a16:creationId xmlns:a16="http://schemas.microsoft.com/office/drawing/2014/main" id="{68B1F66F-6ABB-BAC0-72E6-B0D9AED8FCDC}"/>
              </a:ext>
            </a:extLst>
          </p:cNvPr>
          <p:cNvSpPr>
            <a:spLocks noGrp="1"/>
          </p:cNvSpPr>
          <p:nvPr>
            <p:ph type="ftr" sz="quarter" idx="11"/>
          </p:nvPr>
        </p:nvSpPr>
        <p:spPr/>
        <p:txBody>
          <a:bodyPr/>
          <a:lstStyle/>
          <a:p>
            <a:r>
              <a:rPr lang="en-IN"/>
              <a:t>Prepared by NWC Department</a:t>
            </a:r>
          </a:p>
        </p:txBody>
      </p:sp>
      <p:sp>
        <p:nvSpPr>
          <p:cNvPr id="7" name="Slide Number Placeholder 6">
            <a:extLst>
              <a:ext uri="{FF2B5EF4-FFF2-40B4-BE49-F238E27FC236}">
                <a16:creationId xmlns:a16="http://schemas.microsoft.com/office/drawing/2014/main" id="{1EC2380B-A3BD-88CD-B63B-D3EC3ACB8955}"/>
              </a:ext>
            </a:extLst>
          </p:cNvPr>
          <p:cNvSpPr>
            <a:spLocks noGrp="1"/>
          </p:cNvSpPr>
          <p:nvPr>
            <p:ph type="sldNum" sz="quarter" idx="12"/>
          </p:nvPr>
        </p:nvSpPr>
        <p:spPr/>
        <p:txBody>
          <a:bodyPr/>
          <a:lstStyle/>
          <a:p>
            <a:fld id="{7DCCAA30-94DD-4E22-986E-F016C04350DC}" type="slidenum">
              <a:rPr lang="en-IN" smtClean="0"/>
              <a:t>135</a:t>
            </a:fld>
            <a:endParaRPr lang="en-IN"/>
          </a:p>
        </p:txBody>
      </p:sp>
    </p:spTree>
    <p:extLst>
      <p:ext uri="{BB962C8B-B14F-4D97-AF65-F5344CB8AC3E}">
        <p14:creationId xmlns:p14="http://schemas.microsoft.com/office/powerpoint/2010/main" val="134683426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When to use State charts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So the main usages can be described as: </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To model object states of a system. </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To model reactive system. Reactive system consists of reactive objects. </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To identify events responsible for state changes. </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Forward and reverse engineering.</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2E5D244-63D5-EC2F-0BC7-8AD7854075F6}"/>
              </a:ext>
            </a:extLst>
          </p:cNvPr>
          <p:cNvPicPr>
            <a:picLocks noChangeAspect="1"/>
          </p:cNvPicPr>
          <p:nvPr/>
        </p:nvPicPr>
        <p:blipFill>
          <a:blip r:embed="rId2"/>
          <a:stretch>
            <a:fillRect/>
          </a:stretch>
        </p:blipFill>
        <p:spPr>
          <a:xfrm>
            <a:off x="-104434" y="178123"/>
            <a:ext cx="12296434" cy="509051"/>
          </a:xfrm>
          <a:prstGeom prst="rect">
            <a:avLst/>
          </a:prstGeom>
        </p:spPr>
      </p:pic>
      <p:sp>
        <p:nvSpPr>
          <p:cNvPr id="5" name="Date Placeholder 4">
            <a:extLst>
              <a:ext uri="{FF2B5EF4-FFF2-40B4-BE49-F238E27FC236}">
                <a16:creationId xmlns:a16="http://schemas.microsoft.com/office/drawing/2014/main" id="{0A2E121B-5401-2984-51A7-DF40E56E8763}"/>
              </a:ext>
            </a:extLst>
          </p:cNvPr>
          <p:cNvSpPr>
            <a:spLocks noGrp="1"/>
          </p:cNvSpPr>
          <p:nvPr>
            <p:ph type="dt" sz="half" idx="10"/>
          </p:nvPr>
        </p:nvSpPr>
        <p:spPr/>
        <p:txBody>
          <a:bodyPr/>
          <a:lstStyle/>
          <a:p>
            <a:fld id="{43053772-33C0-4FF9-B059-B96429514A8B}" type="datetime1">
              <a:rPr lang="en-IN" smtClean="0"/>
              <a:t>27-09-2022</a:t>
            </a:fld>
            <a:endParaRPr lang="en-IN"/>
          </a:p>
        </p:txBody>
      </p:sp>
      <p:sp>
        <p:nvSpPr>
          <p:cNvPr id="6" name="Footer Placeholder 5">
            <a:extLst>
              <a:ext uri="{FF2B5EF4-FFF2-40B4-BE49-F238E27FC236}">
                <a16:creationId xmlns:a16="http://schemas.microsoft.com/office/drawing/2014/main" id="{A73214AE-CB16-A202-4E95-2A8A3C8ED9D2}"/>
              </a:ext>
            </a:extLst>
          </p:cNvPr>
          <p:cNvSpPr>
            <a:spLocks noGrp="1"/>
          </p:cNvSpPr>
          <p:nvPr>
            <p:ph type="ftr" sz="quarter" idx="11"/>
          </p:nvPr>
        </p:nvSpPr>
        <p:spPr/>
        <p:txBody>
          <a:bodyPr/>
          <a:lstStyle/>
          <a:p>
            <a:r>
              <a:rPr lang="en-IN"/>
              <a:t>Prepared by NWC Department</a:t>
            </a:r>
          </a:p>
        </p:txBody>
      </p:sp>
      <p:sp>
        <p:nvSpPr>
          <p:cNvPr id="7" name="Slide Number Placeholder 6">
            <a:extLst>
              <a:ext uri="{FF2B5EF4-FFF2-40B4-BE49-F238E27FC236}">
                <a16:creationId xmlns:a16="http://schemas.microsoft.com/office/drawing/2014/main" id="{752D9DC4-CC9B-1717-CF58-D7203EEA95DF}"/>
              </a:ext>
            </a:extLst>
          </p:cNvPr>
          <p:cNvSpPr>
            <a:spLocks noGrp="1"/>
          </p:cNvSpPr>
          <p:nvPr>
            <p:ph type="sldNum" sz="quarter" idx="12"/>
          </p:nvPr>
        </p:nvSpPr>
        <p:spPr/>
        <p:txBody>
          <a:bodyPr/>
          <a:lstStyle/>
          <a:p>
            <a:fld id="{7DCCAA30-94DD-4E22-986E-F016C04350DC}" type="slidenum">
              <a:rPr lang="en-IN" smtClean="0"/>
              <a:t>136</a:t>
            </a:fld>
            <a:endParaRPr lang="en-IN"/>
          </a:p>
        </p:txBody>
      </p:sp>
    </p:spTree>
    <p:extLst>
      <p:ext uri="{BB962C8B-B14F-4D97-AF65-F5344CB8AC3E}">
        <p14:creationId xmlns:p14="http://schemas.microsoft.com/office/powerpoint/2010/main" val="20647405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How to draw state charts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Before drawing a State chart diagram we must have clarified the following points:</a:t>
            </a:r>
          </a:p>
          <a:p>
            <a:pPr lvl="1">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Identify important objects to be analysed. </a:t>
            </a:r>
          </a:p>
          <a:p>
            <a:pPr lvl="1">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 Identify the states. </a:t>
            </a:r>
          </a:p>
          <a:p>
            <a:pPr lvl="1">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Identify the events.</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C595543-F6D2-24AF-7A43-0FEA8AABF7F2}"/>
              </a:ext>
            </a:extLst>
          </p:cNvPr>
          <p:cNvPicPr>
            <a:picLocks noChangeAspect="1"/>
          </p:cNvPicPr>
          <p:nvPr/>
        </p:nvPicPr>
        <p:blipFill>
          <a:blip r:embed="rId2"/>
          <a:stretch>
            <a:fillRect/>
          </a:stretch>
        </p:blipFill>
        <p:spPr>
          <a:xfrm>
            <a:off x="-104434" y="171986"/>
            <a:ext cx="12296434" cy="509051"/>
          </a:xfrm>
          <a:prstGeom prst="rect">
            <a:avLst/>
          </a:prstGeom>
        </p:spPr>
      </p:pic>
      <p:sp>
        <p:nvSpPr>
          <p:cNvPr id="5" name="Date Placeholder 4">
            <a:extLst>
              <a:ext uri="{FF2B5EF4-FFF2-40B4-BE49-F238E27FC236}">
                <a16:creationId xmlns:a16="http://schemas.microsoft.com/office/drawing/2014/main" id="{E90909BE-0D00-BD6E-C9BB-253231C2D5CD}"/>
              </a:ext>
            </a:extLst>
          </p:cNvPr>
          <p:cNvSpPr>
            <a:spLocks noGrp="1"/>
          </p:cNvSpPr>
          <p:nvPr>
            <p:ph type="dt" sz="half" idx="10"/>
          </p:nvPr>
        </p:nvSpPr>
        <p:spPr/>
        <p:txBody>
          <a:bodyPr/>
          <a:lstStyle/>
          <a:p>
            <a:fld id="{83644AFA-18AB-41C8-9030-A20EB9044D2E}" type="datetime1">
              <a:rPr lang="en-IN" smtClean="0"/>
              <a:t>27-09-2022</a:t>
            </a:fld>
            <a:endParaRPr lang="en-IN"/>
          </a:p>
        </p:txBody>
      </p:sp>
      <p:sp>
        <p:nvSpPr>
          <p:cNvPr id="6" name="Footer Placeholder 5">
            <a:extLst>
              <a:ext uri="{FF2B5EF4-FFF2-40B4-BE49-F238E27FC236}">
                <a16:creationId xmlns:a16="http://schemas.microsoft.com/office/drawing/2014/main" id="{4531A6ED-AA41-FEC2-3BAD-9469BC4DB053}"/>
              </a:ext>
            </a:extLst>
          </p:cNvPr>
          <p:cNvSpPr>
            <a:spLocks noGrp="1"/>
          </p:cNvSpPr>
          <p:nvPr>
            <p:ph type="ftr" sz="quarter" idx="11"/>
          </p:nvPr>
        </p:nvSpPr>
        <p:spPr/>
        <p:txBody>
          <a:bodyPr/>
          <a:lstStyle/>
          <a:p>
            <a:r>
              <a:rPr lang="en-IN"/>
              <a:t>Prepared by NWC Department</a:t>
            </a:r>
          </a:p>
        </p:txBody>
      </p:sp>
      <p:sp>
        <p:nvSpPr>
          <p:cNvPr id="7" name="Slide Number Placeholder 6">
            <a:extLst>
              <a:ext uri="{FF2B5EF4-FFF2-40B4-BE49-F238E27FC236}">
                <a16:creationId xmlns:a16="http://schemas.microsoft.com/office/drawing/2014/main" id="{6388AD91-B9E3-EB3A-54A2-F591BA60C193}"/>
              </a:ext>
            </a:extLst>
          </p:cNvPr>
          <p:cNvSpPr>
            <a:spLocks noGrp="1"/>
          </p:cNvSpPr>
          <p:nvPr>
            <p:ph type="sldNum" sz="quarter" idx="12"/>
          </p:nvPr>
        </p:nvSpPr>
        <p:spPr/>
        <p:txBody>
          <a:bodyPr/>
          <a:lstStyle/>
          <a:p>
            <a:fld id="{7DCCAA30-94DD-4E22-986E-F016C04350DC}" type="slidenum">
              <a:rPr lang="en-IN" smtClean="0"/>
              <a:t>137</a:t>
            </a:fld>
            <a:endParaRPr lang="en-IN"/>
          </a:p>
        </p:txBody>
      </p:sp>
    </p:spTree>
    <p:extLst>
      <p:ext uri="{BB962C8B-B14F-4D97-AF65-F5344CB8AC3E}">
        <p14:creationId xmlns:p14="http://schemas.microsoft.com/office/powerpoint/2010/main" val="348745371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Elements of state chart diagrams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Initial State: This shows the starting point of the state chart diagram that is where the activity starts.</a:t>
            </a:r>
          </a:p>
          <a:p>
            <a:pPr marL="0" indent="0">
              <a:buNone/>
            </a:pPr>
            <a:r>
              <a:rPr lang="en-IN" dirty="0"/>
              <a:t> </a:t>
            </a:r>
          </a:p>
          <a:p>
            <a:pPr marL="0" indent="0">
              <a:buNone/>
            </a:pPr>
            <a:endParaRPr lang="en-IN" dirty="0"/>
          </a:p>
          <a:p>
            <a:pPr marL="0" indent="0">
              <a:buNone/>
            </a:pPr>
            <a:endParaRPr lang="en-IN" dirty="0"/>
          </a:p>
          <a:p>
            <a:pPr marL="0" indent="0">
              <a:buNone/>
            </a:pPr>
            <a:endParaRPr lang="en-US" dirty="0"/>
          </a:p>
        </p:txBody>
      </p:sp>
      <p:pic>
        <p:nvPicPr>
          <p:cNvPr id="5" name="Picture 4"/>
          <p:cNvPicPr>
            <a:picLocks noChangeAspect="1"/>
          </p:cNvPicPr>
          <p:nvPr/>
        </p:nvPicPr>
        <p:blipFill>
          <a:blip r:embed="rId2"/>
          <a:stretch>
            <a:fillRect/>
          </a:stretch>
        </p:blipFill>
        <p:spPr>
          <a:xfrm>
            <a:off x="4891087" y="2928937"/>
            <a:ext cx="2409825" cy="1956962"/>
          </a:xfrm>
          <a:prstGeom prst="rect">
            <a:avLst/>
          </a:prstGeom>
        </p:spPr>
      </p:pic>
      <p:pic>
        <p:nvPicPr>
          <p:cNvPr id="4" name="Picture 3">
            <a:extLst>
              <a:ext uri="{FF2B5EF4-FFF2-40B4-BE49-F238E27FC236}">
                <a16:creationId xmlns:a16="http://schemas.microsoft.com/office/drawing/2014/main" id="{8DD67B26-99C1-1286-9C9A-ECF06316C274}"/>
              </a:ext>
            </a:extLst>
          </p:cNvPr>
          <p:cNvPicPr>
            <a:picLocks noChangeAspect="1"/>
          </p:cNvPicPr>
          <p:nvPr/>
        </p:nvPicPr>
        <p:blipFill>
          <a:blip r:embed="rId3"/>
          <a:stretch>
            <a:fillRect/>
          </a:stretch>
        </p:blipFill>
        <p:spPr>
          <a:xfrm>
            <a:off x="-104434" y="171986"/>
            <a:ext cx="12296434" cy="509051"/>
          </a:xfrm>
          <a:prstGeom prst="rect">
            <a:avLst/>
          </a:prstGeom>
        </p:spPr>
      </p:pic>
      <p:sp>
        <p:nvSpPr>
          <p:cNvPr id="6" name="Date Placeholder 5">
            <a:extLst>
              <a:ext uri="{FF2B5EF4-FFF2-40B4-BE49-F238E27FC236}">
                <a16:creationId xmlns:a16="http://schemas.microsoft.com/office/drawing/2014/main" id="{B5E94301-971C-2149-4F9C-5711165FEF24}"/>
              </a:ext>
            </a:extLst>
          </p:cNvPr>
          <p:cNvSpPr>
            <a:spLocks noGrp="1"/>
          </p:cNvSpPr>
          <p:nvPr>
            <p:ph type="dt" sz="half" idx="10"/>
          </p:nvPr>
        </p:nvSpPr>
        <p:spPr/>
        <p:txBody>
          <a:bodyPr/>
          <a:lstStyle/>
          <a:p>
            <a:fld id="{54B193A3-9570-4634-BC84-C5E5CDD6C206}" type="datetime1">
              <a:rPr lang="en-IN" smtClean="0"/>
              <a:t>27-09-2022</a:t>
            </a:fld>
            <a:endParaRPr lang="en-IN"/>
          </a:p>
        </p:txBody>
      </p:sp>
      <p:sp>
        <p:nvSpPr>
          <p:cNvPr id="7" name="Footer Placeholder 6">
            <a:extLst>
              <a:ext uri="{FF2B5EF4-FFF2-40B4-BE49-F238E27FC236}">
                <a16:creationId xmlns:a16="http://schemas.microsoft.com/office/drawing/2014/main" id="{1115B66F-B940-72AA-56F6-494073213A93}"/>
              </a:ext>
            </a:extLst>
          </p:cNvPr>
          <p:cNvSpPr>
            <a:spLocks noGrp="1"/>
          </p:cNvSpPr>
          <p:nvPr>
            <p:ph type="ftr" sz="quarter" idx="11"/>
          </p:nvPr>
        </p:nvSpPr>
        <p:spPr/>
        <p:txBody>
          <a:bodyPr/>
          <a:lstStyle/>
          <a:p>
            <a:r>
              <a:rPr lang="en-IN"/>
              <a:t>Prepared by NWC Department</a:t>
            </a:r>
          </a:p>
        </p:txBody>
      </p:sp>
      <p:sp>
        <p:nvSpPr>
          <p:cNvPr id="8" name="Slide Number Placeholder 7">
            <a:extLst>
              <a:ext uri="{FF2B5EF4-FFF2-40B4-BE49-F238E27FC236}">
                <a16:creationId xmlns:a16="http://schemas.microsoft.com/office/drawing/2014/main" id="{E0176C70-FF67-7950-3FD1-B60C2D567ABF}"/>
              </a:ext>
            </a:extLst>
          </p:cNvPr>
          <p:cNvSpPr>
            <a:spLocks noGrp="1"/>
          </p:cNvSpPr>
          <p:nvPr>
            <p:ph type="sldNum" sz="quarter" idx="12"/>
          </p:nvPr>
        </p:nvSpPr>
        <p:spPr/>
        <p:txBody>
          <a:bodyPr/>
          <a:lstStyle/>
          <a:p>
            <a:fld id="{7DCCAA30-94DD-4E22-986E-F016C04350DC}" type="slidenum">
              <a:rPr lang="en-IN" smtClean="0"/>
              <a:t>138</a:t>
            </a:fld>
            <a:endParaRPr lang="en-IN"/>
          </a:p>
        </p:txBody>
      </p:sp>
    </p:spTree>
    <p:extLst>
      <p:ext uri="{BB962C8B-B14F-4D97-AF65-F5344CB8AC3E}">
        <p14:creationId xmlns:p14="http://schemas.microsoft.com/office/powerpoint/2010/main" val="269876344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Elements of state chart diagrams</a:t>
            </a:r>
            <a:endParaRPr lang="en-US" sz="4000" dirty="0"/>
          </a:p>
        </p:txBody>
      </p:sp>
      <p:sp>
        <p:nvSpPr>
          <p:cNvPr id="3" name="Content Placeholder 2"/>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 State: A state represents a condition of a modelled entity for which some action is performed. The state is indicated by using a rectangle with rounded corners and contains compartments</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521122" y="3086099"/>
            <a:ext cx="3460703" cy="2345709"/>
          </a:xfrm>
          <a:prstGeom prst="rect">
            <a:avLst/>
          </a:prstGeom>
        </p:spPr>
      </p:pic>
      <p:pic>
        <p:nvPicPr>
          <p:cNvPr id="4" name="Picture 3">
            <a:extLst>
              <a:ext uri="{FF2B5EF4-FFF2-40B4-BE49-F238E27FC236}">
                <a16:creationId xmlns:a16="http://schemas.microsoft.com/office/drawing/2014/main" id="{8A62D486-ABA6-6278-D1C0-52871B4724C7}"/>
              </a:ext>
            </a:extLst>
          </p:cNvPr>
          <p:cNvPicPr>
            <a:picLocks noChangeAspect="1"/>
          </p:cNvPicPr>
          <p:nvPr/>
        </p:nvPicPr>
        <p:blipFill>
          <a:blip r:embed="rId3"/>
          <a:stretch>
            <a:fillRect/>
          </a:stretch>
        </p:blipFill>
        <p:spPr>
          <a:xfrm>
            <a:off x="-104434" y="171986"/>
            <a:ext cx="12296434" cy="509051"/>
          </a:xfrm>
          <a:prstGeom prst="rect">
            <a:avLst/>
          </a:prstGeom>
        </p:spPr>
      </p:pic>
      <p:sp>
        <p:nvSpPr>
          <p:cNvPr id="6" name="Date Placeholder 5">
            <a:extLst>
              <a:ext uri="{FF2B5EF4-FFF2-40B4-BE49-F238E27FC236}">
                <a16:creationId xmlns:a16="http://schemas.microsoft.com/office/drawing/2014/main" id="{71CF1FC8-461D-1088-03D1-BD986357A12C}"/>
              </a:ext>
            </a:extLst>
          </p:cNvPr>
          <p:cNvSpPr>
            <a:spLocks noGrp="1"/>
          </p:cNvSpPr>
          <p:nvPr>
            <p:ph type="dt" sz="half" idx="10"/>
          </p:nvPr>
        </p:nvSpPr>
        <p:spPr/>
        <p:txBody>
          <a:bodyPr/>
          <a:lstStyle/>
          <a:p>
            <a:fld id="{C1E4490D-3339-4566-9C39-978892FE1F2F}" type="datetime1">
              <a:rPr lang="en-IN" smtClean="0"/>
              <a:t>27-09-2022</a:t>
            </a:fld>
            <a:endParaRPr lang="en-IN"/>
          </a:p>
        </p:txBody>
      </p:sp>
      <p:sp>
        <p:nvSpPr>
          <p:cNvPr id="7" name="Footer Placeholder 6">
            <a:extLst>
              <a:ext uri="{FF2B5EF4-FFF2-40B4-BE49-F238E27FC236}">
                <a16:creationId xmlns:a16="http://schemas.microsoft.com/office/drawing/2014/main" id="{AAEED742-3610-BC61-0008-9E9E03EA9BAD}"/>
              </a:ext>
            </a:extLst>
          </p:cNvPr>
          <p:cNvSpPr>
            <a:spLocks noGrp="1"/>
          </p:cNvSpPr>
          <p:nvPr>
            <p:ph type="ftr" sz="quarter" idx="11"/>
          </p:nvPr>
        </p:nvSpPr>
        <p:spPr/>
        <p:txBody>
          <a:bodyPr/>
          <a:lstStyle/>
          <a:p>
            <a:r>
              <a:rPr lang="en-IN"/>
              <a:t>Prepared by NWC Department</a:t>
            </a:r>
          </a:p>
        </p:txBody>
      </p:sp>
      <p:sp>
        <p:nvSpPr>
          <p:cNvPr id="8" name="Slide Number Placeholder 7">
            <a:extLst>
              <a:ext uri="{FF2B5EF4-FFF2-40B4-BE49-F238E27FC236}">
                <a16:creationId xmlns:a16="http://schemas.microsoft.com/office/drawing/2014/main" id="{D648D2CD-015E-D1F2-CB49-EF95B6255B90}"/>
              </a:ext>
            </a:extLst>
          </p:cNvPr>
          <p:cNvSpPr>
            <a:spLocks noGrp="1"/>
          </p:cNvSpPr>
          <p:nvPr>
            <p:ph type="sldNum" sz="quarter" idx="12"/>
          </p:nvPr>
        </p:nvSpPr>
        <p:spPr/>
        <p:txBody>
          <a:bodyPr/>
          <a:lstStyle/>
          <a:p>
            <a:fld id="{7DCCAA30-94DD-4E22-986E-F016C04350DC}" type="slidenum">
              <a:rPr lang="en-IN" smtClean="0"/>
              <a:t>139</a:t>
            </a:fld>
            <a:endParaRPr lang="en-IN"/>
          </a:p>
        </p:txBody>
      </p:sp>
    </p:spTree>
    <p:extLst>
      <p:ext uri="{BB962C8B-B14F-4D97-AF65-F5344CB8AC3E}">
        <p14:creationId xmlns:p14="http://schemas.microsoft.com/office/powerpoint/2010/main" val="2591268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1539894" y="583324"/>
            <a:ext cx="9144793" cy="5896304"/>
          </a:xfrm>
          <a:prstGeom prst="rect">
            <a:avLst/>
          </a:prstGeom>
        </p:spPr>
      </p:pic>
      <p:sp>
        <p:nvSpPr>
          <p:cNvPr id="2" name="Text Placeholder 1"/>
          <p:cNvSpPr>
            <a:spLocks noGrp="1"/>
          </p:cNvSpPr>
          <p:nvPr>
            <p:ph type="body" sz="quarter" idx="10"/>
          </p:nvPr>
        </p:nvSpPr>
        <p:spPr>
          <a:xfrm>
            <a:off x="1524000" y="-8788"/>
            <a:ext cx="9144000" cy="712931"/>
          </a:xfrm>
        </p:spPr>
        <p:txBody>
          <a:bodyPr>
            <a:normAutofit/>
          </a:bodyPr>
          <a:lstStyle/>
          <a:p>
            <a:r>
              <a:rPr lang="en-US" altLang="ko-KR" sz="3600" b="1" dirty="0">
                <a:latin typeface="Segoe UI" panose="020B0502040204020203" pitchFamily="34" charset="0"/>
                <a:cs typeface="Segoe UI" panose="020B0502040204020203" pitchFamily="34" charset="0"/>
              </a:rPr>
              <a:t>Inheritance Types</a:t>
            </a:r>
            <a:endParaRPr lang="ko-KR" altLang="en-US" sz="3600" b="1" dirty="0">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4"/>
          <a:stretch>
            <a:fillRect/>
          </a:stretch>
        </p:blipFill>
        <p:spPr>
          <a:xfrm>
            <a:off x="1741697" y="1448962"/>
            <a:ext cx="1247012" cy="2145620"/>
          </a:xfrm>
          <a:prstGeom prst="rect">
            <a:avLst/>
          </a:prstGeom>
        </p:spPr>
      </p:pic>
      <p:grpSp>
        <p:nvGrpSpPr>
          <p:cNvPr id="6" name="Group 5"/>
          <p:cNvGrpSpPr/>
          <p:nvPr/>
        </p:nvGrpSpPr>
        <p:grpSpPr>
          <a:xfrm>
            <a:off x="1539893" y="704143"/>
            <a:ext cx="1686006" cy="624000"/>
            <a:chOff x="5416016" y="5145084"/>
            <a:chExt cx="2064752" cy="624000"/>
          </a:xfrm>
        </p:grpSpPr>
        <p:sp>
          <p:nvSpPr>
            <p:cNvPr id="7" name="Rounded Rectangle 6"/>
            <p:cNvSpPr/>
            <p:nvPr/>
          </p:nvSpPr>
          <p:spPr>
            <a:xfrm>
              <a:off x="5416016" y="5145084"/>
              <a:ext cx="2064752" cy="624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8" name="Oval 7"/>
            <p:cNvSpPr/>
            <p:nvPr/>
          </p:nvSpPr>
          <p:spPr>
            <a:xfrm>
              <a:off x="5484209" y="5217057"/>
              <a:ext cx="480053" cy="4800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9" name="Rectangle 8"/>
            <p:cNvSpPr/>
            <p:nvPr/>
          </p:nvSpPr>
          <p:spPr>
            <a:xfrm>
              <a:off x="6030527" y="5230356"/>
              <a:ext cx="1280487" cy="420564"/>
            </a:xfrm>
            <a:prstGeom prst="rect">
              <a:avLst/>
            </a:prstGeom>
          </p:spPr>
          <p:txBody>
            <a:bodyPr wrap="square">
              <a:spAutoFit/>
            </a:bodyPr>
            <a:lstStyle/>
            <a:p>
              <a:r>
                <a:rPr lang="en-US" altLang="ko-KR" sz="2133" dirty="0">
                  <a:solidFill>
                    <a:schemeClr val="bg1"/>
                  </a:solidFill>
                  <a:cs typeface="Arial" pitchFamily="34" charset="0"/>
                </a:rPr>
                <a:t>Single</a:t>
              </a:r>
              <a:endParaRPr lang="ko-KR" altLang="en-US" sz="2133" dirty="0">
                <a:solidFill>
                  <a:schemeClr val="bg1"/>
                </a:solidFill>
              </a:endParaRPr>
            </a:p>
          </p:txBody>
        </p:sp>
        <p:sp>
          <p:nvSpPr>
            <p:cNvPr id="10" name="TextBox 9"/>
            <p:cNvSpPr txBox="1"/>
            <p:nvPr/>
          </p:nvSpPr>
          <p:spPr>
            <a:xfrm>
              <a:off x="5450502" y="5250894"/>
              <a:ext cx="547468" cy="379656"/>
            </a:xfrm>
            <a:prstGeom prst="rect">
              <a:avLst/>
            </a:prstGeom>
            <a:noFill/>
          </p:spPr>
          <p:txBody>
            <a:bodyPr wrap="square" rtlCol="0">
              <a:spAutoFit/>
            </a:bodyPr>
            <a:lstStyle/>
            <a:p>
              <a:pPr algn="ctr"/>
              <a:r>
                <a:rPr lang="en-US" altLang="ko-KR" sz="1867" b="1" dirty="0">
                  <a:solidFill>
                    <a:schemeClr val="bg1"/>
                  </a:solidFill>
                  <a:cs typeface="Arial" pitchFamily="34" charset="0"/>
                </a:rPr>
                <a:t>01</a:t>
              </a:r>
              <a:endParaRPr lang="ko-KR" altLang="en-US" sz="1867" b="1" dirty="0">
                <a:solidFill>
                  <a:schemeClr val="bg1"/>
                </a:solidFill>
                <a:cs typeface="Arial" pitchFamily="34" charset="0"/>
              </a:endParaRPr>
            </a:p>
          </p:txBody>
        </p:sp>
      </p:grpSp>
      <p:pic>
        <p:nvPicPr>
          <p:cNvPr id="5" name="Picture 4"/>
          <p:cNvPicPr>
            <a:picLocks noChangeAspect="1"/>
          </p:cNvPicPr>
          <p:nvPr/>
        </p:nvPicPr>
        <p:blipFill>
          <a:blip r:embed="rId5"/>
          <a:stretch>
            <a:fillRect/>
          </a:stretch>
        </p:blipFill>
        <p:spPr>
          <a:xfrm>
            <a:off x="4104455" y="1433156"/>
            <a:ext cx="2227085" cy="2287509"/>
          </a:xfrm>
          <a:prstGeom prst="rect">
            <a:avLst/>
          </a:prstGeom>
        </p:spPr>
      </p:pic>
      <p:grpSp>
        <p:nvGrpSpPr>
          <p:cNvPr id="12" name="Group 11"/>
          <p:cNvGrpSpPr/>
          <p:nvPr/>
        </p:nvGrpSpPr>
        <p:grpSpPr>
          <a:xfrm>
            <a:off x="4215532" y="704142"/>
            <a:ext cx="2116007" cy="624000"/>
            <a:chOff x="5416016" y="5145084"/>
            <a:chExt cx="2064752" cy="624000"/>
          </a:xfrm>
        </p:grpSpPr>
        <p:sp>
          <p:nvSpPr>
            <p:cNvPr id="13" name="Rounded Rectangle 12"/>
            <p:cNvSpPr/>
            <p:nvPr/>
          </p:nvSpPr>
          <p:spPr>
            <a:xfrm>
              <a:off x="5416016" y="5145084"/>
              <a:ext cx="2064752" cy="624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4" name="Oval 13"/>
            <p:cNvSpPr/>
            <p:nvPr/>
          </p:nvSpPr>
          <p:spPr>
            <a:xfrm>
              <a:off x="5484209" y="5217057"/>
              <a:ext cx="480053" cy="4800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15" name="Rectangle 14"/>
            <p:cNvSpPr/>
            <p:nvPr/>
          </p:nvSpPr>
          <p:spPr>
            <a:xfrm>
              <a:off x="6030527" y="5230356"/>
              <a:ext cx="1280487" cy="420564"/>
            </a:xfrm>
            <a:prstGeom prst="rect">
              <a:avLst/>
            </a:prstGeom>
          </p:spPr>
          <p:txBody>
            <a:bodyPr wrap="square">
              <a:spAutoFit/>
            </a:bodyPr>
            <a:lstStyle/>
            <a:p>
              <a:r>
                <a:rPr lang="en-US" altLang="ko-KR" sz="2133" dirty="0">
                  <a:solidFill>
                    <a:schemeClr val="bg1"/>
                  </a:solidFill>
                  <a:cs typeface="Arial" pitchFamily="34" charset="0"/>
                </a:rPr>
                <a:t>Multiple</a:t>
              </a:r>
              <a:endParaRPr lang="ko-KR" altLang="en-US" sz="2133" dirty="0">
                <a:solidFill>
                  <a:schemeClr val="bg1"/>
                </a:solidFill>
              </a:endParaRPr>
            </a:p>
          </p:txBody>
        </p:sp>
        <p:sp>
          <p:nvSpPr>
            <p:cNvPr id="16" name="TextBox 15"/>
            <p:cNvSpPr txBox="1"/>
            <p:nvPr/>
          </p:nvSpPr>
          <p:spPr>
            <a:xfrm>
              <a:off x="5450502" y="5250894"/>
              <a:ext cx="547468" cy="379656"/>
            </a:xfrm>
            <a:prstGeom prst="rect">
              <a:avLst/>
            </a:prstGeom>
            <a:noFill/>
          </p:spPr>
          <p:txBody>
            <a:bodyPr wrap="square" rtlCol="0">
              <a:spAutoFit/>
            </a:bodyPr>
            <a:lstStyle/>
            <a:p>
              <a:pPr algn="ctr"/>
              <a:r>
                <a:rPr lang="en-US" altLang="ko-KR" sz="1867" b="1" dirty="0">
                  <a:solidFill>
                    <a:schemeClr val="bg1"/>
                  </a:solidFill>
                  <a:cs typeface="Arial" pitchFamily="34" charset="0"/>
                </a:rPr>
                <a:t>02</a:t>
              </a:r>
              <a:endParaRPr lang="ko-KR" altLang="en-US" sz="1867" b="1" dirty="0">
                <a:solidFill>
                  <a:schemeClr val="bg1"/>
                </a:solidFill>
                <a:cs typeface="Arial" pitchFamily="34" charset="0"/>
              </a:endParaRPr>
            </a:p>
          </p:txBody>
        </p:sp>
      </p:grpSp>
      <p:pic>
        <p:nvPicPr>
          <p:cNvPr id="11" name="Picture 10"/>
          <p:cNvPicPr>
            <a:picLocks noChangeAspect="1"/>
          </p:cNvPicPr>
          <p:nvPr/>
        </p:nvPicPr>
        <p:blipFill>
          <a:blip r:embed="rId6"/>
          <a:stretch>
            <a:fillRect/>
          </a:stretch>
        </p:blipFill>
        <p:spPr>
          <a:xfrm>
            <a:off x="7693661" y="1484678"/>
            <a:ext cx="2404880" cy="2339045"/>
          </a:xfrm>
          <a:prstGeom prst="rect">
            <a:avLst/>
          </a:prstGeom>
        </p:spPr>
      </p:pic>
      <p:grpSp>
        <p:nvGrpSpPr>
          <p:cNvPr id="18" name="Group 17"/>
          <p:cNvGrpSpPr/>
          <p:nvPr/>
        </p:nvGrpSpPr>
        <p:grpSpPr>
          <a:xfrm>
            <a:off x="7850047" y="775405"/>
            <a:ext cx="2248494" cy="624000"/>
            <a:chOff x="5416016" y="5145084"/>
            <a:chExt cx="1894998" cy="624000"/>
          </a:xfrm>
        </p:grpSpPr>
        <p:sp>
          <p:nvSpPr>
            <p:cNvPr id="19" name="Rounded Rectangle 18"/>
            <p:cNvSpPr/>
            <p:nvPr/>
          </p:nvSpPr>
          <p:spPr>
            <a:xfrm>
              <a:off x="5416016" y="5145084"/>
              <a:ext cx="1894998" cy="624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20" name="Oval 19"/>
            <p:cNvSpPr/>
            <p:nvPr/>
          </p:nvSpPr>
          <p:spPr>
            <a:xfrm>
              <a:off x="5484209" y="5217057"/>
              <a:ext cx="480053" cy="4800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21" name="Rectangle 20"/>
            <p:cNvSpPr/>
            <p:nvPr/>
          </p:nvSpPr>
          <p:spPr>
            <a:xfrm>
              <a:off x="6030527" y="5230356"/>
              <a:ext cx="1280487" cy="420564"/>
            </a:xfrm>
            <a:prstGeom prst="rect">
              <a:avLst/>
            </a:prstGeom>
          </p:spPr>
          <p:txBody>
            <a:bodyPr wrap="square">
              <a:spAutoFit/>
            </a:bodyPr>
            <a:lstStyle/>
            <a:p>
              <a:r>
                <a:rPr lang="en-US" altLang="ko-KR" sz="2133" dirty="0">
                  <a:solidFill>
                    <a:schemeClr val="bg1"/>
                  </a:solidFill>
                  <a:cs typeface="Arial" pitchFamily="34" charset="0"/>
                </a:rPr>
                <a:t>Hierarchical</a:t>
              </a:r>
              <a:endParaRPr lang="ko-KR" altLang="en-US" sz="2133" dirty="0">
                <a:solidFill>
                  <a:schemeClr val="bg1"/>
                </a:solidFill>
              </a:endParaRPr>
            </a:p>
          </p:txBody>
        </p:sp>
        <p:sp>
          <p:nvSpPr>
            <p:cNvPr id="22" name="TextBox 21"/>
            <p:cNvSpPr txBox="1"/>
            <p:nvPr/>
          </p:nvSpPr>
          <p:spPr>
            <a:xfrm>
              <a:off x="5450503" y="5250894"/>
              <a:ext cx="513761" cy="379656"/>
            </a:xfrm>
            <a:prstGeom prst="rect">
              <a:avLst/>
            </a:prstGeom>
            <a:noFill/>
          </p:spPr>
          <p:txBody>
            <a:bodyPr wrap="square" rtlCol="0">
              <a:spAutoFit/>
            </a:bodyPr>
            <a:lstStyle/>
            <a:p>
              <a:pPr algn="ctr"/>
              <a:r>
                <a:rPr lang="en-US" altLang="ko-KR" sz="1867" b="1" dirty="0">
                  <a:solidFill>
                    <a:schemeClr val="bg1"/>
                  </a:solidFill>
                  <a:cs typeface="Arial" pitchFamily="34" charset="0"/>
                </a:rPr>
                <a:t>03</a:t>
              </a:r>
              <a:endParaRPr lang="ko-KR" altLang="en-US" sz="1867" b="1" dirty="0">
                <a:solidFill>
                  <a:schemeClr val="bg1"/>
                </a:solidFill>
                <a:cs typeface="Arial" pitchFamily="34" charset="0"/>
              </a:endParaRPr>
            </a:p>
          </p:txBody>
        </p:sp>
      </p:grpSp>
      <p:pic>
        <p:nvPicPr>
          <p:cNvPr id="17" name="Picture 16"/>
          <p:cNvPicPr>
            <a:picLocks noChangeAspect="1"/>
          </p:cNvPicPr>
          <p:nvPr/>
        </p:nvPicPr>
        <p:blipFill>
          <a:blip r:embed="rId7"/>
          <a:stretch>
            <a:fillRect/>
          </a:stretch>
        </p:blipFill>
        <p:spPr>
          <a:xfrm>
            <a:off x="3617836" y="3877927"/>
            <a:ext cx="749972" cy="2444436"/>
          </a:xfrm>
          <a:prstGeom prst="rect">
            <a:avLst/>
          </a:prstGeom>
        </p:spPr>
      </p:pic>
      <p:grpSp>
        <p:nvGrpSpPr>
          <p:cNvPr id="24" name="Group 23"/>
          <p:cNvGrpSpPr/>
          <p:nvPr/>
        </p:nvGrpSpPr>
        <p:grpSpPr>
          <a:xfrm>
            <a:off x="1501068" y="4000775"/>
            <a:ext cx="2116768" cy="624000"/>
            <a:chOff x="5416016" y="5145084"/>
            <a:chExt cx="2064752" cy="624000"/>
          </a:xfrm>
        </p:grpSpPr>
        <p:sp>
          <p:nvSpPr>
            <p:cNvPr id="25" name="Rounded Rectangle 24"/>
            <p:cNvSpPr/>
            <p:nvPr/>
          </p:nvSpPr>
          <p:spPr>
            <a:xfrm>
              <a:off x="5416016" y="5145084"/>
              <a:ext cx="2064752" cy="624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26" name="Oval 25"/>
            <p:cNvSpPr/>
            <p:nvPr/>
          </p:nvSpPr>
          <p:spPr>
            <a:xfrm>
              <a:off x="5484209" y="5217057"/>
              <a:ext cx="480053" cy="4800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27" name="Rectangle 26"/>
            <p:cNvSpPr/>
            <p:nvPr/>
          </p:nvSpPr>
          <p:spPr>
            <a:xfrm>
              <a:off x="6030527" y="5230356"/>
              <a:ext cx="1280487" cy="420564"/>
            </a:xfrm>
            <a:prstGeom prst="rect">
              <a:avLst/>
            </a:prstGeom>
          </p:spPr>
          <p:txBody>
            <a:bodyPr wrap="square">
              <a:spAutoFit/>
            </a:bodyPr>
            <a:lstStyle/>
            <a:p>
              <a:r>
                <a:rPr lang="en-US" altLang="ko-KR" sz="2133" dirty="0">
                  <a:solidFill>
                    <a:schemeClr val="bg1"/>
                  </a:solidFill>
                  <a:cs typeface="Arial" pitchFamily="34" charset="0"/>
                </a:rPr>
                <a:t>Multilevel</a:t>
              </a:r>
              <a:endParaRPr lang="ko-KR" altLang="en-US" sz="2133" dirty="0">
                <a:solidFill>
                  <a:schemeClr val="bg1"/>
                </a:solidFill>
              </a:endParaRPr>
            </a:p>
          </p:txBody>
        </p:sp>
        <p:sp>
          <p:nvSpPr>
            <p:cNvPr id="28" name="TextBox 27"/>
            <p:cNvSpPr txBox="1"/>
            <p:nvPr/>
          </p:nvSpPr>
          <p:spPr>
            <a:xfrm>
              <a:off x="5450502" y="5250894"/>
              <a:ext cx="547468" cy="379656"/>
            </a:xfrm>
            <a:prstGeom prst="rect">
              <a:avLst/>
            </a:prstGeom>
            <a:noFill/>
          </p:spPr>
          <p:txBody>
            <a:bodyPr wrap="square" rtlCol="0">
              <a:spAutoFit/>
            </a:bodyPr>
            <a:lstStyle/>
            <a:p>
              <a:pPr algn="ctr"/>
              <a:r>
                <a:rPr lang="en-US" altLang="ko-KR" sz="1867" b="1" dirty="0">
                  <a:solidFill>
                    <a:schemeClr val="bg1"/>
                  </a:solidFill>
                  <a:cs typeface="Arial" pitchFamily="34" charset="0"/>
                </a:rPr>
                <a:t>04</a:t>
              </a:r>
              <a:endParaRPr lang="ko-KR" altLang="en-US" sz="1867" b="1" dirty="0">
                <a:solidFill>
                  <a:schemeClr val="bg1"/>
                </a:solidFill>
                <a:cs typeface="Arial" pitchFamily="34" charset="0"/>
              </a:endParaRPr>
            </a:p>
          </p:txBody>
        </p:sp>
      </p:grpSp>
      <p:pic>
        <p:nvPicPr>
          <p:cNvPr id="23" name="Picture 22"/>
          <p:cNvPicPr>
            <a:picLocks noChangeAspect="1"/>
          </p:cNvPicPr>
          <p:nvPr/>
        </p:nvPicPr>
        <p:blipFill>
          <a:blip r:embed="rId8"/>
          <a:stretch>
            <a:fillRect/>
          </a:stretch>
        </p:blipFill>
        <p:spPr>
          <a:xfrm>
            <a:off x="6630025" y="4000777"/>
            <a:ext cx="2127272" cy="2334009"/>
          </a:xfrm>
          <a:prstGeom prst="rect">
            <a:avLst/>
          </a:prstGeom>
        </p:spPr>
      </p:pic>
      <p:grpSp>
        <p:nvGrpSpPr>
          <p:cNvPr id="30" name="Group 29"/>
          <p:cNvGrpSpPr/>
          <p:nvPr/>
        </p:nvGrpSpPr>
        <p:grpSpPr>
          <a:xfrm>
            <a:off x="4859385" y="4296329"/>
            <a:ext cx="1686006" cy="624000"/>
            <a:chOff x="5416016" y="5145084"/>
            <a:chExt cx="2064752" cy="624000"/>
          </a:xfrm>
        </p:grpSpPr>
        <p:sp>
          <p:nvSpPr>
            <p:cNvPr id="31" name="Rounded Rectangle 30"/>
            <p:cNvSpPr/>
            <p:nvPr/>
          </p:nvSpPr>
          <p:spPr>
            <a:xfrm>
              <a:off x="5416016" y="5145084"/>
              <a:ext cx="2064752" cy="624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33" name="Oval 32"/>
            <p:cNvSpPr/>
            <p:nvPr/>
          </p:nvSpPr>
          <p:spPr>
            <a:xfrm>
              <a:off x="5484209" y="5217057"/>
              <a:ext cx="480053" cy="4800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34" name="Rectangle 33"/>
            <p:cNvSpPr/>
            <p:nvPr/>
          </p:nvSpPr>
          <p:spPr>
            <a:xfrm>
              <a:off x="6030527" y="5230356"/>
              <a:ext cx="1280487" cy="420564"/>
            </a:xfrm>
            <a:prstGeom prst="rect">
              <a:avLst/>
            </a:prstGeom>
          </p:spPr>
          <p:txBody>
            <a:bodyPr wrap="square">
              <a:spAutoFit/>
            </a:bodyPr>
            <a:lstStyle/>
            <a:p>
              <a:r>
                <a:rPr lang="en-US" altLang="ko-KR" sz="2133" dirty="0">
                  <a:solidFill>
                    <a:schemeClr val="bg1"/>
                  </a:solidFill>
                  <a:cs typeface="Arial" pitchFamily="34" charset="0"/>
                </a:rPr>
                <a:t>Hybrid</a:t>
              </a:r>
              <a:endParaRPr lang="ko-KR" altLang="en-US" sz="2133" dirty="0">
                <a:solidFill>
                  <a:schemeClr val="bg1"/>
                </a:solidFill>
              </a:endParaRPr>
            </a:p>
          </p:txBody>
        </p:sp>
        <p:sp>
          <p:nvSpPr>
            <p:cNvPr id="35" name="TextBox 34"/>
            <p:cNvSpPr txBox="1"/>
            <p:nvPr/>
          </p:nvSpPr>
          <p:spPr>
            <a:xfrm>
              <a:off x="5450502" y="5250894"/>
              <a:ext cx="547468" cy="379656"/>
            </a:xfrm>
            <a:prstGeom prst="rect">
              <a:avLst/>
            </a:prstGeom>
            <a:noFill/>
          </p:spPr>
          <p:txBody>
            <a:bodyPr wrap="square" rtlCol="0">
              <a:spAutoFit/>
            </a:bodyPr>
            <a:lstStyle/>
            <a:p>
              <a:pPr algn="ctr"/>
              <a:r>
                <a:rPr lang="en-US" altLang="ko-KR" sz="1867" b="1" dirty="0">
                  <a:solidFill>
                    <a:schemeClr val="bg1"/>
                  </a:solidFill>
                  <a:cs typeface="Arial" pitchFamily="34" charset="0"/>
                </a:rPr>
                <a:t>05</a:t>
              </a:r>
              <a:endParaRPr lang="ko-KR" altLang="en-US" sz="1867" b="1" dirty="0">
                <a:solidFill>
                  <a:schemeClr val="bg1"/>
                </a:solidFill>
                <a:cs typeface="Arial" pitchFamily="34" charset="0"/>
              </a:endParaRPr>
            </a:p>
          </p:txBody>
        </p:sp>
      </p:grpSp>
    </p:spTree>
    <p:extLst>
      <p:ext uri="{BB962C8B-B14F-4D97-AF65-F5344CB8AC3E}">
        <p14:creationId xmlns:p14="http://schemas.microsoft.com/office/powerpoint/2010/main" val="201303450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Elements of state chart diagrams</a:t>
            </a:r>
            <a:endParaRPr lang="en-US" sz="4000" dirty="0"/>
          </a:p>
        </p:txBody>
      </p:sp>
      <p:sp>
        <p:nvSpPr>
          <p:cNvPr id="3" name="Content Placeholder 2"/>
          <p:cNvSpPr>
            <a:spLocks noGrp="1"/>
          </p:cNvSpPr>
          <p:nvPr>
            <p:ph idx="1"/>
          </p:nvPr>
        </p:nvSpPr>
        <p:spPr/>
        <p:txBody>
          <a:bodyPr/>
          <a:lstStyle/>
          <a:p>
            <a:pPr algn="just"/>
            <a:r>
              <a:rPr lang="en-IN" b="1" dirty="0"/>
              <a:t>Composite state –</a:t>
            </a:r>
            <a:r>
              <a:rPr lang="en-IN" dirty="0"/>
              <a:t> We use a rounded rectangle to represent a composite state also. We represent a state with internal activities using a composite state.</a:t>
            </a:r>
            <a:endParaRPr lang="en-US" dirty="0"/>
          </a:p>
        </p:txBody>
      </p:sp>
      <p:pic>
        <p:nvPicPr>
          <p:cNvPr id="4" name="Picture 3"/>
          <p:cNvPicPr>
            <a:picLocks noChangeAspect="1"/>
          </p:cNvPicPr>
          <p:nvPr/>
        </p:nvPicPr>
        <p:blipFill>
          <a:blip r:embed="rId2"/>
          <a:stretch>
            <a:fillRect/>
          </a:stretch>
        </p:blipFill>
        <p:spPr>
          <a:xfrm>
            <a:off x="3848669" y="4136267"/>
            <a:ext cx="3889612" cy="1123950"/>
          </a:xfrm>
          <a:prstGeom prst="rect">
            <a:avLst/>
          </a:prstGeom>
        </p:spPr>
      </p:pic>
      <p:pic>
        <p:nvPicPr>
          <p:cNvPr id="5" name="Picture 4">
            <a:extLst>
              <a:ext uri="{FF2B5EF4-FFF2-40B4-BE49-F238E27FC236}">
                <a16:creationId xmlns:a16="http://schemas.microsoft.com/office/drawing/2014/main" id="{F58D0CBC-4E4D-ECC1-F125-1C111DD9AAB6}"/>
              </a:ext>
            </a:extLst>
          </p:cNvPr>
          <p:cNvPicPr>
            <a:picLocks noChangeAspect="1"/>
          </p:cNvPicPr>
          <p:nvPr/>
        </p:nvPicPr>
        <p:blipFill>
          <a:blip r:embed="rId3"/>
          <a:stretch>
            <a:fillRect/>
          </a:stretch>
        </p:blipFill>
        <p:spPr>
          <a:xfrm>
            <a:off x="-104434" y="171986"/>
            <a:ext cx="12296434" cy="509051"/>
          </a:xfrm>
          <a:prstGeom prst="rect">
            <a:avLst/>
          </a:prstGeom>
        </p:spPr>
      </p:pic>
      <p:sp>
        <p:nvSpPr>
          <p:cNvPr id="6" name="Date Placeholder 5">
            <a:extLst>
              <a:ext uri="{FF2B5EF4-FFF2-40B4-BE49-F238E27FC236}">
                <a16:creationId xmlns:a16="http://schemas.microsoft.com/office/drawing/2014/main" id="{4CB61AE7-05B5-3175-3F53-402DBCF73B75}"/>
              </a:ext>
            </a:extLst>
          </p:cNvPr>
          <p:cNvSpPr>
            <a:spLocks noGrp="1"/>
          </p:cNvSpPr>
          <p:nvPr>
            <p:ph type="dt" sz="half" idx="10"/>
          </p:nvPr>
        </p:nvSpPr>
        <p:spPr/>
        <p:txBody>
          <a:bodyPr/>
          <a:lstStyle/>
          <a:p>
            <a:fld id="{E04BE8EE-2AA4-4104-B0F3-F0D75C913704}" type="datetime1">
              <a:rPr lang="en-IN" smtClean="0"/>
              <a:t>27-09-2022</a:t>
            </a:fld>
            <a:endParaRPr lang="en-IN"/>
          </a:p>
        </p:txBody>
      </p:sp>
      <p:sp>
        <p:nvSpPr>
          <p:cNvPr id="7" name="Footer Placeholder 6">
            <a:extLst>
              <a:ext uri="{FF2B5EF4-FFF2-40B4-BE49-F238E27FC236}">
                <a16:creationId xmlns:a16="http://schemas.microsoft.com/office/drawing/2014/main" id="{D395E65E-EEEF-6607-C016-E16B21B44E2D}"/>
              </a:ext>
            </a:extLst>
          </p:cNvPr>
          <p:cNvSpPr>
            <a:spLocks noGrp="1"/>
          </p:cNvSpPr>
          <p:nvPr>
            <p:ph type="ftr" sz="quarter" idx="11"/>
          </p:nvPr>
        </p:nvSpPr>
        <p:spPr/>
        <p:txBody>
          <a:bodyPr/>
          <a:lstStyle/>
          <a:p>
            <a:r>
              <a:rPr lang="en-IN"/>
              <a:t>Prepared by NWC Department</a:t>
            </a:r>
          </a:p>
        </p:txBody>
      </p:sp>
      <p:sp>
        <p:nvSpPr>
          <p:cNvPr id="8" name="Slide Number Placeholder 7">
            <a:extLst>
              <a:ext uri="{FF2B5EF4-FFF2-40B4-BE49-F238E27FC236}">
                <a16:creationId xmlns:a16="http://schemas.microsoft.com/office/drawing/2014/main" id="{7BF258A8-54ED-E50E-9AC1-854181E999E2}"/>
              </a:ext>
            </a:extLst>
          </p:cNvPr>
          <p:cNvSpPr>
            <a:spLocks noGrp="1"/>
          </p:cNvSpPr>
          <p:nvPr>
            <p:ph type="sldNum" sz="quarter" idx="12"/>
          </p:nvPr>
        </p:nvSpPr>
        <p:spPr/>
        <p:txBody>
          <a:bodyPr/>
          <a:lstStyle/>
          <a:p>
            <a:fld id="{7DCCAA30-94DD-4E22-986E-F016C04350DC}" type="slidenum">
              <a:rPr lang="en-IN" smtClean="0"/>
              <a:t>140</a:t>
            </a:fld>
            <a:endParaRPr lang="en-IN"/>
          </a:p>
        </p:txBody>
      </p:sp>
    </p:spTree>
    <p:extLst>
      <p:ext uri="{BB962C8B-B14F-4D97-AF65-F5344CB8AC3E}">
        <p14:creationId xmlns:p14="http://schemas.microsoft.com/office/powerpoint/2010/main" val="194665564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Elements of state chart diagrams</a:t>
            </a:r>
            <a:endParaRPr lang="en-US" sz="4000" dirty="0"/>
          </a:p>
        </p:txBody>
      </p:sp>
      <p:sp>
        <p:nvSpPr>
          <p:cNvPr id="3" name="Content Placeholder 2"/>
          <p:cNvSpPr>
            <a:spLocks noGrp="1"/>
          </p:cNvSpPr>
          <p:nvPr>
            <p:ph idx="1"/>
          </p:nvPr>
        </p:nvSpPr>
        <p:spPr/>
        <p:txBody>
          <a:bodyPr>
            <a:normAutofit/>
          </a:bodyPr>
          <a:lstStyle/>
          <a:p>
            <a:pPr algn="just"/>
            <a:r>
              <a:rPr lang="en-IN" sz="2400" b="1" dirty="0">
                <a:latin typeface="Times New Roman" panose="02020603050405020304" pitchFamily="18" charset="0"/>
                <a:cs typeface="Times New Roman" panose="02020603050405020304" pitchFamily="18" charset="0"/>
              </a:rPr>
              <a:t>Fork –</a:t>
            </a:r>
            <a:r>
              <a:rPr lang="en-IN" sz="2400" dirty="0">
                <a:latin typeface="Times New Roman" panose="02020603050405020304" pitchFamily="18" charset="0"/>
                <a:cs typeface="Times New Roman" panose="02020603050405020304" pitchFamily="18" charset="0"/>
              </a:rPr>
              <a:t> We use a rounded solid rectangular bar to represent a Fork notation with incoming arrow from the parent state and outgoing arrows towards the newly created states. We use the fork notation to represent a state splitting into two or more concurrent states.</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425588" y="3725128"/>
            <a:ext cx="4085230" cy="1809750"/>
          </a:xfrm>
          <a:prstGeom prst="rect">
            <a:avLst/>
          </a:prstGeom>
        </p:spPr>
      </p:pic>
      <p:pic>
        <p:nvPicPr>
          <p:cNvPr id="5" name="Picture 4">
            <a:extLst>
              <a:ext uri="{FF2B5EF4-FFF2-40B4-BE49-F238E27FC236}">
                <a16:creationId xmlns:a16="http://schemas.microsoft.com/office/drawing/2014/main" id="{17941C8A-EA3E-AB40-1EE7-7EAE078EC000}"/>
              </a:ext>
            </a:extLst>
          </p:cNvPr>
          <p:cNvPicPr>
            <a:picLocks noChangeAspect="1"/>
          </p:cNvPicPr>
          <p:nvPr/>
        </p:nvPicPr>
        <p:blipFill>
          <a:blip r:embed="rId3"/>
          <a:stretch>
            <a:fillRect/>
          </a:stretch>
        </p:blipFill>
        <p:spPr>
          <a:xfrm>
            <a:off x="-104434" y="171986"/>
            <a:ext cx="12296434" cy="509051"/>
          </a:xfrm>
          <a:prstGeom prst="rect">
            <a:avLst/>
          </a:prstGeom>
        </p:spPr>
      </p:pic>
      <p:sp>
        <p:nvSpPr>
          <p:cNvPr id="6" name="Date Placeholder 5">
            <a:extLst>
              <a:ext uri="{FF2B5EF4-FFF2-40B4-BE49-F238E27FC236}">
                <a16:creationId xmlns:a16="http://schemas.microsoft.com/office/drawing/2014/main" id="{AF682934-A1AA-A429-B47A-B88FD4046BCC}"/>
              </a:ext>
            </a:extLst>
          </p:cNvPr>
          <p:cNvSpPr>
            <a:spLocks noGrp="1"/>
          </p:cNvSpPr>
          <p:nvPr>
            <p:ph type="dt" sz="half" idx="10"/>
          </p:nvPr>
        </p:nvSpPr>
        <p:spPr/>
        <p:txBody>
          <a:bodyPr/>
          <a:lstStyle/>
          <a:p>
            <a:fld id="{A6C0A861-0549-4EEE-8D38-491B3C37F397}" type="datetime1">
              <a:rPr lang="en-IN" smtClean="0"/>
              <a:t>27-09-2022</a:t>
            </a:fld>
            <a:endParaRPr lang="en-IN"/>
          </a:p>
        </p:txBody>
      </p:sp>
      <p:sp>
        <p:nvSpPr>
          <p:cNvPr id="7" name="Footer Placeholder 6">
            <a:extLst>
              <a:ext uri="{FF2B5EF4-FFF2-40B4-BE49-F238E27FC236}">
                <a16:creationId xmlns:a16="http://schemas.microsoft.com/office/drawing/2014/main" id="{D59EB07F-1E0B-031B-BE6D-02F76D588EC4}"/>
              </a:ext>
            </a:extLst>
          </p:cNvPr>
          <p:cNvSpPr>
            <a:spLocks noGrp="1"/>
          </p:cNvSpPr>
          <p:nvPr>
            <p:ph type="ftr" sz="quarter" idx="11"/>
          </p:nvPr>
        </p:nvSpPr>
        <p:spPr/>
        <p:txBody>
          <a:bodyPr/>
          <a:lstStyle/>
          <a:p>
            <a:r>
              <a:rPr lang="en-IN"/>
              <a:t>Prepared by NWC Department</a:t>
            </a:r>
          </a:p>
        </p:txBody>
      </p:sp>
      <p:sp>
        <p:nvSpPr>
          <p:cNvPr id="8" name="Slide Number Placeholder 7">
            <a:extLst>
              <a:ext uri="{FF2B5EF4-FFF2-40B4-BE49-F238E27FC236}">
                <a16:creationId xmlns:a16="http://schemas.microsoft.com/office/drawing/2014/main" id="{88031035-4F5E-ED1C-DDB5-139C15457E05}"/>
              </a:ext>
            </a:extLst>
          </p:cNvPr>
          <p:cNvSpPr>
            <a:spLocks noGrp="1"/>
          </p:cNvSpPr>
          <p:nvPr>
            <p:ph type="sldNum" sz="quarter" idx="12"/>
          </p:nvPr>
        </p:nvSpPr>
        <p:spPr/>
        <p:txBody>
          <a:bodyPr/>
          <a:lstStyle/>
          <a:p>
            <a:fld id="{7DCCAA30-94DD-4E22-986E-F016C04350DC}" type="slidenum">
              <a:rPr lang="en-IN" smtClean="0"/>
              <a:t>141</a:t>
            </a:fld>
            <a:endParaRPr lang="en-IN"/>
          </a:p>
        </p:txBody>
      </p:sp>
    </p:spTree>
    <p:extLst>
      <p:ext uri="{BB962C8B-B14F-4D97-AF65-F5344CB8AC3E}">
        <p14:creationId xmlns:p14="http://schemas.microsoft.com/office/powerpoint/2010/main" val="243391199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Elements of state chart diagrams</a:t>
            </a:r>
            <a:endParaRPr lang="en-US" sz="4000" dirty="0"/>
          </a:p>
        </p:txBody>
      </p:sp>
      <p:sp>
        <p:nvSpPr>
          <p:cNvPr id="3" name="Content Placeholder 2"/>
          <p:cNvSpPr>
            <a:spLocks noGrp="1"/>
          </p:cNvSpPr>
          <p:nvPr>
            <p:ph idx="1"/>
          </p:nvPr>
        </p:nvSpPr>
        <p:spPr/>
        <p:txBody>
          <a:bodyPr/>
          <a:lstStyle/>
          <a:p>
            <a:pPr algn="just"/>
            <a:r>
              <a:rPr lang="en-IN" sz="2400" b="1" dirty="0">
                <a:latin typeface="Times New Roman" panose="02020603050405020304" pitchFamily="18" charset="0"/>
                <a:cs typeface="Times New Roman" panose="02020603050405020304" pitchFamily="18" charset="0"/>
              </a:rPr>
              <a:t>Join –</a:t>
            </a:r>
            <a:r>
              <a:rPr lang="en-IN" sz="2400" dirty="0">
                <a:latin typeface="Times New Roman" panose="02020603050405020304" pitchFamily="18" charset="0"/>
                <a:cs typeface="Times New Roman" panose="02020603050405020304" pitchFamily="18" charset="0"/>
              </a:rPr>
              <a:t> We use a rounded solid rectangular bar to represent a Join notation with incoming arrows from the joining states and outgoing arrow towards the common goal state. We use the join notation when two or more states concurrently converge into one on the occurrence of an event or events.</a:t>
            </a:r>
          </a:p>
          <a:p>
            <a:endParaRPr lang="en-US" dirty="0"/>
          </a:p>
        </p:txBody>
      </p:sp>
      <p:pic>
        <p:nvPicPr>
          <p:cNvPr id="4" name="Picture 3"/>
          <p:cNvPicPr>
            <a:picLocks noChangeAspect="1"/>
          </p:cNvPicPr>
          <p:nvPr/>
        </p:nvPicPr>
        <p:blipFill>
          <a:blip r:embed="rId2"/>
          <a:stretch>
            <a:fillRect/>
          </a:stretch>
        </p:blipFill>
        <p:spPr>
          <a:xfrm>
            <a:off x="3207224" y="4165339"/>
            <a:ext cx="4000784" cy="1857375"/>
          </a:xfrm>
          <a:prstGeom prst="rect">
            <a:avLst/>
          </a:prstGeom>
        </p:spPr>
      </p:pic>
      <p:pic>
        <p:nvPicPr>
          <p:cNvPr id="5" name="Picture 4">
            <a:extLst>
              <a:ext uri="{FF2B5EF4-FFF2-40B4-BE49-F238E27FC236}">
                <a16:creationId xmlns:a16="http://schemas.microsoft.com/office/drawing/2014/main" id="{2D47108E-2BB7-F821-E3EE-076F3B81F1D7}"/>
              </a:ext>
            </a:extLst>
          </p:cNvPr>
          <p:cNvPicPr>
            <a:picLocks noChangeAspect="1"/>
          </p:cNvPicPr>
          <p:nvPr/>
        </p:nvPicPr>
        <p:blipFill>
          <a:blip r:embed="rId3"/>
          <a:stretch>
            <a:fillRect/>
          </a:stretch>
        </p:blipFill>
        <p:spPr>
          <a:xfrm>
            <a:off x="-104434" y="171986"/>
            <a:ext cx="12296434" cy="509051"/>
          </a:xfrm>
          <a:prstGeom prst="rect">
            <a:avLst/>
          </a:prstGeom>
        </p:spPr>
      </p:pic>
      <p:sp>
        <p:nvSpPr>
          <p:cNvPr id="6" name="Date Placeholder 5">
            <a:extLst>
              <a:ext uri="{FF2B5EF4-FFF2-40B4-BE49-F238E27FC236}">
                <a16:creationId xmlns:a16="http://schemas.microsoft.com/office/drawing/2014/main" id="{D4C0F7E5-471A-1447-C94A-7FB5F9F88DA5}"/>
              </a:ext>
            </a:extLst>
          </p:cNvPr>
          <p:cNvSpPr>
            <a:spLocks noGrp="1"/>
          </p:cNvSpPr>
          <p:nvPr>
            <p:ph type="dt" sz="half" idx="10"/>
          </p:nvPr>
        </p:nvSpPr>
        <p:spPr/>
        <p:txBody>
          <a:bodyPr/>
          <a:lstStyle/>
          <a:p>
            <a:fld id="{11AA4E2A-CB74-46C0-A121-3A74E7201DCF}" type="datetime1">
              <a:rPr lang="en-IN" smtClean="0"/>
              <a:t>27-09-2022</a:t>
            </a:fld>
            <a:endParaRPr lang="en-IN"/>
          </a:p>
        </p:txBody>
      </p:sp>
      <p:sp>
        <p:nvSpPr>
          <p:cNvPr id="7" name="Footer Placeholder 6">
            <a:extLst>
              <a:ext uri="{FF2B5EF4-FFF2-40B4-BE49-F238E27FC236}">
                <a16:creationId xmlns:a16="http://schemas.microsoft.com/office/drawing/2014/main" id="{41F36D50-AD77-F8AB-3876-CC75D62A2654}"/>
              </a:ext>
            </a:extLst>
          </p:cNvPr>
          <p:cNvSpPr>
            <a:spLocks noGrp="1"/>
          </p:cNvSpPr>
          <p:nvPr>
            <p:ph type="ftr" sz="quarter" idx="11"/>
          </p:nvPr>
        </p:nvSpPr>
        <p:spPr/>
        <p:txBody>
          <a:bodyPr/>
          <a:lstStyle/>
          <a:p>
            <a:r>
              <a:rPr lang="en-IN"/>
              <a:t>Prepared by NWC Department</a:t>
            </a:r>
          </a:p>
        </p:txBody>
      </p:sp>
      <p:sp>
        <p:nvSpPr>
          <p:cNvPr id="8" name="Slide Number Placeholder 7">
            <a:extLst>
              <a:ext uri="{FF2B5EF4-FFF2-40B4-BE49-F238E27FC236}">
                <a16:creationId xmlns:a16="http://schemas.microsoft.com/office/drawing/2014/main" id="{06BB46A8-9B6F-2C4F-947D-2227078E3AC1}"/>
              </a:ext>
            </a:extLst>
          </p:cNvPr>
          <p:cNvSpPr>
            <a:spLocks noGrp="1"/>
          </p:cNvSpPr>
          <p:nvPr>
            <p:ph type="sldNum" sz="quarter" idx="12"/>
          </p:nvPr>
        </p:nvSpPr>
        <p:spPr/>
        <p:txBody>
          <a:bodyPr/>
          <a:lstStyle/>
          <a:p>
            <a:fld id="{7DCCAA30-94DD-4E22-986E-F016C04350DC}" type="slidenum">
              <a:rPr lang="en-IN" smtClean="0"/>
              <a:t>142</a:t>
            </a:fld>
            <a:endParaRPr lang="en-IN"/>
          </a:p>
        </p:txBody>
      </p:sp>
    </p:spTree>
    <p:extLst>
      <p:ext uri="{BB962C8B-B14F-4D97-AF65-F5344CB8AC3E}">
        <p14:creationId xmlns:p14="http://schemas.microsoft.com/office/powerpoint/2010/main" val="128161058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Elements of state chart diagrams</a:t>
            </a:r>
            <a:endParaRPr lang="en-US" sz="4000" dirty="0"/>
          </a:p>
        </p:txBody>
      </p:sp>
      <p:sp>
        <p:nvSpPr>
          <p:cNvPr id="3" name="Content Placeholder 2"/>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Transition: It is indicated by an arrow. Transition is a relationship between two states which indicates that Event/ Action an object in the first state will enter the second state and performs certain specified actions.</a:t>
            </a:r>
          </a:p>
          <a:p>
            <a:pPr algn="just"/>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329041" y="3657600"/>
            <a:ext cx="3083788" cy="1583567"/>
          </a:xfrm>
          <a:prstGeom prst="rect">
            <a:avLst/>
          </a:prstGeom>
        </p:spPr>
      </p:pic>
      <p:pic>
        <p:nvPicPr>
          <p:cNvPr id="5" name="Picture 4">
            <a:extLst>
              <a:ext uri="{FF2B5EF4-FFF2-40B4-BE49-F238E27FC236}">
                <a16:creationId xmlns:a16="http://schemas.microsoft.com/office/drawing/2014/main" id="{71A7D875-3AAE-1A20-1699-DBF1DBE1BFD4}"/>
              </a:ext>
            </a:extLst>
          </p:cNvPr>
          <p:cNvPicPr>
            <a:picLocks noChangeAspect="1"/>
          </p:cNvPicPr>
          <p:nvPr/>
        </p:nvPicPr>
        <p:blipFill>
          <a:blip r:embed="rId3"/>
          <a:stretch>
            <a:fillRect/>
          </a:stretch>
        </p:blipFill>
        <p:spPr>
          <a:xfrm>
            <a:off x="-104434" y="171986"/>
            <a:ext cx="12296434" cy="509051"/>
          </a:xfrm>
          <a:prstGeom prst="rect">
            <a:avLst/>
          </a:prstGeom>
        </p:spPr>
      </p:pic>
      <p:sp>
        <p:nvSpPr>
          <p:cNvPr id="6" name="Date Placeholder 5">
            <a:extLst>
              <a:ext uri="{FF2B5EF4-FFF2-40B4-BE49-F238E27FC236}">
                <a16:creationId xmlns:a16="http://schemas.microsoft.com/office/drawing/2014/main" id="{50EB8B53-EF5A-C629-2D54-F1F48BF4418B}"/>
              </a:ext>
            </a:extLst>
          </p:cNvPr>
          <p:cNvSpPr>
            <a:spLocks noGrp="1"/>
          </p:cNvSpPr>
          <p:nvPr>
            <p:ph type="dt" sz="half" idx="10"/>
          </p:nvPr>
        </p:nvSpPr>
        <p:spPr/>
        <p:txBody>
          <a:bodyPr/>
          <a:lstStyle/>
          <a:p>
            <a:fld id="{C8A869AE-0934-45D8-803A-0017D1276817}" type="datetime1">
              <a:rPr lang="en-IN" smtClean="0"/>
              <a:t>27-09-2022</a:t>
            </a:fld>
            <a:endParaRPr lang="en-IN"/>
          </a:p>
        </p:txBody>
      </p:sp>
      <p:sp>
        <p:nvSpPr>
          <p:cNvPr id="7" name="Footer Placeholder 6">
            <a:extLst>
              <a:ext uri="{FF2B5EF4-FFF2-40B4-BE49-F238E27FC236}">
                <a16:creationId xmlns:a16="http://schemas.microsoft.com/office/drawing/2014/main" id="{5E30FDEC-1E41-7AC4-6D08-D29E72EE8628}"/>
              </a:ext>
            </a:extLst>
          </p:cNvPr>
          <p:cNvSpPr>
            <a:spLocks noGrp="1"/>
          </p:cNvSpPr>
          <p:nvPr>
            <p:ph type="ftr" sz="quarter" idx="11"/>
          </p:nvPr>
        </p:nvSpPr>
        <p:spPr/>
        <p:txBody>
          <a:bodyPr/>
          <a:lstStyle/>
          <a:p>
            <a:r>
              <a:rPr lang="en-IN"/>
              <a:t>Prepared by NWC Department</a:t>
            </a:r>
          </a:p>
        </p:txBody>
      </p:sp>
      <p:sp>
        <p:nvSpPr>
          <p:cNvPr id="8" name="Slide Number Placeholder 7">
            <a:extLst>
              <a:ext uri="{FF2B5EF4-FFF2-40B4-BE49-F238E27FC236}">
                <a16:creationId xmlns:a16="http://schemas.microsoft.com/office/drawing/2014/main" id="{DDC2ACBB-D9F9-67DA-BFC2-014177EC53ED}"/>
              </a:ext>
            </a:extLst>
          </p:cNvPr>
          <p:cNvSpPr>
            <a:spLocks noGrp="1"/>
          </p:cNvSpPr>
          <p:nvPr>
            <p:ph type="sldNum" sz="quarter" idx="12"/>
          </p:nvPr>
        </p:nvSpPr>
        <p:spPr/>
        <p:txBody>
          <a:bodyPr/>
          <a:lstStyle/>
          <a:p>
            <a:fld id="{7DCCAA30-94DD-4E22-986E-F016C04350DC}" type="slidenum">
              <a:rPr lang="en-IN" smtClean="0"/>
              <a:t>143</a:t>
            </a:fld>
            <a:endParaRPr lang="en-IN"/>
          </a:p>
        </p:txBody>
      </p:sp>
    </p:spTree>
    <p:extLst>
      <p:ext uri="{BB962C8B-B14F-4D97-AF65-F5344CB8AC3E}">
        <p14:creationId xmlns:p14="http://schemas.microsoft.com/office/powerpoint/2010/main" val="198899975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Elements of state chart diagrams</a:t>
            </a:r>
            <a:endParaRPr lang="en-US" sz="4000" dirty="0"/>
          </a:p>
        </p:txBody>
      </p:sp>
      <p:sp>
        <p:nvSpPr>
          <p:cNvPr id="3" name="Content Placeholder 2"/>
          <p:cNvSpPr>
            <a:spLocks noGrp="1"/>
          </p:cNvSpPr>
          <p:nvPr>
            <p:ph idx="1"/>
          </p:nvPr>
        </p:nvSpPr>
        <p:spPr/>
        <p:txBody>
          <a:bodyPr/>
          <a:lstStyle/>
          <a:p>
            <a:r>
              <a:rPr lang="en-IN" sz="2400" b="1" dirty="0">
                <a:latin typeface="Times New Roman" panose="02020603050405020304" pitchFamily="18" charset="0"/>
                <a:cs typeface="Times New Roman" panose="02020603050405020304" pitchFamily="18" charset="0"/>
              </a:rPr>
              <a:t>Transition –</a:t>
            </a:r>
            <a:r>
              <a:rPr lang="en-IN" sz="2400" dirty="0">
                <a:latin typeface="Times New Roman" panose="02020603050405020304" pitchFamily="18" charset="0"/>
                <a:cs typeface="Times New Roman" panose="02020603050405020304" pitchFamily="18" charset="0"/>
              </a:rPr>
              <a:t> We use a solid arrow to represent the transition or change of control from one state to another. The arrow is labelled with the event which causes the change in state.</a:t>
            </a:r>
            <a:br>
              <a:rPr lang="en-IN" dirty="0"/>
            </a:br>
            <a:endParaRPr lang="en-US" dirty="0"/>
          </a:p>
        </p:txBody>
      </p:sp>
      <p:pic>
        <p:nvPicPr>
          <p:cNvPr id="4" name="Picture 3"/>
          <p:cNvPicPr>
            <a:picLocks noChangeAspect="1"/>
          </p:cNvPicPr>
          <p:nvPr/>
        </p:nvPicPr>
        <p:blipFill>
          <a:blip r:embed="rId2"/>
          <a:stretch>
            <a:fillRect/>
          </a:stretch>
        </p:blipFill>
        <p:spPr>
          <a:xfrm>
            <a:off x="4543069" y="3558381"/>
            <a:ext cx="3324225" cy="885825"/>
          </a:xfrm>
          <a:prstGeom prst="rect">
            <a:avLst/>
          </a:prstGeom>
        </p:spPr>
      </p:pic>
      <p:pic>
        <p:nvPicPr>
          <p:cNvPr id="5" name="Picture 4">
            <a:extLst>
              <a:ext uri="{FF2B5EF4-FFF2-40B4-BE49-F238E27FC236}">
                <a16:creationId xmlns:a16="http://schemas.microsoft.com/office/drawing/2014/main" id="{49551BF4-881B-B7B8-61AB-70D9841F4D6F}"/>
              </a:ext>
            </a:extLst>
          </p:cNvPr>
          <p:cNvPicPr>
            <a:picLocks noChangeAspect="1"/>
          </p:cNvPicPr>
          <p:nvPr/>
        </p:nvPicPr>
        <p:blipFill>
          <a:blip r:embed="rId3"/>
          <a:stretch>
            <a:fillRect/>
          </a:stretch>
        </p:blipFill>
        <p:spPr>
          <a:xfrm>
            <a:off x="-104434" y="171986"/>
            <a:ext cx="12296434" cy="509051"/>
          </a:xfrm>
          <a:prstGeom prst="rect">
            <a:avLst/>
          </a:prstGeom>
        </p:spPr>
      </p:pic>
      <p:sp>
        <p:nvSpPr>
          <p:cNvPr id="6" name="Date Placeholder 5">
            <a:extLst>
              <a:ext uri="{FF2B5EF4-FFF2-40B4-BE49-F238E27FC236}">
                <a16:creationId xmlns:a16="http://schemas.microsoft.com/office/drawing/2014/main" id="{AF2BF3F2-1226-CA90-74E1-0A7BE8E80D4B}"/>
              </a:ext>
            </a:extLst>
          </p:cNvPr>
          <p:cNvSpPr>
            <a:spLocks noGrp="1"/>
          </p:cNvSpPr>
          <p:nvPr>
            <p:ph type="dt" sz="half" idx="10"/>
          </p:nvPr>
        </p:nvSpPr>
        <p:spPr/>
        <p:txBody>
          <a:bodyPr/>
          <a:lstStyle/>
          <a:p>
            <a:fld id="{DD1A4AF5-0033-4171-9AFB-A6D9D8A2F51D}" type="datetime1">
              <a:rPr lang="en-IN" smtClean="0"/>
              <a:t>27-09-2022</a:t>
            </a:fld>
            <a:endParaRPr lang="en-IN"/>
          </a:p>
        </p:txBody>
      </p:sp>
      <p:sp>
        <p:nvSpPr>
          <p:cNvPr id="7" name="Footer Placeholder 6">
            <a:extLst>
              <a:ext uri="{FF2B5EF4-FFF2-40B4-BE49-F238E27FC236}">
                <a16:creationId xmlns:a16="http://schemas.microsoft.com/office/drawing/2014/main" id="{DB570309-3D9B-A623-CB87-A13EFA19F842}"/>
              </a:ext>
            </a:extLst>
          </p:cNvPr>
          <p:cNvSpPr>
            <a:spLocks noGrp="1"/>
          </p:cNvSpPr>
          <p:nvPr>
            <p:ph type="ftr" sz="quarter" idx="11"/>
          </p:nvPr>
        </p:nvSpPr>
        <p:spPr/>
        <p:txBody>
          <a:bodyPr/>
          <a:lstStyle/>
          <a:p>
            <a:r>
              <a:rPr lang="en-IN"/>
              <a:t>Prepared by NWC Department</a:t>
            </a:r>
          </a:p>
        </p:txBody>
      </p:sp>
      <p:sp>
        <p:nvSpPr>
          <p:cNvPr id="8" name="Slide Number Placeholder 7">
            <a:extLst>
              <a:ext uri="{FF2B5EF4-FFF2-40B4-BE49-F238E27FC236}">
                <a16:creationId xmlns:a16="http://schemas.microsoft.com/office/drawing/2014/main" id="{B18F725B-2F69-5D35-4046-A61465E10DF0}"/>
              </a:ext>
            </a:extLst>
          </p:cNvPr>
          <p:cNvSpPr>
            <a:spLocks noGrp="1"/>
          </p:cNvSpPr>
          <p:nvPr>
            <p:ph type="sldNum" sz="quarter" idx="12"/>
          </p:nvPr>
        </p:nvSpPr>
        <p:spPr/>
        <p:txBody>
          <a:bodyPr/>
          <a:lstStyle/>
          <a:p>
            <a:fld id="{7DCCAA30-94DD-4E22-986E-F016C04350DC}" type="slidenum">
              <a:rPr lang="en-IN" smtClean="0"/>
              <a:t>144</a:t>
            </a:fld>
            <a:endParaRPr lang="en-IN"/>
          </a:p>
        </p:txBody>
      </p:sp>
    </p:spTree>
    <p:extLst>
      <p:ext uri="{BB962C8B-B14F-4D97-AF65-F5344CB8AC3E}">
        <p14:creationId xmlns:p14="http://schemas.microsoft.com/office/powerpoint/2010/main" val="208703627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Elements of state chart diagrams</a:t>
            </a:r>
            <a:endParaRPr lang="en-US" sz="4000" dirty="0"/>
          </a:p>
        </p:txBody>
      </p:sp>
      <p:sp>
        <p:nvSpPr>
          <p:cNvPr id="3" name="Content Placeholder 2"/>
          <p:cNvSpPr>
            <a:spLocks noGrp="1"/>
          </p:cNvSpPr>
          <p:nvPr>
            <p:ph idx="1"/>
          </p:nvPr>
        </p:nvSpPr>
        <p:spPr/>
        <p:txBody>
          <a:bodyPr>
            <a:normAutofit/>
          </a:bodyPr>
          <a:lstStyle/>
          <a:p>
            <a:pPr algn="just"/>
            <a:r>
              <a:rPr lang="en-IN" sz="2400" b="1" dirty="0">
                <a:latin typeface="Times New Roman" panose="02020603050405020304" pitchFamily="18" charset="0"/>
                <a:cs typeface="Times New Roman" panose="02020603050405020304" pitchFamily="18" charset="0"/>
              </a:rPr>
              <a:t>Self transition –</a:t>
            </a:r>
            <a:r>
              <a:rPr lang="en-IN" sz="2400" dirty="0">
                <a:latin typeface="Times New Roman" panose="02020603050405020304" pitchFamily="18" charset="0"/>
                <a:cs typeface="Times New Roman" panose="02020603050405020304" pitchFamily="18" charset="0"/>
              </a:rPr>
              <a:t> We use a solid arrow pointing back to the state itself to represent a self transition. There might be scenarios when the state of the object does not change upon the occurrence of an event. We use self transitions to represent such cases.</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698543" y="3765857"/>
            <a:ext cx="3638621" cy="2116328"/>
          </a:xfrm>
          <a:prstGeom prst="rect">
            <a:avLst/>
          </a:prstGeom>
        </p:spPr>
      </p:pic>
      <p:pic>
        <p:nvPicPr>
          <p:cNvPr id="5" name="Picture 4">
            <a:extLst>
              <a:ext uri="{FF2B5EF4-FFF2-40B4-BE49-F238E27FC236}">
                <a16:creationId xmlns:a16="http://schemas.microsoft.com/office/drawing/2014/main" id="{4CD80155-A76A-6EC8-A2D0-264F98B37D84}"/>
              </a:ext>
            </a:extLst>
          </p:cNvPr>
          <p:cNvPicPr>
            <a:picLocks noChangeAspect="1"/>
          </p:cNvPicPr>
          <p:nvPr/>
        </p:nvPicPr>
        <p:blipFill>
          <a:blip r:embed="rId3"/>
          <a:stretch>
            <a:fillRect/>
          </a:stretch>
        </p:blipFill>
        <p:spPr>
          <a:xfrm>
            <a:off x="-104434" y="171986"/>
            <a:ext cx="12296434" cy="509051"/>
          </a:xfrm>
          <a:prstGeom prst="rect">
            <a:avLst/>
          </a:prstGeom>
        </p:spPr>
      </p:pic>
      <p:sp>
        <p:nvSpPr>
          <p:cNvPr id="6" name="Date Placeholder 5">
            <a:extLst>
              <a:ext uri="{FF2B5EF4-FFF2-40B4-BE49-F238E27FC236}">
                <a16:creationId xmlns:a16="http://schemas.microsoft.com/office/drawing/2014/main" id="{83869CFD-A490-40FB-8C3E-537E4EE4867A}"/>
              </a:ext>
            </a:extLst>
          </p:cNvPr>
          <p:cNvSpPr>
            <a:spLocks noGrp="1"/>
          </p:cNvSpPr>
          <p:nvPr>
            <p:ph type="dt" sz="half" idx="10"/>
          </p:nvPr>
        </p:nvSpPr>
        <p:spPr/>
        <p:txBody>
          <a:bodyPr/>
          <a:lstStyle/>
          <a:p>
            <a:fld id="{C5E2A958-47C4-4C1C-BDD5-7B68C3171648}" type="datetime1">
              <a:rPr lang="en-IN" smtClean="0"/>
              <a:t>27-09-2022</a:t>
            </a:fld>
            <a:endParaRPr lang="en-IN"/>
          </a:p>
        </p:txBody>
      </p:sp>
      <p:sp>
        <p:nvSpPr>
          <p:cNvPr id="7" name="Footer Placeholder 6">
            <a:extLst>
              <a:ext uri="{FF2B5EF4-FFF2-40B4-BE49-F238E27FC236}">
                <a16:creationId xmlns:a16="http://schemas.microsoft.com/office/drawing/2014/main" id="{2AD9C94E-13D4-C5BF-33A9-2EDD29E5E612}"/>
              </a:ext>
            </a:extLst>
          </p:cNvPr>
          <p:cNvSpPr>
            <a:spLocks noGrp="1"/>
          </p:cNvSpPr>
          <p:nvPr>
            <p:ph type="ftr" sz="quarter" idx="11"/>
          </p:nvPr>
        </p:nvSpPr>
        <p:spPr/>
        <p:txBody>
          <a:bodyPr/>
          <a:lstStyle/>
          <a:p>
            <a:r>
              <a:rPr lang="en-IN"/>
              <a:t>Prepared by NWC Department</a:t>
            </a:r>
          </a:p>
        </p:txBody>
      </p:sp>
      <p:sp>
        <p:nvSpPr>
          <p:cNvPr id="8" name="Slide Number Placeholder 7">
            <a:extLst>
              <a:ext uri="{FF2B5EF4-FFF2-40B4-BE49-F238E27FC236}">
                <a16:creationId xmlns:a16="http://schemas.microsoft.com/office/drawing/2014/main" id="{DAD3D720-3A93-101C-1B2D-63EF6671787D}"/>
              </a:ext>
            </a:extLst>
          </p:cNvPr>
          <p:cNvSpPr>
            <a:spLocks noGrp="1"/>
          </p:cNvSpPr>
          <p:nvPr>
            <p:ph type="sldNum" sz="quarter" idx="12"/>
          </p:nvPr>
        </p:nvSpPr>
        <p:spPr/>
        <p:txBody>
          <a:bodyPr/>
          <a:lstStyle/>
          <a:p>
            <a:fld id="{7DCCAA30-94DD-4E22-986E-F016C04350DC}" type="slidenum">
              <a:rPr lang="en-IN" smtClean="0"/>
              <a:t>145</a:t>
            </a:fld>
            <a:endParaRPr lang="en-IN"/>
          </a:p>
        </p:txBody>
      </p:sp>
    </p:spTree>
    <p:extLst>
      <p:ext uri="{BB962C8B-B14F-4D97-AF65-F5344CB8AC3E}">
        <p14:creationId xmlns:p14="http://schemas.microsoft.com/office/powerpoint/2010/main" val="381591242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Elements of state chart diagrams</a:t>
            </a:r>
            <a:endParaRPr lang="en-US" sz="4000" dirty="0"/>
          </a:p>
        </p:txBody>
      </p:sp>
      <p:sp>
        <p:nvSpPr>
          <p:cNvPr id="3" name="Content Placeholder 2"/>
          <p:cNvSpPr>
            <a:spLocks noGrp="1"/>
          </p:cNvSpPr>
          <p:nvPr>
            <p:ph idx="1"/>
          </p:nvPr>
        </p:nvSpPr>
        <p:spPr>
          <a:xfrm>
            <a:off x="838200" y="1921160"/>
            <a:ext cx="10515600" cy="4351338"/>
          </a:xfrm>
        </p:spPr>
        <p:txBody>
          <a:bodyPr/>
          <a:lstStyle/>
          <a:p>
            <a:r>
              <a:rPr lang="en-IN" sz="2400" dirty="0">
                <a:latin typeface="Times New Roman" panose="02020603050405020304" pitchFamily="18" charset="0"/>
                <a:cs typeface="Times New Roman" panose="02020603050405020304" pitchFamily="18" charset="0"/>
              </a:rPr>
              <a:t>Final State: The end of the state chart diagram is represented by a solid circle surrounded by a circle.</a:t>
            </a:r>
          </a:p>
          <a:p>
            <a:endParaRPr lang="en-US" dirty="0"/>
          </a:p>
        </p:txBody>
      </p:sp>
      <p:pic>
        <p:nvPicPr>
          <p:cNvPr id="4" name="Picture 3"/>
          <p:cNvPicPr>
            <a:picLocks noChangeAspect="1"/>
          </p:cNvPicPr>
          <p:nvPr/>
        </p:nvPicPr>
        <p:blipFill>
          <a:blip r:embed="rId2"/>
          <a:stretch>
            <a:fillRect/>
          </a:stretch>
        </p:blipFill>
        <p:spPr>
          <a:xfrm>
            <a:off x="4722126" y="2924174"/>
            <a:ext cx="2480268" cy="1538643"/>
          </a:xfrm>
          <a:prstGeom prst="rect">
            <a:avLst/>
          </a:prstGeom>
        </p:spPr>
      </p:pic>
      <p:pic>
        <p:nvPicPr>
          <p:cNvPr id="5" name="Picture 4">
            <a:extLst>
              <a:ext uri="{FF2B5EF4-FFF2-40B4-BE49-F238E27FC236}">
                <a16:creationId xmlns:a16="http://schemas.microsoft.com/office/drawing/2014/main" id="{880BDAC3-B35C-A372-E9CC-BE6C0F37005A}"/>
              </a:ext>
            </a:extLst>
          </p:cNvPr>
          <p:cNvPicPr>
            <a:picLocks noChangeAspect="1"/>
          </p:cNvPicPr>
          <p:nvPr/>
        </p:nvPicPr>
        <p:blipFill>
          <a:blip r:embed="rId3"/>
          <a:stretch>
            <a:fillRect/>
          </a:stretch>
        </p:blipFill>
        <p:spPr>
          <a:xfrm>
            <a:off x="-104434" y="171986"/>
            <a:ext cx="12296434" cy="509051"/>
          </a:xfrm>
          <a:prstGeom prst="rect">
            <a:avLst/>
          </a:prstGeom>
        </p:spPr>
      </p:pic>
      <p:sp>
        <p:nvSpPr>
          <p:cNvPr id="6" name="Date Placeholder 5">
            <a:extLst>
              <a:ext uri="{FF2B5EF4-FFF2-40B4-BE49-F238E27FC236}">
                <a16:creationId xmlns:a16="http://schemas.microsoft.com/office/drawing/2014/main" id="{C9DEBB2D-1C3E-8078-90E5-98B1624A3789}"/>
              </a:ext>
            </a:extLst>
          </p:cNvPr>
          <p:cNvSpPr>
            <a:spLocks noGrp="1"/>
          </p:cNvSpPr>
          <p:nvPr>
            <p:ph type="dt" sz="half" idx="10"/>
          </p:nvPr>
        </p:nvSpPr>
        <p:spPr/>
        <p:txBody>
          <a:bodyPr/>
          <a:lstStyle/>
          <a:p>
            <a:fld id="{F9CE3255-72DC-4EBA-AF38-143E294087A6}" type="datetime1">
              <a:rPr lang="en-IN" smtClean="0"/>
              <a:t>27-09-2022</a:t>
            </a:fld>
            <a:endParaRPr lang="en-IN"/>
          </a:p>
        </p:txBody>
      </p:sp>
      <p:sp>
        <p:nvSpPr>
          <p:cNvPr id="7" name="Footer Placeholder 6">
            <a:extLst>
              <a:ext uri="{FF2B5EF4-FFF2-40B4-BE49-F238E27FC236}">
                <a16:creationId xmlns:a16="http://schemas.microsoft.com/office/drawing/2014/main" id="{6FC3A93D-F708-47A4-E1EE-F6E5872A93D8}"/>
              </a:ext>
            </a:extLst>
          </p:cNvPr>
          <p:cNvSpPr>
            <a:spLocks noGrp="1"/>
          </p:cNvSpPr>
          <p:nvPr>
            <p:ph type="ftr" sz="quarter" idx="11"/>
          </p:nvPr>
        </p:nvSpPr>
        <p:spPr/>
        <p:txBody>
          <a:bodyPr/>
          <a:lstStyle/>
          <a:p>
            <a:r>
              <a:rPr lang="en-IN"/>
              <a:t>Prepared by NWC Department</a:t>
            </a:r>
          </a:p>
        </p:txBody>
      </p:sp>
      <p:sp>
        <p:nvSpPr>
          <p:cNvPr id="8" name="Slide Number Placeholder 7">
            <a:extLst>
              <a:ext uri="{FF2B5EF4-FFF2-40B4-BE49-F238E27FC236}">
                <a16:creationId xmlns:a16="http://schemas.microsoft.com/office/drawing/2014/main" id="{985DEA22-E0CE-E5B8-CD01-CA3031B6F115}"/>
              </a:ext>
            </a:extLst>
          </p:cNvPr>
          <p:cNvSpPr>
            <a:spLocks noGrp="1"/>
          </p:cNvSpPr>
          <p:nvPr>
            <p:ph type="sldNum" sz="quarter" idx="12"/>
          </p:nvPr>
        </p:nvSpPr>
        <p:spPr/>
        <p:txBody>
          <a:bodyPr/>
          <a:lstStyle/>
          <a:p>
            <a:fld id="{7DCCAA30-94DD-4E22-986E-F016C04350DC}" type="slidenum">
              <a:rPr lang="en-IN" smtClean="0"/>
              <a:t>146</a:t>
            </a:fld>
            <a:endParaRPr lang="en-IN"/>
          </a:p>
        </p:txBody>
      </p:sp>
    </p:spTree>
    <p:extLst>
      <p:ext uri="{BB962C8B-B14F-4D97-AF65-F5344CB8AC3E}">
        <p14:creationId xmlns:p14="http://schemas.microsoft.com/office/powerpoint/2010/main" val="218175795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Example state chart for ATM card PIN Verification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a:t> </a:t>
            </a:r>
            <a:endParaRPr lang="en-US" dirty="0"/>
          </a:p>
        </p:txBody>
      </p:sp>
      <p:pic>
        <p:nvPicPr>
          <p:cNvPr id="4" name="Picture 3"/>
          <p:cNvPicPr>
            <a:picLocks noChangeAspect="1"/>
          </p:cNvPicPr>
          <p:nvPr/>
        </p:nvPicPr>
        <p:blipFill>
          <a:blip r:embed="rId2"/>
          <a:stretch>
            <a:fillRect/>
          </a:stretch>
        </p:blipFill>
        <p:spPr>
          <a:xfrm>
            <a:off x="124829" y="1825625"/>
            <a:ext cx="10083695" cy="3608103"/>
          </a:xfrm>
          <a:prstGeom prst="rect">
            <a:avLst/>
          </a:prstGeom>
        </p:spPr>
      </p:pic>
      <p:pic>
        <p:nvPicPr>
          <p:cNvPr id="5" name="Picture 4">
            <a:extLst>
              <a:ext uri="{FF2B5EF4-FFF2-40B4-BE49-F238E27FC236}">
                <a16:creationId xmlns:a16="http://schemas.microsoft.com/office/drawing/2014/main" id="{B6E078C3-702D-DB9F-1381-CB673444ACD2}"/>
              </a:ext>
            </a:extLst>
          </p:cNvPr>
          <p:cNvPicPr>
            <a:picLocks noChangeAspect="1"/>
          </p:cNvPicPr>
          <p:nvPr/>
        </p:nvPicPr>
        <p:blipFill>
          <a:blip r:embed="rId3"/>
          <a:stretch>
            <a:fillRect/>
          </a:stretch>
        </p:blipFill>
        <p:spPr>
          <a:xfrm>
            <a:off x="-104434" y="171986"/>
            <a:ext cx="12296434" cy="509051"/>
          </a:xfrm>
          <a:prstGeom prst="rect">
            <a:avLst/>
          </a:prstGeom>
        </p:spPr>
      </p:pic>
      <p:sp>
        <p:nvSpPr>
          <p:cNvPr id="6" name="Date Placeholder 5">
            <a:extLst>
              <a:ext uri="{FF2B5EF4-FFF2-40B4-BE49-F238E27FC236}">
                <a16:creationId xmlns:a16="http://schemas.microsoft.com/office/drawing/2014/main" id="{DC613270-8736-09DC-012F-C58F5D1A55FD}"/>
              </a:ext>
            </a:extLst>
          </p:cNvPr>
          <p:cNvSpPr>
            <a:spLocks noGrp="1"/>
          </p:cNvSpPr>
          <p:nvPr>
            <p:ph type="dt" sz="half" idx="10"/>
          </p:nvPr>
        </p:nvSpPr>
        <p:spPr/>
        <p:txBody>
          <a:bodyPr/>
          <a:lstStyle/>
          <a:p>
            <a:fld id="{F6560BD5-9967-4791-9A80-AB6A883D13D1}" type="datetime1">
              <a:rPr lang="en-IN" smtClean="0"/>
              <a:t>27-09-2022</a:t>
            </a:fld>
            <a:endParaRPr lang="en-IN"/>
          </a:p>
        </p:txBody>
      </p:sp>
      <p:sp>
        <p:nvSpPr>
          <p:cNvPr id="7" name="Footer Placeholder 6">
            <a:extLst>
              <a:ext uri="{FF2B5EF4-FFF2-40B4-BE49-F238E27FC236}">
                <a16:creationId xmlns:a16="http://schemas.microsoft.com/office/drawing/2014/main" id="{EB6C4DFD-288C-68BC-9D5C-7B0287755FAE}"/>
              </a:ext>
            </a:extLst>
          </p:cNvPr>
          <p:cNvSpPr>
            <a:spLocks noGrp="1"/>
          </p:cNvSpPr>
          <p:nvPr>
            <p:ph type="ftr" sz="quarter" idx="11"/>
          </p:nvPr>
        </p:nvSpPr>
        <p:spPr/>
        <p:txBody>
          <a:bodyPr/>
          <a:lstStyle/>
          <a:p>
            <a:r>
              <a:rPr lang="en-IN"/>
              <a:t>Prepared by NWC Department</a:t>
            </a:r>
          </a:p>
        </p:txBody>
      </p:sp>
      <p:sp>
        <p:nvSpPr>
          <p:cNvPr id="8" name="Slide Number Placeholder 7">
            <a:extLst>
              <a:ext uri="{FF2B5EF4-FFF2-40B4-BE49-F238E27FC236}">
                <a16:creationId xmlns:a16="http://schemas.microsoft.com/office/drawing/2014/main" id="{FA39E428-4C2E-0463-E82C-CAB0825CC742}"/>
              </a:ext>
            </a:extLst>
          </p:cNvPr>
          <p:cNvSpPr>
            <a:spLocks noGrp="1"/>
          </p:cNvSpPr>
          <p:nvPr>
            <p:ph type="sldNum" sz="quarter" idx="12"/>
          </p:nvPr>
        </p:nvSpPr>
        <p:spPr/>
        <p:txBody>
          <a:bodyPr/>
          <a:lstStyle/>
          <a:p>
            <a:fld id="{7DCCAA30-94DD-4E22-986E-F016C04350DC}" type="slidenum">
              <a:rPr lang="en-IN" smtClean="0"/>
              <a:t>147</a:t>
            </a:fld>
            <a:endParaRPr lang="en-IN"/>
          </a:p>
        </p:txBody>
      </p:sp>
    </p:spTree>
    <p:extLst>
      <p:ext uri="{BB962C8B-B14F-4D97-AF65-F5344CB8AC3E}">
        <p14:creationId xmlns:p14="http://schemas.microsoft.com/office/powerpoint/2010/main" val="181028807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Example state chart for order management system</a:t>
            </a:r>
            <a:br>
              <a:rPr lang="en-IN" dirty="0"/>
            </a:br>
            <a:endParaRPr lang="en-US" dirty="0"/>
          </a:p>
        </p:txBody>
      </p:sp>
      <p:pic>
        <p:nvPicPr>
          <p:cNvPr id="4" name="Content Placeholder 3"/>
          <p:cNvPicPr>
            <a:picLocks noGrp="1" noChangeAspect="1"/>
          </p:cNvPicPr>
          <p:nvPr>
            <p:ph idx="1"/>
          </p:nvPr>
        </p:nvPicPr>
        <p:blipFill>
          <a:blip r:embed="rId2"/>
          <a:stretch>
            <a:fillRect/>
          </a:stretch>
        </p:blipFill>
        <p:spPr>
          <a:xfrm>
            <a:off x="1528549" y="1605967"/>
            <a:ext cx="9381808" cy="3847889"/>
          </a:xfrm>
          <a:prstGeom prst="rect">
            <a:avLst/>
          </a:prstGeom>
        </p:spPr>
      </p:pic>
      <p:pic>
        <p:nvPicPr>
          <p:cNvPr id="3" name="Picture 2">
            <a:extLst>
              <a:ext uri="{FF2B5EF4-FFF2-40B4-BE49-F238E27FC236}">
                <a16:creationId xmlns:a16="http://schemas.microsoft.com/office/drawing/2014/main" id="{2AAF84E0-C7A2-3F0B-F1AC-EA1D34A15F79}"/>
              </a:ext>
            </a:extLst>
          </p:cNvPr>
          <p:cNvPicPr>
            <a:picLocks noChangeAspect="1"/>
          </p:cNvPicPr>
          <p:nvPr/>
        </p:nvPicPr>
        <p:blipFill>
          <a:blip r:embed="rId3"/>
          <a:stretch>
            <a:fillRect/>
          </a:stretch>
        </p:blipFill>
        <p:spPr>
          <a:xfrm>
            <a:off x="-104434" y="0"/>
            <a:ext cx="12296434" cy="509051"/>
          </a:xfrm>
          <a:prstGeom prst="rect">
            <a:avLst/>
          </a:prstGeom>
        </p:spPr>
      </p:pic>
      <p:sp>
        <p:nvSpPr>
          <p:cNvPr id="5" name="Date Placeholder 4">
            <a:extLst>
              <a:ext uri="{FF2B5EF4-FFF2-40B4-BE49-F238E27FC236}">
                <a16:creationId xmlns:a16="http://schemas.microsoft.com/office/drawing/2014/main" id="{C5AEFBE7-B1E4-76C0-EDF5-4EE1F1547153}"/>
              </a:ext>
            </a:extLst>
          </p:cNvPr>
          <p:cNvSpPr>
            <a:spLocks noGrp="1"/>
          </p:cNvSpPr>
          <p:nvPr>
            <p:ph type="dt" sz="half" idx="10"/>
          </p:nvPr>
        </p:nvSpPr>
        <p:spPr/>
        <p:txBody>
          <a:bodyPr/>
          <a:lstStyle/>
          <a:p>
            <a:fld id="{0E4D19B1-95DB-411F-859E-67860748BC15}" type="datetime1">
              <a:rPr lang="en-IN" smtClean="0"/>
              <a:t>27-09-2022</a:t>
            </a:fld>
            <a:endParaRPr lang="en-IN"/>
          </a:p>
        </p:txBody>
      </p:sp>
      <p:sp>
        <p:nvSpPr>
          <p:cNvPr id="6" name="Footer Placeholder 5">
            <a:extLst>
              <a:ext uri="{FF2B5EF4-FFF2-40B4-BE49-F238E27FC236}">
                <a16:creationId xmlns:a16="http://schemas.microsoft.com/office/drawing/2014/main" id="{E75024BE-A713-B95A-3500-4C311DBE8A4C}"/>
              </a:ext>
            </a:extLst>
          </p:cNvPr>
          <p:cNvSpPr>
            <a:spLocks noGrp="1"/>
          </p:cNvSpPr>
          <p:nvPr>
            <p:ph type="ftr" sz="quarter" idx="11"/>
          </p:nvPr>
        </p:nvSpPr>
        <p:spPr/>
        <p:txBody>
          <a:bodyPr/>
          <a:lstStyle/>
          <a:p>
            <a:r>
              <a:rPr lang="en-IN"/>
              <a:t>Prepared by NWC Department</a:t>
            </a:r>
          </a:p>
        </p:txBody>
      </p:sp>
      <p:sp>
        <p:nvSpPr>
          <p:cNvPr id="7" name="Slide Number Placeholder 6">
            <a:extLst>
              <a:ext uri="{FF2B5EF4-FFF2-40B4-BE49-F238E27FC236}">
                <a16:creationId xmlns:a16="http://schemas.microsoft.com/office/drawing/2014/main" id="{332985CD-EECB-6DD6-C697-FA63404EE185}"/>
              </a:ext>
            </a:extLst>
          </p:cNvPr>
          <p:cNvSpPr>
            <a:spLocks noGrp="1"/>
          </p:cNvSpPr>
          <p:nvPr>
            <p:ph type="sldNum" sz="quarter" idx="12"/>
          </p:nvPr>
        </p:nvSpPr>
        <p:spPr/>
        <p:txBody>
          <a:bodyPr/>
          <a:lstStyle/>
          <a:p>
            <a:fld id="{7DCCAA30-94DD-4E22-986E-F016C04350DC}" type="slidenum">
              <a:rPr lang="en-IN" smtClean="0"/>
              <a:t>148</a:t>
            </a:fld>
            <a:endParaRPr lang="en-IN"/>
          </a:p>
        </p:txBody>
      </p:sp>
    </p:spTree>
    <p:extLst>
      <p:ext uri="{BB962C8B-B14F-4D97-AF65-F5344CB8AC3E}">
        <p14:creationId xmlns:p14="http://schemas.microsoft.com/office/powerpoint/2010/main" val="411381676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
          <p:cNvSpPr txBox="1">
            <a:spLocks noGrp="1"/>
          </p:cNvSpPr>
          <p:nvPr>
            <p:ph type="title"/>
          </p:nvPr>
        </p:nvSpPr>
        <p:spPr>
          <a:xfrm>
            <a:off x="1930400" y="177800"/>
            <a:ext cx="10566400" cy="3556000"/>
          </a:xfrm>
          <a:prstGeom prst="rect">
            <a:avLst/>
          </a:prstGeom>
          <a:noFill/>
          <a:ln>
            <a:noFill/>
          </a:ln>
        </p:spPr>
        <p:txBody>
          <a:bodyPr spcFirstLastPara="1" vert="horz" wrap="square" lIns="121900" tIns="60933" rIns="121900" bIns="60933" rtlCol="0" anchor="b" anchorCtr="0">
            <a:noAutofit/>
          </a:bodyPr>
          <a:lstStyle/>
          <a:p>
            <a:pPr>
              <a:buSzPts val="5400"/>
            </a:pPr>
            <a:r>
              <a:rPr lang="en-US" sz="7200"/>
              <a:t>ACTIVITY DIAGRAM</a:t>
            </a:r>
            <a:endParaRPr sz="7200"/>
          </a:p>
        </p:txBody>
      </p:sp>
      <p:sp>
        <p:nvSpPr>
          <p:cNvPr id="109" name="Google Shape;109;p1"/>
          <p:cNvSpPr txBox="1">
            <a:spLocks noGrp="1"/>
          </p:cNvSpPr>
          <p:nvPr>
            <p:ph type="subTitle" idx="1"/>
          </p:nvPr>
        </p:nvSpPr>
        <p:spPr>
          <a:xfrm>
            <a:off x="3149600" y="6050037"/>
            <a:ext cx="8686800" cy="685800"/>
          </a:xfrm>
          <a:prstGeom prst="rect">
            <a:avLst/>
          </a:prstGeom>
          <a:noFill/>
          <a:ln>
            <a:noFill/>
          </a:ln>
        </p:spPr>
        <p:txBody>
          <a:bodyPr spcFirstLastPara="1" vert="horz" wrap="square" lIns="121900" tIns="60933" rIns="121900" bIns="60933" rtlCol="0" anchor="ctr" anchorCtr="0">
            <a:normAutofit/>
          </a:bodyPr>
          <a:lstStyle/>
          <a:p>
            <a:pPr marL="0" indent="0">
              <a:spcBef>
                <a:spcPts val="0"/>
              </a:spcBef>
            </a:pPr>
            <a:r>
              <a:rPr lang="en-US"/>
              <a:t>  Object Oriented Design and Programming</a:t>
            </a:r>
            <a:endParaRPr/>
          </a:p>
        </p:txBody>
      </p:sp>
      <p:sp>
        <p:nvSpPr>
          <p:cNvPr id="110" name="Google Shape;110;p1"/>
          <p:cNvSpPr txBox="1"/>
          <p:nvPr/>
        </p:nvSpPr>
        <p:spPr>
          <a:xfrm>
            <a:off x="341523" y="6070600"/>
            <a:ext cx="2300077" cy="615499"/>
          </a:xfrm>
          <a:prstGeom prst="rect">
            <a:avLst/>
          </a:prstGeom>
          <a:noFill/>
          <a:ln>
            <a:noFill/>
          </a:ln>
        </p:spPr>
        <p:txBody>
          <a:bodyPr spcFirstLastPara="1" wrap="square" lIns="121900" tIns="60933" rIns="121900" bIns="60933" anchor="t" anchorCtr="0">
            <a:spAutoFit/>
          </a:bodyPr>
          <a:lstStyle/>
          <a:p>
            <a:r>
              <a:rPr lang="en-US" sz="3200">
                <a:solidFill>
                  <a:schemeClr val="lt1"/>
                </a:solidFill>
                <a:latin typeface="Twentieth Century"/>
                <a:ea typeface="Twentieth Century"/>
                <a:cs typeface="Twentieth Century"/>
                <a:sym typeface="Twentieth Century"/>
              </a:rPr>
              <a:t>18CSC202J</a:t>
            </a:r>
            <a:endParaRPr sz="3200">
              <a:solidFill>
                <a:schemeClr val="lt1"/>
              </a:solidFill>
              <a:latin typeface="Twentieth Century"/>
              <a:ea typeface="Twentieth Century"/>
              <a:cs typeface="Twentieth Century"/>
              <a:sym typeface="Twentieth Century"/>
            </a:endParaRPr>
          </a:p>
        </p:txBody>
      </p:sp>
      <p:sp>
        <p:nvSpPr>
          <p:cNvPr id="2" name="Date Placeholder 1">
            <a:extLst>
              <a:ext uri="{FF2B5EF4-FFF2-40B4-BE49-F238E27FC236}">
                <a16:creationId xmlns:a16="http://schemas.microsoft.com/office/drawing/2014/main" id="{D6F06F98-EE72-ACA5-8F0B-40C2E6736B63}"/>
              </a:ext>
            </a:extLst>
          </p:cNvPr>
          <p:cNvSpPr>
            <a:spLocks noGrp="1"/>
          </p:cNvSpPr>
          <p:nvPr>
            <p:ph type="dt" idx="10"/>
          </p:nvPr>
        </p:nvSpPr>
        <p:spPr/>
        <p:txBody>
          <a:bodyPr/>
          <a:lstStyle/>
          <a:p>
            <a:fld id="{846E7E26-C436-4045-BB2D-6DEB4A809A7D}" type="datetime1">
              <a:rPr lang="en-IN" smtClean="0"/>
              <a:t>27-09-2022</a:t>
            </a:fld>
            <a:endParaRPr lang="en-IN"/>
          </a:p>
        </p:txBody>
      </p:sp>
      <p:sp>
        <p:nvSpPr>
          <p:cNvPr id="3" name="Footer Placeholder 2">
            <a:extLst>
              <a:ext uri="{FF2B5EF4-FFF2-40B4-BE49-F238E27FC236}">
                <a16:creationId xmlns:a16="http://schemas.microsoft.com/office/drawing/2014/main" id="{A9ADF3C6-CEB1-9177-9F29-CC3E62709788}"/>
              </a:ext>
            </a:extLst>
          </p:cNvPr>
          <p:cNvSpPr>
            <a:spLocks noGrp="1"/>
          </p:cNvSpPr>
          <p:nvPr>
            <p:ph type="ftr" idx="11"/>
          </p:nvPr>
        </p:nvSpPr>
        <p:spPr/>
        <p:txBody>
          <a:bodyPr/>
          <a:lstStyle/>
          <a:p>
            <a:r>
              <a:rPr lang="en-IN"/>
              <a:t>Prepared by NWC Department</a:t>
            </a:r>
          </a:p>
        </p:txBody>
      </p:sp>
      <p:sp>
        <p:nvSpPr>
          <p:cNvPr id="4" name="Slide Number Placeholder 3">
            <a:extLst>
              <a:ext uri="{FF2B5EF4-FFF2-40B4-BE49-F238E27FC236}">
                <a16:creationId xmlns:a16="http://schemas.microsoft.com/office/drawing/2014/main" id="{7419720C-0D2C-FBDD-3B11-6A56A9C2C1A6}"/>
              </a:ext>
            </a:extLst>
          </p:cNvPr>
          <p:cNvSpPr>
            <a:spLocks noGrp="1"/>
          </p:cNvSpPr>
          <p:nvPr>
            <p:ph type="sldNum" idx="12"/>
          </p:nvPr>
        </p:nvSpPr>
        <p:spPr/>
        <p:txBody>
          <a:bodyPr/>
          <a:lstStyle/>
          <a:p>
            <a:fld id="{00000000-1234-1234-1234-123412341234}" type="slidenum">
              <a:rPr lang="en-US" smtClean="0"/>
              <a:pPr/>
              <a:t>149</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524001" y="23792"/>
            <a:ext cx="9144793" cy="6834208"/>
          </a:xfrm>
          <a:prstGeom prst="rect">
            <a:avLst/>
          </a:prstGeom>
        </p:spPr>
      </p:pic>
      <p:sp>
        <p:nvSpPr>
          <p:cNvPr id="30" name="Rectangle 29">
            <a:extLst>
              <a:ext uri="{FF2B5EF4-FFF2-40B4-BE49-F238E27FC236}">
                <a16:creationId xmlns:a16="http://schemas.microsoft.com/office/drawing/2014/main" id="{E81E2CD8-5D6E-451B-B356-30080C6CFB22}"/>
              </a:ext>
            </a:extLst>
          </p:cNvPr>
          <p:cNvSpPr/>
          <p:nvPr/>
        </p:nvSpPr>
        <p:spPr>
          <a:xfrm>
            <a:off x="2926010" y="3884660"/>
            <a:ext cx="7741991" cy="12714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
        <p:nvSpPr>
          <p:cNvPr id="23" name="Up Ribbon 22"/>
          <p:cNvSpPr/>
          <p:nvPr/>
        </p:nvSpPr>
        <p:spPr>
          <a:xfrm>
            <a:off x="4255377" y="79788"/>
            <a:ext cx="4303987" cy="754469"/>
          </a:xfrm>
          <a:prstGeom prst="ribbon2">
            <a:avLst>
              <a:gd name="adj1" fmla="val 16667"/>
              <a:gd name="adj2" fmla="val 75000"/>
            </a:avLst>
          </a:prstGeom>
          <a:solidFill>
            <a:srgbClr val="6BC2ED">
              <a:lumMod val="75000"/>
            </a:srgbClr>
          </a:solidFill>
          <a:ln w="25400" cap="flat" cmpd="sng" algn="ctr">
            <a:noFill/>
            <a:prstDash val="solid"/>
          </a:ln>
          <a:effectLst/>
        </p:spPr>
        <p:txBody>
          <a:bodyPr rtlCol="0" anchor="ctr"/>
          <a:lstStyle/>
          <a:p>
            <a:pPr algn="ctr" defTabSz="685777">
              <a:defRPr/>
            </a:pPr>
            <a:endParaRPr lang="es-UY" sz="1799" kern="0">
              <a:solidFill>
                <a:prstClr val="white"/>
              </a:solidFill>
            </a:endParaRPr>
          </a:p>
        </p:txBody>
      </p:sp>
      <p:sp>
        <p:nvSpPr>
          <p:cNvPr id="24" name="TextBox 23"/>
          <p:cNvSpPr txBox="1"/>
          <p:nvPr/>
        </p:nvSpPr>
        <p:spPr>
          <a:xfrm>
            <a:off x="5177985" y="124236"/>
            <a:ext cx="2458768" cy="830740"/>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685777">
              <a:defRPr/>
            </a:pPr>
            <a:r>
              <a:rPr lang="en-US" sz="2399" b="1" kern="0" dirty="0">
                <a:solidFill>
                  <a:prstClr val="white"/>
                </a:solidFill>
              </a:rPr>
              <a:t>Modes of Inheritance</a:t>
            </a:r>
            <a:endParaRPr lang="es-UY" sz="1799" b="1" kern="0" dirty="0">
              <a:solidFill>
                <a:prstClr val="white"/>
              </a:solidFill>
            </a:endParaRPr>
          </a:p>
        </p:txBody>
      </p:sp>
      <p:sp>
        <p:nvSpPr>
          <p:cNvPr id="25" name="Rectangle 24">
            <a:extLst>
              <a:ext uri="{FF2B5EF4-FFF2-40B4-BE49-F238E27FC236}">
                <a16:creationId xmlns:a16="http://schemas.microsoft.com/office/drawing/2014/main" id="{E81E2CD8-5D6E-451B-B356-30080C6CFB22}"/>
              </a:ext>
            </a:extLst>
          </p:cNvPr>
          <p:cNvSpPr/>
          <p:nvPr/>
        </p:nvSpPr>
        <p:spPr>
          <a:xfrm>
            <a:off x="2941913" y="855253"/>
            <a:ext cx="7726089" cy="163118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
        <p:nvSpPr>
          <p:cNvPr id="26" name="TextBox 36">
            <a:extLst>
              <a:ext uri="{FF2B5EF4-FFF2-40B4-BE49-F238E27FC236}">
                <a16:creationId xmlns:a16="http://schemas.microsoft.com/office/drawing/2014/main" id="{987A773F-B0B5-434E-9A66-CCE658247B83}"/>
              </a:ext>
            </a:extLst>
          </p:cNvPr>
          <p:cNvSpPr txBox="1"/>
          <p:nvPr/>
        </p:nvSpPr>
        <p:spPr>
          <a:xfrm>
            <a:off x="3160880" y="1030716"/>
            <a:ext cx="7507121" cy="1579920"/>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algn="just">
              <a:lnSpc>
                <a:spcPts val="2880"/>
              </a:lnSpc>
            </a:pPr>
            <a:r>
              <a:rPr lang="en-US" sz="2000" dirty="0"/>
              <a:t>If we derive a sub class from a public base class. Then the public member of the base class will become public in the derived class and protected members of the base class will become protected in derived class</a:t>
            </a:r>
          </a:p>
        </p:txBody>
      </p:sp>
      <p:grpSp>
        <p:nvGrpSpPr>
          <p:cNvPr id="20" name="Group 19"/>
          <p:cNvGrpSpPr/>
          <p:nvPr/>
        </p:nvGrpSpPr>
        <p:grpSpPr>
          <a:xfrm>
            <a:off x="1531572" y="1418402"/>
            <a:ext cx="1686006" cy="624000"/>
            <a:chOff x="5416016" y="5145084"/>
            <a:chExt cx="2064752" cy="624000"/>
          </a:xfrm>
        </p:grpSpPr>
        <p:sp>
          <p:nvSpPr>
            <p:cNvPr id="2" name="Rounded Rectangle 1"/>
            <p:cNvSpPr/>
            <p:nvPr/>
          </p:nvSpPr>
          <p:spPr>
            <a:xfrm>
              <a:off x="5416016" y="5145084"/>
              <a:ext cx="2064752" cy="624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4" name="Oval 3"/>
            <p:cNvSpPr/>
            <p:nvPr/>
          </p:nvSpPr>
          <p:spPr>
            <a:xfrm>
              <a:off x="5484209" y="5217057"/>
              <a:ext cx="480053" cy="4800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12" name="Rectangle 11"/>
            <p:cNvSpPr/>
            <p:nvPr/>
          </p:nvSpPr>
          <p:spPr>
            <a:xfrm>
              <a:off x="6030527" y="5230356"/>
              <a:ext cx="1280487" cy="420564"/>
            </a:xfrm>
            <a:prstGeom prst="rect">
              <a:avLst/>
            </a:prstGeom>
          </p:spPr>
          <p:txBody>
            <a:bodyPr wrap="square">
              <a:spAutoFit/>
            </a:bodyPr>
            <a:lstStyle/>
            <a:p>
              <a:r>
                <a:rPr lang="en-US" altLang="ko-KR" sz="2133" dirty="0">
                  <a:solidFill>
                    <a:schemeClr val="bg1"/>
                  </a:solidFill>
                  <a:cs typeface="Arial" pitchFamily="34" charset="0"/>
                </a:rPr>
                <a:t>Public</a:t>
              </a:r>
              <a:endParaRPr lang="ko-KR" altLang="en-US" sz="2133" dirty="0">
                <a:solidFill>
                  <a:schemeClr val="bg1"/>
                </a:solidFill>
              </a:endParaRPr>
            </a:p>
          </p:txBody>
        </p:sp>
        <p:sp>
          <p:nvSpPr>
            <p:cNvPr id="14" name="TextBox 13"/>
            <p:cNvSpPr txBox="1"/>
            <p:nvPr/>
          </p:nvSpPr>
          <p:spPr>
            <a:xfrm>
              <a:off x="5450502" y="5250894"/>
              <a:ext cx="547468" cy="379656"/>
            </a:xfrm>
            <a:prstGeom prst="rect">
              <a:avLst/>
            </a:prstGeom>
            <a:noFill/>
          </p:spPr>
          <p:txBody>
            <a:bodyPr wrap="square" rtlCol="0">
              <a:spAutoFit/>
            </a:bodyPr>
            <a:lstStyle/>
            <a:p>
              <a:pPr algn="ctr"/>
              <a:r>
                <a:rPr lang="en-US" altLang="ko-KR" sz="1867" b="1" dirty="0">
                  <a:solidFill>
                    <a:schemeClr val="bg1"/>
                  </a:solidFill>
                  <a:cs typeface="Arial" pitchFamily="34" charset="0"/>
                </a:rPr>
                <a:t>01</a:t>
              </a:r>
              <a:endParaRPr lang="ko-KR" altLang="en-US" sz="1867" b="1" dirty="0">
                <a:solidFill>
                  <a:schemeClr val="bg1"/>
                </a:solidFill>
                <a:cs typeface="Arial" pitchFamily="34" charset="0"/>
              </a:endParaRPr>
            </a:p>
          </p:txBody>
        </p:sp>
      </p:grpSp>
      <p:grpSp>
        <p:nvGrpSpPr>
          <p:cNvPr id="18" name="Group 17"/>
          <p:cNvGrpSpPr/>
          <p:nvPr/>
        </p:nvGrpSpPr>
        <p:grpSpPr>
          <a:xfrm>
            <a:off x="1549741" y="4215457"/>
            <a:ext cx="1621507" cy="624000"/>
            <a:chOff x="5420522" y="5878687"/>
            <a:chExt cx="2162009" cy="624000"/>
          </a:xfrm>
        </p:grpSpPr>
        <p:sp>
          <p:nvSpPr>
            <p:cNvPr id="6" name="Rounded Rectangle 5"/>
            <p:cNvSpPr/>
            <p:nvPr/>
          </p:nvSpPr>
          <p:spPr>
            <a:xfrm>
              <a:off x="5420522" y="5878687"/>
              <a:ext cx="2162009" cy="624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grpSp>
          <p:nvGrpSpPr>
            <p:cNvPr id="17" name="Group 16"/>
            <p:cNvGrpSpPr/>
            <p:nvPr/>
          </p:nvGrpSpPr>
          <p:grpSpPr>
            <a:xfrm>
              <a:off x="5450502" y="5950661"/>
              <a:ext cx="1836600" cy="480053"/>
              <a:chOff x="5450502" y="5950661"/>
              <a:chExt cx="1836600" cy="480053"/>
            </a:xfrm>
          </p:grpSpPr>
          <p:sp>
            <p:nvSpPr>
              <p:cNvPr id="9" name="Oval 8"/>
              <p:cNvSpPr/>
              <p:nvPr/>
            </p:nvSpPr>
            <p:spPr>
              <a:xfrm>
                <a:off x="5517917" y="5950661"/>
                <a:ext cx="480053" cy="4800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5" name="Rectangle 4"/>
              <p:cNvSpPr/>
              <p:nvPr/>
            </p:nvSpPr>
            <p:spPr>
              <a:xfrm>
                <a:off x="6078290" y="6001168"/>
                <a:ext cx="1208812" cy="369332"/>
              </a:xfrm>
              <a:prstGeom prst="rect">
                <a:avLst/>
              </a:prstGeom>
            </p:spPr>
            <p:txBody>
              <a:bodyPr wrap="square">
                <a:spAutoFit/>
              </a:bodyPr>
              <a:lstStyle/>
              <a:p>
                <a:r>
                  <a:rPr lang="en-US" altLang="ko-KR" dirty="0">
                    <a:solidFill>
                      <a:schemeClr val="bg1"/>
                    </a:solidFill>
                    <a:cs typeface="Arial" pitchFamily="34" charset="0"/>
                  </a:rPr>
                  <a:t>private</a:t>
                </a:r>
                <a:endParaRPr lang="ko-KR" altLang="en-US" dirty="0">
                  <a:solidFill>
                    <a:schemeClr val="bg1"/>
                  </a:solidFill>
                </a:endParaRPr>
              </a:p>
            </p:txBody>
          </p:sp>
          <p:sp>
            <p:nvSpPr>
              <p:cNvPr id="15" name="TextBox 14"/>
              <p:cNvSpPr txBox="1"/>
              <p:nvPr/>
            </p:nvSpPr>
            <p:spPr>
              <a:xfrm>
                <a:off x="5450502" y="6021622"/>
                <a:ext cx="673786" cy="379656"/>
              </a:xfrm>
              <a:prstGeom prst="rect">
                <a:avLst/>
              </a:prstGeom>
              <a:noFill/>
            </p:spPr>
            <p:txBody>
              <a:bodyPr wrap="square" rtlCol="0">
                <a:spAutoFit/>
              </a:bodyPr>
              <a:lstStyle/>
              <a:p>
                <a:pPr algn="ctr"/>
                <a:r>
                  <a:rPr lang="en-US" altLang="ko-KR" sz="1867" b="1" dirty="0">
                    <a:solidFill>
                      <a:schemeClr val="bg1"/>
                    </a:solidFill>
                    <a:cs typeface="Arial" pitchFamily="34" charset="0"/>
                  </a:rPr>
                  <a:t>03</a:t>
                </a:r>
                <a:endParaRPr lang="ko-KR" altLang="en-US" sz="1867" b="1" dirty="0">
                  <a:solidFill>
                    <a:schemeClr val="bg1"/>
                  </a:solidFill>
                  <a:cs typeface="Arial" pitchFamily="34" charset="0"/>
                </a:endParaRPr>
              </a:p>
            </p:txBody>
          </p:sp>
        </p:grpSp>
      </p:grpSp>
      <p:sp>
        <p:nvSpPr>
          <p:cNvPr id="33" name="TextBox 36">
            <a:extLst>
              <a:ext uri="{FF2B5EF4-FFF2-40B4-BE49-F238E27FC236}">
                <a16:creationId xmlns:a16="http://schemas.microsoft.com/office/drawing/2014/main" id="{987A773F-B0B5-434E-9A66-CCE658247B83}"/>
              </a:ext>
            </a:extLst>
          </p:cNvPr>
          <p:cNvSpPr txBox="1"/>
          <p:nvPr/>
        </p:nvSpPr>
        <p:spPr>
          <a:xfrm>
            <a:off x="3190421" y="3976482"/>
            <a:ext cx="7304261" cy="1208023"/>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algn="just">
              <a:lnSpc>
                <a:spcPts val="2880"/>
              </a:lnSpc>
            </a:pPr>
            <a:r>
              <a:rPr lang="en-US" sz="2000" dirty="0"/>
              <a:t>If we derive a sub class from a Private base class. Then both public member and protected members of the base class will become Private in derived class.</a:t>
            </a:r>
          </a:p>
        </p:txBody>
      </p:sp>
      <p:sp>
        <p:nvSpPr>
          <p:cNvPr id="34" name="Rectangle 33">
            <a:extLst>
              <a:ext uri="{FF2B5EF4-FFF2-40B4-BE49-F238E27FC236}">
                <a16:creationId xmlns:a16="http://schemas.microsoft.com/office/drawing/2014/main" id="{E81E2CD8-5D6E-451B-B356-30080C6CFB22}"/>
              </a:ext>
            </a:extLst>
          </p:cNvPr>
          <p:cNvSpPr/>
          <p:nvPr/>
        </p:nvSpPr>
        <p:spPr>
          <a:xfrm>
            <a:off x="2949676" y="5268387"/>
            <a:ext cx="7726089" cy="139367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
        <p:nvSpPr>
          <p:cNvPr id="35" name="TextBox 36">
            <a:extLst>
              <a:ext uri="{FF2B5EF4-FFF2-40B4-BE49-F238E27FC236}">
                <a16:creationId xmlns:a16="http://schemas.microsoft.com/office/drawing/2014/main" id="{987A773F-B0B5-434E-9A66-CCE658247B83}"/>
              </a:ext>
            </a:extLst>
          </p:cNvPr>
          <p:cNvSpPr txBox="1"/>
          <p:nvPr/>
        </p:nvSpPr>
        <p:spPr>
          <a:xfrm>
            <a:off x="3347838" y="5401261"/>
            <a:ext cx="7304261" cy="1323439"/>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en-US" sz="2000" dirty="0"/>
              <a:t>The private members in the base class cannot be directly accessed in the derived class, while protected members can be directly accessed. For example, Classes B, C and D all contain the variables x, y and z in below example</a:t>
            </a:r>
          </a:p>
        </p:txBody>
      </p:sp>
      <p:grpSp>
        <p:nvGrpSpPr>
          <p:cNvPr id="3" name="Group 2"/>
          <p:cNvGrpSpPr/>
          <p:nvPr/>
        </p:nvGrpSpPr>
        <p:grpSpPr>
          <a:xfrm>
            <a:off x="1543799" y="5696934"/>
            <a:ext cx="1698835" cy="624000"/>
            <a:chOff x="9763162" y="5128658"/>
            <a:chExt cx="2265113" cy="624000"/>
          </a:xfrm>
        </p:grpSpPr>
        <p:sp>
          <p:nvSpPr>
            <p:cNvPr id="7" name="Rounded Rectangle 6"/>
            <p:cNvSpPr/>
            <p:nvPr/>
          </p:nvSpPr>
          <p:spPr>
            <a:xfrm>
              <a:off x="9763162" y="5128658"/>
              <a:ext cx="2265113" cy="624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3" name="Rectangle 12"/>
            <p:cNvSpPr/>
            <p:nvPr/>
          </p:nvSpPr>
          <p:spPr>
            <a:xfrm>
              <a:off x="10310631" y="5250894"/>
              <a:ext cx="1547890" cy="420564"/>
            </a:xfrm>
            <a:prstGeom prst="rect">
              <a:avLst/>
            </a:prstGeom>
          </p:spPr>
          <p:txBody>
            <a:bodyPr wrap="square">
              <a:spAutoFit/>
            </a:bodyPr>
            <a:lstStyle/>
            <a:p>
              <a:r>
                <a:rPr lang="en-IN" altLang="ko-KR" sz="2133" b="1" u="sng" dirty="0">
                  <a:solidFill>
                    <a:schemeClr val="bg1"/>
                  </a:solidFill>
                </a:rPr>
                <a:t>Note:</a:t>
              </a:r>
              <a:endParaRPr lang="ko-KR" altLang="en-US" sz="2133" b="1" u="sng" dirty="0">
                <a:solidFill>
                  <a:schemeClr val="bg1"/>
                </a:solidFill>
              </a:endParaRPr>
            </a:p>
          </p:txBody>
        </p:sp>
      </p:grpSp>
      <p:sp>
        <p:nvSpPr>
          <p:cNvPr id="27" name="Rectangle 26">
            <a:extLst>
              <a:ext uri="{FF2B5EF4-FFF2-40B4-BE49-F238E27FC236}">
                <a16:creationId xmlns:a16="http://schemas.microsoft.com/office/drawing/2014/main" id="{E81E2CD8-5D6E-451B-B356-30080C6CFB22}"/>
              </a:ext>
            </a:extLst>
          </p:cNvPr>
          <p:cNvSpPr/>
          <p:nvPr/>
        </p:nvSpPr>
        <p:spPr>
          <a:xfrm>
            <a:off x="2937852" y="2555899"/>
            <a:ext cx="7726089" cy="12714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endParaRPr lang="ko-KR" altLang="en-US" sz="2000" dirty="0">
              <a:solidFill>
                <a:schemeClr val="tx1"/>
              </a:solidFill>
            </a:endParaRPr>
          </a:p>
        </p:txBody>
      </p:sp>
      <p:grpSp>
        <p:nvGrpSpPr>
          <p:cNvPr id="28" name="Group 27"/>
          <p:cNvGrpSpPr/>
          <p:nvPr/>
        </p:nvGrpSpPr>
        <p:grpSpPr>
          <a:xfrm>
            <a:off x="1584241" y="2889426"/>
            <a:ext cx="1621507" cy="624000"/>
            <a:chOff x="5420522" y="5878687"/>
            <a:chExt cx="2162009" cy="624000"/>
          </a:xfrm>
        </p:grpSpPr>
        <p:sp>
          <p:nvSpPr>
            <p:cNvPr id="29" name="Rounded Rectangle 28"/>
            <p:cNvSpPr/>
            <p:nvPr/>
          </p:nvSpPr>
          <p:spPr>
            <a:xfrm>
              <a:off x="5420522" y="5878687"/>
              <a:ext cx="2162009" cy="624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grpSp>
          <p:nvGrpSpPr>
            <p:cNvPr id="31" name="Group 30"/>
            <p:cNvGrpSpPr/>
            <p:nvPr/>
          </p:nvGrpSpPr>
          <p:grpSpPr>
            <a:xfrm>
              <a:off x="5450502" y="5950661"/>
              <a:ext cx="2086028" cy="480053"/>
              <a:chOff x="5450502" y="5950661"/>
              <a:chExt cx="2086028" cy="480053"/>
            </a:xfrm>
          </p:grpSpPr>
          <p:sp>
            <p:nvSpPr>
              <p:cNvPr id="32" name="Oval 31"/>
              <p:cNvSpPr/>
              <p:nvPr/>
            </p:nvSpPr>
            <p:spPr>
              <a:xfrm>
                <a:off x="5517917" y="5950661"/>
                <a:ext cx="480053" cy="4800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36" name="Rectangle 35"/>
              <p:cNvSpPr/>
              <p:nvPr/>
            </p:nvSpPr>
            <p:spPr>
              <a:xfrm>
                <a:off x="6078289" y="6001168"/>
                <a:ext cx="1458241" cy="369332"/>
              </a:xfrm>
              <a:prstGeom prst="rect">
                <a:avLst/>
              </a:prstGeom>
            </p:spPr>
            <p:txBody>
              <a:bodyPr wrap="square">
                <a:spAutoFit/>
              </a:bodyPr>
              <a:lstStyle/>
              <a:p>
                <a:r>
                  <a:rPr lang="en-IN" dirty="0">
                    <a:solidFill>
                      <a:schemeClr val="bg1"/>
                    </a:solidFill>
                  </a:rPr>
                  <a:t>Protected</a:t>
                </a:r>
                <a:endParaRPr lang="ko-KR" altLang="en-US" dirty="0">
                  <a:solidFill>
                    <a:schemeClr val="bg1"/>
                  </a:solidFill>
                </a:endParaRPr>
              </a:p>
            </p:txBody>
          </p:sp>
          <p:sp>
            <p:nvSpPr>
              <p:cNvPr id="37" name="TextBox 36"/>
              <p:cNvSpPr txBox="1"/>
              <p:nvPr/>
            </p:nvSpPr>
            <p:spPr>
              <a:xfrm>
                <a:off x="5450502" y="6021622"/>
                <a:ext cx="627787" cy="379656"/>
              </a:xfrm>
              <a:prstGeom prst="rect">
                <a:avLst/>
              </a:prstGeom>
              <a:noFill/>
            </p:spPr>
            <p:txBody>
              <a:bodyPr wrap="square" rtlCol="0">
                <a:spAutoFit/>
              </a:bodyPr>
              <a:lstStyle/>
              <a:p>
                <a:pPr algn="ctr"/>
                <a:r>
                  <a:rPr lang="en-US" altLang="ko-KR" sz="1867" b="1" dirty="0">
                    <a:solidFill>
                      <a:schemeClr val="bg1"/>
                    </a:solidFill>
                    <a:cs typeface="Arial" pitchFamily="34" charset="0"/>
                  </a:rPr>
                  <a:t>02</a:t>
                </a:r>
                <a:endParaRPr lang="ko-KR" altLang="en-US" sz="1867" b="1" dirty="0">
                  <a:solidFill>
                    <a:schemeClr val="bg1"/>
                  </a:solidFill>
                  <a:cs typeface="Arial" pitchFamily="34" charset="0"/>
                </a:endParaRPr>
              </a:p>
            </p:txBody>
          </p:sp>
        </p:grpSp>
      </p:grpSp>
      <p:sp>
        <p:nvSpPr>
          <p:cNvPr id="38" name="TextBox 36">
            <a:extLst>
              <a:ext uri="{FF2B5EF4-FFF2-40B4-BE49-F238E27FC236}">
                <a16:creationId xmlns:a16="http://schemas.microsoft.com/office/drawing/2014/main" id="{987A773F-B0B5-434E-9A66-CCE658247B83}"/>
              </a:ext>
            </a:extLst>
          </p:cNvPr>
          <p:cNvSpPr txBox="1"/>
          <p:nvPr/>
        </p:nvSpPr>
        <p:spPr>
          <a:xfrm>
            <a:off x="3179969" y="2748403"/>
            <a:ext cx="7507121" cy="1208023"/>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algn="just">
              <a:lnSpc>
                <a:spcPts val="2880"/>
              </a:lnSpc>
            </a:pPr>
            <a:r>
              <a:rPr lang="en-US" sz="2000" dirty="0"/>
              <a:t>If we derive a sub class from a Protected base class. Then both public member and protected members of the base class will become protected in derived class.</a:t>
            </a:r>
          </a:p>
        </p:txBody>
      </p:sp>
    </p:spTree>
    <p:extLst>
      <p:ext uri="{BB962C8B-B14F-4D97-AF65-F5344CB8AC3E}">
        <p14:creationId xmlns:p14="http://schemas.microsoft.com/office/powerpoint/2010/main" val="245581101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
          <p:cNvSpPr txBox="1">
            <a:spLocks noGrp="1"/>
          </p:cNvSpPr>
          <p:nvPr>
            <p:ph type="title"/>
          </p:nvPr>
        </p:nvSpPr>
        <p:spPr>
          <a:xfrm>
            <a:off x="812800" y="17780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n-US"/>
              <a:t>Activity Diagram</a:t>
            </a:r>
            <a:endParaRPr/>
          </a:p>
        </p:txBody>
      </p:sp>
      <p:sp>
        <p:nvSpPr>
          <p:cNvPr id="117" name="Google Shape;117;p2"/>
          <p:cNvSpPr txBox="1">
            <a:spLocks noGrp="1"/>
          </p:cNvSpPr>
          <p:nvPr>
            <p:ph type="body" idx="1"/>
          </p:nvPr>
        </p:nvSpPr>
        <p:spPr>
          <a:xfrm>
            <a:off x="812800" y="1981202"/>
            <a:ext cx="10769600" cy="4495799"/>
          </a:xfrm>
          <a:prstGeom prst="rect">
            <a:avLst/>
          </a:prstGeom>
          <a:noFill/>
          <a:ln>
            <a:noFill/>
          </a:ln>
        </p:spPr>
        <p:txBody>
          <a:bodyPr spcFirstLastPara="1" vert="horz" wrap="square" lIns="121900" tIns="60933" rIns="121900" bIns="60933" rtlCol="0" anchor="t" anchorCtr="0">
            <a:normAutofit/>
          </a:bodyPr>
          <a:lstStyle/>
          <a:p>
            <a:pPr marL="426709" indent="-426709">
              <a:spcBef>
                <a:spcPts val="0"/>
              </a:spcBef>
              <a:buSzPts val="1200"/>
              <a:buFont typeface="Noto Sans Symbols"/>
              <a:buChar char="❑"/>
            </a:pPr>
            <a:r>
              <a:rPr lang="en-US" sz="2667">
                <a:latin typeface="Times New Roman"/>
                <a:ea typeface="Times New Roman"/>
                <a:cs typeface="Times New Roman"/>
                <a:sym typeface="Times New Roman"/>
              </a:rPr>
              <a:t>Activity diagram is UML behavior diagram which emphasis on the sequence and conditions of the flow</a:t>
            </a:r>
            <a:endParaRPr/>
          </a:p>
          <a:p>
            <a:pPr marL="426709" indent="-426709">
              <a:spcBef>
                <a:spcPts val="933"/>
              </a:spcBef>
              <a:buSzPts val="1200"/>
              <a:buFont typeface="Noto Sans Symbols"/>
              <a:buChar char="❑"/>
            </a:pPr>
            <a:r>
              <a:rPr lang="en-US" sz="2667">
                <a:latin typeface="Times New Roman"/>
                <a:ea typeface="Times New Roman"/>
                <a:cs typeface="Times New Roman"/>
                <a:sym typeface="Times New Roman"/>
              </a:rPr>
              <a:t>It shows a sequence of actions or flow of control in a system.</a:t>
            </a:r>
            <a:endParaRPr/>
          </a:p>
          <a:p>
            <a:pPr marL="426709" indent="-426709">
              <a:spcBef>
                <a:spcPts val="933"/>
              </a:spcBef>
              <a:buSzPts val="1200"/>
              <a:buFont typeface="Noto Sans Symbols"/>
              <a:buChar char="❑"/>
            </a:pPr>
            <a:r>
              <a:rPr lang="en-US" sz="2667">
                <a:latin typeface="Times New Roman"/>
                <a:ea typeface="Times New Roman"/>
                <a:cs typeface="Times New Roman"/>
                <a:sym typeface="Times New Roman"/>
              </a:rPr>
              <a:t>It is like to a flowchart or a flow diagram. </a:t>
            </a:r>
            <a:endParaRPr sz="2667">
              <a:latin typeface="Times New Roman"/>
              <a:ea typeface="Times New Roman"/>
              <a:cs typeface="Times New Roman"/>
              <a:sym typeface="Times New Roman"/>
            </a:endParaRPr>
          </a:p>
          <a:p>
            <a:pPr marL="426709" indent="-426709">
              <a:spcBef>
                <a:spcPts val="933"/>
              </a:spcBef>
              <a:buSzPts val="1200"/>
              <a:buFont typeface="Noto Sans Symbols"/>
              <a:buChar char="❑"/>
            </a:pPr>
            <a:r>
              <a:rPr lang="en-US" sz="2667">
                <a:latin typeface="Times New Roman"/>
                <a:ea typeface="Times New Roman"/>
                <a:cs typeface="Times New Roman"/>
                <a:sym typeface="Times New Roman"/>
              </a:rPr>
              <a:t>It is frequently used in business process modeling. They can also describe the steps in a use case diagram. </a:t>
            </a:r>
            <a:endParaRPr sz="2667">
              <a:latin typeface="Times New Roman"/>
              <a:ea typeface="Times New Roman"/>
              <a:cs typeface="Times New Roman"/>
              <a:sym typeface="Times New Roman"/>
            </a:endParaRPr>
          </a:p>
          <a:p>
            <a:pPr marL="426709" indent="-426709">
              <a:spcBef>
                <a:spcPts val="933"/>
              </a:spcBef>
              <a:buSzPts val="1200"/>
              <a:buFont typeface="Noto Sans Symbols"/>
              <a:buChar char="❑"/>
            </a:pPr>
            <a:r>
              <a:rPr lang="en-US" sz="2667">
                <a:latin typeface="Times New Roman"/>
                <a:ea typeface="Times New Roman"/>
                <a:cs typeface="Times New Roman"/>
                <a:sym typeface="Times New Roman"/>
              </a:rPr>
              <a:t>The modeled Activities are either sequential or concurrent. </a:t>
            </a:r>
            <a:endParaRPr sz="2667">
              <a:latin typeface="Times New Roman"/>
              <a:ea typeface="Times New Roman"/>
              <a:cs typeface="Times New Roman"/>
              <a:sym typeface="Times New Roman"/>
            </a:endParaRPr>
          </a:p>
          <a:p>
            <a:pPr marL="426709" indent="-325112">
              <a:spcBef>
                <a:spcPts val="933"/>
              </a:spcBef>
              <a:buSzPts val="1200"/>
              <a:buNone/>
            </a:pPr>
            <a:endParaRPr sz="2667">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3213A58B-9280-01CA-4CCB-448D1A05F9BB}"/>
              </a:ext>
            </a:extLst>
          </p:cNvPr>
          <p:cNvPicPr>
            <a:picLocks noChangeAspect="1"/>
          </p:cNvPicPr>
          <p:nvPr/>
        </p:nvPicPr>
        <p:blipFill>
          <a:blip r:embed="rId3"/>
          <a:stretch>
            <a:fillRect/>
          </a:stretch>
        </p:blipFill>
        <p:spPr>
          <a:xfrm>
            <a:off x="-104434" y="171986"/>
            <a:ext cx="12296434" cy="509051"/>
          </a:xfrm>
          <a:prstGeom prst="rect">
            <a:avLst/>
          </a:prstGeom>
        </p:spPr>
      </p:pic>
      <p:sp>
        <p:nvSpPr>
          <p:cNvPr id="3" name="Date Placeholder 2">
            <a:extLst>
              <a:ext uri="{FF2B5EF4-FFF2-40B4-BE49-F238E27FC236}">
                <a16:creationId xmlns:a16="http://schemas.microsoft.com/office/drawing/2014/main" id="{8CE51104-E082-E7C1-2051-1CA6ABA92AAB}"/>
              </a:ext>
            </a:extLst>
          </p:cNvPr>
          <p:cNvSpPr>
            <a:spLocks noGrp="1"/>
          </p:cNvSpPr>
          <p:nvPr>
            <p:ph type="dt" sz="half" idx="10"/>
          </p:nvPr>
        </p:nvSpPr>
        <p:spPr/>
        <p:txBody>
          <a:bodyPr/>
          <a:lstStyle/>
          <a:p>
            <a:fld id="{7106EE0D-C3B0-48B2-8C17-BCAB2BB2F819}" type="datetime1">
              <a:rPr lang="en-IN" smtClean="0"/>
              <a:t>27-09-2022</a:t>
            </a:fld>
            <a:endParaRPr lang="en-IN"/>
          </a:p>
        </p:txBody>
      </p:sp>
      <p:sp>
        <p:nvSpPr>
          <p:cNvPr id="4" name="Footer Placeholder 3">
            <a:extLst>
              <a:ext uri="{FF2B5EF4-FFF2-40B4-BE49-F238E27FC236}">
                <a16:creationId xmlns:a16="http://schemas.microsoft.com/office/drawing/2014/main" id="{5CEB8B7A-A69A-3450-7BC2-3F9F9CC50EA6}"/>
              </a:ext>
            </a:extLst>
          </p:cNvPr>
          <p:cNvSpPr>
            <a:spLocks noGrp="1"/>
          </p:cNvSpPr>
          <p:nvPr>
            <p:ph type="ftr" sz="quarter" idx="11"/>
          </p:nvPr>
        </p:nvSpPr>
        <p:spPr/>
        <p:txBody>
          <a:bodyPr/>
          <a:lstStyle/>
          <a:p>
            <a:r>
              <a:rPr lang="en-IN"/>
              <a:t>Prepared by NWC Department</a:t>
            </a:r>
          </a:p>
        </p:txBody>
      </p:sp>
      <p:sp>
        <p:nvSpPr>
          <p:cNvPr id="5" name="Slide Number Placeholder 4">
            <a:extLst>
              <a:ext uri="{FF2B5EF4-FFF2-40B4-BE49-F238E27FC236}">
                <a16:creationId xmlns:a16="http://schemas.microsoft.com/office/drawing/2014/main" id="{BF46D1C8-1091-5BC7-A61A-0152131A7247}"/>
              </a:ext>
            </a:extLst>
          </p:cNvPr>
          <p:cNvSpPr>
            <a:spLocks noGrp="1"/>
          </p:cNvSpPr>
          <p:nvPr>
            <p:ph type="sldNum" sz="quarter" idx="12"/>
          </p:nvPr>
        </p:nvSpPr>
        <p:spPr/>
        <p:txBody>
          <a:bodyPr/>
          <a:lstStyle/>
          <a:p>
            <a:fld id="{7DCCAA30-94DD-4E22-986E-F016C04350DC}" type="slidenum">
              <a:rPr lang="en-IN" smtClean="0"/>
              <a:t>150</a:t>
            </a:fld>
            <a:endParaRPr lang="en-IN"/>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n-US"/>
              <a:t>Benefits</a:t>
            </a:r>
            <a:endParaRPr/>
          </a:p>
        </p:txBody>
      </p:sp>
      <p:sp>
        <p:nvSpPr>
          <p:cNvPr id="123" name="Google Shape;123;p3"/>
          <p:cNvSpPr txBox="1">
            <a:spLocks noGrp="1"/>
          </p:cNvSpPr>
          <p:nvPr>
            <p:ph type="body" idx="1"/>
          </p:nvPr>
        </p:nvSpPr>
        <p:spPr>
          <a:xfrm>
            <a:off x="812800" y="1905000"/>
            <a:ext cx="10871200" cy="4358165"/>
          </a:xfrm>
          <a:prstGeom prst="rect">
            <a:avLst/>
          </a:prstGeom>
          <a:noFill/>
          <a:ln>
            <a:noFill/>
          </a:ln>
        </p:spPr>
        <p:txBody>
          <a:bodyPr spcFirstLastPara="1" vert="horz" wrap="square" lIns="121900" tIns="60933" rIns="121900" bIns="60933" rtlCol="0" anchor="t" anchorCtr="0">
            <a:normAutofit/>
          </a:bodyPr>
          <a:lstStyle/>
          <a:p>
            <a:pPr marL="426709" indent="-426709">
              <a:spcBef>
                <a:spcPts val="0"/>
              </a:spcBef>
              <a:buSzPts val="1200"/>
              <a:buChar char="◻"/>
            </a:pPr>
            <a:r>
              <a:rPr lang="en-US" sz="2667">
                <a:latin typeface="Times New Roman"/>
                <a:ea typeface="Times New Roman"/>
                <a:cs typeface="Times New Roman"/>
                <a:sym typeface="Times New Roman"/>
              </a:rPr>
              <a:t>It illustrates the logic of an algorithm.</a:t>
            </a:r>
            <a:endParaRPr/>
          </a:p>
          <a:p>
            <a:pPr marL="426709" indent="-426709">
              <a:spcBef>
                <a:spcPts val="933"/>
              </a:spcBef>
              <a:buSzPts val="1200"/>
              <a:buChar char="◻"/>
            </a:pPr>
            <a:r>
              <a:rPr lang="en-US" sz="2667">
                <a:latin typeface="Times New Roman"/>
                <a:ea typeface="Times New Roman"/>
                <a:cs typeface="Times New Roman"/>
                <a:sym typeface="Times New Roman"/>
              </a:rPr>
              <a:t>It describes the functions performed in use cases.</a:t>
            </a:r>
            <a:endParaRPr sz="2667">
              <a:latin typeface="Times New Roman"/>
              <a:ea typeface="Times New Roman"/>
              <a:cs typeface="Times New Roman"/>
              <a:sym typeface="Times New Roman"/>
            </a:endParaRPr>
          </a:p>
          <a:p>
            <a:pPr marL="426709" indent="-426709">
              <a:spcBef>
                <a:spcPts val="933"/>
              </a:spcBef>
              <a:buSzPts val="1200"/>
              <a:buChar char="◻"/>
            </a:pPr>
            <a:r>
              <a:rPr lang="en-US" sz="2667">
                <a:latin typeface="Times New Roman"/>
                <a:ea typeface="Times New Roman"/>
                <a:cs typeface="Times New Roman"/>
                <a:sym typeface="Times New Roman"/>
              </a:rPr>
              <a:t>Illustrate a business process or workflow between users and the system.</a:t>
            </a:r>
            <a:endParaRPr/>
          </a:p>
          <a:p>
            <a:pPr marL="426709" indent="-426709">
              <a:spcBef>
                <a:spcPts val="933"/>
              </a:spcBef>
              <a:buSzPts val="1200"/>
              <a:buChar char="◻"/>
            </a:pPr>
            <a:r>
              <a:rPr lang="en-US" sz="2667">
                <a:latin typeface="Times New Roman"/>
                <a:ea typeface="Times New Roman"/>
                <a:cs typeface="Times New Roman"/>
                <a:sym typeface="Times New Roman"/>
              </a:rPr>
              <a:t>It Simplifies and improves any process by descriptive complex use cases.</a:t>
            </a:r>
            <a:endParaRPr/>
          </a:p>
          <a:p>
            <a:pPr marL="426709" indent="-426709">
              <a:spcBef>
                <a:spcPts val="933"/>
              </a:spcBef>
              <a:buSzPts val="1200"/>
              <a:buChar char="◻"/>
            </a:pPr>
            <a:r>
              <a:rPr lang="en-US" sz="2667">
                <a:latin typeface="Times New Roman"/>
                <a:ea typeface="Times New Roman"/>
                <a:cs typeface="Times New Roman"/>
                <a:sym typeface="Times New Roman"/>
              </a:rPr>
              <a:t>Model software architecture elements, such as method, function, and operation.</a:t>
            </a:r>
            <a:endParaRPr/>
          </a:p>
          <a:p>
            <a:pPr marL="0" indent="0">
              <a:spcBef>
                <a:spcPts val="933"/>
              </a:spcBef>
              <a:buSzPts val="1200"/>
              <a:buNone/>
            </a:pPr>
            <a:endParaRPr sz="2667">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82F6A712-0FFC-724D-7631-567C8BBC6476}"/>
              </a:ext>
            </a:extLst>
          </p:cNvPr>
          <p:cNvPicPr>
            <a:picLocks noChangeAspect="1"/>
          </p:cNvPicPr>
          <p:nvPr/>
        </p:nvPicPr>
        <p:blipFill>
          <a:blip r:embed="rId3"/>
          <a:stretch>
            <a:fillRect/>
          </a:stretch>
        </p:blipFill>
        <p:spPr>
          <a:xfrm>
            <a:off x="-104434" y="171986"/>
            <a:ext cx="12296434" cy="509051"/>
          </a:xfrm>
          <a:prstGeom prst="rect">
            <a:avLst/>
          </a:prstGeom>
        </p:spPr>
      </p:pic>
      <p:sp>
        <p:nvSpPr>
          <p:cNvPr id="3" name="Date Placeholder 2">
            <a:extLst>
              <a:ext uri="{FF2B5EF4-FFF2-40B4-BE49-F238E27FC236}">
                <a16:creationId xmlns:a16="http://schemas.microsoft.com/office/drawing/2014/main" id="{5FA70AD5-337A-989E-154F-EA24713F96D7}"/>
              </a:ext>
            </a:extLst>
          </p:cNvPr>
          <p:cNvSpPr>
            <a:spLocks noGrp="1"/>
          </p:cNvSpPr>
          <p:nvPr>
            <p:ph type="dt" sz="half" idx="10"/>
          </p:nvPr>
        </p:nvSpPr>
        <p:spPr/>
        <p:txBody>
          <a:bodyPr/>
          <a:lstStyle/>
          <a:p>
            <a:fld id="{CBD024B0-37DB-451A-AC96-6502C2176D9F}" type="datetime1">
              <a:rPr lang="en-IN" smtClean="0"/>
              <a:t>27-09-2022</a:t>
            </a:fld>
            <a:endParaRPr lang="en-IN"/>
          </a:p>
        </p:txBody>
      </p:sp>
      <p:sp>
        <p:nvSpPr>
          <p:cNvPr id="4" name="Footer Placeholder 3">
            <a:extLst>
              <a:ext uri="{FF2B5EF4-FFF2-40B4-BE49-F238E27FC236}">
                <a16:creationId xmlns:a16="http://schemas.microsoft.com/office/drawing/2014/main" id="{DB0A9459-095E-2A75-F1A5-902FFED524C9}"/>
              </a:ext>
            </a:extLst>
          </p:cNvPr>
          <p:cNvSpPr>
            <a:spLocks noGrp="1"/>
          </p:cNvSpPr>
          <p:nvPr>
            <p:ph type="ftr" sz="quarter" idx="11"/>
          </p:nvPr>
        </p:nvSpPr>
        <p:spPr/>
        <p:txBody>
          <a:bodyPr/>
          <a:lstStyle/>
          <a:p>
            <a:r>
              <a:rPr lang="en-IN"/>
              <a:t>Prepared by NWC Department</a:t>
            </a:r>
          </a:p>
        </p:txBody>
      </p:sp>
      <p:sp>
        <p:nvSpPr>
          <p:cNvPr id="5" name="Slide Number Placeholder 4">
            <a:extLst>
              <a:ext uri="{FF2B5EF4-FFF2-40B4-BE49-F238E27FC236}">
                <a16:creationId xmlns:a16="http://schemas.microsoft.com/office/drawing/2014/main" id="{01D5C931-F0FA-16BC-123F-0E26314F3D60}"/>
              </a:ext>
            </a:extLst>
          </p:cNvPr>
          <p:cNvSpPr>
            <a:spLocks noGrp="1"/>
          </p:cNvSpPr>
          <p:nvPr>
            <p:ph type="sldNum" sz="quarter" idx="12"/>
          </p:nvPr>
        </p:nvSpPr>
        <p:spPr/>
        <p:txBody>
          <a:bodyPr/>
          <a:lstStyle/>
          <a:p>
            <a:fld id="{7DCCAA30-94DD-4E22-986E-F016C04350DC}" type="slidenum">
              <a:rPr lang="en-IN" smtClean="0"/>
              <a:t>151</a:t>
            </a:fld>
            <a:endParaRPr lang="en-IN"/>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n-US"/>
              <a:t>Symbols and Notations</a:t>
            </a:r>
            <a:endParaRPr/>
          </a:p>
        </p:txBody>
      </p:sp>
      <p:sp>
        <p:nvSpPr>
          <p:cNvPr id="129" name="Google Shape;129;p4"/>
          <p:cNvSpPr txBox="1">
            <a:spLocks noGrp="1"/>
          </p:cNvSpPr>
          <p:nvPr>
            <p:ph type="body" idx="1"/>
          </p:nvPr>
        </p:nvSpPr>
        <p:spPr>
          <a:xfrm>
            <a:off x="812800" y="1905000"/>
            <a:ext cx="10871200" cy="4358165"/>
          </a:xfrm>
          <a:prstGeom prst="rect">
            <a:avLst/>
          </a:prstGeom>
          <a:noFill/>
          <a:ln>
            <a:noFill/>
          </a:ln>
        </p:spPr>
        <p:txBody>
          <a:bodyPr spcFirstLastPara="1" vert="horz" wrap="square" lIns="121900" tIns="60933" rIns="121900" bIns="60933" rtlCol="0" anchor="t" anchorCtr="0">
            <a:normAutofit/>
          </a:bodyPr>
          <a:lstStyle/>
          <a:p>
            <a:pPr marL="0" indent="0">
              <a:spcBef>
                <a:spcPts val="0"/>
              </a:spcBef>
              <a:buSzPts val="1200"/>
              <a:buNone/>
            </a:pPr>
            <a:r>
              <a:rPr lang="en-US" sz="2667" b="1">
                <a:latin typeface="Times New Roman"/>
                <a:ea typeface="Times New Roman"/>
                <a:cs typeface="Times New Roman"/>
                <a:sym typeface="Times New Roman"/>
              </a:rPr>
              <a:t>Activity</a:t>
            </a:r>
            <a:endParaRPr sz="2667">
              <a:latin typeface="Times New Roman"/>
              <a:ea typeface="Times New Roman"/>
              <a:cs typeface="Times New Roman"/>
              <a:sym typeface="Times New Roman"/>
            </a:endParaRPr>
          </a:p>
          <a:p>
            <a:pPr marL="426709" indent="-426709">
              <a:spcBef>
                <a:spcPts val="933"/>
              </a:spcBef>
              <a:buSzPts val="1200"/>
              <a:buChar char="◻"/>
            </a:pPr>
            <a:r>
              <a:rPr lang="en-US" sz="2667">
                <a:latin typeface="Times New Roman"/>
                <a:ea typeface="Times New Roman"/>
                <a:cs typeface="Times New Roman"/>
                <a:sym typeface="Times New Roman"/>
              </a:rPr>
              <a:t>Is used to illustrate a set of actions.</a:t>
            </a:r>
            <a:endParaRPr/>
          </a:p>
          <a:p>
            <a:pPr marL="426709" indent="-426709">
              <a:spcBef>
                <a:spcPts val="933"/>
              </a:spcBef>
              <a:buSzPts val="1200"/>
              <a:buChar char="◻"/>
            </a:pPr>
            <a:r>
              <a:rPr lang="en-US" sz="2667">
                <a:latin typeface="Times New Roman"/>
                <a:ea typeface="Times New Roman"/>
                <a:cs typeface="Times New Roman"/>
                <a:sym typeface="Times New Roman"/>
              </a:rPr>
              <a:t>It shows the non-interruptible action of objects. </a:t>
            </a:r>
            <a:endParaRPr/>
          </a:p>
          <a:p>
            <a:pPr marL="426709" indent="-325112">
              <a:spcBef>
                <a:spcPts val="933"/>
              </a:spcBef>
              <a:buSzPts val="1200"/>
              <a:buNone/>
            </a:pPr>
            <a:endParaRPr sz="2667">
              <a:latin typeface="Times New Roman"/>
              <a:ea typeface="Times New Roman"/>
              <a:cs typeface="Times New Roman"/>
              <a:sym typeface="Times New Roman"/>
            </a:endParaRPr>
          </a:p>
        </p:txBody>
      </p:sp>
      <p:pic>
        <p:nvPicPr>
          <p:cNvPr id="130" name="Google Shape;130;p4" descr="C:\Users\VINOTH\Pictures\Use case\activity-symbol.jpg"/>
          <p:cNvPicPr preferRelativeResize="0"/>
          <p:nvPr/>
        </p:nvPicPr>
        <p:blipFill rotWithShape="1">
          <a:blip r:embed="rId3">
            <a:alphaModFix/>
          </a:blip>
          <a:srcRect/>
          <a:stretch/>
        </p:blipFill>
        <p:spPr>
          <a:xfrm>
            <a:off x="2844800" y="4140200"/>
            <a:ext cx="5715000" cy="1371600"/>
          </a:xfrm>
          <a:prstGeom prst="rect">
            <a:avLst/>
          </a:prstGeom>
          <a:noFill/>
          <a:ln>
            <a:noFill/>
          </a:ln>
        </p:spPr>
      </p:pic>
      <p:pic>
        <p:nvPicPr>
          <p:cNvPr id="2" name="Picture 1">
            <a:extLst>
              <a:ext uri="{FF2B5EF4-FFF2-40B4-BE49-F238E27FC236}">
                <a16:creationId xmlns:a16="http://schemas.microsoft.com/office/drawing/2014/main" id="{BD74C4E4-B220-8A6F-919E-B9A7049AD162}"/>
              </a:ext>
            </a:extLst>
          </p:cNvPr>
          <p:cNvPicPr>
            <a:picLocks noChangeAspect="1"/>
          </p:cNvPicPr>
          <p:nvPr/>
        </p:nvPicPr>
        <p:blipFill>
          <a:blip r:embed="rId4"/>
          <a:stretch>
            <a:fillRect/>
          </a:stretch>
        </p:blipFill>
        <p:spPr>
          <a:xfrm>
            <a:off x="-104434" y="171986"/>
            <a:ext cx="12296434" cy="509051"/>
          </a:xfrm>
          <a:prstGeom prst="rect">
            <a:avLst/>
          </a:prstGeom>
        </p:spPr>
      </p:pic>
      <p:sp>
        <p:nvSpPr>
          <p:cNvPr id="3" name="Date Placeholder 2">
            <a:extLst>
              <a:ext uri="{FF2B5EF4-FFF2-40B4-BE49-F238E27FC236}">
                <a16:creationId xmlns:a16="http://schemas.microsoft.com/office/drawing/2014/main" id="{3688D7C6-438D-71ED-EC33-959664E9AEC1}"/>
              </a:ext>
            </a:extLst>
          </p:cNvPr>
          <p:cNvSpPr>
            <a:spLocks noGrp="1"/>
          </p:cNvSpPr>
          <p:nvPr>
            <p:ph type="dt" sz="half" idx="10"/>
          </p:nvPr>
        </p:nvSpPr>
        <p:spPr/>
        <p:txBody>
          <a:bodyPr/>
          <a:lstStyle/>
          <a:p>
            <a:fld id="{F50749B3-7D9A-4495-9D33-FBEE0DEB1142}" type="datetime1">
              <a:rPr lang="en-IN" smtClean="0"/>
              <a:t>27-09-2022</a:t>
            </a:fld>
            <a:endParaRPr lang="en-IN"/>
          </a:p>
        </p:txBody>
      </p:sp>
      <p:sp>
        <p:nvSpPr>
          <p:cNvPr id="4" name="Footer Placeholder 3">
            <a:extLst>
              <a:ext uri="{FF2B5EF4-FFF2-40B4-BE49-F238E27FC236}">
                <a16:creationId xmlns:a16="http://schemas.microsoft.com/office/drawing/2014/main" id="{FC299C86-0BD4-1BB2-F059-0CE2E5E7F374}"/>
              </a:ext>
            </a:extLst>
          </p:cNvPr>
          <p:cNvSpPr>
            <a:spLocks noGrp="1"/>
          </p:cNvSpPr>
          <p:nvPr>
            <p:ph type="ftr" sz="quarter" idx="11"/>
          </p:nvPr>
        </p:nvSpPr>
        <p:spPr/>
        <p:txBody>
          <a:bodyPr/>
          <a:lstStyle/>
          <a:p>
            <a:r>
              <a:rPr lang="en-IN"/>
              <a:t>Prepared by NWC Department</a:t>
            </a:r>
          </a:p>
        </p:txBody>
      </p:sp>
      <p:sp>
        <p:nvSpPr>
          <p:cNvPr id="5" name="Slide Number Placeholder 4">
            <a:extLst>
              <a:ext uri="{FF2B5EF4-FFF2-40B4-BE49-F238E27FC236}">
                <a16:creationId xmlns:a16="http://schemas.microsoft.com/office/drawing/2014/main" id="{205AB02F-39FC-9BDF-3D2B-329B1FF0D7A5}"/>
              </a:ext>
            </a:extLst>
          </p:cNvPr>
          <p:cNvSpPr>
            <a:spLocks noGrp="1"/>
          </p:cNvSpPr>
          <p:nvPr>
            <p:ph type="sldNum" sz="quarter" idx="12"/>
          </p:nvPr>
        </p:nvSpPr>
        <p:spPr/>
        <p:txBody>
          <a:bodyPr/>
          <a:lstStyle/>
          <a:p>
            <a:fld id="{7DCCAA30-94DD-4E22-986E-F016C04350DC}" type="slidenum">
              <a:rPr lang="en-IN" smtClean="0"/>
              <a:t>152</a:t>
            </a:fld>
            <a:endParaRPr lang="en-IN"/>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5"/>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n-US"/>
              <a:t>Symbols and Notations</a:t>
            </a:r>
            <a:endParaRPr/>
          </a:p>
        </p:txBody>
      </p:sp>
      <p:sp>
        <p:nvSpPr>
          <p:cNvPr id="136" name="Google Shape;136;p5"/>
          <p:cNvSpPr txBox="1">
            <a:spLocks noGrp="1"/>
          </p:cNvSpPr>
          <p:nvPr>
            <p:ph type="body" idx="1"/>
          </p:nvPr>
        </p:nvSpPr>
        <p:spPr>
          <a:xfrm>
            <a:off x="812800" y="1905000"/>
            <a:ext cx="10871200" cy="4358165"/>
          </a:xfrm>
          <a:prstGeom prst="rect">
            <a:avLst/>
          </a:prstGeom>
          <a:noFill/>
          <a:ln>
            <a:noFill/>
          </a:ln>
        </p:spPr>
        <p:txBody>
          <a:bodyPr spcFirstLastPara="1" vert="horz" wrap="square" lIns="121900" tIns="60933" rIns="121900" bIns="60933" rtlCol="0" anchor="t" anchorCtr="0">
            <a:normAutofit/>
          </a:bodyPr>
          <a:lstStyle/>
          <a:p>
            <a:pPr marL="0" indent="0">
              <a:spcBef>
                <a:spcPts val="0"/>
              </a:spcBef>
              <a:buSzPts val="1200"/>
              <a:buNone/>
            </a:pPr>
            <a:r>
              <a:rPr lang="en-US" sz="2667" b="1">
                <a:latin typeface="Times New Roman"/>
                <a:ea typeface="Times New Roman"/>
                <a:cs typeface="Times New Roman"/>
                <a:sym typeface="Times New Roman"/>
              </a:rPr>
              <a:t>Action Flow</a:t>
            </a:r>
            <a:endParaRPr/>
          </a:p>
          <a:p>
            <a:pPr marL="426709" indent="-426709">
              <a:spcBef>
                <a:spcPts val="933"/>
              </a:spcBef>
              <a:buSzPts val="1200"/>
              <a:buChar char="◻"/>
            </a:pPr>
            <a:r>
              <a:rPr lang="en-US" sz="2667">
                <a:latin typeface="Times New Roman"/>
                <a:ea typeface="Times New Roman"/>
                <a:cs typeface="Times New Roman"/>
                <a:sym typeface="Times New Roman"/>
              </a:rPr>
              <a:t>It is also called edges and paths</a:t>
            </a:r>
            <a:endParaRPr/>
          </a:p>
          <a:p>
            <a:pPr marL="426709" indent="-426709">
              <a:spcBef>
                <a:spcPts val="933"/>
              </a:spcBef>
              <a:buSzPts val="1200"/>
              <a:buChar char="◻"/>
            </a:pPr>
            <a:r>
              <a:rPr lang="en-US" sz="2667">
                <a:latin typeface="Times New Roman"/>
                <a:ea typeface="Times New Roman"/>
                <a:cs typeface="Times New Roman"/>
                <a:sym typeface="Times New Roman"/>
              </a:rPr>
              <a:t>It shows switching from one action state to another. It is represented as an arrowed line.</a:t>
            </a:r>
            <a:endParaRPr sz="2667">
              <a:latin typeface="Times New Roman"/>
              <a:ea typeface="Times New Roman"/>
              <a:cs typeface="Times New Roman"/>
              <a:sym typeface="Times New Roman"/>
            </a:endParaRPr>
          </a:p>
        </p:txBody>
      </p:sp>
      <p:pic>
        <p:nvPicPr>
          <p:cNvPr id="137" name="Google Shape;137;p5" descr="C:\Users\VINOTH\Pictures\Use case\action-flow-symbol.jpg"/>
          <p:cNvPicPr preferRelativeResize="0"/>
          <p:nvPr/>
        </p:nvPicPr>
        <p:blipFill rotWithShape="1">
          <a:blip r:embed="rId3">
            <a:alphaModFix/>
          </a:blip>
          <a:srcRect/>
          <a:stretch/>
        </p:blipFill>
        <p:spPr>
          <a:xfrm>
            <a:off x="3657600" y="4140201"/>
            <a:ext cx="5836608" cy="609601"/>
          </a:xfrm>
          <a:prstGeom prst="rect">
            <a:avLst/>
          </a:prstGeom>
          <a:noFill/>
          <a:ln>
            <a:noFill/>
          </a:ln>
        </p:spPr>
      </p:pic>
      <p:pic>
        <p:nvPicPr>
          <p:cNvPr id="2" name="Picture 1">
            <a:extLst>
              <a:ext uri="{FF2B5EF4-FFF2-40B4-BE49-F238E27FC236}">
                <a16:creationId xmlns:a16="http://schemas.microsoft.com/office/drawing/2014/main" id="{723BC414-C94A-D65C-7964-58178A739EE7}"/>
              </a:ext>
            </a:extLst>
          </p:cNvPr>
          <p:cNvPicPr>
            <a:picLocks noChangeAspect="1"/>
          </p:cNvPicPr>
          <p:nvPr/>
        </p:nvPicPr>
        <p:blipFill>
          <a:blip r:embed="rId4"/>
          <a:stretch>
            <a:fillRect/>
          </a:stretch>
        </p:blipFill>
        <p:spPr>
          <a:xfrm>
            <a:off x="-104434" y="171986"/>
            <a:ext cx="12296434" cy="509051"/>
          </a:xfrm>
          <a:prstGeom prst="rect">
            <a:avLst/>
          </a:prstGeom>
        </p:spPr>
      </p:pic>
      <p:sp>
        <p:nvSpPr>
          <p:cNvPr id="3" name="Date Placeholder 2">
            <a:extLst>
              <a:ext uri="{FF2B5EF4-FFF2-40B4-BE49-F238E27FC236}">
                <a16:creationId xmlns:a16="http://schemas.microsoft.com/office/drawing/2014/main" id="{023D4CFE-B364-112D-2B5A-BD453CA00924}"/>
              </a:ext>
            </a:extLst>
          </p:cNvPr>
          <p:cNvSpPr>
            <a:spLocks noGrp="1"/>
          </p:cNvSpPr>
          <p:nvPr>
            <p:ph type="dt" sz="half" idx="10"/>
          </p:nvPr>
        </p:nvSpPr>
        <p:spPr/>
        <p:txBody>
          <a:bodyPr/>
          <a:lstStyle/>
          <a:p>
            <a:fld id="{411C1C11-FE9B-4539-9E52-53C62FC6ADE2}" type="datetime1">
              <a:rPr lang="en-IN" smtClean="0"/>
              <a:t>27-09-2022</a:t>
            </a:fld>
            <a:endParaRPr lang="en-IN"/>
          </a:p>
        </p:txBody>
      </p:sp>
      <p:sp>
        <p:nvSpPr>
          <p:cNvPr id="4" name="Footer Placeholder 3">
            <a:extLst>
              <a:ext uri="{FF2B5EF4-FFF2-40B4-BE49-F238E27FC236}">
                <a16:creationId xmlns:a16="http://schemas.microsoft.com/office/drawing/2014/main" id="{3AD2C0AD-B690-BC2D-8CB5-C7A833BFF645}"/>
              </a:ext>
            </a:extLst>
          </p:cNvPr>
          <p:cNvSpPr>
            <a:spLocks noGrp="1"/>
          </p:cNvSpPr>
          <p:nvPr>
            <p:ph type="ftr" sz="quarter" idx="11"/>
          </p:nvPr>
        </p:nvSpPr>
        <p:spPr/>
        <p:txBody>
          <a:bodyPr/>
          <a:lstStyle/>
          <a:p>
            <a:r>
              <a:rPr lang="en-IN"/>
              <a:t>Prepared by NWC Department</a:t>
            </a:r>
          </a:p>
        </p:txBody>
      </p:sp>
      <p:sp>
        <p:nvSpPr>
          <p:cNvPr id="5" name="Slide Number Placeholder 4">
            <a:extLst>
              <a:ext uri="{FF2B5EF4-FFF2-40B4-BE49-F238E27FC236}">
                <a16:creationId xmlns:a16="http://schemas.microsoft.com/office/drawing/2014/main" id="{B1C9DD05-AA45-251D-E9AE-D986E17E9CE9}"/>
              </a:ext>
            </a:extLst>
          </p:cNvPr>
          <p:cNvSpPr>
            <a:spLocks noGrp="1"/>
          </p:cNvSpPr>
          <p:nvPr>
            <p:ph type="sldNum" sz="quarter" idx="12"/>
          </p:nvPr>
        </p:nvSpPr>
        <p:spPr/>
        <p:txBody>
          <a:bodyPr/>
          <a:lstStyle/>
          <a:p>
            <a:fld id="{7DCCAA30-94DD-4E22-986E-F016C04350DC}" type="slidenum">
              <a:rPr lang="en-IN" smtClean="0"/>
              <a:t>153</a:t>
            </a:fld>
            <a:endParaRPr lang="en-IN"/>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n-US"/>
              <a:t>Symbols and Notations</a:t>
            </a:r>
            <a:endParaRPr/>
          </a:p>
        </p:txBody>
      </p:sp>
      <p:sp>
        <p:nvSpPr>
          <p:cNvPr id="143" name="Google Shape;143;p6"/>
          <p:cNvSpPr txBox="1">
            <a:spLocks noGrp="1"/>
          </p:cNvSpPr>
          <p:nvPr>
            <p:ph type="body" idx="1"/>
          </p:nvPr>
        </p:nvSpPr>
        <p:spPr>
          <a:xfrm>
            <a:off x="812800" y="1905000"/>
            <a:ext cx="10871200" cy="4358165"/>
          </a:xfrm>
          <a:prstGeom prst="rect">
            <a:avLst/>
          </a:prstGeom>
          <a:noFill/>
          <a:ln>
            <a:noFill/>
          </a:ln>
        </p:spPr>
        <p:txBody>
          <a:bodyPr spcFirstLastPara="1" vert="horz" wrap="square" lIns="121900" tIns="60933" rIns="121900" bIns="60933" rtlCol="0" anchor="t" anchorCtr="0">
            <a:normAutofit/>
          </a:bodyPr>
          <a:lstStyle/>
          <a:p>
            <a:pPr marL="0" indent="0">
              <a:spcBef>
                <a:spcPts val="0"/>
              </a:spcBef>
              <a:buSzPts val="1200"/>
              <a:buNone/>
            </a:pPr>
            <a:r>
              <a:rPr lang="en-US" sz="2667" b="1">
                <a:latin typeface="Times New Roman"/>
                <a:ea typeface="Times New Roman"/>
                <a:cs typeface="Times New Roman"/>
                <a:sym typeface="Times New Roman"/>
              </a:rPr>
              <a:t>Object Flow</a:t>
            </a:r>
            <a:endParaRPr/>
          </a:p>
          <a:p>
            <a:pPr marL="426709" indent="-426709">
              <a:spcBef>
                <a:spcPts val="933"/>
              </a:spcBef>
              <a:buSzPts val="1200"/>
              <a:buChar char="◻"/>
            </a:pPr>
            <a:r>
              <a:rPr lang="en-US" sz="2667">
                <a:latin typeface="Times New Roman"/>
                <a:ea typeface="Times New Roman"/>
                <a:cs typeface="Times New Roman"/>
                <a:sym typeface="Times New Roman"/>
              </a:rPr>
              <a:t>Object flow denotes the making and modification of objects by activities. </a:t>
            </a:r>
            <a:endParaRPr sz="2667">
              <a:latin typeface="Times New Roman"/>
              <a:ea typeface="Times New Roman"/>
              <a:cs typeface="Times New Roman"/>
              <a:sym typeface="Times New Roman"/>
            </a:endParaRPr>
          </a:p>
          <a:p>
            <a:pPr marL="426709" indent="-426709">
              <a:spcBef>
                <a:spcPts val="933"/>
              </a:spcBef>
              <a:buSzPts val="1200"/>
              <a:buChar char="◻"/>
            </a:pPr>
            <a:r>
              <a:rPr lang="en-US" sz="2667">
                <a:latin typeface="Times New Roman"/>
                <a:ea typeface="Times New Roman"/>
                <a:cs typeface="Times New Roman"/>
                <a:sym typeface="Times New Roman"/>
              </a:rPr>
              <a:t>An object flow arrow from an action to an object means that the action creates or influences the object. </a:t>
            </a:r>
            <a:endParaRPr sz="2667">
              <a:latin typeface="Times New Roman"/>
              <a:ea typeface="Times New Roman"/>
              <a:cs typeface="Times New Roman"/>
              <a:sym typeface="Times New Roman"/>
            </a:endParaRPr>
          </a:p>
          <a:p>
            <a:pPr marL="426709" indent="-426709">
              <a:spcBef>
                <a:spcPts val="933"/>
              </a:spcBef>
              <a:buSzPts val="1200"/>
              <a:buChar char="◻"/>
            </a:pPr>
            <a:r>
              <a:rPr lang="en-US" sz="2667">
                <a:latin typeface="Times New Roman"/>
                <a:ea typeface="Times New Roman"/>
                <a:cs typeface="Times New Roman"/>
                <a:sym typeface="Times New Roman"/>
              </a:rPr>
              <a:t>An object flow arrow from an object to an action indicates that the action state uses the object.</a:t>
            </a:r>
            <a:endParaRPr/>
          </a:p>
          <a:p>
            <a:pPr marL="0" indent="0">
              <a:spcBef>
                <a:spcPts val="933"/>
              </a:spcBef>
              <a:buSzPts val="1200"/>
              <a:buNone/>
            </a:pPr>
            <a:endParaRPr sz="2667" b="1"/>
          </a:p>
        </p:txBody>
      </p:sp>
      <p:pic>
        <p:nvPicPr>
          <p:cNvPr id="144" name="Google Shape;144;p6" descr="C:\Users\VINOTH\Pictures\Use case\object-flow.jpg"/>
          <p:cNvPicPr preferRelativeResize="0"/>
          <p:nvPr/>
        </p:nvPicPr>
        <p:blipFill rotWithShape="1">
          <a:blip r:embed="rId3">
            <a:alphaModFix/>
          </a:blip>
          <a:srcRect/>
          <a:stretch/>
        </p:blipFill>
        <p:spPr>
          <a:xfrm>
            <a:off x="3962400" y="4851400"/>
            <a:ext cx="4165600" cy="1749552"/>
          </a:xfrm>
          <a:prstGeom prst="rect">
            <a:avLst/>
          </a:prstGeom>
          <a:noFill/>
          <a:ln>
            <a:noFill/>
          </a:ln>
        </p:spPr>
      </p:pic>
      <p:pic>
        <p:nvPicPr>
          <p:cNvPr id="2" name="Picture 1">
            <a:extLst>
              <a:ext uri="{FF2B5EF4-FFF2-40B4-BE49-F238E27FC236}">
                <a16:creationId xmlns:a16="http://schemas.microsoft.com/office/drawing/2014/main" id="{00E9D262-C495-C3DE-D45C-EE5F0F1E9453}"/>
              </a:ext>
            </a:extLst>
          </p:cNvPr>
          <p:cNvPicPr>
            <a:picLocks noChangeAspect="1"/>
          </p:cNvPicPr>
          <p:nvPr/>
        </p:nvPicPr>
        <p:blipFill>
          <a:blip r:embed="rId4"/>
          <a:stretch>
            <a:fillRect/>
          </a:stretch>
        </p:blipFill>
        <p:spPr>
          <a:xfrm>
            <a:off x="-104434" y="171986"/>
            <a:ext cx="12296434" cy="509051"/>
          </a:xfrm>
          <a:prstGeom prst="rect">
            <a:avLst/>
          </a:prstGeom>
        </p:spPr>
      </p:pic>
      <p:sp>
        <p:nvSpPr>
          <p:cNvPr id="3" name="Date Placeholder 2">
            <a:extLst>
              <a:ext uri="{FF2B5EF4-FFF2-40B4-BE49-F238E27FC236}">
                <a16:creationId xmlns:a16="http://schemas.microsoft.com/office/drawing/2014/main" id="{C406EC71-C65B-C65A-9676-2FCE137783C5}"/>
              </a:ext>
            </a:extLst>
          </p:cNvPr>
          <p:cNvSpPr>
            <a:spLocks noGrp="1"/>
          </p:cNvSpPr>
          <p:nvPr>
            <p:ph type="dt" sz="half" idx="10"/>
          </p:nvPr>
        </p:nvSpPr>
        <p:spPr/>
        <p:txBody>
          <a:bodyPr/>
          <a:lstStyle/>
          <a:p>
            <a:fld id="{EAED3DF3-3193-4EB1-8958-E888ABBD9D8B}" type="datetime1">
              <a:rPr lang="en-IN" smtClean="0"/>
              <a:t>27-09-2022</a:t>
            </a:fld>
            <a:endParaRPr lang="en-IN"/>
          </a:p>
        </p:txBody>
      </p:sp>
      <p:sp>
        <p:nvSpPr>
          <p:cNvPr id="4" name="Footer Placeholder 3">
            <a:extLst>
              <a:ext uri="{FF2B5EF4-FFF2-40B4-BE49-F238E27FC236}">
                <a16:creationId xmlns:a16="http://schemas.microsoft.com/office/drawing/2014/main" id="{9AEE266C-50E0-4ABD-C176-643268B0F310}"/>
              </a:ext>
            </a:extLst>
          </p:cNvPr>
          <p:cNvSpPr>
            <a:spLocks noGrp="1"/>
          </p:cNvSpPr>
          <p:nvPr>
            <p:ph type="ftr" sz="quarter" idx="11"/>
          </p:nvPr>
        </p:nvSpPr>
        <p:spPr/>
        <p:txBody>
          <a:bodyPr/>
          <a:lstStyle/>
          <a:p>
            <a:r>
              <a:rPr lang="en-IN"/>
              <a:t>Prepared by NWC Department</a:t>
            </a:r>
          </a:p>
        </p:txBody>
      </p:sp>
      <p:sp>
        <p:nvSpPr>
          <p:cNvPr id="5" name="Slide Number Placeholder 4">
            <a:extLst>
              <a:ext uri="{FF2B5EF4-FFF2-40B4-BE49-F238E27FC236}">
                <a16:creationId xmlns:a16="http://schemas.microsoft.com/office/drawing/2014/main" id="{9E6ABE0A-4CF2-1798-1DB3-2503CE942AF2}"/>
              </a:ext>
            </a:extLst>
          </p:cNvPr>
          <p:cNvSpPr>
            <a:spLocks noGrp="1"/>
          </p:cNvSpPr>
          <p:nvPr>
            <p:ph type="sldNum" sz="quarter" idx="12"/>
          </p:nvPr>
        </p:nvSpPr>
        <p:spPr/>
        <p:txBody>
          <a:bodyPr/>
          <a:lstStyle/>
          <a:p>
            <a:fld id="{7DCCAA30-94DD-4E22-986E-F016C04350DC}" type="slidenum">
              <a:rPr lang="en-IN" smtClean="0"/>
              <a:t>154</a:t>
            </a:fld>
            <a:endParaRPr lang="en-IN"/>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n-US"/>
              <a:t>Symbols and Notations</a:t>
            </a:r>
            <a:endParaRPr/>
          </a:p>
        </p:txBody>
      </p:sp>
      <p:sp>
        <p:nvSpPr>
          <p:cNvPr id="150" name="Google Shape;150;p7"/>
          <p:cNvSpPr txBox="1">
            <a:spLocks noGrp="1"/>
          </p:cNvSpPr>
          <p:nvPr>
            <p:ph type="body" idx="1"/>
          </p:nvPr>
        </p:nvSpPr>
        <p:spPr>
          <a:xfrm>
            <a:off x="812800" y="1905000"/>
            <a:ext cx="10871200" cy="4358165"/>
          </a:xfrm>
          <a:prstGeom prst="rect">
            <a:avLst/>
          </a:prstGeom>
          <a:noFill/>
          <a:ln>
            <a:noFill/>
          </a:ln>
        </p:spPr>
        <p:txBody>
          <a:bodyPr spcFirstLastPara="1" vert="horz" wrap="square" lIns="121900" tIns="60933" rIns="121900" bIns="60933" rtlCol="0" anchor="t" anchorCtr="0">
            <a:normAutofit/>
          </a:bodyPr>
          <a:lstStyle/>
          <a:p>
            <a:pPr marL="0" indent="0">
              <a:spcBef>
                <a:spcPts val="0"/>
              </a:spcBef>
              <a:buSzPts val="1200"/>
              <a:buNone/>
            </a:pPr>
            <a:r>
              <a:rPr lang="en-US" sz="2667" b="1">
                <a:latin typeface="Times New Roman"/>
                <a:ea typeface="Times New Roman"/>
                <a:cs typeface="Times New Roman"/>
                <a:sym typeface="Times New Roman"/>
              </a:rPr>
              <a:t>Decisions and Branching</a:t>
            </a:r>
            <a:endParaRPr/>
          </a:p>
          <a:p>
            <a:pPr marL="426709" indent="-426709">
              <a:spcBef>
                <a:spcPts val="933"/>
              </a:spcBef>
              <a:buSzPts val="1200"/>
              <a:buChar char="◻"/>
            </a:pPr>
            <a:r>
              <a:rPr lang="en-US" sz="2667">
                <a:latin typeface="Times New Roman"/>
                <a:ea typeface="Times New Roman"/>
                <a:cs typeface="Times New Roman"/>
                <a:sym typeface="Times New Roman"/>
              </a:rPr>
              <a:t>A diamond represents a decision with alternate paths. </a:t>
            </a:r>
            <a:endParaRPr sz="2667">
              <a:latin typeface="Times New Roman"/>
              <a:ea typeface="Times New Roman"/>
              <a:cs typeface="Times New Roman"/>
              <a:sym typeface="Times New Roman"/>
            </a:endParaRPr>
          </a:p>
          <a:p>
            <a:pPr marL="426709" indent="-426709">
              <a:spcBef>
                <a:spcPts val="933"/>
              </a:spcBef>
              <a:buSzPts val="1200"/>
              <a:buChar char="◻"/>
            </a:pPr>
            <a:r>
              <a:rPr lang="en-US" sz="2667">
                <a:latin typeface="Times New Roman"/>
                <a:ea typeface="Times New Roman"/>
                <a:cs typeface="Times New Roman"/>
                <a:sym typeface="Times New Roman"/>
              </a:rPr>
              <a:t>When an activity requires a decision prior to moving on to the next activity, add a diamond between the two activities. </a:t>
            </a:r>
            <a:endParaRPr sz="2667">
              <a:latin typeface="Times New Roman"/>
              <a:ea typeface="Times New Roman"/>
              <a:cs typeface="Times New Roman"/>
              <a:sym typeface="Times New Roman"/>
            </a:endParaRPr>
          </a:p>
          <a:p>
            <a:pPr marL="426709" indent="-426709">
              <a:spcBef>
                <a:spcPts val="933"/>
              </a:spcBef>
              <a:buSzPts val="1200"/>
              <a:buChar char="◻"/>
            </a:pPr>
            <a:r>
              <a:rPr lang="en-US" sz="2667">
                <a:latin typeface="Times New Roman"/>
                <a:ea typeface="Times New Roman"/>
                <a:cs typeface="Times New Roman"/>
                <a:sym typeface="Times New Roman"/>
              </a:rPr>
              <a:t>The outgoing alternates should be labeled with a condition or guard expression. You can also label one of the paths "else."</a:t>
            </a:r>
            <a:endParaRPr/>
          </a:p>
          <a:p>
            <a:pPr marL="0" indent="0">
              <a:spcBef>
                <a:spcPts val="933"/>
              </a:spcBef>
              <a:buSzPts val="1200"/>
              <a:buNone/>
            </a:pPr>
            <a:endParaRPr sz="2667" b="1">
              <a:latin typeface="Times New Roman"/>
              <a:ea typeface="Times New Roman"/>
              <a:cs typeface="Times New Roman"/>
              <a:sym typeface="Times New Roman"/>
            </a:endParaRPr>
          </a:p>
        </p:txBody>
      </p:sp>
      <p:pic>
        <p:nvPicPr>
          <p:cNvPr id="151" name="Google Shape;151;p7" descr="C:\Users\VINOTH\Pictures\Use case\decision-symbol.jpg"/>
          <p:cNvPicPr preferRelativeResize="0"/>
          <p:nvPr/>
        </p:nvPicPr>
        <p:blipFill rotWithShape="1">
          <a:blip r:embed="rId3">
            <a:alphaModFix/>
          </a:blip>
          <a:srcRect/>
          <a:stretch/>
        </p:blipFill>
        <p:spPr>
          <a:xfrm>
            <a:off x="3251200" y="5024610"/>
            <a:ext cx="5080000" cy="1216121"/>
          </a:xfrm>
          <a:prstGeom prst="rect">
            <a:avLst/>
          </a:prstGeom>
          <a:noFill/>
          <a:ln>
            <a:noFill/>
          </a:ln>
        </p:spPr>
      </p:pic>
      <p:pic>
        <p:nvPicPr>
          <p:cNvPr id="2" name="Picture 1">
            <a:extLst>
              <a:ext uri="{FF2B5EF4-FFF2-40B4-BE49-F238E27FC236}">
                <a16:creationId xmlns:a16="http://schemas.microsoft.com/office/drawing/2014/main" id="{9D214374-7E97-CFE8-53F8-27F6BE1563BD}"/>
              </a:ext>
            </a:extLst>
          </p:cNvPr>
          <p:cNvPicPr>
            <a:picLocks noChangeAspect="1"/>
          </p:cNvPicPr>
          <p:nvPr/>
        </p:nvPicPr>
        <p:blipFill>
          <a:blip r:embed="rId4"/>
          <a:stretch>
            <a:fillRect/>
          </a:stretch>
        </p:blipFill>
        <p:spPr>
          <a:xfrm>
            <a:off x="-104434" y="171986"/>
            <a:ext cx="12296434" cy="509051"/>
          </a:xfrm>
          <a:prstGeom prst="rect">
            <a:avLst/>
          </a:prstGeom>
        </p:spPr>
      </p:pic>
      <p:sp>
        <p:nvSpPr>
          <p:cNvPr id="3" name="Date Placeholder 2">
            <a:extLst>
              <a:ext uri="{FF2B5EF4-FFF2-40B4-BE49-F238E27FC236}">
                <a16:creationId xmlns:a16="http://schemas.microsoft.com/office/drawing/2014/main" id="{71969660-A823-A340-69E8-D34ECC9AC422}"/>
              </a:ext>
            </a:extLst>
          </p:cNvPr>
          <p:cNvSpPr>
            <a:spLocks noGrp="1"/>
          </p:cNvSpPr>
          <p:nvPr>
            <p:ph type="dt" sz="half" idx="10"/>
          </p:nvPr>
        </p:nvSpPr>
        <p:spPr/>
        <p:txBody>
          <a:bodyPr/>
          <a:lstStyle/>
          <a:p>
            <a:fld id="{735D3DE8-62C8-4122-A4E7-1B258DF47076}" type="datetime1">
              <a:rPr lang="en-IN" smtClean="0"/>
              <a:t>27-09-2022</a:t>
            </a:fld>
            <a:endParaRPr lang="en-IN"/>
          </a:p>
        </p:txBody>
      </p:sp>
      <p:sp>
        <p:nvSpPr>
          <p:cNvPr id="4" name="Footer Placeholder 3">
            <a:extLst>
              <a:ext uri="{FF2B5EF4-FFF2-40B4-BE49-F238E27FC236}">
                <a16:creationId xmlns:a16="http://schemas.microsoft.com/office/drawing/2014/main" id="{1772B562-D3BD-D4C6-4463-789730F25160}"/>
              </a:ext>
            </a:extLst>
          </p:cNvPr>
          <p:cNvSpPr>
            <a:spLocks noGrp="1"/>
          </p:cNvSpPr>
          <p:nvPr>
            <p:ph type="ftr" sz="quarter" idx="11"/>
          </p:nvPr>
        </p:nvSpPr>
        <p:spPr/>
        <p:txBody>
          <a:bodyPr/>
          <a:lstStyle/>
          <a:p>
            <a:r>
              <a:rPr lang="en-IN"/>
              <a:t>Prepared by NWC Department</a:t>
            </a:r>
          </a:p>
        </p:txBody>
      </p:sp>
      <p:sp>
        <p:nvSpPr>
          <p:cNvPr id="5" name="Slide Number Placeholder 4">
            <a:extLst>
              <a:ext uri="{FF2B5EF4-FFF2-40B4-BE49-F238E27FC236}">
                <a16:creationId xmlns:a16="http://schemas.microsoft.com/office/drawing/2014/main" id="{2DE52C8A-70C9-0A0F-3002-C3BA06DD3215}"/>
              </a:ext>
            </a:extLst>
          </p:cNvPr>
          <p:cNvSpPr>
            <a:spLocks noGrp="1"/>
          </p:cNvSpPr>
          <p:nvPr>
            <p:ph type="sldNum" sz="quarter" idx="12"/>
          </p:nvPr>
        </p:nvSpPr>
        <p:spPr/>
        <p:txBody>
          <a:bodyPr/>
          <a:lstStyle/>
          <a:p>
            <a:fld id="{7DCCAA30-94DD-4E22-986E-F016C04350DC}" type="slidenum">
              <a:rPr lang="en-IN" smtClean="0"/>
              <a:t>155</a:t>
            </a:fld>
            <a:endParaRPr lang="en-IN"/>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8"/>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n-US"/>
              <a:t>Symbols and Notations</a:t>
            </a:r>
            <a:endParaRPr/>
          </a:p>
        </p:txBody>
      </p:sp>
      <p:sp>
        <p:nvSpPr>
          <p:cNvPr id="157" name="Google Shape;157;p8"/>
          <p:cNvSpPr txBox="1">
            <a:spLocks noGrp="1"/>
          </p:cNvSpPr>
          <p:nvPr>
            <p:ph type="body" idx="1"/>
          </p:nvPr>
        </p:nvSpPr>
        <p:spPr>
          <a:xfrm>
            <a:off x="812800" y="1905000"/>
            <a:ext cx="10871200" cy="4358165"/>
          </a:xfrm>
          <a:prstGeom prst="rect">
            <a:avLst/>
          </a:prstGeom>
          <a:noFill/>
          <a:ln>
            <a:noFill/>
          </a:ln>
        </p:spPr>
        <p:txBody>
          <a:bodyPr spcFirstLastPara="1" vert="horz" wrap="square" lIns="121900" tIns="60933" rIns="121900" bIns="60933" rtlCol="0" anchor="t" anchorCtr="0">
            <a:normAutofit/>
          </a:bodyPr>
          <a:lstStyle/>
          <a:p>
            <a:pPr marL="0" indent="0">
              <a:spcBef>
                <a:spcPts val="0"/>
              </a:spcBef>
              <a:buSzPts val="1200"/>
              <a:buNone/>
            </a:pPr>
            <a:r>
              <a:rPr lang="en-US" sz="2667" b="1">
                <a:latin typeface="Times New Roman"/>
                <a:ea typeface="Times New Roman"/>
                <a:cs typeface="Times New Roman"/>
                <a:sym typeface="Times New Roman"/>
              </a:rPr>
              <a:t>Guards</a:t>
            </a:r>
            <a:endParaRPr/>
          </a:p>
          <a:p>
            <a:pPr marL="426709" indent="-426709">
              <a:spcBef>
                <a:spcPts val="933"/>
              </a:spcBef>
              <a:buSzPts val="1200"/>
              <a:buChar char="◻"/>
            </a:pPr>
            <a:r>
              <a:rPr lang="en-US" sz="2667">
                <a:latin typeface="Times New Roman"/>
                <a:ea typeface="Times New Roman"/>
                <a:cs typeface="Times New Roman"/>
                <a:sym typeface="Times New Roman"/>
              </a:rPr>
              <a:t>In UML, guards are a statement written next to a decision diamond that must be true before moving next to the next activity. </a:t>
            </a:r>
            <a:endParaRPr sz="2667">
              <a:latin typeface="Times New Roman"/>
              <a:ea typeface="Times New Roman"/>
              <a:cs typeface="Times New Roman"/>
              <a:sym typeface="Times New Roman"/>
            </a:endParaRPr>
          </a:p>
          <a:p>
            <a:pPr marL="426709" indent="-426709">
              <a:spcBef>
                <a:spcPts val="933"/>
              </a:spcBef>
              <a:buSzPts val="1200"/>
              <a:buChar char="◻"/>
            </a:pPr>
            <a:r>
              <a:rPr lang="en-US" sz="2667">
                <a:latin typeface="Times New Roman"/>
                <a:ea typeface="Times New Roman"/>
                <a:cs typeface="Times New Roman"/>
                <a:sym typeface="Times New Roman"/>
              </a:rPr>
              <a:t>These are not essential, but are useful when a specific answer, such as "Yes, three labels are printed," is needed before moving forward.</a:t>
            </a:r>
            <a:endParaRPr/>
          </a:p>
        </p:txBody>
      </p:sp>
      <p:pic>
        <p:nvPicPr>
          <p:cNvPr id="158" name="Google Shape;158;p8" descr="C:\Users\VINOTH\Pictures\Use case\guard-symbols.jpg"/>
          <p:cNvPicPr preferRelativeResize="0"/>
          <p:nvPr/>
        </p:nvPicPr>
        <p:blipFill rotWithShape="1">
          <a:blip r:embed="rId3">
            <a:alphaModFix/>
          </a:blip>
          <a:srcRect/>
          <a:stretch/>
        </p:blipFill>
        <p:spPr>
          <a:xfrm>
            <a:off x="3257755" y="4343400"/>
            <a:ext cx="5114571" cy="2032000"/>
          </a:xfrm>
          <a:prstGeom prst="rect">
            <a:avLst/>
          </a:prstGeom>
          <a:noFill/>
          <a:ln>
            <a:noFill/>
          </a:ln>
        </p:spPr>
      </p:pic>
      <p:pic>
        <p:nvPicPr>
          <p:cNvPr id="2" name="Picture 1">
            <a:extLst>
              <a:ext uri="{FF2B5EF4-FFF2-40B4-BE49-F238E27FC236}">
                <a16:creationId xmlns:a16="http://schemas.microsoft.com/office/drawing/2014/main" id="{52FAB104-7190-72F6-5CF4-FA26E8E671D2}"/>
              </a:ext>
            </a:extLst>
          </p:cNvPr>
          <p:cNvPicPr>
            <a:picLocks noChangeAspect="1"/>
          </p:cNvPicPr>
          <p:nvPr/>
        </p:nvPicPr>
        <p:blipFill>
          <a:blip r:embed="rId4"/>
          <a:stretch>
            <a:fillRect/>
          </a:stretch>
        </p:blipFill>
        <p:spPr>
          <a:xfrm>
            <a:off x="-104434" y="171986"/>
            <a:ext cx="12296434" cy="509051"/>
          </a:xfrm>
          <a:prstGeom prst="rect">
            <a:avLst/>
          </a:prstGeom>
        </p:spPr>
      </p:pic>
      <p:sp>
        <p:nvSpPr>
          <p:cNvPr id="3" name="Date Placeholder 2">
            <a:extLst>
              <a:ext uri="{FF2B5EF4-FFF2-40B4-BE49-F238E27FC236}">
                <a16:creationId xmlns:a16="http://schemas.microsoft.com/office/drawing/2014/main" id="{8CDCF7E1-9A35-790E-63CB-C4D142F05956}"/>
              </a:ext>
            </a:extLst>
          </p:cNvPr>
          <p:cNvSpPr>
            <a:spLocks noGrp="1"/>
          </p:cNvSpPr>
          <p:nvPr>
            <p:ph type="dt" sz="half" idx="10"/>
          </p:nvPr>
        </p:nvSpPr>
        <p:spPr/>
        <p:txBody>
          <a:bodyPr/>
          <a:lstStyle/>
          <a:p>
            <a:fld id="{8BC57047-A5F9-4C30-BC03-6B7BDD59C428}" type="datetime1">
              <a:rPr lang="en-IN" smtClean="0"/>
              <a:t>27-09-2022</a:t>
            </a:fld>
            <a:endParaRPr lang="en-IN"/>
          </a:p>
        </p:txBody>
      </p:sp>
      <p:sp>
        <p:nvSpPr>
          <p:cNvPr id="4" name="Footer Placeholder 3">
            <a:extLst>
              <a:ext uri="{FF2B5EF4-FFF2-40B4-BE49-F238E27FC236}">
                <a16:creationId xmlns:a16="http://schemas.microsoft.com/office/drawing/2014/main" id="{449D00F7-5787-F6B0-7B82-B1842C6B6C95}"/>
              </a:ext>
            </a:extLst>
          </p:cNvPr>
          <p:cNvSpPr>
            <a:spLocks noGrp="1"/>
          </p:cNvSpPr>
          <p:nvPr>
            <p:ph type="ftr" sz="quarter" idx="11"/>
          </p:nvPr>
        </p:nvSpPr>
        <p:spPr/>
        <p:txBody>
          <a:bodyPr/>
          <a:lstStyle/>
          <a:p>
            <a:r>
              <a:rPr lang="en-IN"/>
              <a:t>Prepared by NWC Department</a:t>
            </a:r>
          </a:p>
        </p:txBody>
      </p:sp>
      <p:sp>
        <p:nvSpPr>
          <p:cNvPr id="5" name="Slide Number Placeholder 4">
            <a:extLst>
              <a:ext uri="{FF2B5EF4-FFF2-40B4-BE49-F238E27FC236}">
                <a16:creationId xmlns:a16="http://schemas.microsoft.com/office/drawing/2014/main" id="{C10CCEF8-5809-8E92-5CB6-9BF2988D98F1}"/>
              </a:ext>
            </a:extLst>
          </p:cNvPr>
          <p:cNvSpPr>
            <a:spLocks noGrp="1"/>
          </p:cNvSpPr>
          <p:nvPr>
            <p:ph type="sldNum" sz="quarter" idx="12"/>
          </p:nvPr>
        </p:nvSpPr>
        <p:spPr/>
        <p:txBody>
          <a:bodyPr/>
          <a:lstStyle/>
          <a:p>
            <a:fld id="{7DCCAA30-94DD-4E22-986E-F016C04350DC}" type="slidenum">
              <a:rPr lang="en-IN" smtClean="0"/>
              <a:t>156</a:t>
            </a:fld>
            <a:endParaRPr lang="en-IN"/>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9"/>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n-US"/>
              <a:t>Symbols and Notations</a:t>
            </a:r>
            <a:endParaRPr/>
          </a:p>
        </p:txBody>
      </p:sp>
      <p:sp>
        <p:nvSpPr>
          <p:cNvPr id="164" name="Google Shape;164;p9"/>
          <p:cNvSpPr txBox="1">
            <a:spLocks noGrp="1"/>
          </p:cNvSpPr>
          <p:nvPr>
            <p:ph type="body" idx="1"/>
          </p:nvPr>
        </p:nvSpPr>
        <p:spPr>
          <a:xfrm>
            <a:off x="812800" y="1905000"/>
            <a:ext cx="10871200" cy="4358165"/>
          </a:xfrm>
          <a:prstGeom prst="rect">
            <a:avLst/>
          </a:prstGeom>
          <a:noFill/>
          <a:ln>
            <a:noFill/>
          </a:ln>
        </p:spPr>
        <p:txBody>
          <a:bodyPr spcFirstLastPara="1" vert="horz" wrap="square" lIns="121900" tIns="60933" rIns="121900" bIns="60933" rtlCol="0" anchor="t" anchorCtr="0">
            <a:normAutofit/>
          </a:bodyPr>
          <a:lstStyle/>
          <a:p>
            <a:pPr marL="0" indent="0">
              <a:spcBef>
                <a:spcPts val="0"/>
              </a:spcBef>
              <a:buSzPts val="1200"/>
              <a:buNone/>
            </a:pPr>
            <a:r>
              <a:rPr lang="en-US" sz="2667" b="1">
                <a:latin typeface="Times New Roman"/>
                <a:ea typeface="Times New Roman"/>
                <a:cs typeface="Times New Roman"/>
                <a:sym typeface="Times New Roman"/>
              </a:rPr>
              <a:t>Synchronization</a:t>
            </a:r>
            <a:endParaRPr sz="2667" b="1">
              <a:latin typeface="Times New Roman"/>
              <a:ea typeface="Times New Roman"/>
              <a:cs typeface="Times New Roman"/>
              <a:sym typeface="Times New Roman"/>
            </a:endParaRPr>
          </a:p>
          <a:p>
            <a:pPr marL="426709" indent="-426709">
              <a:spcBef>
                <a:spcPts val="933"/>
              </a:spcBef>
              <a:buSzPts val="1200"/>
              <a:buChar char="◻"/>
            </a:pPr>
            <a:r>
              <a:rPr lang="en-US" sz="2667">
                <a:latin typeface="Times New Roman"/>
                <a:ea typeface="Times New Roman"/>
                <a:cs typeface="Times New Roman"/>
                <a:sym typeface="Times New Roman"/>
              </a:rPr>
              <a:t>A fork node is used to split a single incoming flow into multiple concurrent flows. It is represented as a straight, slightly thicker line in an activity diagram.</a:t>
            </a:r>
            <a:endParaRPr/>
          </a:p>
          <a:p>
            <a:pPr marL="426709" indent="-426709">
              <a:spcBef>
                <a:spcPts val="933"/>
              </a:spcBef>
              <a:buSzPts val="1200"/>
              <a:buChar char="◻"/>
            </a:pPr>
            <a:r>
              <a:rPr lang="en-US" sz="2667">
                <a:latin typeface="Times New Roman"/>
                <a:ea typeface="Times New Roman"/>
                <a:cs typeface="Times New Roman"/>
                <a:sym typeface="Times New Roman"/>
              </a:rPr>
              <a:t>A join node joins multiple concurrent flows back into a single outgoing flow.</a:t>
            </a:r>
            <a:endParaRPr/>
          </a:p>
          <a:p>
            <a:pPr marL="426709" indent="-426709">
              <a:spcBef>
                <a:spcPts val="933"/>
              </a:spcBef>
              <a:buSzPts val="1200"/>
              <a:buChar char="◻"/>
            </a:pPr>
            <a:r>
              <a:rPr lang="en-US" sz="2667">
                <a:latin typeface="Times New Roman"/>
                <a:ea typeface="Times New Roman"/>
                <a:cs typeface="Times New Roman"/>
                <a:sym typeface="Times New Roman"/>
              </a:rPr>
              <a:t>A fork and join mode used together are often referred to as synchronization.</a:t>
            </a:r>
            <a:endParaRPr/>
          </a:p>
          <a:p>
            <a:pPr marL="0" indent="0">
              <a:spcBef>
                <a:spcPts val="933"/>
              </a:spcBef>
              <a:buSzPts val="1200"/>
              <a:buNone/>
            </a:pPr>
            <a:endParaRPr sz="2667" b="1">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34984F0D-ED60-70EA-8C6B-B2D3E4E73696}"/>
              </a:ext>
            </a:extLst>
          </p:cNvPr>
          <p:cNvPicPr>
            <a:picLocks noChangeAspect="1"/>
          </p:cNvPicPr>
          <p:nvPr/>
        </p:nvPicPr>
        <p:blipFill>
          <a:blip r:embed="rId3"/>
          <a:stretch>
            <a:fillRect/>
          </a:stretch>
        </p:blipFill>
        <p:spPr>
          <a:xfrm>
            <a:off x="-104434" y="171986"/>
            <a:ext cx="12296434" cy="509051"/>
          </a:xfrm>
          <a:prstGeom prst="rect">
            <a:avLst/>
          </a:prstGeom>
        </p:spPr>
      </p:pic>
      <p:sp>
        <p:nvSpPr>
          <p:cNvPr id="3" name="Date Placeholder 2">
            <a:extLst>
              <a:ext uri="{FF2B5EF4-FFF2-40B4-BE49-F238E27FC236}">
                <a16:creationId xmlns:a16="http://schemas.microsoft.com/office/drawing/2014/main" id="{F03B6252-5D2C-9190-AEF1-FD6AF51D3CE4}"/>
              </a:ext>
            </a:extLst>
          </p:cNvPr>
          <p:cNvSpPr>
            <a:spLocks noGrp="1"/>
          </p:cNvSpPr>
          <p:nvPr>
            <p:ph type="dt" sz="half" idx="10"/>
          </p:nvPr>
        </p:nvSpPr>
        <p:spPr/>
        <p:txBody>
          <a:bodyPr/>
          <a:lstStyle/>
          <a:p>
            <a:fld id="{02BE64DC-28B2-449E-A474-0FC5DC623012}" type="datetime1">
              <a:rPr lang="en-IN" smtClean="0"/>
              <a:t>27-09-2022</a:t>
            </a:fld>
            <a:endParaRPr lang="en-IN"/>
          </a:p>
        </p:txBody>
      </p:sp>
      <p:sp>
        <p:nvSpPr>
          <p:cNvPr id="4" name="Footer Placeholder 3">
            <a:extLst>
              <a:ext uri="{FF2B5EF4-FFF2-40B4-BE49-F238E27FC236}">
                <a16:creationId xmlns:a16="http://schemas.microsoft.com/office/drawing/2014/main" id="{97FECC76-7BE3-5C15-AADC-CDA2E692026D}"/>
              </a:ext>
            </a:extLst>
          </p:cNvPr>
          <p:cNvSpPr>
            <a:spLocks noGrp="1"/>
          </p:cNvSpPr>
          <p:nvPr>
            <p:ph type="ftr" sz="quarter" idx="11"/>
          </p:nvPr>
        </p:nvSpPr>
        <p:spPr/>
        <p:txBody>
          <a:bodyPr/>
          <a:lstStyle/>
          <a:p>
            <a:r>
              <a:rPr lang="en-IN"/>
              <a:t>Prepared by NWC Department</a:t>
            </a:r>
          </a:p>
        </p:txBody>
      </p:sp>
      <p:sp>
        <p:nvSpPr>
          <p:cNvPr id="5" name="Slide Number Placeholder 4">
            <a:extLst>
              <a:ext uri="{FF2B5EF4-FFF2-40B4-BE49-F238E27FC236}">
                <a16:creationId xmlns:a16="http://schemas.microsoft.com/office/drawing/2014/main" id="{BADD4540-60CB-0E48-9F68-CBBCE7279C21}"/>
              </a:ext>
            </a:extLst>
          </p:cNvPr>
          <p:cNvSpPr>
            <a:spLocks noGrp="1"/>
          </p:cNvSpPr>
          <p:nvPr>
            <p:ph type="sldNum" sz="quarter" idx="12"/>
          </p:nvPr>
        </p:nvSpPr>
        <p:spPr/>
        <p:txBody>
          <a:bodyPr/>
          <a:lstStyle/>
          <a:p>
            <a:fld id="{7DCCAA30-94DD-4E22-986E-F016C04350DC}" type="slidenum">
              <a:rPr lang="en-IN" smtClean="0"/>
              <a:t>157</a:t>
            </a:fld>
            <a:endParaRPr lang="en-IN"/>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0"/>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n-US"/>
              <a:t>Symbols and Notations</a:t>
            </a:r>
            <a:endParaRPr/>
          </a:p>
        </p:txBody>
      </p:sp>
      <p:sp>
        <p:nvSpPr>
          <p:cNvPr id="170" name="Google Shape;170;p10"/>
          <p:cNvSpPr txBox="1">
            <a:spLocks noGrp="1"/>
          </p:cNvSpPr>
          <p:nvPr>
            <p:ph type="body" idx="1"/>
          </p:nvPr>
        </p:nvSpPr>
        <p:spPr>
          <a:xfrm>
            <a:off x="812800" y="1905000"/>
            <a:ext cx="10871200" cy="4358165"/>
          </a:xfrm>
          <a:prstGeom prst="rect">
            <a:avLst/>
          </a:prstGeom>
          <a:noFill/>
          <a:ln>
            <a:noFill/>
          </a:ln>
        </p:spPr>
        <p:txBody>
          <a:bodyPr spcFirstLastPara="1" vert="horz" wrap="square" lIns="121900" tIns="60933" rIns="121900" bIns="60933" rtlCol="0" anchor="t" anchorCtr="0">
            <a:normAutofit/>
          </a:bodyPr>
          <a:lstStyle/>
          <a:p>
            <a:pPr marL="0" indent="0">
              <a:spcBef>
                <a:spcPts val="0"/>
              </a:spcBef>
              <a:buSzPts val="1200"/>
              <a:buNone/>
            </a:pPr>
            <a:r>
              <a:rPr lang="en-US" sz="2667" b="1">
                <a:latin typeface="Times New Roman"/>
                <a:ea typeface="Times New Roman"/>
                <a:cs typeface="Times New Roman"/>
                <a:sym typeface="Times New Roman"/>
              </a:rPr>
              <a:t>Synchronization</a:t>
            </a:r>
            <a:endParaRPr sz="2667" b="1">
              <a:latin typeface="Times New Roman"/>
              <a:ea typeface="Times New Roman"/>
              <a:cs typeface="Times New Roman"/>
              <a:sym typeface="Times New Roman"/>
            </a:endParaRPr>
          </a:p>
          <a:p>
            <a:pPr marL="0" indent="0">
              <a:spcBef>
                <a:spcPts val="933"/>
              </a:spcBef>
              <a:buSzPts val="1200"/>
              <a:buNone/>
            </a:pPr>
            <a:endParaRPr sz="2667" b="1">
              <a:latin typeface="Times New Roman"/>
              <a:ea typeface="Times New Roman"/>
              <a:cs typeface="Times New Roman"/>
              <a:sym typeface="Times New Roman"/>
            </a:endParaRPr>
          </a:p>
        </p:txBody>
      </p:sp>
      <p:pic>
        <p:nvPicPr>
          <p:cNvPr id="171" name="Google Shape;171;p10" descr="C:\Users\VINOTH\Pictures\Use case\synchronization.jpg"/>
          <p:cNvPicPr preferRelativeResize="0"/>
          <p:nvPr/>
        </p:nvPicPr>
        <p:blipFill rotWithShape="1">
          <a:blip r:embed="rId3">
            <a:alphaModFix/>
          </a:blip>
          <a:srcRect/>
          <a:stretch/>
        </p:blipFill>
        <p:spPr>
          <a:xfrm>
            <a:off x="3251200" y="2319051"/>
            <a:ext cx="5715000" cy="4318000"/>
          </a:xfrm>
          <a:prstGeom prst="rect">
            <a:avLst/>
          </a:prstGeom>
          <a:noFill/>
          <a:ln>
            <a:noFill/>
          </a:ln>
        </p:spPr>
      </p:pic>
      <p:pic>
        <p:nvPicPr>
          <p:cNvPr id="2" name="Picture 1">
            <a:extLst>
              <a:ext uri="{FF2B5EF4-FFF2-40B4-BE49-F238E27FC236}">
                <a16:creationId xmlns:a16="http://schemas.microsoft.com/office/drawing/2014/main" id="{36DD4310-D3C6-90E5-7955-DB7F9B9B293C}"/>
              </a:ext>
            </a:extLst>
          </p:cNvPr>
          <p:cNvPicPr>
            <a:picLocks noChangeAspect="1"/>
          </p:cNvPicPr>
          <p:nvPr/>
        </p:nvPicPr>
        <p:blipFill>
          <a:blip r:embed="rId4"/>
          <a:stretch>
            <a:fillRect/>
          </a:stretch>
        </p:blipFill>
        <p:spPr>
          <a:xfrm>
            <a:off x="-104434" y="171986"/>
            <a:ext cx="12296434" cy="509051"/>
          </a:xfrm>
          <a:prstGeom prst="rect">
            <a:avLst/>
          </a:prstGeom>
        </p:spPr>
      </p:pic>
      <p:sp>
        <p:nvSpPr>
          <p:cNvPr id="3" name="Date Placeholder 2">
            <a:extLst>
              <a:ext uri="{FF2B5EF4-FFF2-40B4-BE49-F238E27FC236}">
                <a16:creationId xmlns:a16="http://schemas.microsoft.com/office/drawing/2014/main" id="{608A5DBD-8BF9-793F-98B2-597972DD1D05}"/>
              </a:ext>
            </a:extLst>
          </p:cNvPr>
          <p:cNvSpPr>
            <a:spLocks noGrp="1"/>
          </p:cNvSpPr>
          <p:nvPr>
            <p:ph type="dt" sz="half" idx="10"/>
          </p:nvPr>
        </p:nvSpPr>
        <p:spPr/>
        <p:txBody>
          <a:bodyPr/>
          <a:lstStyle/>
          <a:p>
            <a:fld id="{A6D2A709-7606-45F6-BD62-3C27192FB931}" type="datetime1">
              <a:rPr lang="en-IN" smtClean="0"/>
              <a:t>27-09-2022</a:t>
            </a:fld>
            <a:endParaRPr lang="en-IN"/>
          </a:p>
        </p:txBody>
      </p:sp>
      <p:sp>
        <p:nvSpPr>
          <p:cNvPr id="4" name="Footer Placeholder 3">
            <a:extLst>
              <a:ext uri="{FF2B5EF4-FFF2-40B4-BE49-F238E27FC236}">
                <a16:creationId xmlns:a16="http://schemas.microsoft.com/office/drawing/2014/main" id="{CBCC43D8-0204-C686-A465-B72EF9B8FAE6}"/>
              </a:ext>
            </a:extLst>
          </p:cNvPr>
          <p:cNvSpPr>
            <a:spLocks noGrp="1"/>
          </p:cNvSpPr>
          <p:nvPr>
            <p:ph type="ftr" sz="quarter" idx="11"/>
          </p:nvPr>
        </p:nvSpPr>
        <p:spPr/>
        <p:txBody>
          <a:bodyPr/>
          <a:lstStyle/>
          <a:p>
            <a:r>
              <a:rPr lang="en-IN"/>
              <a:t>Prepared by NWC Department</a:t>
            </a:r>
          </a:p>
        </p:txBody>
      </p:sp>
      <p:sp>
        <p:nvSpPr>
          <p:cNvPr id="5" name="Slide Number Placeholder 4">
            <a:extLst>
              <a:ext uri="{FF2B5EF4-FFF2-40B4-BE49-F238E27FC236}">
                <a16:creationId xmlns:a16="http://schemas.microsoft.com/office/drawing/2014/main" id="{DF6F9509-70BF-7DF2-299A-E9C74F5A6973}"/>
              </a:ext>
            </a:extLst>
          </p:cNvPr>
          <p:cNvSpPr>
            <a:spLocks noGrp="1"/>
          </p:cNvSpPr>
          <p:nvPr>
            <p:ph type="sldNum" sz="quarter" idx="12"/>
          </p:nvPr>
        </p:nvSpPr>
        <p:spPr/>
        <p:txBody>
          <a:bodyPr/>
          <a:lstStyle/>
          <a:p>
            <a:fld id="{7DCCAA30-94DD-4E22-986E-F016C04350DC}" type="slidenum">
              <a:rPr lang="en-IN" smtClean="0"/>
              <a:t>158</a:t>
            </a:fld>
            <a:endParaRPr lang="en-IN"/>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1"/>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n-US"/>
              <a:t>Symbols and Notations</a:t>
            </a:r>
            <a:endParaRPr/>
          </a:p>
        </p:txBody>
      </p:sp>
      <p:sp>
        <p:nvSpPr>
          <p:cNvPr id="177" name="Google Shape;177;p11"/>
          <p:cNvSpPr txBox="1">
            <a:spLocks noGrp="1"/>
          </p:cNvSpPr>
          <p:nvPr>
            <p:ph type="body" idx="1"/>
          </p:nvPr>
        </p:nvSpPr>
        <p:spPr>
          <a:xfrm>
            <a:off x="812800" y="1905000"/>
            <a:ext cx="10871200" cy="4358165"/>
          </a:xfrm>
          <a:prstGeom prst="rect">
            <a:avLst/>
          </a:prstGeom>
          <a:noFill/>
          <a:ln>
            <a:noFill/>
          </a:ln>
        </p:spPr>
        <p:txBody>
          <a:bodyPr spcFirstLastPara="1" vert="horz" wrap="square" lIns="121900" tIns="60933" rIns="121900" bIns="60933" rtlCol="0" anchor="t" anchorCtr="0">
            <a:normAutofit/>
          </a:bodyPr>
          <a:lstStyle/>
          <a:p>
            <a:pPr marL="0" indent="0">
              <a:spcBef>
                <a:spcPts val="0"/>
              </a:spcBef>
              <a:buSzPts val="1200"/>
              <a:buNone/>
            </a:pPr>
            <a:r>
              <a:rPr lang="en-US" sz="2667" b="1">
                <a:latin typeface="Times New Roman"/>
                <a:ea typeface="Times New Roman"/>
                <a:cs typeface="Times New Roman"/>
                <a:sym typeface="Times New Roman"/>
              </a:rPr>
              <a:t>Time Event</a:t>
            </a:r>
            <a:endParaRPr/>
          </a:p>
          <a:p>
            <a:pPr marL="426709" indent="-426709">
              <a:spcBef>
                <a:spcPts val="933"/>
              </a:spcBef>
              <a:buSzPts val="1200"/>
              <a:buChar char="◻"/>
            </a:pPr>
            <a:r>
              <a:rPr lang="en-US" sz="2667">
                <a:latin typeface="Times New Roman"/>
                <a:ea typeface="Times New Roman"/>
                <a:cs typeface="Times New Roman"/>
                <a:sym typeface="Times New Roman"/>
              </a:rPr>
              <a:t>This refers to an event that stops the flow for a time; an hourglass depicts it.</a:t>
            </a:r>
            <a:endParaRPr/>
          </a:p>
          <a:p>
            <a:pPr marL="0" indent="0">
              <a:spcBef>
                <a:spcPts val="933"/>
              </a:spcBef>
              <a:buSzPts val="1200"/>
              <a:buNone/>
            </a:pPr>
            <a:endParaRPr sz="2667">
              <a:latin typeface="Times New Roman"/>
              <a:ea typeface="Times New Roman"/>
              <a:cs typeface="Times New Roman"/>
              <a:sym typeface="Times New Roman"/>
            </a:endParaRPr>
          </a:p>
          <a:p>
            <a:pPr marL="0" indent="0">
              <a:spcBef>
                <a:spcPts val="933"/>
              </a:spcBef>
              <a:buSzPts val="1200"/>
              <a:buNone/>
            </a:pPr>
            <a:endParaRPr sz="2667">
              <a:latin typeface="Times New Roman"/>
              <a:ea typeface="Times New Roman"/>
              <a:cs typeface="Times New Roman"/>
              <a:sym typeface="Times New Roman"/>
            </a:endParaRPr>
          </a:p>
        </p:txBody>
      </p:sp>
      <p:pic>
        <p:nvPicPr>
          <p:cNvPr id="178" name="Google Shape;178;p11" descr="C:\Users\VINOTH\Pictures\Use case\time-event.jpg"/>
          <p:cNvPicPr preferRelativeResize="0"/>
          <p:nvPr/>
        </p:nvPicPr>
        <p:blipFill rotWithShape="1">
          <a:blip r:embed="rId3">
            <a:alphaModFix/>
          </a:blip>
          <a:srcRect/>
          <a:stretch/>
        </p:blipFill>
        <p:spPr>
          <a:xfrm>
            <a:off x="2235200" y="3692232"/>
            <a:ext cx="7145005" cy="1667168"/>
          </a:xfrm>
          <a:prstGeom prst="rect">
            <a:avLst/>
          </a:prstGeom>
          <a:noFill/>
          <a:ln>
            <a:noFill/>
          </a:ln>
        </p:spPr>
      </p:pic>
      <p:pic>
        <p:nvPicPr>
          <p:cNvPr id="2" name="Picture 1">
            <a:extLst>
              <a:ext uri="{FF2B5EF4-FFF2-40B4-BE49-F238E27FC236}">
                <a16:creationId xmlns:a16="http://schemas.microsoft.com/office/drawing/2014/main" id="{D4424EF2-820C-882D-B2D3-C95C85204A9A}"/>
              </a:ext>
            </a:extLst>
          </p:cNvPr>
          <p:cNvPicPr>
            <a:picLocks noChangeAspect="1"/>
          </p:cNvPicPr>
          <p:nvPr/>
        </p:nvPicPr>
        <p:blipFill>
          <a:blip r:embed="rId4"/>
          <a:stretch>
            <a:fillRect/>
          </a:stretch>
        </p:blipFill>
        <p:spPr>
          <a:xfrm>
            <a:off x="-104434" y="171986"/>
            <a:ext cx="12296434" cy="509051"/>
          </a:xfrm>
          <a:prstGeom prst="rect">
            <a:avLst/>
          </a:prstGeom>
        </p:spPr>
      </p:pic>
      <p:sp>
        <p:nvSpPr>
          <p:cNvPr id="3" name="Date Placeholder 2">
            <a:extLst>
              <a:ext uri="{FF2B5EF4-FFF2-40B4-BE49-F238E27FC236}">
                <a16:creationId xmlns:a16="http://schemas.microsoft.com/office/drawing/2014/main" id="{CAC3979F-0D57-D236-5F62-3A54A07BA974}"/>
              </a:ext>
            </a:extLst>
          </p:cNvPr>
          <p:cNvSpPr>
            <a:spLocks noGrp="1"/>
          </p:cNvSpPr>
          <p:nvPr>
            <p:ph type="dt" sz="half" idx="10"/>
          </p:nvPr>
        </p:nvSpPr>
        <p:spPr/>
        <p:txBody>
          <a:bodyPr/>
          <a:lstStyle/>
          <a:p>
            <a:fld id="{15BB1CBB-E218-4B59-9927-4CB0AB3D06B7}" type="datetime1">
              <a:rPr lang="en-IN" smtClean="0"/>
              <a:t>27-09-2022</a:t>
            </a:fld>
            <a:endParaRPr lang="en-IN"/>
          </a:p>
        </p:txBody>
      </p:sp>
      <p:sp>
        <p:nvSpPr>
          <p:cNvPr id="4" name="Footer Placeholder 3">
            <a:extLst>
              <a:ext uri="{FF2B5EF4-FFF2-40B4-BE49-F238E27FC236}">
                <a16:creationId xmlns:a16="http://schemas.microsoft.com/office/drawing/2014/main" id="{2738E1DA-CDF1-9C2F-2786-F29E13087E36}"/>
              </a:ext>
            </a:extLst>
          </p:cNvPr>
          <p:cNvSpPr>
            <a:spLocks noGrp="1"/>
          </p:cNvSpPr>
          <p:nvPr>
            <p:ph type="ftr" sz="quarter" idx="11"/>
          </p:nvPr>
        </p:nvSpPr>
        <p:spPr/>
        <p:txBody>
          <a:bodyPr/>
          <a:lstStyle/>
          <a:p>
            <a:r>
              <a:rPr lang="en-IN"/>
              <a:t>Prepared by NWC Department</a:t>
            </a:r>
          </a:p>
        </p:txBody>
      </p:sp>
      <p:sp>
        <p:nvSpPr>
          <p:cNvPr id="5" name="Slide Number Placeholder 4">
            <a:extLst>
              <a:ext uri="{FF2B5EF4-FFF2-40B4-BE49-F238E27FC236}">
                <a16:creationId xmlns:a16="http://schemas.microsoft.com/office/drawing/2014/main" id="{54B4E851-972E-50C9-FEB2-8FB77E38E7E9}"/>
              </a:ext>
            </a:extLst>
          </p:cNvPr>
          <p:cNvSpPr>
            <a:spLocks noGrp="1"/>
          </p:cNvSpPr>
          <p:nvPr>
            <p:ph type="sldNum" sz="quarter" idx="12"/>
          </p:nvPr>
        </p:nvSpPr>
        <p:spPr/>
        <p:txBody>
          <a:bodyPr/>
          <a:lstStyle/>
          <a:p>
            <a:fld id="{7DCCAA30-94DD-4E22-986E-F016C04350DC}" type="slidenum">
              <a:rPr lang="en-IN" smtClean="0"/>
              <a:t>159</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1539894" y="583324"/>
            <a:ext cx="9144793" cy="5896304"/>
          </a:xfrm>
          <a:prstGeom prst="rect">
            <a:avLst/>
          </a:prstGeom>
        </p:spPr>
      </p:pic>
      <p:sp>
        <p:nvSpPr>
          <p:cNvPr id="2" name="Text Placeholder 1"/>
          <p:cNvSpPr>
            <a:spLocks noGrp="1"/>
          </p:cNvSpPr>
          <p:nvPr>
            <p:ph type="body" sz="quarter" idx="10"/>
          </p:nvPr>
        </p:nvSpPr>
        <p:spPr>
          <a:xfrm>
            <a:off x="1524000" y="-8788"/>
            <a:ext cx="9144000" cy="712931"/>
          </a:xfrm>
        </p:spPr>
        <p:txBody>
          <a:bodyPr>
            <a:normAutofit/>
          </a:bodyPr>
          <a:lstStyle/>
          <a:p>
            <a:r>
              <a:rPr lang="en-US" altLang="ko-KR" sz="3600" b="1" dirty="0">
                <a:latin typeface="Segoe UI" panose="020B0502040204020203" pitchFamily="34" charset="0"/>
                <a:cs typeface="Segoe UI" panose="020B0502040204020203" pitchFamily="34" charset="0"/>
              </a:rPr>
              <a:t>Inheritance Access Matrix</a:t>
            </a:r>
            <a:endParaRPr lang="ko-KR" altLang="en-US" sz="3600" b="1" dirty="0">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4"/>
          <a:stretch>
            <a:fillRect/>
          </a:stretch>
        </p:blipFill>
        <p:spPr>
          <a:xfrm>
            <a:off x="2501462" y="1523344"/>
            <a:ext cx="7269978" cy="3836933"/>
          </a:xfrm>
          <a:prstGeom prst="rect">
            <a:avLst/>
          </a:prstGeom>
        </p:spPr>
      </p:pic>
    </p:spTree>
    <p:extLst>
      <p:ext uri="{BB962C8B-B14F-4D97-AF65-F5344CB8AC3E}">
        <p14:creationId xmlns:p14="http://schemas.microsoft.com/office/powerpoint/2010/main" val="254016556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2"/>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n-US"/>
              <a:t>Symbols and Notations</a:t>
            </a:r>
            <a:endParaRPr/>
          </a:p>
        </p:txBody>
      </p:sp>
      <p:sp>
        <p:nvSpPr>
          <p:cNvPr id="184" name="Google Shape;184;p12"/>
          <p:cNvSpPr txBox="1">
            <a:spLocks noGrp="1"/>
          </p:cNvSpPr>
          <p:nvPr>
            <p:ph type="body" idx="1"/>
          </p:nvPr>
        </p:nvSpPr>
        <p:spPr>
          <a:xfrm>
            <a:off x="812800" y="1905000"/>
            <a:ext cx="10871200" cy="4358165"/>
          </a:xfrm>
          <a:prstGeom prst="rect">
            <a:avLst/>
          </a:prstGeom>
          <a:noFill/>
          <a:ln>
            <a:noFill/>
          </a:ln>
        </p:spPr>
        <p:txBody>
          <a:bodyPr spcFirstLastPara="1" vert="horz" wrap="square" lIns="121900" tIns="60933" rIns="121900" bIns="60933" rtlCol="0" anchor="t" anchorCtr="0">
            <a:normAutofit/>
          </a:bodyPr>
          <a:lstStyle/>
          <a:p>
            <a:pPr marL="0" indent="0">
              <a:spcBef>
                <a:spcPts val="0"/>
              </a:spcBef>
              <a:buSzPts val="1200"/>
              <a:buNone/>
            </a:pPr>
            <a:r>
              <a:rPr lang="en-US" sz="2667" b="1"/>
              <a:t>Merge Event</a:t>
            </a:r>
            <a:endParaRPr/>
          </a:p>
          <a:p>
            <a:pPr marL="426709" indent="-426709">
              <a:spcBef>
                <a:spcPts val="933"/>
              </a:spcBef>
              <a:buSzPts val="1200"/>
              <a:buChar char="◻"/>
            </a:pPr>
            <a:r>
              <a:rPr lang="en-US" sz="2667"/>
              <a:t>A merge event brings together multiple flows that are not concurrent.</a:t>
            </a:r>
            <a:endParaRPr/>
          </a:p>
          <a:p>
            <a:pPr marL="426709" indent="-325112">
              <a:spcBef>
                <a:spcPts val="933"/>
              </a:spcBef>
              <a:buSzPts val="1200"/>
              <a:buNone/>
            </a:pPr>
            <a:endParaRPr sz="2667"/>
          </a:p>
          <a:p>
            <a:pPr marL="426709" indent="-325112">
              <a:spcBef>
                <a:spcPts val="933"/>
              </a:spcBef>
              <a:buSzPts val="1200"/>
              <a:buNone/>
            </a:pPr>
            <a:endParaRPr sz="2667"/>
          </a:p>
          <a:p>
            <a:pPr marL="426709" indent="-325112">
              <a:spcBef>
                <a:spcPts val="933"/>
              </a:spcBef>
              <a:buSzPts val="1200"/>
              <a:buNone/>
            </a:pPr>
            <a:endParaRPr sz="2667"/>
          </a:p>
          <a:p>
            <a:pPr marL="0" indent="0">
              <a:spcBef>
                <a:spcPts val="933"/>
              </a:spcBef>
              <a:buSzPts val="1200"/>
              <a:buNone/>
            </a:pPr>
            <a:r>
              <a:rPr lang="en-US" sz="2667" b="1"/>
              <a:t>Final State or End Point</a:t>
            </a:r>
            <a:endParaRPr/>
          </a:p>
          <a:p>
            <a:pPr marL="426709" indent="-426709">
              <a:spcBef>
                <a:spcPts val="933"/>
              </a:spcBef>
              <a:buSzPts val="1200"/>
              <a:buChar char="◻"/>
            </a:pPr>
            <a:r>
              <a:rPr lang="en-US" sz="2667"/>
              <a:t>An arrow pointing to a filled circle nested inside another circle represents the final action state.</a:t>
            </a:r>
            <a:endParaRPr/>
          </a:p>
          <a:p>
            <a:pPr marL="426709" indent="-325112">
              <a:spcBef>
                <a:spcPts val="933"/>
              </a:spcBef>
              <a:buSzPts val="1200"/>
              <a:buNone/>
            </a:pPr>
            <a:endParaRPr sz="2667"/>
          </a:p>
          <a:p>
            <a:pPr marL="0" indent="0">
              <a:spcBef>
                <a:spcPts val="933"/>
              </a:spcBef>
              <a:buSzPts val="1200"/>
              <a:buNone/>
            </a:pPr>
            <a:endParaRPr sz="2667"/>
          </a:p>
          <a:p>
            <a:pPr marL="0" indent="0">
              <a:spcBef>
                <a:spcPts val="933"/>
              </a:spcBef>
              <a:buSzPts val="1200"/>
              <a:buNone/>
            </a:pPr>
            <a:endParaRPr sz="2667">
              <a:latin typeface="Times New Roman"/>
              <a:ea typeface="Times New Roman"/>
              <a:cs typeface="Times New Roman"/>
              <a:sym typeface="Times New Roman"/>
            </a:endParaRPr>
          </a:p>
          <a:p>
            <a:pPr marL="0" indent="0">
              <a:spcBef>
                <a:spcPts val="933"/>
              </a:spcBef>
              <a:buSzPts val="1200"/>
              <a:buNone/>
            </a:pPr>
            <a:endParaRPr sz="2667">
              <a:latin typeface="Times New Roman"/>
              <a:ea typeface="Times New Roman"/>
              <a:cs typeface="Times New Roman"/>
              <a:sym typeface="Times New Roman"/>
            </a:endParaRPr>
          </a:p>
        </p:txBody>
      </p:sp>
      <p:pic>
        <p:nvPicPr>
          <p:cNvPr id="185" name="Google Shape;185;p12" descr="C:\Users\VINOTH\Pictures\Use case\merge.jpg"/>
          <p:cNvPicPr preferRelativeResize="0"/>
          <p:nvPr/>
        </p:nvPicPr>
        <p:blipFill rotWithShape="1">
          <a:blip r:embed="rId3">
            <a:alphaModFix/>
          </a:blip>
          <a:srcRect/>
          <a:stretch/>
        </p:blipFill>
        <p:spPr>
          <a:xfrm>
            <a:off x="3962401" y="3022600"/>
            <a:ext cx="4719484" cy="1625600"/>
          </a:xfrm>
          <a:prstGeom prst="rect">
            <a:avLst/>
          </a:prstGeom>
          <a:noFill/>
          <a:ln>
            <a:noFill/>
          </a:ln>
        </p:spPr>
      </p:pic>
      <p:pic>
        <p:nvPicPr>
          <p:cNvPr id="186" name="Google Shape;186;p12" descr="C:\Users\VINOTH\Pictures\Use case\end-point-symbol.jpg"/>
          <p:cNvPicPr preferRelativeResize="0"/>
          <p:nvPr/>
        </p:nvPicPr>
        <p:blipFill rotWithShape="1">
          <a:blip r:embed="rId4">
            <a:alphaModFix/>
          </a:blip>
          <a:srcRect/>
          <a:stretch/>
        </p:blipFill>
        <p:spPr>
          <a:xfrm>
            <a:off x="4470400" y="5459853"/>
            <a:ext cx="5715000" cy="596900"/>
          </a:xfrm>
          <a:prstGeom prst="rect">
            <a:avLst/>
          </a:prstGeom>
          <a:noFill/>
          <a:ln>
            <a:noFill/>
          </a:ln>
        </p:spPr>
      </p:pic>
      <p:pic>
        <p:nvPicPr>
          <p:cNvPr id="2" name="Picture 1">
            <a:extLst>
              <a:ext uri="{FF2B5EF4-FFF2-40B4-BE49-F238E27FC236}">
                <a16:creationId xmlns:a16="http://schemas.microsoft.com/office/drawing/2014/main" id="{DA101CEE-6BA0-EB4B-5BE0-23BB60B14B28}"/>
              </a:ext>
            </a:extLst>
          </p:cNvPr>
          <p:cNvPicPr>
            <a:picLocks noChangeAspect="1"/>
          </p:cNvPicPr>
          <p:nvPr/>
        </p:nvPicPr>
        <p:blipFill>
          <a:blip r:embed="rId5"/>
          <a:stretch>
            <a:fillRect/>
          </a:stretch>
        </p:blipFill>
        <p:spPr>
          <a:xfrm>
            <a:off x="-104434" y="171986"/>
            <a:ext cx="12296434" cy="509051"/>
          </a:xfrm>
          <a:prstGeom prst="rect">
            <a:avLst/>
          </a:prstGeom>
        </p:spPr>
      </p:pic>
      <p:sp>
        <p:nvSpPr>
          <p:cNvPr id="3" name="Date Placeholder 2">
            <a:extLst>
              <a:ext uri="{FF2B5EF4-FFF2-40B4-BE49-F238E27FC236}">
                <a16:creationId xmlns:a16="http://schemas.microsoft.com/office/drawing/2014/main" id="{E4E5812D-E871-1299-D240-C5BECA1F895F}"/>
              </a:ext>
            </a:extLst>
          </p:cNvPr>
          <p:cNvSpPr>
            <a:spLocks noGrp="1"/>
          </p:cNvSpPr>
          <p:nvPr>
            <p:ph type="dt" sz="half" idx="10"/>
          </p:nvPr>
        </p:nvSpPr>
        <p:spPr/>
        <p:txBody>
          <a:bodyPr/>
          <a:lstStyle/>
          <a:p>
            <a:fld id="{D70954E7-DBCD-456C-B677-DD7C11C83040}" type="datetime1">
              <a:rPr lang="en-IN" smtClean="0"/>
              <a:t>27-09-2022</a:t>
            </a:fld>
            <a:endParaRPr lang="en-IN"/>
          </a:p>
        </p:txBody>
      </p:sp>
      <p:sp>
        <p:nvSpPr>
          <p:cNvPr id="4" name="Footer Placeholder 3">
            <a:extLst>
              <a:ext uri="{FF2B5EF4-FFF2-40B4-BE49-F238E27FC236}">
                <a16:creationId xmlns:a16="http://schemas.microsoft.com/office/drawing/2014/main" id="{768BFAB0-80C6-7513-461B-CDAE3CE66AD2}"/>
              </a:ext>
            </a:extLst>
          </p:cNvPr>
          <p:cNvSpPr>
            <a:spLocks noGrp="1"/>
          </p:cNvSpPr>
          <p:nvPr>
            <p:ph type="ftr" sz="quarter" idx="11"/>
          </p:nvPr>
        </p:nvSpPr>
        <p:spPr/>
        <p:txBody>
          <a:bodyPr/>
          <a:lstStyle/>
          <a:p>
            <a:r>
              <a:rPr lang="en-IN"/>
              <a:t>Prepared by NWC Department</a:t>
            </a:r>
          </a:p>
        </p:txBody>
      </p:sp>
      <p:sp>
        <p:nvSpPr>
          <p:cNvPr id="5" name="Slide Number Placeholder 4">
            <a:extLst>
              <a:ext uri="{FF2B5EF4-FFF2-40B4-BE49-F238E27FC236}">
                <a16:creationId xmlns:a16="http://schemas.microsoft.com/office/drawing/2014/main" id="{57F653D7-3E25-110F-B272-E1A928C64005}"/>
              </a:ext>
            </a:extLst>
          </p:cNvPr>
          <p:cNvSpPr>
            <a:spLocks noGrp="1"/>
          </p:cNvSpPr>
          <p:nvPr>
            <p:ph type="sldNum" sz="quarter" idx="12"/>
          </p:nvPr>
        </p:nvSpPr>
        <p:spPr/>
        <p:txBody>
          <a:bodyPr/>
          <a:lstStyle/>
          <a:p>
            <a:fld id="{7DCCAA30-94DD-4E22-986E-F016C04350DC}" type="slidenum">
              <a:rPr lang="en-IN" smtClean="0"/>
              <a:t>160</a:t>
            </a:fld>
            <a:endParaRPr lang="en-IN"/>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3"/>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n-US"/>
              <a:t>Symbols and Notations</a:t>
            </a:r>
            <a:endParaRPr/>
          </a:p>
        </p:txBody>
      </p:sp>
      <p:sp>
        <p:nvSpPr>
          <p:cNvPr id="192" name="Google Shape;192;p13"/>
          <p:cNvSpPr txBox="1">
            <a:spLocks noGrp="1"/>
          </p:cNvSpPr>
          <p:nvPr>
            <p:ph type="body" idx="1"/>
          </p:nvPr>
        </p:nvSpPr>
        <p:spPr>
          <a:xfrm>
            <a:off x="812800" y="1905000"/>
            <a:ext cx="10871200" cy="4358165"/>
          </a:xfrm>
          <a:prstGeom prst="rect">
            <a:avLst/>
          </a:prstGeom>
          <a:noFill/>
          <a:ln>
            <a:noFill/>
          </a:ln>
        </p:spPr>
        <p:txBody>
          <a:bodyPr spcFirstLastPara="1" vert="horz" wrap="square" lIns="121900" tIns="60933" rIns="121900" bIns="60933" rtlCol="0" anchor="t" anchorCtr="0">
            <a:normAutofit/>
          </a:bodyPr>
          <a:lstStyle/>
          <a:p>
            <a:pPr marL="0" indent="0">
              <a:spcBef>
                <a:spcPts val="0"/>
              </a:spcBef>
              <a:buSzPts val="1200"/>
              <a:buNone/>
            </a:pPr>
            <a:r>
              <a:rPr lang="en-US" sz="2667" b="1">
                <a:latin typeface="Times New Roman"/>
                <a:ea typeface="Times New Roman"/>
                <a:cs typeface="Times New Roman"/>
                <a:sym typeface="Times New Roman"/>
              </a:rPr>
              <a:t>Swimlane and Partition</a:t>
            </a:r>
            <a:endParaRPr/>
          </a:p>
          <a:p>
            <a:pPr marL="426709" indent="-426709">
              <a:spcBef>
                <a:spcPts val="933"/>
              </a:spcBef>
              <a:buSzPts val="1200"/>
              <a:buChar char="◻"/>
            </a:pPr>
            <a:r>
              <a:rPr lang="en-US" sz="2667">
                <a:latin typeface="Times New Roman"/>
                <a:ea typeface="Times New Roman"/>
                <a:cs typeface="Times New Roman"/>
                <a:sym typeface="Times New Roman"/>
              </a:rPr>
              <a:t>A way to group activities performed by the same actor on an activity diagram or to group activities in a single thread</a:t>
            </a:r>
            <a:endParaRPr/>
          </a:p>
          <a:p>
            <a:pPr marL="426709" indent="-325112">
              <a:spcBef>
                <a:spcPts val="933"/>
              </a:spcBef>
              <a:buSzPts val="1200"/>
              <a:buNone/>
            </a:pPr>
            <a:endParaRPr sz="2667">
              <a:latin typeface="Times New Roman"/>
              <a:ea typeface="Times New Roman"/>
              <a:cs typeface="Times New Roman"/>
              <a:sym typeface="Times New Roman"/>
            </a:endParaRPr>
          </a:p>
        </p:txBody>
      </p:sp>
      <p:pic>
        <p:nvPicPr>
          <p:cNvPr id="193" name="Google Shape;193;p13" descr="C:\Users\VINOTH\Pictures\Untitledsd.jpg"/>
          <p:cNvPicPr preferRelativeResize="0"/>
          <p:nvPr/>
        </p:nvPicPr>
        <p:blipFill rotWithShape="1">
          <a:blip r:embed="rId3">
            <a:alphaModFix/>
          </a:blip>
          <a:srcRect/>
          <a:stretch/>
        </p:blipFill>
        <p:spPr>
          <a:xfrm rot="5400000">
            <a:off x="4078364" y="3617837"/>
            <a:ext cx="2930371" cy="2959100"/>
          </a:xfrm>
          <a:prstGeom prst="rect">
            <a:avLst/>
          </a:prstGeom>
          <a:noFill/>
          <a:ln>
            <a:noFill/>
          </a:ln>
        </p:spPr>
      </p:pic>
      <p:pic>
        <p:nvPicPr>
          <p:cNvPr id="2" name="Picture 1">
            <a:extLst>
              <a:ext uri="{FF2B5EF4-FFF2-40B4-BE49-F238E27FC236}">
                <a16:creationId xmlns:a16="http://schemas.microsoft.com/office/drawing/2014/main" id="{D321860B-A5EF-5B39-C7D6-C1D50C4D681E}"/>
              </a:ext>
            </a:extLst>
          </p:cNvPr>
          <p:cNvPicPr>
            <a:picLocks noChangeAspect="1"/>
          </p:cNvPicPr>
          <p:nvPr/>
        </p:nvPicPr>
        <p:blipFill>
          <a:blip r:embed="rId4"/>
          <a:stretch>
            <a:fillRect/>
          </a:stretch>
        </p:blipFill>
        <p:spPr>
          <a:xfrm>
            <a:off x="-104434" y="171986"/>
            <a:ext cx="12296434" cy="509051"/>
          </a:xfrm>
          <a:prstGeom prst="rect">
            <a:avLst/>
          </a:prstGeom>
        </p:spPr>
      </p:pic>
      <p:sp>
        <p:nvSpPr>
          <p:cNvPr id="3" name="Date Placeholder 2">
            <a:extLst>
              <a:ext uri="{FF2B5EF4-FFF2-40B4-BE49-F238E27FC236}">
                <a16:creationId xmlns:a16="http://schemas.microsoft.com/office/drawing/2014/main" id="{D45F7274-AA0A-8061-4C49-77BBD07E8C8A}"/>
              </a:ext>
            </a:extLst>
          </p:cNvPr>
          <p:cNvSpPr>
            <a:spLocks noGrp="1"/>
          </p:cNvSpPr>
          <p:nvPr>
            <p:ph type="dt" sz="half" idx="10"/>
          </p:nvPr>
        </p:nvSpPr>
        <p:spPr/>
        <p:txBody>
          <a:bodyPr/>
          <a:lstStyle/>
          <a:p>
            <a:fld id="{57A4A397-39AA-44EF-9FB4-8A05EF2E292C}" type="datetime1">
              <a:rPr lang="en-IN" smtClean="0"/>
              <a:t>27-09-2022</a:t>
            </a:fld>
            <a:endParaRPr lang="en-IN"/>
          </a:p>
        </p:txBody>
      </p:sp>
      <p:sp>
        <p:nvSpPr>
          <p:cNvPr id="4" name="Footer Placeholder 3">
            <a:extLst>
              <a:ext uri="{FF2B5EF4-FFF2-40B4-BE49-F238E27FC236}">
                <a16:creationId xmlns:a16="http://schemas.microsoft.com/office/drawing/2014/main" id="{DD42CB42-C632-B3FD-516C-61A4BEF6CFAE}"/>
              </a:ext>
            </a:extLst>
          </p:cNvPr>
          <p:cNvSpPr>
            <a:spLocks noGrp="1"/>
          </p:cNvSpPr>
          <p:nvPr>
            <p:ph type="ftr" sz="quarter" idx="11"/>
          </p:nvPr>
        </p:nvSpPr>
        <p:spPr/>
        <p:txBody>
          <a:bodyPr/>
          <a:lstStyle/>
          <a:p>
            <a:r>
              <a:rPr lang="en-IN"/>
              <a:t>Prepared by NWC Department</a:t>
            </a:r>
          </a:p>
        </p:txBody>
      </p:sp>
      <p:sp>
        <p:nvSpPr>
          <p:cNvPr id="5" name="Slide Number Placeholder 4">
            <a:extLst>
              <a:ext uri="{FF2B5EF4-FFF2-40B4-BE49-F238E27FC236}">
                <a16:creationId xmlns:a16="http://schemas.microsoft.com/office/drawing/2014/main" id="{23ABDA8F-3981-7748-62CD-A8414BBB0258}"/>
              </a:ext>
            </a:extLst>
          </p:cNvPr>
          <p:cNvSpPr>
            <a:spLocks noGrp="1"/>
          </p:cNvSpPr>
          <p:nvPr>
            <p:ph type="sldNum" sz="quarter" idx="12"/>
          </p:nvPr>
        </p:nvSpPr>
        <p:spPr/>
        <p:txBody>
          <a:bodyPr/>
          <a:lstStyle/>
          <a:p>
            <a:fld id="{7DCCAA30-94DD-4E22-986E-F016C04350DC}" type="slidenum">
              <a:rPr lang="en-IN" smtClean="0"/>
              <a:t>161</a:t>
            </a:fld>
            <a:endParaRPr lang="en-IN"/>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4"/>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n-US"/>
              <a:t>Activity Diagram</a:t>
            </a:r>
            <a:endParaRPr/>
          </a:p>
        </p:txBody>
      </p:sp>
      <p:sp>
        <p:nvSpPr>
          <p:cNvPr id="199" name="Google Shape;199;p14"/>
          <p:cNvSpPr txBox="1">
            <a:spLocks noGrp="1"/>
          </p:cNvSpPr>
          <p:nvPr>
            <p:ph type="body" idx="1"/>
          </p:nvPr>
        </p:nvSpPr>
        <p:spPr>
          <a:xfrm>
            <a:off x="812800" y="1905000"/>
            <a:ext cx="10871200" cy="4358165"/>
          </a:xfrm>
          <a:prstGeom prst="rect">
            <a:avLst/>
          </a:prstGeom>
          <a:noFill/>
          <a:ln>
            <a:noFill/>
          </a:ln>
        </p:spPr>
        <p:txBody>
          <a:bodyPr spcFirstLastPara="1" vert="horz" wrap="square" lIns="121900" tIns="60933" rIns="121900" bIns="60933" rtlCol="0" anchor="t" anchorCtr="0">
            <a:normAutofit/>
          </a:bodyPr>
          <a:lstStyle/>
          <a:p>
            <a:pPr marL="0" indent="0">
              <a:spcBef>
                <a:spcPts val="0"/>
              </a:spcBef>
              <a:buSzPts val="1200"/>
              <a:buNone/>
            </a:pPr>
            <a:endParaRPr sz="2667">
              <a:latin typeface="Times New Roman"/>
              <a:ea typeface="Times New Roman"/>
              <a:cs typeface="Times New Roman"/>
              <a:sym typeface="Times New Roman"/>
            </a:endParaRPr>
          </a:p>
          <a:p>
            <a:pPr marL="426709" indent="-325112">
              <a:spcBef>
                <a:spcPts val="933"/>
              </a:spcBef>
              <a:buSzPts val="1200"/>
              <a:buNone/>
            </a:pPr>
            <a:endParaRPr sz="2667">
              <a:latin typeface="Times New Roman"/>
              <a:ea typeface="Times New Roman"/>
              <a:cs typeface="Times New Roman"/>
              <a:sym typeface="Times New Roman"/>
            </a:endParaRPr>
          </a:p>
        </p:txBody>
      </p:sp>
      <p:pic>
        <p:nvPicPr>
          <p:cNvPr id="200" name="Google Shape;200;p14" descr="C:\Users\VINOTH\Pictures\dfdf.jpg"/>
          <p:cNvPicPr preferRelativeResize="0"/>
          <p:nvPr/>
        </p:nvPicPr>
        <p:blipFill rotWithShape="1">
          <a:blip r:embed="rId3">
            <a:alphaModFix/>
          </a:blip>
          <a:srcRect/>
          <a:stretch/>
        </p:blipFill>
        <p:spPr>
          <a:xfrm>
            <a:off x="1251233" y="1617233"/>
            <a:ext cx="10141899" cy="5395632"/>
          </a:xfrm>
          <a:prstGeom prst="rect">
            <a:avLst/>
          </a:prstGeom>
          <a:noFill/>
          <a:ln>
            <a:noFill/>
          </a:ln>
        </p:spPr>
      </p:pic>
      <p:pic>
        <p:nvPicPr>
          <p:cNvPr id="2" name="Picture 1">
            <a:extLst>
              <a:ext uri="{FF2B5EF4-FFF2-40B4-BE49-F238E27FC236}">
                <a16:creationId xmlns:a16="http://schemas.microsoft.com/office/drawing/2014/main" id="{26B3F637-4761-21BB-BFB9-9187AE07B6DC}"/>
              </a:ext>
            </a:extLst>
          </p:cNvPr>
          <p:cNvPicPr>
            <a:picLocks noChangeAspect="1"/>
          </p:cNvPicPr>
          <p:nvPr/>
        </p:nvPicPr>
        <p:blipFill>
          <a:blip r:embed="rId4"/>
          <a:stretch>
            <a:fillRect/>
          </a:stretch>
        </p:blipFill>
        <p:spPr>
          <a:xfrm>
            <a:off x="-104434" y="171986"/>
            <a:ext cx="12296434" cy="509051"/>
          </a:xfrm>
          <a:prstGeom prst="rect">
            <a:avLst/>
          </a:prstGeom>
        </p:spPr>
      </p:pic>
      <p:sp>
        <p:nvSpPr>
          <p:cNvPr id="3" name="Date Placeholder 2">
            <a:extLst>
              <a:ext uri="{FF2B5EF4-FFF2-40B4-BE49-F238E27FC236}">
                <a16:creationId xmlns:a16="http://schemas.microsoft.com/office/drawing/2014/main" id="{E65F2F10-678F-F751-967A-C4F2E978AF52}"/>
              </a:ext>
            </a:extLst>
          </p:cNvPr>
          <p:cNvSpPr>
            <a:spLocks noGrp="1"/>
          </p:cNvSpPr>
          <p:nvPr>
            <p:ph type="dt" sz="half" idx="10"/>
          </p:nvPr>
        </p:nvSpPr>
        <p:spPr/>
        <p:txBody>
          <a:bodyPr/>
          <a:lstStyle/>
          <a:p>
            <a:fld id="{9237125B-102F-44E4-906F-3A90AF10D664}" type="datetime1">
              <a:rPr lang="en-IN" smtClean="0"/>
              <a:t>27-09-2022</a:t>
            </a:fld>
            <a:endParaRPr lang="en-IN"/>
          </a:p>
        </p:txBody>
      </p:sp>
      <p:sp>
        <p:nvSpPr>
          <p:cNvPr id="4" name="Footer Placeholder 3">
            <a:extLst>
              <a:ext uri="{FF2B5EF4-FFF2-40B4-BE49-F238E27FC236}">
                <a16:creationId xmlns:a16="http://schemas.microsoft.com/office/drawing/2014/main" id="{5161D96A-5EAD-C3C5-5156-D04CEC11D380}"/>
              </a:ext>
            </a:extLst>
          </p:cNvPr>
          <p:cNvSpPr>
            <a:spLocks noGrp="1"/>
          </p:cNvSpPr>
          <p:nvPr>
            <p:ph type="ftr" sz="quarter" idx="11"/>
          </p:nvPr>
        </p:nvSpPr>
        <p:spPr/>
        <p:txBody>
          <a:bodyPr/>
          <a:lstStyle/>
          <a:p>
            <a:r>
              <a:rPr lang="en-IN"/>
              <a:t>Prepared by NWC Department</a:t>
            </a:r>
          </a:p>
        </p:txBody>
      </p:sp>
      <p:sp>
        <p:nvSpPr>
          <p:cNvPr id="5" name="Slide Number Placeholder 4">
            <a:extLst>
              <a:ext uri="{FF2B5EF4-FFF2-40B4-BE49-F238E27FC236}">
                <a16:creationId xmlns:a16="http://schemas.microsoft.com/office/drawing/2014/main" id="{997E0EBB-B54D-B2F9-DEE0-3496EFBB015D}"/>
              </a:ext>
            </a:extLst>
          </p:cNvPr>
          <p:cNvSpPr>
            <a:spLocks noGrp="1"/>
          </p:cNvSpPr>
          <p:nvPr>
            <p:ph type="sldNum" sz="quarter" idx="12"/>
          </p:nvPr>
        </p:nvSpPr>
        <p:spPr/>
        <p:txBody>
          <a:bodyPr/>
          <a:lstStyle/>
          <a:p>
            <a:fld id="{7DCCAA30-94DD-4E22-986E-F016C04350DC}" type="slidenum">
              <a:rPr lang="en-IN" smtClean="0"/>
              <a:t>162</a:t>
            </a:fld>
            <a:endParaRPr lang="en-IN"/>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5"/>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n-US"/>
              <a:t>Activity Diagram with Swimlane</a:t>
            </a:r>
            <a:endParaRPr/>
          </a:p>
        </p:txBody>
      </p:sp>
      <p:sp>
        <p:nvSpPr>
          <p:cNvPr id="206" name="Google Shape;206;p15"/>
          <p:cNvSpPr txBox="1">
            <a:spLocks noGrp="1"/>
          </p:cNvSpPr>
          <p:nvPr>
            <p:ph type="body" idx="1"/>
          </p:nvPr>
        </p:nvSpPr>
        <p:spPr>
          <a:xfrm>
            <a:off x="812800" y="1905000"/>
            <a:ext cx="10871200" cy="4754000"/>
          </a:xfrm>
          <a:prstGeom prst="rect">
            <a:avLst/>
          </a:prstGeom>
          <a:noFill/>
          <a:ln>
            <a:noFill/>
          </a:ln>
        </p:spPr>
        <p:txBody>
          <a:bodyPr spcFirstLastPara="1" vert="horz" wrap="square" lIns="121900" tIns="60933" rIns="121900" bIns="60933" rtlCol="0" anchor="t" anchorCtr="0">
            <a:normAutofit/>
          </a:bodyPr>
          <a:lstStyle/>
          <a:p>
            <a:pPr marL="0" indent="0">
              <a:spcBef>
                <a:spcPts val="0"/>
              </a:spcBef>
              <a:buSzPts val="1200"/>
              <a:buNone/>
            </a:pPr>
            <a:endParaRPr sz="2667">
              <a:latin typeface="Times New Roman"/>
              <a:ea typeface="Times New Roman"/>
              <a:cs typeface="Times New Roman"/>
              <a:sym typeface="Times New Roman"/>
            </a:endParaRPr>
          </a:p>
          <a:p>
            <a:pPr marL="426709" indent="-325112">
              <a:spcBef>
                <a:spcPts val="933"/>
              </a:spcBef>
              <a:buSzPts val="1200"/>
              <a:buNone/>
            </a:pPr>
            <a:endParaRPr sz="2667">
              <a:latin typeface="Times New Roman"/>
              <a:ea typeface="Times New Roman"/>
              <a:cs typeface="Times New Roman"/>
              <a:sym typeface="Times New Roman"/>
            </a:endParaRPr>
          </a:p>
        </p:txBody>
      </p:sp>
      <p:pic>
        <p:nvPicPr>
          <p:cNvPr id="207" name="Google Shape;207;p15" descr="C:\Users\VINOTH\Pictures\asdfgfdsadfgb.jpg"/>
          <p:cNvPicPr preferRelativeResize="0"/>
          <p:nvPr/>
        </p:nvPicPr>
        <p:blipFill rotWithShape="1">
          <a:blip r:embed="rId3">
            <a:alphaModFix/>
          </a:blip>
          <a:srcRect/>
          <a:stretch/>
        </p:blipFill>
        <p:spPr>
          <a:xfrm>
            <a:off x="3657600" y="1818625"/>
            <a:ext cx="4064000" cy="5036008"/>
          </a:xfrm>
          <a:prstGeom prst="rect">
            <a:avLst/>
          </a:prstGeom>
          <a:noFill/>
          <a:ln>
            <a:noFill/>
          </a:ln>
        </p:spPr>
      </p:pic>
      <p:pic>
        <p:nvPicPr>
          <p:cNvPr id="2" name="Picture 1">
            <a:extLst>
              <a:ext uri="{FF2B5EF4-FFF2-40B4-BE49-F238E27FC236}">
                <a16:creationId xmlns:a16="http://schemas.microsoft.com/office/drawing/2014/main" id="{7EF131DC-D58F-863F-6176-A1EAEC252B5D}"/>
              </a:ext>
            </a:extLst>
          </p:cNvPr>
          <p:cNvPicPr>
            <a:picLocks noChangeAspect="1"/>
          </p:cNvPicPr>
          <p:nvPr/>
        </p:nvPicPr>
        <p:blipFill>
          <a:blip r:embed="rId4"/>
          <a:stretch>
            <a:fillRect/>
          </a:stretch>
        </p:blipFill>
        <p:spPr>
          <a:xfrm>
            <a:off x="-104434" y="171986"/>
            <a:ext cx="12296434" cy="509051"/>
          </a:xfrm>
          <a:prstGeom prst="rect">
            <a:avLst/>
          </a:prstGeom>
        </p:spPr>
      </p:pic>
      <p:sp>
        <p:nvSpPr>
          <p:cNvPr id="3" name="Date Placeholder 2">
            <a:extLst>
              <a:ext uri="{FF2B5EF4-FFF2-40B4-BE49-F238E27FC236}">
                <a16:creationId xmlns:a16="http://schemas.microsoft.com/office/drawing/2014/main" id="{747AA10B-EA42-930C-76E0-DD0EF9F49263}"/>
              </a:ext>
            </a:extLst>
          </p:cNvPr>
          <p:cNvSpPr>
            <a:spLocks noGrp="1"/>
          </p:cNvSpPr>
          <p:nvPr>
            <p:ph type="dt" sz="half" idx="10"/>
          </p:nvPr>
        </p:nvSpPr>
        <p:spPr/>
        <p:txBody>
          <a:bodyPr/>
          <a:lstStyle/>
          <a:p>
            <a:fld id="{659D6E8D-1F6C-46BC-A481-D9C2206B37EB}" type="datetime1">
              <a:rPr lang="en-IN" smtClean="0"/>
              <a:t>27-09-2022</a:t>
            </a:fld>
            <a:endParaRPr lang="en-IN"/>
          </a:p>
        </p:txBody>
      </p:sp>
      <p:sp>
        <p:nvSpPr>
          <p:cNvPr id="4" name="Footer Placeholder 3">
            <a:extLst>
              <a:ext uri="{FF2B5EF4-FFF2-40B4-BE49-F238E27FC236}">
                <a16:creationId xmlns:a16="http://schemas.microsoft.com/office/drawing/2014/main" id="{F0987841-25F3-3B1D-8C9A-76F223F25329}"/>
              </a:ext>
            </a:extLst>
          </p:cNvPr>
          <p:cNvSpPr>
            <a:spLocks noGrp="1"/>
          </p:cNvSpPr>
          <p:nvPr>
            <p:ph type="ftr" sz="quarter" idx="11"/>
          </p:nvPr>
        </p:nvSpPr>
        <p:spPr/>
        <p:txBody>
          <a:bodyPr/>
          <a:lstStyle/>
          <a:p>
            <a:r>
              <a:rPr lang="en-IN"/>
              <a:t>Prepared by NWC Department</a:t>
            </a:r>
          </a:p>
        </p:txBody>
      </p:sp>
      <p:sp>
        <p:nvSpPr>
          <p:cNvPr id="5" name="Slide Number Placeholder 4">
            <a:extLst>
              <a:ext uri="{FF2B5EF4-FFF2-40B4-BE49-F238E27FC236}">
                <a16:creationId xmlns:a16="http://schemas.microsoft.com/office/drawing/2014/main" id="{A83C4BD8-0049-3862-141F-D3C4E4EA4668}"/>
              </a:ext>
            </a:extLst>
          </p:cNvPr>
          <p:cNvSpPr>
            <a:spLocks noGrp="1"/>
          </p:cNvSpPr>
          <p:nvPr>
            <p:ph type="sldNum" sz="quarter" idx="12"/>
          </p:nvPr>
        </p:nvSpPr>
        <p:spPr/>
        <p:txBody>
          <a:bodyPr/>
          <a:lstStyle/>
          <a:p>
            <a:fld id="{7DCCAA30-94DD-4E22-986E-F016C04350DC}" type="slidenum">
              <a:rPr lang="en-IN" smtClean="0"/>
              <a:t>163</a:t>
            </a:fld>
            <a:endParaRPr lang="en-IN"/>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6"/>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n-US"/>
              <a:t>Activity Diagram without Swimlane </a:t>
            </a:r>
            <a:endParaRPr/>
          </a:p>
        </p:txBody>
      </p:sp>
      <p:sp>
        <p:nvSpPr>
          <p:cNvPr id="213" name="Google Shape;213;p16"/>
          <p:cNvSpPr txBox="1">
            <a:spLocks noGrp="1"/>
          </p:cNvSpPr>
          <p:nvPr>
            <p:ph type="body" idx="1"/>
          </p:nvPr>
        </p:nvSpPr>
        <p:spPr>
          <a:xfrm>
            <a:off x="812800" y="1905000"/>
            <a:ext cx="10871200" cy="4358165"/>
          </a:xfrm>
          <a:prstGeom prst="rect">
            <a:avLst/>
          </a:prstGeom>
          <a:noFill/>
          <a:ln>
            <a:noFill/>
          </a:ln>
        </p:spPr>
        <p:txBody>
          <a:bodyPr spcFirstLastPara="1" vert="horz" wrap="square" lIns="121900" tIns="60933" rIns="121900" bIns="60933" rtlCol="0" anchor="t" anchorCtr="0">
            <a:normAutofit/>
          </a:bodyPr>
          <a:lstStyle/>
          <a:p>
            <a:pPr marL="0" indent="0">
              <a:spcBef>
                <a:spcPts val="0"/>
              </a:spcBef>
              <a:buSzPts val="1200"/>
              <a:buNone/>
            </a:pPr>
            <a:endParaRPr sz="2667">
              <a:latin typeface="Times New Roman"/>
              <a:ea typeface="Times New Roman"/>
              <a:cs typeface="Times New Roman"/>
              <a:sym typeface="Times New Roman"/>
            </a:endParaRPr>
          </a:p>
          <a:p>
            <a:pPr marL="426709" indent="-325112">
              <a:spcBef>
                <a:spcPts val="933"/>
              </a:spcBef>
              <a:buSzPts val="1200"/>
              <a:buNone/>
            </a:pPr>
            <a:endParaRPr sz="2667">
              <a:latin typeface="Times New Roman"/>
              <a:ea typeface="Times New Roman"/>
              <a:cs typeface="Times New Roman"/>
              <a:sym typeface="Times New Roman"/>
            </a:endParaRPr>
          </a:p>
        </p:txBody>
      </p:sp>
      <p:pic>
        <p:nvPicPr>
          <p:cNvPr id="214" name="Google Shape;214;p16" descr="C:\Users\VINOTH\Pictures\dfdfsssd.jpg"/>
          <p:cNvPicPr preferRelativeResize="0"/>
          <p:nvPr/>
        </p:nvPicPr>
        <p:blipFill rotWithShape="1">
          <a:blip r:embed="rId3">
            <a:alphaModFix/>
          </a:blip>
          <a:srcRect/>
          <a:stretch/>
        </p:blipFill>
        <p:spPr>
          <a:xfrm>
            <a:off x="3556000" y="1739921"/>
            <a:ext cx="3352800" cy="5016843"/>
          </a:xfrm>
          <a:prstGeom prst="rect">
            <a:avLst/>
          </a:prstGeom>
          <a:noFill/>
          <a:ln>
            <a:noFill/>
          </a:ln>
        </p:spPr>
      </p:pic>
      <p:pic>
        <p:nvPicPr>
          <p:cNvPr id="2" name="Picture 1">
            <a:extLst>
              <a:ext uri="{FF2B5EF4-FFF2-40B4-BE49-F238E27FC236}">
                <a16:creationId xmlns:a16="http://schemas.microsoft.com/office/drawing/2014/main" id="{B313E7BD-CD16-70EC-F18A-68FB969B0CFF}"/>
              </a:ext>
            </a:extLst>
          </p:cNvPr>
          <p:cNvPicPr>
            <a:picLocks noChangeAspect="1"/>
          </p:cNvPicPr>
          <p:nvPr/>
        </p:nvPicPr>
        <p:blipFill>
          <a:blip r:embed="rId4"/>
          <a:stretch>
            <a:fillRect/>
          </a:stretch>
        </p:blipFill>
        <p:spPr>
          <a:xfrm>
            <a:off x="-104434" y="171986"/>
            <a:ext cx="12296434" cy="509051"/>
          </a:xfrm>
          <a:prstGeom prst="rect">
            <a:avLst/>
          </a:prstGeom>
        </p:spPr>
      </p:pic>
      <p:sp>
        <p:nvSpPr>
          <p:cNvPr id="3" name="Date Placeholder 2">
            <a:extLst>
              <a:ext uri="{FF2B5EF4-FFF2-40B4-BE49-F238E27FC236}">
                <a16:creationId xmlns:a16="http://schemas.microsoft.com/office/drawing/2014/main" id="{2339023B-08B9-7751-0EFB-AB612087C97D}"/>
              </a:ext>
            </a:extLst>
          </p:cNvPr>
          <p:cNvSpPr>
            <a:spLocks noGrp="1"/>
          </p:cNvSpPr>
          <p:nvPr>
            <p:ph type="dt" sz="half" idx="10"/>
          </p:nvPr>
        </p:nvSpPr>
        <p:spPr/>
        <p:txBody>
          <a:bodyPr/>
          <a:lstStyle/>
          <a:p>
            <a:fld id="{4FAE6D0E-141F-474C-A095-EECD2D1A241A}" type="datetime1">
              <a:rPr lang="en-IN" smtClean="0"/>
              <a:t>27-09-2022</a:t>
            </a:fld>
            <a:endParaRPr lang="en-IN"/>
          </a:p>
        </p:txBody>
      </p:sp>
      <p:sp>
        <p:nvSpPr>
          <p:cNvPr id="4" name="Footer Placeholder 3">
            <a:extLst>
              <a:ext uri="{FF2B5EF4-FFF2-40B4-BE49-F238E27FC236}">
                <a16:creationId xmlns:a16="http://schemas.microsoft.com/office/drawing/2014/main" id="{22334F61-58F1-8937-76FB-E9968DD943A9}"/>
              </a:ext>
            </a:extLst>
          </p:cNvPr>
          <p:cNvSpPr>
            <a:spLocks noGrp="1"/>
          </p:cNvSpPr>
          <p:nvPr>
            <p:ph type="ftr" sz="quarter" idx="11"/>
          </p:nvPr>
        </p:nvSpPr>
        <p:spPr/>
        <p:txBody>
          <a:bodyPr/>
          <a:lstStyle/>
          <a:p>
            <a:r>
              <a:rPr lang="en-IN"/>
              <a:t>Prepared by NWC Department</a:t>
            </a:r>
          </a:p>
        </p:txBody>
      </p:sp>
      <p:sp>
        <p:nvSpPr>
          <p:cNvPr id="5" name="Slide Number Placeholder 4">
            <a:extLst>
              <a:ext uri="{FF2B5EF4-FFF2-40B4-BE49-F238E27FC236}">
                <a16:creationId xmlns:a16="http://schemas.microsoft.com/office/drawing/2014/main" id="{E3E09CC6-D96C-C943-FD8B-1A39ACE43C22}"/>
              </a:ext>
            </a:extLst>
          </p:cNvPr>
          <p:cNvSpPr>
            <a:spLocks noGrp="1"/>
          </p:cNvSpPr>
          <p:nvPr>
            <p:ph type="sldNum" sz="quarter" idx="12"/>
          </p:nvPr>
        </p:nvSpPr>
        <p:spPr/>
        <p:txBody>
          <a:bodyPr/>
          <a:lstStyle/>
          <a:p>
            <a:fld id="{7DCCAA30-94DD-4E22-986E-F016C04350DC}" type="slidenum">
              <a:rPr lang="en-IN" smtClean="0"/>
              <a:t>164</a:t>
            </a:fld>
            <a:endParaRPr lang="en-IN"/>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2209800" y="2130426"/>
            <a:ext cx="7772400" cy="1470025"/>
          </a:xfrm>
          <a:prstGeom prst="rect">
            <a:avLst/>
          </a:prstGeom>
          <a:noFill/>
          <a:ln>
            <a:noFill/>
          </a:ln>
        </p:spPr>
        <p:txBody>
          <a:bodyPr spcFirstLastPara="1" vert="horz" wrap="square" lIns="91425" tIns="45700" rIns="91425" bIns="45700" rtlCol="0" anchor="ctr" anchorCtr="0">
            <a:normAutofit/>
          </a:bodyPr>
          <a:lstStyle/>
          <a:p>
            <a:pPr algn="ctr">
              <a:buClr>
                <a:schemeClr val="dk1"/>
              </a:buClr>
              <a:buSzPts val="4400"/>
            </a:pPr>
            <a:r>
              <a:rPr lang="en-US"/>
              <a:t>State Chart and Activity Diagram Scenarios</a:t>
            </a:r>
            <a:endParaRPr/>
          </a:p>
        </p:txBody>
      </p:sp>
      <p:sp>
        <p:nvSpPr>
          <p:cNvPr id="2" name="Date Placeholder 1">
            <a:extLst>
              <a:ext uri="{FF2B5EF4-FFF2-40B4-BE49-F238E27FC236}">
                <a16:creationId xmlns:a16="http://schemas.microsoft.com/office/drawing/2014/main" id="{396B63FC-31A9-5A45-E249-A592EAB63F64}"/>
              </a:ext>
            </a:extLst>
          </p:cNvPr>
          <p:cNvSpPr>
            <a:spLocks noGrp="1"/>
          </p:cNvSpPr>
          <p:nvPr>
            <p:ph type="dt" idx="10"/>
          </p:nvPr>
        </p:nvSpPr>
        <p:spPr/>
        <p:txBody>
          <a:bodyPr/>
          <a:lstStyle/>
          <a:p>
            <a:fld id="{4BA3D517-2116-4A2A-8C8B-9DBECC33D42D}" type="datetime1">
              <a:rPr lang="en-IN" smtClean="0"/>
              <a:t>27-09-2022</a:t>
            </a:fld>
            <a:endParaRPr lang="en-IN"/>
          </a:p>
        </p:txBody>
      </p:sp>
      <p:sp>
        <p:nvSpPr>
          <p:cNvPr id="3" name="Footer Placeholder 2">
            <a:extLst>
              <a:ext uri="{FF2B5EF4-FFF2-40B4-BE49-F238E27FC236}">
                <a16:creationId xmlns:a16="http://schemas.microsoft.com/office/drawing/2014/main" id="{E9F75ADD-1EB8-D281-6CFF-80A5603C4C3F}"/>
              </a:ext>
            </a:extLst>
          </p:cNvPr>
          <p:cNvSpPr>
            <a:spLocks noGrp="1"/>
          </p:cNvSpPr>
          <p:nvPr>
            <p:ph type="ftr" idx="11"/>
          </p:nvPr>
        </p:nvSpPr>
        <p:spPr/>
        <p:txBody>
          <a:bodyPr/>
          <a:lstStyle/>
          <a:p>
            <a:r>
              <a:rPr lang="en-IN"/>
              <a:t>Prepared by NWC Department</a:t>
            </a:r>
          </a:p>
        </p:txBody>
      </p:sp>
      <p:sp>
        <p:nvSpPr>
          <p:cNvPr id="4" name="Slide Number Placeholder 3">
            <a:extLst>
              <a:ext uri="{FF2B5EF4-FFF2-40B4-BE49-F238E27FC236}">
                <a16:creationId xmlns:a16="http://schemas.microsoft.com/office/drawing/2014/main" id="{D82C68C8-25F3-4517-01C2-8A201C4D0A36}"/>
              </a:ext>
            </a:extLst>
          </p:cNvPr>
          <p:cNvSpPr>
            <a:spLocks noGrp="1"/>
          </p:cNvSpPr>
          <p:nvPr>
            <p:ph type="sldNum" idx="12"/>
          </p:nvPr>
        </p:nvSpPr>
        <p:spPr/>
        <p:txBody>
          <a:bodyPr/>
          <a:lstStyle/>
          <a:p>
            <a:fld id="{00000000-1234-1234-1234-123412341234}" type="slidenum">
              <a:rPr lang="en-US" smtClean="0"/>
              <a:pPr/>
              <a:t>165</a:t>
            </a:fld>
            <a:endParaRPr lang="en-US"/>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2"/>
          <p:cNvPicPr preferRelativeResize="0"/>
          <p:nvPr/>
        </p:nvPicPr>
        <p:blipFill rotWithShape="1">
          <a:blip r:embed="rId3">
            <a:alphaModFix/>
          </a:blip>
          <a:srcRect/>
          <a:stretch/>
        </p:blipFill>
        <p:spPr>
          <a:xfrm>
            <a:off x="2279574" y="980725"/>
            <a:ext cx="8147650" cy="4262325"/>
          </a:xfrm>
          <a:prstGeom prst="rect">
            <a:avLst/>
          </a:prstGeom>
          <a:noFill/>
          <a:ln>
            <a:noFill/>
          </a:ln>
        </p:spPr>
      </p:pic>
      <p:sp>
        <p:nvSpPr>
          <p:cNvPr id="2" name="Date Placeholder 1">
            <a:extLst>
              <a:ext uri="{FF2B5EF4-FFF2-40B4-BE49-F238E27FC236}">
                <a16:creationId xmlns:a16="http://schemas.microsoft.com/office/drawing/2014/main" id="{CAE1E0FC-7A45-AB9B-6C60-BC7EEB6EB6BE}"/>
              </a:ext>
            </a:extLst>
          </p:cNvPr>
          <p:cNvSpPr>
            <a:spLocks noGrp="1"/>
          </p:cNvSpPr>
          <p:nvPr>
            <p:ph type="dt" idx="10"/>
          </p:nvPr>
        </p:nvSpPr>
        <p:spPr/>
        <p:txBody>
          <a:bodyPr/>
          <a:lstStyle/>
          <a:p>
            <a:fld id="{9AFD01D6-1AE2-4E8A-9E3F-3A5409F6CF4C}" type="datetime1">
              <a:rPr lang="en-IN" smtClean="0"/>
              <a:t>27-09-2022</a:t>
            </a:fld>
            <a:endParaRPr lang="en-IN"/>
          </a:p>
        </p:txBody>
      </p:sp>
      <p:sp>
        <p:nvSpPr>
          <p:cNvPr id="3" name="Footer Placeholder 2">
            <a:extLst>
              <a:ext uri="{FF2B5EF4-FFF2-40B4-BE49-F238E27FC236}">
                <a16:creationId xmlns:a16="http://schemas.microsoft.com/office/drawing/2014/main" id="{3E603603-D8D3-EACA-BD73-1160EB2F3A31}"/>
              </a:ext>
            </a:extLst>
          </p:cNvPr>
          <p:cNvSpPr>
            <a:spLocks noGrp="1"/>
          </p:cNvSpPr>
          <p:nvPr>
            <p:ph type="ftr" idx="11"/>
          </p:nvPr>
        </p:nvSpPr>
        <p:spPr/>
        <p:txBody>
          <a:bodyPr/>
          <a:lstStyle/>
          <a:p>
            <a:r>
              <a:rPr lang="en-IN"/>
              <a:t>Prepared by NWC Department</a:t>
            </a:r>
          </a:p>
        </p:txBody>
      </p:sp>
      <p:sp>
        <p:nvSpPr>
          <p:cNvPr id="4" name="Slide Number Placeholder 3">
            <a:extLst>
              <a:ext uri="{FF2B5EF4-FFF2-40B4-BE49-F238E27FC236}">
                <a16:creationId xmlns:a16="http://schemas.microsoft.com/office/drawing/2014/main" id="{95679682-0CF1-38EC-94F9-BAE10AFCBC63}"/>
              </a:ext>
            </a:extLst>
          </p:cNvPr>
          <p:cNvSpPr>
            <a:spLocks noGrp="1"/>
          </p:cNvSpPr>
          <p:nvPr>
            <p:ph type="sldNum" idx="12"/>
          </p:nvPr>
        </p:nvSpPr>
        <p:spPr/>
        <p:txBody>
          <a:bodyPr/>
          <a:lstStyle/>
          <a:p>
            <a:fld id="{00000000-1234-1234-1234-123412341234}" type="slidenum">
              <a:rPr lang="en-US" smtClean="0"/>
              <a:pPr/>
              <a:t>166</a:t>
            </a:fld>
            <a:endParaRPr lang="en-US"/>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3"/>
          <p:cNvPicPr preferRelativeResize="0"/>
          <p:nvPr/>
        </p:nvPicPr>
        <p:blipFill rotWithShape="1">
          <a:blip r:embed="rId3">
            <a:alphaModFix/>
          </a:blip>
          <a:srcRect/>
          <a:stretch/>
        </p:blipFill>
        <p:spPr>
          <a:xfrm>
            <a:off x="1991552" y="332649"/>
            <a:ext cx="8489877" cy="6525350"/>
          </a:xfrm>
          <a:prstGeom prst="rect">
            <a:avLst/>
          </a:prstGeom>
          <a:noFill/>
          <a:ln>
            <a:noFill/>
          </a:ln>
        </p:spPr>
      </p:pic>
      <p:sp>
        <p:nvSpPr>
          <p:cNvPr id="2" name="Date Placeholder 1">
            <a:extLst>
              <a:ext uri="{FF2B5EF4-FFF2-40B4-BE49-F238E27FC236}">
                <a16:creationId xmlns:a16="http://schemas.microsoft.com/office/drawing/2014/main" id="{80D270E4-C33E-35F4-B6BA-C0C230398585}"/>
              </a:ext>
            </a:extLst>
          </p:cNvPr>
          <p:cNvSpPr>
            <a:spLocks noGrp="1"/>
          </p:cNvSpPr>
          <p:nvPr>
            <p:ph type="dt" sz="half" idx="10"/>
          </p:nvPr>
        </p:nvSpPr>
        <p:spPr/>
        <p:txBody>
          <a:bodyPr/>
          <a:lstStyle/>
          <a:p>
            <a:fld id="{B51079FA-F592-4674-992A-CF1B2057FB55}" type="datetime1">
              <a:rPr lang="en-IN" smtClean="0"/>
              <a:t>27-09-2022</a:t>
            </a:fld>
            <a:endParaRPr lang="en-IN"/>
          </a:p>
        </p:txBody>
      </p:sp>
      <p:sp>
        <p:nvSpPr>
          <p:cNvPr id="3" name="Footer Placeholder 2">
            <a:extLst>
              <a:ext uri="{FF2B5EF4-FFF2-40B4-BE49-F238E27FC236}">
                <a16:creationId xmlns:a16="http://schemas.microsoft.com/office/drawing/2014/main" id="{B39BDB44-E941-126F-8377-018A9E15BFB7}"/>
              </a:ext>
            </a:extLst>
          </p:cNvPr>
          <p:cNvSpPr>
            <a:spLocks noGrp="1"/>
          </p:cNvSpPr>
          <p:nvPr>
            <p:ph type="ftr" sz="quarter" idx="11"/>
          </p:nvPr>
        </p:nvSpPr>
        <p:spPr/>
        <p:txBody>
          <a:bodyPr/>
          <a:lstStyle/>
          <a:p>
            <a:r>
              <a:rPr lang="en-IN"/>
              <a:t>Prepared by NWC Department</a:t>
            </a:r>
          </a:p>
        </p:txBody>
      </p:sp>
      <p:sp>
        <p:nvSpPr>
          <p:cNvPr id="4" name="Slide Number Placeholder 3">
            <a:extLst>
              <a:ext uri="{FF2B5EF4-FFF2-40B4-BE49-F238E27FC236}">
                <a16:creationId xmlns:a16="http://schemas.microsoft.com/office/drawing/2014/main" id="{FD8E5D42-4ECD-CEDC-4D70-BC033FECAD15}"/>
              </a:ext>
            </a:extLst>
          </p:cNvPr>
          <p:cNvSpPr>
            <a:spLocks noGrp="1"/>
          </p:cNvSpPr>
          <p:nvPr>
            <p:ph type="sldNum" sz="quarter" idx="12"/>
          </p:nvPr>
        </p:nvSpPr>
        <p:spPr/>
        <p:txBody>
          <a:bodyPr/>
          <a:lstStyle/>
          <a:p>
            <a:fld id="{7DCCAA30-94DD-4E22-986E-F016C04350DC}" type="slidenum">
              <a:rPr lang="en-IN" smtClean="0"/>
              <a:t>167</a:t>
            </a:fld>
            <a:endParaRPr lang="en-IN"/>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4"/>
          <p:cNvPicPr preferRelativeResize="0"/>
          <p:nvPr/>
        </p:nvPicPr>
        <p:blipFill rotWithShape="1">
          <a:blip r:embed="rId3">
            <a:alphaModFix/>
          </a:blip>
          <a:srcRect/>
          <a:stretch/>
        </p:blipFill>
        <p:spPr>
          <a:xfrm>
            <a:off x="2207568" y="552059"/>
            <a:ext cx="7560840" cy="5594054"/>
          </a:xfrm>
          <a:prstGeom prst="rect">
            <a:avLst/>
          </a:prstGeom>
          <a:noFill/>
          <a:ln>
            <a:noFill/>
          </a:ln>
        </p:spPr>
      </p:pic>
      <p:sp>
        <p:nvSpPr>
          <p:cNvPr id="2" name="Date Placeholder 1">
            <a:extLst>
              <a:ext uri="{FF2B5EF4-FFF2-40B4-BE49-F238E27FC236}">
                <a16:creationId xmlns:a16="http://schemas.microsoft.com/office/drawing/2014/main" id="{04AC60BE-B4F4-8145-516B-F16A99552222}"/>
              </a:ext>
            </a:extLst>
          </p:cNvPr>
          <p:cNvSpPr>
            <a:spLocks noGrp="1"/>
          </p:cNvSpPr>
          <p:nvPr>
            <p:ph type="dt" sz="half" idx="10"/>
          </p:nvPr>
        </p:nvSpPr>
        <p:spPr/>
        <p:txBody>
          <a:bodyPr/>
          <a:lstStyle/>
          <a:p>
            <a:fld id="{305EED85-DF39-4D97-9FA2-5F41295CB6B3}" type="datetime1">
              <a:rPr lang="en-IN" smtClean="0"/>
              <a:t>27-09-2022</a:t>
            </a:fld>
            <a:endParaRPr lang="en-IN"/>
          </a:p>
        </p:txBody>
      </p:sp>
      <p:sp>
        <p:nvSpPr>
          <p:cNvPr id="3" name="Footer Placeholder 2">
            <a:extLst>
              <a:ext uri="{FF2B5EF4-FFF2-40B4-BE49-F238E27FC236}">
                <a16:creationId xmlns:a16="http://schemas.microsoft.com/office/drawing/2014/main" id="{0B870E65-B744-1D99-57CB-1AE09A0BCB4D}"/>
              </a:ext>
            </a:extLst>
          </p:cNvPr>
          <p:cNvSpPr>
            <a:spLocks noGrp="1"/>
          </p:cNvSpPr>
          <p:nvPr>
            <p:ph type="ftr" sz="quarter" idx="11"/>
          </p:nvPr>
        </p:nvSpPr>
        <p:spPr/>
        <p:txBody>
          <a:bodyPr/>
          <a:lstStyle/>
          <a:p>
            <a:r>
              <a:rPr lang="en-IN"/>
              <a:t>Prepared by NWC Department</a:t>
            </a:r>
          </a:p>
        </p:txBody>
      </p:sp>
      <p:sp>
        <p:nvSpPr>
          <p:cNvPr id="4" name="Slide Number Placeholder 3">
            <a:extLst>
              <a:ext uri="{FF2B5EF4-FFF2-40B4-BE49-F238E27FC236}">
                <a16:creationId xmlns:a16="http://schemas.microsoft.com/office/drawing/2014/main" id="{72D41BD4-F0F0-E958-CC11-F2CAA274ADF5}"/>
              </a:ext>
            </a:extLst>
          </p:cNvPr>
          <p:cNvSpPr>
            <a:spLocks noGrp="1"/>
          </p:cNvSpPr>
          <p:nvPr>
            <p:ph type="sldNum" sz="quarter" idx="12"/>
          </p:nvPr>
        </p:nvSpPr>
        <p:spPr/>
        <p:txBody>
          <a:bodyPr/>
          <a:lstStyle/>
          <a:p>
            <a:fld id="{7DCCAA30-94DD-4E22-986E-F016C04350DC}" type="slidenum">
              <a:rPr lang="en-IN" smtClean="0"/>
              <a:t>168</a:t>
            </a:fld>
            <a:endParaRPr lang="en-IN"/>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5"/>
          <p:cNvPicPr preferRelativeResize="0"/>
          <p:nvPr/>
        </p:nvPicPr>
        <p:blipFill rotWithShape="1">
          <a:blip r:embed="rId3">
            <a:alphaModFix/>
          </a:blip>
          <a:srcRect/>
          <a:stretch/>
        </p:blipFill>
        <p:spPr>
          <a:xfrm>
            <a:off x="1991544" y="332657"/>
            <a:ext cx="7344816" cy="6274701"/>
          </a:xfrm>
          <a:prstGeom prst="rect">
            <a:avLst/>
          </a:prstGeom>
          <a:noFill/>
          <a:ln>
            <a:noFill/>
          </a:ln>
        </p:spPr>
      </p:pic>
      <p:sp>
        <p:nvSpPr>
          <p:cNvPr id="2" name="Date Placeholder 1">
            <a:extLst>
              <a:ext uri="{FF2B5EF4-FFF2-40B4-BE49-F238E27FC236}">
                <a16:creationId xmlns:a16="http://schemas.microsoft.com/office/drawing/2014/main" id="{934A01BC-191D-7877-4176-C020952B4D9B}"/>
              </a:ext>
            </a:extLst>
          </p:cNvPr>
          <p:cNvSpPr>
            <a:spLocks noGrp="1"/>
          </p:cNvSpPr>
          <p:nvPr>
            <p:ph type="dt" sz="half" idx="10"/>
          </p:nvPr>
        </p:nvSpPr>
        <p:spPr/>
        <p:txBody>
          <a:bodyPr/>
          <a:lstStyle/>
          <a:p>
            <a:fld id="{DF313AE2-63C7-45B7-BA64-7DC5D17682B5}" type="datetime1">
              <a:rPr lang="en-IN" smtClean="0"/>
              <a:t>27-09-2022</a:t>
            </a:fld>
            <a:endParaRPr lang="en-IN"/>
          </a:p>
        </p:txBody>
      </p:sp>
      <p:sp>
        <p:nvSpPr>
          <p:cNvPr id="3" name="Footer Placeholder 2">
            <a:extLst>
              <a:ext uri="{FF2B5EF4-FFF2-40B4-BE49-F238E27FC236}">
                <a16:creationId xmlns:a16="http://schemas.microsoft.com/office/drawing/2014/main" id="{3FDE844E-C5E4-ADA6-9BA8-11B6F7EE17AD}"/>
              </a:ext>
            </a:extLst>
          </p:cNvPr>
          <p:cNvSpPr>
            <a:spLocks noGrp="1"/>
          </p:cNvSpPr>
          <p:nvPr>
            <p:ph type="ftr" sz="quarter" idx="11"/>
          </p:nvPr>
        </p:nvSpPr>
        <p:spPr/>
        <p:txBody>
          <a:bodyPr/>
          <a:lstStyle/>
          <a:p>
            <a:r>
              <a:rPr lang="en-IN"/>
              <a:t>Prepared by NWC Department</a:t>
            </a:r>
          </a:p>
        </p:txBody>
      </p:sp>
      <p:sp>
        <p:nvSpPr>
          <p:cNvPr id="4" name="Slide Number Placeholder 3">
            <a:extLst>
              <a:ext uri="{FF2B5EF4-FFF2-40B4-BE49-F238E27FC236}">
                <a16:creationId xmlns:a16="http://schemas.microsoft.com/office/drawing/2014/main" id="{014005D2-2E52-D11C-AC9A-35894A912502}"/>
              </a:ext>
            </a:extLst>
          </p:cNvPr>
          <p:cNvSpPr>
            <a:spLocks noGrp="1"/>
          </p:cNvSpPr>
          <p:nvPr>
            <p:ph type="sldNum" sz="quarter" idx="12"/>
          </p:nvPr>
        </p:nvSpPr>
        <p:spPr/>
        <p:txBody>
          <a:bodyPr/>
          <a:lstStyle/>
          <a:p>
            <a:fld id="{7DCCAA30-94DD-4E22-986E-F016C04350DC}" type="slidenum">
              <a:rPr lang="en-IN" smtClean="0"/>
              <a:t>169</a:t>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SINGLE INHERITANCE</a:t>
            </a:r>
          </a:p>
        </p:txBody>
      </p:sp>
      <p:sp>
        <p:nvSpPr>
          <p:cNvPr id="3" name="Text Placeholder 2"/>
          <p:cNvSpPr>
            <a:spLocks noGrp="1"/>
          </p:cNvSpPr>
          <p:nvPr>
            <p:ph type="body" sz="quarter" idx="11"/>
          </p:nvPr>
        </p:nvSpPr>
        <p:spPr/>
        <p:txBody>
          <a:bodyPr/>
          <a:lstStyle/>
          <a:p>
            <a:endParaRPr lang="en-US"/>
          </a:p>
        </p:txBody>
      </p:sp>
      <p:grpSp>
        <p:nvGrpSpPr>
          <p:cNvPr id="19" name="Group 18"/>
          <p:cNvGrpSpPr/>
          <p:nvPr/>
        </p:nvGrpSpPr>
        <p:grpSpPr>
          <a:xfrm>
            <a:off x="2264828" y="1628800"/>
            <a:ext cx="2391012" cy="3672408"/>
            <a:chOff x="740828" y="1628800"/>
            <a:chExt cx="2391012" cy="3672408"/>
          </a:xfrm>
        </p:grpSpPr>
        <p:sp>
          <p:nvSpPr>
            <p:cNvPr id="10" name="Rectangle 9"/>
            <p:cNvSpPr/>
            <p:nvPr/>
          </p:nvSpPr>
          <p:spPr>
            <a:xfrm>
              <a:off x="740828" y="1628800"/>
              <a:ext cx="2376264"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Base Class</a:t>
              </a:r>
            </a:p>
          </p:txBody>
        </p:sp>
        <p:sp>
          <p:nvSpPr>
            <p:cNvPr id="12" name="Rectangle 11"/>
            <p:cNvSpPr/>
            <p:nvPr/>
          </p:nvSpPr>
          <p:spPr>
            <a:xfrm>
              <a:off x="755576" y="4221088"/>
              <a:ext cx="2376264"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Derived Class</a:t>
              </a:r>
            </a:p>
          </p:txBody>
        </p:sp>
        <p:sp>
          <p:nvSpPr>
            <p:cNvPr id="11" name="Up Arrow 10"/>
            <p:cNvSpPr/>
            <p:nvPr/>
          </p:nvSpPr>
          <p:spPr>
            <a:xfrm>
              <a:off x="1763688" y="2780928"/>
              <a:ext cx="309288" cy="136815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8256241" y="1916832"/>
            <a:ext cx="1303957" cy="3159692"/>
            <a:chOff x="6732240" y="1700808"/>
            <a:chExt cx="1303957" cy="3159692"/>
          </a:xfrm>
        </p:grpSpPr>
        <p:sp>
          <p:nvSpPr>
            <p:cNvPr id="13" name="Rectangle 12"/>
            <p:cNvSpPr/>
            <p:nvPr/>
          </p:nvSpPr>
          <p:spPr>
            <a:xfrm>
              <a:off x="6732240" y="1700808"/>
              <a:ext cx="12961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a:t>ClassA</a:t>
              </a:r>
              <a:endParaRPr lang="en-US" sz="3200" b="1" dirty="0"/>
            </a:p>
          </p:txBody>
        </p:sp>
        <p:sp>
          <p:nvSpPr>
            <p:cNvPr id="15" name="Rectangle 14"/>
            <p:cNvSpPr/>
            <p:nvPr/>
          </p:nvSpPr>
          <p:spPr>
            <a:xfrm>
              <a:off x="6740053" y="4140420"/>
              <a:ext cx="12961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Class B</a:t>
              </a:r>
            </a:p>
          </p:txBody>
        </p:sp>
        <p:sp>
          <p:nvSpPr>
            <p:cNvPr id="16" name="Up Arrow 15"/>
            <p:cNvSpPr/>
            <p:nvPr/>
          </p:nvSpPr>
          <p:spPr>
            <a:xfrm>
              <a:off x="7225668" y="2490581"/>
              <a:ext cx="309288" cy="15864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8264053" y="1340768"/>
            <a:ext cx="1080120" cy="369332"/>
          </a:xfrm>
          <a:prstGeom prst="rect">
            <a:avLst/>
          </a:prstGeom>
          <a:noFill/>
        </p:spPr>
        <p:txBody>
          <a:bodyPr wrap="square" rtlCol="0">
            <a:spAutoFit/>
          </a:bodyPr>
          <a:lstStyle/>
          <a:p>
            <a:r>
              <a:rPr lang="en-US" dirty="0"/>
              <a:t>Example</a:t>
            </a:r>
          </a:p>
        </p:txBody>
      </p:sp>
      <p:sp>
        <p:nvSpPr>
          <p:cNvPr id="20" name="TextBox 19"/>
          <p:cNvSpPr txBox="1"/>
          <p:nvPr/>
        </p:nvSpPr>
        <p:spPr>
          <a:xfrm>
            <a:off x="6672064" y="2060848"/>
            <a:ext cx="1440160" cy="369332"/>
          </a:xfrm>
          <a:prstGeom prst="rect">
            <a:avLst/>
          </a:prstGeom>
          <a:noFill/>
        </p:spPr>
        <p:txBody>
          <a:bodyPr wrap="square" rtlCol="0">
            <a:spAutoFit/>
          </a:bodyPr>
          <a:lstStyle/>
          <a:p>
            <a:r>
              <a:rPr lang="en-US" dirty="0"/>
              <a:t>Base Class</a:t>
            </a:r>
          </a:p>
        </p:txBody>
      </p:sp>
      <p:sp>
        <p:nvSpPr>
          <p:cNvPr id="21" name="TextBox 20"/>
          <p:cNvSpPr txBox="1"/>
          <p:nvPr/>
        </p:nvSpPr>
        <p:spPr>
          <a:xfrm>
            <a:off x="6672064" y="4509120"/>
            <a:ext cx="1440160" cy="369332"/>
          </a:xfrm>
          <a:prstGeom prst="rect">
            <a:avLst/>
          </a:prstGeom>
          <a:noFill/>
        </p:spPr>
        <p:txBody>
          <a:bodyPr wrap="square" rtlCol="0">
            <a:spAutoFit/>
          </a:bodyPr>
          <a:lstStyle/>
          <a:p>
            <a:r>
              <a:rPr lang="en-US" dirty="0"/>
              <a:t>Derived Class</a:t>
            </a:r>
          </a:p>
        </p:txBody>
      </p:sp>
    </p:spTree>
    <p:extLst>
      <p:ext uri="{BB962C8B-B14F-4D97-AF65-F5344CB8AC3E}">
        <p14:creationId xmlns:p14="http://schemas.microsoft.com/office/powerpoint/2010/main" val="102163813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6"/>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US"/>
              <a:t>State Chart Diagram</a:t>
            </a:r>
            <a:endParaRPr/>
          </a:p>
        </p:txBody>
      </p:sp>
      <p:pic>
        <p:nvPicPr>
          <p:cNvPr id="110" name="Google Shape;110;p6"/>
          <p:cNvPicPr preferRelativeResize="0"/>
          <p:nvPr/>
        </p:nvPicPr>
        <p:blipFill rotWithShape="1">
          <a:blip r:embed="rId3">
            <a:alphaModFix/>
          </a:blip>
          <a:srcRect/>
          <a:stretch/>
        </p:blipFill>
        <p:spPr>
          <a:xfrm>
            <a:off x="1524001" y="1628800"/>
            <a:ext cx="8926765" cy="3600400"/>
          </a:xfrm>
          <a:prstGeom prst="rect">
            <a:avLst/>
          </a:prstGeom>
          <a:noFill/>
          <a:ln>
            <a:noFill/>
          </a:ln>
        </p:spPr>
      </p:pic>
      <p:sp>
        <p:nvSpPr>
          <p:cNvPr id="2" name="Date Placeholder 1">
            <a:extLst>
              <a:ext uri="{FF2B5EF4-FFF2-40B4-BE49-F238E27FC236}">
                <a16:creationId xmlns:a16="http://schemas.microsoft.com/office/drawing/2014/main" id="{E1744165-486C-C88B-4BE6-208F741E90EB}"/>
              </a:ext>
            </a:extLst>
          </p:cNvPr>
          <p:cNvSpPr>
            <a:spLocks noGrp="1"/>
          </p:cNvSpPr>
          <p:nvPr>
            <p:ph type="dt" sz="half" idx="10"/>
          </p:nvPr>
        </p:nvSpPr>
        <p:spPr/>
        <p:txBody>
          <a:bodyPr/>
          <a:lstStyle/>
          <a:p>
            <a:fld id="{D43171D1-A53E-4FC9-B5A3-C8A7B026A957}" type="datetime1">
              <a:rPr lang="en-IN" smtClean="0"/>
              <a:t>27-09-2022</a:t>
            </a:fld>
            <a:endParaRPr lang="en-IN"/>
          </a:p>
        </p:txBody>
      </p:sp>
      <p:sp>
        <p:nvSpPr>
          <p:cNvPr id="3" name="Footer Placeholder 2">
            <a:extLst>
              <a:ext uri="{FF2B5EF4-FFF2-40B4-BE49-F238E27FC236}">
                <a16:creationId xmlns:a16="http://schemas.microsoft.com/office/drawing/2014/main" id="{4BD2FDF3-C74A-8063-E1B1-3F8570F8A722}"/>
              </a:ext>
            </a:extLst>
          </p:cNvPr>
          <p:cNvSpPr>
            <a:spLocks noGrp="1"/>
          </p:cNvSpPr>
          <p:nvPr>
            <p:ph type="ftr" sz="quarter" idx="11"/>
          </p:nvPr>
        </p:nvSpPr>
        <p:spPr/>
        <p:txBody>
          <a:bodyPr/>
          <a:lstStyle/>
          <a:p>
            <a:r>
              <a:rPr lang="en-IN"/>
              <a:t>Prepared by NWC Department</a:t>
            </a:r>
          </a:p>
        </p:txBody>
      </p:sp>
      <p:sp>
        <p:nvSpPr>
          <p:cNvPr id="4" name="Slide Number Placeholder 3">
            <a:extLst>
              <a:ext uri="{FF2B5EF4-FFF2-40B4-BE49-F238E27FC236}">
                <a16:creationId xmlns:a16="http://schemas.microsoft.com/office/drawing/2014/main" id="{4663FDC1-E38A-6EB9-161D-0055E2473950}"/>
              </a:ext>
            </a:extLst>
          </p:cNvPr>
          <p:cNvSpPr>
            <a:spLocks noGrp="1"/>
          </p:cNvSpPr>
          <p:nvPr>
            <p:ph type="sldNum" sz="quarter" idx="12"/>
          </p:nvPr>
        </p:nvSpPr>
        <p:spPr/>
        <p:txBody>
          <a:bodyPr/>
          <a:lstStyle/>
          <a:p>
            <a:fld id="{7DCCAA30-94DD-4E22-986E-F016C04350DC}" type="slidenum">
              <a:rPr lang="en-IN" smtClean="0"/>
              <a:t>170</a:t>
            </a:fld>
            <a:endParaRPr lang="en-IN"/>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7"/>
          <p:cNvPicPr preferRelativeResize="0"/>
          <p:nvPr/>
        </p:nvPicPr>
        <p:blipFill rotWithShape="1">
          <a:blip r:embed="rId3">
            <a:alphaModFix/>
          </a:blip>
          <a:srcRect/>
          <a:stretch/>
        </p:blipFill>
        <p:spPr>
          <a:xfrm>
            <a:off x="2207569" y="1437509"/>
            <a:ext cx="8066335" cy="3641686"/>
          </a:xfrm>
          <a:prstGeom prst="rect">
            <a:avLst/>
          </a:prstGeom>
          <a:noFill/>
          <a:ln>
            <a:noFill/>
          </a:ln>
        </p:spPr>
      </p:pic>
      <p:sp>
        <p:nvSpPr>
          <p:cNvPr id="2" name="Date Placeholder 1">
            <a:extLst>
              <a:ext uri="{FF2B5EF4-FFF2-40B4-BE49-F238E27FC236}">
                <a16:creationId xmlns:a16="http://schemas.microsoft.com/office/drawing/2014/main" id="{0648272C-7911-8AF1-30C7-54679B2D9E29}"/>
              </a:ext>
            </a:extLst>
          </p:cNvPr>
          <p:cNvSpPr>
            <a:spLocks noGrp="1"/>
          </p:cNvSpPr>
          <p:nvPr>
            <p:ph type="dt" sz="half" idx="10"/>
          </p:nvPr>
        </p:nvSpPr>
        <p:spPr/>
        <p:txBody>
          <a:bodyPr/>
          <a:lstStyle/>
          <a:p>
            <a:fld id="{5BBD3D40-8390-41DB-B861-4CCC3F20A25A}" type="datetime1">
              <a:rPr lang="en-IN" smtClean="0"/>
              <a:t>27-09-2022</a:t>
            </a:fld>
            <a:endParaRPr lang="en-IN"/>
          </a:p>
        </p:txBody>
      </p:sp>
      <p:sp>
        <p:nvSpPr>
          <p:cNvPr id="3" name="Footer Placeholder 2">
            <a:extLst>
              <a:ext uri="{FF2B5EF4-FFF2-40B4-BE49-F238E27FC236}">
                <a16:creationId xmlns:a16="http://schemas.microsoft.com/office/drawing/2014/main" id="{8DEEAFD6-8B59-EBF4-4606-624B9C293865}"/>
              </a:ext>
            </a:extLst>
          </p:cNvPr>
          <p:cNvSpPr>
            <a:spLocks noGrp="1"/>
          </p:cNvSpPr>
          <p:nvPr>
            <p:ph type="ftr" sz="quarter" idx="11"/>
          </p:nvPr>
        </p:nvSpPr>
        <p:spPr/>
        <p:txBody>
          <a:bodyPr/>
          <a:lstStyle/>
          <a:p>
            <a:r>
              <a:rPr lang="en-IN"/>
              <a:t>Prepared by NWC Department</a:t>
            </a:r>
          </a:p>
        </p:txBody>
      </p:sp>
      <p:sp>
        <p:nvSpPr>
          <p:cNvPr id="4" name="Slide Number Placeholder 3">
            <a:extLst>
              <a:ext uri="{FF2B5EF4-FFF2-40B4-BE49-F238E27FC236}">
                <a16:creationId xmlns:a16="http://schemas.microsoft.com/office/drawing/2014/main" id="{599DA329-4DF6-17E0-FC8C-1FA7E2380CB1}"/>
              </a:ext>
            </a:extLst>
          </p:cNvPr>
          <p:cNvSpPr>
            <a:spLocks noGrp="1"/>
          </p:cNvSpPr>
          <p:nvPr>
            <p:ph type="sldNum" sz="quarter" idx="12"/>
          </p:nvPr>
        </p:nvSpPr>
        <p:spPr/>
        <p:txBody>
          <a:bodyPr/>
          <a:lstStyle/>
          <a:p>
            <a:fld id="{7DCCAA30-94DD-4E22-986E-F016C04350DC}" type="slidenum">
              <a:rPr lang="en-IN" smtClean="0"/>
              <a:t>171</a:t>
            </a:fld>
            <a:endParaRPr lang="en-IN"/>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8"/>
          <p:cNvPicPr preferRelativeResize="0"/>
          <p:nvPr/>
        </p:nvPicPr>
        <p:blipFill rotWithShape="1">
          <a:blip r:embed="rId3">
            <a:alphaModFix/>
          </a:blip>
          <a:srcRect/>
          <a:stretch/>
        </p:blipFill>
        <p:spPr>
          <a:xfrm>
            <a:off x="1991545" y="980728"/>
            <a:ext cx="8098349" cy="4321388"/>
          </a:xfrm>
          <a:prstGeom prst="rect">
            <a:avLst/>
          </a:prstGeom>
          <a:noFill/>
          <a:ln>
            <a:noFill/>
          </a:ln>
        </p:spPr>
      </p:pic>
      <p:sp>
        <p:nvSpPr>
          <p:cNvPr id="2" name="Date Placeholder 1">
            <a:extLst>
              <a:ext uri="{FF2B5EF4-FFF2-40B4-BE49-F238E27FC236}">
                <a16:creationId xmlns:a16="http://schemas.microsoft.com/office/drawing/2014/main" id="{8C48C55D-B29E-5926-9402-17AC6EDBDF88}"/>
              </a:ext>
            </a:extLst>
          </p:cNvPr>
          <p:cNvSpPr>
            <a:spLocks noGrp="1"/>
          </p:cNvSpPr>
          <p:nvPr>
            <p:ph type="dt" sz="half" idx="10"/>
          </p:nvPr>
        </p:nvSpPr>
        <p:spPr/>
        <p:txBody>
          <a:bodyPr/>
          <a:lstStyle/>
          <a:p>
            <a:fld id="{EA3BE930-0524-4F88-BE80-BD25DC542661}" type="datetime1">
              <a:rPr lang="en-IN" smtClean="0"/>
              <a:t>27-09-2022</a:t>
            </a:fld>
            <a:endParaRPr lang="en-IN"/>
          </a:p>
        </p:txBody>
      </p:sp>
      <p:sp>
        <p:nvSpPr>
          <p:cNvPr id="3" name="Footer Placeholder 2">
            <a:extLst>
              <a:ext uri="{FF2B5EF4-FFF2-40B4-BE49-F238E27FC236}">
                <a16:creationId xmlns:a16="http://schemas.microsoft.com/office/drawing/2014/main" id="{D9D539B8-7747-768B-61AE-5D11F27E60CD}"/>
              </a:ext>
            </a:extLst>
          </p:cNvPr>
          <p:cNvSpPr>
            <a:spLocks noGrp="1"/>
          </p:cNvSpPr>
          <p:nvPr>
            <p:ph type="ftr" sz="quarter" idx="11"/>
          </p:nvPr>
        </p:nvSpPr>
        <p:spPr/>
        <p:txBody>
          <a:bodyPr/>
          <a:lstStyle/>
          <a:p>
            <a:r>
              <a:rPr lang="en-IN"/>
              <a:t>Prepared by NWC Department</a:t>
            </a:r>
          </a:p>
        </p:txBody>
      </p:sp>
      <p:sp>
        <p:nvSpPr>
          <p:cNvPr id="4" name="Slide Number Placeholder 3">
            <a:extLst>
              <a:ext uri="{FF2B5EF4-FFF2-40B4-BE49-F238E27FC236}">
                <a16:creationId xmlns:a16="http://schemas.microsoft.com/office/drawing/2014/main" id="{D57A4464-443C-14EB-57C9-795975BB4153}"/>
              </a:ext>
            </a:extLst>
          </p:cNvPr>
          <p:cNvSpPr>
            <a:spLocks noGrp="1"/>
          </p:cNvSpPr>
          <p:nvPr>
            <p:ph type="sldNum" sz="quarter" idx="12"/>
          </p:nvPr>
        </p:nvSpPr>
        <p:spPr/>
        <p:txBody>
          <a:bodyPr/>
          <a:lstStyle/>
          <a:p>
            <a:fld id="{7DCCAA30-94DD-4E22-986E-F016C04350DC}" type="slidenum">
              <a:rPr lang="en-IN" smtClean="0"/>
              <a:t>172</a:t>
            </a:fld>
            <a:endParaRPr lang="en-IN"/>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9"/>
          <p:cNvPicPr preferRelativeResize="0"/>
          <p:nvPr/>
        </p:nvPicPr>
        <p:blipFill rotWithShape="1">
          <a:blip r:embed="rId3">
            <a:alphaModFix/>
          </a:blip>
          <a:srcRect/>
          <a:stretch/>
        </p:blipFill>
        <p:spPr>
          <a:xfrm>
            <a:off x="2063552" y="1257898"/>
            <a:ext cx="8272376" cy="3395238"/>
          </a:xfrm>
          <a:prstGeom prst="rect">
            <a:avLst/>
          </a:prstGeom>
          <a:noFill/>
          <a:ln>
            <a:noFill/>
          </a:ln>
        </p:spPr>
      </p:pic>
      <p:sp>
        <p:nvSpPr>
          <p:cNvPr id="2" name="Date Placeholder 1">
            <a:extLst>
              <a:ext uri="{FF2B5EF4-FFF2-40B4-BE49-F238E27FC236}">
                <a16:creationId xmlns:a16="http://schemas.microsoft.com/office/drawing/2014/main" id="{D197984D-49C2-C1E3-D148-89A9ACF1124E}"/>
              </a:ext>
            </a:extLst>
          </p:cNvPr>
          <p:cNvSpPr>
            <a:spLocks noGrp="1"/>
          </p:cNvSpPr>
          <p:nvPr>
            <p:ph type="dt" sz="half" idx="10"/>
          </p:nvPr>
        </p:nvSpPr>
        <p:spPr/>
        <p:txBody>
          <a:bodyPr/>
          <a:lstStyle/>
          <a:p>
            <a:fld id="{EE76CB5F-69A5-44E3-A9B8-5097593C571C}" type="datetime1">
              <a:rPr lang="en-IN" smtClean="0"/>
              <a:t>27-09-2022</a:t>
            </a:fld>
            <a:endParaRPr lang="en-IN"/>
          </a:p>
        </p:txBody>
      </p:sp>
      <p:sp>
        <p:nvSpPr>
          <p:cNvPr id="3" name="Footer Placeholder 2">
            <a:extLst>
              <a:ext uri="{FF2B5EF4-FFF2-40B4-BE49-F238E27FC236}">
                <a16:creationId xmlns:a16="http://schemas.microsoft.com/office/drawing/2014/main" id="{2F677288-604D-9343-3D0E-4C7454153DFB}"/>
              </a:ext>
            </a:extLst>
          </p:cNvPr>
          <p:cNvSpPr>
            <a:spLocks noGrp="1"/>
          </p:cNvSpPr>
          <p:nvPr>
            <p:ph type="ftr" sz="quarter" idx="11"/>
          </p:nvPr>
        </p:nvSpPr>
        <p:spPr/>
        <p:txBody>
          <a:bodyPr/>
          <a:lstStyle/>
          <a:p>
            <a:r>
              <a:rPr lang="en-IN"/>
              <a:t>Prepared by NWC Department</a:t>
            </a:r>
          </a:p>
        </p:txBody>
      </p:sp>
      <p:sp>
        <p:nvSpPr>
          <p:cNvPr id="4" name="Slide Number Placeholder 3">
            <a:extLst>
              <a:ext uri="{FF2B5EF4-FFF2-40B4-BE49-F238E27FC236}">
                <a16:creationId xmlns:a16="http://schemas.microsoft.com/office/drawing/2014/main" id="{6850AA5D-3E30-42D2-C09E-C93AFD259D8A}"/>
              </a:ext>
            </a:extLst>
          </p:cNvPr>
          <p:cNvSpPr>
            <a:spLocks noGrp="1"/>
          </p:cNvSpPr>
          <p:nvPr>
            <p:ph type="sldNum" sz="quarter" idx="12"/>
          </p:nvPr>
        </p:nvSpPr>
        <p:spPr/>
        <p:txBody>
          <a:bodyPr/>
          <a:lstStyle/>
          <a:p>
            <a:fld id="{7DCCAA30-94DD-4E22-986E-F016C04350DC}" type="slidenum">
              <a:rPr lang="en-IN" smtClean="0"/>
              <a:t>173</a:t>
            </a:fld>
            <a:endParaRPr lang="en-IN"/>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10"/>
          <p:cNvPicPr preferRelativeResize="0"/>
          <p:nvPr/>
        </p:nvPicPr>
        <p:blipFill rotWithShape="1">
          <a:blip r:embed="rId3">
            <a:alphaModFix/>
          </a:blip>
          <a:srcRect/>
          <a:stretch/>
        </p:blipFill>
        <p:spPr>
          <a:xfrm>
            <a:off x="1664205" y="1340768"/>
            <a:ext cx="8405126" cy="3960440"/>
          </a:xfrm>
          <a:prstGeom prst="rect">
            <a:avLst/>
          </a:prstGeom>
          <a:noFill/>
          <a:ln>
            <a:noFill/>
          </a:ln>
        </p:spPr>
      </p:pic>
      <p:sp>
        <p:nvSpPr>
          <p:cNvPr id="2" name="Date Placeholder 1">
            <a:extLst>
              <a:ext uri="{FF2B5EF4-FFF2-40B4-BE49-F238E27FC236}">
                <a16:creationId xmlns:a16="http://schemas.microsoft.com/office/drawing/2014/main" id="{97DB9AD5-5387-10B9-789B-FDE7AC485759}"/>
              </a:ext>
            </a:extLst>
          </p:cNvPr>
          <p:cNvSpPr>
            <a:spLocks noGrp="1"/>
          </p:cNvSpPr>
          <p:nvPr>
            <p:ph type="dt" sz="half" idx="10"/>
          </p:nvPr>
        </p:nvSpPr>
        <p:spPr/>
        <p:txBody>
          <a:bodyPr/>
          <a:lstStyle/>
          <a:p>
            <a:fld id="{E2345B54-50C3-4791-B127-B81DAB40FF65}" type="datetime1">
              <a:rPr lang="en-IN" smtClean="0"/>
              <a:t>27-09-2022</a:t>
            </a:fld>
            <a:endParaRPr lang="en-IN"/>
          </a:p>
        </p:txBody>
      </p:sp>
      <p:sp>
        <p:nvSpPr>
          <p:cNvPr id="3" name="Footer Placeholder 2">
            <a:extLst>
              <a:ext uri="{FF2B5EF4-FFF2-40B4-BE49-F238E27FC236}">
                <a16:creationId xmlns:a16="http://schemas.microsoft.com/office/drawing/2014/main" id="{DD4FC4E0-BD93-1E28-7474-15CA736A31C2}"/>
              </a:ext>
            </a:extLst>
          </p:cNvPr>
          <p:cNvSpPr>
            <a:spLocks noGrp="1"/>
          </p:cNvSpPr>
          <p:nvPr>
            <p:ph type="ftr" sz="quarter" idx="11"/>
          </p:nvPr>
        </p:nvSpPr>
        <p:spPr/>
        <p:txBody>
          <a:bodyPr/>
          <a:lstStyle/>
          <a:p>
            <a:r>
              <a:rPr lang="en-IN"/>
              <a:t>Prepared by NWC Department</a:t>
            </a:r>
          </a:p>
        </p:txBody>
      </p:sp>
      <p:sp>
        <p:nvSpPr>
          <p:cNvPr id="4" name="Slide Number Placeholder 3">
            <a:extLst>
              <a:ext uri="{FF2B5EF4-FFF2-40B4-BE49-F238E27FC236}">
                <a16:creationId xmlns:a16="http://schemas.microsoft.com/office/drawing/2014/main" id="{7B934D27-C2E6-D410-106A-97C63EDB0878}"/>
              </a:ext>
            </a:extLst>
          </p:cNvPr>
          <p:cNvSpPr>
            <a:spLocks noGrp="1"/>
          </p:cNvSpPr>
          <p:nvPr>
            <p:ph type="sldNum" sz="quarter" idx="12"/>
          </p:nvPr>
        </p:nvSpPr>
        <p:spPr/>
        <p:txBody>
          <a:bodyPr/>
          <a:lstStyle/>
          <a:p>
            <a:fld id="{7DCCAA30-94DD-4E22-986E-F016C04350DC}" type="slidenum">
              <a:rPr lang="en-IN" smtClean="0"/>
              <a:t>174</a:t>
            </a:fld>
            <a:endParaRPr lang="en-IN"/>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1"/>
          <p:cNvPicPr preferRelativeResize="0"/>
          <p:nvPr/>
        </p:nvPicPr>
        <p:blipFill rotWithShape="1">
          <a:blip r:embed="rId3">
            <a:alphaModFix/>
          </a:blip>
          <a:srcRect/>
          <a:stretch/>
        </p:blipFill>
        <p:spPr>
          <a:xfrm>
            <a:off x="2063553" y="194553"/>
            <a:ext cx="7776863" cy="6237863"/>
          </a:xfrm>
          <a:prstGeom prst="rect">
            <a:avLst/>
          </a:prstGeom>
          <a:noFill/>
          <a:ln>
            <a:noFill/>
          </a:ln>
        </p:spPr>
      </p:pic>
      <p:sp>
        <p:nvSpPr>
          <p:cNvPr id="2" name="Date Placeholder 1">
            <a:extLst>
              <a:ext uri="{FF2B5EF4-FFF2-40B4-BE49-F238E27FC236}">
                <a16:creationId xmlns:a16="http://schemas.microsoft.com/office/drawing/2014/main" id="{0723C77D-3E53-83B2-8E11-201B8E305677}"/>
              </a:ext>
            </a:extLst>
          </p:cNvPr>
          <p:cNvSpPr>
            <a:spLocks noGrp="1"/>
          </p:cNvSpPr>
          <p:nvPr>
            <p:ph type="dt" sz="half" idx="10"/>
          </p:nvPr>
        </p:nvSpPr>
        <p:spPr/>
        <p:txBody>
          <a:bodyPr/>
          <a:lstStyle/>
          <a:p>
            <a:fld id="{99B90AB6-6B89-4D41-869E-A717CBD02CBB}" type="datetime1">
              <a:rPr lang="en-IN" smtClean="0"/>
              <a:t>27-09-2022</a:t>
            </a:fld>
            <a:endParaRPr lang="en-IN"/>
          </a:p>
        </p:txBody>
      </p:sp>
      <p:sp>
        <p:nvSpPr>
          <p:cNvPr id="3" name="Footer Placeholder 2">
            <a:extLst>
              <a:ext uri="{FF2B5EF4-FFF2-40B4-BE49-F238E27FC236}">
                <a16:creationId xmlns:a16="http://schemas.microsoft.com/office/drawing/2014/main" id="{C4DFD59D-B25F-5DE4-D8BE-14DF88DDA543}"/>
              </a:ext>
            </a:extLst>
          </p:cNvPr>
          <p:cNvSpPr>
            <a:spLocks noGrp="1"/>
          </p:cNvSpPr>
          <p:nvPr>
            <p:ph type="ftr" sz="quarter" idx="11"/>
          </p:nvPr>
        </p:nvSpPr>
        <p:spPr/>
        <p:txBody>
          <a:bodyPr/>
          <a:lstStyle/>
          <a:p>
            <a:r>
              <a:rPr lang="en-IN"/>
              <a:t>Prepared by NWC Department</a:t>
            </a:r>
          </a:p>
        </p:txBody>
      </p:sp>
      <p:sp>
        <p:nvSpPr>
          <p:cNvPr id="4" name="Slide Number Placeholder 3">
            <a:extLst>
              <a:ext uri="{FF2B5EF4-FFF2-40B4-BE49-F238E27FC236}">
                <a16:creationId xmlns:a16="http://schemas.microsoft.com/office/drawing/2014/main" id="{ED26247F-0DCC-64DE-FCB9-F0D291C41D15}"/>
              </a:ext>
            </a:extLst>
          </p:cNvPr>
          <p:cNvSpPr>
            <a:spLocks noGrp="1"/>
          </p:cNvSpPr>
          <p:nvPr>
            <p:ph type="sldNum" sz="quarter" idx="12"/>
          </p:nvPr>
        </p:nvSpPr>
        <p:spPr/>
        <p:txBody>
          <a:bodyPr/>
          <a:lstStyle/>
          <a:p>
            <a:fld id="{7DCCAA30-94DD-4E22-986E-F016C04350DC}" type="slidenum">
              <a:rPr lang="en-IN" smtClean="0"/>
              <a:t>175</a:t>
            </a:fld>
            <a:endParaRPr lang="en-IN"/>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2"/>
          <p:cNvPicPr preferRelativeResize="0"/>
          <p:nvPr/>
        </p:nvPicPr>
        <p:blipFill rotWithShape="1">
          <a:blip r:embed="rId3">
            <a:alphaModFix/>
          </a:blip>
          <a:srcRect/>
          <a:stretch/>
        </p:blipFill>
        <p:spPr>
          <a:xfrm>
            <a:off x="1631505" y="1072666"/>
            <a:ext cx="8877261" cy="5236654"/>
          </a:xfrm>
          <a:prstGeom prst="rect">
            <a:avLst/>
          </a:prstGeom>
          <a:noFill/>
          <a:ln>
            <a:noFill/>
          </a:ln>
        </p:spPr>
      </p:pic>
      <p:sp>
        <p:nvSpPr>
          <p:cNvPr id="2" name="Date Placeholder 1">
            <a:extLst>
              <a:ext uri="{FF2B5EF4-FFF2-40B4-BE49-F238E27FC236}">
                <a16:creationId xmlns:a16="http://schemas.microsoft.com/office/drawing/2014/main" id="{1E5DA90A-C0BA-026B-FD68-9D168D028E43}"/>
              </a:ext>
            </a:extLst>
          </p:cNvPr>
          <p:cNvSpPr>
            <a:spLocks noGrp="1"/>
          </p:cNvSpPr>
          <p:nvPr>
            <p:ph type="dt" sz="half" idx="10"/>
          </p:nvPr>
        </p:nvSpPr>
        <p:spPr/>
        <p:txBody>
          <a:bodyPr/>
          <a:lstStyle/>
          <a:p>
            <a:fld id="{4F0C0372-99D8-4CF4-A9A5-56C1898C473E}" type="datetime1">
              <a:rPr lang="en-IN" smtClean="0"/>
              <a:t>27-09-2022</a:t>
            </a:fld>
            <a:endParaRPr lang="en-IN"/>
          </a:p>
        </p:txBody>
      </p:sp>
      <p:sp>
        <p:nvSpPr>
          <p:cNvPr id="3" name="Footer Placeholder 2">
            <a:extLst>
              <a:ext uri="{FF2B5EF4-FFF2-40B4-BE49-F238E27FC236}">
                <a16:creationId xmlns:a16="http://schemas.microsoft.com/office/drawing/2014/main" id="{AAEBEEAC-B745-2939-AE61-4064B9230EC0}"/>
              </a:ext>
            </a:extLst>
          </p:cNvPr>
          <p:cNvSpPr>
            <a:spLocks noGrp="1"/>
          </p:cNvSpPr>
          <p:nvPr>
            <p:ph type="ftr" sz="quarter" idx="11"/>
          </p:nvPr>
        </p:nvSpPr>
        <p:spPr/>
        <p:txBody>
          <a:bodyPr/>
          <a:lstStyle/>
          <a:p>
            <a:r>
              <a:rPr lang="en-IN"/>
              <a:t>Prepared by NWC Department</a:t>
            </a:r>
          </a:p>
        </p:txBody>
      </p:sp>
      <p:sp>
        <p:nvSpPr>
          <p:cNvPr id="4" name="Slide Number Placeholder 3">
            <a:extLst>
              <a:ext uri="{FF2B5EF4-FFF2-40B4-BE49-F238E27FC236}">
                <a16:creationId xmlns:a16="http://schemas.microsoft.com/office/drawing/2014/main" id="{908CEF58-6EA2-92AE-4F46-081998279AF1}"/>
              </a:ext>
            </a:extLst>
          </p:cNvPr>
          <p:cNvSpPr>
            <a:spLocks noGrp="1"/>
          </p:cNvSpPr>
          <p:nvPr>
            <p:ph type="sldNum" sz="quarter" idx="12"/>
          </p:nvPr>
        </p:nvSpPr>
        <p:spPr/>
        <p:txBody>
          <a:bodyPr/>
          <a:lstStyle/>
          <a:p>
            <a:fld id="{7DCCAA30-94DD-4E22-986E-F016C04350DC}" type="slidenum">
              <a:rPr lang="en-IN" smtClean="0"/>
              <a:t>176</a:t>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1528069" y="583324"/>
            <a:ext cx="9144793" cy="5896304"/>
          </a:xfrm>
          <a:prstGeom prst="rect">
            <a:avLst/>
          </a:prstGeom>
        </p:spPr>
      </p:pic>
      <p:sp>
        <p:nvSpPr>
          <p:cNvPr id="2" name="Text Placeholder 1"/>
          <p:cNvSpPr>
            <a:spLocks noGrp="1"/>
          </p:cNvSpPr>
          <p:nvPr>
            <p:ph type="body" sz="quarter" idx="10"/>
          </p:nvPr>
        </p:nvSpPr>
        <p:spPr>
          <a:xfrm>
            <a:off x="1524000" y="-8788"/>
            <a:ext cx="9144000" cy="712931"/>
          </a:xfrm>
        </p:spPr>
        <p:txBody>
          <a:bodyPr>
            <a:normAutofit/>
          </a:bodyPr>
          <a:lstStyle/>
          <a:p>
            <a:r>
              <a:rPr lang="en-US" altLang="ko-KR" sz="3600" b="1" dirty="0">
                <a:latin typeface="Segoe UI" panose="020B0502040204020203" pitchFamily="34" charset="0"/>
                <a:cs typeface="Segoe UI" panose="020B0502040204020203" pitchFamily="34" charset="0"/>
              </a:rPr>
              <a:t>Single Inheritance</a:t>
            </a:r>
            <a:endParaRPr lang="ko-KR" altLang="en-US" sz="3600" b="1" dirty="0">
              <a:latin typeface="Segoe UI" panose="020B0502040204020203" pitchFamily="34" charset="0"/>
              <a:cs typeface="Segoe UI" panose="020B0502040204020203" pitchFamily="34" charset="0"/>
            </a:endParaRPr>
          </a:p>
        </p:txBody>
      </p:sp>
      <p:sp>
        <p:nvSpPr>
          <p:cNvPr id="12" name="TextBox 11"/>
          <p:cNvSpPr txBox="1"/>
          <p:nvPr/>
        </p:nvSpPr>
        <p:spPr>
          <a:xfrm>
            <a:off x="1559476" y="599092"/>
            <a:ext cx="8424957" cy="5447645"/>
          </a:xfrm>
          <a:prstGeom prst="rect">
            <a:avLst/>
          </a:prstGeom>
          <a:noFill/>
        </p:spPr>
        <p:txBody>
          <a:bodyPr wrap="square" rtlCol="0">
            <a:spAutoFit/>
          </a:bodyPr>
          <a:lstStyle/>
          <a:p>
            <a:pPr algn="just"/>
            <a:r>
              <a:rPr lang="en-US" sz="2200" dirty="0">
                <a:solidFill>
                  <a:schemeClr val="bg1"/>
                </a:solidFill>
              </a:rPr>
              <a:t>	In single inheritance, a class is allowed to inherit from only one class. i.e. one sub class is inherited by one base class only. Based on the visibility mode used or access specifier used while deriving, the properties of the base class are derived. Access specifier can be private, protected or public.</a:t>
            </a:r>
          </a:p>
          <a:p>
            <a:endParaRPr lang="en-US" sz="2000" dirty="0">
              <a:solidFill>
                <a:schemeClr val="bg1"/>
              </a:solidFill>
            </a:endParaRPr>
          </a:p>
          <a:p>
            <a:br>
              <a:rPr lang="en-US" sz="2000" dirty="0">
                <a:solidFill>
                  <a:schemeClr val="bg1"/>
                </a:solidFill>
              </a:rPr>
            </a:br>
            <a:r>
              <a:rPr lang="en-US" sz="2200" b="1" u="sng" dirty="0">
                <a:solidFill>
                  <a:schemeClr val="bg1"/>
                </a:solidFill>
              </a:rPr>
              <a:t>Syntax:</a:t>
            </a:r>
          </a:p>
          <a:p>
            <a:pPr algn="just"/>
            <a:r>
              <a:rPr lang="en-US" sz="2200" dirty="0">
                <a:solidFill>
                  <a:schemeClr val="bg1"/>
                </a:solidFill>
              </a:rPr>
              <a:t>class </a:t>
            </a:r>
            <a:r>
              <a:rPr lang="en-US" sz="2200" dirty="0" err="1">
                <a:solidFill>
                  <a:schemeClr val="bg1"/>
                </a:solidFill>
              </a:rPr>
              <a:t>Classname</a:t>
            </a:r>
            <a:r>
              <a:rPr lang="en-US" sz="2200" dirty="0">
                <a:solidFill>
                  <a:schemeClr val="bg1"/>
                </a:solidFill>
              </a:rPr>
              <a:t>   // base class</a:t>
            </a:r>
          </a:p>
          <a:p>
            <a:pPr algn="just"/>
            <a:r>
              <a:rPr lang="en-US" sz="2200" dirty="0">
                <a:solidFill>
                  <a:schemeClr val="bg1"/>
                </a:solidFill>
              </a:rPr>
              <a:t>{</a:t>
            </a:r>
          </a:p>
          <a:p>
            <a:pPr algn="just"/>
            <a:r>
              <a:rPr lang="en-US" sz="2200" dirty="0">
                <a:solidFill>
                  <a:schemeClr val="bg1"/>
                </a:solidFill>
              </a:rPr>
              <a:t>    ..........</a:t>
            </a:r>
          </a:p>
          <a:p>
            <a:pPr algn="just"/>
            <a:r>
              <a:rPr lang="en-US" sz="2200" dirty="0">
                <a:solidFill>
                  <a:schemeClr val="bg1"/>
                </a:solidFill>
              </a:rPr>
              <a:t>};</a:t>
            </a:r>
          </a:p>
          <a:p>
            <a:pPr algn="just"/>
            <a:r>
              <a:rPr lang="en-US" sz="2200" dirty="0">
                <a:solidFill>
                  <a:schemeClr val="bg1"/>
                </a:solidFill>
              </a:rPr>
              <a:t>class </a:t>
            </a:r>
            <a:r>
              <a:rPr lang="en-US" sz="2200" dirty="0" err="1">
                <a:solidFill>
                  <a:schemeClr val="bg1"/>
                </a:solidFill>
              </a:rPr>
              <a:t>classname</a:t>
            </a:r>
            <a:r>
              <a:rPr lang="en-US" sz="2200" dirty="0">
                <a:solidFill>
                  <a:schemeClr val="bg1"/>
                </a:solidFill>
              </a:rPr>
              <a:t>: </a:t>
            </a:r>
            <a:r>
              <a:rPr lang="en-US" sz="2200" dirty="0" err="1">
                <a:solidFill>
                  <a:schemeClr val="bg1"/>
                </a:solidFill>
              </a:rPr>
              <a:t>access_specifier</a:t>
            </a:r>
            <a:r>
              <a:rPr lang="en-US" sz="2200" dirty="0">
                <a:solidFill>
                  <a:schemeClr val="bg1"/>
                </a:solidFill>
              </a:rPr>
              <a:t> </a:t>
            </a:r>
            <a:r>
              <a:rPr lang="en-US" sz="2200" dirty="0" err="1">
                <a:solidFill>
                  <a:schemeClr val="bg1"/>
                </a:solidFill>
              </a:rPr>
              <a:t>baseclassname</a:t>
            </a:r>
            <a:endParaRPr lang="en-US" sz="2200" dirty="0">
              <a:solidFill>
                <a:schemeClr val="bg1"/>
              </a:solidFill>
            </a:endParaRPr>
          </a:p>
          <a:p>
            <a:pPr algn="just"/>
            <a:r>
              <a:rPr lang="en-US" sz="2200" dirty="0">
                <a:solidFill>
                  <a:schemeClr val="bg1"/>
                </a:solidFill>
              </a:rPr>
              <a:t>{  </a:t>
            </a:r>
          </a:p>
          <a:p>
            <a:pPr algn="just"/>
            <a:r>
              <a:rPr lang="en-US" sz="2200" dirty="0">
                <a:solidFill>
                  <a:schemeClr val="bg1"/>
                </a:solidFill>
              </a:rPr>
              <a:t>… </a:t>
            </a:r>
          </a:p>
          <a:p>
            <a:pPr algn="just"/>
            <a:r>
              <a:rPr lang="en-US" sz="2200" dirty="0">
                <a:solidFill>
                  <a:schemeClr val="bg1"/>
                </a:solidFill>
              </a:rPr>
              <a:t>};</a:t>
            </a:r>
          </a:p>
        </p:txBody>
      </p:sp>
      <p:sp>
        <p:nvSpPr>
          <p:cNvPr id="8" name="Rectangle 7"/>
          <p:cNvSpPr/>
          <p:nvPr/>
        </p:nvSpPr>
        <p:spPr>
          <a:xfrm>
            <a:off x="10220134" y="704144"/>
            <a:ext cx="52331" cy="5775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1484230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61194" y="2348876"/>
            <a:ext cx="8238999" cy="379656"/>
          </a:xfrm>
          <a:prstGeom prst="rect">
            <a:avLst/>
          </a:prstGeom>
          <a:noFill/>
        </p:spPr>
        <p:txBody>
          <a:bodyPr wrap="square" rtlCol="0">
            <a:spAutoFit/>
          </a:bodyPr>
          <a:lstStyle/>
          <a:p>
            <a:endParaRPr lang="ko-KR" altLang="en-US" sz="1867" b="1" dirty="0">
              <a:cs typeface="Arial" pitchFamily="34" charset="0"/>
            </a:endParaRPr>
          </a:p>
        </p:txBody>
      </p:sp>
      <p:sp>
        <p:nvSpPr>
          <p:cNvPr id="7" name="Text Placeholder 6"/>
          <p:cNvSpPr txBox="1">
            <a:spLocks noGrp="1"/>
          </p:cNvSpPr>
          <p:nvPr>
            <p:ph type="body" sz="quarter" idx="10"/>
          </p:nvPr>
        </p:nvSpPr>
        <p:spPr>
          <a:xfrm>
            <a:off x="1524000" y="135098"/>
            <a:ext cx="9144000" cy="424732"/>
          </a:xfrm>
          <a:prstGeom prst="rect">
            <a:avLst/>
          </a:prstGeom>
          <a:noFill/>
        </p:spPr>
        <p:txBody>
          <a:bodyPr wrap="square" rtlCol="0">
            <a:spAutoFit/>
          </a:bodyPr>
          <a:lstStyle/>
          <a:p>
            <a:pPr algn="ctr"/>
            <a:r>
              <a:rPr lang="en-US" altLang="ko-KR" sz="2400" b="1" dirty="0">
                <a:solidFill>
                  <a:schemeClr val="tx1"/>
                </a:solidFill>
              </a:rPr>
              <a:t>Example</a:t>
            </a:r>
          </a:p>
        </p:txBody>
      </p:sp>
      <p:sp>
        <p:nvSpPr>
          <p:cNvPr id="8" name="TextBox 7"/>
          <p:cNvSpPr txBox="1"/>
          <p:nvPr/>
        </p:nvSpPr>
        <p:spPr>
          <a:xfrm>
            <a:off x="1698648" y="548680"/>
            <a:ext cx="8969352" cy="6124754"/>
          </a:xfrm>
          <a:prstGeom prst="rect">
            <a:avLst/>
          </a:prstGeom>
          <a:noFill/>
        </p:spPr>
        <p:txBody>
          <a:bodyPr wrap="square" numCol="2" rtlCol="0">
            <a:spAutoFit/>
          </a:bodyPr>
          <a:lstStyle/>
          <a:p>
            <a:endParaRPr lang="en-US" sz="1400" dirty="0"/>
          </a:p>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class base    //single base class</a:t>
            </a:r>
          </a:p>
          <a:p>
            <a:r>
              <a:rPr lang="en-US" dirty="0"/>
              <a:t>{  public:</a:t>
            </a:r>
          </a:p>
          <a:p>
            <a:r>
              <a:rPr lang="en-US" dirty="0"/>
              <a:t>     </a:t>
            </a:r>
            <a:r>
              <a:rPr lang="en-US" dirty="0" err="1"/>
              <a:t>int</a:t>
            </a:r>
            <a:r>
              <a:rPr lang="en-US" dirty="0"/>
              <a:t> x;</a:t>
            </a:r>
          </a:p>
          <a:p>
            <a:r>
              <a:rPr lang="en-US" dirty="0"/>
              <a:t>       void </a:t>
            </a:r>
            <a:r>
              <a:rPr lang="en-US" dirty="0" err="1"/>
              <a:t>getdata</a:t>
            </a:r>
            <a:r>
              <a:rPr lang="en-US" dirty="0"/>
              <a:t>()</a:t>
            </a:r>
          </a:p>
          <a:p>
            <a:r>
              <a:rPr lang="en-US" dirty="0"/>
              <a:t>       {</a:t>
            </a:r>
          </a:p>
          <a:p>
            <a:r>
              <a:rPr lang="en-US" dirty="0"/>
              <a:t>        </a:t>
            </a:r>
            <a:r>
              <a:rPr lang="en-US" dirty="0" err="1"/>
              <a:t>cout</a:t>
            </a:r>
            <a:r>
              <a:rPr lang="en-US" dirty="0"/>
              <a:t> &lt;&lt; "Enter the value of x = "; </a:t>
            </a:r>
          </a:p>
          <a:p>
            <a:r>
              <a:rPr lang="en-US" dirty="0"/>
              <a:t>        </a:t>
            </a:r>
            <a:r>
              <a:rPr lang="en-US" dirty="0" err="1"/>
              <a:t>cin</a:t>
            </a:r>
            <a:r>
              <a:rPr lang="en-US" dirty="0"/>
              <a:t> &gt;&gt; x;  </a:t>
            </a:r>
          </a:p>
          <a:p>
            <a:r>
              <a:rPr lang="en-US" dirty="0"/>
              <a:t>        }</a:t>
            </a:r>
          </a:p>
          <a:p>
            <a:r>
              <a:rPr lang="en-US" dirty="0"/>
              <a:t> };</a:t>
            </a:r>
          </a:p>
          <a:p>
            <a:r>
              <a:rPr lang="en-US" dirty="0"/>
              <a:t>class derived : public base    //single derived </a:t>
            </a:r>
          </a:p>
          <a:p>
            <a:r>
              <a:rPr lang="en-US" dirty="0"/>
              <a:t>{ </a:t>
            </a:r>
          </a:p>
          <a:p>
            <a:r>
              <a:rPr lang="en-US" dirty="0"/>
              <a:t>    </a:t>
            </a:r>
            <a:r>
              <a:rPr lang="en-US" dirty="0" err="1"/>
              <a:t>int</a:t>
            </a:r>
            <a:r>
              <a:rPr lang="en-US" dirty="0"/>
              <a:t> y;</a:t>
            </a:r>
          </a:p>
          <a:p>
            <a:r>
              <a:rPr lang="en-US" dirty="0"/>
              <a:t>   public:</a:t>
            </a:r>
          </a:p>
          <a:p>
            <a:r>
              <a:rPr lang="en-US" dirty="0"/>
              <a:t>      void </a:t>
            </a:r>
            <a:r>
              <a:rPr lang="en-US" dirty="0" err="1"/>
              <a:t>readdata</a:t>
            </a:r>
            <a:r>
              <a:rPr lang="en-US" dirty="0"/>
              <a:t>()</a:t>
            </a:r>
          </a:p>
          <a:p>
            <a:r>
              <a:rPr lang="en-US" dirty="0"/>
              <a:t>      {</a:t>
            </a:r>
          </a:p>
          <a:p>
            <a:r>
              <a:rPr lang="en-US" dirty="0"/>
              <a:t>     </a:t>
            </a:r>
            <a:r>
              <a:rPr lang="en-US" dirty="0" err="1"/>
              <a:t>cout</a:t>
            </a:r>
            <a:r>
              <a:rPr lang="en-US" dirty="0"/>
              <a:t> &lt;&lt; "Enter the value of y = "; </a:t>
            </a:r>
          </a:p>
          <a:p>
            <a:r>
              <a:rPr lang="en-US" dirty="0"/>
              <a:t>     </a:t>
            </a:r>
            <a:r>
              <a:rPr lang="en-US" dirty="0" err="1"/>
              <a:t>cin</a:t>
            </a:r>
            <a:r>
              <a:rPr lang="en-US" dirty="0"/>
              <a:t> &gt;&gt; y;</a:t>
            </a:r>
          </a:p>
          <a:p>
            <a:r>
              <a:rPr lang="en-US" dirty="0"/>
              <a:t>      }</a:t>
            </a:r>
          </a:p>
          <a:p>
            <a:r>
              <a:rPr lang="en-US" sz="1600" dirty="0"/>
              <a:t>   </a:t>
            </a:r>
          </a:p>
          <a:p>
            <a:endParaRPr lang="en-US" sz="1600" dirty="0"/>
          </a:p>
          <a:p>
            <a:r>
              <a:rPr lang="en-US" sz="1600" dirty="0"/>
              <a:t>    </a:t>
            </a:r>
            <a:r>
              <a:rPr lang="en-US" dirty="0"/>
              <a:t>void product()</a:t>
            </a:r>
          </a:p>
          <a:p>
            <a:r>
              <a:rPr lang="en-US" dirty="0"/>
              <a:t>    {</a:t>
            </a:r>
          </a:p>
          <a:p>
            <a:r>
              <a:rPr lang="en-US" dirty="0"/>
              <a:t>         </a:t>
            </a:r>
            <a:r>
              <a:rPr lang="en-US" dirty="0" err="1"/>
              <a:t>cout</a:t>
            </a:r>
            <a:r>
              <a:rPr lang="en-US" dirty="0"/>
              <a:t> &lt;&lt; "Product = " &lt;&lt; x * y;</a:t>
            </a:r>
          </a:p>
          <a:p>
            <a:r>
              <a:rPr lang="en-US" dirty="0"/>
              <a:t>     }</a:t>
            </a:r>
          </a:p>
          <a:p>
            <a:r>
              <a:rPr lang="en-US" dirty="0"/>
              <a:t> };</a:t>
            </a:r>
          </a:p>
          <a:p>
            <a:r>
              <a:rPr lang="en-US" dirty="0"/>
              <a:t> </a:t>
            </a:r>
          </a:p>
          <a:p>
            <a:r>
              <a:rPr lang="en-US" dirty="0"/>
              <a:t>      </a:t>
            </a:r>
            <a:r>
              <a:rPr lang="en-US" dirty="0" err="1"/>
              <a:t>int</a:t>
            </a:r>
            <a:r>
              <a:rPr lang="en-US" dirty="0"/>
              <a:t> main()</a:t>
            </a:r>
          </a:p>
          <a:p>
            <a:r>
              <a:rPr lang="en-US" dirty="0"/>
              <a:t>      {  </a:t>
            </a:r>
          </a:p>
          <a:p>
            <a:r>
              <a:rPr lang="en-US" dirty="0"/>
              <a:t>           derived a;   //object of derived class</a:t>
            </a:r>
          </a:p>
          <a:p>
            <a:endParaRPr lang="en-US" dirty="0"/>
          </a:p>
          <a:p>
            <a:r>
              <a:rPr lang="en-US" dirty="0"/>
              <a:t>             </a:t>
            </a:r>
            <a:r>
              <a:rPr lang="en-US" dirty="0" err="1"/>
              <a:t>a.getdata</a:t>
            </a:r>
            <a:r>
              <a:rPr lang="en-US" dirty="0"/>
              <a:t>();</a:t>
            </a:r>
          </a:p>
          <a:p>
            <a:endParaRPr lang="en-US" dirty="0"/>
          </a:p>
          <a:p>
            <a:r>
              <a:rPr lang="en-US" dirty="0"/>
              <a:t>            </a:t>
            </a:r>
            <a:r>
              <a:rPr lang="en-US" dirty="0" err="1"/>
              <a:t>a.readdata</a:t>
            </a:r>
            <a:r>
              <a:rPr lang="en-US" dirty="0"/>
              <a:t>();</a:t>
            </a:r>
          </a:p>
          <a:p>
            <a:endParaRPr lang="en-US" dirty="0"/>
          </a:p>
          <a:p>
            <a:r>
              <a:rPr lang="en-US" dirty="0"/>
              <a:t>            </a:t>
            </a:r>
            <a:r>
              <a:rPr lang="en-US" dirty="0" err="1"/>
              <a:t>a.product</a:t>
            </a:r>
            <a:r>
              <a:rPr lang="en-US" dirty="0"/>
              <a:t>();</a:t>
            </a:r>
          </a:p>
          <a:p>
            <a:endParaRPr lang="en-US" dirty="0"/>
          </a:p>
          <a:p>
            <a:r>
              <a:rPr lang="en-US" dirty="0"/>
              <a:t>            return 0;</a:t>
            </a:r>
          </a:p>
          <a:p>
            <a:r>
              <a:rPr lang="en-US" dirty="0"/>
              <a:t>         } </a:t>
            </a:r>
            <a:br>
              <a:rPr lang="en-US" dirty="0"/>
            </a:br>
            <a:endParaRPr lang="en-US" dirty="0"/>
          </a:p>
        </p:txBody>
      </p:sp>
      <p:pic>
        <p:nvPicPr>
          <p:cNvPr id="2" name="Picture 1">
            <a:extLst>
              <a:ext uri="{FF2B5EF4-FFF2-40B4-BE49-F238E27FC236}">
                <a16:creationId xmlns:a16="http://schemas.microsoft.com/office/drawing/2014/main" id="{50606CCF-EB12-971B-AC7C-37ECBAE5EB00}"/>
              </a:ext>
            </a:extLst>
          </p:cNvPr>
          <p:cNvPicPr>
            <a:picLocks noChangeAspect="1"/>
          </p:cNvPicPr>
          <p:nvPr/>
        </p:nvPicPr>
        <p:blipFill>
          <a:blip r:embed="rId2"/>
          <a:stretch>
            <a:fillRect/>
          </a:stretch>
        </p:blipFill>
        <p:spPr>
          <a:xfrm>
            <a:off x="-104434" y="116754"/>
            <a:ext cx="12296434" cy="743776"/>
          </a:xfrm>
          <a:prstGeom prst="rect">
            <a:avLst/>
          </a:prstGeom>
        </p:spPr>
      </p:pic>
    </p:spTree>
    <p:extLst>
      <p:ext uri="{BB962C8B-B14F-4D97-AF65-F5344CB8AC3E}">
        <p14:creationId xmlns:p14="http://schemas.microsoft.com/office/powerpoint/2010/main" val="2472563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981200" y="1066800"/>
            <a:ext cx="8229600" cy="9144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ltLang="en-US" sz="3200" b="1" dirty="0">
                <a:latin typeface="Times New Roman" panose="02020603050405020304" charset="0"/>
                <a:cs typeface="Times New Roman" panose="02020603050405020304" charset="0"/>
              </a:rPr>
              <a:t>Inheritence</a:t>
            </a:r>
          </a:p>
        </p:txBody>
      </p:sp>
      <p:sp>
        <p:nvSpPr>
          <p:cNvPr id="3" name="Rectangle 3"/>
          <p:cNvSpPr txBox="1">
            <a:spLocks noChangeArrowheads="1"/>
          </p:cNvSpPr>
          <p:nvPr/>
        </p:nvSpPr>
        <p:spPr>
          <a:xfrm>
            <a:off x="1981200" y="1951038"/>
            <a:ext cx="8458200" cy="47545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800" dirty="0">
                <a:latin typeface="Times New Roman" panose="02020603050405020304" charset="0"/>
                <a:cs typeface="Times New Roman" panose="02020603050405020304" charset="0"/>
              </a:rPr>
              <a:t>The capability of a class to </a:t>
            </a:r>
            <a:r>
              <a:rPr lang="en-US" sz="2800" b="1" dirty="0">
                <a:latin typeface="Times New Roman" panose="02020603050405020304" charset="0"/>
                <a:cs typeface="Times New Roman" panose="02020603050405020304" charset="0"/>
              </a:rPr>
              <a:t>derive properties and characteristics from another class</a:t>
            </a:r>
            <a:r>
              <a:rPr lang="en-US" sz="2800" dirty="0">
                <a:latin typeface="Times New Roman" panose="02020603050405020304" charset="0"/>
                <a:cs typeface="Times New Roman" panose="02020603050405020304" charset="0"/>
              </a:rPr>
              <a:t> is called Inheritance. Inheritance is one of the most important features of Object-Oriented Programming. </a:t>
            </a:r>
          </a:p>
          <a:p>
            <a:pPr algn="just"/>
            <a:endParaRPr lang="en-US" sz="2800" dirty="0">
              <a:latin typeface="Times New Roman" panose="02020603050405020304" charset="0"/>
              <a:cs typeface="Times New Roman" panose="02020603050405020304" charset="0"/>
            </a:endParaRPr>
          </a:p>
        </p:txBody>
      </p:sp>
      <p:sp>
        <p:nvSpPr>
          <p:cNvPr id="4" name="Date Placeholder 3"/>
          <p:cNvSpPr>
            <a:spLocks noGrp="1"/>
          </p:cNvSpPr>
          <p:nvPr>
            <p:ph type="dt" sz="half" idx="10"/>
          </p:nvPr>
        </p:nvSpPr>
        <p:spPr/>
        <p:txBody>
          <a:bodyPr/>
          <a:lstStyle/>
          <a:p>
            <a:fld id="{0DDA392E-84CB-4C9C-8506-E803B3189F51}" type="datetime1">
              <a:rPr lang="en-US" smtClean="0"/>
              <a:t>9/27/2022</a:t>
            </a:fld>
            <a:endParaRPr lang="en-US"/>
          </a:p>
        </p:txBody>
      </p:sp>
      <p:sp>
        <p:nvSpPr>
          <p:cNvPr id="5" name="Footer Placeholder 4"/>
          <p:cNvSpPr>
            <a:spLocks noGrp="1"/>
          </p:cNvSpPr>
          <p:nvPr>
            <p:ph type="ftr" sz="quarter" idx="11"/>
          </p:nvPr>
        </p:nvSpPr>
        <p:spPr/>
        <p:txBody>
          <a:bodyPr/>
          <a:lstStyle/>
          <a:p>
            <a:r>
              <a:rPr lang="en-US"/>
              <a:t>C ,C++ and UML Basics</a:t>
            </a:r>
          </a:p>
        </p:txBody>
      </p:sp>
      <p:sp>
        <p:nvSpPr>
          <p:cNvPr id="6" name="Slide Number Placeholder 5"/>
          <p:cNvSpPr>
            <a:spLocks noGrp="1"/>
          </p:cNvSpPr>
          <p:nvPr>
            <p:ph type="sldNum" sz="quarter" idx="12"/>
          </p:nvPr>
        </p:nvSpPr>
        <p:spPr/>
        <p:txBody>
          <a:bodyPr/>
          <a:lstStyle/>
          <a:p>
            <a:fld id="{A1A6BA4E-CDAE-4DEF-A7CA-99055C502B84}" type="slidenum">
              <a:rPr lang="en-US" smtClean="0"/>
              <a:t>2</a:t>
            </a:fld>
            <a:endParaRPr lang="en-US"/>
          </a:p>
        </p:txBody>
      </p:sp>
      <p:pic>
        <p:nvPicPr>
          <p:cNvPr id="7" name="Picture 6">
            <a:extLst>
              <a:ext uri="{FF2B5EF4-FFF2-40B4-BE49-F238E27FC236}">
                <a16:creationId xmlns:a16="http://schemas.microsoft.com/office/drawing/2014/main" id="{75F2121F-AE4A-A058-2ABC-2A292F86D384}"/>
              </a:ext>
            </a:extLst>
          </p:cNvPr>
          <p:cNvPicPr>
            <a:picLocks noChangeAspect="1"/>
          </p:cNvPicPr>
          <p:nvPr/>
        </p:nvPicPr>
        <p:blipFill>
          <a:blip r:embed="rId2"/>
          <a:stretch>
            <a:fillRect/>
          </a:stretch>
        </p:blipFill>
        <p:spPr>
          <a:xfrm>
            <a:off x="-104434" y="171986"/>
            <a:ext cx="12296434" cy="74377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Applications of Single Inheritance</a:t>
            </a:r>
          </a:p>
        </p:txBody>
      </p:sp>
      <p:sp>
        <p:nvSpPr>
          <p:cNvPr id="3" name="Text Placeholder 2"/>
          <p:cNvSpPr>
            <a:spLocks noGrp="1"/>
          </p:cNvSpPr>
          <p:nvPr>
            <p:ph type="body" sz="quarter" idx="11"/>
          </p:nvPr>
        </p:nvSpPr>
        <p:spPr/>
        <p:txBody>
          <a:bodyPr/>
          <a:lstStyle/>
          <a:p>
            <a:endParaRPr lang="en-US"/>
          </a:p>
        </p:txBody>
      </p:sp>
      <p:grpSp>
        <p:nvGrpSpPr>
          <p:cNvPr id="4" name="Group 3"/>
          <p:cNvGrpSpPr/>
          <p:nvPr/>
        </p:nvGrpSpPr>
        <p:grpSpPr>
          <a:xfrm>
            <a:off x="2408844" y="1643968"/>
            <a:ext cx="2391012" cy="3009169"/>
            <a:chOff x="740828" y="1628800"/>
            <a:chExt cx="2391012" cy="3672408"/>
          </a:xfrm>
        </p:grpSpPr>
        <p:sp>
          <p:nvSpPr>
            <p:cNvPr id="5" name="Rectangle 4"/>
            <p:cNvSpPr/>
            <p:nvPr/>
          </p:nvSpPr>
          <p:spPr>
            <a:xfrm>
              <a:off x="740828" y="1628800"/>
              <a:ext cx="2376264"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Grading System</a:t>
              </a:r>
            </a:p>
          </p:txBody>
        </p:sp>
        <p:sp>
          <p:nvSpPr>
            <p:cNvPr id="6" name="Rectangle 5"/>
            <p:cNvSpPr/>
            <p:nvPr/>
          </p:nvSpPr>
          <p:spPr>
            <a:xfrm>
              <a:off x="755576" y="4221088"/>
              <a:ext cx="2376264"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Student</a:t>
              </a:r>
            </a:p>
          </p:txBody>
        </p:sp>
        <p:sp>
          <p:nvSpPr>
            <p:cNvPr id="7" name="Up Arrow 6"/>
            <p:cNvSpPr/>
            <p:nvPr/>
          </p:nvSpPr>
          <p:spPr>
            <a:xfrm>
              <a:off x="1763688" y="2780928"/>
              <a:ext cx="309288" cy="136815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6356186" y="1628800"/>
            <a:ext cx="2980175" cy="1754326"/>
          </a:xfrm>
          <a:prstGeom prst="rect">
            <a:avLst/>
          </a:prstGeom>
          <a:noFill/>
        </p:spPr>
        <p:txBody>
          <a:bodyPr wrap="none" rtlCol="0">
            <a:spAutoFit/>
          </a:bodyPr>
          <a:lstStyle/>
          <a:p>
            <a:pPr marL="342900" indent="-342900">
              <a:buAutoNum type="arabicPeriod"/>
            </a:pPr>
            <a:r>
              <a:rPr lang="en-US" dirty="0"/>
              <a:t>University Grading System</a:t>
            </a:r>
          </a:p>
          <a:p>
            <a:pPr marL="342900" indent="-342900">
              <a:buAutoNum type="arabicPeriod"/>
            </a:pPr>
            <a:endParaRPr lang="en-US" dirty="0"/>
          </a:p>
          <a:p>
            <a:pPr marL="342900" indent="-342900">
              <a:buAutoNum type="arabicPeriod"/>
            </a:pPr>
            <a:r>
              <a:rPr lang="en-US" dirty="0"/>
              <a:t>Employee and Salary</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2125049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Multiple Inheritance</a:t>
            </a:r>
          </a:p>
        </p:txBody>
      </p:sp>
      <p:sp>
        <p:nvSpPr>
          <p:cNvPr id="3" name="Text Placeholder 2"/>
          <p:cNvSpPr>
            <a:spLocks noGrp="1"/>
          </p:cNvSpPr>
          <p:nvPr>
            <p:ph type="body" sz="quarter" idx="11"/>
          </p:nvPr>
        </p:nvSpPr>
        <p:spPr/>
        <p:txBody>
          <a:bodyPr/>
          <a:lstStyle/>
          <a:p>
            <a:endParaRPr lang="en-US"/>
          </a:p>
        </p:txBody>
      </p:sp>
      <p:sp>
        <p:nvSpPr>
          <p:cNvPr id="10" name="TextBox 9"/>
          <p:cNvSpPr txBox="1"/>
          <p:nvPr/>
        </p:nvSpPr>
        <p:spPr>
          <a:xfrm>
            <a:off x="2459590" y="2370728"/>
            <a:ext cx="1260146" cy="369332"/>
          </a:xfrm>
          <a:prstGeom prst="rect">
            <a:avLst/>
          </a:prstGeom>
          <a:noFill/>
        </p:spPr>
        <p:txBody>
          <a:bodyPr wrap="square" rtlCol="0">
            <a:spAutoFit/>
          </a:bodyPr>
          <a:lstStyle/>
          <a:p>
            <a:r>
              <a:rPr lang="en-US" dirty="0"/>
              <a:t>Base Class</a:t>
            </a:r>
          </a:p>
        </p:txBody>
      </p:sp>
      <p:sp>
        <p:nvSpPr>
          <p:cNvPr id="11" name="TextBox 10"/>
          <p:cNvSpPr txBox="1"/>
          <p:nvPr/>
        </p:nvSpPr>
        <p:spPr>
          <a:xfrm>
            <a:off x="6893395" y="2370728"/>
            <a:ext cx="1260146" cy="369332"/>
          </a:xfrm>
          <a:prstGeom prst="rect">
            <a:avLst/>
          </a:prstGeom>
          <a:noFill/>
        </p:spPr>
        <p:txBody>
          <a:bodyPr wrap="square" rtlCol="0">
            <a:spAutoFit/>
          </a:bodyPr>
          <a:lstStyle/>
          <a:p>
            <a:r>
              <a:rPr lang="en-US" dirty="0"/>
              <a:t>Base Class</a:t>
            </a:r>
          </a:p>
        </p:txBody>
      </p:sp>
      <p:pic>
        <p:nvPicPr>
          <p:cNvPr id="12" name="Picture 2"/>
          <p:cNvPicPr>
            <a:picLocks noChangeAspect="1" noChangeArrowheads="1"/>
          </p:cNvPicPr>
          <p:nvPr/>
        </p:nvPicPr>
        <p:blipFill>
          <a:blip r:embed="rId2"/>
          <a:srcRect/>
          <a:stretch>
            <a:fillRect/>
          </a:stretch>
        </p:blipFill>
        <p:spPr bwMode="auto">
          <a:xfrm>
            <a:off x="3824288" y="1994196"/>
            <a:ext cx="2924175" cy="3090989"/>
          </a:xfrm>
          <a:prstGeom prst="rect">
            <a:avLst/>
          </a:prstGeom>
          <a:noFill/>
          <a:ln w="9525">
            <a:noFill/>
            <a:miter lim="800000"/>
            <a:headEnd/>
            <a:tailEnd/>
          </a:ln>
          <a:effectLst/>
        </p:spPr>
      </p:pic>
    </p:spTree>
    <p:extLst>
      <p:ext uri="{BB962C8B-B14F-4D97-AF65-F5344CB8AC3E}">
        <p14:creationId xmlns:p14="http://schemas.microsoft.com/office/powerpoint/2010/main" val="4192399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1539894" y="583324"/>
            <a:ext cx="9144793" cy="5896304"/>
          </a:xfrm>
          <a:prstGeom prst="rect">
            <a:avLst/>
          </a:prstGeom>
        </p:spPr>
      </p:pic>
      <p:sp>
        <p:nvSpPr>
          <p:cNvPr id="2" name="Text Placeholder 1"/>
          <p:cNvSpPr>
            <a:spLocks noGrp="1"/>
          </p:cNvSpPr>
          <p:nvPr>
            <p:ph type="body" sz="quarter" idx="10"/>
          </p:nvPr>
        </p:nvSpPr>
        <p:spPr>
          <a:xfrm>
            <a:off x="1524000" y="-8788"/>
            <a:ext cx="9144000" cy="712931"/>
          </a:xfrm>
        </p:spPr>
        <p:txBody>
          <a:bodyPr>
            <a:normAutofit/>
          </a:bodyPr>
          <a:lstStyle/>
          <a:p>
            <a:r>
              <a:rPr lang="en-US" altLang="ko-KR" sz="3600" b="1" dirty="0">
                <a:latin typeface="Segoe UI" panose="020B0502040204020203" pitchFamily="34" charset="0"/>
                <a:cs typeface="Segoe UI" panose="020B0502040204020203" pitchFamily="34" charset="0"/>
              </a:rPr>
              <a:t>Multiple Inheritance</a:t>
            </a:r>
            <a:endParaRPr lang="ko-KR" altLang="en-US" sz="3600" b="1" dirty="0">
              <a:latin typeface="Segoe UI" panose="020B0502040204020203" pitchFamily="34" charset="0"/>
              <a:cs typeface="Segoe UI" panose="020B0502040204020203" pitchFamily="34" charset="0"/>
            </a:endParaRPr>
          </a:p>
        </p:txBody>
      </p:sp>
      <p:sp>
        <p:nvSpPr>
          <p:cNvPr id="12" name="TextBox 11"/>
          <p:cNvSpPr txBox="1"/>
          <p:nvPr/>
        </p:nvSpPr>
        <p:spPr>
          <a:xfrm>
            <a:off x="1559476" y="599092"/>
            <a:ext cx="8496965" cy="5478423"/>
          </a:xfrm>
          <a:prstGeom prst="rect">
            <a:avLst/>
          </a:prstGeom>
          <a:noFill/>
        </p:spPr>
        <p:txBody>
          <a:bodyPr wrap="square" rtlCol="0">
            <a:spAutoFit/>
          </a:bodyPr>
          <a:lstStyle/>
          <a:p>
            <a:r>
              <a:rPr lang="en-US" sz="2200" dirty="0">
                <a:solidFill>
                  <a:schemeClr val="bg1"/>
                </a:solidFill>
              </a:rPr>
              <a:t>In this type of inheritance a single derived class may inherit from two or more than two base classes</a:t>
            </a:r>
            <a:r>
              <a:rPr lang="en-US" sz="2000" dirty="0">
                <a:solidFill>
                  <a:schemeClr val="bg1"/>
                </a:solidFill>
              </a:rPr>
              <a:t>.</a:t>
            </a:r>
          </a:p>
          <a:p>
            <a:br>
              <a:rPr lang="en-US" sz="2000" dirty="0">
                <a:solidFill>
                  <a:schemeClr val="bg1"/>
                </a:solidFill>
              </a:rPr>
            </a:br>
            <a:r>
              <a:rPr lang="en-US" sz="2200" b="1" u="sng" dirty="0">
                <a:solidFill>
                  <a:schemeClr val="bg1"/>
                </a:solidFill>
              </a:rPr>
              <a:t>Syntax:</a:t>
            </a:r>
          </a:p>
          <a:p>
            <a:pPr algn="just"/>
            <a:r>
              <a:rPr lang="en-US" sz="2200" dirty="0">
                <a:solidFill>
                  <a:schemeClr val="bg1"/>
                </a:solidFill>
              </a:rPr>
              <a:t>class A   // base class</a:t>
            </a:r>
          </a:p>
          <a:p>
            <a:pPr algn="just"/>
            <a:r>
              <a:rPr lang="en-US" sz="2200" dirty="0">
                <a:solidFill>
                  <a:schemeClr val="bg1"/>
                </a:solidFill>
              </a:rPr>
              <a:t>{</a:t>
            </a:r>
          </a:p>
          <a:p>
            <a:pPr algn="just"/>
            <a:r>
              <a:rPr lang="en-US" sz="2200" dirty="0">
                <a:solidFill>
                  <a:schemeClr val="bg1"/>
                </a:solidFill>
              </a:rPr>
              <a:t>    ..........</a:t>
            </a:r>
          </a:p>
          <a:p>
            <a:pPr algn="just"/>
            <a:r>
              <a:rPr lang="en-US" sz="2200" dirty="0">
                <a:solidFill>
                  <a:schemeClr val="bg1"/>
                </a:solidFill>
              </a:rPr>
              <a:t>};</a:t>
            </a:r>
          </a:p>
          <a:p>
            <a:pPr algn="just"/>
            <a:r>
              <a:rPr lang="en-US" sz="2200" dirty="0">
                <a:solidFill>
                  <a:schemeClr val="bg1"/>
                </a:solidFill>
              </a:rPr>
              <a:t>class B</a:t>
            </a:r>
          </a:p>
          <a:p>
            <a:pPr algn="just"/>
            <a:r>
              <a:rPr lang="en-US" sz="2200" dirty="0">
                <a:solidFill>
                  <a:schemeClr val="bg1"/>
                </a:solidFill>
              </a:rPr>
              <a:t>{</a:t>
            </a:r>
          </a:p>
          <a:p>
            <a:pPr algn="just"/>
            <a:r>
              <a:rPr lang="en-US" sz="2200" dirty="0">
                <a:solidFill>
                  <a:schemeClr val="bg1"/>
                </a:solidFill>
              </a:rPr>
              <a:t>     ..........	</a:t>
            </a:r>
          </a:p>
          <a:p>
            <a:pPr algn="just"/>
            <a:r>
              <a:rPr lang="en-US" sz="2200" dirty="0">
                <a:solidFill>
                  <a:schemeClr val="bg1"/>
                </a:solidFill>
              </a:rPr>
              <a:t>}</a:t>
            </a:r>
          </a:p>
          <a:p>
            <a:pPr algn="just"/>
            <a:r>
              <a:rPr lang="en-US" sz="2200" dirty="0">
                <a:solidFill>
                  <a:schemeClr val="bg1"/>
                </a:solidFill>
              </a:rPr>
              <a:t>class c : </a:t>
            </a:r>
            <a:r>
              <a:rPr lang="en-US" sz="2200" dirty="0" err="1">
                <a:solidFill>
                  <a:schemeClr val="bg1"/>
                </a:solidFill>
              </a:rPr>
              <a:t>access_specifier</a:t>
            </a:r>
            <a:r>
              <a:rPr lang="en-US" sz="2200" dirty="0">
                <a:solidFill>
                  <a:schemeClr val="bg1"/>
                </a:solidFill>
              </a:rPr>
              <a:t> A, </a:t>
            </a:r>
            <a:r>
              <a:rPr lang="en-US" sz="2200" dirty="0" err="1">
                <a:solidFill>
                  <a:schemeClr val="bg1"/>
                </a:solidFill>
              </a:rPr>
              <a:t>access_specifier</a:t>
            </a:r>
            <a:r>
              <a:rPr lang="en-US" sz="2200" dirty="0">
                <a:solidFill>
                  <a:schemeClr val="bg1"/>
                </a:solidFill>
              </a:rPr>
              <a:t> B   // derived class</a:t>
            </a:r>
          </a:p>
          <a:p>
            <a:pPr algn="just"/>
            <a:r>
              <a:rPr lang="en-US" sz="2200" dirty="0">
                <a:solidFill>
                  <a:schemeClr val="bg1"/>
                </a:solidFill>
              </a:rPr>
              <a:t>{</a:t>
            </a:r>
          </a:p>
          <a:p>
            <a:pPr algn="just"/>
            <a:r>
              <a:rPr lang="en-US" sz="2200" dirty="0">
                <a:solidFill>
                  <a:schemeClr val="bg1"/>
                </a:solidFill>
              </a:rPr>
              <a:t>    ...........</a:t>
            </a:r>
          </a:p>
          <a:p>
            <a:pPr algn="just"/>
            <a:r>
              <a:rPr lang="en-US" sz="2200" dirty="0">
                <a:solidFill>
                  <a:schemeClr val="bg1"/>
                </a:solidFill>
              </a:rPr>
              <a:t>} ;</a:t>
            </a:r>
          </a:p>
        </p:txBody>
      </p:sp>
      <p:sp>
        <p:nvSpPr>
          <p:cNvPr id="25" name="TextBox 24"/>
          <p:cNvSpPr txBox="1"/>
          <p:nvPr/>
        </p:nvSpPr>
        <p:spPr>
          <a:xfrm>
            <a:off x="5458716" y="599095"/>
            <a:ext cx="4906994" cy="379656"/>
          </a:xfrm>
          <a:prstGeom prst="rect">
            <a:avLst/>
          </a:prstGeom>
          <a:noFill/>
        </p:spPr>
        <p:txBody>
          <a:bodyPr wrap="square" rtlCol="0">
            <a:spAutoFit/>
          </a:bodyPr>
          <a:lstStyle/>
          <a:p>
            <a:endParaRPr lang="ko-KR" altLang="en-US" sz="1867" b="1" dirty="0">
              <a:cs typeface="Arial" pitchFamily="34" charset="0"/>
            </a:endParaRPr>
          </a:p>
        </p:txBody>
      </p:sp>
      <p:sp>
        <p:nvSpPr>
          <p:cNvPr id="8" name="Rectangle 7"/>
          <p:cNvSpPr/>
          <p:nvPr/>
        </p:nvSpPr>
        <p:spPr>
          <a:xfrm>
            <a:off x="10364150" y="656845"/>
            <a:ext cx="52331" cy="5775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848698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9536" y="630210"/>
            <a:ext cx="8669570" cy="5847754"/>
          </a:xfrm>
          <a:prstGeom prst="rect">
            <a:avLst/>
          </a:prstGeom>
          <a:noFill/>
        </p:spPr>
        <p:txBody>
          <a:bodyPr wrap="square" numCol="2" rtlCol="0">
            <a:spAutoFit/>
          </a:bodyPr>
          <a:lstStyle/>
          <a:p>
            <a:endParaRPr lang="en-US" sz="2000" dirty="0"/>
          </a:p>
          <a:p>
            <a:r>
              <a:rPr lang="en-US" sz="2200" dirty="0"/>
              <a:t>#include using namespace </a:t>
            </a:r>
            <a:r>
              <a:rPr lang="en-US" sz="2200" dirty="0" err="1"/>
              <a:t>std</a:t>
            </a:r>
            <a:r>
              <a:rPr lang="en-US" sz="2200" dirty="0"/>
              <a:t>; </a:t>
            </a:r>
          </a:p>
          <a:p>
            <a:r>
              <a:rPr lang="en-US" sz="2200" dirty="0"/>
              <a:t>class sum1 </a:t>
            </a:r>
          </a:p>
          <a:p>
            <a:r>
              <a:rPr lang="en-US" sz="2200" dirty="0"/>
              <a:t>{ </a:t>
            </a:r>
          </a:p>
          <a:p>
            <a:r>
              <a:rPr lang="en-US" sz="2200" dirty="0"/>
              <a:t>	protected: </a:t>
            </a:r>
            <a:r>
              <a:rPr lang="en-US" sz="2200" dirty="0" err="1"/>
              <a:t>int</a:t>
            </a:r>
            <a:r>
              <a:rPr lang="en-US" sz="2200" dirty="0"/>
              <a:t> n1; </a:t>
            </a:r>
          </a:p>
          <a:p>
            <a:r>
              <a:rPr lang="en-US" sz="2200" dirty="0"/>
              <a:t>}; </a:t>
            </a:r>
          </a:p>
          <a:p>
            <a:r>
              <a:rPr lang="en-US" sz="2200" dirty="0"/>
              <a:t>class sum2 </a:t>
            </a:r>
          </a:p>
          <a:p>
            <a:r>
              <a:rPr lang="en-US" sz="2200" dirty="0"/>
              <a:t>{ </a:t>
            </a:r>
          </a:p>
          <a:p>
            <a:r>
              <a:rPr lang="en-US" sz="2200" dirty="0"/>
              <a:t>	protected: </a:t>
            </a:r>
            <a:r>
              <a:rPr lang="en-US" sz="2200" dirty="0" err="1"/>
              <a:t>int</a:t>
            </a:r>
            <a:r>
              <a:rPr lang="en-US" sz="2200" dirty="0"/>
              <a:t> n2; </a:t>
            </a:r>
          </a:p>
          <a:p>
            <a:r>
              <a:rPr lang="en-US" sz="2200" dirty="0"/>
              <a:t>}; </a:t>
            </a:r>
          </a:p>
          <a:p>
            <a:r>
              <a:rPr lang="en-US" sz="2200" dirty="0"/>
              <a:t>class show : public sum1, public sum2 </a:t>
            </a:r>
          </a:p>
          <a:p>
            <a:r>
              <a:rPr lang="en-US" sz="2200" dirty="0"/>
              <a:t>{ </a:t>
            </a:r>
          </a:p>
          <a:p>
            <a:r>
              <a:rPr lang="en-US" sz="2200" dirty="0"/>
              <a:t>public: </a:t>
            </a:r>
            <a:r>
              <a:rPr lang="en-US" sz="2200" dirty="0" err="1"/>
              <a:t>int</a:t>
            </a:r>
            <a:r>
              <a:rPr lang="en-US" sz="2200" dirty="0"/>
              <a:t> total() </a:t>
            </a:r>
          </a:p>
          <a:p>
            <a:r>
              <a:rPr lang="en-US" sz="2200" dirty="0"/>
              <a:t>{ </a:t>
            </a:r>
          </a:p>
          <a:p>
            <a:r>
              <a:rPr lang="en-US" sz="2200" dirty="0"/>
              <a:t>cout&lt;&lt;“enter n1”;</a:t>
            </a:r>
          </a:p>
          <a:p>
            <a:r>
              <a:rPr lang="en-US" sz="2200" dirty="0"/>
              <a:t>cin&gt;&gt;n1; </a:t>
            </a:r>
          </a:p>
          <a:p>
            <a:endParaRPr lang="en-US" sz="2200" dirty="0"/>
          </a:p>
          <a:p>
            <a:endParaRPr lang="en-US" sz="2200" dirty="0"/>
          </a:p>
          <a:p>
            <a:r>
              <a:rPr lang="en-US" sz="2200" dirty="0" err="1"/>
              <a:t>cout</a:t>
            </a:r>
            <a:r>
              <a:rPr lang="en-US" sz="2200" dirty="0"/>
              <a:t>&lt;&lt;“enter n2″;</a:t>
            </a:r>
          </a:p>
          <a:p>
            <a:r>
              <a:rPr lang="en-US" sz="2200" dirty="0"/>
              <a:t>cin&gt;&gt;n2; </a:t>
            </a:r>
          </a:p>
          <a:p>
            <a:r>
              <a:rPr lang="en-US" sz="2200" dirty="0"/>
              <a:t>cout&lt;&lt;“sum=”&lt;</a:t>
            </a:r>
          </a:p>
          <a:p>
            <a:r>
              <a:rPr lang="en-US" sz="2200" dirty="0"/>
              <a:t>cout&lt;&lt;“sum=”&lt;&lt;n1+n2&lt;&lt;</a:t>
            </a:r>
            <a:r>
              <a:rPr lang="en-US" sz="2200" dirty="0" err="1"/>
              <a:t>endl</a:t>
            </a:r>
            <a:r>
              <a:rPr lang="en-US" sz="2200" dirty="0"/>
              <a:t>;</a:t>
            </a:r>
          </a:p>
          <a:p>
            <a:r>
              <a:rPr lang="en-US" sz="2200" dirty="0"/>
              <a:t>}</a:t>
            </a:r>
          </a:p>
          <a:p>
            <a:r>
              <a:rPr lang="en-US" sz="2200" dirty="0"/>
              <a:t>};</a:t>
            </a:r>
          </a:p>
          <a:p>
            <a:r>
              <a:rPr lang="en-US" sz="2200" dirty="0" err="1"/>
              <a:t>int</a:t>
            </a:r>
            <a:r>
              <a:rPr lang="en-US" sz="2200" dirty="0"/>
              <a:t> main()</a:t>
            </a:r>
          </a:p>
          <a:p>
            <a:r>
              <a:rPr lang="en-US" sz="2200" dirty="0"/>
              <a:t>{</a:t>
            </a:r>
          </a:p>
          <a:p>
            <a:r>
              <a:rPr lang="en-US" sz="2200" dirty="0"/>
              <a:t>show ob;</a:t>
            </a:r>
          </a:p>
          <a:p>
            <a:r>
              <a:rPr lang="en-US" sz="2200" dirty="0" err="1"/>
              <a:t>ob.total</a:t>
            </a:r>
            <a:r>
              <a:rPr lang="en-US" sz="2200" dirty="0"/>
              <a:t>();</a:t>
            </a:r>
          </a:p>
          <a:p>
            <a:r>
              <a:rPr lang="en-US" sz="2200" dirty="0"/>
              <a:t>}</a:t>
            </a:r>
          </a:p>
          <a:p>
            <a:br>
              <a:rPr lang="en-US" sz="2200" dirty="0"/>
            </a:br>
            <a:endParaRPr lang="en-US" sz="2200" dirty="0"/>
          </a:p>
        </p:txBody>
      </p:sp>
      <p:sp>
        <p:nvSpPr>
          <p:cNvPr id="5" name="Text Placeholder 4"/>
          <p:cNvSpPr txBox="1">
            <a:spLocks noGrp="1"/>
          </p:cNvSpPr>
          <p:nvPr>
            <p:ph type="body" sz="quarter" idx="10"/>
          </p:nvPr>
        </p:nvSpPr>
        <p:spPr>
          <a:xfrm>
            <a:off x="1524000" y="336316"/>
            <a:ext cx="12192000" cy="424732"/>
          </a:xfrm>
          <a:prstGeom prst="rect">
            <a:avLst/>
          </a:prstGeom>
          <a:noFill/>
        </p:spPr>
        <p:txBody>
          <a:bodyPr wrap="square" rtlCol="0">
            <a:spAutoFit/>
          </a:bodyPr>
          <a:lstStyle/>
          <a:p>
            <a:r>
              <a:rPr lang="en-US" altLang="ko-KR" sz="2400" b="1" dirty="0">
                <a:solidFill>
                  <a:schemeClr val="accent1"/>
                </a:solidFill>
              </a:rPr>
              <a:t>Example:</a:t>
            </a:r>
          </a:p>
        </p:txBody>
      </p:sp>
    </p:spTree>
    <p:extLst>
      <p:ext uri="{BB962C8B-B14F-4D97-AF65-F5344CB8AC3E}">
        <p14:creationId xmlns:p14="http://schemas.microsoft.com/office/powerpoint/2010/main" val="3638194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Applications of Multiple </a:t>
            </a:r>
            <a:r>
              <a:rPr lang="en-US" dirty="0" err="1"/>
              <a:t>Inhertiance</a:t>
            </a:r>
            <a:endParaRPr lang="en-US" dirty="0"/>
          </a:p>
        </p:txBody>
      </p:sp>
      <p:sp>
        <p:nvSpPr>
          <p:cNvPr id="3" name="Text Placeholder 2"/>
          <p:cNvSpPr>
            <a:spLocks noGrp="1"/>
          </p:cNvSpPr>
          <p:nvPr>
            <p:ph type="body" sz="quarter" idx="11"/>
          </p:nvPr>
        </p:nvSpPr>
        <p:spPr/>
        <p:txBody>
          <a:bodyPr/>
          <a:lstStyle/>
          <a:p>
            <a:endParaRPr lang="en-US"/>
          </a:p>
        </p:txBody>
      </p:sp>
      <p:sp>
        <p:nvSpPr>
          <p:cNvPr id="4" name="TextBox 3"/>
          <p:cNvSpPr txBox="1"/>
          <p:nvPr/>
        </p:nvSpPr>
        <p:spPr>
          <a:xfrm>
            <a:off x="3287688" y="1780050"/>
            <a:ext cx="4392488" cy="1077218"/>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Distributed Database </a:t>
            </a:r>
          </a:p>
          <a:p>
            <a:endParaRPr lang="en-US" dirty="0"/>
          </a:p>
          <a:p>
            <a:r>
              <a:rPr lang="en-US" dirty="0"/>
              <a:t>   </a:t>
            </a:r>
          </a:p>
        </p:txBody>
      </p:sp>
    </p:spTree>
    <p:extLst>
      <p:ext uri="{BB962C8B-B14F-4D97-AF65-F5344CB8AC3E}">
        <p14:creationId xmlns:p14="http://schemas.microsoft.com/office/powerpoint/2010/main" val="2642989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981200" y="1951038"/>
            <a:ext cx="8458200" cy="47545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sz="2800" dirty="0">
                <a:latin typeface="Times New Roman" panose="02020603050405020304" charset="0"/>
                <a:cs typeface="Times New Roman" panose="02020603050405020304" charset="0"/>
              </a:rPr>
              <a:t>What are the things are inherited from the base class?</a:t>
            </a:r>
          </a:p>
          <a:p>
            <a:pPr marL="0" indent="0" algn="just">
              <a:buNone/>
            </a:pPr>
            <a:r>
              <a:rPr sz="2800" dirty="0">
                <a:latin typeface="Times New Roman" panose="02020603050405020304" charset="0"/>
                <a:cs typeface="Times New Roman" panose="02020603050405020304" charset="0"/>
              </a:rPr>
              <a:t>A. Constructor and its destructor</a:t>
            </a:r>
          </a:p>
          <a:p>
            <a:pPr marL="0" indent="0" algn="just">
              <a:buNone/>
            </a:pPr>
            <a:r>
              <a:rPr sz="2800" dirty="0">
                <a:latin typeface="Times New Roman" panose="02020603050405020304" charset="0"/>
                <a:cs typeface="Times New Roman" panose="02020603050405020304" charset="0"/>
              </a:rPr>
              <a:t>B. Operator=() members</a:t>
            </a:r>
          </a:p>
          <a:p>
            <a:pPr marL="0" indent="0" algn="just">
              <a:buNone/>
            </a:pPr>
            <a:r>
              <a:rPr sz="2800" dirty="0">
                <a:latin typeface="Times New Roman" panose="02020603050405020304" charset="0"/>
                <a:cs typeface="Times New Roman" panose="02020603050405020304" charset="0"/>
              </a:rPr>
              <a:t>C. Friends</a:t>
            </a:r>
          </a:p>
          <a:p>
            <a:pPr marL="0" indent="0" algn="just">
              <a:buNone/>
            </a:pPr>
            <a:r>
              <a:rPr sz="2800" dirty="0">
                <a:latin typeface="Times New Roman" panose="02020603050405020304" charset="0"/>
                <a:cs typeface="Times New Roman" panose="02020603050405020304" charset="0"/>
              </a:rPr>
              <a:t>D. All of the above</a:t>
            </a:r>
          </a:p>
        </p:txBody>
      </p:sp>
      <p:sp>
        <p:nvSpPr>
          <p:cNvPr id="4" name="Date Placeholder 3"/>
          <p:cNvSpPr>
            <a:spLocks noGrp="1"/>
          </p:cNvSpPr>
          <p:nvPr>
            <p:ph type="dt" sz="half" idx="10"/>
          </p:nvPr>
        </p:nvSpPr>
        <p:spPr/>
        <p:txBody>
          <a:bodyPr/>
          <a:lstStyle/>
          <a:p>
            <a:fld id="{0DDA392E-84CB-4C9C-8506-E803B3189F51}" type="datetime1">
              <a:rPr lang="en-US" smtClean="0"/>
              <a:t>9/27/2022</a:t>
            </a:fld>
            <a:endParaRPr lang="en-US"/>
          </a:p>
        </p:txBody>
      </p:sp>
      <p:sp>
        <p:nvSpPr>
          <p:cNvPr id="5" name="Footer Placeholder 4"/>
          <p:cNvSpPr>
            <a:spLocks noGrp="1"/>
          </p:cNvSpPr>
          <p:nvPr>
            <p:ph type="ftr" sz="quarter" idx="11"/>
          </p:nvPr>
        </p:nvSpPr>
        <p:spPr/>
        <p:txBody>
          <a:bodyPr/>
          <a:lstStyle/>
          <a:p>
            <a:r>
              <a:rPr lang="en-US"/>
              <a:t>C ,C++ and UML Basics</a:t>
            </a:r>
          </a:p>
        </p:txBody>
      </p:sp>
      <p:sp>
        <p:nvSpPr>
          <p:cNvPr id="6" name="Slide Number Placeholder 5"/>
          <p:cNvSpPr>
            <a:spLocks noGrp="1"/>
          </p:cNvSpPr>
          <p:nvPr>
            <p:ph type="sldNum" sz="quarter" idx="12"/>
          </p:nvPr>
        </p:nvSpPr>
        <p:spPr/>
        <p:txBody>
          <a:bodyPr/>
          <a:lstStyle/>
          <a:p>
            <a:fld id="{A1A6BA4E-CDAE-4DEF-A7CA-99055C502B84}" type="slidenum">
              <a:rPr lang="en-US" smtClean="0"/>
              <a:t>25</a:t>
            </a:fld>
            <a:endParaRPr lang="en-US"/>
          </a:p>
        </p:txBody>
      </p:sp>
      <p:sp>
        <p:nvSpPr>
          <p:cNvPr id="2" name="Text Placeholder 1">
            <a:extLst>
              <a:ext uri="{FF2B5EF4-FFF2-40B4-BE49-F238E27FC236}">
                <a16:creationId xmlns:a16="http://schemas.microsoft.com/office/drawing/2014/main" id="{5060A7FF-B277-F46C-0A6D-6A8E8E8A0F55}"/>
              </a:ext>
            </a:extLst>
          </p:cNvPr>
          <p:cNvSpPr txBox="1">
            <a:spLocks/>
          </p:cNvSpPr>
          <p:nvPr/>
        </p:nvSpPr>
        <p:spPr>
          <a:xfrm>
            <a:off x="0" y="109408"/>
            <a:ext cx="12192000" cy="76808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chemeClr val="tx1"/>
                </a:solidFill>
                <a:latin typeface="Times New Roman" panose="02020603050405020304" pitchFamily="18" charset="0"/>
                <a:cs typeface="Times New Roman" panose="02020603050405020304" pitchFamily="18" charset="0"/>
              </a:rPr>
              <a:t>MCQ Questions</a:t>
            </a:r>
          </a:p>
        </p:txBody>
      </p:sp>
      <p:pic>
        <p:nvPicPr>
          <p:cNvPr id="7" name="Picture 6">
            <a:extLst>
              <a:ext uri="{FF2B5EF4-FFF2-40B4-BE49-F238E27FC236}">
                <a16:creationId xmlns:a16="http://schemas.microsoft.com/office/drawing/2014/main" id="{109B7B56-974E-C6B1-100F-9B0C77E0A79B}"/>
              </a:ext>
            </a:extLst>
          </p:cNvPr>
          <p:cNvPicPr>
            <a:picLocks noChangeAspect="1"/>
          </p:cNvPicPr>
          <p:nvPr/>
        </p:nvPicPr>
        <p:blipFill>
          <a:blip r:embed="rId2"/>
          <a:stretch>
            <a:fillRect/>
          </a:stretch>
        </p:blipFill>
        <p:spPr>
          <a:xfrm>
            <a:off x="-52217" y="877493"/>
            <a:ext cx="12296434" cy="74377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981200" y="1951038"/>
            <a:ext cx="8458200" cy="47545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sz="2800" dirty="0">
                <a:latin typeface="Times New Roman" panose="02020603050405020304" charset="0"/>
                <a:cs typeface="Times New Roman" panose="02020603050405020304" charset="0"/>
              </a:rPr>
              <a:t>What are the things are inherited from the base class?</a:t>
            </a:r>
          </a:p>
          <a:p>
            <a:pPr marL="0" indent="0" algn="just">
              <a:buNone/>
            </a:pPr>
            <a:r>
              <a:rPr sz="2800" dirty="0">
                <a:latin typeface="Times New Roman" panose="02020603050405020304" charset="0"/>
                <a:cs typeface="Times New Roman" panose="02020603050405020304" charset="0"/>
              </a:rPr>
              <a:t>A. Constructor and its destructor</a:t>
            </a:r>
          </a:p>
          <a:p>
            <a:pPr marL="0" indent="0" algn="just">
              <a:buNone/>
            </a:pPr>
            <a:r>
              <a:rPr sz="2800" dirty="0">
                <a:latin typeface="Times New Roman" panose="02020603050405020304" charset="0"/>
                <a:cs typeface="Times New Roman" panose="02020603050405020304" charset="0"/>
              </a:rPr>
              <a:t>B. Operator=() members</a:t>
            </a:r>
          </a:p>
          <a:p>
            <a:pPr marL="0" indent="0" algn="just">
              <a:buNone/>
            </a:pPr>
            <a:r>
              <a:rPr sz="2800" dirty="0">
                <a:latin typeface="Times New Roman" panose="02020603050405020304" charset="0"/>
                <a:cs typeface="Times New Roman" panose="02020603050405020304" charset="0"/>
              </a:rPr>
              <a:t>C. Friends</a:t>
            </a:r>
          </a:p>
          <a:p>
            <a:pPr marL="0" indent="0" algn="just">
              <a:buNone/>
            </a:pPr>
            <a:r>
              <a:rPr sz="2800" dirty="0">
                <a:latin typeface="Times New Roman" panose="02020603050405020304" charset="0"/>
                <a:cs typeface="Times New Roman" panose="02020603050405020304" charset="0"/>
              </a:rPr>
              <a:t>D. </a:t>
            </a:r>
            <a:r>
              <a:rPr sz="2800" b="1" dirty="0">
                <a:latin typeface="Times New Roman" panose="02020603050405020304" charset="0"/>
                <a:cs typeface="Times New Roman" panose="02020603050405020304" charset="0"/>
              </a:rPr>
              <a:t>All of the above</a:t>
            </a:r>
          </a:p>
        </p:txBody>
      </p:sp>
      <p:sp>
        <p:nvSpPr>
          <p:cNvPr id="4" name="Date Placeholder 3"/>
          <p:cNvSpPr>
            <a:spLocks noGrp="1"/>
          </p:cNvSpPr>
          <p:nvPr>
            <p:ph type="dt" sz="half" idx="10"/>
          </p:nvPr>
        </p:nvSpPr>
        <p:spPr/>
        <p:txBody>
          <a:bodyPr/>
          <a:lstStyle/>
          <a:p>
            <a:fld id="{0DDA392E-84CB-4C9C-8506-E803B3189F51}" type="datetime1">
              <a:rPr lang="en-US" smtClean="0"/>
              <a:t>9/27/2022</a:t>
            </a:fld>
            <a:endParaRPr lang="en-US"/>
          </a:p>
        </p:txBody>
      </p:sp>
      <p:sp>
        <p:nvSpPr>
          <p:cNvPr id="5" name="Footer Placeholder 4"/>
          <p:cNvSpPr>
            <a:spLocks noGrp="1"/>
          </p:cNvSpPr>
          <p:nvPr>
            <p:ph type="ftr" sz="quarter" idx="11"/>
          </p:nvPr>
        </p:nvSpPr>
        <p:spPr/>
        <p:txBody>
          <a:bodyPr/>
          <a:lstStyle/>
          <a:p>
            <a:r>
              <a:rPr lang="en-US"/>
              <a:t>C ,C++ and UML Basics</a:t>
            </a:r>
          </a:p>
        </p:txBody>
      </p:sp>
      <p:sp>
        <p:nvSpPr>
          <p:cNvPr id="6" name="Slide Number Placeholder 5"/>
          <p:cNvSpPr>
            <a:spLocks noGrp="1"/>
          </p:cNvSpPr>
          <p:nvPr>
            <p:ph type="sldNum" sz="quarter" idx="12"/>
          </p:nvPr>
        </p:nvSpPr>
        <p:spPr/>
        <p:txBody>
          <a:bodyPr/>
          <a:lstStyle/>
          <a:p>
            <a:fld id="{A1A6BA4E-CDAE-4DEF-A7CA-99055C502B84}" type="slidenum">
              <a:rPr lang="en-US" smtClean="0"/>
              <a:t>26</a:t>
            </a:fld>
            <a:endParaRPr lang="en-US"/>
          </a:p>
        </p:txBody>
      </p:sp>
      <p:sp>
        <p:nvSpPr>
          <p:cNvPr id="2" name="Text Placeholder 1">
            <a:extLst>
              <a:ext uri="{FF2B5EF4-FFF2-40B4-BE49-F238E27FC236}">
                <a16:creationId xmlns:a16="http://schemas.microsoft.com/office/drawing/2014/main" id="{7B9E3D49-437D-EF7D-EA74-5F38DDF30379}"/>
              </a:ext>
            </a:extLst>
          </p:cNvPr>
          <p:cNvSpPr txBox="1">
            <a:spLocks/>
          </p:cNvSpPr>
          <p:nvPr/>
        </p:nvSpPr>
        <p:spPr>
          <a:xfrm>
            <a:off x="0" y="109408"/>
            <a:ext cx="12192000" cy="76808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chemeClr val="tx1"/>
                </a:solidFill>
                <a:latin typeface="Times New Roman" panose="02020603050405020304" pitchFamily="18" charset="0"/>
                <a:cs typeface="Times New Roman" panose="02020603050405020304" pitchFamily="18" charset="0"/>
              </a:rPr>
              <a:t>MCQ Questions</a:t>
            </a:r>
          </a:p>
        </p:txBody>
      </p:sp>
      <p:pic>
        <p:nvPicPr>
          <p:cNvPr id="7" name="Picture 6">
            <a:extLst>
              <a:ext uri="{FF2B5EF4-FFF2-40B4-BE49-F238E27FC236}">
                <a16:creationId xmlns:a16="http://schemas.microsoft.com/office/drawing/2014/main" id="{D6E4CE00-9C3E-2984-EC0B-BC2FFBAC7169}"/>
              </a:ext>
            </a:extLst>
          </p:cNvPr>
          <p:cNvPicPr>
            <a:picLocks noChangeAspect="1"/>
          </p:cNvPicPr>
          <p:nvPr/>
        </p:nvPicPr>
        <p:blipFill>
          <a:blip r:embed="rId2"/>
          <a:stretch>
            <a:fillRect/>
          </a:stretch>
        </p:blipFill>
        <p:spPr>
          <a:xfrm>
            <a:off x="62083" y="877493"/>
            <a:ext cx="12296434" cy="74377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676400" y="914400"/>
            <a:ext cx="4071620" cy="475488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sz="1600" dirty="0">
                <a:latin typeface="Times New Roman" panose="02020603050405020304" charset="0"/>
                <a:cs typeface="Times New Roman" panose="02020603050405020304" charset="0"/>
              </a:rPr>
              <a:t>using namespace std;</a:t>
            </a:r>
          </a:p>
          <a:p>
            <a:pPr marL="0" indent="0" algn="just">
              <a:buNone/>
            </a:pPr>
            <a:r>
              <a:rPr sz="1600" dirty="0">
                <a:latin typeface="Times New Roman" panose="02020603050405020304" charset="0"/>
                <a:cs typeface="Times New Roman" panose="02020603050405020304" charset="0"/>
              </a:rPr>
              <a:t> class Base1 {</a:t>
            </a:r>
          </a:p>
          <a:p>
            <a:pPr marL="0" indent="0" algn="just">
              <a:buNone/>
            </a:pPr>
            <a:r>
              <a:rPr sz="1600" dirty="0">
                <a:latin typeface="Times New Roman" panose="02020603050405020304" charset="0"/>
                <a:cs typeface="Times New Roman" panose="02020603050405020304" charset="0"/>
              </a:rPr>
              <a:t> public:</a:t>
            </a:r>
          </a:p>
          <a:p>
            <a:pPr marL="0" indent="0" algn="just">
              <a:buNone/>
            </a:pPr>
            <a:r>
              <a:rPr sz="1600" dirty="0">
                <a:latin typeface="Times New Roman" panose="02020603050405020304" charset="0"/>
                <a:cs typeface="Times New Roman" panose="02020603050405020304" charset="0"/>
              </a:rPr>
              <a:t>     Base1()</a:t>
            </a:r>
          </a:p>
          <a:p>
            <a:pPr marL="0" indent="0" algn="just">
              <a:buNone/>
            </a:pPr>
            <a:r>
              <a:rPr sz="1600" dirty="0">
                <a:latin typeface="Times New Roman" panose="02020603050405020304" charset="0"/>
                <a:cs typeface="Times New Roman" panose="02020603050405020304" charset="0"/>
              </a:rPr>
              <a:t>     { cout &lt;&lt; " Base1" &lt;&lt; endl;  }</a:t>
            </a:r>
          </a:p>
          <a:p>
            <a:pPr marL="0" indent="0" algn="just">
              <a:buNone/>
            </a:pPr>
            <a:r>
              <a:rPr sz="1600" dirty="0">
                <a:latin typeface="Times New Roman" panose="02020603050405020304" charset="0"/>
                <a:cs typeface="Times New Roman" panose="02020603050405020304" charset="0"/>
              </a:rPr>
              <a:t>};  </a:t>
            </a:r>
          </a:p>
          <a:p>
            <a:pPr marL="0" indent="0" algn="just">
              <a:buNone/>
            </a:pPr>
            <a:r>
              <a:rPr sz="1600" dirty="0">
                <a:latin typeface="Times New Roman" panose="02020603050405020304" charset="0"/>
                <a:cs typeface="Times New Roman" panose="02020603050405020304" charset="0"/>
              </a:rPr>
              <a:t>class Base2 {</a:t>
            </a:r>
          </a:p>
          <a:p>
            <a:pPr marL="0" indent="0" algn="just">
              <a:buNone/>
            </a:pPr>
            <a:r>
              <a:rPr sz="1600" dirty="0">
                <a:latin typeface="Times New Roman" panose="02020603050405020304" charset="0"/>
                <a:cs typeface="Times New Roman" panose="02020603050405020304" charset="0"/>
              </a:rPr>
              <a:t> public:</a:t>
            </a:r>
          </a:p>
          <a:p>
            <a:pPr marL="0" indent="0" algn="just">
              <a:buNone/>
            </a:pPr>
            <a:r>
              <a:rPr sz="1600" dirty="0">
                <a:latin typeface="Times New Roman" panose="02020603050405020304" charset="0"/>
                <a:cs typeface="Times New Roman" panose="02020603050405020304" charset="0"/>
              </a:rPr>
              <a:t>     Base2()</a:t>
            </a:r>
          </a:p>
          <a:p>
            <a:pPr marL="0" indent="0" algn="just">
              <a:buNone/>
            </a:pPr>
            <a:r>
              <a:rPr sz="1600" dirty="0">
                <a:latin typeface="Times New Roman" panose="02020603050405020304" charset="0"/>
                <a:cs typeface="Times New Roman" panose="02020603050405020304" charset="0"/>
              </a:rPr>
              <a:t>     { cout &lt;&lt; "Base2" &lt;&lt; endl;  }</a:t>
            </a:r>
          </a:p>
          <a:p>
            <a:pPr marL="0" indent="0" algn="just">
              <a:buNone/>
            </a:pPr>
            <a:r>
              <a:rPr sz="1600" dirty="0">
                <a:latin typeface="Times New Roman" panose="02020603050405020304" charset="0"/>
                <a:cs typeface="Times New Roman" panose="02020603050405020304" charset="0"/>
              </a:rPr>
              <a:t>};</a:t>
            </a:r>
          </a:p>
          <a:p>
            <a:pPr marL="0" indent="0" algn="just">
              <a:buNone/>
            </a:pPr>
            <a:r>
              <a:rPr sz="1600" dirty="0">
                <a:latin typeface="Times New Roman" panose="02020603050405020304" charset="0"/>
                <a:cs typeface="Times New Roman" panose="02020603050405020304" charset="0"/>
              </a:rPr>
              <a:t>  class Derived: public Base1, public Base2 {</a:t>
            </a:r>
          </a:p>
          <a:p>
            <a:pPr marL="0" indent="0" algn="just">
              <a:buNone/>
            </a:pPr>
            <a:r>
              <a:rPr sz="1600" dirty="0">
                <a:latin typeface="Times New Roman" panose="02020603050405020304" charset="0"/>
                <a:cs typeface="Times New Roman" panose="02020603050405020304" charset="0"/>
              </a:rPr>
              <a:t>   public:</a:t>
            </a:r>
          </a:p>
          <a:p>
            <a:pPr marL="0" indent="0" algn="just">
              <a:buNone/>
            </a:pPr>
            <a:r>
              <a:rPr sz="1600" dirty="0">
                <a:latin typeface="Times New Roman" panose="02020603050405020304" charset="0"/>
                <a:cs typeface="Times New Roman" panose="02020603050405020304" charset="0"/>
              </a:rPr>
              <a:t>     Derived()</a:t>
            </a:r>
          </a:p>
          <a:p>
            <a:pPr marL="0" indent="0" algn="just">
              <a:buNone/>
            </a:pPr>
            <a:r>
              <a:rPr sz="1600" dirty="0">
                <a:latin typeface="Times New Roman" panose="02020603050405020304" charset="0"/>
                <a:cs typeface="Times New Roman" panose="02020603050405020304" charset="0"/>
              </a:rPr>
              <a:t>     {  cout &lt;&lt; "Derived" &lt;&lt; endl;  }</a:t>
            </a:r>
          </a:p>
          <a:p>
            <a:pPr marL="0" indent="0" algn="just">
              <a:buNone/>
            </a:pPr>
            <a:r>
              <a:rPr sz="1600" dirty="0">
                <a:latin typeface="Times New Roman" panose="02020603050405020304" charset="0"/>
                <a:cs typeface="Times New Roman" panose="02020603050405020304" charset="0"/>
              </a:rPr>
              <a:t>};  </a:t>
            </a:r>
          </a:p>
          <a:p>
            <a:pPr marL="0" indent="0" algn="just">
              <a:buNone/>
            </a:pPr>
            <a:endParaRPr sz="1600" dirty="0">
              <a:latin typeface="Times New Roman" panose="02020603050405020304" charset="0"/>
              <a:cs typeface="Times New Roman" panose="02020603050405020304" charset="0"/>
            </a:endParaRPr>
          </a:p>
        </p:txBody>
      </p:sp>
      <p:sp>
        <p:nvSpPr>
          <p:cNvPr id="4" name="Date Placeholder 3"/>
          <p:cNvSpPr>
            <a:spLocks noGrp="1"/>
          </p:cNvSpPr>
          <p:nvPr>
            <p:ph type="dt" sz="half" idx="10"/>
          </p:nvPr>
        </p:nvSpPr>
        <p:spPr/>
        <p:txBody>
          <a:bodyPr/>
          <a:lstStyle/>
          <a:p>
            <a:fld id="{0DDA392E-84CB-4C9C-8506-E803B3189F51}" type="datetime1">
              <a:rPr lang="en-US" smtClean="0"/>
              <a:t>9/27/2022</a:t>
            </a:fld>
            <a:endParaRPr lang="en-US"/>
          </a:p>
        </p:txBody>
      </p:sp>
      <p:sp>
        <p:nvSpPr>
          <p:cNvPr id="5" name="Footer Placeholder 4"/>
          <p:cNvSpPr>
            <a:spLocks noGrp="1"/>
          </p:cNvSpPr>
          <p:nvPr>
            <p:ph type="ftr" sz="quarter" idx="11"/>
          </p:nvPr>
        </p:nvSpPr>
        <p:spPr/>
        <p:txBody>
          <a:bodyPr/>
          <a:lstStyle/>
          <a:p>
            <a:r>
              <a:rPr lang="en-US"/>
              <a:t>C ,C++ and UML Basics</a:t>
            </a:r>
          </a:p>
        </p:txBody>
      </p:sp>
      <p:sp>
        <p:nvSpPr>
          <p:cNvPr id="6" name="Slide Number Placeholder 5"/>
          <p:cNvSpPr>
            <a:spLocks noGrp="1"/>
          </p:cNvSpPr>
          <p:nvPr>
            <p:ph type="sldNum" sz="quarter" idx="12"/>
          </p:nvPr>
        </p:nvSpPr>
        <p:spPr/>
        <p:txBody>
          <a:bodyPr/>
          <a:lstStyle/>
          <a:p>
            <a:fld id="{A1A6BA4E-CDAE-4DEF-A7CA-99055C502B84}" type="slidenum">
              <a:rPr lang="en-US" smtClean="0"/>
              <a:t>27</a:t>
            </a:fld>
            <a:endParaRPr lang="en-US"/>
          </a:p>
        </p:txBody>
      </p:sp>
      <p:sp>
        <p:nvSpPr>
          <p:cNvPr id="2" name="Rectangle 3"/>
          <p:cNvSpPr txBox="1">
            <a:spLocks noChangeArrowheads="1"/>
          </p:cNvSpPr>
          <p:nvPr/>
        </p:nvSpPr>
        <p:spPr>
          <a:xfrm>
            <a:off x="6096000" y="990600"/>
            <a:ext cx="4071620" cy="475488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sz="1600" dirty="0">
                <a:latin typeface="Times New Roman" panose="02020603050405020304" charset="0"/>
                <a:cs typeface="Times New Roman" panose="02020603050405020304" charset="0"/>
              </a:rPr>
              <a:t>int main()</a:t>
            </a:r>
          </a:p>
          <a:p>
            <a:pPr marL="0" indent="0" algn="just">
              <a:buNone/>
            </a:pPr>
            <a:r>
              <a:rPr sz="1600" dirty="0">
                <a:latin typeface="Times New Roman" panose="02020603050405020304" charset="0"/>
                <a:cs typeface="Times New Roman" panose="02020603050405020304" charset="0"/>
              </a:rPr>
              <a:t>{</a:t>
            </a:r>
          </a:p>
          <a:p>
            <a:pPr marL="0" indent="0" algn="just">
              <a:buNone/>
            </a:pPr>
            <a:r>
              <a:rPr sz="1600" dirty="0">
                <a:latin typeface="Times New Roman" panose="02020603050405020304" charset="0"/>
                <a:cs typeface="Times New Roman" panose="02020603050405020304" charset="0"/>
              </a:rPr>
              <a:t>   Derived d;</a:t>
            </a:r>
          </a:p>
          <a:p>
            <a:pPr marL="0" indent="0" algn="just">
              <a:buNone/>
            </a:pPr>
            <a:r>
              <a:rPr sz="1600" dirty="0">
                <a:latin typeface="Times New Roman" panose="02020603050405020304" charset="0"/>
                <a:cs typeface="Times New Roman" panose="02020603050405020304" charset="0"/>
              </a:rPr>
              <a:t>   return 0;</a:t>
            </a:r>
          </a:p>
          <a:p>
            <a:pPr marL="0" indent="0" algn="just">
              <a:buNone/>
            </a:pPr>
            <a:r>
              <a:rPr sz="1600" dirty="0">
                <a:latin typeface="Times New Roman" panose="02020603050405020304" charset="0"/>
                <a:cs typeface="Times New Roman" panose="02020603050405020304" charset="0"/>
              </a:rPr>
              <a:t>}</a:t>
            </a:r>
          </a:p>
          <a:p>
            <a:pPr marL="0" indent="0" algn="just">
              <a:buNone/>
            </a:pPr>
            <a:endParaRPr sz="1600" dirty="0">
              <a:latin typeface="Times New Roman" panose="02020603050405020304" charset="0"/>
              <a:cs typeface="Times New Roman" panose="02020603050405020304" charset="0"/>
            </a:endParaRPr>
          </a:p>
          <a:p>
            <a:pPr marL="0" indent="0" algn="just">
              <a:buNone/>
            </a:pPr>
            <a:r>
              <a:rPr sz="1600" dirty="0">
                <a:latin typeface="Times New Roman" panose="02020603050405020304" charset="0"/>
                <a:cs typeface="Times New Roman" panose="02020603050405020304" charset="0"/>
              </a:rPr>
              <a:t>A. Compiler Dependent</a:t>
            </a:r>
          </a:p>
          <a:p>
            <a:pPr marL="0" indent="0" algn="just">
              <a:buNone/>
            </a:pPr>
            <a:r>
              <a:rPr sz="1600" dirty="0">
                <a:latin typeface="Times New Roman" panose="02020603050405020304" charset="0"/>
                <a:cs typeface="Times New Roman" panose="02020603050405020304" charset="0"/>
              </a:rPr>
              <a:t>B. Base1 Base2 Derived</a:t>
            </a:r>
          </a:p>
          <a:p>
            <a:pPr marL="0" indent="0" algn="just">
              <a:buNone/>
            </a:pPr>
            <a:r>
              <a:rPr sz="1600" dirty="0">
                <a:latin typeface="Times New Roman" panose="02020603050405020304" charset="0"/>
                <a:cs typeface="Times New Roman" panose="02020603050405020304" charset="0"/>
              </a:rPr>
              <a:t>C. Base2 Base1 Derived</a:t>
            </a:r>
          </a:p>
          <a:p>
            <a:pPr marL="0" indent="0" algn="just">
              <a:buNone/>
            </a:pPr>
            <a:r>
              <a:rPr sz="1600" dirty="0">
                <a:latin typeface="Times New Roman" panose="02020603050405020304" charset="0"/>
                <a:cs typeface="Times New Roman" panose="02020603050405020304" charset="0"/>
              </a:rPr>
              <a:t>D. Compiler Error</a:t>
            </a:r>
          </a:p>
        </p:txBody>
      </p:sp>
      <p:sp>
        <p:nvSpPr>
          <p:cNvPr id="7" name="Text Placeholder 1">
            <a:extLst>
              <a:ext uri="{FF2B5EF4-FFF2-40B4-BE49-F238E27FC236}">
                <a16:creationId xmlns:a16="http://schemas.microsoft.com/office/drawing/2014/main" id="{9F447C01-E6E9-69D6-2E9F-560604DC9E55}"/>
              </a:ext>
            </a:extLst>
          </p:cNvPr>
          <p:cNvSpPr txBox="1">
            <a:spLocks/>
          </p:cNvSpPr>
          <p:nvPr/>
        </p:nvSpPr>
        <p:spPr>
          <a:xfrm>
            <a:off x="0" y="109408"/>
            <a:ext cx="12192000" cy="76808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chemeClr val="tx1"/>
                </a:solidFill>
                <a:latin typeface="Times New Roman" panose="02020603050405020304" pitchFamily="18" charset="0"/>
                <a:cs typeface="Times New Roman" panose="02020603050405020304" pitchFamily="18" charset="0"/>
              </a:rPr>
              <a:t>MCQ Questions</a:t>
            </a:r>
          </a:p>
        </p:txBody>
      </p:sp>
      <p:pic>
        <p:nvPicPr>
          <p:cNvPr id="8" name="Picture 7">
            <a:extLst>
              <a:ext uri="{FF2B5EF4-FFF2-40B4-BE49-F238E27FC236}">
                <a16:creationId xmlns:a16="http://schemas.microsoft.com/office/drawing/2014/main" id="{332B0DFE-5286-9CA9-87F6-8492D7325514}"/>
              </a:ext>
            </a:extLst>
          </p:cNvPr>
          <p:cNvPicPr>
            <a:picLocks noChangeAspect="1"/>
          </p:cNvPicPr>
          <p:nvPr/>
        </p:nvPicPr>
        <p:blipFill>
          <a:blip r:embed="rId2"/>
          <a:stretch>
            <a:fillRect/>
          </a:stretch>
        </p:blipFill>
        <p:spPr>
          <a:xfrm>
            <a:off x="-104434" y="61522"/>
            <a:ext cx="12296434" cy="24200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676400" y="914400"/>
            <a:ext cx="4071620" cy="475488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sz="1600" dirty="0">
                <a:latin typeface="Times New Roman" panose="02020603050405020304" charset="0"/>
                <a:cs typeface="Times New Roman" panose="02020603050405020304" charset="0"/>
              </a:rPr>
              <a:t>using namespace std;</a:t>
            </a:r>
          </a:p>
          <a:p>
            <a:pPr marL="0" indent="0" algn="just">
              <a:buNone/>
            </a:pPr>
            <a:r>
              <a:rPr sz="1600" dirty="0">
                <a:latin typeface="Times New Roman" panose="02020603050405020304" charset="0"/>
                <a:cs typeface="Times New Roman" panose="02020603050405020304" charset="0"/>
              </a:rPr>
              <a:t> class Base1 {</a:t>
            </a:r>
          </a:p>
          <a:p>
            <a:pPr marL="0" indent="0" algn="just">
              <a:buNone/>
            </a:pPr>
            <a:r>
              <a:rPr sz="1600" dirty="0">
                <a:latin typeface="Times New Roman" panose="02020603050405020304" charset="0"/>
                <a:cs typeface="Times New Roman" panose="02020603050405020304" charset="0"/>
              </a:rPr>
              <a:t> public:</a:t>
            </a:r>
          </a:p>
          <a:p>
            <a:pPr marL="0" indent="0" algn="just">
              <a:buNone/>
            </a:pPr>
            <a:r>
              <a:rPr sz="1600" dirty="0">
                <a:latin typeface="Times New Roman" panose="02020603050405020304" charset="0"/>
                <a:cs typeface="Times New Roman" panose="02020603050405020304" charset="0"/>
              </a:rPr>
              <a:t>     Base1()</a:t>
            </a:r>
          </a:p>
          <a:p>
            <a:pPr marL="0" indent="0" algn="just">
              <a:buNone/>
            </a:pPr>
            <a:r>
              <a:rPr sz="1600" dirty="0">
                <a:latin typeface="Times New Roman" panose="02020603050405020304" charset="0"/>
                <a:cs typeface="Times New Roman" panose="02020603050405020304" charset="0"/>
              </a:rPr>
              <a:t>     { cout &lt;&lt; " Base1" &lt;&lt; endl;  }</a:t>
            </a:r>
          </a:p>
          <a:p>
            <a:pPr marL="0" indent="0" algn="just">
              <a:buNone/>
            </a:pPr>
            <a:r>
              <a:rPr sz="1600" dirty="0">
                <a:latin typeface="Times New Roman" panose="02020603050405020304" charset="0"/>
                <a:cs typeface="Times New Roman" panose="02020603050405020304" charset="0"/>
              </a:rPr>
              <a:t>};  </a:t>
            </a:r>
          </a:p>
          <a:p>
            <a:pPr marL="0" indent="0" algn="just">
              <a:buNone/>
            </a:pPr>
            <a:r>
              <a:rPr sz="1600" dirty="0">
                <a:latin typeface="Times New Roman" panose="02020603050405020304" charset="0"/>
                <a:cs typeface="Times New Roman" panose="02020603050405020304" charset="0"/>
              </a:rPr>
              <a:t>class Base2 {</a:t>
            </a:r>
          </a:p>
          <a:p>
            <a:pPr marL="0" indent="0" algn="just">
              <a:buNone/>
            </a:pPr>
            <a:r>
              <a:rPr sz="1600" dirty="0">
                <a:latin typeface="Times New Roman" panose="02020603050405020304" charset="0"/>
                <a:cs typeface="Times New Roman" panose="02020603050405020304" charset="0"/>
              </a:rPr>
              <a:t> public:</a:t>
            </a:r>
          </a:p>
          <a:p>
            <a:pPr marL="0" indent="0" algn="just">
              <a:buNone/>
            </a:pPr>
            <a:r>
              <a:rPr sz="1600" dirty="0">
                <a:latin typeface="Times New Roman" panose="02020603050405020304" charset="0"/>
                <a:cs typeface="Times New Roman" panose="02020603050405020304" charset="0"/>
              </a:rPr>
              <a:t>     Base2()</a:t>
            </a:r>
          </a:p>
          <a:p>
            <a:pPr marL="0" indent="0" algn="just">
              <a:buNone/>
            </a:pPr>
            <a:r>
              <a:rPr sz="1600" dirty="0">
                <a:latin typeface="Times New Roman" panose="02020603050405020304" charset="0"/>
                <a:cs typeface="Times New Roman" panose="02020603050405020304" charset="0"/>
              </a:rPr>
              <a:t>     { cout &lt;&lt; "Base2" &lt;&lt; endl;  }</a:t>
            </a:r>
          </a:p>
          <a:p>
            <a:pPr marL="0" indent="0" algn="just">
              <a:buNone/>
            </a:pPr>
            <a:r>
              <a:rPr sz="1600" dirty="0">
                <a:latin typeface="Times New Roman" panose="02020603050405020304" charset="0"/>
                <a:cs typeface="Times New Roman" panose="02020603050405020304" charset="0"/>
              </a:rPr>
              <a:t>};</a:t>
            </a:r>
          </a:p>
          <a:p>
            <a:pPr marL="0" indent="0" algn="just">
              <a:buNone/>
            </a:pPr>
            <a:r>
              <a:rPr sz="1600" dirty="0">
                <a:latin typeface="Times New Roman" panose="02020603050405020304" charset="0"/>
                <a:cs typeface="Times New Roman" panose="02020603050405020304" charset="0"/>
              </a:rPr>
              <a:t>  class Derived: public Base1, public Base2 {</a:t>
            </a:r>
          </a:p>
          <a:p>
            <a:pPr marL="0" indent="0" algn="just">
              <a:buNone/>
            </a:pPr>
            <a:r>
              <a:rPr sz="1600" dirty="0">
                <a:latin typeface="Times New Roman" panose="02020603050405020304" charset="0"/>
                <a:cs typeface="Times New Roman" panose="02020603050405020304" charset="0"/>
              </a:rPr>
              <a:t>   public:</a:t>
            </a:r>
          </a:p>
          <a:p>
            <a:pPr marL="0" indent="0" algn="just">
              <a:buNone/>
            </a:pPr>
            <a:r>
              <a:rPr sz="1600" dirty="0">
                <a:latin typeface="Times New Roman" panose="02020603050405020304" charset="0"/>
                <a:cs typeface="Times New Roman" panose="02020603050405020304" charset="0"/>
              </a:rPr>
              <a:t>     Derived()</a:t>
            </a:r>
          </a:p>
          <a:p>
            <a:pPr marL="0" indent="0" algn="just">
              <a:buNone/>
            </a:pPr>
            <a:r>
              <a:rPr sz="1600" dirty="0">
                <a:latin typeface="Times New Roman" panose="02020603050405020304" charset="0"/>
                <a:cs typeface="Times New Roman" panose="02020603050405020304" charset="0"/>
              </a:rPr>
              <a:t>     {  cout &lt;&lt; "Derived" &lt;&lt; endl;  }</a:t>
            </a:r>
          </a:p>
          <a:p>
            <a:pPr marL="0" indent="0" algn="just">
              <a:buNone/>
            </a:pPr>
            <a:r>
              <a:rPr sz="1600" dirty="0">
                <a:latin typeface="Times New Roman" panose="02020603050405020304" charset="0"/>
                <a:cs typeface="Times New Roman" panose="02020603050405020304" charset="0"/>
              </a:rPr>
              <a:t>};  </a:t>
            </a:r>
          </a:p>
          <a:p>
            <a:pPr marL="0" indent="0" algn="just">
              <a:buNone/>
            </a:pPr>
            <a:endParaRPr sz="1600" dirty="0">
              <a:latin typeface="Times New Roman" panose="02020603050405020304" charset="0"/>
              <a:cs typeface="Times New Roman" panose="02020603050405020304" charset="0"/>
            </a:endParaRPr>
          </a:p>
        </p:txBody>
      </p:sp>
      <p:sp>
        <p:nvSpPr>
          <p:cNvPr id="4" name="Date Placeholder 3"/>
          <p:cNvSpPr>
            <a:spLocks noGrp="1"/>
          </p:cNvSpPr>
          <p:nvPr>
            <p:ph type="dt" sz="half" idx="10"/>
          </p:nvPr>
        </p:nvSpPr>
        <p:spPr/>
        <p:txBody>
          <a:bodyPr/>
          <a:lstStyle/>
          <a:p>
            <a:fld id="{0DDA392E-84CB-4C9C-8506-E803B3189F51}" type="datetime1">
              <a:rPr lang="en-US" smtClean="0"/>
              <a:t>9/27/2022</a:t>
            </a:fld>
            <a:endParaRPr lang="en-US"/>
          </a:p>
        </p:txBody>
      </p:sp>
      <p:sp>
        <p:nvSpPr>
          <p:cNvPr id="5" name="Footer Placeholder 4"/>
          <p:cNvSpPr>
            <a:spLocks noGrp="1"/>
          </p:cNvSpPr>
          <p:nvPr>
            <p:ph type="ftr" sz="quarter" idx="11"/>
          </p:nvPr>
        </p:nvSpPr>
        <p:spPr/>
        <p:txBody>
          <a:bodyPr/>
          <a:lstStyle/>
          <a:p>
            <a:r>
              <a:rPr lang="en-US"/>
              <a:t>C ,C++ and UML Basics</a:t>
            </a:r>
          </a:p>
        </p:txBody>
      </p:sp>
      <p:sp>
        <p:nvSpPr>
          <p:cNvPr id="6" name="Slide Number Placeholder 5"/>
          <p:cNvSpPr>
            <a:spLocks noGrp="1"/>
          </p:cNvSpPr>
          <p:nvPr>
            <p:ph type="sldNum" sz="quarter" idx="12"/>
          </p:nvPr>
        </p:nvSpPr>
        <p:spPr/>
        <p:txBody>
          <a:bodyPr/>
          <a:lstStyle/>
          <a:p>
            <a:fld id="{A1A6BA4E-CDAE-4DEF-A7CA-99055C502B84}" type="slidenum">
              <a:rPr lang="en-US" smtClean="0"/>
              <a:t>28</a:t>
            </a:fld>
            <a:endParaRPr lang="en-US"/>
          </a:p>
        </p:txBody>
      </p:sp>
      <p:sp>
        <p:nvSpPr>
          <p:cNvPr id="2" name="Rectangle 3"/>
          <p:cNvSpPr txBox="1">
            <a:spLocks noChangeArrowheads="1"/>
          </p:cNvSpPr>
          <p:nvPr/>
        </p:nvSpPr>
        <p:spPr>
          <a:xfrm>
            <a:off x="6096000" y="990600"/>
            <a:ext cx="4071620" cy="475488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sz="1600" dirty="0">
                <a:latin typeface="Times New Roman" panose="02020603050405020304" charset="0"/>
                <a:cs typeface="Times New Roman" panose="02020603050405020304" charset="0"/>
              </a:rPr>
              <a:t>int main()</a:t>
            </a:r>
          </a:p>
          <a:p>
            <a:pPr marL="0" indent="0" algn="just">
              <a:buNone/>
            </a:pPr>
            <a:r>
              <a:rPr sz="1600" dirty="0">
                <a:latin typeface="Times New Roman" panose="02020603050405020304" charset="0"/>
                <a:cs typeface="Times New Roman" panose="02020603050405020304" charset="0"/>
              </a:rPr>
              <a:t>{</a:t>
            </a:r>
          </a:p>
          <a:p>
            <a:pPr marL="0" indent="0" algn="just">
              <a:buNone/>
            </a:pPr>
            <a:r>
              <a:rPr sz="1600" dirty="0">
                <a:latin typeface="Times New Roman" panose="02020603050405020304" charset="0"/>
                <a:cs typeface="Times New Roman" panose="02020603050405020304" charset="0"/>
              </a:rPr>
              <a:t>   Derived d;</a:t>
            </a:r>
          </a:p>
          <a:p>
            <a:pPr marL="0" indent="0" algn="just">
              <a:buNone/>
            </a:pPr>
            <a:r>
              <a:rPr sz="1600" dirty="0">
                <a:latin typeface="Times New Roman" panose="02020603050405020304" charset="0"/>
                <a:cs typeface="Times New Roman" panose="02020603050405020304" charset="0"/>
              </a:rPr>
              <a:t>   return 0;</a:t>
            </a:r>
          </a:p>
          <a:p>
            <a:pPr marL="0" indent="0" algn="just">
              <a:buNone/>
            </a:pPr>
            <a:r>
              <a:rPr sz="1600" dirty="0">
                <a:latin typeface="Times New Roman" panose="02020603050405020304" charset="0"/>
                <a:cs typeface="Times New Roman" panose="02020603050405020304" charset="0"/>
              </a:rPr>
              <a:t>}</a:t>
            </a:r>
          </a:p>
          <a:p>
            <a:pPr marL="0" indent="0" algn="just">
              <a:buNone/>
            </a:pPr>
            <a:endParaRPr sz="1600" dirty="0">
              <a:latin typeface="Times New Roman" panose="02020603050405020304" charset="0"/>
              <a:cs typeface="Times New Roman" panose="02020603050405020304" charset="0"/>
            </a:endParaRPr>
          </a:p>
          <a:p>
            <a:pPr marL="0" indent="0" algn="just">
              <a:buNone/>
            </a:pPr>
            <a:r>
              <a:rPr sz="1600" dirty="0">
                <a:latin typeface="Times New Roman" panose="02020603050405020304" charset="0"/>
                <a:cs typeface="Times New Roman" panose="02020603050405020304" charset="0"/>
              </a:rPr>
              <a:t>A. Compiler Dependent</a:t>
            </a:r>
          </a:p>
          <a:p>
            <a:pPr marL="0" indent="0" algn="just">
              <a:buNone/>
            </a:pPr>
            <a:r>
              <a:rPr sz="1600" dirty="0">
                <a:latin typeface="Times New Roman" panose="02020603050405020304" charset="0"/>
                <a:cs typeface="Times New Roman" panose="02020603050405020304" charset="0"/>
              </a:rPr>
              <a:t>B</a:t>
            </a:r>
            <a:r>
              <a:rPr sz="1600" b="1" dirty="0">
                <a:latin typeface="Times New Roman" panose="02020603050405020304" charset="0"/>
                <a:cs typeface="Times New Roman" panose="02020603050405020304" charset="0"/>
              </a:rPr>
              <a:t>. Base1 Base2 Derived</a:t>
            </a:r>
          </a:p>
          <a:p>
            <a:pPr marL="0" indent="0" algn="just">
              <a:buNone/>
            </a:pPr>
            <a:r>
              <a:rPr sz="1600" dirty="0">
                <a:latin typeface="Times New Roman" panose="02020603050405020304" charset="0"/>
                <a:cs typeface="Times New Roman" panose="02020603050405020304" charset="0"/>
              </a:rPr>
              <a:t>C. Base2 Base1 Derived</a:t>
            </a:r>
          </a:p>
          <a:p>
            <a:pPr marL="0" indent="0" algn="just">
              <a:buNone/>
            </a:pPr>
            <a:r>
              <a:rPr sz="1600" dirty="0">
                <a:latin typeface="Times New Roman" panose="02020603050405020304" charset="0"/>
                <a:cs typeface="Times New Roman" panose="02020603050405020304" charset="0"/>
              </a:rPr>
              <a:t>D. Compiler Error</a:t>
            </a:r>
          </a:p>
        </p:txBody>
      </p:sp>
      <p:sp>
        <p:nvSpPr>
          <p:cNvPr id="7" name="Text Placeholder 1">
            <a:extLst>
              <a:ext uri="{FF2B5EF4-FFF2-40B4-BE49-F238E27FC236}">
                <a16:creationId xmlns:a16="http://schemas.microsoft.com/office/drawing/2014/main" id="{04D391A9-F2D5-DE3C-A3C7-0C13E601D0AB}"/>
              </a:ext>
            </a:extLst>
          </p:cNvPr>
          <p:cNvSpPr txBox="1">
            <a:spLocks/>
          </p:cNvSpPr>
          <p:nvPr/>
        </p:nvSpPr>
        <p:spPr>
          <a:xfrm>
            <a:off x="0" y="109408"/>
            <a:ext cx="12192000" cy="76808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chemeClr val="tx1"/>
                </a:solidFill>
                <a:latin typeface="Times New Roman" panose="02020603050405020304" pitchFamily="18" charset="0"/>
                <a:cs typeface="Times New Roman" panose="02020603050405020304" pitchFamily="18" charset="0"/>
              </a:rPr>
              <a:t>MCQ Questions</a:t>
            </a:r>
          </a:p>
        </p:txBody>
      </p:sp>
      <p:pic>
        <p:nvPicPr>
          <p:cNvPr id="8" name="Picture 7">
            <a:extLst>
              <a:ext uri="{FF2B5EF4-FFF2-40B4-BE49-F238E27FC236}">
                <a16:creationId xmlns:a16="http://schemas.microsoft.com/office/drawing/2014/main" id="{94F84CD1-F927-8992-F653-AD71CD8BD900}"/>
              </a:ext>
            </a:extLst>
          </p:cNvPr>
          <p:cNvPicPr>
            <a:picLocks noChangeAspect="1"/>
          </p:cNvPicPr>
          <p:nvPr/>
        </p:nvPicPr>
        <p:blipFill>
          <a:blip r:embed="rId2"/>
          <a:stretch>
            <a:fillRect/>
          </a:stretch>
        </p:blipFill>
        <p:spPr>
          <a:xfrm>
            <a:off x="0" y="-200073"/>
            <a:ext cx="12296434" cy="56444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EDE69-1CB0-4A1A-AC1F-8B57074B227E}" type="datetime1">
              <a:rPr lang="en-US" smtClean="0"/>
              <a:t>9/27/2022</a:t>
            </a:fld>
            <a:endParaRPr lang="en-US"/>
          </a:p>
        </p:txBody>
      </p:sp>
      <p:sp>
        <p:nvSpPr>
          <p:cNvPr id="3" name="Footer Placeholder 2"/>
          <p:cNvSpPr>
            <a:spLocks noGrp="1"/>
          </p:cNvSpPr>
          <p:nvPr>
            <p:ph type="ftr" sz="quarter" idx="11"/>
          </p:nvPr>
        </p:nvSpPr>
        <p:spPr/>
        <p:txBody>
          <a:bodyPr/>
          <a:lstStyle/>
          <a:p>
            <a:r>
              <a:rPr lang="en-US"/>
              <a:t>C ,C++ and UML Basics</a:t>
            </a:r>
          </a:p>
        </p:txBody>
      </p:sp>
      <p:sp>
        <p:nvSpPr>
          <p:cNvPr id="4" name="Slide Number Placeholder 3"/>
          <p:cNvSpPr>
            <a:spLocks noGrp="1"/>
          </p:cNvSpPr>
          <p:nvPr>
            <p:ph type="sldNum" sz="quarter" idx="12"/>
          </p:nvPr>
        </p:nvSpPr>
        <p:spPr/>
        <p:txBody>
          <a:bodyPr/>
          <a:lstStyle/>
          <a:p>
            <a:fld id="{A1A6BA4E-CDAE-4DEF-A7CA-99055C502B84}" type="slidenum">
              <a:rPr lang="en-US" smtClean="0"/>
              <a:t>29</a:t>
            </a:fld>
            <a:endParaRPr lang="en-US"/>
          </a:p>
        </p:txBody>
      </p:sp>
      <p:sp>
        <p:nvSpPr>
          <p:cNvPr id="5" name="Text Box 4"/>
          <p:cNvSpPr txBox="1"/>
          <p:nvPr/>
        </p:nvSpPr>
        <p:spPr>
          <a:xfrm>
            <a:off x="2209800" y="1676400"/>
            <a:ext cx="7426960" cy="3107690"/>
          </a:xfrm>
          <a:prstGeom prst="rect">
            <a:avLst/>
          </a:prstGeom>
          <a:noFill/>
        </p:spPr>
        <p:txBody>
          <a:bodyPr wrap="square" rtlCol="0" anchor="t">
            <a:spAutoFit/>
          </a:bodyPr>
          <a:lstStyle/>
          <a:p>
            <a:r>
              <a:rPr sz="2800" dirty="0">
                <a:latin typeface="Times New Roman" panose="02020603050405020304" charset="0"/>
                <a:cs typeface="Times New Roman" panose="02020603050405020304" charset="0"/>
              </a:rPr>
              <a:t>class </a:t>
            </a:r>
            <a:r>
              <a:rPr lang="en-GB" sz="2800" dirty="0">
                <a:latin typeface="Times New Roman" panose="02020603050405020304" charset="0"/>
                <a:cs typeface="Times New Roman" panose="02020603050405020304" charset="0"/>
              </a:rPr>
              <a:t>ABC is derived from Class </a:t>
            </a:r>
            <a:r>
              <a:rPr sz="2800" dirty="0">
                <a:latin typeface="Times New Roman" panose="02020603050405020304" charset="0"/>
                <a:cs typeface="Times New Roman" panose="02020603050405020304" charset="0"/>
              </a:rPr>
              <a:t>X, class Y and class Z . This is ______ inheritance.</a:t>
            </a:r>
          </a:p>
          <a:p>
            <a:endParaRPr sz="2800" dirty="0">
              <a:latin typeface="Times New Roman" panose="02020603050405020304" charset="0"/>
              <a:cs typeface="Times New Roman" panose="02020603050405020304" charset="0"/>
            </a:endParaRPr>
          </a:p>
          <a:p>
            <a:r>
              <a:rPr sz="2800" dirty="0">
                <a:latin typeface="Times New Roman" panose="02020603050405020304" charset="0"/>
                <a:cs typeface="Times New Roman" panose="02020603050405020304" charset="0"/>
              </a:rPr>
              <a:t>A. Multiple</a:t>
            </a:r>
          </a:p>
          <a:p>
            <a:r>
              <a:rPr sz="2800" dirty="0">
                <a:latin typeface="Times New Roman" panose="02020603050405020304" charset="0"/>
                <a:cs typeface="Times New Roman" panose="02020603050405020304" charset="0"/>
              </a:rPr>
              <a:t>B. Multilevel</a:t>
            </a:r>
          </a:p>
          <a:p>
            <a:r>
              <a:rPr sz="2800" dirty="0">
                <a:latin typeface="Times New Roman" panose="02020603050405020304" charset="0"/>
                <a:cs typeface="Times New Roman" panose="02020603050405020304" charset="0"/>
              </a:rPr>
              <a:t>C. Hierarchical</a:t>
            </a:r>
          </a:p>
          <a:p>
            <a:r>
              <a:rPr sz="2800" dirty="0">
                <a:latin typeface="Times New Roman" panose="02020603050405020304" charset="0"/>
                <a:cs typeface="Times New Roman" panose="02020603050405020304" charset="0"/>
              </a:rPr>
              <a:t>D. Single</a:t>
            </a:r>
          </a:p>
        </p:txBody>
      </p:sp>
      <p:sp>
        <p:nvSpPr>
          <p:cNvPr id="6" name="Text Placeholder 1">
            <a:extLst>
              <a:ext uri="{FF2B5EF4-FFF2-40B4-BE49-F238E27FC236}">
                <a16:creationId xmlns:a16="http://schemas.microsoft.com/office/drawing/2014/main" id="{24663DF9-5D62-7393-6C2E-BC8C6C1D1236}"/>
              </a:ext>
            </a:extLst>
          </p:cNvPr>
          <p:cNvSpPr txBox="1">
            <a:spLocks/>
          </p:cNvSpPr>
          <p:nvPr/>
        </p:nvSpPr>
        <p:spPr>
          <a:xfrm>
            <a:off x="-98191" y="612635"/>
            <a:ext cx="12192000" cy="76808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chemeClr val="tx1"/>
                </a:solidFill>
                <a:latin typeface="Times New Roman" panose="02020603050405020304" pitchFamily="18" charset="0"/>
                <a:cs typeface="Times New Roman" panose="02020603050405020304" pitchFamily="18" charset="0"/>
              </a:rPr>
              <a:t>MCQ Questions</a:t>
            </a:r>
          </a:p>
        </p:txBody>
      </p:sp>
      <p:pic>
        <p:nvPicPr>
          <p:cNvPr id="7" name="Picture 6">
            <a:extLst>
              <a:ext uri="{FF2B5EF4-FFF2-40B4-BE49-F238E27FC236}">
                <a16:creationId xmlns:a16="http://schemas.microsoft.com/office/drawing/2014/main" id="{949ACF5C-E500-A9B2-BF87-93282DB973FF}"/>
              </a:ext>
            </a:extLst>
          </p:cNvPr>
          <p:cNvPicPr>
            <a:picLocks noChangeAspect="1"/>
          </p:cNvPicPr>
          <p:nvPr/>
        </p:nvPicPr>
        <p:blipFill>
          <a:blip r:embed="rId2"/>
          <a:stretch>
            <a:fillRect/>
          </a:stretch>
        </p:blipFill>
        <p:spPr>
          <a:xfrm>
            <a:off x="-104434" y="116754"/>
            <a:ext cx="12296434" cy="7437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EDE69-1CB0-4A1A-AC1F-8B57074B227E}" type="datetime1">
              <a:rPr lang="en-US" smtClean="0"/>
              <a:t>9/27/2022</a:t>
            </a:fld>
            <a:endParaRPr lang="en-US"/>
          </a:p>
        </p:txBody>
      </p:sp>
      <p:sp>
        <p:nvSpPr>
          <p:cNvPr id="3" name="Footer Placeholder 2"/>
          <p:cNvSpPr>
            <a:spLocks noGrp="1"/>
          </p:cNvSpPr>
          <p:nvPr>
            <p:ph type="ftr" sz="quarter" idx="11"/>
          </p:nvPr>
        </p:nvSpPr>
        <p:spPr/>
        <p:txBody>
          <a:bodyPr/>
          <a:lstStyle/>
          <a:p>
            <a:r>
              <a:rPr lang="en-US"/>
              <a:t>C ,C++ and UML Basics</a:t>
            </a:r>
          </a:p>
        </p:txBody>
      </p:sp>
      <p:sp>
        <p:nvSpPr>
          <p:cNvPr id="4" name="Slide Number Placeholder 3"/>
          <p:cNvSpPr>
            <a:spLocks noGrp="1"/>
          </p:cNvSpPr>
          <p:nvPr>
            <p:ph type="sldNum" sz="quarter" idx="12"/>
          </p:nvPr>
        </p:nvSpPr>
        <p:spPr/>
        <p:txBody>
          <a:bodyPr/>
          <a:lstStyle/>
          <a:p>
            <a:fld id="{A1A6BA4E-CDAE-4DEF-A7CA-99055C502B84}" type="slidenum">
              <a:rPr lang="en-US" smtClean="0"/>
              <a:t>3</a:t>
            </a:fld>
            <a:endParaRPr lang="en-US"/>
          </a:p>
        </p:txBody>
      </p:sp>
      <p:pic>
        <p:nvPicPr>
          <p:cNvPr id="100" name="Picture 99"/>
          <p:cNvPicPr/>
          <p:nvPr/>
        </p:nvPicPr>
        <p:blipFill>
          <a:blip r:embed="rId2"/>
          <a:stretch>
            <a:fillRect/>
          </a:stretch>
        </p:blipFill>
        <p:spPr>
          <a:xfrm>
            <a:off x="8001000" y="762000"/>
            <a:ext cx="2647950" cy="1562100"/>
          </a:xfrm>
          <a:prstGeom prst="rect">
            <a:avLst/>
          </a:prstGeom>
          <a:noFill/>
          <a:ln w="9525">
            <a:noFill/>
          </a:ln>
        </p:spPr>
      </p:pic>
      <p:sp>
        <p:nvSpPr>
          <p:cNvPr id="6" name="Rectangle 3"/>
          <p:cNvSpPr txBox="1">
            <a:spLocks noChangeArrowheads="1"/>
          </p:cNvSpPr>
          <p:nvPr/>
        </p:nvSpPr>
        <p:spPr>
          <a:xfrm>
            <a:off x="1676400" y="2421890"/>
            <a:ext cx="8876030" cy="4436110"/>
          </a:xfrm>
          <a:prstGeom prst="rect">
            <a:avLst/>
          </a:prstGeom>
        </p:spPr>
        <p:txBody>
          <a:bodyPr>
            <a:normAutofit fontScale="9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800" dirty="0">
                <a:latin typeface="Times New Roman" panose="02020603050405020304" charset="0"/>
                <a:cs typeface="Times New Roman" panose="02020603050405020304" charset="0"/>
              </a:rPr>
              <a:t>When  derived class inherits the base class, it means, </a:t>
            </a:r>
            <a:r>
              <a:rPr lang="en-US" sz="2800" b="1" i="1" dirty="0">
                <a:latin typeface="Times New Roman" panose="02020603050405020304" charset="0"/>
                <a:cs typeface="Times New Roman" panose="02020603050405020304" charset="0"/>
              </a:rPr>
              <a:t>the derived class inherits all the properties of the base class</a:t>
            </a:r>
            <a:r>
              <a:rPr lang="en-US" sz="2800" dirty="0">
                <a:latin typeface="Times New Roman" panose="02020603050405020304" charset="0"/>
                <a:cs typeface="Times New Roman" panose="02020603050405020304" charset="0"/>
              </a:rPr>
              <a:t>, </a:t>
            </a:r>
            <a:r>
              <a:rPr lang="en-US" sz="2800" i="1" u="sng" dirty="0">
                <a:latin typeface="Times New Roman" panose="02020603050405020304" charset="0"/>
                <a:cs typeface="Times New Roman" panose="02020603050405020304" charset="0"/>
              </a:rPr>
              <a:t>without changing the properties of base class and may add new features to its own</a:t>
            </a:r>
            <a:r>
              <a:rPr lang="en-US" sz="2800" dirty="0">
                <a:latin typeface="Times New Roman" panose="02020603050405020304" charset="0"/>
                <a:cs typeface="Times New Roman" panose="02020603050405020304" charset="0"/>
              </a:rPr>
              <a:t>. </a:t>
            </a:r>
          </a:p>
          <a:p>
            <a:pPr algn="just"/>
            <a:r>
              <a:rPr lang="en-US" sz="2800" dirty="0">
                <a:latin typeface="Times New Roman" panose="02020603050405020304" charset="0"/>
                <a:cs typeface="Times New Roman" panose="02020603050405020304" charset="0"/>
              </a:rPr>
              <a:t>These new features in the derived class will not affect the base class. The derived class is the specialized class for the base class.</a:t>
            </a:r>
          </a:p>
          <a:p>
            <a:pPr algn="just"/>
            <a:r>
              <a:rPr lang="en-US" sz="2800" b="1" dirty="0">
                <a:latin typeface="Times New Roman" panose="02020603050405020304" charset="0"/>
                <a:cs typeface="Times New Roman" panose="02020603050405020304" charset="0"/>
              </a:rPr>
              <a:t>Sub Class:</a:t>
            </a:r>
            <a:r>
              <a:rPr lang="en-US" sz="2800" dirty="0">
                <a:latin typeface="Times New Roman" panose="02020603050405020304" charset="0"/>
                <a:cs typeface="Times New Roman" panose="02020603050405020304" charset="0"/>
              </a:rPr>
              <a:t> The class that inherits properties from another class is called </a:t>
            </a:r>
            <a:r>
              <a:rPr lang="en-US" sz="2800" b="1" dirty="0">
                <a:latin typeface="Times New Roman" panose="02020603050405020304" charset="0"/>
                <a:cs typeface="Times New Roman" panose="02020603050405020304" charset="0"/>
              </a:rPr>
              <a:t>Subclass </a:t>
            </a:r>
            <a:r>
              <a:rPr lang="en-US" sz="2800" dirty="0">
                <a:latin typeface="Times New Roman" panose="02020603050405020304" charset="0"/>
                <a:cs typeface="Times New Roman" panose="02020603050405020304" charset="0"/>
              </a:rPr>
              <a:t>or </a:t>
            </a:r>
            <a:r>
              <a:rPr lang="en-US" sz="2800" b="1" dirty="0">
                <a:latin typeface="Times New Roman" panose="02020603050405020304" charset="0"/>
                <a:cs typeface="Times New Roman" panose="02020603050405020304" charset="0"/>
              </a:rPr>
              <a:t>Derived Class</a:t>
            </a:r>
            <a:r>
              <a:rPr lang="en-GB" altLang="en-US" sz="2800" b="1" dirty="0">
                <a:latin typeface="Times New Roman" panose="02020603050405020304" charset="0"/>
                <a:cs typeface="Times New Roman" panose="02020603050405020304" charset="0"/>
              </a:rPr>
              <a:t> or Child Class</a:t>
            </a:r>
            <a:r>
              <a:rPr lang="en-US" sz="2800" dirty="0">
                <a:latin typeface="Times New Roman" panose="02020603050405020304" charset="0"/>
                <a:cs typeface="Times New Roman" panose="02020603050405020304" charset="0"/>
              </a:rPr>
              <a:t> </a:t>
            </a:r>
          </a:p>
          <a:p>
            <a:pPr algn="just"/>
            <a:r>
              <a:rPr lang="en-US" sz="2800" b="1" dirty="0">
                <a:latin typeface="Times New Roman" panose="02020603050405020304" charset="0"/>
                <a:cs typeface="Times New Roman" panose="02020603050405020304" charset="0"/>
              </a:rPr>
              <a:t>Super Class</a:t>
            </a:r>
            <a:r>
              <a:rPr lang="en-US" sz="2800" dirty="0">
                <a:latin typeface="Times New Roman" panose="02020603050405020304" charset="0"/>
                <a:cs typeface="Times New Roman" panose="02020603050405020304" charset="0"/>
              </a:rPr>
              <a:t>: The class whose properties are inherited by a subclass is called </a:t>
            </a:r>
            <a:r>
              <a:rPr lang="en-US" sz="2800" b="1" dirty="0">
                <a:latin typeface="Times New Roman" panose="02020603050405020304" charset="0"/>
                <a:cs typeface="Times New Roman" panose="02020603050405020304" charset="0"/>
              </a:rPr>
              <a:t>Base Class</a:t>
            </a:r>
            <a:r>
              <a:rPr lang="en-US" sz="2800" dirty="0">
                <a:latin typeface="Times New Roman" panose="02020603050405020304" charset="0"/>
                <a:cs typeface="Times New Roman" panose="02020603050405020304" charset="0"/>
              </a:rPr>
              <a:t> or </a:t>
            </a:r>
            <a:r>
              <a:rPr lang="en-US" sz="2800" b="1" dirty="0">
                <a:latin typeface="Times New Roman" panose="02020603050405020304" charset="0"/>
                <a:cs typeface="Times New Roman" panose="02020603050405020304" charset="0"/>
              </a:rPr>
              <a:t>Superclass</a:t>
            </a:r>
            <a:r>
              <a:rPr lang="en-GB" altLang="en-US" sz="2800" b="1" dirty="0">
                <a:latin typeface="Times New Roman" panose="02020603050405020304" charset="0"/>
                <a:cs typeface="Times New Roman" panose="02020603050405020304" charset="0"/>
              </a:rPr>
              <a:t> or Parent Class.</a:t>
            </a:r>
            <a:r>
              <a:rPr lang="en-US" sz="2800" dirty="0">
                <a:latin typeface="Times New Roman" panose="02020603050405020304" charset="0"/>
                <a:cs typeface="Times New Roman" panose="02020603050405020304" charset="0"/>
              </a:rPr>
              <a:t> </a:t>
            </a:r>
          </a:p>
        </p:txBody>
      </p:sp>
      <p:pic>
        <p:nvPicPr>
          <p:cNvPr id="5" name="Picture 4">
            <a:extLst>
              <a:ext uri="{FF2B5EF4-FFF2-40B4-BE49-F238E27FC236}">
                <a16:creationId xmlns:a16="http://schemas.microsoft.com/office/drawing/2014/main" id="{A18F6EE8-88E9-13A8-3C2F-EB64A101C46B}"/>
              </a:ext>
            </a:extLst>
          </p:cNvPr>
          <p:cNvPicPr>
            <a:picLocks noChangeAspect="1"/>
          </p:cNvPicPr>
          <p:nvPr/>
        </p:nvPicPr>
        <p:blipFill>
          <a:blip r:embed="rId3"/>
          <a:stretch>
            <a:fillRect/>
          </a:stretch>
        </p:blipFill>
        <p:spPr>
          <a:xfrm>
            <a:off x="-104434" y="171986"/>
            <a:ext cx="12296434" cy="45348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EDE69-1CB0-4A1A-AC1F-8B57074B227E}" type="datetime1">
              <a:rPr lang="en-US" smtClean="0"/>
              <a:t>9/27/2022</a:t>
            </a:fld>
            <a:endParaRPr lang="en-US"/>
          </a:p>
        </p:txBody>
      </p:sp>
      <p:sp>
        <p:nvSpPr>
          <p:cNvPr id="3" name="Footer Placeholder 2"/>
          <p:cNvSpPr>
            <a:spLocks noGrp="1"/>
          </p:cNvSpPr>
          <p:nvPr>
            <p:ph type="ftr" sz="quarter" idx="11"/>
          </p:nvPr>
        </p:nvSpPr>
        <p:spPr/>
        <p:txBody>
          <a:bodyPr/>
          <a:lstStyle/>
          <a:p>
            <a:r>
              <a:rPr lang="en-US"/>
              <a:t>C ,C++ and UML Basics</a:t>
            </a:r>
          </a:p>
        </p:txBody>
      </p:sp>
      <p:sp>
        <p:nvSpPr>
          <p:cNvPr id="4" name="Slide Number Placeholder 3"/>
          <p:cNvSpPr>
            <a:spLocks noGrp="1"/>
          </p:cNvSpPr>
          <p:nvPr>
            <p:ph type="sldNum" sz="quarter" idx="12"/>
          </p:nvPr>
        </p:nvSpPr>
        <p:spPr/>
        <p:txBody>
          <a:bodyPr/>
          <a:lstStyle/>
          <a:p>
            <a:fld id="{A1A6BA4E-CDAE-4DEF-A7CA-99055C502B84}" type="slidenum">
              <a:rPr lang="en-US" smtClean="0"/>
              <a:t>30</a:t>
            </a:fld>
            <a:endParaRPr lang="en-US"/>
          </a:p>
        </p:txBody>
      </p:sp>
      <p:sp>
        <p:nvSpPr>
          <p:cNvPr id="5" name="Text Box 4"/>
          <p:cNvSpPr txBox="1"/>
          <p:nvPr/>
        </p:nvSpPr>
        <p:spPr>
          <a:xfrm>
            <a:off x="2209800" y="1676400"/>
            <a:ext cx="7426960" cy="3107690"/>
          </a:xfrm>
          <a:prstGeom prst="rect">
            <a:avLst/>
          </a:prstGeom>
          <a:noFill/>
        </p:spPr>
        <p:txBody>
          <a:bodyPr wrap="square" rtlCol="0" anchor="t">
            <a:spAutoFit/>
          </a:bodyPr>
          <a:lstStyle/>
          <a:p>
            <a:r>
              <a:rPr sz="2800" dirty="0">
                <a:latin typeface="Times New Roman" panose="02020603050405020304" charset="0"/>
                <a:cs typeface="Times New Roman" panose="02020603050405020304" charset="0"/>
              </a:rPr>
              <a:t>class </a:t>
            </a:r>
            <a:r>
              <a:rPr lang="en-GB" sz="2800" dirty="0">
                <a:latin typeface="Times New Roman" panose="02020603050405020304" charset="0"/>
                <a:cs typeface="Times New Roman" panose="02020603050405020304" charset="0"/>
              </a:rPr>
              <a:t>ABC is derived from Class </a:t>
            </a:r>
            <a:r>
              <a:rPr sz="2800" dirty="0">
                <a:latin typeface="Times New Roman" panose="02020603050405020304" charset="0"/>
                <a:cs typeface="Times New Roman" panose="02020603050405020304" charset="0"/>
              </a:rPr>
              <a:t>X, class Y and class Z . This is ______ inheritance.</a:t>
            </a:r>
          </a:p>
          <a:p>
            <a:endParaRPr sz="2800" dirty="0">
              <a:latin typeface="Times New Roman" panose="02020603050405020304" charset="0"/>
              <a:cs typeface="Times New Roman" panose="02020603050405020304" charset="0"/>
            </a:endParaRPr>
          </a:p>
          <a:p>
            <a:r>
              <a:rPr sz="2800" dirty="0">
                <a:latin typeface="Times New Roman" panose="02020603050405020304" charset="0"/>
                <a:cs typeface="Times New Roman" panose="02020603050405020304" charset="0"/>
              </a:rPr>
              <a:t>A. </a:t>
            </a:r>
            <a:r>
              <a:rPr sz="2800" b="1" dirty="0">
                <a:latin typeface="Times New Roman" panose="02020603050405020304" charset="0"/>
                <a:cs typeface="Times New Roman" panose="02020603050405020304" charset="0"/>
              </a:rPr>
              <a:t>Multiple</a:t>
            </a:r>
            <a:endParaRPr sz="2800" dirty="0">
              <a:latin typeface="Times New Roman" panose="02020603050405020304" charset="0"/>
              <a:cs typeface="Times New Roman" panose="02020603050405020304" charset="0"/>
            </a:endParaRPr>
          </a:p>
          <a:p>
            <a:r>
              <a:rPr sz="2800" dirty="0">
                <a:latin typeface="Times New Roman" panose="02020603050405020304" charset="0"/>
                <a:cs typeface="Times New Roman" panose="02020603050405020304" charset="0"/>
              </a:rPr>
              <a:t>B. Multilevel</a:t>
            </a:r>
          </a:p>
          <a:p>
            <a:r>
              <a:rPr sz="2800" dirty="0">
                <a:latin typeface="Times New Roman" panose="02020603050405020304" charset="0"/>
                <a:cs typeface="Times New Roman" panose="02020603050405020304" charset="0"/>
              </a:rPr>
              <a:t>C. Hierarchical</a:t>
            </a:r>
          </a:p>
          <a:p>
            <a:r>
              <a:rPr sz="2800" dirty="0">
                <a:latin typeface="Times New Roman" panose="02020603050405020304" charset="0"/>
                <a:cs typeface="Times New Roman" panose="02020603050405020304" charset="0"/>
              </a:rPr>
              <a:t>D. Single</a:t>
            </a:r>
          </a:p>
        </p:txBody>
      </p:sp>
      <p:sp>
        <p:nvSpPr>
          <p:cNvPr id="6" name="Text Placeholder 1">
            <a:extLst>
              <a:ext uri="{FF2B5EF4-FFF2-40B4-BE49-F238E27FC236}">
                <a16:creationId xmlns:a16="http://schemas.microsoft.com/office/drawing/2014/main" id="{1EB7F990-CF7D-5779-7DD4-48F447F92C0F}"/>
              </a:ext>
            </a:extLst>
          </p:cNvPr>
          <p:cNvSpPr txBox="1">
            <a:spLocks/>
          </p:cNvSpPr>
          <p:nvPr/>
        </p:nvSpPr>
        <p:spPr>
          <a:xfrm>
            <a:off x="0" y="784469"/>
            <a:ext cx="12192000" cy="76808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chemeClr val="tx1"/>
                </a:solidFill>
                <a:latin typeface="Times New Roman" panose="02020603050405020304" pitchFamily="18" charset="0"/>
                <a:cs typeface="Times New Roman" panose="02020603050405020304" pitchFamily="18" charset="0"/>
              </a:rPr>
              <a:t>MCQ Questions</a:t>
            </a:r>
          </a:p>
        </p:txBody>
      </p:sp>
      <p:pic>
        <p:nvPicPr>
          <p:cNvPr id="7" name="Picture 6">
            <a:extLst>
              <a:ext uri="{FF2B5EF4-FFF2-40B4-BE49-F238E27FC236}">
                <a16:creationId xmlns:a16="http://schemas.microsoft.com/office/drawing/2014/main" id="{E9F98CC6-7FF7-B11C-7891-384FBB72D921}"/>
              </a:ext>
            </a:extLst>
          </p:cNvPr>
          <p:cNvPicPr>
            <a:picLocks noChangeAspect="1"/>
          </p:cNvPicPr>
          <p:nvPr/>
        </p:nvPicPr>
        <p:blipFill>
          <a:blip r:embed="rId2"/>
          <a:stretch>
            <a:fillRect/>
          </a:stretch>
        </p:blipFill>
        <p:spPr>
          <a:xfrm>
            <a:off x="-104434" y="116754"/>
            <a:ext cx="12296434" cy="743776"/>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1535825" y="656844"/>
            <a:ext cx="9144793" cy="5896304"/>
          </a:xfrm>
          <a:prstGeom prst="rect">
            <a:avLst/>
          </a:prstGeom>
        </p:spPr>
      </p:pic>
      <p:sp>
        <p:nvSpPr>
          <p:cNvPr id="2" name="Text Placeholder 1"/>
          <p:cNvSpPr>
            <a:spLocks noGrp="1"/>
          </p:cNvSpPr>
          <p:nvPr>
            <p:ph type="body" sz="quarter" idx="10"/>
          </p:nvPr>
        </p:nvSpPr>
        <p:spPr>
          <a:xfrm>
            <a:off x="1524000" y="-8788"/>
            <a:ext cx="9144000" cy="712931"/>
          </a:xfrm>
        </p:spPr>
        <p:txBody>
          <a:bodyPr>
            <a:normAutofit/>
          </a:bodyPr>
          <a:lstStyle/>
          <a:p>
            <a:r>
              <a:rPr lang="en-US" altLang="ko-KR" sz="3600" b="1" dirty="0">
                <a:latin typeface="Segoe UI" panose="020B0502040204020203" pitchFamily="34" charset="0"/>
                <a:cs typeface="Segoe UI" panose="020B0502040204020203" pitchFamily="34" charset="0"/>
              </a:rPr>
              <a:t>Multilevel Inheritance</a:t>
            </a:r>
            <a:endParaRPr lang="ko-KR" altLang="en-US" sz="3600" b="1" dirty="0">
              <a:latin typeface="Segoe UI" panose="020B0502040204020203" pitchFamily="34" charset="0"/>
              <a:cs typeface="Segoe UI" panose="020B0502040204020203" pitchFamily="34" charset="0"/>
            </a:endParaRPr>
          </a:p>
        </p:txBody>
      </p:sp>
      <p:sp>
        <p:nvSpPr>
          <p:cNvPr id="12" name="TextBox 11"/>
          <p:cNvSpPr txBox="1"/>
          <p:nvPr/>
        </p:nvSpPr>
        <p:spPr>
          <a:xfrm>
            <a:off x="1559476" y="599091"/>
            <a:ext cx="8352949" cy="5386090"/>
          </a:xfrm>
          <a:prstGeom prst="rect">
            <a:avLst/>
          </a:prstGeom>
          <a:noFill/>
        </p:spPr>
        <p:txBody>
          <a:bodyPr wrap="square" rtlCol="0">
            <a:spAutoFit/>
          </a:bodyPr>
          <a:lstStyle/>
          <a:p>
            <a:pPr algn="just"/>
            <a:r>
              <a:rPr lang="en-US" sz="2200" dirty="0">
                <a:solidFill>
                  <a:schemeClr val="bg1"/>
                </a:solidFill>
              </a:rPr>
              <a:t>A derived class can be derived from another derived class. A child class can be the parent of another class.</a:t>
            </a:r>
          </a:p>
          <a:p>
            <a:pPr algn="just"/>
            <a:endParaRPr lang="en-US" sz="2000" dirty="0">
              <a:solidFill>
                <a:schemeClr val="bg1"/>
              </a:solidFill>
            </a:endParaRPr>
          </a:p>
          <a:p>
            <a:pPr algn="just"/>
            <a:r>
              <a:rPr lang="en-US" sz="2000" b="1" u="sng" dirty="0">
                <a:solidFill>
                  <a:schemeClr val="bg1"/>
                </a:solidFill>
              </a:rPr>
              <a:t>Syntax:</a:t>
            </a:r>
          </a:p>
          <a:p>
            <a:pPr algn="just"/>
            <a:r>
              <a:rPr lang="en-US" sz="2000" dirty="0">
                <a:solidFill>
                  <a:schemeClr val="bg1"/>
                </a:solidFill>
              </a:rPr>
              <a:t>class A   // base class</a:t>
            </a:r>
          </a:p>
          <a:p>
            <a:pPr algn="just"/>
            <a:r>
              <a:rPr lang="en-US" sz="2000" dirty="0">
                <a:solidFill>
                  <a:schemeClr val="bg1"/>
                </a:solidFill>
              </a:rPr>
              <a:t>{</a:t>
            </a:r>
          </a:p>
          <a:p>
            <a:pPr algn="just"/>
            <a:r>
              <a:rPr lang="en-US" sz="2000" dirty="0">
                <a:solidFill>
                  <a:schemeClr val="bg1"/>
                </a:solidFill>
              </a:rPr>
              <a:t>    ..........</a:t>
            </a:r>
          </a:p>
          <a:p>
            <a:pPr algn="just"/>
            <a:r>
              <a:rPr lang="en-US" sz="2000" dirty="0">
                <a:solidFill>
                  <a:schemeClr val="bg1"/>
                </a:solidFill>
              </a:rPr>
              <a:t>};</a:t>
            </a:r>
          </a:p>
          <a:p>
            <a:pPr algn="just"/>
            <a:r>
              <a:rPr lang="en-US" sz="2000" dirty="0">
                <a:solidFill>
                  <a:schemeClr val="bg1"/>
                </a:solidFill>
              </a:rPr>
              <a:t>class B</a:t>
            </a:r>
          </a:p>
          <a:p>
            <a:pPr algn="just"/>
            <a:r>
              <a:rPr lang="en-US" sz="2000" dirty="0">
                <a:solidFill>
                  <a:schemeClr val="bg1"/>
                </a:solidFill>
              </a:rPr>
              <a:t>{</a:t>
            </a:r>
          </a:p>
          <a:p>
            <a:pPr algn="just"/>
            <a:r>
              <a:rPr lang="en-US" sz="2000" dirty="0">
                <a:solidFill>
                  <a:schemeClr val="bg1"/>
                </a:solidFill>
              </a:rPr>
              <a:t>     ..........	</a:t>
            </a:r>
          </a:p>
          <a:p>
            <a:pPr algn="just"/>
            <a:r>
              <a:rPr lang="en-US" sz="2000" dirty="0">
                <a:solidFill>
                  <a:schemeClr val="bg1"/>
                </a:solidFill>
              </a:rPr>
              <a:t>}</a:t>
            </a:r>
          </a:p>
          <a:p>
            <a:pPr algn="just"/>
            <a:r>
              <a:rPr lang="en-US" sz="2000" dirty="0">
                <a:solidFill>
                  <a:schemeClr val="bg1"/>
                </a:solidFill>
              </a:rPr>
              <a:t>class C : </a:t>
            </a:r>
            <a:r>
              <a:rPr lang="en-US" sz="2000" dirty="0" err="1">
                <a:solidFill>
                  <a:schemeClr val="bg1"/>
                </a:solidFill>
              </a:rPr>
              <a:t>access_specifier</a:t>
            </a:r>
            <a:r>
              <a:rPr lang="en-US" sz="2000" dirty="0">
                <a:solidFill>
                  <a:schemeClr val="bg1"/>
                </a:solidFill>
              </a:rPr>
              <a:t> B </a:t>
            </a:r>
          </a:p>
          <a:p>
            <a:pPr algn="just"/>
            <a:r>
              <a:rPr lang="en-US" sz="2000" dirty="0">
                <a:solidFill>
                  <a:schemeClr val="bg1"/>
                </a:solidFill>
              </a:rPr>
              <a:t>// derived class</a:t>
            </a:r>
          </a:p>
          <a:p>
            <a:pPr algn="just"/>
            <a:r>
              <a:rPr lang="en-US" sz="2000" dirty="0">
                <a:solidFill>
                  <a:schemeClr val="bg1"/>
                </a:solidFill>
              </a:rPr>
              <a:t>{</a:t>
            </a:r>
          </a:p>
          <a:p>
            <a:pPr algn="just"/>
            <a:r>
              <a:rPr lang="en-US" sz="2000" dirty="0">
                <a:solidFill>
                  <a:schemeClr val="bg1"/>
                </a:solidFill>
              </a:rPr>
              <a:t>    ...........</a:t>
            </a:r>
          </a:p>
          <a:p>
            <a:pPr algn="just"/>
            <a:r>
              <a:rPr lang="en-US" sz="2000" dirty="0">
                <a:solidFill>
                  <a:schemeClr val="bg1"/>
                </a:solidFill>
              </a:rPr>
              <a:t>} ;</a:t>
            </a:r>
          </a:p>
        </p:txBody>
      </p:sp>
      <p:sp>
        <p:nvSpPr>
          <p:cNvPr id="8" name="Rectangle 7"/>
          <p:cNvSpPr/>
          <p:nvPr/>
        </p:nvSpPr>
        <p:spPr>
          <a:xfrm>
            <a:off x="10128449" y="599092"/>
            <a:ext cx="52331" cy="5775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370471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1" y="260645"/>
            <a:ext cx="8670379" cy="379656"/>
          </a:xfrm>
          <a:prstGeom prst="rect">
            <a:avLst/>
          </a:prstGeom>
          <a:noFill/>
        </p:spPr>
        <p:txBody>
          <a:bodyPr wrap="square" rtlCol="0">
            <a:spAutoFit/>
          </a:bodyPr>
          <a:lstStyle/>
          <a:p>
            <a:endParaRPr lang="ko-KR" altLang="en-US" sz="1867" b="1" dirty="0">
              <a:cs typeface="Arial" pitchFamily="34" charset="0"/>
            </a:endParaRPr>
          </a:p>
        </p:txBody>
      </p:sp>
      <p:sp>
        <p:nvSpPr>
          <p:cNvPr id="7" name="TextBox 6"/>
          <p:cNvSpPr txBox="1"/>
          <p:nvPr/>
        </p:nvSpPr>
        <p:spPr>
          <a:xfrm>
            <a:off x="1524001" y="284423"/>
            <a:ext cx="9065107" cy="6240923"/>
          </a:xfrm>
          <a:prstGeom prst="rect">
            <a:avLst/>
          </a:prstGeom>
          <a:noFill/>
        </p:spPr>
        <p:txBody>
          <a:bodyPr wrap="square" numCol="2" rtlCol="0">
            <a:spAutoFit/>
          </a:bodyPr>
          <a:lstStyle/>
          <a:p>
            <a:endParaRPr lang="en-US" dirty="0"/>
          </a:p>
          <a:p>
            <a:r>
              <a:rPr lang="en-US" sz="2000" dirty="0"/>
              <a:t>// base class </a:t>
            </a:r>
          </a:p>
          <a:p>
            <a:r>
              <a:rPr lang="en-US" sz="2000" dirty="0"/>
              <a:t>class Vehicle  </a:t>
            </a:r>
          </a:p>
          <a:p>
            <a:r>
              <a:rPr lang="en-US" sz="2000" dirty="0"/>
              <a:t>{ </a:t>
            </a:r>
          </a:p>
          <a:p>
            <a:r>
              <a:rPr lang="en-US" sz="2000" dirty="0"/>
              <a:t>  public: </a:t>
            </a:r>
          </a:p>
          <a:p>
            <a:r>
              <a:rPr lang="en-US" sz="2000" dirty="0"/>
              <a:t>    Vehicle() </a:t>
            </a:r>
          </a:p>
          <a:p>
            <a:r>
              <a:rPr lang="en-US" sz="2000" dirty="0"/>
              <a:t>    { </a:t>
            </a:r>
          </a:p>
          <a:p>
            <a:r>
              <a:rPr lang="en-US" sz="2000" dirty="0"/>
              <a:t>      cout &lt;&lt; "This is a Vehicle"; </a:t>
            </a:r>
          </a:p>
          <a:p>
            <a:r>
              <a:rPr lang="en-US" sz="2000" dirty="0"/>
              <a:t>    } </a:t>
            </a:r>
          </a:p>
          <a:p>
            <a:r>
              <a:rPr lang="en-US" sz="2000" dirty="0"/>
              <a:t>}; </a:t>
            </a:r>
          </a:p>
          <a:p>
            <a:r>
              <a:rPr lang="en-US" sz="2000" dirty="0"/>
              <a:t>class </a:t>
            </a:r>
            <a:r>
              <a:rPr lang="en-US" sz="2000" dirty="0" err="1"/>
              <a:t>fourWheeler</a:t>
            </a:r>
            <a:r>
              <a:rPr lang="en-US" sz="2000" dirty="0"/>
              <a:t>: public Vehicle </a:t>
            </a:r>
          </a:p>
          <a:p>
            <a:r>
              <a:rPr lang="en-US" sz="2000" dirty="0"/>
              <a:t>{  public: </a:t>
            </a:r>
          </a:p>
          <a:p>
            <a:r>
              <a:rPr lang="en-US" sz="2000" dirty="0"/>
              <a:t>    </a:t>
            </a:r>
            <a:r>
              <a:rPr lang="en-US" sz="2000" dirty="0" err="1"/>
              <a:t>fourWheeler</a:t>
            </a:r>
            <a:r>
              <a:rPr lang="en-US" sz="2000" dirty="0"/>
              <a:t>() </a:t>
            </a:r>
          </a:p>
          <a:p>
            <a:r>
              <a:rPr lang="en-US" sz="2000" dirty="0"/>
              <a:t>    { </a:t>
            </a:r>
          </a:p>
          <a:p>
            <a:r>
              <a:rPr lang="en-US" sz="2000" dirty="0"/>
              <a:t>      cout&lt;&lt;"Objects with 4 wheels are vehicles"&lt;&lt;</a:t>
            </a:r>
            <a:r>
              <a:rPr lang="en-US" sz="2000" dirty="0" err="1"/>
              <a:t>endl</a:t>
            </a:r>
            <a:r>
              <a:rPr lang="en-US" sz="2000" dirty="0"/>
              <a:t>; </a:t>
            </a:r>
          </a:p>
          <a:p>
            <a:r>
              <a:rPr lang="en-US" sz="2000" dirty="0"/>
              <a:t>    } </a:t>
            </a:r>
          </a:p>
          <a:p>
            <a:r>
              <a:rPr lang="en-US" sz="2000" dirty="0"/>
              <a:t>}; </a:t>
            </a:r>
          </a:p>
          <a:p>
            <a:r>
              <a:rPr lang="en-US" sz="2000" dirty="0"/>
              <a:t>// sub class derived from two base classes </a:t>
            </a:r>
          </a:p>
          <a:p>
            <a:r>
              <a:rPr lang="en-US" sz="2000" dirty="0"/>
              <a:t>class Car: public </a:t>
            </a:r>
            <a:r>
              <a:rPr lang="en-US" sz="2000" dirty="0" err="1"/>
              <a:t>fourWheeler</a:t>
            </a:r>
            <a:r>
              <a:rPr lang="en-US" sz="2000" dirty="0"/>
              <a:t>{ </a:t>
            </a:r>
          </a:p>
          <a:p>
            <a:r>
              <a:rPr lang="en-US" sz="2000" dirty="0"/>
              <a:t>   public: </a:t>
            </a:r>
          </a:p>
          <a:p>
            <a:r>
              <a:rPr lang="en-US" sz="2000" dirty="0"/>
              <a:t>     car() </a:t>
            </a:r>
          </a:p>
          <a:p>
            <a:r>
              <a:rPr lang="en-US" sz="2000" dirty="0"/>
              <a:t>     { </a:t>
            </a:r>
          </a:p>
          <a:p>
            <a:r>
              <a:rPr lang="en-US" sz="2000" dirty="0"/>
              <a:t>       cout&lt;&lt;"Car has 4 Wheels”;</a:t>
            </a:r>
          </a:p>
          <a:p>
            <a:r>
              <a:rPr lang="en-US" sz="2000" dirty="0"/>
              <a:t>     } </a:t>
            </a:r>
          </a:p>
          <a:p>
            <a:r>
              <a:rPr lang="en-US" sz="2000" dirty="0"/>
              <a:t>}; </a:t>
            </a:r>
          </a:p>
          <a:p>
            <a:r>
              <a:rPr lang="en-US" sz="2000" dirty="0"/>
              <a:t>  // main function </a:t>
            </a:r>
          </a:p>
          <a:p>
            <a:r>
              <a:rPr lang="en-US" sz="2000" dirty="0" err="1"/>
              <a:t>int</a:t>
            </a:r>
            <a:r>
              <a:rPr lang="en-US" sz="2000" dirty="0"/>
              <a:t> main() </a:t>
            </a:r>
          </a:p>
          <a:p>
            <a:r>
              <a:rPr lang="en-US" sz="2000" dirty="0"/>
              <a:t>{    </a:t>
            </a:r>
          </a:p>
          <a:p>
            <a:r>
              <a:rPr lang="en-US" sz="2000" dirty="0"/>
              <a:t>//creating object of sub class will </a:t>
            </a:r>
          </a:p>
          <a:p>
            <a:r>
              <a:rPr lang="en-US" sz="2000" dirty="0"/>
              <a:t>  //invoke the constructor of base classes </a:t>
            </a:r>
          </a:p>
          <a:p>
            <a:r>
              <a:rPr lang="en-US" sz="2000" dirty="0"/>
              <a:t>    Car </a:t>
            </a:r>
            <a:r>
              <a:rPr lang="en-US" sz="2000" dirty="0" err="1"/>
              <a:t>obj</a:t>
            </a:r>
            <a:r>
              <a:rPr lang="en-US" sz="2000" dirty="0"/>
              <a:t>; </a:t>
            </a:r>
          </a:p>
          <a:p>
            <a:r>
              <a:rPr lang="en-US" sz="2000" dirty="0"/>
              <a:t>    return 0; </a:t>
            </a:r>
          </a:p>
          <a:p>
            <a:r>
              <a:rPr lang="en-US" sz="2000" dirty="0"/>
              <a:t>}</a:t>
            </a:r>
          </a:p>
        </p:txBody>
      </p:sp>
    </p:spTree>
    <p:extLst>
      <p:ext uri="{BB962C8B-B14F-4D97-AF65-F5344CB8AC3E}">
        <p14:creationId xmlns:p14="http://schemas.microsoft.com/office/powerpoint/2010/main" val="2533300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Hierarichal</a:t>
            </a:r>
            <a:r>
              <a:rPr lang="en-US"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Inheritance</a:t>
            </a:r>
          </a:p>
        </p:txBody>
      </p:sp>
      <p:sp>
        <p:nvSpPr>
          <p:cNvPr id="3" name="Content Placeholder 2"/>
          <p:cNvSpPr>
            <a:spLocks noGrp="1"/>
          </p:cNvSpPr>
          <p:nvPr>
            <p:ph sz="half" idx="1"/>
          </p:nvPr>
        </p:nvSpPr>
        <p:spPr/>
        <p:txBody>
          <a:bodyPr/>
          <a:lstStyle/>
          <a:p>
            <a:r>
              <a:rPr lang="en-US"/>
              <a:t>In Hierarichal Inheritance we have several classes that are derived from a common base class (or parent class).</a:t>
            </a:r>
          </a:p>
          <a:p>
            <a:r>
              <a:rPr lang="en-US"/>
              <a:t>Here in the diagram Class 1, Class 2 and Class 3 are derived from a common parent class called Base Class.</a:t>
            </a:r>
          </a:p>
        </p:txBody>
      </p:sp>
      <p:pic>
        <p:nvPicPr>
          <p:cNvPr id="4" name="Content Placeholder 3"/>
          <p:cNvPicPr>
            <a:picLocks noGrp="1" noChangeAspect="1"/>
          </p:cNvPicPr>
          <p:nvPr>
            <p:ph sz="half" idx="2"/>
          </p:nvPr>
        </p:nvPicPr>
        <p:blipFill>
          <a:blip r:embed="rId2"/>
          <a:stretch>
            <a:fillRect/>
          </a:stretch>
        </p:blipFill>
        <p:spPr>
          <a:xfrm>
            <a:off x="6589395" y="1924050"/>
            <a:ext cx="5181600" cy="3009900"/>
          </a:xfrm>
          <a:prstGeom prst="rect">
            <a:avLst/>
          </a:prstGeom>
        </p:spPr>
      </p:pic>
      <p:sp>
        <p:nvSpPr>
          <p:cNvPr id="5" name="Date Placeholder 4">
            <a:extLst>
              <a:ext uri="{FF2B5EF4-FFF2-40B4-BE49-F238E27FC236}">
                <a16:creationId xmlns:a16="http://schemas.microsoft.com/office/drawing/2014/main" id="{E3C0308B-C189-FDE6-D257-3D80C691BEF3}"/>
              </a:ext>
            </a:extLst>
          </p:cNvPr>
          <p:cNvSpPr>
            <a:spLocks noGrp="1"/>
          </p:cNvSpPr>
          <p:nvPr>
            <p:ph type="dt" sz="half" idx="10"/>
          </p:nvPr>
        </p:nvSpPr>
        <p:spPr/>
        <p:txBody>
          <a:bodyPr/>
          <a:lstStyle/>
          <a:p>
            <a:fld id="{515D7836-13B2-4E33-88AA-D78746943AE2}" type="datetime1">
              <a:rPr lang="en-IN" smtClean="0"/>
              <a:t>27-09-2022</a:t>
            </a:fld>
            <a:endParaRPr lang="en-IN"/>
          </a:p>
        </p:txBody>
      </p:sp>
      <p:sp>
        <p:nvSpPr>
          <p:cNvPr id="6" name="Footer Placeholder 5">
            <a:extLst>
              <a:ext uri="{FF2B5EF4-FFF2-40B4-BE49-F238E27FC236}">
                <a16:creationId xmlns:a16="http://schemas.microsoft.com/office/drawing/2014/main" id="{44D2D206-92CD-ECFB-7D29-CDADE19D4A90}"/>
              </a:ext>
            </a:extLst>
          </p:cNvPr>
          <p:cNvSpPr>
            <a:spLocks noGrp="1"/>
          </p:cNvSpPr>
          <p:nvPr>
            <p:ph type="ftr" sz="quarter" idx="11"/>
          </p:nvPr>
        </p:nvSpPr>
        <p:spPr/>
        <p:txBody>
          <a:bodyPr/>
          <a:lstStyle/>
          <a:p>
            <a:r>
              <a:rPr lang="en-IN"/>
              <a:t>Prepared by NWC Department</a:t>
            </a:r>
          </a:p>
        </p:txBody>
      </p:sp>
      <p:sp>
        <p:nvSpPr>
          <p:cNvPr id="7" name="Slide Number Placeholder 6">
            <a:extLst>
              <a:ext uri="{FF2B5EF4-FFF2-40B4-BE49-F238E27FC236}">
                <a16:creationId xmlns:a16="http://schemas.microsoft.com/office/drawing/2014/main" id="{3DA2FDE0-7A43-1A0A-EAC1-082F55E55C2D}"/>
              </a:ext>
            </a:extLst>
          </p:cNvPr>
          <p:cNvSpPr>
            <a:spLocks noGrp="1"/>
          </p:cNvSpPr>
          <p:nvPr>
            <p:ph type="sldNum" sz="quarter" idx="12"/>
          </p:nvPr>
        </p:nvSpPr>
        <p:spPr/>
        <p:txBody>
          <a:bodyPr/>
          <a:lstStyle/>
          <a:p>
            <a:fld id="{7DCCAA30-94DD-4E22-986E-F016C04350DC}" type="slidenum">
              <a:rPr lang="en-IN" smtClean="0"/>
              <a:t>33</a:t>
            </a:fld>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endParaRPr lang="en-US"/>
          </a:p>
        </p:txBody>
      </p:sp>
      <p:sp>
        <p:nvSpPr>
          <p:cNvPr id="5" name="Text Placeholder 4"/>
          <p:cNvSpPr txBox="1">
            <a:spLocks/>
          </p:cNvSpPr>
          <p:nvPr/>
        </p:nvSpPr>
        <p:spPr>
          <a:xfrm>
            <a:off x="1524000" y="116633"/>
            <a:ext cx="9144000" cy="768085"/>
          </a:xfrm>
          <a:prstGeom prst="rect">
            <a:avLst/>
          </a:prstGeom>
        </p:spPr>
        <p:txBody>
          <a:bodyPr vert="horz" lIns="91440" tIns="45720" rIns="91440" bIns="45720" rtlCol="0" anchor="ctr">
            <a:normAutofit lnSpcReduction="10000"/>
          </a:bodyPr>
          <a:lstStyle>
            <a:lvl1pPr marL="0" indent="0" algn="ctr" defTabSz="914400" rtl="0" eaLnBrk="1" latinLnBrk="0" hangingPunct="1">
              <a:spcBef>
                <a:spcPct val="20000"/>
              </a:spcBef>
              <a:buFont typeface="Arial" panose="020B0604020202020204" pitchFamily="34" charset="0"/>
              <a:buNone/>
              <a:defRPr sz="48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b="1" dirty="0">
                <a:latin typeface="Segoe UI" panose="020B0502040204020203" pitchFamily="34" charset="0"/>
                <a:cs typeface="Segoe UI" panose="020B0502040204020203" pitchFamily="34" charset="0"/>
              </a:rPr>
              <a:t>Hierarchical Inheritance</a:t>
            </a:r>
            <a:endParaRPr lang="en-US" dirty="0"/>
          </a:p>
        </p:txBody>
      </p:sp>
      <p:pic>
        <p:nvPicPr>
          <p:cNvPr id="7" name="Picture 2"/>
          <p:cNvPicPr>
            <a:picLocks noChangeAspect="1" noChangeArrowheads="1"/>
          </p:cNvPicPr>
          <p:nvPr/>
        </p:nvPicPr>
        <p:blipFill>
          <a:blip r:embed="rId2"/>
          <a:srcRect/>
          <a:stretch>
            <a:fillRect/>
          </a:stretch>
        </p:blipFill>
        <p:spPr bwMode="auto">
          <a:xfrm>
            <a:off x="1540523" y="1916832"/>
            <a:ext cx="8803950" cy="2663552"/>
          </a:xfrm>
          <a:prstGeom prst="rect">
            <a:avLst/>
          </a:prstGeom>
          <a:noFill/>
          <a:ln w="9525">
            <a:noFill/>
            <a:miter lim="800000"/>
            <a:headEnd/>
            <a:tailEnd/>
          </a:ln>
          <a:effectLst/>
        </p:spPr>
      </p:pic>
    </p:spTree>
    <p:extLst>
      <p:ext uri="{BB962C8B-B14F-4D97-AF65-F5344CB8AC3E}">
        <p14:creationId xmlns:p14="http://schemas.microsoft.com/office/powerpoint/2010/main" val="1240802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97" y="365125"/>
            <a:ext cx="11789009" cy="1325563"/>
          </a:xfrm>
        </p:spPr>
        <p:txBody>
          <a:bodyPr>
            <a:normAutofit/>
          </a:bodyPr>
          <a:lstStyle/>
          <a:p>
            <a:r>
              <a:rPr lang="en-US"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How to implement Hierarchal Inheritance in C++</a:t>
            </a:r>
          </a:p>
        </p:txBody>
      </p:sp>
      <p:sp>
        <p:nvSpPr>
          <p:cNvPr id="3" name="Content Placeholder 2"/>
          <p:cNvSpPr>
            <a:spLocks noGrp="1"/>
          </p:cNvSpPr>
          <p:nvPr>
            <p:ph sz="half" idx="1"/>
          </p:nvPr>
        </p:nvSpPr>
        <p:spPr>
          <a:xfrm>
            <a:off x="609600" y="1403350"/>
            <a:ext cx="5181600" cy="4724400"/>
          </a:xfrm>
        </p:spPr>
        <p:txBody>
          <a:bodyPr>
            <a:normAutofit fontScale="75000" lnSpcReduction="20000"/>
          </a:bodyPr>
          <a:lstStyle/>
          <a:p>
            <a:pPr marL="0" indent="0">
              <a:buNone/>
            </a:pPr>
            <a:r>
              <a:rPr lang="en-US"/>
              <a:t>class A {</a:t>
            </a:r>
          </a:p>
          <a:p>
            <a:pPr marL="0" indent="0">
              <a:buNone/>
            </a:pPr>
            <a:r>
              <a:rPr lang="en-US"/>
              <a:t> // Body of Class A</a:t>
            </a:r>
          </a:p>
          <a:p>
            <a:pPr marL="0" indent="0">
              <a:buNone/>
            </a:pPr>
            <a:r>
              <a:rPr lang="en-US"/>
              <a:t>};  // Base Class</a:t>
            </a:r>
          </a:p>
          <a:p>
            <a:pPr marL="0" indent="0">
              <a:buNone/>
            </a:pPr>
            <a:endParaRPr lang="en-US"/>
          </a:p>
          <a:p>
            <a:pPr marL="0" indent="0">
              <a:buNone/>
            </a:pPr>
            <a:r>
              <a:rPr lang="en-US"/>
              <a:t>class B : access_specifier A</a:t>
            </a:r>
          </a:p>
          <a:p>
            <a:pPr marL="0" indent="0">
              <a:buNone/>
            </a:pPr>
            <a:r>
              <a:rPr lang="en-US"/>
              <a:t>{</a:t>
            </a:r>
          </a:p>
          <a:p>
            <a:pPr marL="0" indent="0">
              <a:buNone/>
            </a:pPr>
            <a:r>
              <a:rPr lang="en-US"/>
              <a:t> // Body of Class B	</a:t>
            </a:r>
          </a:p>
          <a:p>
            <a:pPr marL="0" indent="0">
              <a:buNone/>
            </a:pPr>
            <a:r>
              <a:rPr lang="en-US"/>
              <a:t>}; // Derived Class</a:t>
            </a:r>
          </a:p>
          <a:p>
            <a:pPr marL="0" indent="0">
              <a:buNone/>
            </a:pPr>
            <a:endParaRPr lang="en-US">
              <a:sym typeface="+mn-ea"/>
            </a:endParaRPr>
          </a:p>
          <a:p>
            <a:pPr marL="0" indent="0">
              <a:buNone/>
            </a:pPr>
            <a:r>
              <a:rPr lang="en-US">
                <a:sym typeface="+mn-ea"/>
              </a:rPr>
              <a:t>class C : access_specifier A</a:t>
            </a:r>
            <a:endParaRPr lang="en-US"/>
          </a:p>
          <a:p>
            <a:pPr marL="0" indent="0">
              <a:buNone/>
            </a:pPr>
            <a:r>
              <a:rPr lang="en-US">
                <a:sym typeface="+mn-ea"/>
              </a:rPr>
              <a:t>{</a:t>
            </a:r>
            <a:endParaRPr lang="en-US"/>
          </a:p>
          <a:p>
            <a:pPr marL="0" indent="0">
              <a:buNone/>
            </a:pPr>
            <a:r>
              <a:rPr lang="en-US"/>
              <a:t> // Body of Class C</a:t>
            </a:r>
          </a:p>
          <a:p>
            <a:pPr marL="0" indent="0">
              <a:buNone/>
            </a:pPr>
            <a:r>
              <a:rPr lang="en-US">
                <a:sym typeface="+mn-ea"/>
              </a:rPr>
              <a:t>}; // Derived Class</a:t>
            </a:r>
            <a:endParaRPr lang="en-US"/>
          </a:p>
        </p:txBody>
      </p:sp>
      <p:sp>
        <p:nvSpPr>
          <p:cNvPr id="4" name="Content Placeholder 3"/>
          <p:cNvSpPr>
            <a:spLocks noGrp="1"/>
          </p:cNvSpPr>
          <p:nvPr>
            <p:ph sz="half" idx="2"/>
          </p:nvPr>
        </p:nvSpPr>
        <p:spPr/>
        <p:txBody>
          <a:bodyPr>
            <a:normAutofit fontScale="75000" lnSpcReduction="20000"/>
          </a:bodyPr>
          <a:lstStyle/>
          <a:p>
            <a:r>
              <a:rPr lang="en-US" sz="2800"/>
              <a:t>In the example present in the left we have class A as a parent class and class B and class C that inherits some property of Class A.</a:t>
            </a:r>
          </a:p>
          <a:p>
            <a:pPr marL="0" indent="0">
              <a:buNone/>
            </a:pPr>
            <a:endParaRPr lang="en-US" sz="2800"/>
          </a:p>
          <a:p>
            <a:r>
              <a:rPr lang="en-US" sz="2800"/>
              <a:t>While performing inheritance it is necessary to specify the access_specifier which can be public, private or protected.</a:t>
            </a:r>
          </a:p>
        </p:txBody>
      </p:sp>
      <p:sp>
        <p:nvSpPr>
          <p:cNvPr id="5" name="Date Placeholder 4">
            <a:extLst>
              <a:ext uri="{FF2B5EF4-FFF2-40B4-BE49-F238E27FC236}">
                <a16:creationId xmlns:a16="http://schemas.microsoft.com/office/drawing/2014/main" id="{A9B9FB62-FAA9-C41B-B296-DFE9FC5FF632}"/>
              </a:ext>
            </a:extLst>
          </p:cNvPr>
          <p:cNvSpPr>
            <a:spLocks noGrp="1"/>
          </p:cNvSpPr>
          <p:nvPr>
            <p:ph type="dt" sz="half" idx="10"/>
          </p:nvPr>
        </p:nvSpPr>
        <p:spPr/>
        <p:txBody>
          <a:bodyPr/>
          <a:lstStyle/>
          <a:p>
            <a:fld id="{7097ECC8-705D-4F55-9A0C-D21573B70519}" type="datetime1">
              <a:rPr lang="en-IN" smtClean="0"/>
              <a:t>27-09-2022</a:t>
            </a:fld>
            <a:endParaRPr lang="en-IN"/>
          </a:p>
        </p:txBody>
      </p:sp>
      <p:sp>
        <p:nvSpPr>
          <p:cNvPr id="6" name="Footer Placeholder 5">
            <a:extLst>
              <a:ext uri="{FF2B5EF4-FFF2-40B4-BE49-F238E27FC236}">
                <a16:creationId xmlns:a16="http://schemas.microsoft.com/office/drawing/2014/main" id="{0357A55E-14CA-601C-66AB-7D715DB552A1}"/>
              </a:ext>
            </a:extLst>
          </p:cNvPr>
          <p:cNvSpPr>
            <a:spLocks noGrp="1"/>
          </p:cNvSpPr>
          <p:nvPr>
            <p:ph type="ftr" sz="quarter" idx="11"/>
          </p:nvPr>
        </p:nvSpPr>
        <p:spPr/>
        <p:txBody>
          <a:bodyPr/>
          <a:lstStyle/>
          <a:p>
            <a:r>
              <a:rPr lang="en-IN"/>
              <a:t>Prepared by NWC Department</a:t>
            </a:r>
          </a:p>
        </p:txBody>
      </p:sp>
      <p:sp>
        <p:nvSpPr>
          <p:cNvPr id="7" name="Slide Number Placeholder 6">
            <a:extLst>
              <a:ext uri="{FF2B5EF4-FFF2-40B4-BE49-F238E27FC236}">
                <a16:creationId xmlns:a16="http://schemas.microsoft.com/office/drawing/2014/main" id="{B9F3A10B-67C9-41E1-F768-1FF52EE5886A}"/>
              </a:ext>
            </a:extLst>
          </p:cNvPr>
          <p:cNvSpPr>
            <a:spLocks noGrp="1"/>
          </p:cNvSpPr>
          <p:nvPr>
            <p:ph type="sldNum" sz="quarter" idx="12"/>
          </p:nvPr>
        </p:nvSpPr>
        <p:spPr/>
        <p:txBody>
          <a:bodyPr/>
          <a:lstStyle/>
          <a:p>
            <a:fld id="{7DCCAA30-94DD-4E22-986E-F016C04350DC}" type="slidenum">
              <a:rPr lang="en-IN" smtClean="0"/>
              <a:t>35</a:t>
            </a:fld>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34707" y="317303"/>
            <a:ext cx="2629445"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Example</a:t>
            </a:r>
          </a:p>
        </p:txBody>
      </p:sp>
      <p:sp>
        <p:nvSpPr>
          <p:cNvPr id="7" name="TextBox 6"/>
          <p:cNvSpPr txBox="1"/>
          <p:nvPr/>
        </p:nvSpPr>
        <p:spPr>
          <a:xfrm>
            <a:off x="1703512" y="692696"/>
            <a:ext cx="4589398" cy="5909310"/>
          </a:xfrm>
          <a:prstGeom prst="rect">
            <a:avLst/>
          </a:prstGeom>
          <a:noFill/>
        </p:spPr>
        <p:txBody>
          <a:bodyPr wrap="none" rtlCol="0">
            <a:spAutoFit/>
          </a:bodyPr>
          <a:lstStyle/>
          <a:p>
            <a:r>
              <a:rPr lang="en-US" dirty="0"/>
              <a:t>#include &lt;</a:t>
            </a:r>
            <a:r>
              <a:rPr lang="en-US" dirty="0" err="1"/>
              <a:t>iostream</a:t>
            </a:r>
            <a:r>
              <a:rPr lang="en-US" dirty="0"/>
              <a:t>&gt; </a:t>
            </a:r>
          </a:p>
          <a:p>
            <a:r>
              <a:rPr lang="en-US" dirty="0"/>
              <a:t>using namespace </a:t>
            </a:r>
            <a:r>
              <a:rPr lang="en-US" dirty="0" err="1"/>
              <a:t>std</a:t>
            </a:r>
            <a:r>
              <a:rPr lang="en-US" dirty="0"/>
              <a:t>;</a:t>
            </a:r>
          </a:p>
          <a:p>
            <a:r>
              <a:rPr lang="en-US" dirty="0"/>
              <a:t>class A //single base class</a:t>
            </a:r>
          </a:p>
          <a:p>
            <a:r>
              <a:rPr lang="en-US" dirty="0"/>
              <a:t>{</a:t>
            </a:r>
          </a:p>
          <a:p>
            <a:r>
              <a:rPr lang="en-US" dirty="0"/>
              <a:t>     public:</a:t>
            </a:r>
          </a:p>
          <a:p>
            <a:r>
              <a:rPr lang="en-US" dirty="0"/>
              <a:t> 	</a:t>
            </a:r>
            <a:r>
              <a:rPr lang="en-US" dirty="0" err="1"/>
              <a:t>int</a:t>
            </a:r>
            <a:r>
              <a:rPr lang="en-US" dirty="0"/>
              <a:t> x, y;</a:t>
            </a:r>
          </a:p>
          <a:p>
            <a:r>
              <a:rPr lang="en-US" dirty="0"/>
              <a:t> 	void </a:t>
            </a:r>
            <a:r>
              <a:rPr lang="en-US" dirty="0" err="1"/>
              <a:t>getdata</a:t>
            </a:r>
            <a:r>
              <a:rPr lang="en-US" dirty="0"/>
              <a:t>()</a:t>
            </a:r>
          </a:p>
          <a:p>
            <a:r>
              <a:rPr lang="en-US" dirty="0"/>
              <a:t> 	{</a:t>
            </a:r>
          </a:p>
          <a:p>
            <a:r>
              <a:rPr lang="en-US" dirty="0"/>
              <a:t>                </a:t>
            </a:r>
            <a:r>
              <a:rPr lang="en-US" dirty="0" err="1"/>
              <a:t>cout</a:t>
            </a:r>
            <a:r>
              <a:rPr lang="en-US" dirty="0"/>
              <a:t> &lt;&lt; "\</a:t>
            </a:r>
            <a:r>
              <a:rPr lang="en-US" dirty="0" err="1"/>
              <a:t>nEnter</a:t>
            </a:r>
            <a:r>
              <a:rPr lang="en-US" dirty="0"/>
              <a:t> value of x and y:\n"; </a:t>
            </a:r>
          </a:p>
          <a:p>
            <a:r>
              <a:rPr lang="en-US" dirty="0"/>
              <a:t>                </a:t>
            </a:r>
            <a:r>
              <a:rPr lang="en-US" dirty="0" err="1"/>
              <a:t>cin</a:t>
            </a:r>
            <a:r>
              <a:rPr lang="en-US" dirty="0"/>
              <a:t> &gt;&gt; x &gt;&gt; y;</a:t>
            </a:r>
          </a:p>
          <a:p>
            <a:r>
              <a:rPr lang="en-US" dirty="0"/>
              <a:t> 	}</a:t>
            </a:r>
          </a:p>
          <a:p>
            <a:r>
              <a:rPr lang="en-US" dirty="0"/>
              <a:t>};</a:t>
            </a:r>
          </a:p>
          <a:p>
            <a:r>
              <a:rPr lang="en-US" dirty="0"/>
              <a:t>class B : public A //B is derived from class base</a:t>
            </a:r>
          </a:p>
          <a:p>
            <a:r>
              <a:rPr lang="en-US" dirty="0"/>
              <a:t>{</a:t>
            </a:r>
          </a:p>
          <a:p>
            <a:r>
              <a:rPr lang="en-US" dirty="0"/>
              <a:t>    public:</a:t>
            </a:r>
          </a:p>
          <a:p>
            <a:r>
              <a:rPr lang="en-US" dirty="0"/>
              <a:t> 	void product()</a:t>
            </a:r>
          </a:p>
          <a:p>
            <a:r>
              <a:rPr lang="en-US" dirty="0"/>
              <a:t> 	{</a:t>
            </a:r>
          </a:p>
          <a:p>
            <a:r>
              <a:rPr lang="en-US" dirty="0"/>
              <a:t>                 </a:t>
            </a:r>
            <a:r>
              <a:rPr lang="en-US" dirty="0" err="1"/>
              <a:t>cout</a:t>
            </a:r>
            <a:r>
              <a:rPr lang="en-US" dirty="0"/>
              <a:t> &lt;&lt; "\</a:t>
            </a:r>
            <a:r>
              <a:rPr lang="en-US" dirty="0" err="1"/>
              <a:t>nProduct</a:t>
            </a:r>
            <a:r>
              <a:rPr lang="en-US" dirty="0"/>
              <a:t>= " &lt;&lt; x * y;</a:t>
            </a:r>
          </a:p>
          <a:p>
            <a:r>
              <a:rPr lang="en-US" dirty="0"/>
              <a:t> 	}</a:t>
            </a:r>
          </a:p>
          <a:p>
            <a:r>
              <a:rPr lang="en-US" dirty="0"/>
              <a:t>};</a:t>
            </a:r>
          </a:p>
          <a:p>
            <a:endParaRPr lang="en-US" dirty="0"/>
          </a:p>
        </p:txBody>
      </p:sp>
      <p:sp>
        <p:nvSpPr>
          <p:cNvPr id="8" name="TextBox 7"/>
          <p:cNvSpPr txBox="1"/>
          <p:nvPr/>
        </p:nvSpPr>
        <p:spPr>
          <a:xfrm>
            <a:off x="6275611" y="778967"/>
            <a:ext cx="4392390" cy="5355312"/>
          </a:xfrm>
          <a:prstGeom prst="rect">
            <a:avLst/>
          </a:prstGeom>
          <a:noFill/>
        </p:spPr>
        <p:txBody>
          <a:bodyPr wrap="square" rtlCol="0">
            <a:spAutoFit/>
          </a:bodyPr>
          <a:lstStyle/>
          <a:p>
            <a:r>
              <a:rPr lang="en-US" dirty="0"/>
              <a:t>class C : public A //C is also derived from class base</a:t>
            </a:r>
          </a:p>
          <a:p>
            <a:r>
              <a:rPr lang="en-US" dirty="0"/>
              <a:t>{</a:t>
            </a:r>
          </a:p>
          <a:p>
            <a:r>
              <a:rPr lang="en-US" dirty="0"/>
              <a:t>    public:</a:t>
            </a:r>
          </a:p>
          <a:p>
            <a:r>
              <a:rPr lang="en-US" dirty="0"/>
              <a:t> 	void sum()</a:t>
            </a:r>
          </a:p>
          <a:p>
            <a:r>
              <a:rPr lang="en-US" dirty="0"/>
              <a:t> 	{</a:t>
            </a:r>
          </a:p>
          <a:p>
            <a:r>
              <a:rPr lang="en-US" dirty="0"/>
              <a:t>        </a:t>
            </a:r>
            <a:r>
              <a:rPr lang="en-US" dirty="0" err="1"/>
              <a:t>cout</a:t>
            </a:r>
            <a:r>
              <a:rPr lang="en-US" dirty="0"/>
              <a:t> &lt;&lt; "\</a:t>
            </a:r>
            <a:r>
              <a:rPr lang="en-US" dirty="0" err="1"/>
              <a:t>nSum</a:t>
            </a:r>
            <a:r>
              <a:rPr lang="en-US" dirty="0"/>
              <a:t>= " &lt;&lt; x + y;</a:t>
            </a:r>
          </a:p>
          <a:p>
            <a:r>
              <a:rPr lang="en-US" dirty="0"/>
              <a:t> 	}</a:t>
            </a:r>
          </a:p>
          <a:p>
            <a:r>
              <a:rPr lang="en-US" dirty="0"/>
              <a:t>};</a:t>
            </a:r>
          </a:p>
          <a:p>
            <a:r>
              <a:rPr lang="en-US" dirty="0" err="1"/>
              <a:t>int</a:t>
            </a:r>
            <a:r>
              <a:rPr lang="en-US" dirty="0"/>
              <a:t> main()</a:t>
            </a:r>
          </a:p>
          <a:p>
            <a:r>
              <a:rPr lang="en-US" dirty="0"/>
              <a:t>{</a:t>
            </a:r>
          </a:p>
          <a:p>
            <a:r>
              <a:rPr lang="en-US" dirty="0"/>
              <a:t>    B obj1;         //object of derived class B</a:t>
            </a:r>
          </a:p>
          <a:p>
            <a:r>
              <a:rPr lang="en-US" dirty="0"/>
              <a:t>    C obj2;         //object of derived class C</a:t>
            </a:r>
          </a:p>
          <a:p>
            <a:r>
              <a:rPr lang="en-US" dirty="0"/>
              <a:t>    obj1.getdata();</a:t>
            </a:r>
          </a:p>
          <a:p>
            <a:r>
              <a:rPr lang="en-US" dirty="0"/>
              <a:t>    obj1.product();</a:t>
            </a:r>
          </a:p>
          <a:p>
            <a:r>
              <a:rPr lang="en-US" dirty="0"/>
              <a:t>    obj2.getdata();</a:t>
            </a:r>
          </a:p>
          <a:p>
            <a:r>
              <a:rPr lang="en-US" dirty="0"/>
              <a:t>    obj2.sum();</a:t>
            </a:r>
          </a:p>
          <a:p>
            <a:r>
              <a:rPr lang="en-US" dirty="0"/>
              <a:t>    return 0;</a:t>
            </a:r>
          </a:p>
          <a:p>
            <a:r>
              <a:rPr lang="en-US" dirty="0"/>
              <a:t>} </a:t>
            </a:r>
          </a:p>
        </p:txBody>
      </p:sp>
      <p:sp>
        <p:nvSpPr>
          <p:cNvPr id="10" name="Rectangle 9"/>
          <p:cNvSpPr/>
          <p:nvPr/>
        </p:nvSpPr>
        <p:spPr>
          <a:xfrm>
            <a:off x="6218526" y="754254"/>
            <a:ext cx="52331" cy="57754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Tree>
    <p:extLst>
      <p:ext uri="{BB962C8B-B14F-4D97-AF65-F5344CB8AC3E}">
        <p14:creationId xmlns:p14="http://schemas.microsoft.com/office/powerpoint/2010/main" val="15004111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Example of </a:t>
            </a:r>
            <a:r>
              <a:rPr lang="en-US" altLang="ko-KR" b="1" dirty="0">
                <a:latin typeface="Segoe UI" panose="020B0502040204020203" pitchFamily="34" charset="0"/>
                <a:cs typeface="Segoe UI" panose="020B0502040204020203" pitchFamily="34" charset="0"/>
              </a:rPr>
              <a:t>Hierarchical Inheritance</a:t>
            </a:r>
            <a:br>
              <a:rPr lang="en-US" dirty="0"/>
            </a:br>
            <a:endParaRPr lang="en-US"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normAutofit fontScale="47500" lnSpcReduction="20000"/>
          </a:bodyPr>
          <a:lstStyle/>
          <a:p>
            <a:pPr marL="0" indent="0">
              <a:buNone/>
            </a:pPr>
            <a:r>
              <a:rPr lang="en-US" sz="4000" dirty="0"/>
              <a:t>class Car {</a:t>
            </a:r>
          </a:p>
          <a:p>
            <a:pPr marL="0" indent="0">
              <a:buNone/>
            </a:pPr>
            <a:r>
              <a:rPr lang="en-US" sz="4000" dirty="0"/>
              <a:t>  public:</a:t>
            </a:r>
          </a:p>
          <a:p>
            <a:pPr marL="0" indent="0">
              <a:buNone/>
            </a:pPr>
            <a:r>
              <a:rPr lang="en-US" sz="4000" dirty="0"/>
              <a:t>    int wheels = 4;</a:t>
            </a:r>
          </a:p>
          <a:p>
            <a:pPr marL="0" indent="0">
              <a:buNone/>
            </a:pPr>
            <a:r>
              <a:rPr lang="en-US" sz="4000" dirty="0"/>
              <a:t>    void show() {</a:t>
            </a:r>
          </a:p>
          <a:p>
            <a:pPr marL="0" indent="0">
              <a:buNone/>
            </a:pPr>
            <a:r>
              <a:rPr lang="en-US" sz="4000" dirty="0"/>
              <a:t>      </a:t>
            </a:r>
            <a:r>
              <a:rPr lang="en-US" sz="4000" dirty="0" err="1"/>
              <a:t>cout</a:t>
            </a:r>
            <a:r>
              <a:rPr lang="en-US" sz="4000" dirty="0"/>
              <a:t> &lt;&lt; "No of wheels : "&lt;&lt;wheels ;</a:t>
            </a:r>
          </a:p>
          <a:p>
            <a:pPr marL="0" indent="0">
              <a:buNone/>
            </a:pPr>
            <a:r>
              <a:rPr lang="en-US" sz="4000" dirty="0"/>
              <a:t>    }</a:t>
            </a:r>
          </a:p>
          <a:p>
            <a:pPr marL="0" indent="0">
              <a:buNone/>
            </a:pPr>
            <a:r>
              <a:rPr lang="en-US" sz="4000" dirty="0"/>
              <a:t>};</a:t>
            </a:r>
          </a:p>
          <a:p>
            <a:pPr marL="0" indent="0">
              <a:buNone/>
            </a:pPr>
            <a:endParaRPr lang="en-US" sz="4000" dirty="0"/>
          </a:p>
          <a:p>
            <a:pPr marL="0" indent="0">
              <a:buNone/>
            </a:pPr>
            <a:r>
              <a:rPr lang="en-US" sz="4000" dirty="0"/>
              <a:t>class Audi: public Vehicle {</a:t>
            </a:r>
          </a:p>
          <a:p>
            <a:pPr marL="0" indent="0">
              <a:buNone/>
            </a:pPr>
            <a:r>
              <a:rPr lang="en-US" sz="4000" dirty="0"/>
              <a:t>  public:</a:t>
            </a:r>
          </a:p>
          <a:p>
            <a:pPr marL="0" indent="0">
              <a:buNone/>
            </a:pPr>
            <a:r>
              <a:rPr lang="en-US" sz="4000" dirty="0"/>
              <a:t>    string brand = "Audi";</a:t>
            </a:r>
          </a:p>
          <a:p>
            <a:pPr marL="0" indent="0">
              <a:buNone/>
            </a:pPr>
            <a:r>
              <a:rPr lang="en-US" sz="4000" dirty="0"/>
              <a:t>    string model = “A6”;</a:t>
            </a:r>
          </a:p>
          <a:p>
            <a:pPr marL="0" indent="0">
              <a:buNone/>
            </a:pPr>
            <a:r>
              <a:rPr lang="en-US" sz="4000" dirty="0"/>
              <a:t>};</a:t>
            </a:r>
          </a:p>
        </p:txBody>
      </p:sp>
      <p:sp>
        <p:nvSpPr>
          <p:cNvPr id="4" name="Content Placeholder 3"/>
          <p:cNvSpPr>
            <a:spLocks noGrp="1"/>
          </p:cNvSpPr>
          <p:nvPr>
            <p:ph sz="half" idx="2"/>
          </p:nvPr>
        </p:nvSpPr>
        <p:spPr/>
        <p:txBody>
          <a:bodyPr>
            <a:normAutofit fontScale="47500" lnSpcReduction="20000"/>
          </a:bodyPr>
          <a:lstStyle/>
          <a:p>
            <a:pPr marL="0" indent="0">
              <a:buNone/>
            </a:pPr>
            <a:r>
              <a:rPr lang="en-US" sz="3335" dirty="0">
                <a:sym typeface="+mn-ea"/>
              </a:rPr>
              <a:t>class Volkswagen: public Car {</a:t>
            </a:r>
            <a:endParaRPr lang="en-US" sz="3335" dirty="0"/>
          </a:p>
          <a:p>
            <a:pPr marL="0" indent="0">
              <a:buNone/>
            </a:pPr>
            <a:r>
              <a:rPr lang="en-US" sz="3335" dirty="0">
                <a:sym typeface="+mn-ea"/>
              </a:rPr>
              <a:t>  public:</a:t>
            </a:r>
            <a:endParaRPr lang="en-US" sz="3335" dirty="0"/>
          </a:p>
          <a:p>
            <a:pPr marL="0" indent="0">
              <a:buNone/>
            </a:pPr>
            <a:r>
              <a:rPr lang="en-US" sz="3335" dirty="0">
                <a:sym typeface="+mn-ea"/>
              </a:rPr>
              <a:t>    string brand = "Volkswagen";</a:t>
            </a:r>
            <a:endParaRPr lang="en-US" sz="3335" dirty="0"/>
          </a:p>
          <a:p>
            <a:pPr marL="0" indent="0">
              <a:buNone/>
            </a:pPr>
            <a:r>
              <a:rPr lang="en-US" sz="3335" dirty="0">
                <a:sym typeface="+mn-ea"/>
              </a:rPr>
              <a:t>    string model = “Beetle”;</a:t>
            </a:r>
            <a:endParaRPr lang="en-US" sz="3335" dirty="0"/>
          </a:p>
          <a:p>
            <a:pPr marL="0" indent="0">
              <a:buNone/>
            </a:pPr>
            <a:r>
              <a:rPr lang="en-US" sz="3335" dirty="0">
                <a:sym typeface="+mn-ea"/>
              </a:rPr>
              <a:t>};</a:t>
            </a:r>
          </a:p>
          <a:p>
            <a:pPr marL="0" indent="0">
              <a:buNone/>
            </a:pPr>
            <a:endParaRPr lang="en-US" sz="3335" dirty="0">
              <a:sym typeface="+mn-ea"/>
            </a:endParaRPr>
          </a:p>
          <a:p>
            <a:pPr marL="0" indent="0">
              <a:buNone/>
            </a:pPr>
            <a:r>
              <a:rPr lang="en-US" sz="3335" dirty="0">
                <a:sym typeface="+mn-ea"/>
              </a:rPr>
              <a:t>class Honda: public Car {</a:t>
            </a:r>
            <a:endParaRPr lang="en-US" sz="3335" dirty="0"/>
          </a:p>
          <a:p>
            <a:pPr marL="0" indent="0">
              <a:buNone/>
            </a:pPr>
            <a:r>
              <a:rPr lang="en-US" sz="3335" dirty="0">
                <a:sym typeface="+mn-ea"/>
              </a:rPr>
              <a:t>  public:</a:t>
            </a:r>
            <a:endParaRPr lang="en-US" sz="3335" dirty="0"/>
          </a:p>
          <a:p>
            <a:pPr marL="0" indent="0">
              <a:buNone/>
            </a:pPr>
            <a:r>
              <a:rPr lang="en-US" sz="3335" dirty="0">
                <a:sym typeface="+mn-ea"/>
              </a:rPr>
              <a:t>    string brand = "Honda";</a:t>
            </a:r>
            <a:endParaRPr lang="en-US" sz="3335" dirty="0"/>
          </a:p>
          <a:p>
            <a:pPr marL="0" indent="0">
              <a:buNone/>
            </a:pPr>
            <a:r>
              <a:rPr lang="en-US" sz="3335" dirty="0">
                <a:sym typeface="+mn-ea"/>
              </a:rPr>
              <a:t>    string model = “City”;</a:t>
            </a:r>
            <a:endParaRPr lang="en-US" sz="3335" dirty="0"/>
          </a:p>
          <a:p>
            <a:pPr marL="0" indent="0">
              <a:buNone/>
            </a:pPr>
            <a:r>
              <a:rPr lang="en-US" sz="3335" dirty="0">
                <a:sym typeface="+mn-ea"/>
              </a:rPr>
              <a:t>};</a:t>
            </a:r>
            <a:endParaRPr lang="en-US" sz="3335" dirty="0"/>
          </a:p>
        </p:txBody>
      </p:sp>
      <p:sp>
        <p:nvSpPr>
          <p:cNvPr id="5" name="Date Placeholder 4">
            <a:extLst>
              <a:ext uri="{FF2B5EF4-FFF2-40B4-BE49-F238E27FC236}">
                <a16:creationId xmlns:a16="http://schemas.microsoft.com/office/drawing/2014/main" id="{170E843A-6ACA-8C63-EC91-A3470AAD52EF}"/>
              </a:ext>
            </a:extLst>
          </p:cNvPr>
          <p:cNvSpPr>
            <a:spLocks noGrp="1"/>
          </p:cNvSpPr>
          <p:nvPr>
            <p:ph type="dt" sz="half" idx="10"/>
          </p:nvPr>
        </p:nvSpPr>
        <p:spPr/>
        <p:txBody>
          <a:bodyPr/>
          <a:lstStyle/>
          <a:p>
            <a:fld id="{F2C63762-C198-4C47-9248-B9ED67827DB8}" type="datetime1">
              <a:rPr lang="en-IN" smtClean="0"/>
              <a:t>27-09-2022</a:t>
            </a:fld>
            <a:endParaRPr lang="en-IN"/>
          </a:p>
        </p:txBody>
      </p:sp>
      <p:sp>
        <p:nvSpPr>
          <p:cNvPr id="6" name="Footer Placeholder 5">
            <a:extLst>
              <a:ext uri="{FF2B5EF4-FFF2-40B4-BE49-F238E27FC236}">
                <a16:creationId xmlns:a16="http://schemas.microsoft.com/office/drawing/2014/main" id="{E2D59491-B089-A05D-4B91-C42FCFD370D1}"/>
              </a:ext>
            </a:extLst>
          </p:cNvPr>
          <p:cNvSpPr>
            <a:spLocks noGrp="1"/>
          </p:cNvSpPr>
          <p:nvPr>
            <p:ph type="ftr" sz="quarter" idx="11"/>
          </p:nvPr>
        </p:nvSpPr>
        <p:spPr/>
        <p:txBody>
          <a:bodyPr/>
          <a:lstStyle/>
          <a:p>
            <a:r>
              <a:rPr lang="en-IN"/>
              <a:t>Prepared by NWC Department</a:t>
            </a:r>
          </a:p>
        </p:txBody>
      </p:sp>
      <p:sp>
        <p:nvSpPr>
          <p:cNvPr id="7" name="Slide Number Placeholder 6">
            <a:extLst>
              <a:ext uri="{FF2B5EF4-FFF2-40B4-BE49-F238E27FC236}">
                <a16:creationId xmlns:a16="http://schemas.microsoft.com/office/drawing/2014/main" id="{B4ABCD62-3515-AC41-61BC-CC2FD2FBC072}"/>
              </a:ext>
            </a:extLst>
          </p:cNvPr>
          <p:cNvSpPr>
            <a:spLocks noGrp="1"/>
          </p:cNvSpPr>
          <p:nvPr>
            <p:ph type="sldNum" sz="quarter" idx="12"/>
          </p:nvPr>
        </p:nvSpPr>
        <p:spPr/>
        <p:txBody>
          <a:bodyPr/>
          <a:lstStyle/>
          <a:p>
            <a:fld id="{7DCCAA30-94DD-4E22-986E-F016C04350DC}" type="slidenum">
              <a:rPr lang="en-IN" smtClean="0"/>
              <a:t>37</a:t>
            </a:fld>
            <a:endParaRPr lang="en-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FFDFF-0EBC-08ED-85C5-840FAB128972}"/>
              </a:ext>
            </a:extLst>
          </p:cNvPr>
          <p:cNvSpPr>
            <a:spLocks noGrp="1"/>
          </p:cNvSpPr>
          <p:nvPr>
            <p:ph type="title"/>
          </p:nvPr>
        </p:nvSpPr>
        <p:spPr>
          <a:xfrm>
            <a:off x="2152650" y="1131096"/>
            <a:ext cx="7886700" cy="471591"/>
          </a:xfrm>
        </p:spPr>
        <p:txBody>
          <a:bodyPr>
            <a:normAutofit fontScale="90000"/>
          </a:bodyPr>
          <a:lstStyle/>
          <a:p>
            <a:r>
              <a:rPr lang="en-US" dirty="0"/>
              <a:t>                                </a:t>
            </a:r>
            <a:r>
              <a:rPr lang="en-US" sz="1800" dirty="0">
                <a:latin typeface="Times New Roman" panose="02020603050405020304" pitchFamily="18" charset="0"/>
                <a:cs typeface="Times New Roman" panose="02020603050405020304" pitchFamily="18" charset="0"/>
              </a:rPr>
              <a:t>MCQ</a:t>
            </a:r>
            <a:endParaRPr lang="en-IN" sz="1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999FCB-92FA-0615-D22A-E87F080DC748}"/>
              </a:ext>
            </a:extLst>
          </p:cNvPr>
          <p:cNvSpPr>
            <a:spLocks noGrp="1"/>
          </p:cNvSpPr>
          <p:nvPr>
            <p:ph sz="half" idx="1"/>
          </p:nvPr>
        </p:nvSpPr>
        <p:spPr>
          <a:xfrm>
            <a:off x="2152650" y="1781591"/>
            <a:ext cx="7809672" cy="3708383"/>
          </a:xfrm>
        </p:spPr>
        <p:txBody>
          <a:bodyPr>
            <a:noAutofit/>
          </a:bodyPr>
          <a:lstStyle/>
          <a:p>
            <a:pPr marL="385763" indent="-385763">
              <a:buAutoNum type="arabicPeriod"/>
            </a:pPr>
            <a:r>
              <a:rPr lang="en-US" sz="1800" dirty="0">
                <a:latin typeface="Times New Roman" panose="02020603050405020304" pitchFamily="18" charset="0"/>
                <a:cs typeface="Times New Roman" panose="02020603050405020304" pitchFamily="18" charset="0"/>
              </a:rPr>
              <a:t>What is the minimum number of levels for a implementing multilevel inheritance?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 1</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b) 2</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c) 3</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d) 4</a:t>
            </a:r>
          </a:p>
          <a:p>
            <a:pPr marL="0" indent="0">
              <a:buNone/>
            </a:pPr>
            <a:r>
              <a:rPr lang="en-IN" sz="1800" dirty="0">
                <a:latin typeface="Times New Roman" panose="02020603050405020304" pitchFamily="18" charset="0"/>
                <a:cs typeface="Times New Roman" panose="02020603050405020304" pitchFamily="18" charset="0"/>
              </a:rPr>
              <a:t>Ans(C)</a:t>
            </a:r>
          </a:p>
          <a:p>
            <a:pPr marL="0" indent="0">
              <a:buNone/>
            </a:pPr>
            <a:r>
              <a:rPr lang="en-IN" sz="18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In multilevel inheritance one class inherits _______________</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 Only one class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b) More than one class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c) At least one class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d) As many classes as required</a:t>
            </a:r>
          </a:p>
          <a:p>
            <a:pPr marL="0" indent="0">
              <a:buNone/>
            </a:pPr>
            <a:r>
              <a:rPr lang="en-US" sz="1800" dirty="0">
                <a:latin typeface="Times New Roman" panose="02020603050405020304" pitchFamily="18" charset="0"/>
                <a:cs typeface="Times New Roman" panose="02020603050405020304" pitchFamily="18" charset="0"/>
              </a:rPr>
              <a:t>Ans(a)</a:t>
            </a:r>
          </a:p>
        </p:txBody>
      </p:sp>
      <p:grpSp>
        <p:nvGrpSpPr>
          <p:cNvPr id="4" name="Group 3">
            <a:extLst>
              <a:ext uri="{FF2B5EF4-FFF2-40B4-BE49-F238E27FC236}">
                <a16:creationId xmlns:a16="http://schemas.microsoft.com/office/drawing/2014/main" id="{E0B9A754-C2CF-736B-7237-3988A2C78DCB}"/>
              </a:ext>
            </a:extLst>
          </p:cNvPr>
          <p:cNvGrpSpPr/>
          <p:nvPr/>
        </p:nvGrpSpPr>
        <p:grpSpPr>
          <a:xfrm>
            <a:off x="1514857" y="353522"/>
            <a:ext cx="9005455" cy="429817"/>
            <a:chOff x="0" y="464819"/>
            <a:chExt cx="9144000" cy="533400"/>
          </a:xfrm>
        </p:grpSpPr>
        <p:sp>
          <p:nvSpPr>
            <p:cNvPr id="5" name="Rectangle 4">
              <a:extLst>
                <a:ext uri="{FF2B5EF4-FFF2-40B4-BE49-F238E27FC236}">
                  <a16:creationId xmlns:a16="http://schemas.microsoft.com/office/drawing/2014/main" id="{B79FD1B7-EA34-23B0-6619-EFCF70C2F896}"/>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a:extLst>
                <a:ext uri="{FF2B5EF4-FFF2-40B4-BE49-F238E27FC236}">
                  <a16:creationId xmlns:a16="http://schemas.microsoft.com/office/drawing/2014/main" id="{619FAEC7-B79F-9C64-3893-A6C1BBE4A985}"/>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7" name="Picture 6" descr="pngfind.com-kingpin-png-4152286 (1).png">
              <a:extLst>
                <a:ext uri="{FF2B5EF4-FFF2-40B4-BE49-F238E27FC236}">
                  <a16:creationId xmlns:a16="http://schemas.microsoft.com/office/drawing/2014/main" id="{374582D6-6812-84A7-09E6-D4821DC7100C}"/>
                </a:ext>
              </a:extLst>
            </p:cNvPr>
            <p:cNvPicPr>
              <a:picLocks noChangeAspect="1"/>
            </p:cNvPicPr>
            <p:nvPr/>
          </p:nvPicPr>
          <p:blipFill>
            <a:blip r:embed="rId2"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35902242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9773B9-6A4F-A867-14F9-063B7A3540AB}"/>
              </a:ext>
            </a:extLst>
          </p:cNvPr>
          <p:cNvSpPr>
            <a:spLocks noGrp="1"/>
          </p:cNvSpPr>
          <p:nvPr>
            <p:ph sz="half" idx="1"/>
          </p:nvPr>
        </p:nvSpPr>
        <p:spPr>
          <a:xfrm>
            <a:off x="2152651" y="1364147"/>
            <a:ext cx="7431985" cy="4125827"/>
          </a:xfrm>
        </p:spPr>
        <p:txBody>
          <a:bodyPr>
            <a:normAutofit fontScale="85000" lnSpcReduction="20000"/>
          </a:bodyPr>
          <a:lstStyle/>
          <a:p>
            <a:pPr marL="0" indent="0">
              <a:buNone/>
            </a:pPr>
            <a:r>
              <a:rPr lang="en-US" dirty="0">
                <a:latin typeface="Times New Roman" panose="02020603050405020304" pitchFamily="18" charset="0"/>
                <a:cs typeface="Times New Roman" panose="02020603050405020304" pitchFamily="18" charset="0"/>
              </a:rPr>
              <a:t>3. Can abstract classes be used in multilevel inheritance?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Yes, always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 Yes, only one abstract class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 No, abstract class doesn’t have constructors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 No, never</a:t>
            </a:r>
          </a:p>
          <a:p>
            <a:pPr marL="0" indent="0">
              <a:buNone/>
            </a:pPr>
            <a:r>
              <a:rPr lang="en-US" dirty="0">
                <a:latin typeface="Times New Roman" panose="02020603050405020304" pitchFamily="18" charset="0"/>
                <a:cs typeface="Times New Roman" panose="02020603050405020304" pitchFamily="18" charset="0"/>
              </a:rPr>
              <a:t>Ans(a)</a:t>
            </a:r>
          </a:p>
          <a:p>
            <a:pPr marL="0" indent="0">
              <a:buNone/>
            </a:pPr>
            <a:r>
              <a:rPr lang="en-US" dirty="0">
                <a:latin typeface="Times New Roman" panose="02020603050405020304" pitchFamily="18" charset="0"/>
                <a:cs typeface="Times New Roman" panose="02020603050405020304" pitchFamily="18" charset="0"/>
              </a:rPr>
              <a:t>4. How many abstract classes can be used in multilevel inheritance?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Only 1</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 Only 2</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 At least one less than number of levels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 Can’t be used</a:t>
            </a:r>
          </a:p>
          <a:p>
            <a:pPr marL="0" indent="0">
              <a:buNone/>
            </a:pPr>
            <a:r>
              <a:rPr lang="en-US" dirty="0">
                <a:latin typeface="Times New Roman" panose="02020603050405020304" pitchFamily="18" charset="0"/>
                <a:cs typeface="Times New Roman" panose="02020603050405020304" pitchFamily="18" charset="0"/>
              </a:rPr>
              <a:t>Ans(c)</a:t>
            </a:r>
            <a:endParaRPr lang="en-IN"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E0B9A754-C2CF-736B-7237-3988A2C78DCB}"/>
              </a:ext>
            </a:extLst>
          </p:cNvPr>
          <p:cNvGrpSpPr/>
          <p:nvPr/>
        </p:nvGrpSpPr>
        <p:grpSpPr>
          <a:xfrm>
            <a:off x="1514857" y="353522"/>
            <a:ext cx="9005455" cy="429817"/>
            <a:chOff x="0" y="464819"/>
            <a:chExt cx="9144000" cy="533400"/>
          </a:xfrm>
        </p:grpSpPr>
        <p:sp>
          <p:nvSpPr>
            <p:cNvPr id="5" name="Rectangle 4">
              <a:extLst>
                <a:ext uri="{FF2B5EF4-FFF2-40B4-BE49-F238E27FC236}">
                  <a16:creationId xmlns:a16="http://schemas.microsoft.com/office/drawing/2014/main" id="{B79FD1B7-EA34-23B0-6619-EFCF70C2F896}"/>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a:extLst>
                <a:ext uri="{FF2B5EF4-FFF2-40B4-BE49-F238E27FC236}">
                  <a16:creationId xmlns:a16="http://schemas.microsoft.com/office/drawing/2014/main" id="{619FAEC7-B79F-9C64-3893-A6C1BBE4A985}"/>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7" name="Picture 6" descr="pngfind.com-kingpin-png-4152286 (1).png">
              <a:extLst>
                <a:ext uri="{FF2B5EF4-FFF2-40B4-BE49-F238E27FC236}">
                  <a16:creationId xmlns:a16="http://schemas.microsoft.com/office/drawing/2014/main" id="{374582D6-6812-84A7-09E6-D4821DC7100C}"/>
                </a:ext>
              </a:extLst>
            </p:cNvPr>
            <p:cNvPicPr>
              <a:picLocks noChangeAspect="1"/>
            </p:cNvPicPr>
            <p:nvPr/>
          </p:nvPicPr>
          <p:blipFill>
            <a:blip r:embed="rId2"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719142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EDE69-1CB0-4A1A-AC1F-8B57074B227E}" type="datetime1">
              <a:rPr lang="en-US" smtClean="0"/>
              <a:t>9/27/2022</a:t>
            </a:fld>
            <a:endParaRPr lang="en-US"/>
          </a:p>
        </p:txBody>
      </p:sp>
      <p:sp>
        <p:nvSpPr>
          <p:cNvPr id="3" name="Footer Placeholder 2"/>
          <p:cNvSpPr>
            <a:spLocks noGrp="1"/>
          </p:cNvSpPr>
          <p:nvPr>
            <p:ph type="ftr" sz="quarter" idx="11"/>
          </p:nvPr>
        </p:nvSpPr>
        <p:spPr/>
        <p:txBody>
          <a:bodyPr/>
          <a:lstStyle/>
          <a:p>
            <a:r>
              <a:rPr lang="en-US"/>
              <a:t>C ,C++ and UML Basics</a:t>
            </a:r>
          </a:p>
        </p:txBody>
      </p:sp>
      <p:sp>
        <p:nvSpPr>
          <p:cNvPr id="4" name="Slide Number Placeholder 3"/>
          <p:cNvSpPr>
            <a:spLocks noGrp="1"/>
          </p:cNvSpPr>
          <p:nvPr>
            <p:ph type="sldNum" sz="quarter" idx="12"/>
          </p:nvPr>
        </p:nvSpPr>
        <p:spPr/>
        <p:txBody>
          <a:bodyPr/>
          <a:lstStyle/>
          <a:p>
            <a:fld id="{A1A6BA4E-CDAE-4DEF-A7CA-99055C502B84}" type="slidenum">
              <a:rPr lang="en-US" smtClean="0"/>
              <a:t>4</a:t>
            </a:fld>
            <a:endParaRPr lang="en-US"/>
          </a:p>
        </p:txBody>
      </p:sp>
      <p:sp>
        <p:nvSpPr>
          <p:cNvPr id="9" name="Rectangle 2"/>
          <p:cNvSpPr txBox="1">
            <a:spLocks noChangeArrowheads="1"/>
          </p:cNvSpPr>
          <p:nvPr/>
        </p:nvSpPr>
        <p:spPr>
          <a:xfrm>
            <a:off x="1981200" y="1066800"/>
            <a:ext cx="8229600" cy="9144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ltLang="en-US" sz="3200" b="1" dirty="0">
                <a:latin typeface="Times New Roman" panose="02020603050405020304" charset="0"/>
                <a:cs typeface="Times New Roman" panose="02020603050405020304" charset="0"/>
              </a:rPr>
              <a:t>Advantages of Inheritence</a:t>
            </a:r>
          </a:p>
        </p:txBody>
      </p:sp>
      <p:sp>
        <p:nvSpPr>
          <p:cNvPr id="5" name="Rectangle 3"/>
          <p:cNvSpPr txBox="1">
            <a:spLocks noChangeArrowheads="1"/>
          </p:cNvSpPr>
          <p:nvPr/>
        </p:nvSpPr>
        <p:spPr>
          <a:xfrm>
            <a:off x="1981200" y="1951038"/>
            <a:ext cx="8458200" cy="47545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800" b="1" dirty="0">
                <a:latin typeface="Times New Roman" panose="02020603050405020304" charset="0"/>
                <a:cs typeface="Times New Roman" panose="02020603050405020304" charset="0"/>
              </a:rPr>
              <a:t>Reusability</a:t>
            </a:r>
            <a:r>
              <a:rPr lang="en-US" sz="2800" dirty="0">
                <a:latin typeface="Times New Roman" panose="02020603050405020304" charset="0"/>
                <a:cs typeface="Times New Roman" panose="02020603050405020304" charset="0"/>
              </a:rPr>
              <a:t>:</a:t>
            </a:r>
            <a:r>
              <a:rPr lang="en-GB" altLang="en-US" sz="2800" dirty="0">
                <a:latin typeface="Times New Roman" panose="02020603050405020304" charset="0"/>
                <a:cs typeface="Times New Roman" panose="02020603050405020304" charset="0"/>
              </a:rPr>
              <a:t> </a:t>
            </a:r>
            <a:r>
              <a:rPr lang="en-US" sz="2800" dirty="0">
                <a:latin typeface="Times New Roman" panose="02020603050405020304" charset="0"/>
                <a:cs typeface="Times New Roman" panose="02020603050405020304" charset="0"/>
              </a:rPr>
              <a:t>inheritance helps the code to be reused in many situations.</a:t>
            </a:r>
          </a:p>
          <a:p>
            <a:pPr algn="just"/>
            <a:r>
              <a:rPr lang="en-US" sz="2800" dirty="0">
                <a:latin typeface="Times New Roman" panose="02020603050405020304" charset="0"/>
                <a:cs typeface="Times New Roman" panose="02020603050405020304" charset="0"/>
              </a:rPr>
              <a:t>Using the concept of inheritance,the programmer can create as many derived classes from the base class as needed while adding specific features to each derived class as needed.</a:t>
            </a:r>
          </a:p>
          <a:p>
            <a:pPr algn="just"/>
            <a:r>
              <a:rPr lang="en-US" sz="2800" b="1" dirty="0">
                <a:latin typeface="Times New Roman" panose="02020603050405020304" charset="0"/>
                <a:cs typeface="Times New Roman" panose="02020603050405020304" charset="0"/>
              </a:rPr>
              <a:t>Saves Time and Effort:</a:t>
            </a:r>
            <a:r>
              <a:rPr lang="en-US" sz="2800" dirty="0">
                <a:latin typeface="Times New Roman" panose="02020603050405020304" charset="0"/>
                <a:cs typeface="Times New Roman" panose="02020603050405020304" charset="0"/>
              </a:rPr>
              <a:t>The above concept of reusability achieved by inheritance saves the programmer time and effort.The main code written can be reused in various situations as needed.</a:t>
            </a:r>
          </a:p>
        </p:txBody>
      </p:sp>
      <p:pic>
        <p:nvPicPr>
          <p:cNvPr id="6" name="Picture 5">
            <a:extLst>
              <a:ext uri="{FF2B5EF4-FFF2-40B4-BE49-F238E27FC236}">
                <a16:creationId xmlns:a16="http://schemas.microsoft.com/office/drawing/2014/main" id="{54902E52-CF4A-A648-F4B8-D278E4A5403F}"/>
              </a:ext>
            </a:extLst>
          </p:cNvPr>
          <p:cNvPicPr>
            <a:picLocks noChangeAspect="1"/>
          </p:cNvPicPr>
          <p:nvPr/>
        </p:nvPicPr>
        <p:blipFill>
          <a:blip r:embed="rId2"/>
          <a:stretch>
            <a:fillRect/>
          </a:stretch>
        </p:blipFill>
        <p:spPr>
          <a:xfrm>
            <a:off x="-104434" y="171986"/>
            <a:ext cx="12296434" cy="743776"/>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550191-4C54-3D02-4A93-46B3D8772542}"/>
              </a:ext>
            </a:extLst>
          </p:cNvPr>
          <p:cNvSpPr>
            <a:spLocks noGrp="1"/>
          </p:cNvSpPr>
          <p:nvPr>
            <p:ph sz="half" idx="1"/>
          </p:nvPr>
        </p:nvSpPr>
        <p:spPr>
          <a:xfrm>
            <a:off x="2152651" y="1334329"/>
            <a:ext cx="8097907" cy="4155644"/>
          </a:xfrm>
        </p:spPr>
        <p:txBody>
          <a:bodyPr/>
          <a:lstStyle/>
          <a:p>
            <a:pPr marL="0" indent="0">
              <a:buNone/>
            </a:pPr>
            <a:r>
              <a:rPr lang="en-US" dirty="0">
                <a:latin typeface="Times New Roman" panose="02020603050405020304" pitchFamily="18" charset="0"/>
                <a:cs typeface="Times New Roman" panose="02020603050405020304" pitchFamily="18" charset="0"/>
              </a:rPr>
              <a:t>5. Is it compulsory for all the classes in multilevel inheritance to have constructors defined explicitly if only last derived class object is created?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Yes, always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 Yes, to initialize the members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 No, it not necessary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 No, Constructor must not be defined</a:t>
            </a:r>
          </a:p>
          <a:p>
            <a:pPr marL="0" indent="0">
              <a:buNone/>
            </a:pPr>
            <a:r>
              <a:rPr lang="en-US" dirty="0">
                <a:latin typeface="Times New Roman" panose="02020603050405020304" pitchFamily="18" charset="0"/>
                <a:cs typeface="Times New Roman" panose="02020603050405020304" pitchFamily="18" charset="0"/>
              </a:rPr>
              <a:t>Ans(c)</a:t>
            </a:r>
            <a:endParaRPr lang="en-IN"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E0B9A754-C2CF-736B-7237-3988A2C78DCB}"/>
              </a:ext>
            </a:extLst>
          </p:cNvPr>
          <p:cNvGrpSpPr/>
          <p:nvPr/>
        </p:nvGrpSpPr>
        <p:grpSpPr>
          <a:xfrm>
            <a:off x="1514857" y="353522"/>
            <a:ext cx="9005455" cy="429817"/>
            <a:chOff x="0" y="464819"/>
            <a:chExt cx="9144000" cy="533400"/>
          </a:xfrm>
        </p:grpSpPr>
        <p:sp>
          <p:nvSpPr>
            <p:cNvPr id="5" name="Rectangle 4">
              <a:extLst>
                <a:ext uri="{FF2B5EF4-FFF2-40B4-BE49-F238E27FC236}">
                  <a16:creationId xmlns:a16="http://schemas.microsoft.com/office/drawing/2014/main" id="{B79FD1B7-EA34-23B0-6619-EFCF70C2F896}"/>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a:extLst>
                <a:ext uri="{FF2B5EF4-FFF2-40B4-BE49-F238E27FC236}">
                  <a16:creationId xmlns:a16="http://schemas.microsoft.com/office/drawing/2014/main" id="{619FAEC7-B79F-9C64-3893-A6C1BBE4A985}"/>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7" name="Picture 6" descr="pngfind.com-kingpin-png-4152286 (1).png">
              <a:extLst>
                <a:ext uri="{FF2B5EF4-FFF2-40B4-BE49-F238E27FC236}">
                  <a16:creationId xmlns:a16="http://schemas.microsoft.com/office/drawing/2014/main" id="{374582D6-6812-84A7-09E6-D4821DC7100C}"/>
                </a:ext>
              </a:extLst>
            </p:cNvPr>
            <p:cNvPicPr>
              <a:picLocks noChangeAspect="1"/>
            </p:cNvPicPr>
            <p:nvPr/>
          </p:nvPicPr>
          <p:blipFill>
            <a:blip r:embed="rId2"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7450568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Hybrid Inheritance</a:t>
            </a:r>
          </a:p>
        </p:txBody>
      </p:sp>
      <p:sp>
        <p:nvSpPr>
          <p:cNvPr id="3" name="Date Placeholder 2">
            <a:extLst>
              <a:ext uri="{FF2B5EF4-FFF2-40B4-BE49-F238E27FC236}">
                <a16:creationId xmlns:a16="http://schemas.microsoft.com/office/drawing/2014/main" id="{C4DB1E8F-FC03-B143-90C0-0C5F8680DAC0}"/>
              </a:ext>
            </a:extLst>
          </p:cNvPr>
          <p:cNvSpPr>
            <a:spLocks noGrp="1"/>
          </p:cNvSpPr>
          <p:nvPr>
            <p:ph type="dt" sz="half" idx="10"/>
          </p:nvPr>
        </p:nvSpPr>
        <p:spPr/>
        <p:txBody>
          <a:bodyPr/>
          <a:lstStyle/>
          <a:p>
            <a:fld id="{7ED7D0D0-25FA-4BC1-983D-2A728C7ECBAA}" type="datetime1">
              <a:rPr lang="en-IN" smtClean="0"/>
              <a:t>27-09-2022</a:t>
            </a:fld>
            <a:endParaRPr lang="en-IN"/>
          </a:p>
        </p:txBody>
      </p:sp>
      <p:sp>
        <p:nvSpPr>
          <p:cNvPr id="4" name="Footer Placeholder 3">
            <a:extLst>
              <a:ext uri="{FF2B5EF4-FFF2-40B4-BE49-F238E27FC236}">
                <a16:creationId xmlns:a16="http://schemas.microsoft.com/office/drawing/2014/main" id="{DE7A8479-ED94-3D95-B501-EB02581EAA48}"/>
              </a:ext>
            </a:extLst>
          </p:cNvPr>
          <p:cNvSpPr>
            <a:spLocks noGrp="1"/>
          </p:cNvSpPr>
          <p:nvPr>
            <p:ph type="ftr" sz="quarter" idx="11"/>
          </p:nvPr>
        </p:nvSpPr>
        <p:spPr/>
        <p:txBody>
          <a:bodyPr/>
          <a:lstStyle/>
          <a:p>
            <a:r>
              <a:rPr lang="en-IN"/>
              <a:t>Prepared by NWC Department</a:t>
            </a:r>
          </a:p>
        </p:txBody>
      </p:sp>
      <p:sp>
        <p:nvSpPr>
          <p:cNvPr id="5" name="Slide Number Placeholder 4">
            <a:extLst>
              <a:ext uri="{FF2B5EF4-FFF2-40B4-BE49-F238E27FC236}">
                <a16:creationId xmlns:a16="http://schemas.microsoft.com/office/drawing/2014/main" id="{9B35DA4C-08D8-164C-9EA8-25E2CC667DC1}"/>
              </a:ext>
            </a:extLst>
          </p:cNvPr>
          <p:cNvSpPr>
            <a:spLocks noGrp="1"/>
          </p:cNvSpPr>
          <p:nvPr>
            <p:ph type="sldNum" sz="quarter" idx="12"/>
          </p:nvPr>
        </p:nvSpPr>
        <p:spPr/>
        <p:txBody>
          <a:bodyPr/>
          <a:lstStyle/>
          <a:p>
            <a:fld id="{7DCCAA30-94DD-4E22-986E-F016C04350DC}" type="slidenum">
              <a:rPr lang="en-IN" smtClean="0"/>
              <a:t>41</a:t>
            </a:fld>
            <a:endParaRPr lang="en-I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Hybrid Inheritance</a:t>
            </a:r>
          </a:p>
        </p:txBody>
      </p:sp>
      <p:sp>
        <p:nvSpPr>
          <p:cNvPr id="3" name="Content Placeholder 2"/>
          <p:cNvSpPr>
            <a:spLocks noGrp="1"/>
          </p:cNvSpPr>
          <p:nvPr>
            <p:ph sz="half" idx="1"/>
          </p:nvPr>
        </p:nvSpPr>
        <p:spPr/>
        <p:txBody>
          <a:bodyPr/>
          <a:lstStyle/>
          <a:p>
            <a:r>
              <a:rPr lang="en-US"/>
              <a:t>Hybrid Inheritance involves derivation of more than one type of inheritance.</a:t>
            </a:r>
          </a:p>
          <a:p>
            <a:r>
              <a:rPr lang="en-US"/>
              <a:t>Like in the given image we have a combination of hierarichal and multiple inheritance.</a:t>
            </a:r>
          </a:p>
          <a:p>
            <a:r>
              <a:rPr lang="en-US"/>
              <a:t>Likewise we can have various combinations.</a:t>
            </a:r>
          </a:p>
        </p:txBody>
      </p:sp>
      <p:pic>
        <p:nvPicPr>
          <p:cNvPr id="4" name="Content Placeholder 3"/>
          <p:cNvPicPr>
            <a:picLocks noGrp="1" noChangeAspect="1"/>
          </p:cNvPicPr>
          <p:nvPr>
            <p:ph sz="half" idx="2"/>
          </p:nvPr>
        </p:nvPicPr>
        <p:blipFill>
          <a:blip r:embed="rId2"/>
          <a:stretch>
            <a:fillRect/>
          </a:stretch>
        </p:blipFill>
        <p:spPr>
          <a:xfrm>
            <a:off x="6579235" y="1691005"/>
            <a:ext cx="5181600" cy="3386455"/>
          </a:xfrm>
          <a:prstGeom prst="rect">
            <a:avLst/>
          </a:prstGeom>
        </p:spPr>
      </p:pic>
      <p:sp>
        <p:nvSpPr>
          <p:cNvPr id="5" name="Date Placeholder 4">
            <a:extLst>
              <a:ext uri="{FF2B5EF4-FFF2-40B4-BE49-F238E27FC236}">
                <a16:creationId xmlns:a16="http://schemas.microsoft.com/office/drawing/2014/main" id="{3CA6401B-E272-4AE9-6A62-77576016733F}"/>
              </a:ext>
            </a:extLst>
          </p:cNvPr>
          <p:cNvSpPr>
            <a:spLocks noGrp="1"/>
          </p:cNvSpPr>
          <p:nvPr>
            <p:ph type="dt" sz="half" idx="10"/>
          </p:nvPr>
        </p:nvSpPr>
        <p:spPr/>
        <p:txBody>
          <a:bodyPr/>
          <a:lstStyle/>
          <a:p>
            <a:fld id="{EA932A84-5ABE-4CA3-8B44-18A3DE25AE3B}" type="datetime1">
              <a:rPr lang="en-IN" smtClean="0"/>
              <a:t>27-09-2022</a:t>
            </a:fld>
            <a:endParaRPr lang="en-IN"/>
          </a:p>
        </p:txBody>
      </p:sp>
      <p:sp>
        <p:nvSpPr>
          <p:cNvPr id="6" name="Footer Placeholder 5">
            <a:extLst>
              <a:ext uri="{FF2B5EF4-FFF2-40B4-BE49-F238E27FC236}">
                <a16:creationId xmlns:a16="http://schemas.microsoft.com/office/drawing/2014/main" id="{A870B546-8F70-9508-2435-F336D3AB1311}"/>
              </a:ext>
            </a:extLst>
          </p:cNvPr>
          <p:cNvSpPr>
            <a:spLocks noGrp="1"/>
          </p:cNvSpPr>
          <p:nvPr>
            <p:ph type="ftr" sz="quarter" idx="11"/>
          </p:nvPr>
        </p:nvSpPr>
        <p:spPr/>
        <p:txBody>
          <a:bodyPr/>
          <a:lstStyle/>
          <a:p>
            <a:r>
              <a:rPr lang="en-IN"/>
              <a:t>Prepared by NWC Department</a:t>
            </a:r>
          </a:p>
        </p:txBody>
      </p:sp>
      <p:sp>
        <p:nvSpPr>
          <p:cNvPr id="7" name="Slide Number Placeholder 6">
            <a:extLst>
              <a:ext uri="{FF2B5EF4-FFF2-40B4-BE49-F238E27FC236}">
                <a16:creationId xmlns:a16="http://schemas.microsoft.com/office/drawing/2014/main" id="{6DCBA5A3-3BB2-03AE-7F06-722D948E2C53}"/>
              </a:ext>
            </a:extLst>
          </p:cNvPr>
          <p:cNvSpPr>
            <a:spLocks noGrp="1"/>
          </p:cNvSpPr>
          <p:nvPr>
            <p:ph type="sldNum" sz="quarter" idx="12"/>
          </p:nvPr>
        </p:nvSpPr>
        <p:spPr/>
        <p:txBody>
          <a:bodyPr/>
          <a:lstStyle/>
          <a:p>
            <a:fld id="{7DCCAA30-94DD-4E22-986E-F016C04350DC}" type="slidenum">
              <a:rPr lang="en-IN" smtClean="0"/>
              <a:t>42</a:t>
            </a:fld>
            <a:endParaRPr lang="en-I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Diagramatic Representation of Hybrid Inheritance</a:t>
            </a:r>
          </a:p>
        </p:txBody>
      </p:sp>
      <p:pic>
        <p:nvPicPr>
          <p:cNvPr id="4" name="Content Placeholder 3"/>
          <p:cNvPicPr>
            <a:picLocks noGrp="1" noChangeAspect="1"/>
          </p:cNvPicPr>
          <p:nvPr>
            <p:ph idx="1"/>
          </p:nvPr>
        </p:nvPicPr>
        <p:blipFill>
          <a:blip r:embed="rId2"/>
          <a:stretch>
            <a:fillRect/>
          </a:stretch>
        </p:blipFill>
        <p:spPr>
          <a:xfrm>
            <a:off x="2809240" y="1852930"/>
            <a:ext cx="6572250" cy="4295775"/>
          </a:xfrm>
          <a:prstGeom prst="rect">
            <a:avLst/>
          </a:prstGeom>
        </p:spPr>
      </p:pic>
      <p:sp>
        <p:nvSpPr>
          <p:cNvPr id="2" name="Date Placeholder 1">
            <a:extLst>
              <a:ext uri="{FF2B5EF4-FFF2-40B4-BE49-F238E27FC236}">
                <a16:creationId xmlns:a16="http://schemas.microsoft.com/office/drawing/2014/main" id="{5D94D4C1-4660-36E8-945D-70E33794C391}"/>
              </a:ext>
            </a:extLst>
          </p:cNvPr>
          <p:cNvSpPr>
            <a:spLocks noGrp="1"/>
          </p:cNvSpPr>
          <p:nvPr>
            <p:ph type="dt" sz="half" idx="10"/>
          </p:nvPr>
        </p:nvSpPr>
        <p:spPr/>
        <p:txBody>
          <a:bodyPr/>
          <a:lstStyle/>
          <a:p>
            <a:fld id="{69B5F9D0-CFDC-40C0-8BB9-836ACA53D974}" type="datetime1">
              <a:rPr lang="en-IN" smtClean="0"/>
              <a:t>27-09-2022</a:t>
            </a:fld>
            <a:endParaRPr lang="en-IN"/>
          </a:p>
        </p:txBody>
      </p:sp>
      <p:sp>
        <p:nvSpPr>
          <p:cNvPr id="3" name="Footer Placeholder 2">
            <a:extLst>
              <a:ext uri="{FF2B5EF4-FFF2-40B4-BE49-F238E27FC236}">
                <a16:creationId xmlns:a16="http://schemas.microsoft.com/office/drawing/2014/main" id="{F52AB3DC-0D72-E317-E551-23EB982697A8}"/>
              </a:ext>
            </a:extLst>
          </p:cNvPr>
          <p:cNvSpPr>
            <a:spLocks noGrp="1"/>
          </p:cNvSpPr>
          <p:nvPr>
            <p:ph type="ftr" sz="quarter" idx="11"/>
          </p:nvPr>
        </p:nvSpPr>
        <p:spPr/>
        <p:txBody>
          <a:bodyPr/>
          <a:lstStyle/>
          <a:p>
            <a:r>
              <a:rPr lang="en-IN"/>
              <a:t>Prepared by NWC Department</a:t>
            </a:r>
          </a:p>
        </p:txBody>
      </p:sp>
      <p:sp>
        <p:nvSpPr>
          <p:cNvPr id="6" name="Slide Number Placeholder 5">
            <a:extLst>
              <a:ext uri="{FF2B5EF4-FFF2-40B4-BE49-F238E27FC236}">
                <a16:creationId xmlns:a16="http://schemas.microsoft.com/office/drawing/2014/main" id="{F9A8B10A-CAC4-3DCF-73C4-DDBF79D5F5E6}"/>
              </a:ext>
            </a:extLst>
          </p:cNvPr>
          <p:cNvSpPr>
            <a:spLocks noGrp="1"/>
          </p:cNvSpPr>
          <p:nvPr>
            <p:ph type="sldNum" sz="quarter" idx="12"/>
          </p:nvPr>
        </p:nvSpPr>
        <p:spPr/>
        <p:txBody>
          <a:bodyPr/>
          <a:lstStyle/>
          <a:p>
            <a:fld id="{7DCCAA30-94DD-4E22-986E-F016C04350DC}" type="slidenum">
              <a:rPr lang="en-IN" smtClean="0"/>
              <a:t>43</a:t>
            </a:fld>
            <a:endParaRPr lang="en-I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How to implement Hybrid Inheritance in C++</a:t>
            </a:r>
            <a:endParaRPr lang="en-US"/>
          </a:p>
        </p:txBody>
      </p:sp>
      <p:sp>
        <p:nvSpPr>
          <p:cNvPr id="8" name="Content Placeholder 7"/>
          <p:cNvSpPr>
            <a:spLocks noGrp="1"/>
          </p:cNvSpPr>
          <p:nvPr>
            <p:ph sz="half" idx="1"/>
          </p:nvPr>
        </p:nvSpPr>
        <p:spPr/>
        <p:txBody>
          <a:bodyPr>
            <a:noAutofit/>
          </a:bodyPr>
          <a:lstStyle/>
          <a:p>
            <a:pPr marL="0" indent="0">
              <a:buNone/>
            </a:pPr>
            <a:r>
              <a:rPr lang="en-US" sz="1500"/>
              <a:t>class A</a:t>
            </a:r>
          </a:p>
          <a:p>
            <a:pPr marL="0" indent="0">
              <a:buNone/>
            </a:pPr>
            <a:r>
              <a:rPr lang="en-US" sz="1500"/>
              <a:t>{</a:t>
            </a:r>
          </a:p>
          <a:p>
            <a:pPr marL="0" indent="0">
              <a:buNone/>
            </a:pPr>
            <a:r>
              <a:rPr lang="en-US" sz="1500"/>
              <a:t>   // Class A body</a:t>
            </a:r>
          </a:p>
          <a:p>
            <a:pPr marL="0" indent="0">
              <a:buNone/>
            </a:pPr>
            <a:r>
              <a:rPr lang="en-US" sz="1500"/>
              <a:t>};</a:t>
            </a:r>
          </a:p>
          <a:p>
            <a:pPr marL="0" indent="0">
              <a:buNone/>
            </a:pPr>
            <a:endParaRPr lang="en-US" sz="1500"/>
          </a:p>
          <a:p>
            <a:pPr marL="0" indent="0">
              <a:buNone/>
            </a:pPr>
            <a:r>
              <a:rPr lang="en-US" sz="1500"/>
              <a:t>class B : public A</a:t>
            </a:r>
          </a:p>
          <a:p>
            <a:pPr marL="0" indent="0">
              <a:buNone/>
            </a:pPr>
            <a:r>
              <a:rPr lang="en-US" sz="1500"/>
              <a:t>{</a:t>
            </a:r>
          </a:p>
          <a:p>
            <a:pPr marL="0" indent="0">
              <a:buNone/>
            </a:pPr>
            <a:r>
              <a:rPr lang="en-US" sz="1500"/>
              <a:t>     // Class B body</a:t>
            </a:r>
          </a:p>
          <a:p>
            <a:pPr marL="0" indent="0">
              <a:buNone/>
            </a:pPr>
            <a:r>
              <a:rPr lang="en-US" sz="1500"/>
              <a:t>} ;</a:t>
            </a:r>
          </a:p>
          <a:p>
            <a:pPr marL="0" indent="0">
              <a:buNone/>
            </a:pPr>
            <a:endParaRPr lang="en-US" sz="1500"/>
          </a:p>
          <a:p>
            <a:pPr marL="0" indent="0">
              <a:buNone/>
            </a:pPr>
            <a:r>
              <a:rPr lang="en-US" sz="1500"/>
              <a:t>class C</a:t>
            </a:r>
          </a:p>
          <a:p>
            <a:pPr marL="0" indent="0">
              <a:buNone/>
            </a:pPr>
            <a:r>
              <a:rPr lang="en-US" sz="1500"/>
              <a:t>{</a:t>
            </a:r>
          </a:p>
          <a:p>
            <a:pPr marL="0" indent="0">
              <a:buNone/>
            </a:pPr>
            <a:r>
              <a:rPr lang="en-US" sz="1500"/>
              <a:t>   // Class C body</a:t>
            </a:r>
          </a:p>
          <a:p>
            <a:pPr marL="0" indent="0">
              <a:buNone/>
            </a:pPr>
            <a:r>
              <a:rPr lang="en-US" sz="1500"/>
              <a:t>};</a:t>
            </a:r>
          </a:p>
          <a:p>
            <a:pPr marL="0" indent="0">
              <a:buNone/>
            </a:pPr>
            <a:endParaRPr lang="en-US" sz="1500"/>
          </a:p>
          <a:p>
            <a:pPr marL="0" indent="0">
              <a:buNone/>
            </a:pPr>
            <a:r>
              <a:rPr lang="en-US" sz="1500"/>
              <a:t>class D : public B, public C</a:t>
            </a:r>
          </a:p>
          <a:p>
            <a:pPr marL="0" indent="0">
              <a:buNone/>
            </a:pPr>
            <a:r>
              <a:rPr lang="en-US" sz="1500"/>
              <a:t>{   // Class D body</a:t>
            </a:r>
          </a:p>
          <a:p>
            <a:pPr marL="0" indent="0">
              <a:buNone/>
            </a:pPr>
            <a:r>
              <a:rPr lang="en-US" sz="1500"/>
              <a:t>};</a:t>
            </a:r>
          </a:p>
        </p:txBody>
      </p:sp>
      <p:sp>
        <p:nvSpPr>
          <p:cNvPr id="9" name="Content Placeholder 8"/>
          <p:cNvSpPr>
            <a:spLocks noGrp="1"/>
          </p:cNvSpPr>
          <p:nvPr>
            <p:ph sz="half" idx="2"/>
          </p:nvPr>
        </p:nvSpPr>
        <p:spPr/>
        <p:txBody>
          <a:bodyPr/>
          <a:lstStyle/>
          <a:p>
            <a:r>
              <a:rPr lang="en-US"/>
              <a:t>Hybrid Inheritance is no different than other type of inheritance.</a:t>
            </a:r>
          </a:p>
          <a:p>
            <a:r>
              <a:rPr lang="en-US"/>
              <a:t>You have to specify the access specifier and the parent class in front of the derived class to implement hybrid inheritance.</a:t>
            </a:r>
          </a:p>
        </p:txBody>
      </p:sp>
      <p:sp>
        <p:nvSpPr>
          <p:cNvPr id="3" name="Date Placeholder 2">
            <a:extLst>
              <a:ext uri="{FF2B5EF4-FFF2-40B4-BE49-F238E27FC236}">
                <a16:creationId xmlns:a16="http://schemas.microsoft.com/office/drawing/2014/main" id="{FA8C86CD-45FF-4967-6C90-AFE9FEB3F269}"/>
              </a:ext>
            </a:extLst>
          </p:cNvPr>
          <p:cNvSpPr>
            <a:spLocks noGrp="1"/>
          </p:cNvSpPr>
          <p:nvPr>
            <p:ph type="dt" sz="half" idx="10"/>
          </p:nvPr>
        </p:nvSpPr>
        <p:spPr/>
        <p:txBody>
          <a:bodyPr/>
          <a:lstStyle/>
          <a:p>
            <a:fld id="{78431C1B-6380-4718-92FF-BF036BFE2B76}" type="datetime1">
              <a:rPr lang="en-IN" smtClean="0"/>
              <a:t>27-09-2022</a:t>
            </a:fld>
            <a:endParaRPr lang="en-IN"/>
          </a:p>
        </p:txBody>
      </p:sp>
      <p:sp>
        <p:nvSpPr>
          <p:cNvPr id="4" name="Footer Placeholder 3">
            <a:extLst>
              <a:ext uri="{FF2B5EF4-FFF2-40B4-BE49-F238E27FC236}">
                <a16:creationId xmlns:a16="http://schemas.microsoft.com/office/drawing/2014/main" id="{C4B3BAA3-3235-C6D2-36FA-D39DFD97CEDD}"/>
              </a:ext>
            </a:extLst>
          </p:cNvPr>
          <p:cNvSpPr>
            <a:spLocks noGrp="1"/>
          </p:cNvSpPr>
          <p:nvPr>
            <p:ph type="ftr" sz="quarter" idx="11"/>
          </p:nvPr>
        </p:nvSpPr>
        <p:spPr/>
        <p:txBody>
          <a:bodyPr/>
          <a:lstStyle/>
          <a:p>
            <a:r>
              <a:rPr lang="en-IN"/>
              <a:t>Prepared by NWC Department</a:t>
            </a:r>
          </a:p>
        </p:txBody>
      </p:sp>
      <p:sp>
        <p:nvSpPr>
          <p:cNvPr id="5" name="Slide Number Placeholder 4">
            <a:extLst>
              <a:ext uri="{FF2B5EF4-FFF2-40B4-BE49-F238E27FC236}">
                <a16:creationId xmlns:a16="http://schemas.microsoft.com/office/drawing/2014/main" id="{116788D8-BFE2-6337-83BB-F8CF3837F9FA}"/>
              </a:ext>
            </a:extLst>
          </p:cNvPr>
          <p:cNvSpPr>
            <a:spLocks noGrp="1"/>
          </p:cNvSpPr>
          <p:nvPr>
            <p:ph type="sldNum" sz="quarter" idx="12"/>
          </p:nvPr>
        </p:nvSpPr>
        <p:spPr/>
        <p:txBody>
          <a:bodyPr/>
          <a:lstStyle/>
          <a:p>
            <a:fld id="{7DCCAA30-94DD-4E22-986E-F016C04350DC}" type="slidenum">
              <a:rPr lang="en-IN" smtClean="0"/>
              <a:t>44</a:t>
            </a:fld>
            <a:endParaRPr lang="en-I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Access Specifiers</a:t>
            </a:r>
          </a:p>
        </p:txBody>
      </p:sp>
      <p:sp>
        <p:nvSpPr>
          <p:cNvPr id="3" name="Content Placeholder 2"/>
          <p:cNvSpPr>
            <a:spLocks noGrp="1"/>
          </p:cNvSpPr>
          <p:nvPr>
            <p:ph sz="half" idx="1"/>
          </p:nvPr>
        </p:nvSpPr>
        <p:spPr>
          <a:xfrm>
            <a:off x="838200" y="1825625"/>
            <a:ext cx="10382250" cy="4351655"/>
          </a:xfrm>
        </p:spPr>
        <p:txBody>
          <a:bodyPr/>
          <a:lstStyle/>
          <a:p>
            <a:pPr marL="0" indent="0">
              <a:buNone/>
            </a:pPr>
            <a:r>
              <a:rPr lang="en-US"/>
              <a:t>In C++ we have basically three types of access specifiers :</a:t>
            </a:r>
          </a:p>
          <a:p>
            <a:r>
              <a:rPr lang="en-US"/>
              <a:t>Public : Here members of the class are accessible outside the class as well.</a:t>
            </a:r>
          </a:p>
          <a:p>
            <a:r>
              <a:rPr lang="en-US"/>
              <a:t>Private : Here members of the class are not accessible outside the class.</a:t>
            </a:r>
          </a:p>
          <a:p>
            <a:r>
              <a:rPr lang="en-US"/>
              <a:t>Protected : Here the members cannot be accessed outside the class, but can be accessed in inherited classes.</a:t>
            </a:r>
          </a:p>
        </p:txBody>
      </p:sp>
      <p:sp>
        <p:nvSpPr>
          <p:cNvPr id="4" name="Date Placeholder 3">
            <a:extLst>
              <a:ext uri="{FF2B5EF4-FFF2-40B4-BE49-F238E27FC236}">
                <a16:creationId xmlns:a16="http://schemas.microsoft.com/office/drawing/2014/main" id="{F87A1699-EF0A-B570-9F90-B5CA6546D8EE}"/>
              </a:ext>
            </a:extLst>
          </p:cNvPr>
          <p:cNvSpPr>
            <a:spLocks noGrp="1"/>
          </p:cNvSpPr>
          <p:nvPr>
            <p:ph type="dt" sz="half" idx="10"/>
          </p:nvPr>
        </p:nvSpPr>
        <p:spPr/>
        <p:txBody>
          <a:bodyPr/>
          <a:lstStyle/>
          <a:p>
            <a:fld id="{D41CC72D-6C6F-4D8A-906F-A4F6672998EC}" type="datetime1">
              <a:rPr lang="en-IN" smtClean="0"/>
              <a:t>27-09-2022</a:t>
            </a:fld>
            <a:endParaRPr lang="en-IN"/>
          </a:p>
        </p:txBody>
      </p:sp>
      <p:sp>
        <p:nvSpPr>
          <p:cNvPr id="5" name="Footer Placeholder 4">
            <a:extLst>
              <a:ext uri="{FF2B5EF4-FFF2-40B4-BE49-F238E27FC236}">
                <a16:creationId xmlns:a16="http://schemas.microsoft.com/office/drawing/2014/main" id="{86144053-9723-A158-9540-0DD09168154F}"/>
              </a:ext>
            </a:extLst>
          </p:cNvPr>
          <p:cNvSpPr>
            <a:spLocks noGrp="1"/>
          </p:cNvSpPr>
          <p:nvPr>
            <p:ph type="ftr" sz="quarter" idx="11"/>
          </p:nvPr>
        </p:nvSpPr>
        <p:spPr/>
        <p:txBody>
          <a:bodyPr/>
          <a:lstStyle/>
          <a:p>
            <a:r>
              <a:rPr lang="en-IN"/>
              <a:t>Prepared by NWC Department</a:t>
            </a:r>
          </a:p>
        </p:txBody>
      </p:sp>
      <p:sp>
        <p:nvSpPr>
          <p:cNvPr id="6" name="Slide Number Placeholder 5">
            <a:extLst>
              <a:ext uri="{FF2B5EF4-FFF2-40B4-BE49-F238E27FC236}">
                <a16:creationId xmlns:a16="http://schemas.microsoft.com/office/drawing/2014/main" id="{8333694D-D977-72B8-87AC-72FBFAEA3285}"/>
              </a:ext>
            </a:extLst>
          </p:cNvPr>
          <p:cNvSpPr>
            <a:spLocks noGrp="1"/>
          </p:cNvSpPr>
          <p:nvPr>
            <p:ph type="sldNum" sz="quarter" idx="12"/>
          </p:nvPr>
        </p:nvSpPr>
        <p:spPr/>
        <p:txBody>
          <a:bodyPr/>
          <a:lstStyle/>
          <a:p>
            <a:fld id="{7DCCAA30-94DD-4E22-986E-F016C04350DC}" type="slidenum">
              <a:rPr lang="en-IN" smtClean="0"/>
              <a:t>45</a:t>
            </a:fld>
            <a:endParaRPr lang="en-I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Example of Hybrid Inheritance</a:t>
            </a:r>
          </a:p>
        </p:txBody>
      </p:sp>
      <p:sp>
        <p:nvSpPr>
          <p:cNvPr id="3" name="Content Placeholder 2"/>
          <p:cNvSpPr>
            <a:spLocks noGrp="1"/>
          </p:cNvSpPr>
          <p:nvPr>
            <p:ph sz="half" idx="1"/>
          </p:nvPr>
        </p:nvSpPr>
        <p:spPr/>
        <p:txBody>
          <a:bodyPr>
            <a:normAutofit fontScale="42500" lnSpcReduction="20000"/>
          </a:bodyPr>
          <a:lstStyle/>
          <a:p>
            <a:pPr marL="0" indent="0">
              <a:buNone/>
            </a:pPr>
            <a:r>
              <a:rPr lang="en-US" sz="3600"/>
              <a:t>class A</a:t>
            </a:r>
          </a:p>
          <a:p>
            <a:pPr marL="0" indent="0">
              <a:buNone/>
            </a:pPr>
            <a:r>
              <a:rPr lang="en-US" sz="3600"/>
              <a:t>{</a:t>
            </a:r>
          </a:p>
          <a:p>
            <a:pPr marL="0" indent="0">
              <a:buNone/>
            </a:pPr>
            <a:r>
              <a:rPr lang="en-US" sz="3600"/>
              <a:t> 	public:</a:t>
            </a:r>
          </a:p>
          <a:p>
            <a:pPr marL="0" indent="0">
              <a:buNone/>
            </a:pPr>
            <a:r>
              <a:rPr lang="en-US" sz="3600"/>
              <a:t> 	int x;</a:t>
            </a:r>
          </a:p>
          <a:p>
            <a:pPr marL="0" indent="0">
              <a:buNone/>
            </a:pPr>
            <a:r>
              <a:rPr lang="en-US" sz="3600"/>
              <a:t>};</a:t>
            </a:r>
          </a:p>
          <a:p>
            <a:pPr marL="0" indent="0">
              <a:buNone/>
            </a:pPr>
            <a:endParaRPr lang="en-US" sz="3600"/>
          </a:p>
          <a:p>
            <a:pPr marL="0" indent="0">
              <a:buNone/>
            </a:pPr>
            <a:r>
              <a:rPr lang="en-US" sz="3600"/>
              <a:t>class B : public A</a:t>
            </a:r>
          </a:p>
          <a:p>
            <a:pPr marL="0" indent="0">
              <a:buNone/>
            </a:pPr>
            <a:r>
              <a:rPr lang="en-US" sz="3600"/>
              <a:t>{</a:t>
            </a:r>
          </a:p>
          <a:p>
            <a:pPr marL="0" indent="0">
              <a:buNone/>
            </a:pPr>
            <a:r>
              <a:rPr lang="en-US" sz="3600"/>
              <a:t> 	public:</a:t>
            </a:r>
          </a:p>
          <a:p>
            <a:pPr marL="0" indent="0">
              <a:buNone/>
            </a:pPr>
            <a:r>
              <a:rPr lang="en-US" sz="3600"/>
              <a:t> 	B()  </a:t>
            </a:r>
          </a:p>
          <a:p>
            <a:pPr marL="0" indent="0">
              <a:buNone/>
            </a:pPr>
            <a:r>
              <a:rPr lang="en-US" sz="3600"/>
              <a:t> 	{</a:t>
            </a:r>
          </a:p>
          <a:p>
            <a:pPr marL="0" indent="0">
              <a:buNone/>
            </a:pPr>
            <a:r>
              <a:rPr lang="en-US" sz="3600"/>
              <a:t> 	   x = 10;</a:t>
            </a:r>
          </a:p>
          <a:p>
            <a:pPr marL="0" indent="0">
              <a:buNone/>
            </a:pPr>
            <a:r>
              <a:rPr lang="en-US" sz="3600"/>
              <a:t> 	}</a:t>
            </a:r>
          </a:p>
          <a:p>
            <a:pPr marL="0" indent="0">
              <a:buNone/>
            </a:pPr>
            <a:r>
              <a:rPr lang="en-US" sz="3600"/>
              <a:t>};</a:t>
            </a:r>
          </a:p>
        </p:txBody>
      </p:sp>
      <p:sp>
        <p:nvSpPr>
          <p:cNvPr id="4" name="Content Placeholder 3"/>
          <p:cNvSpPr>
            <a:spLocks noGrp="1"/>
          </p:cNvSpPr>
          <p:nvPr>
            <p:ph sz="half" idx="2"/>
          </p:nvPr>
        </p:nvSpPr>
        <p:spPr/>
        <p:txBody>
          <a:bodyPr>
            <a:noAutofit/>
          </a:bodyPr>
          <a:lstStyle/>
          <a:p>
            <a:pPr marL="0" indent="0">
              <a:buNone/>
            </a:pPr>
            <a:r>
              <a:rPr lang="en-US" sz="1800"/>
              <a:t>class C </a:t>
            </a:r>
          </a:p>
          <a:p>
            <a:pPr marL="0" indent="0">
              <a:buNone/>
            </a:pPr>
            <a:r>
              <a:rPr lang="en-US" sz="1800"/>
              <a:t>{	public:</a:t>
            </a:r>
          </a:p>
          <a:p>
            <a:pPr marL="0" indent="0">
              <a:buNone/>
            </a:pPr>
            <a:r>
              <a:rPr lang="en-US" sz="1800"/>
              <a:t> 	int y;</a:t>
            </a:r>
          </a:p>
          <a:p>
            <a:pPr marL="0" indent="0">
              <a:buNone/>
            </a:pPr>
            <a:r>
              <a:rPr lang="en-US" sz="1800"/>
              <a:t> 	C() </a:t>
            </a:r>
          </a:p>
          <a:p>
            <a:pPr marL="0" indent="0">
              <a:buNone/>
            </a:pPr>
            <a:r>
              <a:rPr lang="en-US" sz="1800"/>
              <a:t> 	{</a:t>
            </a:r>
          </a:p>
          <a:p>
            <a:pPr marL="0" indent="0">
              <a:buNone/>
            </a:pPr>
            <a:r>
              <a:rPr lang="en-US" sz="1800"/>
              <a:t> 	    y = 4;</a:t>
            </a:r>
          </a:p>
          <a:p>
            <a:pPr marL="0" indent="0">
              <a:buNone/>
            </a:pPr>
            <a:r>
              <a:rPr lang="en-US" sz="1800"/>
              <a:t>        }</a:t>
            </a:r>
          </a:p>
          <a:p>
            <a:pPr marL="0" indent="0">
              <a:buNone/>
            </a:pPr>
            <a:r>
              <a:rPr lang="en-US" sz="1800"/>
              <a:t>};</a:t>
            </a:r>
          </a:p>
          <a:p>
            <a:pPr marL="0" indent="0">
              <a:buNone/>
            </a:pPr>
            <a:r>
              <a:rPr lang="en-US" sz="1800"/>
              <a:t>class D : public B, public C  </a:t>
            </a:r>
          </a:p>
          <a:p>
            <a:pPr marL="0" indent="0">
              <a:buNone/>
            </a:pPr>
            <a:r>
              <a:rPr lang="en-US" sz="1800"/>
              <a:t>{	public:</a:t>
            </a:r>
          </a:p>
          <a:p>
            <a:pPr marL="0" indent="0">
              <a:buNone/>
            </a:pPr>
            <a:r>
              <a:rPr lang="en-US" sz="1800"/>
              <a:t> 	void sum()</a:t>
            </a:r>
          </a:p>
          <a:p>
            <a:pPr marL="0" indent="0">
              <a:buNone/>
            </a:pPr>
            <a:r>
              <a:rPr lang="en-US" sz="1800"/>
              <a:t> 	{</a:t>
            </a:r>
          </a:p>
          <a:p>
            <a:pPr marL="0" indent="0">
              <a:buNone/>
            </a:pPr>
            <a:r>
              <a:rPr lang="en-US" sz="1800"/>
              <a:t> 	    cout &lt;&lt; "Sum= " &lt;&lt; x + y;</a:t>
            </a:r>
          </a:p>
          <a:p>
            <a:pPr marL="0" indent="0">
              <a:buNone/>
            </a:pPr>
            <a:r>
              <a:rPr lang="en-US" sz="1800"/>
              <a:t> 	}</a:t>
            </a:r>
          </a:p>
          <a:p>
            <a:pPr marL="0" indent="0">
              <a:buNone/>
            </a:pPr>
            <a:r>
              <a:rPr lang="en-US" sz="1800"/>
              <a:t>};</a:t>
            </a:r>
          </a:p>
        </p:txBody>
      </p:sp>
      <p:sp>
        <p:nvSpPr>
          <p:cNvPr id="5" name="Date Placeholder 4">
            <a:extLst>
              <a:ext uri="{FF2B5EF4-FFF2-40B4-BE49-F238E27FC236}">
                <a16:creationId xmlns:a16="http://schemas.microsoft.com/office/drawing/2014/main" id="{A4A2A197-22C1-2C48-FBC8-D31A082DE676}"/>
              </a:ext>
            </a:extLst>
          </p:cNvPr>
          <p:cNvSpPr>
            <a:spLocks noGrp="1"/>
          </p:cNvSpPr>
          <p:nvPr>
            <p:ph type="dt" sz="half" idx="10"/>
          </p:nvPr>
        </p:nvSpPr>
        <p:spPr/>
        <p:txBody>
          <a:bodyPr/>
          <a:lstStyle/>
          <a:p>
            <a:fld id="{255839F4-0168-4C1E-B12D-1551A4B4BB0F}" type="datetime1">
              <a:rPr lang="en-IN" smtClean="0"/>
              <a:t>27-09-2022</a:t>
            </a:fld>
            <a:endParaRPr lang="en-IN"/>
          </a:p>
        </p:txBody>
      </p:sp>
      <p:sp>
        <p:nvSpPr>
          <p:cNvPr id="6" name="Footer Placeholder 5">
            <a:extLst>
              <a:ext uri="{FF2B5EF4-FFF2-40B4-BE49-F238E27FC236}">
                <a16:creationId xmlns:a16="http://schemas.microsoft.com/office/drawing/2014/main" id="{4BAAEE57-4597-349D-500F-2C54922E681E}"/>
              </a:ext>
            </a:extLst>
          </p:cNvPr>
          <p:cNvSpPr>
            <a:spLocks noGrp="1"/>
          </p:cNvSpPr>
          <p:nvPr>
            <p:ph type="ftr" sz="quarter" idx="11"/>
          </p:nvPr>
        </p:nvSpPr>
        <p:spPr/>
        <p:txBody>
          <a:bodyPr/>
          <a:lstStyle/>
          <a:p>
            <a:r>
              <a:rPr lang="en-IN"/>
              <a:t>Prepared by NWC Department</a:t>
            </a:r>
          </a:p>
        </p:txBody>
      </p:sp>
      <p:sp>
        <p:nvSpPr>
          <p:cNvPr id="7" name="Slide Number Placeholder 6">
            <a:extLst>
              <a:ext uri="{FF2B5EF4-FFF2-40B4-BE49-F238E27FC236}">
                <a16:creationId xmlns:a16="http://schemas.microsoft.com/office/drawing/2014/main" id="{BB4D92C1-9347-E6DE-F015-F9AA79F012C5}"/>
              </a:ext>
            </a:extLst>
          </p:cNvPr>
          <p:cNvSpPr>
            <a:spLocks noGrp="1"/>
          </p:cNvSpPr>
          <p:nvPr>
            <p:ph type="sldNum" sz="quarter" idx="12"/>
          </p:nvPr>
        </p:nvSpPr>
        <p:spPr/>
        <p:txBody>
          <a:bodyPr/>
          <a:lstStyle/>
          <a:p>
            <a:fld id="{7DCCAA30-94DD-4E22-986E-F016C04350DC}" type="slidenum">
              <a:rPr lang="en-IN" smtClean="0"/>
              <a:t>46</a:t>
            </a:fld>
            <a:endParaRPr lang="en-I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0"/>
          </p:nvPr>
        </p:nvSpPr>
        <p:spPr/>
        <p:txBody>
          <a:bodyPr>
            <a:normAutofit/>
          </a:bodyPr>
          <a:lstStyle/>
          <a:p>
            <a:r>
              <a:rPr lang="en-US" altLang="ko-KR" sz="3600" b="1" dirty="0">
                <a:latin typeface="Segoe UI" panose="020B0502040204020203" pitchFamily="34" charset="0"/>
                <a:cs typeface="Segoe UI" panose="020B0502040204020203" pitchFamily="34" charset="0"/>
              </a:rPr>
              <a:t>Order of Constructor Call</a:t>
            </a:r>
            <a:endParaRPr lang="ko-KR" altLang="en-US" sz="3600" b="1" dirty="0">
              <a:latin typeface="Segoe UI" panose="020B0502040204020203" pitchFamily="34" charset="0"/>
              <a:cs typeface="Segoe UI" panose="020B0502040204020203" pitchFamily="34" charset="0"/>
            </a:endParaRPr>
          </a:p>
        </p:txBody>
      </p:sp>
      <p:sp>
        <p:nvSpPr>
          <p:cNvPr id="7" name="TextBox 6"/>
          <p:cNvSpPr txBox="1"/>
          <p:nvPr/>
        </p:nvSpPr>
        <p:spPr>
          <a:xfrm>
            <a:off x="1524002" y="1044020"/>
            <a:ext cx="9036495" cy="4401205"/>
          </a:xfrm>
          <a:prstGeom prst="rect">
            <a:avLst/>
          </a:prstGeom>
          <a:noFill/>
        </p:spPr>
        <p:txBody>
          <a:bodyPr wrap="square" rtlCol="0">
            <a:spAutoFit/>
          </a:bodyPr>
          <a:lstStyle/>
          <a:p>
            <a:pPr algn="just">
              <a:spcBef>
                <a:spcPct val="50000"/>
              </a:spcBef>
            </a:pPr>
            <a:r>
              <a:rPr lang="en-US" sz="2000" dirty="0"/>
              <a:t>	Base class constructors are always called in the derived class constructors. Whenever you create derived class object, first the base class default constructor is executed and then the derived class's constructor finishes execution.</a:t>
            </a:r>
          </a:p>
          <a:p>
            <a:pPr algn="just"/>
            <a:endParaRPr lang="en-US" sz="2000" b="1" u="sng" dirty="0"/>
          </a:p>
          <a:p>
            <a:pPr algn="just"/>
            <a:r>
              <a:rPr lang="en-US" sz="2000" b="1" u="sng" dirty="0"/>
              <a:t>Points to Remember</a:t>
            </a:r>
          </a:p>
          <a:p>
            <a:pPr algn="just"/>
            <a:endParaRPr lang="en-US" sz="2000" b="1" u="sng" dirty="0"/>
          </a:p>
          <a:p>
            <a:pPr marL="342900" indent="-342900" algn="just">
              <a:buFont typeface="Wingdings" panose="05000000000000000000" pitchFamily="2" charset="2"/>
              <a:buChar char="Ø"/>
            </a:pPr>
            <a:r>
              <a:rPr lang="en-US" sz="2000" dirty="0"/>
              <a:t>Whether derived class's default constructor is called or parameterised is called, base class's default constructor is always called inside them.</a:t>
            </a:r>
          </a:p>
          <a:p>
            <a:pPr algn="just"/>
            <a:endParaRPr lang="en-US" sz="2000" dirty="0"/>
          </a:p>
          <a:p>
            <a:pPr marL="342900" indent="-342900" algn="just">
              <a:buFont typeface="Wingdings" panose="05000000000000000000" pitchFamily="2" charset="2"/>
              <a:buChar char="Ø"/>
            </a:pPr>
            <a:r>
              <a:rPr lang="en-US" sz="2000" dirty="0"/>
              <a:t>To call base class's parameterised constructor inside derived class's parameterised constructor, we must mention it explicitly while declaring derived class's parameterized constructor.</a:t>
            </a:r>
          </a:p>
          <a:p>
            <a:pPr algn="just"/>
            <a:br>
              <a:rPr lang="en-US" sz="2000" dirty="0"/>
            </a:br>
            <a:endParaRPr lang="en-US" sz="2000" dirty="0"/>
          </a:p>
        </p:txBody>
      </p:sp>
    </p:spTree>
    <p:extLst>
      <p:ext uri="{BB962C8B-B14F-4D97-AF65-F5344CB8AC3E}">
        <p14:creationId xmlns:p14="http://schemas.microsoft.com/office/powerpoint/2010/main" val="22976011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Example</a:t>
            </a:r>
          </a:p>
        </p:txBody>
      </p:sp>
      <p:grpSp>
        <p:nvGrpSpPr>
          <p:cNvPr id="4" name="Group 3"/>
          <p:cNvGrpSpPr/>
          <p:nvPr/>
        </p:nvGrpSpPr>
        <p:grpSpPr>
          <a:xfrm>
            <a:off x="1631504" y="871356"/>
            <a:ext cx="9036496" cy="5798004"/>
            <a:chOff x="803640" y="3362835"/>
            <a:chExt cx="2153425" cy="6162357"/>
          </a:xfrm>
        </p:grpSpPr>
        <p:sp>
          <p:nvSpPr>
            <p:cNvPr id="5" name="TextBox 4"/>
            <p:cNvSpPr txBox="1"/>
            <p:nvPr/>
          </p:nvSpPr>
          <p:spPr>
            <a:xfrm>
              <a:off x="803640" y="3469023"/>
              <a:ext cx="2153425" cy="6056169"/>
            </a:xfrm>
            <a:prstGeom prst="rect">
              <a:avLst/>
            </a:prstGeom>
            <a:noFill/>
          </p:spPr>
          <p:txBody>
            <a:bodyPr wrap="square" numCol="2" rtlCol="0">
              <a:spAutoFit/>
            </a:bodyPr>
            <a:lstStyle/>
            <a:p>
              <a:pPr algn="just"/>
              <a:r>
                <a:rPr lang="en-US" sz="2000" b="1" dirty="0"/>
                <a:t>class Base</a:t>
              </a:r>
            </a:p>
            <a:p>
              <a:pPr algn="just"/>
              <a:r>
                <a:rPr lang="en-US" sz="2000" b="1" dirty="0"/>
                <a:t>{ </a:t>
              </a:r>
            </a:p>
            <a:p>
              <a:pPr algn="just"/>
              <a:r>
                <a:rPr lang="en-US" sz="2000" b="1" dirty="0"/>
                <a:t>    </a:t>
              </a:r>
              <a:r>
                <a:rPr lang="en-US" sz="2000" b="1" dirty="0" err="1"/>
                <a:t>int</a:t>
              </a:r>
              <a:r>
                <a:rPr lang="en-US" sz="2000" b="1" dirty="0"/>
                <a:t> x;</a:t>
              </a:r>
            </a:p>
            <a:p>
              <a:pPr algn="just"/>
              <a:r>
                <a:rPr lang="en-US" sz="2000" b="1" dirty="0"/>
                <a:t>    public:</a:t>
              </a:r>
            </a:p>
            <a:p>
              <a:pPr algn="just"/>
              <a:r>
                <a:rPr lang="en-US" sz="2000" b="1" dirty="0"/>
                <a:t>Base() </a:t>
              </a:r>
            </a:p>
            <a:p>
              <a:pPr algn="just"/>
              <a:r>
                <a:rPr lang="en-US" sz="2000" b="1" dirty="0"/>
                <a:t>    { </a:t>
              </a:r>
            </a:p>
            <a:p>
              <a:pPr algn="just"/>
              <a:r>
                <a:rPr lang="en-US" sz="2000" b="1" dirty="0"/>
                <a:t>cout&lt;&lt;"Base default constructor"; </a:t>
              </a:r>
            </a:p>
            <a:p>
              <a:pPr algn="just"/>
              <a:r>
                <a:rPr lang="en-US" sz="2000" b="1" dirty="0"/>
                <a:t>    }</a:t>
              </a:r>
            </a:p>
            <a:p>
              <a:pPr algn="just"/>
              <a:r>
                <a:rPr lang="en-US" sz="2000" b="1" dirty="0"/>
                <a:t>};</a:t>
              </a:r>
            </a:p>
            <a:p>
              <a:pPr algn="just"/>
              <a:endParaRPr lang="en-US" sz="2000" b="1" dirty="0"/>
            </a:p>
            <a:p>
              <a:pPr algn="just"/>
              <a:r>
                <a:rPr lang="en-US" sz="2000" b="1" dirty="0"/>
                <a:t>class Derived : public Base</a:t>
              </a:r>
            </a:p>
            <a:p>
              <a:pPr algn="just"/>
              <a:r>
                <a:rPr lang="en-US" sz="2000" b="1" dirty="0"/>
                <a:t>{ </a:t>
              </a:r>
            </a:p>
            <a:p>
              <a:pPr algn="just"/>
              <a:r>
                <a:rPr lang="en-US" sz="2000" b="1" dirty="0"/>
                <a:t>    </a:t>
              </a:r>
              <a:r>
                <a:rPr lang="en-US" sz="2000" b="1" dirty="0" err="1"/>
                <a:t>int</a:t>
              </a:r>
              <a:r>
                <a:rPr lang="en-US" sz="2000" b="1" dirty="0"/>
                <a:t> y;</a:t>
              </a:r>
            </a:p>
            <a:p>
              <a:pPr algn="just"/>
              <a:r>
                <a:rPr lang="en-US" sz="2000" b="1" dirty="0"/>
                <a:t>    public:</a:t>
              </a:r>
            </a:p>
            <a:p>
              <a:pPr algn="just"/>
              <a:r>
                <a:rPr lang="en-US" sz="2000" b="1" dirty="0"/>
                <a:t>Derived() </a:t>
              </a:r>
            </a:p>
            <a:p>
              <a:pPr algn="just"/>
              <a:r>
                <a:rPr lang="en-US" sz="2000" b="1" dirty="0"/>
                <a:t>    { </a:t>
              </a:r>
            </a:p>
            <a:p>
              <a:pPr algn="just"/>
              <a:r>
                <a:rPr lang="en-US" sz="2000" b="1" dirty="0"/>
                <a:t>cout&lt;"Derived def. constructor"; </a:t>
              </a:r>
            </a:p>
            <a:p>
              <a:pPr algn="just"/>
              <a:r>
                <a:rPr lang="en-US" sz="2000" b="1" dirty="0"/>
                <a:t>    }</a:t>
              </a:r>
            </a:p>
            <a:p>
              <a:pPr algn="just"/>
              <a:endParaRPr lang="en-US" sz="2000" b="1" dirty="0"/>
            </a:p>
            <a:p>
              <a:pPr algn="just"/>
              <a:r>
                <a:rPr lang="en-US" sz="2000" b="1" dirty="0"/>
                <a:t>    // parameterized constructor</a:t>
              </a:r>
            </a:p>
            <a:p>
              <a:pPr algn="just"/>
              <a:r>
                <a:rPr lang="en-US" sz="2000" b="1" dirty="0"/>
                <a:t>    Derived(</a:t>
              </a:r>
              <a:r>
                <a:rPr lang="en-US" sz="2000" b="1" dirty="0" err="1"/>
                <a:t>int</a:t>
              </a:r>
              <a:r>
                <a:rPr lang="en-US" sz="2000" b="1" dirty="0"/>
                <a:t> </a:t>
              </a:r>
              <a:r>
                <a:rPr lang="en-US" sz="2000" b="1" dirty="0" err="1"/>
                <a:t>i</a:t>
              </a:r>
              <a:r>
                <a:rPr lang="en-US" sz="2000" b="1" dirty="0"/>
                <a:t>) </a:t>
              </a:r>
            </a:p>
            <a:p>
              <a:pPr algn="just"/>
              <a:r>
                <a:rPr lang="en-US" sz="2000" b="1" dirty="0"/>
                <a:t>    { </a:t>
              </a:r>
            </a:p>
            <a:p>
              <a:pPr algn="just"/>
              <a:r>
                <a:rPr lang="en-US" sz="2000" b="1" dirty="0"/>
                <a:t>    cout &lt;&lt; "Derived parameterized constructor\n"; </a:t>
              </a:r>
            </a:p>
            <a:p>
              <a:pPr algn="just"/>
              <a:r>
                <a:rPr lang="en-US" sz="2000" b="1" dirty="0"/>
                <a:t>    }</a:t>
              </a:r>
            </a:p>
            <a:p>
              <a:pPr algn="just"/>
              <a:r>
                <a:rPr lang="en-US" sz="2000" b="1" dirty="0"/>
                <a:t>};</a:t>
              </a:r>
            </a:p>
            <a:p>
              <a:pPr algn="just"/>
              <a:endParaRPr lang="en-US" sz="2000" b="1" dirty="0"/>
            </a:p>
            <a:p>
              <a:pPr algn="just"/>
              <a:r>
                <a:rPr lang="en-US" sz="2000" b="1" dirty="0" err="1"/>
                <a:t>int</a:t>
              </a:r>
              <a:r>
                <a:rPr lang="en-US" sz="2000" b="1" dirty="0"/>
                <a:t> main()</a:t>
              </a:r>
            </a:p>
            <a:p>
              <a:pPr algn="just"/>
              <a:r>
                <a:rPr lang="en-US" sz="2000" b="1" dirty="0"/>
                <a:t>{</a:t>
              </a:r>
            </a:p>
            <a:p>
              <a:pPr algn="just"/>
              <a:r>
                <a:rPr lang="en-US" sz="2000" b="1" dirty="0"/>
                <a:t>    Base b;        </a:t>
              </a:r>
            </a:p>
            <a:p>
              <a:pPr algn="just"/>
              <a:r>
                <a:rPr lang="en-US" sz="2000" b="1" dirty="0"/>
                <a:t>    Derived d1;    </a:t>
              </a:r>
            </a:p>
            <a:p>
              <a:pPr algn="just"/>
              <a:r>
                <a:rPr lang="en-US" sz="2000" b="1" dirty="0"/>
                <a:t>    Derived d2(10);</a:t>
              </a:r>
            </a:p>
            <a:p>
              <a:pPr algn="just"/>
              <a:r>
                <a:rPr lang="en-US" sz="2000" b="1" dirty="0"/>
                <a:t>}</a:t>
              </a:r>
            </a:p>
          </p:txBody>
        </p:sp>
        <p:sp>
          <p:nvSpPr>
            <p:cNvPr id="6" name="TextBox 5"/>
            <p:cNvSpPr txBox="1"/>
            <p:nvPr/>
          </p:nvSpPr>
          <p:spPr>
            <a:xfrm>
              <a:off x="803640" y="3362835"/>
              <a:ext cx="2059657" cy="403514"/>
            </a:xfrm>
            <a:prstGeom prst="rect">
              <a:avLst/>
            </a:prstGeom>
            <a:noFill/>
          </p:spPr>
          <p:txBody>
            <a:bodyPr wrap="square" rtlCol="0">
              <a:spAutoFit/>
            </a:bodyPr>
            <a:lstStyle/>
            <a:p>
              <a:endParaRPr lang="ko-KR" altLang="en-US" sz="1867" b="1" dirty="0">
                <a:cs typeface="Arial" pitchFamily="34" charset="0"/>
              </a:endParaRPr>
            </a:p>
          </p:txBody>
        </p:sp>
      </p:grpSp>
      <p:sp>
        <p:nvSpPr>
          <p:cNvPr id="7" name="Rectangle 6"/>
          <p:cNvSpPr/>
          <p:nvPr/>
        </p:nvSpPr>
        <p:spPr>
          <a:xfrm>
            <a:off x="5663953" y="754254"/>
            <a:ext cx="52331" cy="57754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Tree>
    <p:extLst>
      <p:ext uri="{BB962C8B-B14F-4D97-AF65-F5344CB8AC3E}">
        <p14:creationId xmlns:p14="http://schemas.microsoft.com/office/powerpoint/2010/main" val="17681276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10"/>
          </p:nvPr>
        </p:nvSpPr>
        <p:spPr/>
        <p:txBody>
          <a:bodyPr>
            <a:normAutofit/>
          </a:bodyPr>
          <a:lstStyle/>
          <a:p>
            <a:r>
              <a:rPr lang="en-US" altLang="ko-KR" sz="3600" b="1" dirty="0">
                <a:latin typeface="Segoe UI" panose="020B0502040204020203" pitchFamily="34" charset="0"/>
                <a:cs typeface="Segoe UI" panose="020B0502040204020203" pitchFamily="34" charset="0"/>
              </a:rPr>
              <a:t>Order of Constructor Call</a:t>
            </a:r>
            <a:endParaRPr lang="ko-KR" altLang="en-US" sz="3600" b="1" dirty="0">
              <a:latin typeface="Segoe UI" panose="020B0502040204020203" pitchFamily="34" charset="0"/>
              <a:cs typeface="Segoe UI" panose="020B0502040204020203" pitchFamily="34" charset="0"/>
            </a:endParaRPr>
          </a:p>
        </p:txBody>
      </p:sp>
      <p:sp>
        <p:nvSpPr>
          <p:cNvPr id="5" name="TextBox 4"/>
          <p:cNvSpPr txBox="1"/>
          <p:nvPr/>
        </p:nvSpPr>
        <p:spPr>
          <a:xfrm>
            <a:off x="4930635" y="797264"/>
            <a:ext cx="1281574" cy="461665"/>
          </a:xfrm>
          <a:prstGeom prst="rect">
            <a:avLst/>
          </a:prstGeom>
          <a:noFill/>
        </p:spPr>
        <p:txBody>
          <a:bodyPr wrap="square" rtlCol="0">
            <a:spAutoFit/>
          </a:bodyPr>
          <a:lstStyle/>
          <a:p>
            <a:r>
              <a:rPr lang="en-US" altLang="ko-KR" sz="2400" b="1" dirty="0">
                <a:solidFill>
                  <a:schemeClr val="accent1"/>
                </a:solidFill>
                <a:cs typeface="Arial" pitchFamily="34" charset="0"/>
              </a:rPr>
              <a:t>Example:</a:t>
            </a:r>
          </a:p>
        </p:txBody>
      </p:sp>
      <p:sp>
        <p:nvSpPr>
          <p:cNvPr id="6" name="TextBox 5"/>
          <p:cNvSpPr txBox="1"/>
          <p:nvPr/>
        </p:nvSpPr>
        <p:spPr>
          <a:xfrm>
            <a:off x="1539893" y="691447"/>
            <a:ext cx="9128108" cy="6555642"/>
          </a:xfrm>
          <a:prstGeom prst="rect">
            <a:avLst/>
          </a:prstGeom>
          <a:noFill/>
        </p:spPr>
        <p:txBody>
          <a:bodyPr wrap="square" numCol="2" rtlCol="0">
            <a:spAutoFit/>
          </a:bodyPr>
          <a:lstStyle/>
          <a:p>
            <a:pPr algn="just"/>
            <a:r>
              <a:rPr lang="en-US" sz="2000" b="1" dirty="0"/>
              <a:t>class Base</a:t>
            </a:r>
          </a:p>
          <a:p>
            <a:pPr algn="just"/>
            <a:r>
              <a:rPr lang="en-US" sz="2000" b="1" dirty="0"/>
              <a:t>{ </a:t>
            </a:r>
          </a:p>
          <a:p>
            <a:pPr algn="just"/>
            <a:r>
              <a:rPr lang="en-US" sz="2000" b="1" dirty="0"/>
              <a:t>    </a:t>
            </a:r>
            <a:r>
              <a:rPr lang="en-US" sz="2000" b="1" dirty="0" err="1"/>
              <a:t>int</a:t>
            </a:r>
            <a:r>
              <a:rPr lang="en-US" sz="2000" b="1" dirty="0"/>
              <a:t> x;</a:t>
            </a:r>
          </a:p>
          <a:p>
            <a:pPr algn="just"/>
            <a:r>
              <a:rPr lang="en-US" sz="2000" b="1" dirty="0"/>
              <a:t>    public:</a:t>
            </a:r>
          </a:p>
          <a:p>
            <a:pPr algn="just"/>
            <a:r>
              <a:rPr lang="en-US" sz="2000" b="1" dirty="0"/>
              <a:t>    // parameterized constructor</a:t>
            </a:r>
          </a:p>
          <a:p>
            <a:pPr algn="just"/>
            <a:r>
              <a:rPr lang="en-US" sz="2000" b="1" dirty="0"/>
              <a:t>    Base(</a:t>
            </a:r>
            <a:r>
              <a:rPr lang="en-US" sz="2000" b="1" dirty="0" err="1"/>
              <a:t>int</a:t>
            </a:r>
            <a:r>
              <a:rPr lang="en-US" sz="2000" b="1" dirty="0"/>
              <a:t> </a:t>
            </a:r>
            <a:r>
              <a:rPr lang="en-US" sz="2000" b="1" dirty="0" err="1"/>
              <a:t>i</a:t>
            </a:r>
            <a:r>
              <a:rPr lang="en-US" sz="2000" b="1" dirty="0"/>
              <a:t>)   </a:t>
            </a:r>
          </a:p>
          <a:p>
            <a:pPr algn="just"/>
            <a:r>
              <a:rPr lang="en-US" sz="2000" b="1" dirty="0"/>
              <a:t>    { </a:t>
            </a:r>
          </a:p>
          <a:p>
            <a:pPr algn="just"/>
            <a:r>
              <a:rPr lang="en-US" sz="2000" b="1" dirty="0"/>
              <a:t>        x = </a:t>
            </a:r>
            <a:r>
              <a:rPr lang="en-US" sz="2000" b="1" dirty="0" err="1"/>
              <a:t>i</a:t>
            </a:r>
            <a:r>
              <a:rPr lang="en-US" sz="2000" b="1" dirty="0"/>
              <a:t>;</a:t>
            </a:r>
          </a:p>
          <a:p>
            <a:pPr algn="just"/>
            <a:r>
              <a:rPr lang="en-US" sz="2000" b="1" dirty="0"/>
              <a:t>        </a:t>
            </a:r>
            <a:r>
              <a:rPr lang="en-US" sz="1600" b="1" dirty="0" err="1"/>
              <a:t>cout</a:t>
            </a:r>
            <a:r>
              <a:rPr lang="en-US" sz="1600" b="1" dirty="0"/>
              <a:t>&lt;&lt;"</a:t>
            </a:r>
            <a:r>
              <a:rPr lang="en-US" sz="1600" b="1" dirty="0" err="1"/>
              <a:t>BaseParameterized</a:t>
            </a:r>
            <a:r>
              <a:rPr lang="en-US" sz="1600" b="1" dirty="0"/>
              <a:t> Constructor\n</a:t>
            </a:r>
            <a:r>
              <a:rPr lang="en-US" sz="2000" b="1" dirty="0"/>
              <a:t>";</a:t>
            </a:r>
          </a:p>
          <a:p>
            <a:pPr algn="just"/>
            <a:r>
              <a:rPr lang="en-US" sz="2000" b="1" dirty="0"/>
              <a:t>    }</a:t>
            </a:r>
          </a:p>
          <a:p>
            <a:pPr algn="just"/>
            <a:r>
              <a:rPr lang="en-US" sz="2000" b="1" dirty="0"/>
              <a:t>};</a:t>
            </a:r>
          </a:p>
          <a:p>
            <a:pPr algn="just"/>
            <a:endParaRPr lang="en-US" sz="2000" b="1" dirty="0"/>
          </a:p>
          <a:p>
            <a:pPr algn="just"/>
            <a:r>
              <a:rPr lang="en-US" sz="2000" b="1" dirty="0"/>
              <a:t>class Derived : public Base</a:t>
            </a:r>
          </a:p>
          <a:p>
            <a:pPr algn="just"/>
            <a:r>
              <a:rPr lang="en-US" sz="2000" b="1" dirty="0"/>
              <a:t>{ </a:t>
            </a:r>
          </a:p>
          <a:p>
            <a:pPr algn="just"/>
            <a:r>
              <a:rPr lang="en-US" sz="2000" b="1" dirty="0"/>
              <a:t>    </a:t>
            </a:r>
            <a:r>
              <a:rPr lang="en-US" sz="2000" b="1" dirty="0" err="1"/>
              <a:t>int</a:t>
            </a:r>
            <a:r>
              <a:rPr lang="en-US" sz="2000" b="1" dirty="0"/>
              <a:t> y;</a:t>
            </a:r>
          </a:p>
          <a:p>
            <a:pPr algn="just"/>
            <a:r>
              <a:rPr lang="en-US" sz="2000" b="1" dirty="0"/>
              <a:t>    public:</a:t>
            </a:r>
          </a:p>
          <a:p>
            <a:pPr algn="just"/>
            <a:r>
              <a:rPr lang="en-US" sz="2000" b="1" dirty="0"/>
              <a:t>    // parameterized constructor</a:t>
            </a:r>
          </a:p>
          <a:p>
            <a:pPr algn="just"/>
            <a:r>
              <a:rPr lang="en-US" sz="2000" b="1" dirty="0"/>
              <a:t>   </a:t>
            </a:r>
          </a:p>
          <a:p>
            <a:pPr algn="just"/>
            <a:endParaRPr lang="en-US" sz="2000" b="1" dirty="0"/>
          </a:p>
          <a:p>
            <a:pPr algn="just"/>
            <a:endParaRPr lang="en-US" sz="2000" b="1" dirty="0"/>
          </a:p>
          <a:p>
            <a:pPr algn="just"/>
            <a:endParaRPr lang="en-US" sz="2000" b="1" dirty="0"/>
          </a:p>
          <a:p>
            <a:pPr algn="just"/>
            <a:r>
              <a:rPr lang="en-US" sz="2000" b="1" dirty="0"/>
              <a:t>    </a:t>
            </a:r>
          </a:p>
          <a:p>
            <a:pPr algn="just"/>
            <a:endParaRPr lang="en-US" sz="2000" b="1" dirty="0"/>
          </a:p>
          <a:p>
            <a:pPr algn="just"/>
            <a:endParaRPr lang="en-US" sz="2000" b="1" dirty="0"/>
          </a:p>
          <a:p>
            <a:pPr algn="just"/>
            <a:r>
              <a:rPr lang="en-US" sz="2000" b="1" dirty="0"/>
              <a:t>Derived(</a:t>
            </a:r>
            <a:r>
              <a:rPr lang="en-US" sz="2000" b="1" dirty="0" err="1"/>
              <a:t>int</a:t>
            </a:r>
            <a:r>
              <a:rPr lang="en-US" sz="2000" b="1" dirty="0"/>
              <a:t> j):Base(j)</a:t>
            </a:r>
          </a:p>
          <a:p>
            <a:pPr algn="just"/>
            <a:r>
              <a:rPr lang="en-US" sz="2000" b="1" dirty="0"/>
              <a:t>    { </a:t>
            </a:r>
          </a:p>
          <a:p>
            <a:pPr algn="just"/>
            <a:r>
              <a:rPr lang="en-US" sz="2000" b="1" dirty="0"/>
              <a:t>        y = j;</a:t>
            </a:r>
          </a:p>
          <a:p>
            <a:pPr algn="just"/>
            <a:r>
              <a:rPr lang="en-US" sz="2000" b="1" dirty="0" err="1"/>
              <a:t>cout</a:t>
            </a:r>
            <a:r>
              <a:rPr lang="en-US" sz="2000" b="1" dirty="0"/>
              <a:t> &lt;&lt; "</a:t>
            </a:r>
            <a:r>
              <a:rPr lang="en-US" sz="1400" b="1" dirty="0"/>
              <a:t>Derived Parameterized Constructor\n</a:t>
            </a:r>
            <a:r>
              <a:rPr lang="en-US" sz="2000" b="1" dirty="0"/>
              <a:t>";</a:t>
            </a:r>
          </a:p>
          <a:p>
            <a:pPr algn="just"/>
            <a:r>
              <a:rPr lang="en-US" sz="2000" b="1" dirty="0"/>
              <a:t>    }</a:t>
            </a:r>
          </a:p>
          <a:p>
            <a:pPr algn="just"/>
            <a:r>
              <a:rPr lang="en-US" sz="2000" b="1" dirty="0"/>
              <a:t>};</a:t>
            </a:r>
          </a:p>
          <a:p>
            <a:pPr algn="just"/>
            <a:endParaRPr lang="en-US" sz="2000" b="1" dirty="0"/>
          </a:p>
          <a:p>
            <a:pPr algn="just"/>
            <a:r>
              <a:rPr lang="en-US" sz="2000" b="1" dirty="0" err="1"/>
              <a:t>int</a:t>
            </a:r>
            <a:r>
              <a:rPr lang="en-US" sz="2000" b="1" dirty="0"/>
              <a:t> main()</a:t>
            </a:r>
          </a:p>
          <a:p>
            <a:pPr algn="just"/>
            <a:r>
              <a:rPr lang="en-US" sz="2000" b="1" dirty="0"/>
              <a:t>{</a:t>
            </a:r>
          </a:p>
          <a:p>
            <a:pPr algn="just"/>
            <a:r>
              <a:rPr lang="en-US" sz="2000" b="1" dirty="0"/>
              <a:t>    Derived d(10) ;</a:t>
            </a:r>
          </a:p>
          <a:p>
            <a:pPr algn="just"/>
            <a:r>
              <a:rPr lang="en-US" sz="2000" b="1" dirty="0"/>
              <a:t>}</a:t>
            </a:r>
          </a:p>
          <a:p>
            <a:pPr algn="just"/>
            <a:endParaRPr lang="en-US" sz="2000" b="1" dirty="0"/>
          </a:p>
        </p:txBody>
      </p:sp>
      <p:sp>
        <p:nvSpPr>
          <p:cNvPr id="7" name="Rectangle 6"/>
          <p:cNvSpPr/>
          <p:nvPr/>
        </p:nvSpPr>
        <p:spPr>
          <a:xfrm>
            <a:off x="5879977" y="1268760"/>
            <a:ext cx="52331" cy="51599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Tree>
    <p:extLst>
      <p:ext uri="{BB962C8B-B14F-4D97-AF65-F5344CB8AC3E}">
        <p14:creationId xmlns:p14="http://schemas.microsoft.com/office/powerpoint/2010/main" val="3003968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EDE69-1CB0-4A1A-AC1F-8B57074B227E}" type="datetime1">
              <a:rPr lang="en-US" smtClean="0"/>
              <a:t>9/27/2022</a:t>
            </a:fld>
            <a:endParaRPr lang="en-US"/>
          </a:p>
        </p:txBody>
      </p:sp>
      <p:sp>
        <p:nvSpPr>
          <p:cNvPr id="3" name="Footer Placeholder 2"/>
          <p:cNvSpPr>
            <a:spLocks noGrp="1"/>
          </p:cNvSpPr>
          <p:nvPr>
            <p:ph type="ftr" sz="quarter" idx="11"/>
          </p:nvPr>
        </p:nvSpPr>
        <p:spPr/>
        <p:txBody>
          <a:bodyPr/>
          <a:lstStyle/>
          <a:p>
            <a:r>
              <a:rPr lang="en-US"/>
              <a:t>C ,C++ and UML Basics</a:t>
            </a:r>
          </a:p>
        </p:txBody>
      </p:sp>
      <p:sp>
        <p:nvSpPr>
          <p:cNvPr id="4" name="Slide Number Placeholder 3"/>
          <p:cNvSpPr>
            <a:spLocks noGrp="1"/>
          </p:cNvSpPr>
          <p:nvPr>
            <p:ph type="sldNum" sz="quarter" idx="12"/>
          </p:nvPr>
        </p:nvSpPr>
        <p:spPr/>
        <p:txBody>
          <a:bodyPr/>
          <a:lstStyle/>
          <a:p>
            <a:fld id="{A1A6BA4E-CDAE-4DEF-A7CA-99055C502B84}" type="slidenum">
              <a:rPr lang="en-US" smtClean="0"/>
              <a:t>5</a:t>
            </a:fld>
            <a:endParaRPr lang="en-US"/>
          </a:p>
        </p:txBody>
      </p:sp>
      <p:sp>
        <p:nvSpPr>
          <p:cNvPr id="6" name="Rectangle 3"/>
          <p:cNvSpPr txBox="1">
            <a:spLocks noChangeArrowheads="1"/>
          </p:cNvSpPr>
          <p:nvPr/>
        </p:nvSpPr>
        <p:spPr>
          <a:xfrm>
            <a:off x="1676400" y="2421890"/>
            <a:ext cx="8876030" cy="443611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800" dirty="0">
                <a:latin typeface="Times New Roman" panose="02020603050405020304" charset="0"/>
                <a:cs typeface="Times New Roman" panose="02020603050405020304" charset="0"/>
              </a:rPr>
              <a:t>The </a:t>
            </a:r>
            <a:r>
              <a:rPr lang="en-US" sz="2800" b="1" dirty="0">
                <a:latin typeface="Times New Roman" panose="02020603050405020304" charset="0"/>
                <a:cs typeface="Times New Roman" panose="02020603050405020304" charset="0"/>
              </a:rPr>
              <a:t>visibility mode</a:t>
            </a:r>
            <a:r>
              <a:rPr lang="en-US" sz="2800" dirty="0">
                <a:latin typeface="Times New Roman" panose="02020603050405020304" charset="0"/>
                <a:cs typeface="Times New Roman" panose="02020603050405020304" charset="0"/>
              </a:rPr>
              <a:t> (private, public or protected) in the definition of the derived class specifies whether the features of the base class are privately derived, publicly derived or protected derived. </a:t>
            </a:r>
          </a:p>
          <a:p>
            <a:pPr algn="just"/>
            <a:r>
              <a:rPr lang="en-US" sz="2800" dirty="0">
                <a:latin typeface="Times New Roman" panose="02020603050405020304" charset="0"/>
                <a:cs typeface="Times New Roman" panose="02020603050405020304" charset="0"/>
              </a:rPr>
              <a:t>The visibility modes control the access-specifier to be for inheritable members of base-class, in the derived class.</a:t>
            </a:r>
          </a:p>
          <a:p>
            <a:pPr lvl="1" algn="just"/>
            <a:r>
              <a:rPr lang="en-GB" altLang="en-US" sz="2450" dirty="0">
                <a:latin typeface="Times New Roman" panose="02020603050405020304" charset="0"/>
                <a:cs typeface="Times New Roman" panose="02020603050405020304" charset="0"/>
              </a:rPr>
              <a:t>Public Mode</a:t>
            </a:r>
          </a:p>
          <a:p>
            <a:pPr lvl="1" algn="just"/>
            <a:r>
              <a:rPr lang="en-GB" altLang="en-US" sz="2450" dirty="0">
                <a:latin typeface="Times New Roman" panose="02020603050405020304" charset="0"/>
                <a:cs typeface="Times New Roman" panose="02020603050405020304" charset="0"/>
              </a:rPr>
              <a:t>Private Mode</a:t>
            </a:r>
          </a:p>
          <a:p>
            <a:pPr lvl="1" algn="just"/>
            <a:r>
              <a:rPr lang="en-GB" altLang="en-US" sz="2450" dirty="0">
                <a:latin typeface="Times New Roman" panose="02020603050405020304" charset="0"/>
                <a:cs typeface="Times New Roman" panose="02020603050405020304" charset="0"/>
              </a:rPr>
              <a:t>Protected Mode</a:t>
            </a:r>
          </a:p>
          <a:p>
            <a:pPr lvl="1" algn="just"/>
            <a:endParaRPr lang="en-GB" altLang="en-US" sz="2450" dirty="0">
              <a:latin typeface="Times New Roman" panose="02020603050405020304" charset="0"/>
              <a:cs typeface="Times New Roman" panose="02020603050405020304" charset="0"/>
            </a:endParaRPr>
          </a:p>
        </p:txBody>
      </p:sp>
      <p:sp>
        <p:nvSpPr>
          <p:cNvPr id="9" name="Rectangle 2"/>
          <p:cNvSpPr txBox="1">
            <a:spLocks noChangeArrowheads="1"/>
          </p:cNvSpPr>
          <p:nvPr/>
        </p:nvSpPr>
        <p:spPr>
          <a:xfrm>
            <a:off x="1981200" y="1066800"/>
            <a:ext cx="8229600" cy="9144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ltLang="en-US" sz="3200" b="1" dirty="0">
                <a:latin typeface="Times New Roman" panose="02020603050405020304" charset="0"/>
                <a:cs typeface="Times New Roman" panose="02020603050405020304" charset="0"/>
              </a:rPr>
              <a:t>Modes of Inheritence</a:t>
            </a:r>
          </a:p>
        </p:txBody>
      </p:sp>
      <p:pic>
        <p:nvPicPr>
          <p:cNvPr id="5" name="Picture 4">
            <a:extLst>
              <a:ext uri="{FF2B5EF4-FFF2-40B4-BE49-F238E27FC236}">
                <a16:creationId xmlns:a16="http://schemas.microsoft.com/office/drawing/2014/main" id="{D6325CA9-F08D-B305-8054-8EC170FABC9B}"/>
              </a:ext>
            </a:extLst>
          </p:cNvPr>
          <p:cNvPicPr>
            <a:picLocks noChangeAspect="1"/>
          </p:cNvPicPr>
          <p:nvPr/>
        </p:nvPicPr>
        <p:blipFill>
          <a:blip r:embed="rId2"/>
          <a:stretch>
            <a:fillRect/>
          </a:stretch>
        </p:blipFill>
        <p:spPr>
          <a:xfrm>
            <a:off x="-104434" y="171986"/>
            <a:ext cx="12296434" cy="743776"/>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9536" y="404664"/>
            <a:ext cx="8568952" cy="4231928"/>
          </a:xfrm>
          <a:prstGeom prst="rect">
            <a:avLst/>
          </a:prstGeom>
        </p:spPr>
        <p:txBody>
          <a:bodyPr wrap="square">
            <a:spAutoFit/>
          </a:bodyPr>
          <a:lstStyle/>
          <a:p>
            <a:pPr algn="just"/>
            <a:r>
              <a:rPr lang="en-US" sz="4400" b="1" dirty="0"/>
              <a:t>Note:</a:t>
            </a:r>
          </a:p>
          <a:p>
            <a:pPr algn="just">
              <a:lnSpc>
                <a:spcPct val="150000"/>
              </a:lnSpc>
              <a:spcAft>
                <a:spcPts val="600"/>
              </a:spcAft>
            </a:pPr>
            <a:r>
              <a:rPr lang="en-US" dirty="0"/>
              <a:t>	</a:t>
            </a:r>
            <a:r>
              <a:rPr lang="en-US" sz="2500" dirty="0">
                <a:latin typeface="Times New Roman" panose="02020603050405020304" pitchFamily="18" charset="0"/>
                <a:cs typeface="Times New Roman" panose="02020603050405020304" pitchFamily="18" charset="0"/>
              </a:rPr>
              <a:t>Constructors have a special job of initializing the object properly. A Derived class constructor has access only to its own class members, but a Derived class object also have inherited property of Base class, and only base class constructor can properly initialize base class members. Hence all the constructors are called, else object wouldn't be constructed properly.</a:t>
            </a:r>
            <a:endParaRPr lang="en-US" sz="2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4743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endParaRPr lang="en-US"/>
          </a:p>
        </p:txBody>
      </p:sp>
      <p:sp>
        <p:nvSpPr>
          <p:cNvPr id="3" name="Text Placeholder 2"/>
          <p:cNvSpPr>
            <a:spLocks noGrp="1"/>
          </p:cNvSpPr>
          <p:nvPr>
            <p:ph type="body" sz="quarter" idx="11"/>
          </p:nvPr>
        </p:nvSpPr>
        <p:spPr/>
        <p:txBody>
          <a:bodyPr/>
          <a:lstStyle/>
          <a:p>
            <a:endParaRPr lang="en-US"/>
          </a:p>
        </p:txBody>
      </p:sp>
      <p:pic>
        <p:nvPicPr>
          <p:cNvPr id="4" name="Picture 3"/>
          <p:cNvPicPr>
            <a:picLocks noChangeAspect="1"/>
          </p:cNvPicPr>
          <p:nvPr/>
        </p:nvPicPr>
        <p:blipFill>
          <a:blip r:embed="rId2"/>
          <a:stretch>
            <a:fillRect/>
          </a:stretch>
        </p:blipFill>
        <p:spPr>
          <a:xfrm>
            <a:off x="1524001" y="23792"/>
            <a:ext cx="9144793" cy="6834208"/>
          </a:xfrm>
          <a:prstGeom prst="rect">
            <a:avLst/>
          </a:prstGeom>
        </p:spPr>
      </p:pic>
      <p:sp>
        <p:nvSpPr>
          <p:cNvPr id="23" name="Rectangle 22">
            <a:extLst>
              <a:ext uri="{FF2B5EF4-FFF2-40B4-BE49-F238E27FC236}">
                <a16:creationId xmlns:a16="http://schemas.microsoft.com/office/drawing/2014/main" id="{E81E2CD8-5D6E-451B-B356-30080C6CFB22}"/>
              </a:ext>
            </a:extLst>
          </p:cNvPr>
          <p:cNvSpPr/>
          <p:nvPr/>
        </p:nvSpPr>
        <p:spPr>
          <a:xfrm>
            <a:off x="2937852" y="4204069"/>
            <a:ext cx="7741991" cy="253226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
        <p:nvSpPr>
          <p:cNvPr id="24" name="Up Ribbon 23"/>
          <p:cNvSpPr/>
          <p:nvPr/>
        </p:nvSpPr>
        <p:spPr>
          <a:xfrm>
            <a:off x="3853354" y="31317"/>
            <a:ext cx="5214446" cy="754469"/>
          </a:xfrm>
          <a:prstGeom prst="ribbon2">
            <a:avLst>
              <a:gd name="adj1" fmla="val 16667"/>
              <a:gd name="adj2" fmla="val 75000"/>
            </a:avLst>
          </a:prstGeom>
          <a:solidFill>
            <a:srgbClr val="6BC2ED">
              <a:lumMod val="75000"/>
            </a:srgbClr>
          </a:solidFill>
          <a:ln w="25400" cap="flat" cmpd="sng" algn="ctr">
            <a:noFill/>
            <a:prstDash val="solid"/>
          </a:ln>
          <a:effectLst/>
        </p:spPr>
        <p:txBody>
          <a:bodyPr rtlCol="0" anchor="ctr"/>
          <a:lstStyle/>
          <a:p>
            <a:pPr algn="ctr" defTabSz="685777">
              <a:defRPr/>
            </a:pPr>
            <a:endParaRPr lang="es-UY" sz="1799" kern="0">
              <a:solidFill>
                <a:prstClr val="white"/>
              </a:solidFill>
            </a:endParaRPr>
          </a:p>
        </p:txBody>
      </p:sp>
      <p:sp>
        <p:nvSpPr>
          <p:cNvPr id="25" name="Rectangle 24">
            <a:extLst>
              <a:ext uri="{FF2B5EF4-FFF2-40B4-BE49-F238E27FC236}">
                <a16:creationId xmlns:a16="http://schemas.microsoft.com/office/drawing/2014/main" id="{E81E2CD8-5D6E-451B-B356-30080C6CFB22}"/>
              </a:ext>
            </a:extLst>
          </p:cNvPr>
          <p:cNvSpPr/>
          <p:nvPr/>
        </p:nvSpPr>
        <p:spPr>
          <a:xfrm>
            <a:off x="2941913" y="855253"/>
            <a:ext cx="7726089" cy="163118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grpSp>
        <p:nvGrpSpPr>
          <p:cNvPr id="26" name="Group 25"/>
          <p:cNvGrpSpPr/>
          <p:nvPr/>
        </p:nvGrpSpPr>
        <p:grpSpPr>
          <a:xfrm>
            <a:off x="1531572" y="1418402"/>
            <a:ext cx="1686006" cy="624000"/>
            <a:chOff x="5416016" y="5145084"/>
            <a:chExt cx="2064752" cy="624000"/>
          </a:xfrm>
        </p:grpSpPr>
        <p:sp>
          <p:nvSpPr>
            <p:cNvPr id="27" name="Rounded Rectangle 26"/>
            <p:cNvSpPr/>
            <p:nvPr/>
          </p:nvSpPr>
          <p:spPr>
            <a:xfrm>
              <a:off x="5416016" y="5145084"/>
              <a:ext cx="2064752" cy="624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ko-KR" sz="2000" dirty="0"/>
                <a:t>Concept</a:t>
              </a:r>
              <a:endParaRPr lang="ko-KR" altLang="en-US" sz="2400" dirty="0"/>
            </a:p>
          </p:txBody>
        </p:sp>
        <p:sp>
          <p:nvSpPr>
            <p:cNvPr id="28" name="Oval 27"/>
            <p:cNvSpPr/>
            <p:nvPr/>
          </p:nvSpPr>
          <p:spPr>
            <a:xfrm>
              <a:off x="5484209" y="5217057"/>
              <a:ext cx="480053" cy="4800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29" name="Rectangle 28"/>
            <p:cNvSpPr/>
            <p:nvPr/>
          </p:nvSpPr>
          <p:spPr>
            <a:xfrm>
              <a:off x="5979317" y="5230356"/>
              <a:ext cx="1280487" cy="420564"/>
            </a:xfrm>
            <a:prstGeom prst="rect">
              <a:avLst/>
            </a:prstGeom>
          </p:spPr>
          <p:txBody>
            <a:bodyPr wrap="square">
              <a:spAutoFit/>
            </a:bodyPr>
            <a:lstStyle/>
            <a:p>
              <a:endParaRPr lang="ko-KR" altLang="en-US" sz="2133" dirty="0">
                <a:solidFill>
                  <a:schemeClr val="bg1"/>
                </a:solidFill>
              </a:endParaRPr>
            </a:p>
          </p:txBody>
        </p:sp>
        <p:sp>
          <p:nvSpPr>
            <p:cNvPr id="30" name="TextBox 29"/>
            <p:cNvSpPr txBox="1"/>
            <p:nvPr/>
          </p:nvSpPr>
          <p:spPr>
            <a:xfrm>
              <a:off x="5450502" y="5250894"/>
              <a:ext cx="547468" cy="379656"/>
            </a:xfrm>
            <a:prstGeom prst="rect">
              <a:avLst/>
            </a:prstGeom>
            <a:noFill/>
          </p:spPr>
          <p:txBody>
            <a:bodyPr wrap="square" rtlCol="0">
              <a:spAutoFit/>
            </a:bodyPr>
            <a:lstStyle/>
            <a:p>
              <a:pPr algn="ctr"/>
              <a:r>
                <a:rPr lang="en-US" altLang="ko-KR" sz="1867" b="1" dirty="0">
                  <a:solidFill>
                    <a:schemeClr val="tx1">
                      <a:lumMod val="75000"/>
                      <a:lumOff val="25000"/>
                    </a:schemeClr>
                  </a:solidFill>
                  <a:cs typeface="Arial" pitchFamily="34" charset="0"/>
                </a:rPr>
                <a:t>01</a:t>
              </a:r>
              <a:endParaRPr lang="ko-KR" altLang="en-US" sz="1867" b="1" dirty="0">
                <a:solidFill>
                  <a:schemeClr val="tx1">
                    <a:lumMod val="75000"/>
                    <a:lumOff val="25000"/>
                  </a:schemeClr>
                </a:solidFill>
                <a:cs typeface="Arial" pitchFamily="34" charset="0"/>
              </a:endParaRPr>
            </a:p>
          </p:txBody>
        </p:sp>
      </p:grpSp>
      <p:grpSp>
        <p:nvGrpSpPr>
          <p:cNvPr id="31" name="Group 30"/>
          <p:cNvGrpSpPr/>
          <p:nvPr/>
        </p:nvGrpSpPr>
        <p:grpSpPr>
          <a:xfrm>
            <a:off x="1524001" y="4947609"/>
            <a:ext cx="1621507" cy="871276"/>
            <a:chOff x="5420522" y="5878687"/>
            <a:chExt cx="2162009" cy="871276"/>
          </a:xfrm>
        </p:grpSpPr>
        <p:sp>
          <p:nvSpPr>
            <p:cNvPr id="32" name="Rounded Rectangle 31"/>
            <p:cNvSpPr/>
            <p:nvPr/>
          </p:nvSpPr>
          <p:spPr>
            <a:xfrm>
              <a:off x="5420522" y="5878687"/>
              <a:ext cx="2162009" cy="624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grpSp>
          <p:nvGrpSpPr>
            <p:cNvPr id="33" name="Group 32"/>
            <p:cNvGrpSpPr/>
            <p:nvPr/>
          </p:nvGrpSpPr>
          <p:grpSpPr>
            <a:xfrm>
              <a:off x="5450502" y="5950661"/>
              <a:ext cx="1947704" cy="799302"/>
              <a:chOff x="5450502" y="5950661"/>
              <a:chExt cx="1947704" cy="799302"/>
            </a:xfrm>
          </p:grpSpPr>
          <p:sp>
            <p:nvSpPr>
              <p:cNvPr id="34" name="Oval 33"/>
              <p:cNvSpPr/>
              <p:nvPr/>
            </p:nvSpPr>
            <p:spPr>
              <a:xfrm>
                <a:off x="5517917" y="5950661"/>
                <a:ext cx="480053" cy="4800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35" name="Rectangle 34"/>
              <p:cNvSpPr/>
              <p:nvPr/>
            </p:nvSpPr>
            <p:spPr>
              <a:xfrm>
                <a:off x="6078290" y="6001168"/>
                <a:ext cx="1319916" cy="748795"/>
              </a:xfrm>
              <a:prstGeom prst="rect">
                <a:avLst/>
              </a:prstGeom>
            </p:spPr>
            <p:txBody>
              <a:bodyPr wrap="square">
                <a:spAutoFit/>
              </a:bodyPr>
              <a:lstStyle/>
              <a:p>
                <a:r>
                  <a:rPr lang="en-US" altLang="ko-KR" sz="2133" dirty="0">
                    <a:solidFill>
                      <a:schemeClr val="bg1"/>
                    </a:solidFill>
                    <a:cs typeface="Arial" pitchFamily="34" charset="0"/>
                  </a:rPr>
                  <a:t>Limitation</a:t>
                </a:r>
                <a:endParaRPr lang="ko-KR" altLang="en-US" sz="2133" dirty="0">
                  <a:solidFill>
                    <a:schemeClr val="bg1"/>
                  </a:solidFill>
                </a:endParaRPr>
              </a:p>
            </p:txBody>
          </p:sp>
          <p:sp>
            <p:nvSpPr>
              <p:cNvPr id="36" name="TextBox 35"/>
              <p:cNvSpPr txBox="1"/>
              <p:nvPr/>
            </p:nvSpPr>
            <p:spPr>
              <a:xfrm>
                <a:off x="5450502" y="6021622"/>
                <a:ext cx="547468" cy="666977"/>
              </a:xfrm>
              <a:prstGeom prst="rect">
                <a:avLst/>
              </a:prstGeom>
              <a:noFill/>
            </p:spPr>
            <p:txBody>
              <a:bodyPr wrap="square" rtlCol="0">
                <a:spAutoFit/>
              </a:bodyPr>
              <a:lstStyle/>
              <a:p>
                <a:pPr algn="ctr"/>
                <a:r>
                  <a:rPr lang="en-US" altLang="ko-KR" sz="1867" b="1" dirty="0">
                    <a:solidFill>
                      <a:schemeClr val="tx1">
                        <a:lumMod val="75000"/>
                        <a:lumOff val="25000"/>
                      </a:schemeClr>
                    </a:solidFill>
                    <a:cs typeface="Arial" pitchFamily="34" charset="0"/>
                  </a:rPr>
                  <a:t>03</a:t>
                </a:r>
                <a:endParaRPr lang="ko-KR" altLang="en-US" sz="1867" b="1" dirty="0">
                  <a:solidFill>
                    <a:schemeClr val="tx1">
                      <a:lumMod val="75000"/>
                      <a:lumOff val="25000"/>
                    </a:schemeClr>
                  </a:solidFill>
                  <a:cs typeface="Arial" pitchFamily="34" charset="0"/>
                </a:endParaRPr>
              </a:p>
            </p:txBody>
          </p:sp>
        </p:grpSp>
      </p:grpSp>
      <p:sp>
        <p:nvSpPr>
          <p:cNvPr id="37" name="Rectangle 36">
            <a:extLst>
              <a:ext uri="{FF2B5EF4-FFF2-40B4-BE49-F238E27FC236}">
                <a16:creationId xmlns:a16="http://schemas.microsoft.com/office/drawing/2014/main" id="{E81E2CD8-5D6E-451B-B356-30080C6CFB22}"/>
              </a:ext>
            </a:extLst>
          </p:cNvPr>
          <p:cNvSpPr/>
          <p:nvPr/>
        </p:nvSpPr>
        <p:spPr>
          <a:xfrm>
            <a:off x="2937852" y="2555900"/>
            <a:ext cx="7726089" cy="15265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endParaRPr lang="ko-KR" altLang="en-US" sz="2000" dirty="0">
              <a:solidFill>
                <a:schemeClr val="tx1"/>
              </a:solidFill>
            </a:endParaRPr>
          </a:p>
        </p:txBody>
      </p:sp>
      <p:grpSp>
        <p:nvGrpSpPr>
          <p:cNvPr id="38" name="Group 37"/>
          <p:cNvGrpSpPr/>
          <p:nvPr/>
        </p:nvGrpSpPr>
        <p:grpSpPr>
          <a:xfrm>
            <a:off x="1531573" y="3049583"/>
            <a:ext cx="1763597" cy="809912"/>
            <a:chOff x="5359522" y="5878687"/>
            <a:chExt cx="2351462" cy="809912"/>
          </a:xfrm>
        </p:grpSpPr>
        <p:sp>
          <p:nvSpPr>
            <p:cNvPr id="39" name="Rounded Rectangle 38"/>
            <p:cNvSpPr/>
            <p:nvPr/>
          </p:nvSpPr>
          <p:spPr>
            <a:xfrm>
              <a:off x="5359522" y="5878687"/>
              <a:ext cx="2351462" cy="624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grpSp>
          <p:nvGrpSpPr>
            <p:cNvPr id="40" name="Group 39"/>
            <p:cNvGrpSpPr/>
            <p:nvPr/>
          </p:nvGrpSpPr>
          <p:grpSpPr>
            <a:xfrm>
              <a:off x="5450502" y="5950661"/>
              <a:ext cx="2215727" cy="737938"/>
              <a:chOff x="5450502" y="5950661"/>
              <a:chExt cx="2215727" cy="737938"/>
            </a:xfrm>
          </p:grpSpPr>
          <p:sp>
            <p:nvSpPr>
              <p:cNvPr id="41" name="Oval 40"/>
              <p:cNvSpPr/>
              <p:nvPr/>
            </p:nvSpPr>
            <p:spPr>
              <a:xfrm>
                <a:off x="5517917" y="5950661"/>
                <a:ext cx="480053" cy="4800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42" name="Rectangle 41"/>
              <p:cNvSpPr/>
              <p:nvPr/>
            </p:nvSpPr>
            <p:spPr>
              <a:xfrm>
                <a:off x="5913595" y="5970653"/>
                <a:ext cx="1752634" cy="646331"/>
              </a:xfrm>
              <a:prstGeom prst="rect">
                <a:avLst/>
              </a:prstGeom>
            </p:spPr>
            <p:txBody>
              <a:bodyPr wrap="square">
                <a:spAutoFit/>
              </a:bodyPr>
              <a:lstStyle/>
              <a:p>
                <a:r>
                  <a:rPr lang="en-IN" altLang="ko-KR" dirty="0">
                    <a:solidFill>
                      <a:schemeClr val="bg1"/>
                    </a:solidFill>
                  </a:rPr>
                  <a:t>Static Function</a:t>
                </a:r>
                <a:endParaRPr lang="ko-KR" altLang="en-US" dirty="0">
                  <a:solidFill>
                    <a:schemeClr val="bg1"/>
                  </a:solidFill>
                </a:endParaRPr>
              </a:p>
            </p:txBody>
          </p:sp>
          <p:sp>
            <p:nvSpPr>
              <p:cNvPr id="43" name="TextBox 42"/>
              <p:cNvSpPr txBox="1"/>
              <p:nvPr/>
            </p:nvSpPr>
            <p:spPr>
              <a:xfrm>
                <a:off x="5450502" y="6021622"/>
                <a:ext cx="547468" cy="666977"/>
              </a:xfrm>
              <a:prstGeom prst="rect">
                <a:avLst/>
              </a:prstGeom>
              <a:noFill/>
            </p:spPr>
            <p:txBody>
              <a:bodyPr wrap="square" rtlCol="0">
                <a:spAutoFit/>
              </a:bodyPr>
              <a:lstStyle/>
              <a:p>
                <a:pPr algn="ctr"/>
                <a:r>
                  <a:rPr lang="en-US" altLang="ko-KR" sz="1867" b="1" dirty="0">
                    <a:solidFill>
                      <a:schemeClr val="tx1">
                        <a:lumMod val="75000"/>
                        <a:lumOff val="25000"/>
                      </a:schemeClr>
                    </a:solidFill>
                    <a:cs typeface="Arial" pitchFamily="34" charset="0"/>
                  </a:rPr>
                  <a:t>02</a:t>
                </a:r>
                <a:endParaRPr lang="ko-KR" altLang="en-US" sz="1867" b="1" dirty="0">
                  <a:solidFill>
                    <a:schemeClr val="tx1">
                      <a:lumMod val="75000"/>
                      <a:lumOff val="25000"/>
                    </a:schemeClr>
                  </a:solidFill>
                  <a:cs typeface="Arial" pitchFamily="34" charset="0"/>
                </a:endParaRPr>
              </a:p>
            </p:txBody>
          </p:sp>
        </p:grpSp>
      </p:grpSp>
      <p:sp>
        <p:nvSpPr>
          <p:cNvPr id="44" name="TextBox 36">
            <a:extLst>
              <a:ext uri="{FF2B5EF4-FFF2-40B4-BE49-F238E27FC236}">
                <a16:creationId xmlns:a16="http://schemas.microsoft.com/office/drawing/2014/main" id="{987A773F-B0B5-434E-9A66-CCE658247B83}"/>
              </a:ext>
            </a:extLst>
          </p:cNvPr>
          <p:cNvSpPr txBox="1"/>
          <p:nvPr/>
        </p:nvSpPr>
        <p:spPr>
          <a:xfrm>
            <a:off x="3071665" y="908720"/>
            <a:ext cx="7507121" cy="1579920"/>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marL="342900" indent="-342900" algn="just">
              <a:lnSpc>
                <a:spcPts val="2880"/>
              </a:lnSpc>
              <a:buFont typeface="Arial" panose="020B0604020202020204" pitchFamily="34" charset="0"/>
              <a:buChar char="•"/>
            </a:pPr>
            <a:r>
              <a:rPr lang="en-US" sz="2000" dirty="0"/>
              <a:t>Constructors and Destructors are never inherited and hence never overridden.</a:t>
            </a:r>
          </a:p>
          <a:p>
            <a:pPr marL="342900" indent="-342900" algn="just">
              <a:lnSpc>
                <a:spcPts val="2880"/>
              </a:lnSpc>
              <a:buFont typeface="Arial" panose="020B0604020202020204" pitchFamily="34" charset="0"/>
              <a:buChar char="•"/>
            </a:pPr>
            <a:r>
              <a:rPr lang="en-US" sz="2000" dirty="0"/>
              <a:t>Also, assignment operator = is never inherited. It can be overloaded but can't be inherited by sub class.</a:t>
            </a:r>
          </a:p>
        </p:txBody>
      </p:sp>
      <p:sp>
        <p:nvSpPr>
          <p:cNvPr id="45" name="TextBox 36">
            <a:extLst>
              <a:ext uri="{FF2B5EF4-FFF2-40B4-BE49-F238E27FC236}">
                <a16:creationId xmlns:a16="http://schemas.microsoft.com/office/drawing/2014/main" id="{987A773F-B0B5-434E-9A66-CCE658247B83}"/>
              </a:ext>
            </a:extLst>
          </p:cNvPr>
          <p:cNvSpPr txBox="1"/>
          <p:nvPr/>
        </p:nvSpPr>
        <p:spPr>
          <a:xfrm>
            <a:off x="3268520" y="2656173"/>
            <a:ext cx="7418568" cy="1323439"/>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They are inherited into the derived class. </a:t>
            </a:r>
          </a:p>
          <a:p>
            <a:pPr marL="342900" indent="-342900">
              <a:buFont typeface="Arial" panose="020B0604020202020204" pitchFamily="34" charset="0"/>
              <a:buChar char="•"/>
            </a:pPr>
            <a:r>
              <a:rPr lang="en-US" sz="2000" dirty="0"/>
              <a:t>If you redefine a static member function in derived class, all the other overloaded functions in base class are hidden.</a:t>
            </a:r>
          </a:p>
          <a:p>
            <a:pPr marL="342900" indent="-342900">
              <a:buFont typeface="Arial" panose="020B0604020202020204" pitchFamily="34" charset="0"/>
              <a:buChar char="•"/>
            </a:pPr>
            <a:r>
              <a:rPr lang="en-US" sz="2000" dirty="0"/>
              <a:t>Static Member functions can never be virtual. </a:t>
            </a:r>
          </a:p>
        </p:txBody>
      </p:sp>
      <p:sp>
        <p:nvSpPr>
          <p:cNvPr id="46" name="TextBox 36">
            <a:extLst>
              <a:ext uri="{FF2B5EF4-FFF2-40B4-BE49-F238E27FC236}">
                <a16:creationId xmlns:a16="http://schemas.microsoft.com/office/drawing/2014/main" id="{987A773F-B0B5-434E-9A66-CCE658247B83}"/>
              </a:ext>
            </a:extLst>
          </p:cNvPr>
          <p:cNvSpPr txBox="1"/>
          <p:nvPr/>
        </p:nvSpPr>
        <p:spPr>
          <a:xfrm>
            <a:off x="3261604" y="4482794"/>
            <a:ext cx="7304261" cy="1579920"/>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algn="just">
              <a:lnSpc>
                <a:spcPts val="2880"/>
              </a:lnSpc>
            </a:pPr>
            <a:r>
              <a:rPr lang="en-US" sz="2000" dirty="0"/>
              <a:t>Derived class can inherit all base class methods except:</a:t>
            </a:r>
          </a:p>
          <a:p>
            <a:pPr marL="342900" indent="-342900" algn="just">
              <a:lnSpc>
                <a:spcPts val="2880"/>
              </a:lnSpc>
              <a:buFont typeface="Arial" panose="020B0604020202020204" pitchFamily="34" charset="0"/>
              <a:buChar char="•"/>
            </a:pPr>
            <a:r>
              <a:rPr lang="en-US" sz="2000" dirty="0"/>
              <a:t>Constructors, destructors and copy constructors of the base class.</a:t>
            </a:r>
          </a:p>
          <a:p>
            <a:pPr marL="342900" indent="-342900" algn="just">
              <a:lnSpc>
                <a:spcPts val="2880"/>
              </a:lnSpc>
              <a:buFont typeface="Arial" panose="020B0604020202020204" pitchFamily="34" charset="0"/>
              <a:buChar char="•"/>
            </a:pPr>
            <a:r>
              <a:rPr lang="en-US" sz="2000" dirty="0"/>
              <a:t>Overloaded operators of the base class.</a:t>
            </a:r>
          </a:p>
          <a:p>
            <a:pPr marL="342900" indent="-342900" algn="just">
              <a:lnSpc>
                <a:spcPts val="2880"/>
              </a:lnSpc>
              <a:buFont typeface="Arial" panose="020B0604020202020204" pitchFamily="34" charset="0"/>
              <a:buChar char="•"/>
            </a:pPr>
            <a:r>
              <a:rPr lang="en-US" sz="2000" dirty="0"/>
              <a:t>The friend functions of the base class.</a:t>
            </a:r>
          </a:p>
        </p:txBody>
      </p:sp>
    </p:spTree>
    <p:extLst>
      <p:ext uri="{BB962C8B-B14F-4D97-AF65-F5344CB8AC3E}">
        <p14:creationId xmlns:p14="http://schemas.microsoft.com/office/powerpoint/2010/main" val="20183147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1539894" y="583324"/>
            <a:ext cx="9144793" cy="5896304"/>
          </a:xfrm>
          <a:prstGeom prst="rect">
            <a:avLst/>
          </a:prstGeom>
        </p:spPr>
      </p:pic>
      <p:sp>
        <p:nvSpPr>
          <p:cNvPr id="2" name="Text Placeholder 1"/>
          <p:cNvSpPr>
            <a:spLocks noGrp="1"/>
          </p:cNvSpPr>
          <p:nvPr>
            <p:ph type="body" sz="quarter" idx="10"/>
          </p:nvPr>
        </p:nvSpPr>
        <p:spPr>
          <a:xfrm>
            <a:off x="1524000" y="-8788"/>
            <a:ext cx="9144000" cy="712931"/>
          </a:xfrm>
        </p:spPr>
        <p:txBody>
          <a:bodyPr>
            <a:normAutofit fontScale="77500" lnSpcReduction="20000"/>
          </a:bodyPr>
          <a:lstStyle/>
          <a:p>
            <a:r>
              <a:rPr lang="en-US" altLang="ko-KR" sz="3600" b="1" dirty="0">
                <a:latin typeface="Segoe UI" panose="020B0502040204020203" pitchFamily="34" charset="0"/>
                <a:cs typeface="Segoe UI" panose="020B0502040204020203" pitchFamily="34" charset="0"/>
              </a:rPr>
              <a:t>Calling base and derived class method using base reference</a:t>
            </a:r>
            <a:endParaRPr lang="ko-KR" altLang="en-US" sz="3600" b="1" dirty="0">
              <a:latin typeface="Segoe UI" panose="020B0502040204020203" pitchFamily="34" charset="0"/>
              <a:cs typeface="Segoe UI" panose="020B0502040204020203" pitchFamily="34" charset="0"/>
            </a:endParaRPr>
          </a:p>
        </p:txBody>
      </p:sp>
      <p:grpSp>
        <p:nvGrpSpPr>
          <p:cNvPr id="23" name="Group 22"/>
          <p:cNvGrpSpPr/>
          <p:nvPr/>
        </p:nvGrpSpPr>
        <p:grpSpPr>
          <a:xfrm>
            <a:off x="1539893" y="583326"/>
            <a:ext cx="9128108" cy="6340503"/>
            <a:chOff x="803640" y="3362835"/>
            <a:chExt cx="2153425" cy="7267911"/>
          </a:xfrm>
        </p:grpSpPr>
        <p:sp>
          <p:nvSpPr>
            <p:cNvPr id="24" name="TextBox 23"/>
            <p:cNvSpPr txBox="1"/>
            <p:nvPr/>
          </p:nvSpPr>
          <p:spPr>
            <a:xfrm>
              <a:off x="803640" y="3469024"/>
              <a:ext cx="2153425" cy="7161722"/>
            </a:xfrm>
            <a:prstGeom prst="rect">
              <a:avLst/>
            </a:prstGeom>
            <a:noFill/>
          </p:spPr>
          <p:txBody>
            <a:bodyPr wrap="square" numCol="2" rtlCol="0">
              <a:spAutoFit/>
            </a:bodyPr>
            <a:lstStyle/>
            <a:p>
              <a:pPr algn="just"/>
              <a:r>
                <a:rPr lang="en-US" sz="2000" b="1" dirty="0">
                  <a:solidFill>
                    <a:srgbClr val="FFFF00"/>
                  </a:solidFill>
                </a:rPr>
                <a:t>#include &lt;iostream&gt;</a:t>
              </a:r>
            </a:p>
            <a:p>
              <a:pPr algn="just"/>
              <a:r>
                <a:rPr lang="en-US" sz="2000" b="1" dirty="0">
                  <a:solidFill>
                    <a:srgbClr val="FFFF00"/>
                  </a:solidFill>
                </a:rPr>
                <a:t>using namespace </a:t>
              </a:r>
              <a:r>
                <a:rPr lang="en-US" sz="2000" b="1" dirty="0" err="1">
                  <a:solidFill>
                    <a:srgbClr val="FFFF00"/>
                  </a:solidFill>
                </a:rPr>
                <a:t>std</a:t>
              </a:r>
              <a:r>
                <a:rPr lang="en-US" sz="2000" b="1" dirty="0">
                  <a:solidFill>
                    <a:srgbClr val="FFFF00"/>
                  </a:solidFill>
                </a:rPr>
                <a:t>;</a:t>
              </a:r>
            </a:p>
            <a:p>
              <a:pPr algn="just"/>
              <a:endParaRPr lang="en-US" sz="2000" b="1" dirty="0">
                <a:solidFill>
                  <a:srgbClr val="FFFF00"/>
                </a:solidFill>
              </a:endParaRPr>
            </a:p>
            <a:p>
              <a:pPr algn="just"/>
              <a:r>
                <a:rPr lang="en-US" sz="2000" b="1" dirty="0">
                  <a:solidFill>
                    <a:srgbClr val="FFFF00"/>
                  </a:solidFill>
                </a:rPr>
                <a:t>class Foo</a:t>
              </a:r>
            </a:p>
            <a:p>
              <a:pPr algn="just"/>
              <a:r>
                <a:rPr lang="en-US" sz="2000" b="1" dirty="0">
                  <a:solidFill>
                    <a:srgbClr val="FFFF00"/>
                  </a:solidFill>
                </a:rPr>
                <a:t>{</a:t>
              </a:r>
            </a:p>
            <a:p>
              <a:pPr algn="just"/>
              <a:r>
                <a:rPr lang="en-US" sz="2000" b="1" dirty="0">
                  <a:solidFill>
                    <a:srgbClr val="FFFF00"/>
                  </a:solidFill>
                </a:rPr>
                <a:t>public:</a:t>
              </a:r>
            </a:p>
            <a:p>
              <a:pPr algn="just"/>
              <a:r>
                <a:rPr lang="en-US" sz="2000" b="1" dirty="0">
                  <a:solidFill>
                    <a:srgbClr val="FFFF00"/>
                  </a:solidFill>
                </a:rPr>
                <a:t>    </a:t>
              </a:r>
              <a:r>
                <a:rPr lang="en-US" sz="2000" b="1" dirty="0" err="1">
                  <a:solidFill>
                    <a:srgbClr val="FFFF00"/>
                  </a:solidFill>
                </a:rPr>
                <a:t>int</a:t>
              </a:r>
              <a:r>
                <a:rPr lang="en-US" sz="2000" b="1" dirty="0">
                  <a:solidFill>
                    <a:srgbClr val="FFFF00"/>
                  </a:solidFill>
                </a:rPr>
                <a:t> x;</a:t>
              </a:r>
            </a:p>
            <a:p>
              <a:pPr algn="just"/>
              <a:endParaRPr lang="en-US" sz="2000" b="1" dirty="0">
                <a:solidFill>
                  <a:srgbClr val="FFFF00"/>
                </a:solidFill>
              </a:endParaRPr>
            </a:p>
            <a:p>
              <a:pPr algn="just"/>
              <a:r>
                <a:rPr lang="en-US" sz="2000" b="1" dirty="0">
                  <a:solidFill>
                    <a:srgbClr val="FFFF00"/>
                  </a:solidFill>
                </a:rPr>
                <a:t>    virtual void printStuff()</a:t>
              </a:r>
            </a:p>
            <a:p>
              <a:pPr algn="just"/>
              <a:r>
                <a:rPr lang="en-US" sz="2000" b="1" dirty="0">
                  <a:solidFill>
                    <a:srgbClr val="FFFF00"/>
                  </a:solidFill>
                </a:rPr>
                <a:t>    {</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&lt;&lt;"</a:t>
              </a:r>
              <a:r>
                <a:rPr lang="en-US" sz="2000" b="1" dirty="0" err="1">
                  <a:solidFill>
                    <a:srgbClr val="FFFF00"/>
                  </a:solidFill>
                </a:rPr>
                <a:t>BaseFoo</a:t>
              </a:r>
              <a:r>
                <a:rPr lang="en-US" sz="2000" b="1" dirty="0">
                  <a:solidFill>
                    <a:srgbClr val="FFFF00"/>
                  </a:solidFill>
                </a:rPr>
                <a:t>                              </a:t>
              </a:r>
              <a:r>
                <a:rPr lang="en-US" sz="2000" b="1" dirty="0" err="1">
                  <a:solidFill>
                    <a:srgbClr val="FFFF00"/>
                  </a:solidFill>
                </a:rPr>
                <a:t>printStuff</a:t>
              </a:r>
              <a:r>
                <a:rPr lang="en-US" sz="2000" b="1" dirty="0">
                  <a:solidFill>
                    <a:srgbClr val="FFFF00"/>
                  </a:solidFill>
                </a:rPr>
                <a:t> called"&lt;&lt;</a:t>
              </a:r>
              <a:r>
                <a:rPr lang="en-US" sz="2000" b="1" dirty="0" err="1">
                  <a:solidFill>
                    <a:srgbClr val="FFFF00"/>
                  </a:solidFill>
                </a:rPr>
                <a:t>endl</a:t>
              </a:r>
              <a:r>
                <a:rPr lang="en-US" sz="2000" b="1" dirty="0">
                  <a:solidFill>
                    <a:srgbClr val="FFFF00"/>
                  </a:solidFill>
                </a:rPr>
                <a:t>;</a:t>
              </a:r>
            </a:p>
            <a:p>
              <a:pPr algn="just"/>
              <a:r>
                <a:rPr lang="en-US" sz="2000" b="1" dirty="0">
                  <a:solidFill>
                    <a:srgbClr val="FFFF00"/>
                  </a:solidFill>
                </a:rPr>
                <a:t>    }</a:t>
              </a:r>
            </a:p>
            <a:p>
              <a:pPr algn="just"/>
              <a:r>
                <a:rPr lang="en-US" sz="2000" b="1" dirty="0">
                  <a:solidFill>
                    <a:srgbClr val="FFFF00"/>
                  </a:solidFill>
                </a:rPr>
                <a:t>};</a:t>
              </a:r>
            </a:p>
            <a:p>
              <a:pPr algn="just"/>
              <a:endParaRPr lang="en-US" sz="2000" b="1" dirty="0">
                <a:solidFill>
                  <a:srgbClr val="FFFF00"/>
                </a:solidFill>
              </a:endParaRPr>
            </a:p>
            <a:p>
              <a:pPr algn="just"/>
              <a:r>
                <a:rPr lang="en-US" sz="2000" b="1" dirty="0">
                  <a:solidFill>
                    <a:srgbClr val="FFFF00"/>
                  </a:solidFill>
                </a:rPr>
                <a:t>class Bar : public Foo</a:t>
              </a:r>
            </a:p>
            <a:p>
              <a:pPr algn="just"/>
              <a:r>
                <a:rPr lang="en-US" sz="2000" b="1" dirty="0">
                  <a:solidFill>
                    <a:srgbClr val="FFFF00"/>
                  </a:solidFill>
                </a:rPr>
                <a:t>{</a:t>
              </a:r>
            </a:p>
            <a:p>
              <a:pPr algn="just"/>
              <a:r>
                <a:rPr lang="en-US" sz="2000" b="1" dirty="0">
                  <a:solidFill>
                    <a:srgbClr val="FFFF00"/>
                  </a:solidFill>
                </a:rPr>
                <a:t>public:</a:t>
              </a:r>
            </a:p>
            <a:p>
              <a:pPr algn="just"/>
              <a:r>
                <a:rPr lang="en-US" sz="2000" b="1" dirty="0">
                  <a:solidFill>
                    <a:srgbClr val="FFFF00"/>
                  </a:solidFill>
                </a:rPr>
                <a:t>    </a:t>
              </a:r>
              <a:r>
                <a:rPr lang="en-US" sz="2000" b="1" dirty="0" err="1">
                  <a:solidFill>
                    <a:srgbClr val="FFFF00"/>
                  </a:solidFill>
                </a:rPr>
                <a:t>int</a:t>
              </a:r>
              <a:r>
                <a:rPr lang="en-US" sz="2000" b="1" dirty="0">
                  <a:solidFill>
                    <a:srgbClr val="FFFF00"/>
                  </a:solidFill>
                </a:rPr>
                <a:t> y;</a:t>
              </a:r>
            </a:p>
            <a:p>
              <a:pPr algn="just"/>
              <a:endParaRPr lang="en-US" sz="2000" b="1" dirty="0">
                <a:solidFill>
                  <a:srgbClr val="FFFF00"/>
                </a:solidFill>
              </a:endParaRPr>
            </a:p>
            <a:p>
              <a:pPr algn="just"/>
              <a:r>
                <a:rPr lang="en-US" sz="2000" b="1" dirty="0">
                  <a:solidFill>
                    <a:srgbClr val="FFFF00"/>
                  </a:solidFill>
                </a:rPr>
                <a:t>    void printStuff()</a:t>
              </a:r>
            </a:p>
            <a:p>
              <a:pPr algn="just"/>
              <a:r>
                <a:rPr lang="en-US" sz="2000" b="1" dirty="0">
                  <a:solidFill>
                    <a:srgbClr val="FFFF00"/>
                  </a:solidFill>
                </a:rPr>
                <a:t>    {</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&lt;&lt;"derived Bar printStuff called"&lt;&lt;</a:t>
              </a:r>
              <a:r>
                <a:rPr lang="en-US" sz="2000" b="1" dirty="0" err="1">
                  <a:solidFill>
                    <a:srgbClr val="FFFF00"/>
                  </a:solidFill>
                </a:rPr>
                <a:t>endl</a:t>
              </a:r>
              <a:r>
                <a:rPr lang="en-US" sz="2000" b="1" dirty="0">
                  <a:solidFill>
                    <a:srgbClr val="FFFF00"/>
                  </a:solidFill>
                </a:rPr>
                <a:t>;</a:t>
              </a:r>
            </a:p>
            <a:p>
              <a:pPr algn="just"/>
              <a:r>
                <a:rPr lang="en-US" sz="2000" b="1" dirty="0">
                  <a:solidFill>
                    <a:srgbClr val="FFFF00"/>
                  </a:solidFill>
                </a:rPr>
                <a:t>    }</a:t>
              </a:r>
            </a:p>
            <a:p>
              <a:pPr algn="just"/>
              <a:r>
                <a:rPr lang="en-US" sz="2000" b="1" dirty="0">
                  <a:solidFill>
                    <a:srgbClr val="FFFF00"/>
                  </a:solidFill>
                </a:rPr>
                <a:t>};</a:t>
              </a:r>
            </a:p>
            <a:p>
              <a:pPr algn="just"/>
              <a:endParaRPr lang="en-US" sz="2000" b="1" dirty="0">
                <a:solidFill>
                  <a:srgbClr val="FFFF00"/>
                </a:solidFill>
              </a:endParaRPr>
            </a:p>
            <a:p>
              <a:pPr algn="just"/>
              <a:r>
                <a:rPr lang="en-US" sz="2000" b="1" dirty="0" err="1">
                  <a:solidFill>
                    <a:srgbClr val="FFFF00"/>
                  </a:solidFill>
                </a:rPr>
                <a:t>int</a:t>
              </a:r>
              <a:r>
                <a:rPr lang="en-US" sz="2000" b="1" dirty="0">
                  <a:solidFill>
                    <a:srgbClr val="FFFF00"/>
                  </a:solidFill>
                </a:rPr>
                <a:t> main()</a:t>
              </a:r>
            </a:p>
            <a:p>
              <a:pPr algn="just"/>
              <a:r>
                <a:rPr lang="en-US" sz="2000" b="1" dirty="0">
                  <a:solidFill>
                    <a:srgbClr val="FFFF00"/>
                  </a:solidFill>
                </a:rPr>
                <a:t>{</a:t>
              </a:r>
            </a:p>
            <a:p>
              <a:pPr algn="just"/>
              <a:endParaRPr lang="en-US" sz="2000" b="1" dirty="0">
                <a:solidFill>
                  <a:srgbClr val="FFFF00"/>
                </a:solidFill>
              </a:endParaRPr>
            </a:p>
            <a:p>
              <a:pPr algn="just"/>
              <a:r>
                <a:rPr lang="en-US" sz="2000" b="1" dirty="0">
                  <a:solidFill>
                    <a:srgbClr val="FFFF00"/>
                  </a:solidFill>
                </a:rPr>
                <a:t>    Foo *foo=new Foo;</a:t>
              </a:r>
            </a:p>
            <a:p>
              <a:pPr algn="just"/>
              <a:r>
                <a:rPr lang="en-US" sz="2000" b="1" dirty="0">
                  <a:solidFill>
                    <a:srgbClr val="FFFF00"/>
                  </a:solidFill>
                </a:rPr>
                <a:t>    foo-&gt;printStuff();/////this call the base function</a:t>
              </a:r>
            </a:p>
            <a:p>
              <a:pPr algn="just"/>
              <a:r>
                <a:rPr lang="en-US" sz="2000" b="1" dirty="0">
                  <a:solidFill>
                    <a:srgbClr val="FFFF00"/>
                  </a:solidFill>
                </a:rPr>
                <a:t>    foo=new Bar;</a:t>
              </a:r>
            </a:p>
            <a:p>
              <a:pPr algn="just"/>
              <a:r>
                <a:rPr lang="en-US" sz="2000" b="1" dirty="0">
                  <a:solidFill>
                    <a:srgbClr val="FFFF00"/>
                  </a:solidFill>
                </a:rPr>
                <a:t>    foo-&gt;printStuff();</a:t>
              </a:r>
            </a:p>
            <a:p>
              <a:pPr algn="just"/>
              <a:r>
                <a:rPr lang="en-US" sz="2000" b="1" dirty="0">
                  <a:solidFill>
                    <a:srgbClr val="FFFF00"/>
                  </a:solidFill>
                </a:rPr>
                <a:t>}</a:t>
              </a:r>
            </a:p>
            <a:p>
              <a:pPr algn="just"/>
              <a:r>
                <a:rPr lang="en-US" sz="2000" b="1" u="sng" dirty="0">
                  <a:solidFill>
                    <a:srgbClr val="92D050"/>
                  </a:solidFill>
                </a:rPr>
                <a:t>Output:</a:t>
              </a:r>
            </a:p>
            <a:p>
              <a:pPr algn="just"/>
              <a:r>
                <a:rPr lang="en-US" sz="2000" dirty="0">
                  <a:solidFill>
                    <a:srgbClr val="FFFF00"/>
                  </a:solidFill>
                </a:rPr>
                <a:t>	Base Foo printStuff called</a:t>
              </a:r>
            </a:p>
            <a:p>
              <a:pPr algn="just"/>
              <a:r>
                <a:rPr lang="en-US" sz="2000" dirty="0">
                  <a:solidFill>
                    <a:srgbClr val="FFFF00"/>
                  </a:solidFill>
                </a:rPr>
                <a:t>	derived Bar printStuff called</a:t>
              </a:r>
              <a:endParaRPr lang="en-US" sz="2000" b="1" dirty="0">
                <a:solidFill>
                  <a:srgbClr val="FFFF00"/>
                </a:solidFill>
              </a:endParaRPr>
            </a:p>
          </p:txBody>
        </p:sp>
        <p:sp>
          <p:nvSpPr>
            <p:cNvPr id="25" name="TextBox 24"/>
            <p:cNvSpPr txBox="1"/>
            <p:nvPr/>
          </p:nvSpPr>
          <p:spPr>
            <a:xfrm>
              <a:off x="803640" y="3362835"/>
              <a:ext cx="2059657" cy="435187"/>
            </a:xfrm>
            <a:prstGeom prst="rect">
              <a:avLst/>
            </a:prstGeom>
            <a:noFill/>
          </p:spPr>
          <p:txBody>
            <a:bodyPr wrap="square" rtlCol="0">
              <a:spAutoFit/>
            </a:bodyPr>
            <a:lstStyle/>
            <a:p>
              <a:endParaRPr lang="ko-KR" altLang="en-US" sz="1867" b="1" dirty="0">
                <a:cs typeface="Arial" pitchFamily="34" charset="0"/>
              </a:endParaRPr>
            </a:p>
          </p:txBody>
        </p:sp>
      </p:grpSp>
      <p:sp>
        <p:nvSpPr>
          <p:cNvPr id="13" name="TextBox 12"/>
          <p:cNvSpPr txBox="1"/>
          <p:nvPr/>
        </p:nvSpPr>
        <p:spPr>
          <a:xfrm>
            <a:off x="4315020" y="583326"/>
            <a:ext cx="1281574" cy="461665"/>
          </a:xfrm>
          <a:prstGeom prst="rect">
            <a:avLst/>
          </a:prstGeom>
          <a:noFill/>
        </p:spPr>
        <p:txBody>
          <a:bodyPr wrap="square" rtlCol="0">
            <a:spAutoFit/>
          </a:bodyPr>
          <a:lstStyle/>
          <a:p>
            <a:r>
              <a:rPr lang="en-US" altLang="ko-KR" sz="2400" b="1" dirty="0">
                <a:solidFill>
                  <a:schemeClr val="bg1"/>
                </a:solidFill>
                <a:cs typeface="Arial" pitchFamily="34" charset="0"/>
              </a:rPr>
              <a:t>Example:</a:t>
            </a:r>
          </a:p>
        </p:txBody>
      </p:sp>
    </p:spTree>
    <p:extLst>
      <p:ext uri="{BB962C8B-B14F-4D97-AF65-F5344CB8AC3E}">
        <p14:creationId xmlns:p14="http://schemas.microsoft.com/office/powerpoint/2010/main" val="24490964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1539894" y="814157"/>
            <a:ext cx="9144793" cy="5665471"/>
          </a:xfrm>
          <a:prstGeom prst="rect">
            <a:avLst/>
          </a:prstGeom>
        </p:spPr>
      </p:pic>
      <p:sp>
        <p:nvSpPr>
          <p:cNvPr id="2" name="Text Placeholder 1"/>
          <p:cNvSpPr>
            <a:spLocks noGrp="1"/>
          </p:cNvSpPr>
          <p:nvPr>
            <p:ph type="body" sz="quarter" idx="10"/>
          </p:nvPr>
        </p:nvSpPr>
        <p:spPr>
          <a:xfrm>
            <a:off x="1524000" y="51774"/>
            <a:ext cx="9144000" cy="712931"/>
          </a:xfrm>
        </p:spPr>
        <p:txBody>
          <a:bodyPr>
            <a:normAutofit fontScale="77500" lnSpcReduction="20000"/>
          </a:bodyPr>
          <a:lstStyle/>
          <a:p>
            <a:r>
              <a:rPr lang="en-US" altLang="ko-KR" sz="3600" b="1" dirty="0">
                <a:latin typeface="Segoe UI" panose="020B0502040204020203" pitchFamily="34" charset="0"/>
                <a:cs typeface="Segoe UI" panose="020B0502040204020203" pitchFamily="34" charset="0"/>
              </a:rPr>
              <a:t>Calling base and derived class method using derived reference</a:t>
            </a:r>
            <a:endParaRPr lang="ko-KR" altLang="en-US" sz="3600" b="1" dirty="0">
              <a:latin typeface="Segoe UI" panose="020B0502040204020203" pitchFamily="34" charset="0"/>
              <a:cs typeface="Segoe UI" panose="020B0502040204020203" pitchFamily="34" charset="0"/>
            </a:endParaRPr>
          </a:p>
        </p:txBody>
      </p:sp>
      <p:grpSp>
        <p:nvGrpSpPr>
          <p:cNvPr id="23" name="Group 22"/>
          <p:cNvGrpSpPr/>
          <p:nvPr/>
        </p:nvGrpSpPr>
        <p:grpSpPr>
          <a:xfrm>
            <a:off x="1539893" y="996722"/>
            <a:ext cx="9128108" cy="5620315"/>
            <a:chOff x="803640" y="3362835"/>
            <a:chExt cx="2153425" cy="6843379"/>
          </a:xfrm>
        </p:grpSpPr>
        <p:sp>
          <p:nvSpPr>
            <p:cNvPr id="24" name="TextBox 23"/>
            <p:cNvSpPr txBox="1"/>
            <p:nvPr/>
          </p:nvSpPr>
          <p:spPr>
            <a:xfrm>
              <a:off x="803640" y="3469024"/>
              <a:ext cx="2153425" cy="6737190"/>
            </a:xfrm>
            <a:prstGeom prst="rect">
              <a:avLst/>
            </a:prstGeom>
            <a:noFill/>
          </p:spPr>
          <p:txBody>
            <a:bodyPr wrap="square" numCol="2" rtlCol="0">
              <a:spAutoFit/>
            </a:bodyPr>
            <a:lstStyle/>
            <a:p>
              <a:pPr algn="just"/>
              <a:endParaRPr lang="en-US" sz="2000" b="1" dirty="0">
                <a:solidFill>
                  <a:srgbClr val="FFFF00"/>
                </a:solidFill>
              </a:endParaRPr>
            </a:p>
            <a:p>
              <a:pPr algn="just"/>
              <a:r>
                <a:rPr lang="en-US" sz="2000" b="1" dirty="0">
                  <a:solidFill>
                    <a:srgbClr val="FFFF00"/>
                  </a:solidFill>
                </a:rPr>
                <a:t>#include &lt;iostream&gt;</a:t>
              </a:r>
            </a:p>
            <a:p>
              <a:pPr algn="just"/>
              <a:endParaRPr lang="en-US" sz="2000" b="1" dirty="0">
                <a:solidFill>
                  <a:srgbClr val="FFFF00"/>
                </a:solidFill>
              </a:endParaRPr>
            </a:p>
            <a:p>
              <a:pPr algn="just"/>
              <a:r>
                <a:rPr lang="en-US" sz="2000" b="1" dirty="0">
                  <a:solidFill>
                    <a:srgbClr val="FFFF00"/>
                  </a:solidFill>
                </a:rPr>
                <a:t>class Base{</a:t>
              </a:r>
            </a:p>
            <a:p>
              <a:pPr algn="just"/>
              <a:r>
                <a:rPr lang="en-US" sz="2000" b="1" dirty="0">
                  <a:solidFill>
                    <a:srgbClr val="FFFF00"/>
                  </a:solidFill>
                </a:rPr>
                <a:t>  public:</a:t>
              </a:r>
            </a:p>
            <a:p>
              <a:pPr algn="just"/>
              <a:r>
                <a:rPr lang="en-US" sz="2000" b="1" dirty="0">
                  <a:solidFill>
                    <a:srgbClr val="FFFF00"/>
                  </a:solidFill>
                </a:rPr>
                <a:t>    void foo()</a:t>
              </a:r>
            </a:p>
            <a:p>
              <a:pPr algn="just"/>
              <a:r>
                <a:rPr lang="en-US" sz="2000" b="1" dirty="0">
                  <a:solidFill>
                    <a:srgbClr val="FFFF00"/>
                  </a:solidFill>
                </a:rPr>
                <a:t>	{</a:t>
              </a:r>
            </a:p>
            <a:p>
              <a:pPr algn="just"/>
              <a:r>
                <a:rPr lang="en-US" sz="2000" b="1" dirty="0">
                  <a:solidFill>
                    <a:srgbClr val="FFFF00"/>
                  </a:solidFill>
                </a:rPr>
                <a:t>		</a:t>
              </a:r>
              <a:r>
                <a:rPr lang="en-US" sz="2000" b="1" dirty="0" err="1">
                  <a:solidFill>
                    <a:srgbClr val="FFFF00"/>
                  </a:solidFill>
                </a:rPr>
                <a:t>std</a:t>
              </a:r>
              <a:r>
                <a:rPr lang="en-US" sz="2000" b="1" dirty="0">
                  <a:solidFill>
                    <a:srgbClr val="FFFF00"/>
                  </a:solidFill>
                </a:rPr>
                <a:t>::</a:t>
              </a:r>
              <a:r>
                <a:rPr lang="en-US" sz="2000" b="1" dirty="0" err="1">
                  <a:solidFill>
                    <a:srgbClr val="FFFF00"/>
                  </a:solidFill>
                </a:rPr>
                <a:t>cout</a:t>
              </a:r>
              <a:r>
                <a:rPr lang="en-US" sz="2000" b="1" dirty="0">
                  <a:solidFill>
                    <a:srgbClr val="FFFF00"/>
                  </a:solidFill>
                </a:rPr>
                <a:t>&lt;&lt;"base";</a:t>
              </a:r>
            </a:p>
            <a:p>
              <a:pPr algn="just"/>
              <a:r>
                <a:rPr lang="en-US" sz="2000" b="1" dirty="0">
                  <a:solidFill>
                    <a:srgbClr val="FFFF00"/>
                  </a:solidFill>
                </a:rPr>
                <a:t>	}</a:t>
              </a:r>
            </a:p>
            <a:p>
              <a:pPr algn="just"/>
              <a:r>
                <a:rPr lang="en-US" sz="2000" b="1" dirty="0">
                  <a:solidFill>
                    <a:srgbClr val="FFFF00"/>
                  </a:solidFill>
                </a:rPr>
                <a:t>};</a:t>
              </a:r>
            </a:p>
            <a:p>
              <a:pPr algn="just"/>
              <a:r>
                <a:rPr lang="en-US" sz="2000" b="1" dirty="0">
                  <a:solidFill>
                    <a:srgbClr val="FFFF00"/>
                  </a:solidFill>
                </a:rPr>
                <a:t>class Derived : public Base</a:t>
              </a:r>
            </a:p>
            <a:p>
              <a:pPr algn="just"/>
              <a:r>
                <a:rPr lang="en-US" sz="2000" b="1" dirty="0">
                  <a:solidFill>
                    <a:srgbClr val="FFFF00"/>
                  </a:solidFill>
                </a:rPr>
                <a:t>{</a:t>
              </a:r>
            </a:p>
            <a:p>
              <a:pPr algn="just"/>
              <a:r>
                <a:rPr lang="en-US" sz="2000" b="1" dirty="0">
                  <a:solidFill>
                    <a:srgbClr val="FFFF00"/>
                  </a:solidFill>
                </a:rPr>
                <a:t>  public:</a:t>
              </a:r>
            </a:p>
            <a:p>
              <a:pPr algn="just"/>
              <a:r>
                <a:rPr lang="en-US" sz="2000" b="1" dirty="0">
                  <a:solidFill>
                    <a:srgbClr val="FFFF00"/>
                  </a:solidFill>
                </a:rPr>
                <a:t>    void foo()</a:t>
              </a:r>
            </a:p>
            <a:p>
              <a:pPr algn="just"/>
              <a:r>
                <a:rPr lang="en-US" sz="2000" b="1" dirty="0">
                  <a:solidFill>
                    <a:srgbClr val="FFFF00"/>
                  </a:solidFill>
                </a:rPr>
                <a:t>	{</a:t>
              </a:r>
            </a:p>
            <a:p>
              <a:pPr algn="just"/>
              <a:r>
                <a:rPr lang="en-US" sz="2000" b="1" dirty="0">
                  <a:solidFill>
                    <a:srgbClr val="FFFF00"/>
                  </a:solidFill>
                </a:rPr>
                <a:t>		</a:t>
              </a:r>
              <a:r>
                <a:rPr lang="en-US" sz="2000" b="1" dirty="0" err="1">
                  <a:solidFill>
                    <a:srgbClr val="FFFF00"/>
                  </a:solidFill>
                </a:rPr>
                <a:t>std</a:t>
              </a:r>
              <a:r>
                <a:rPr lang="en-US" sz="2000" b="1" dirty="0">
                  <a:solidFill>
                    <a:srgbClr val="FFFF00"/>
                  </a:solidFill>
                </a:rPr>
                <a:t>::</a:t>
              </a:r>
              <a:r>
                <a:rPr lang="en-US" sz="2000" b="1" dirty="0" err="1">
                  <a:solidFill>
                    <a:srgbClr val="FFFF00"/>
                  </a:solidFill>
                </a:rPr>
                <a:t>cout</a:t>
              </a:r>
              <a:r>
                <a:rPr lang="en-US" sz="2000" b="1" dirty="0">
                  <a:solidFill>
                    <a:srgbClr val="FFFF00"/>
                  </a:solidFill>
                </a:rPr>
                <a:t>&lt;&lt;"derived";</a:t>
              </a:r>
            </a:p>
            <a:p>
              <a:pPr algn="just"/>
              <a:r>
                <a:rPr lang="en-US" sz="2000" b="1" dirty="0">
                  <a:solidFill>
                    <a:srgbClr val="FFFF00"/>
                  </a:solidFill>
                </a:rPr>
                <a:t>	}</a:t>
              </a:r>
            </a:p>
            <a:p>
              <a:pPr algn="just"/>
              <a:r>
                <a:rPr lang="en-US" sz="2000" b="1" dirty="0">
                  <a:solidFill>
                    <a:srgbClr val="FFFF00"/>
                  </a:solidFill>
                </a:rPr>
                <a:t>};</a:t>
              </a:r>
            </a:p>
            <a:p>
              <a:pPr algn="just"/>
              <a:endParaRPr lang="en-US" sz="2000" b="1" dirty="0">
                <a:solidFill>
                  <a:srgbClr val="FFFF00"/>
                </a:solidFill>
              </a:endParaRPr>
            </a:p>
            <a:p>
              <a:pPr algn="just"/>
              <a:r>
                <a:rPr lang="en-US" sz="2000" b="1" dirty="0" err="1">
                  <a:solidFill>
                    <a:srgbClr val="FFFF00"/>
                  </a:solidFill>
                </a:rPr>
                <a:t>int</a:t>
              </a:r>
              <a:r>
                <a:rPr lang="en-US" sz="2000" b="1" dirty="0">
                  <a:solidFill>
                    <a:srgbClr val="FFFF00"/>
                  </a:solidFill>
                </a:rPr>
                <a:t> main()</a:t>
              </a:r>
            </a:p>
            <a:p>
              <a:pPr algn="just"/>
              <a:r>
                <a:rPr lang="en-US" sz="2000" b="1" dirty="0">
                  <a:solidFill>
                    <a:srgbClr val="FFFF00"/>
                  </a:solidFill>
                </a:rPr>
                <a:t>{</a:t>
              </a:r>
            </a:p>
            <a:p>
              <a:pPr algn="just"/>
              <a:r>
                <a:rPr lang="en-US" sz="2000" b="1" dirty="0">
                  <a:solidFill>
                    <a:srgbClr val="FFFF00"/>
                  </a:solidFill>
                </a:rPr>
                <a:t>  Derived bar;</a:t>
              </a:r>
            </a:p>
            <a:p>
              <a:pPr algn="just"/>
              <a:r>
                <a:rPr lang="en-US" sz="2000" b="1" dirty="0">
                  <a:solidFill>
                    <a:srgbClr val="FFFF00"/>
                  </a:solidFill>
                </a:rPr>
                <a:t>  //call Base::foo() from bar here?</a:t>
              </a:r>
            </a:p>
            <a:p>
              <a:pPr algn="just"/>
              <a:r>
                <a:rPr lang="en-US" sz="2000" b="1" dirty="0">
                  <a:solidFill>
                    <a:srgbClr val="FFFF00"/>
                  </a:solidFill>
                </a:rPr>
                <a:t>  </a:t>
              </a:r>
              <a:r>
                <a:rPr lang="en-US" sz="2000" b="1" dirty="0" err="1">
                  <a:solidFill>
                    <a:srgbClr val="FFFF00"/>
                  </a:solidFill>
                </a:rPr>
                <a:t>bar.Base</a:t>
              </a:r>
              <a:r>
                <a:rPr lang="en-US" sz="2000" b="1" dirty="0">
                  <a:solidFill>
                    <a:srgbClr val="FFFF00"/>
                  </a:solidFill>
                </a:rPr>
                <a:t>::foo(); // using a qualified-id</a:t>
              </a:r>
            </a:p>
            <a:p>
              <a:pPr algn="just"/>
              <a:r>
                <a:rPr lang="en-US" sz="2000" b="1" dirty="0">
                  <a:solidFill>
                    <a:srgbClr val="FFFF00"/>
                  </a:solidFill>
                </a:rPr>
                <a:t>  return 0;</a:t>
              </a:r>
            </a:p>
            <a:p>
              <a:pPr algn="just"/>
              <a:r>
                <a:rPr lang="en-US" sz="2000" b="1" dirty="0">
                  <a:solidFill>
                    <a:srgbClr val="FFFF00"/>
                  </a:solidFill>
                </a:rPr>
                <a:t>}</a:t>
              </a:r>
            </a:p>
            <a:p>
              <a:pPr algn="just"/>
              <a:endParaRPr lang="en-US" sz="2000" b="1" dirty="0">
                <a:solidFill>
                  <a:srgbClr val="92D050"/>
                </a:solidFill>
              </a:endParaRPr>
            </a:p>
            <a:p>
              <a:pPr algn="just"/>
              <a:r>
                <a:rPr lang="en-US" sz="2000" b="1" u="sng" dirty="0">
                  <a:solidFill>
                    <a:srgbClr val="92D050"/>
                  </a:solidFill>
                </a:rPr>
                <a:t>Output:</a:t>
              </a:r>
            </a:p>
            <a:p>
              <a:pPr algn="just"/>
              <a:r>
                <a:rPr lang="en-US" sz="2000" dirty="0">
                  <a:solidFill>
                    <a:srgbClr val="FFFF00"/>
                  </a:solidFill>
                </a:rPr>
                <a:t>	base</a:t>
              </a:r>
              <a:endParaRPr lang="en-US" sz="2000" b="1" dirty="0">
                <a:solidFill>
                  <a:srgbClr val="FFFF00"/>
                </a:solidFill>
              </a:endParaRPr>
            </a:p>
          </p:txBody>
        </p:sp>
        <p:sp>
          <p:nvSpPr>
            <p:cNvPr id="25" name="TextBox 24"/>
            <p:cNvSpPr txBox="1"/>
            <p:nvPr/>
          </p:nvSpPr>
          <p:spPr>
            <a:xfrm>
              <a:off x="803640" y="3362835"/>
              <a:ext cx="2059657" cy="462275"/>
            </a:xfrm>
            <a:prstGeom prst="rect">
              <a:avLst/>
            </a:prstGeom>
            <a:noFill/>
          </p:spPr>
          <p:txBody>
            <a:bodyPr wrap="square" rtlCol="0">
              <a:spAutoFit/>
            </a:bodyPr>
            <a:lstStyle/>
            <a:p>
              <a:endParaRPr lang="ko-KR" altLang="en-US" sz="1867" b="1" dirty="0">
                <a:cs typeface="Arial" pitchFamily="34" charset="0"/>
              </a:endParaRPr>
            </a:p>
          </p:txBody>
        </p:sp>
      </p:grpSp>
      <p:sp>
        <p:nvSpPr>
          <p:cNvPr id="13" name="TextBox 12"/>
          <p:cNvSpPr txBox="1"/>
          <p:nvPr/>
        </p:nvSpPr>
        <p:spPr>
          <a:xfrm>
            <a:off x="4315020" y="583326"/>
            <a:ext cx="1281574" cy="461665"/>
          </a:xfrm>
          <a:prstGeom prst="rect">
            <a:avLst/>
          </a:prstGeom>
          <a:noFill/>
        </p:spPr>
        <p:txBody>
          <a:bodyPr wrap="square" rtlCol="0">
            <a:spAutoFit/>
          </a:bodyPr>
          <a:lstStyle/>
          <a:p>
            <a:r>
              <a:rPr lang="en-US" altLang="ko-KR" sz="2400" b="1" dirty="0">
                <a:solidFill>
                  <a:schemeClr val="bg1"/>
                </a:solidFill>
                <a:cs typeface="Arial" pitchFamily="34" charset="0"/>
              </a:rPr>
              <a:t>Example:</a:t>
            </a:r>
          </a:p>
        </p:txBody>
      </p:sp>
    </p:spTree>
    <p:extLst>
      <p:ext uri="{BB962C8B-B14F-4D97-AF65-F5344CB8AC3E}">
        <p14:creationId xmlns:p14="http://schemas.microsoft.com/office/powerpoint/2010/main" val="29884623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2A89B1-5F6D-5E7D-F513-524E4A0D612C}"/>
              </a:ext>
            </a:extLst>
          </p:cNvPr>
          <p:cNvSpPr>
            <a:spLocks noGrp="1"/>
          </p:cNvSpPr>
          <p:nvPr>
            <p:ph type="body" sz="quarter" idx="10"/>
          </p:nvPr>
        </p:nvSpPr>
        <p:spPr>
          <a:xfrm>
            <a:off x="135012" y="2238916"/>
            <a:ext cx="12192000" cy="768085"/>
          </a:xfrm>
        </p:spPr>
        <p:txBody>
          <a:bodyPr>
            <a:noAutofit/>
          </a:bodyPr>
          <a:lstStyle/>
          <a:p>
            <a:r>
              <a:rPr lang="en-IN" sz="3600" b="1" dirty="0">
                <a:latin typeface="Times New Roman" panose="02020603050405020304" pitchFamily="18" charset="0"/>
                <a:cs typeface="Times New Roman" panose="02020603050405020304" pitchFamily="18" charset="0"/>
              </a:rPr>
              <a:t>Advanced Functions: Inline, Friend,</a:t>
            </a:r>
          </a:p>
          <a:p>
            <a:r>
              <a:rPr lang="en-IN" sz="3600" b="1" dirty="0">
                <a:latin typeface="Times New Roman" panose="02020603050405020304" pitchFamily="18" charset="0"/>
                <a:cs typeface="Times New Roman" panose="02020603050405020304" pitchFamily="18" charset="0"/>
              </a:rPr>
              <a:t>Virtual function and Overriding</a:t>
            </a:r>
          </a:p>
        </p:txBody>
      </p:sp>
    </p:spTree>
    <p:extLst>
      <p:ext uri="{BB962C8B-B14F-4D97-AF65-F5344CB8AC3E}">
        <p14:creationId xmlns:p14="http://schemas.microsoft.com/office/powerpoint/2010/main" val="35683184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4000" y="908655"/>
            <a:ext cx="9144000" cy="576064"/>
          </a:xfrm>
        </p:spPr>
        <p:txBody>
          <a:bodyPr>
            <a:normAutofit/>
          </a:bodyPr>
          <a:lstStyle/>
          <a:p>
            <a:r>
              <a:rPr lang="en-US" altLang="ko-KR" sz="2700" b="1" dirty="0">
                <a:latin typeface="Segoe UI" panose="020B0502040204020203" pitchFamily="34" charset="0"/>
                <a:cs typeface="Segoe UI" panose="020B0502040204020203" pitchFamily="34" charset="0"/>
              </a:rPr>
              <a:t>Inline Member Function</a:t>
            </a:r>
          </a:p>
        </p:txBody>
      </p:sp>
      <p:sp>
        <p:nvSpPr>
          <p:cNvPr id="12" name="TextBox 11"/>
          <p:cNvSpPr txBox="1"/>
          <p:nvPr/>
        </p:nvSpPr>
        <p:spPr>
          <a:xfrm>
            <a:off x="1486991" y="1484719"/>
            <a:ext cx="9143999" cy="3670236"/>
          </a:xfrm>
          <a:prstGeom prst="rect">
            <a:avLst/>
          </a:prstGeom>
          <a:noFill/>
        </p:spPr>
        <p:txBody>
          <a:bodyPr wrap="square" rtlCol="0">
            <a:spAutoFit/>
          </a:bodyPr>
          <a:lstStyle/>
          <a:p>
            <a:pPr algn="just">
              <a:spcBef>
                <a:spcPct val="50000"/>
              </a:spcBef>
            </a:pPr>
            <a:r>
              <a:rPr lang="en-IN" altLang="en-US" sz="1500" b="1" dirty="0"/>
              <a:t>Inline functions are used in C++ to reduce the overhead of a normal function call.</a:t>
            </a:r>
          </a:p>
          <a:p>
            <a:pPr algn="just">
              <a:spcBef>
                <a:spcPct val="50000"/>
              </a:spcBef>
            </a:pPr>
            <a:r>
              <a:rPr lang="en-IN" altLang="en-US" sz="1500" b="1" dirty="0"/>
              <a:t>A member function that is both declared and defined in the class member list is called an inline member function.</a:t>
            </a:r>
          </a:p>
          <a:p>
            <a:pPr algn="just">
              <a:spcBef>
                <a:spcPct val="50000"/>
              </a:spcBef>
            </a:pPr>
            <a:r>
              <a:rPr lang="en-IN" altLang="en-US" sz="1500" b="1" dirty="0"/>
              <a:t>The inline specifier is a hint to the compiler that inline substitution of the function body is to be preferred to the usual function call implementation.</a:t>
            </a:r>
          </a:p>
          <a:p>
            <a:pPr algn="just">
              <a:spcBef>
                <a:spcPct val="50000"/>
              </a:spcBef>
            </a:pPr>
            <a:endParaRPr lang="en-IN" altLang="en-US" sz="1500" b="1" dirty="0"/>
          </a:p>
          <a:p>
            <a:pPr algn="just">
              <a:spcBef>
                <a:spcPct val="50000"/>
              </a:spcBef>
            </a:pPr>
            <a:r>
              <a:rPr lang="en-IN" altLang="en-US" sz="1500" b="1" dirty="0"/>
              <a:t>The advantages of using inline member functions are:</a:t>
            </a:r>
          </a:p>
          <a:p>
            <a:pPr algn="just">
              <a:spcBef>
                <a:spcPct val="50000"/>
              </a:spcBef>
            </a:pPr>
            <a:r>
              <a:rPr lang="en-IN" altLang="en-US" sz="1500" b="1" dirty="0"/>
              <a:t>	1. The size of the object code is considerably reduced.</a:t>
            </a:r>
          </a:p>
          <a:p>
            <a:pPr algn="just">
              <a:spcBef>
                <a:spcPct val="50000"/>
              </a:spcBef>
            </a:pPr>
            <a:r>
              <a:rPr lang="en-IN" altLang="en-US" sz="1500" b="1" dirty="0"/>
              <a:t>	2. It increases the execution speed, and </a:t>
            </a:r>
          </a:p>
          <a:p>
            <a:pPr algn="just">
              <a:spcBef>
                <a:spcPct val="50000"/>
              </a:spcBef>
            </a:pPr>
            <a:r>
              <a:rPr lang="en-IN" altLang="en-US" sz="1500" b="1" dirty="0"/>
              <a:t>	3. The inline member function are compact function calls.</a:t>
            </a:r>
          </a:p>
          <a:p>
            <a:pPr algn="just">
              <a:spcBef>
                <a:spcPct val="50000"/>
              </a:spcBef>
            </a:pPr>
            <a:endParaRPr lang="en-IN" altLang="en-US" sz="1500" b="1" dirty="0"/>
          </a:p>
          <a:p>
            <a:pPr algn="just">
              <a:spcBef>
                <a:spcPct val="50000"/>
              </a:spcBef>
            </a:pPr>
            <a:endParaRPr lang="en-IN" altLang="en-US" sz="1500" b="1" dirty="0"/>
          </a:p>
        </p:txBody>
      </p:sp>
      <p:grpSp>
        <p:nvGrpSpPr>
          <p:cNvPr id="4" name="Group 3">
            <a:extLst>
              <a:ext uri="{FF2B5EF4-FFF2-40B4-BE49-F238E27FC236}">
                <a16:creationId xmlns:a16="http://schemas.microsoft.com/office/drawing/2014/main" id="{E0B9A754-C2CF-736B-7237-3988A2C78DCB}"/>
              </a:ext>
            </a:extLst>
          </p:cNvPr>
          <p:cNvGrpSpPr/>
          <p:nvPr/>
        </p:nvGrpSpPr>
        <p:grpSpPr>
          <a:xfrm>
            <a:off x="1514857" y="353522"/>
            <a:ext cx="9005455" cy="429817"/>
            <a:chOff x="0" y="464819"/>
            <a:chExt cx="9144000" cy="533400"/>
          </a:xfrm>
        </p:grpSpPr>
        <p:sp>
          <p:nvSpPr>
            <p:cNvPr id="5" name="Rectangle 4">
              <a:extLst>
                <a:ext uri="{FF2B5EF4-FFF2-40B4-BE49-F238E27FC236}">
                  <a16:creationId xmlns:a16="http://schemas.microsoft.com/office/drawing/2014/main" id="{B79FD1B7-EA34-23B0-6619-EFCF70C2F896}"/>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a:extLst>
                <a:ext uri="{FF2B5EF4-FFF2-40B4-BE49-F238E27FC236}">
                  <a16:creationId xmlns:a16="http://schemas.microsoft.com/office/drawing/2014/main" id="{619FAEC7-B79F-9C64-3893-A6C1BBE4A985}"/>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7" name="Picture 6" descr="pngfind.com-kingpin-png-4152286 (1).png">
              <a:extLst>
                <a:ext uri="{FF2B5EF4-FFF2-40B4-BE49-F238E27FC236}">
                  <a16:creationId xmlns:a16="http://schemas.microsoft.com/office/drawing/2014/main" id="{374582D6-6812-84A7-09E6-D4821DC7100C}"/>
                </a:ext>
              </a:extLst>
            </p:cNvPr>
            <p:cNvPicPr>
              <a:picLocks noChangeAspect="1"/>
            </p:cNvPicPr>
            <p:nvPr/>
          </p:nvPicPr>
          <p:blipFill>
            <a:blip r:embed="rId2"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31998851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4000" y="908655"/>
            <a:ext cx="9144000" cy="576064"/>
          </a:xfrm>
        </p:spPr>
        <p:txBody>
          <a:bodyPr>
            <a:normAutofit/>
          </a:bodyPr>
          <a:lstStyle/>
          <a:p>
            <a:r>
              <a:rPr lang="en-US" altLang="ko-KR" sz="2700" b="1" dirty="0">
                <a:solidFill>
                  <a:schemeClr val="tx1"/>
                </a:solidFill>
                <a:latin typeface="Segoe UI" panose="020B0502040204020203" pitchFamily="34" charset="0"/>
                <a:cs typeface="Segoe UI" panose="020B0502040204020203" pitchFamily="34" charset="0"/>
              </a:rPr>
              <a:t>Inline Member Function</a:t>
            </a:r>
          </a:p>
        </p:txBody>
      </p:sp>
      <p:grpSp>
        <p:nvGrpSpPr>
          <p:cNvPr id="23" name="Group 22"/>
          <p:cNvGrpSpPr/>
          <p:nvPr/>
        </p:nvGrpSpPr>
        <p:grpSpPr>
          <a:xfrm>
            <a:off x="6519945" y="1734128"/>
            <a:ext cx="4069340" cy="2337705"/>
            <a:chOff x="803640" y="3362835"/>
            <a:chExt cx="2059657" cy="2337704"/>
          </a:xfrm>
        </p:grpSpPr>
        <p:sp>
          <p:nvSpPr>
            <p:cNvPr id="24" name="TextBox 23"/>
            <p:cNvSpPr txBox="1"/>
            <p:nvPr/>
          </p:nvSpPr>
          <p:spPr>
            <a:xfrm>
              <a:off x="803640" y="3646131"/>
              <a:ext cx="2059657" cy="2054408"/>
            </a:xfrm>
            <a:prstGeom prst="rect">
              <a:avLst/>
            </a:prstGeom>
            <a:noFill/>
          </p:spPr>
          <p:txBody>
            <a:bodyPr wrap="square" rtlCol="0">
              <a:spAutoFit/>
            </a:bodyPr>
            <a:lstStyle/>
            <a:p>
              <a:pPr algn="just">
                <a:spcBef>
                  <a:spcPct val="50000"/>
                </a:spcBef>
              </a:pPr>
              <a:endParaRPr lang="en-US" altLang="en-US" sz="1500" b="1" dirty="0"/>
            </a:p>
            <a:p>
              <a:pPr algn="just">
                <a:spcBef>
                  <a:spcPct val="50000"/>
                </a:spcBef>
              </a:pPr>
              <a:r>
                <a:rPr lang="en-US" altLang="en-US" sz="1500" b="1" dirty="0"/>
                <a:t>Inline </a:t>
              </a:r>
              <a:r>
                <a:rPr lang="en-US" altLang="en-US" sz="1500" b="1" dirty="0" err="1"/>
                <a:t>return_type</a:t>
              </a:r>
              <a:r>
                <a:rPr lang="en-US" altLang="en-US" sz="1500" b="1" dirty="0"/>
                <a:t> </a:t>
              </a:r>
              <a:r>
                <a:rPr lang="en-US" altLang="en-US" sz="1500" b="1" dirty="0" err="1"/>
                <a:t>function_name</a:t>
              </a:r>
              <a:r>
                <a:rPr lang="en-US" altLang="en-US" sz="1500" b="1" dirty="0"/>
                <a:t>(parameters)</a:t>
              </a:r>
            </a:p>
            <a:p>
              <a:pPr algn="just">
                <a:spcBef>
                  <a:spcPct val="50000"/>
                </a:spcBef>
              </a:pPr>
              <a:r>
                <a:rPr lang="en-US" altLang="en-US" sz="1500" b="1" dirty="0"/>
                <a:t>{</a:t>
              </a:r>
            </a:p>
            <a:p>
              <a:pPr algn="just">
                <a:spcBef>
                  <a:spcPct val="50000"/>
                </a:spcBef>
              </a:pPr>
              <a:r>
                <a:rPr lang="en-US" altLang="en-US" sz="1500" b="1" dirty="0"/>
                <a:t>	----------------</a:t>
              </a:r>
            </a:p>
            <a:p>
              <a:pPr algn="just">
                <a:spcBef>
                  <a:spcPct val="50000"/>
                </a:spcBef>
              </a:pPr>
              <a:r>
                <a:rPr lang="en-US" altLang="en-US" sz="1500" b="1" dirty="0"/>
                <a:t>	----------------</a:t>
              </a:r>
            </a:p>
            <a:p>
              <a:pPr algn="just">
                <a:spcBef>
                  <a:spcPct val="50000"/>
                </a:spcBef>
              </a:pPr>
              <a:r>
                <a:rPr lang="en-US" altLang="en-US" sz="1500" b="1" dirty="0"/>
                <a:t>}</a:t>
              </a:r>
              <a:endParaRPr lang="en-US" altLang="en-US" b="1" dirty="0"/>
            </a:p>
          </p:txBody>
        </p:sp>
        <p:sp>
          <p:nvSpPr>
            <p:cNvPr id="25" name="TextBox 24"/>
            <p:cNvSpPr txBox="1"/>
            <p:nvPr/>
          </p:nvSpPr>
          <p:spPr>
            <a:xfrm>
              <a:off x="803640" y="3362835"/>
              <a:ext cx="2059657" cy="307777"/>
            </a:xfrm>
            <a:prstGeom prst="rect">
              <a:avLst/>
            </a:prstGeom>
            <a:noFill/>
          </p:spPr>
          <p:txBody>
            <a:bodyPr wrap="square" rtlCol="0">
              <a:spAutoFit/>
            </a:bodyPr>
            <a:lstStyle/>
            <a:p>
              <a:r>
                <a:rPr lang="en-US" altLang="ko-KR" sz="1400" b="1" dirty="0">
                  <a:cs typeface="Arial" pitchFamily="34" charset="0"/>
                </a:rPr>
                <a:t>Syntax</a:t>
              </a:r>
              <a:endParaRPr lang="ko-KR" altLang="en-US" sz="1400" b="1" dirty="0">
                <a:cs typeface="Arial" pitchFamily="34" charset="0"/>
              </a:endParaRPr>
            </a:p>
          </p:txBody>
        </p:sp>
      </p:grpSp>
      <p:sp>
        <p:nvSpPr>
          <p:cNvPr id="8" name="Rectangle 7"/>
          <p:cNvSpPr/>
          <p:nvPr/>
        </p:nvSpPr>
        <p:spPr>
          <a:xfrm>
            <a:off x="6327926" y="1889904"/>
            <a:ext cx="34289" cy="3078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TextBox 13">
            <a:extLst>
              <a:ext uri="{FF2B5EF4-FFF2-40B4-BE49-F238E27FC236}">
                <a16:creationId xmlns:a16="http://schemas.microsoft.com/office/drawing/2014/main" id="{8B851B5D-D405-4059-95FB-7D445FDB021A}"/>
              </a:ext>
            </a:extLst>
          </p:cNvPr>
          <p:cNvSpPr txBox="1"/>
          <p:nvPr/>
        </p:nvSpPr>
        <p:spPr>
          <a:xfrm>
            <a:off x="1603360" y="1379427"/>
            <a:ext cx="4645701" cy="4593565"/>
          </a:xfrm>
          <a:prstGeom prst="rect">
            <a:avLst/>
          </a:prstGeom>
          <a:noFill/>
        </p:spPr>
        <p:txBody>
          <a:bodyPr wrap="square" rtlCol="0">
            <a:spAutoFit/>
          </a:bodyPr>
          <a:lstStyle/>
          <a:p>
            <a:pPr algn="just">
              <a:spcBef>
                <a:spcPct val="50000"/>
              </a:spcBef>
            </a:pPr>
            <a:endParaRPr lang="en-US" altLang="en-US" sz="1500" b="1" dirty="0"/>
          </a:p>
          <a:p>
            <a:pPr algn="just">
              <a:spcBef>
                <a:spcPct val="50000"/>
              </a:spcBef>
            </a:pPr>
            <a:r>
              <a:rPr lang="en-US" altLang="en-US" sz="1500" b="1" dirty="0"/>
              <a:t>Syntax:</a:t>
            </a:r>
          </a:p>
          <a:p>
            <a:pPr algn="just">
              <a:spcBef>
                <a:spcPct val="50000"/>
              </a:spcBef>
            </a:pPr>
            <a:r>
              <a:rPr lang="en-US" altLang="en-US" sz="1500" b="1" dirty="0"/>
              <a:t>	class </a:t>
            </a:r>
            <a:r>
              <a:rPr lang="en-US" altLang="en-US" sz="1500" b="1" dirty="0" err="1"/>
              <a:t>user_defined_name</a:t>
            </a:r>
            <a:endParaRPr lang="en-US" altLang="en-US" sz="1500" b="1" dirty="0"/>
          </a:p>
          <a:p>
            <a:pPr algn="just">
              <a:spcBef>
                <a:spcPct val="50000"/>
              </a:spcBef>
            </a:pPr>
            <a:r>
              <a:rPr lang="en-US" altLang="en-US" sz="1500" b="1" dirty="0"/>
              <a:t>	{</a:t>
            </a:r>
          </a:p>
          <a:p>
            <a:pPr algn="just">
              <a:spcBef>
                <a:spcPct val="50000"/>
              </a:spcBef>
            </a:pPr>
            <a:r>
              <a:rPr lang="en-US" altLang="en-US" sz="1500" b="1" dirty="0"/>
              <a:t>		private:</a:t>
            </a:r>
          </a:p>
          <a:p>
            <a:pPr algn="just">
              <a:spcBef>
                <a:spcPct val="50000"/>
              </a:spcBef>
            </a:pPr>
            <a:r>
              <a:rPr lang="en-US" altLang="en-US" sz="1500" b="1" dirty="0"/>
              <a:t>			-------------</a:t>
            </a:r>
          </a:p>
          <a:p>
            <a:pPr algn="just">
              <a:spcBef>
                <a:spcPct val="50000"/>
              </a:spcBef>
            </a:pPr>
            <a:r>
              <a:rPr lang="en-US" altLang="en-US" sz="1500" b="1" dirty="0"/>
              <a:t>		public:</a:t>
            </a:r>
          </a:p>
          <a:p>
            <a:pPr algn="just">
              <a:spcBef>
                <a:spcPct val="50000"/>
              </a:spcBef>
            </a:pPr>
            <a:r>
              <a:rPr lang="en-US" altLang="en-US" sz="1500" b="1" dirty="0"/>
              <a:t>	inline </a:t>
            </a:r>
            <a:r>
              <a:rPr lang="en-US" altLang="en-US" sz="1500" b="1" dirty="0" err="1"/>
              <a:t>return_type</a:t>
            </a:r>
            <a:r>
              <a:rPr lang="en-US" altLang="en-US" sz="1500" b="1" dirty="0"/>
              <a:t> </a:t>
            </a:r>
            <a:r>
              <a:rPr lang="en-US" altLang="en-US" sz="1500" b="1" dirty="0" err="1"/>
              <a:t>function_name</a:t>
            </a:r>
            <a:r>
              <a:rPr lang="en-US" altLang="en-US" sz="1500" b="1" dirty="0"/>
              <a:t>(parameters);</a:t>
            </a:r>
          </a:p>
          <a:p>
            <a:pPr algn="just">
              <a:spcBef>
                <a:spcPct val="50000"/>
              </a:spcBef>
            </a:pPr>
            <a:r>
              <a:rPr lang="en-US" altLang="en-US" sz="1500" b="1" dirty="0"/>
              <a:t>	inline </a:t>
            </a:r>
            <a:r>
              <a:rPr lang="en-US" altLang="en-US" sz="1500" b="1" dirty="0" err="1"/>
              <a:t>retrun_type</a:t>
            </a:r>
            <a:r>
              <a:rPr lang="en-US" altLang="en-US" sz="1500" b="1" dirty="0"/>
              <a:t> </a:t>
            </a:r>
            <a:r>
              <a:rPr lang="en-US" altLang="en-US" sz="1500" b="1" dirty="0" err="1"/>
              <a:t>function_name</a:t>
            </a:r>
            <a:r>
              <a:rPr lang="en-US" altLang="en-US" sz="1500" b="1" dirty="0"/>
              <a:t>(parameters);</a:t>
            </a:r>
          </a:p>
          <a:p>
            <a:pPr algn="just">
              <a:spcBef>
                <a:spcPct val="50000"/>
              </a:spcBef>
            </a:pPr>
            <a:r>
              <a:rPr lang="en-US" altLang="en-US" sz="1500" b="1" dirty="0"/>
              <a:t>			---------------</a:t>
            </a:r>
          </a:p>
          <a:p>
            <a:pPr algn="just">
              <a:spcBef>
                <a:spcPct val="50000"/>
              </a:spcBef>
            </a:pPr>
            <a:r>
              <a:rPr lang="en-US" altLang="en-US" sz="1500" b="1" dirty="0"/>
              <a:t>			---------------</a:t>
            </a:r>
          </a:p>
          <a:p>
            <a:pPr algn="just">
              <a:spcBef>
                <a:spcPct val="50000"/>
              </a:spcBef>
            </a:pPr>
            <a:r>
              <a:rPr lang="en-US" altLang="en-US" sz="1500" b="1" dirty="0"/>
              <a:t>	};</a:t>
            </a:r>
          </a:p>
        </p:txBody>
      </p:sp>
      <p:grpSp>
        <p:nvGrpSpPr>
          <p:cNvPr id="9" name="Group 8">
            <a:extLst>
              <a:ext uri="{FF2B5EF4-FFF2-40B4-BE49-F238E27FC236}">
                <a16:creationId xmlns:a16="http://schemas.microsoft.com/office/drawing/2014/main" id="{E0B9A754-C2CF-736B-7237-3988A2C78DCB}"/>
              </a:ext>
            </a:extLst>
          </p:cNvPr>
          <p:cNvGrpSpPr/>
          <p:nvPr/>
        </p:nvGrpSpPr>
        <p:grpSpPr>
          <a:xfrm>
            <a:off x="1514857" y="353522"/>
            <a:ext cx="9005455" cy="429817"/>
            <a:chOff x="0" y="464819"/>
            <a:chExt cx="9144000" cy="533400"/>
          </a:xfrm>
        </p:grpSpPr>
        <p:sp>
          <p:nvSpPr>
            <p:cNvPr id="10" name="Rectangle 9">
              <a:extLst>
                <a:ext uri="{FF2B5EF4-FFF2-40B4-BE49-F238E27FC236}">
                  <a16:creationId xmlns:a16="http://schemas.microsoft.com/office/drawing/2014/main" id="{B79FD1B7-EA34-23B0-6619-EFCF70C2F896}"/>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619FAEC7-B79F-9C64-3893-A6C1BBE4A985}"/>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12" name="Picture 11" descr="pngfind.com-kingpin-png-4152286 (1).png">
              <a:extLst>
                <a:ext uri="{FF2B5EF4-FFF2-40B4-BE49-F238E27FC236}">
                  <a16:creationId xmlns:a16="http://schemas.microsoft.com/office/drawing/2014/main" id="{374582D6-6812-84A7-09E6-D4821DC7100C}"/>
                </a:ext>
              </a:extLst>
            </p:cNvPr>
            <p:cNvPicPr>
              <a:picLocks noChangeAspect="1"/>
            </p:cNvPicPr>
            <p:nvPr/>
          </p:nvPicPr>
          <p:blipFill>
            <a:blip r:embed="rId2"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20403012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0" y="386812"/>
            <a:ext cx="12192000" cy="384043"/>
          </a:xfrm>
        </p:spPr>
        <p:txBody>
          <a:bodyPr>
            <a:noAutofit/>
          </a:bodyPr>
          <a:lstStyle/>
          <a:p>
            <a:r>
              <a:rPr lang="en-US" sz="2800" b="1" dirty="0"/>
              <a:t>Inline function and classes</a:t>
            </a:r>
            <a:endParaRPr lang="en-US" sz="2800" dirty="0"/>
          </a:p>
        </p:txBody>
      </p:sp>
      <p:sp>
        <p:nvSpPr>
          <p:cNvPr id="4" name="Rectangle 3"/>
          <p:cNvSpPr/>
          <p:nvPr/>
        </p:nvSpPr>
        <p:spPr>
          <a:xfrm>
            <a:off x="1146412" y="914400"/>
            <a:ext cx="10194878" cy="3477875"/>
          </a:xfrm>
          <a:prstGeom prst="rect">
            <a:avLst/>
          </a:prstGeom>
        </p:spPr>
        <p:txBody>
          <a:bodyPr wrap="square">
            <a:spAutoFit/>
          </a:bodyPr>
          <a:lstStyle/>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It is also possible to define the inline function inside the class.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All the functions defined inside the class are implicitly inline. Thus, all the restrictions of inline functions are also applied here.</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you need to explicitly declare inline function in the class then just declare the function inside the class and define it outside the class using inline keyword</a:t>
            </a:r>
          </a:p>
          <a:p>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6315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0" y="5955332"/>
            <a:ext cx="1104501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itchFamily="34" charset="0"/>
                <a:cs typeface="Arial" pitchFamily="34" charset="0"/>
              </a:rPr>
              <a:t>Output: </a:t>
            </a:r>
            <a:endParaRPr kumimoji="0" lang="en-US" altLang="en-US" sz="1000" b="0" i="0" u="none" strike="noStrike" cap="none" normalizeH="0" baseline="0" dirty="0">
              <a:ln>
                <a:noFill/>
              </a:ln>
              <a:solidFill>
                <a:schemeClr val="tx1"/>
              </a:solidFill>
              <a:effectLst/>
              <a:latin typeface="Arial Unicode MS" pitchFamily="34" charset="-128"/>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pitchFamily="34" charset="-128"/>
                <a:cs typeface="Arial" pitchFamily="34" charset="0"/>
              </a:rPr>
              <a:t>Enter first value: 45 Enter second value: 15 Addition of two numbers: 60 Difference of two numbers: 30 Product of two numbers: 675 Division of two numbers: 3</a:t>
            </a:r>
            <a:r>
              <a:rPr kumimoji="0" lang="en-US" altLang="en-US" sz="1000" b="0" i="0" u="none" strike="noStrike" cap="none" normalizeH="0" baseline="0" dirty="0">
                <a:ln>
                  <a:noFill/>
                </a:ln>
                <a:solidFill>
                  <a:schemeClr val="tx1"/>
                </a:solidFill>
                <a:effectLst/>
                <a:latin typeface="Arial Unicode MS" pitchFamily="34" charset="-128"/>
                <a:cs typeface="Arial" pitchFamily="34" charset="0"/>
              </a:rPr>
              <a:t> </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6"/>
          <p:cNvSpPr/>
          <p:nvPr/>
        </p:nvSpPr>
        <p:spPr>
          <a:xfrm>
            <a:off x="177421" y="159244"/>
            <a:ext cx="5295331" cy="5909310"/>
          </a:xfrm>
          <a:prstGeom prst="rect">
            <a:avLst/>
          </a:prstGeom>
        </p:spPr>
        <p:txBody>
          <a:bodyPr wrap="square" numCol="2">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class operation </a:t>
            </a:r>
          </a:p>
          <a:p>
            <a:r>
              <a:rPr lang="en-US" dirty="0"/>
              <a:t>{ </a:t>
            </a:r>
          </a:p>
          <a:p>
            <a:r>
              <a:rPr lang="en-US" dirty="0"/>
              <a:t>    </a:t>
            </a:r>
            <a:r>
              <a:rPr lang="en-US" dirty="0" err="1"/>
              <a:t>int</a:t>
            </a:r>
            <a:r>
              <a:rPr lang="en-US" dirty="0"/>
              <a:t> </a:t>
            </a:r>
            <a:r>
              <a:rPr lang="en-US" dirty="0" err="1"/>
              <a:t>a,b,add</a:t>
            </a:r>
            <a:r>
              <a:rPr lang="en-US" dirty="0"/>
              <a:t>; </a:t>
            </a:r>
          </a:p>
          <a:p>
            <a:r>
              <a:rPr lang="en-US" dirty="0"/>
              <a:t>     </a:t>
            </a:r>
          </a:p>
          <a:p>
            <a:r>
              <a:rPr lang="en-US" dirty="0"/>
              <a:t>public: </a:t>
            </a:r>
          </a:p>
          <a:p>
            <a:r>
              <a:rPr lang="en-US" dirty="0"/>
              <a:t>    void get(); </a:t>
            </a:r>
          </a:p>
          <a:p>
            <a:r>
              <a:rPr lang="en-US" dirty="0"/>
              <a:t>    void sum(); </a:t>
            </a:r>
          </a:p>
          <a:p>
            <a:r>
              <a:rPr lang="en-US" dirty="0"/>
              <a:t>    }; </a:t>
            </a:r>
          </a:p>
          <a:p>
            <a:r>
              <a:rPr lang="en-US" dirty="0"/>
              <a:t>inline void operation :: get() </a:t>
            </a:r>
          </a:p>
          <a:p>
            <a:r>
              <a:rPr lang="en-US" dirty="0"/>
              <a:t>{ </a:t>
            </a:r>
          </a:p>
          <a:p>
            <a:r>
              <a:rPr lang="en-US" dirty="0"/>
              <a:t>    </a:t>
            </a:r>
            <a:r>
              <a:rPr lang="en-US" dirty="0" err="1"/>
              <a:t>cout</a:t>
            </a:r>
            <a:r>
              <a:rPr lang="en-US" dirty="0"/>
              <a:t> &lt;&lt; "Enter first value:"; </a:t>
            </a:r>
          </a:p>
          <a:p>
            <a:r>
              <a:rPr lang="en-US" dirty="0"/>
              <a:t>    </a:t>
            </a:r>
            <a:r>
              <a:rPr lang="en-US" dirty="0" err="1"/>
              <a:t>cin</a:t>
            </a:r>
            <a:r>
              <a:rPr lang="en-US" dirty="0"/>
              <a:t> &gt;&gt; a; </a:t>
            </a:r>
          </a:p>
          <a:p>
            <a:r>
              <a:rPr lang="en-US" dirty="0"/>
              <a:t>    </a:t>
            </a:r>
            <a:r>
              <a:rPr lang="en-US" dirty="0" err="1"/>
              <a:t>cout</a:t>
            </a:r>
            <a:r>
              <a:rPr lang="en-US" dirty="0"/>
              <a:t> &lt;&lt; "Enter second value:"; </a:t>
            </a:r>
          </a:p>
          <a:p>
            <a:r>
              <a:rPr lang="en-US" dirty="0"/>
              <a:t>    </a:t>
            </a:r>
            <a:r>
              <a:rPr lang="en-US" dirty="0" err="1"/>
              <a:t>cin</a:t>
            </a:r>
            <a:r>
              <a:rPr lang="en-US" dirty="0"/>
              <a:t> &gt;&gt; b; </a:t>
            </a:r>
          </a:p>
          <a:p>
            <a:r>
              <a:rPr lang="en-US" dirty="0"/>
              <a:t>} </a:t>
            </a:r>
          </a:p>
          <a:p>
            <a:r>
              <a:rPr lang="en-US" dirty="0"/>
              <a:t>  </a:t>
            </a:r>
          </a:p>
        </p:txBody>
      </p:sp>
      <p:sp>
        <p:nvSpPr>
          <p:cNvPr id="8" name="Rectangle 7"/>
          <p:cNvSpPr/>
          <p:nvPr/>
        </p:nvSpPr>
        <p:spPr>
          <a:xfrm>
            <a:off x="5709313" y="618910"/>
            <a:ext cx="6096000" cy="3970318"/>
          </a:xfrm>
          <a:prstGeom prst="rect">
            <a:avLst/>
          </a:prstGeom>
        </p:spPr>
        <p:txBody>
          <a:bodyPr>
            <a:spAutoFit/>
          </a:bodyPr>
          <a:lstStyle/>
          <a:p>
            <a:r>
              <a:rPr lang="en-US" dirty="0"/>
              <a:t>inline void operation :: sum() </a:t>
            </a:r>
          </a:p>
          <a:p>
            <a:r>
              <a:rPr lang="en-US" dirty="0"/>
              <a:t>{ </a:t>
            </a:r>
          </a:p>
          <a:p>
            <a:r>
              <a:rPr lang="en-US" dirty="0"/>
              <a:t>    add = </a:t>
            </a:r>
            <a:r>
              <a:rPr lang="en-US" dirty="0" err="1"/>
              <a:t>a+b</a:t>
            </a:r>
            <a:r>
              <a:rPr lang="en-US" dirty="0"/>
              <a:t>; </a:t>
            </a:r>
          </a:p>
          <a:p>
            <a:r>
              <a:rPr lang="en-US" dirty="0"/>
              <a:t>    </a:t>
            </a:r>
            <a:r>
              <a:rPr lang="en-US" dirty="0" err="1"/>
              <a:t>cout</a:t>
            </a:r>
            <a:r>
              <a:rPr lang="en-US" dirty="0"/>
              <a:t> &lt;&lt; "Addition of two numbers: " &lt;&lt; </a:t>
            </a:r>
            <a:r>
              <a:rPr lang="en-US" dirty="0" err="1"/>
              <a:t>a+b</a:t>
            </a:r>
            <a:r>
              <a:rPr lang="en-US" dirty="0"/>
              <a:t> &lt;&lt; "\n"; </a:t>
            </a:r>
          </a:p>
          <a:p>
            <a:r>
              <a:rPr lang="en-US" dirty="0"/>
              <a:t>} </a:t>
            </a:r>
          </a:p>
          <a:p>
            <a:r>
              <a:rPr lang="en-US" dirty="0"/>
              <a:t>  </a:t>
            </a:r>
          </a:p>
          <a:p>
            <a:r>
              <a:rPr lang="en-US" dirty="0" err="1"/>
              <a:t>int</a:t>
            </a:r>
            <a:r>
              <a:rPr lang="en-US" dirty="0"/>
              <a:t> main() </a:t>
            </a:r>
          </a:p>
          <a:p>
            <a:r>
              <a:rPr lang="en-US" dirty="0"/>
              <a:t>{ </a:t>
            </a:r>
          </a:p>
          <a:p>
            <a:r>
              <a:rPr lang="en-US" dirty="0"/>
              <a:t>    </a:t>
            </a:r>
            <a:r>
              <a:rPr lang="en-US" dirty="0" err="1"/>
              <a:t>cout</a:t>
            </a:r>
            <a:r>
              <a:rPr lang="en-US" dirty="0"/>
              <a:t> &lt;&lt; "Program using inline function\n"; </a:t>
            </a:r>
          </a:p>
          <a:p>
            <a:r>
              <a:rPr lang="en-US" dirty="0"/>
              <a:t>    operation s; </a:t>
            </a:r>
          </a:p>
          <a:p>
            <a:r>
              <a:rPr lang="en-US" dirty="0"/>
              <a:t>    </a:t>
            </a:r>
            <a:r>
              <a:rPr lang="en-US" dirty="0" err="1"/>
              <a:t>s.get</a:t>
            </a:r>
            <a:r>
              <a:rPr lang="en-US" dirty="0"/>
              <a:t>(); </a:t>
            </a:r>
          </a:p>
          <a:p>
            <a:r>
              <a:rPr lang="en-US" dirty="0"/>
              <a:t>    </a:t>
            </a:r>
            <a:r>
              <a:rPr lang="en-US" dirty="0" err="1"/>
              <a:t>s.sum</a:t>
            </a:r>
            <a:r>
              <a:rPr lang="en-US" dirty="0"/>
              <a:t>(); </a:t>
            </a:r>
          </a:p>
          <a:p>
            <a:r>
              <a:rPr lang="en-US" dirty="0"/>
              <a:t>       return 0; </a:t>
            </a:r>
          </a:p>
          <a:p>
            <a:r>
              <a:rPr lang="en-US" dirty="0"/>
              <a:t>}</a:t>
            </a:r>
          </a:p>
        </p:txBody>
      </p:sp>
    </p:spTree>
    <p:extLst>
      <p:ext uri="{BB962C8B-B14F-4D97-AF65-F5344CB8AC3E}">
        <p14:creationId xmlns:p14="http://schemas.microsoft.com/office/powerpoint/2010/main" val="42752582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0" y="683343"/>
            <a:ext cx="12193057" cy="5817476"/>
          </a:xfrm>
          <a:prstGeom prst="rect">
            <a:avLst/>
          </a:prstGeom>
        </p:spPr>
      </p:pic>
      <p:sp>
        <p:nvSpPr>
          <p:cNvPr id="2" name="Text Placeholder 1"/>
          <p:cNvSpPr>
            <a:spLocks noGrp="1"/>
          </p:cNvSpPr>
          <p:nvPr>
            <p:ph type="body" sz="quarter" idx="10"/>
          </p:nvPr>
        </p:nvSpPr>
        <p:spPr>
          <a:xfrm>
            <a:off x="0" y="68540"/>
            <a:ext cx="12192000" cy="768085"/>
          </a:xfrm>
        </p:spPr>
        <p:txBody>
          <a:bodyPr>
            <a:normAutofit/>
          </a:bodyPr>
          <a:lstStyle/>
          <a:p>
            <a:r>
              <a:rPr lang="en-US" altLang="ko-KR" sz="3600" b="1" dirty="0">
                <a:latin typeface="Segoe UI" panose="020B0502040204020203" pitchFamily="34" charset="0"/>
                <a:cs typeface="Segoe UI" panose="020B0502040204020203" pitchFamily="34" charset="0"/>
              </a:rPr>
              <a:t>Friend Function</a:t>
            </a:r>
            <a:endParaRPr lang="ko-KR" altLang="en-US" sz="3600" b="1" dirty="0">
              <a:latin typeface="Segoe UI" panose="020B0502040204020203" pitchFamily="34" charset="0"/>
              <a:cs typeface="Segoe UI" panose="020B0502040204020203" pitchFamily="34" charset="0"/>
            </a:endParaRPr>
          </a:p>
        </p:txBody>
      </p:sp>
      <p:sp>
        <p:nvSpPr>
          <p:cNvPr id="12" name="TextBox 11"/>
          <p:cNvSpPr txBox="1"/>
          <p:nvPr/>
        </p:nvSpPr>
        <p:spPr>
          <a:xfrm>
            <a:off x="-49347" y="836625"/>
            <a:ext cx="12191999" cy="5324535"/>
          </a:xfrm>
          <a:prstGeom prst="rect">
            <a:avLst/>
          </a:prstGeom>
          <a:noFill/>
        </p:spPr>
        <p:txBody>
          <a:bodyPr wrap="square" rtlCol="0">
            <a:spAutoFit/>
          </a:bodyPr>
          <a:lstStyle/>
          <a:p>
            <a:pPr algn="just">
              <a:spcBef>
                <a:spcPct val="50000"/>
              </a:spcBef>
            </a:pPr>
            <a:r>
              <a:rPr lang="en-US" altLang="en-US" sz="2000" b="1" dirty="0">
                <a:solidFill>
                  <a:schemeClr val="accent4">
                    <a:lumMod val="60000"/>
                    <a:lumOff val="40000"/>
                  </a:schemeClr>
                </a:solidFill>
              </a:rPr>
              <a:t>1. The main concepts of the object oriented programming paradigm are data hiding and data encapsulation.</a:t>
            </a:r>
          </a:p>
          <a:p>
            <a:pPr algn="just">
              <a:spcBef>
                <a:spcPct val="50000"/>
              </a:spcBef>
            </a:pPr>
            <a:r>
              <a:rPr lang="en-US" altLang="en-US" sz="2000" b="1" dirty="0">
                <a:solidFill>
                  <a:schemeClr val="accent4">
                    <a:lumMod val="60000"/>
                    <a:lumOff val="40000"/>
                  </a:schemeClr>
                </a:solidFill>
              </a:rPr>
              <a:t>2. Whenever data variables are declared in a private category of a class, these members are restricted from accessing by non – member functions. </a:t>
            </a:r>
          </a:p>
          <a:p>
            <a:pPr algn="just">
              <a:spcBef>
                <a:spcPct val="50000"/>
              </a:spcBef>
            </a:pPr>
            <a:r>
              <a:rPr lang="en-US" altLang="en-US" sz="2000" b="1" dirty="0">
                <a:solidFill>
                  <a:schemeClr val="accent4">
                    <a:lumMod val="60000"/>
                    <a:lumOff val="40000"/>
                  </a:schemeClr>
                </a:solidFill>
              </a:rPr>
              <a:t>3. The private data values can be neither read nor written by non – member functions.</a:t>
            </a:r>
          </a:p>
          <a:p>
            <a:pPr algn="just">
              <a:spcBef>
                <a:spcPct val="50000"/>
              </a:spcBef>
            </a:pPr>
            <a:r>
              <a:rPr lang="en-US" altLang="en-US" sz="2000" b="1" dirty="0">
                <a:solidFill>
                  <a:schemeClr val="accent4">
                    <a:lumMod val="60000"/>
                    <a:lumOff val="40000"/>
                  </a:schemeClr>
                </a:solidFill>
              </a:rPr>
              <a:t>4. If any attempt is made directly to access these members, the compiler will display an error message as “inaccessible data type”. </a:t>
            </a:r>
          </a:p>
          <a:p>
            <a:pPr algn="just">
              <a:spcBef>
                <a:spcPct val="50000"/>
              </a:spcBef>
            </a:pPr>
            <a:r>
              <a:rPr lang="en-US" altLang="en-US" sz="2000" b="1" dirty="0">
                <a:solidFill>
                  <a:schemeClr val="accent4">
                    <a:lumMod val="60000"/>
                    <a:lumOff val="40000"/>
                  </a:schemeClr>
                </a:solidFill>
              </a:rPr>
              <a:t>5. The best way to access a private data member by a non – member function is to change a private data member to a public group.</a:t>
            </a:r>
          </a:p>
          <a:p>
            <a:pPr algn="just">
              <a:spcBef>
                <a:spcPct val="50000"/>
              </a:spcBef>
            </a:pPr>
            <a:r>
              <a:rPr lang="en-US" altLang="en-US" sz="2000" b="1" dirty="0">
                <a:solidFill>
                  <a:schemeClr val="accent4">
                    <a:lumMod val="60000"/>
                    <a:lumOff val="40000"/>
                  </a:schemeClr>
                </a:solidFill>
              </a:rPr>
              <a:t>6. When the private or protected data member is changed to a public category, it violates the whole concept or data hiding  and data encapsulation. </a:t>
            </a:r>
          </a:p>
          <a:p>
            <a:pPr algn="just">
              <a:spcBef>
                <a:spcPct val="50000"/>
              </a:spcBef>
            </a:pPr>
            <a:r>
              <a:rPr lang="en-US" altLang="en-US" sz="2000" b="1" dirty="0">
                <a:solidFill>
                  <a:schemeClr val="accent4">
                    <a:lumMod val="60000"/>
                    <a:lumOff val="40000"/>
                  </a:schemeClr>
                </a:solidFill>
              </a:rPr>
              <a:t>7. To solve this problem, a friend function can be declared to have access to these data members.</a:t>
            </a:r>
          </a:p>
          <a:p>
            <a:pPr algn="just">
              <a:spcBef>
                <a:spcPct val="50000"/>
              </a:spcBef>
            </a:pPr>
            <a:r>
              <a:rPr lang="en-US" altLang="en-US" sz="2000" b="1" dirty="0">
                <a:solidFill>
                  <a:schemeClr val="accent4">
                    <a:lumMod val="60000"/>
                    <a:lumOff val="40000"/>
                  </a:schemeClr>
                </a:solidFill>
              </a:rPr>
              <a:t>8. Friend is a special mechanism for letting non – member functions access private data.</a:t>
            </a:r>
          </a:p>
          <a:p>
            <a:pPr algn="just">
              <a:spcBef>
                <a:spcPct val="50000"/>
              </a:spcBef>
            </a:pPr>
            <a:r>
              <a:rPr lang="en-US" altLang="en-US" sz="2000" b="1" dirty="0">
                <a:solidFill>
                  <a:schemeClr val="accent4">
                    <a:lumMod val="60000"/>
                    <a:lumOff val="40000"/>
                  </a:schemeClr>
                </a:solidFill>
              </a:rPr>
              <a:t>9. The keyword friend inform the compiler that it is not a member function of the class.</a:t>
            </a:r>
          </a:p>
        </p:txBody>
      </p:sp>
    </p:spTree>
    <p:extLst>
      <p:ext uri="{BB962C8B-B14F-4D97-AF65-F5344CB8AC3E}">
        <p14:creationId xmlns:p14="http://schemas.microsoft.com/office/powerpoint/2010/main" val="392259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EDE69-1CB0-4A1A-AC1F-8B57074B227E}" type="datetime1">
              <a:rPr lang="en-US" smtClean="0"/>
              <a:t>9/27/2022</a:t>
            </a:fld>
            <a:endParaRPr lang="en-US"/>
          </a:p>
        </p:txBody>
      </p:sp>
      <p:sp>
        <p:nvSpPr>
          <p:cNvPr id="3" name="Footer Placeholder 2"/>
          <p:cNvSpPr>
            <a:spLocks noGrp="1"/>
          </p:cNvSpPr>
          <p:nvPr>
            <p:ph type="ftr" sz="quarter" idx="11"/>
          </p:nvPr>
        </p:nvSpPr>
        <p:spPr/>
        <p:txBody>
          <a:bodyPr/>
          <a:lstStyle/>
          <a:p>
            <a:r>
              <a:rPr lang="en-US"/>
              <a:t>C ,C++ and UML Basics</a:t>
            </a:r>
          </a:p>
        </p:txBody>
      </p:sp>
      <p:sp>
        <p:nvSpPr>
          <p:cNvPr id="4" name="Slide Number Placeholder 3"/>
          <p:cNvSpPr>
            <a:spLocks noGrp="1"/>
          </p:cNvSpPr>
          <p:nvPr>
            <p:ph type="sldNum" sz="quarter" idx="12"/>
          </p:nvPr>
        </p:nvSpPr>
        <p:spPr/>
        <p:txBody>
          <a:bodyPr/>
          <a:lstStyle/>
          <a:p>
            <a:fld id="{A1A6BA4E-CDAE-4DEF-A7CA-99055C502B84}" type="slidenum">
              <a:rPr lang="en-US" smtClean="0"/>
              <a:t>6</a:t>
            </a:fld>
            <a:endParaRPr lang="en-US"/>
          </a:p>
        </p:txBody>
      </p:sp>
      <p:sp>
        <p:nvSpPr>
          <p:cNvPr id="6" name="Rectangle 3"/>
          <p:cNvSpPr txBox="1">
            <a:spLocks noChangeArrowheads="1"/>
          </p:cNvSpPr>
          <p:nvPr/>
        </p:nvSpPr>
        <p:spPr>
          <a:xfrm>
            <a:off x="1676400" y="2421890"/>
            <a:ext cx="8876030" cy="443611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800" dirty="0">
                <a:latin typeface="Times New Roman" panose="02020603050405020304" charset="0"/>
                <a:cs typeface="Times New Roman" panose="02020603050405020304" charset="0"/>
              </a:rPr>
              <a:t>Public Visibility mode gives the </a:t>
            </a:r>
            <a:r>
              <a:rPr lang="en-US" sz="2800" b="1" dirty="0">
                <a:latin typeface="Times New Roman" panose="02020603050405020304" charset="0"/>
                <a:cs typeface="Times New Roman" panose="02020603050405020304" charset="0"/>
              </a:rPr>
              <a:t>least privacy</a:t>
            </a:r>
            <a:r>
              <a:rPr lang="en-US" sz="2800" dirty="0">
                <a:latin typeface="Times New Roman" panose="02020603050405020304" charset="0"/>
                <a:cs typeface="Times New Roman" panose="02020603050405020304" charset="0"/>
              </a:rPr>
              <a:t> to the attributes of the base class.</a:t>
            </a:r>
          </a:p>
          <a:p>
            <a:pPr algn="just"/>
            <a:r>
              <a:rPr lang="en-US" sz="2800" dirty="0">
                <a:latin typeface="Times New Roman" panose="02020603050405020304" charset="0"/>
                <a:cs typeface="Times New Roman" panose="02020603050405020304" charset="0"/>
              </a:rPr>
              <a:t> If the visibility mode is public, it means that the derived class can access the </a:t>
            </a:r>
            <a:r>
              <a:rPr lang="en-US" sz="2800" b="1" dirty="0">
                <a:latin typeface="Times New Roman" panose="02020603050405020304" charset="0"/>
                <a:cs typeface="Times New Roman" panose="02020603050405020304" charset="0"/>
              </a:rPr>
              <a:t>public and protected members</a:t>
            </a:r>
            <a:r>
              <a:rPr lang="en-US" sz="2800" dirty="0">
                <a:latin typeface="Times New Roman" panose="02020603050405020304" charset="0"/>
                <a:cs typeface="Times New Roman" panose="02020603050405020304" charset="0"/>
              </a:rPr>
              <a:t> of the base class, </a:t>
            </a:r>
            <a:r>
              <a:rPr lang="en-US" sz="2800" dirty="0">
                <a:solidFill>
                  <a:srgbClr val="FF0000"/>
                </a:solidFill>
                <a:latin typeface="Times New Roman" panose="02020603050405020304" charset="0"/>
                <a:cs typeface="Times New Roman" panose="02020603050405020304" charset="0"/>
              </a:rPr>
              <a:t>but not the private members</a:t>
            </a:r>
            <a:r>
              <a:rPr lang="en-US" sz="2800" dirty="0">
                <a:latin typeface="Times New Roman" panose="02020603050405020304" charset="0"/>
                <a:cs typeface="Times New Roman" panose="02020603050405020304" charset="0"/>
              </a:rPr>
              <a:t> of the base class. </a:t>
            </a:r>
          </a:p>
          <a:p>
            <a:pPr lvl="1" algn="just"/>
            <a:endParaRPr lang="en-GB" altLang="en-US" sz="2450" dirty="0">
              <a:latin typeface="Times New Roman" panose="02020603050405020304" charset="0"/>
              <a:cs typeface="Times New Roman" panose="02020603050405020304" charset="0"/>
            </a:endParaRPr>
          </a:p>
        </p:txBody>
      </p:sp>
      <p:sp>
        <p:nvSpPr>
          <p:cNvPr id="9" name="Rectangle 2"/>
          <p:cNvSpPr txBox="1">
            <a:spLocks noChangeArrowheads="1"/>
          </p:cNvSpPr>
          <p:nvPr/>
        </p:nvSpPr>
        <p:spPr>
          <a:xfrm>
            <a:off x="1981200" y="1066800"/>
            <a:ext cx="8229600" cy="9144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ltLang="en-US" sz="3200" b="1" dirty="0">
                <a:latin typeface="Times New Roman" panose="02020603050405020304" charset="0"/>
                <a:cs typeface="Times New Roman" panose="02020603050405020304" charset="0"/>
              </a:rPr>
              <a:t>Publicly Visbility Modes of Inheritence</a:t>
            </a:r>
          </a:p>
        </p:txBody>
      </p:sp>
      <p:pic>
        <p:nvPicPr>
          <p:cNvPr id="5" name="Picture 4">
            <a:extLst>
              <a:ext uri="{FF2B5EF4-FFF2-40B4-BE49-F238E27FC236}">
                <a16:creationId xmlns:a16="http://schemas.microsoft.com/office/drawing/2014/main" id="{B3F3EAFA-CC86-59BC-E31C-CBF8FF4F122A}"/>
              </a:ext>
            </a:extLst>
          </p:cNvPr>
          <p:cNvPicPr>
            <a:picLocks noChangeAspect="1"/>
          </p:cNvPicPr>
          <p:nvPr/>
        </p:nvPicPr>
        <p:blipFill>
          <a:blip r:embed="rId2"/>
          <a:stretch>
            <a:fillRect/>
          </a:stretch>
        </p:blipFill>
        <p:spPr>
          <a:xfrm>
            <a:off x="-104434" y="171986"/>
            <a:ext cx="12296434" cy="743776"/>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0" y="683343"/>
            <a:ext cx="12193057" cy="5817476"/>
          </a:xfrm>
          <a:prstGeom prst="rect">
            <a:avLst/>
          </a:prstGeom>
        </p:spPr>
      </p:pic>
      <p:sp>
        <p:nvSpPr>
          <p:cNvPr id="2" name="Text Placeholder 1"/>
          <p:cNvSpPr>
            <a:spLocks noGrp="1"/>
          </p:cNvSpPr>
          <p:nvPr>
            <p:ph type="body" sz="quarter" idx="10"/>
          </p:nvPr>
        </p:nvSpPr>
        <p:spPr>
          <a:xfrm>
            <a:off x="0" y="68540"/>
            <a:ext cx="12192000" cy="768085"/>
          </a:xfrm>
        </p:spPr>
        <p:txBody>
          <a:bodyPr>
            <a:normAutofit/>
          </a:bodyPr>
          <a:lstStyle/>
          <a:p>
            <a:r>
              <a:rPr lang="en-US" altLang="ko-KR" sz="3600" b="1" dirty="0">
                <a:latin typeface="Segoe UI" panose="020B0502040204020203" pitchFamily="34" charset="0"/>
                <a:cs typeface="Segoe UI" panose="020B0502040204020203" pitchFamily="34" charset="0"/>
              </a:rPr>
              <a:t>Friend Function</a:t>
            </a:r>
            <a:endParaRPr lang="ko-KR" altLang="en-US" sz="3600" b="1" dirty="0">
              <a:latin typeface="Segoe UI" panose="020B0502040204020203" pitchFamily="34" charset="0"/>
              <a:cs typeface="Segoe UI" panose="020B0502040204020203" pitchFamily="34" charset="0"/>
            </a:endParaRPr>
          </a:p>
        </p:txBody>
      </p:sp>
      <p:sp>
        <p:nvSpPr>
          <p:cNvPr id="12" name="TextBox 11"/>
          <p:cNvSpPr txBox="1"/>
          <p:nvPr/>
        </p:nvSpPr>
        <p:spPr>
          <a:xfrm>
            <a:off x="-49345" y="836625"/>
            <a:ext cx="6405638" cy="3170099"/>
          </a:xfrm>
          <a:prstGeom prst="rect">
            <a:avLst/>
          </a:prstGeom>
          <a:noFill/>
        </p:spPr>
        <p:txBody>
          <a:bodyPr wrap="square" rtlCol="0">
            <a:spAutoFit/>
          </a:bodyPr>
          <a:lstStyle/>
          <a:p>
            <a:pPr algn="just">
              <a:spcBef>
                <a:spcPct val="50000"/>
              </a:spcBef>
            </a:pPr>
            <a:r>
              <a:rPr lang="en-IN" sz="2000" b="1" dirty="0">
                <a:solidFill>
                  <a:schemeClr val="accent4">
                    <a:lumMod val="60000"/>
                    <a:lumOff val="40000"/>
                  </a:schemeClr>
                </a:solidFill>
              </a:rPr>
              <a:t>Granting Friendship to another Class</a:t>
            </a:r>
          </a:p>
          <a:p>
            <a:pPr algn="just">
              <a:spcBef>
                <a:spcPct val="50000"/>
              </a:spcBef>
            </a:pPr>
            <a:r>
              <a:rPr lang="en-IN" sz="2000" b="1" dirty="0">
                <a:solidFill>
                  <a:schemeClr val="accent4">
                    <a:lumMod val="60000"/>
                    <a:lumOff val="40000"/>
                  </a:schemeClr>
                </a:solidFill>
              </a:rPr>
              <a:t>1. A class can have friendship with another class. </a:t>
            </a:r>
          </a:p>
          <a:p>
            <a:pPr algn="just">
              <a:spcBef>
                <a:spcPct val="50000"/>
              </a:spcBef>
            </a:pPr>
            <a:r>
              <a:rPr lang="en-IN" sz="2000" b="1" dirty="0">
                <a:solidFill>
                  <a:schemeClr val="accent4">
                    <a:lumMod val="60000"/>
                    <a:lumOff val="40000"/>
                  </a:schemeClr>
                </a:solidFill>
              </a:rPr>
              <a:t>2. For Example, let there be two classes, first and second. If the class first grants its friendship with the other class second, then the private data members of the class first are permitted to be accessed by the public members of the class second. But on the other hand, the public member functions of the class first cannot access the private members of the class second.</a:t>
            </a:r>
          </a:p>
        </p:txBody>
      </p:sp>
      <p:grpSp>
        <p:nvGrpSpPr>
          <p:cNvPr id="23" name="Group 22"/>
          <p:cNvGrpSpPr/>
          <p:nvPr/>
        </p:nvGrpSpPr>
        <p:grpSpPr>
          <a:xfrm>
            <a:off x="7474872" y="1169168"/>
            <a:ext cx="4612174" cy="3086162"/>
            <a:chOff x="803640" y="3362835"/>
            <a:chExt cx="2059657" cy="2314621"/>
          </a:xfrm>
        </p:grpSpPr>
        <p:sp>
          <p:nvSpPr>
            <p:cNvPr id="24" name="TextBox 23"/>
            <p:cNvSpPr txBox="1"/>
            <p:nvPr/>
          </p:nvSpPr>
          <p:spPr>
            <a:xfrm>
              <a:off x="803640" y="3646131"/>
              <a:ext cx="2059657" cy="2031325"/>
            </a:xfrm>
            <a:prstGeom prst="rect">
              <a:avLst/>
            </a:prstGeom>
            <a:noFill/>
          </p:spPr>
          <p:txBody>
            <a:bodyPr wrap="square" rtlCol="0">
              <a:spAutoFit/>
            </a:bodyPr>
            <a:lstStyle/>
            <a:p>
              <a:pPr algn="just">
                <a:spcBef>
                  <a:spcPct val="50000"/>
                </a:spcBef>
              </a:pPr>
              <a:endParaRPr lang="en-US" altLang="en-US" sz="2000" b="1" dirty="0"/>
            </a:p>
            <a:p>
              <a:pPr algn="just">
                <a:spcBef>
                  <a:spcPct val="50000"/>
                </a:spcBef>
              </a:pPr>
              <a:r>
                <a:rPr lang="en-US" altLang="en-US" sz="2000" b="1" dirty="0">
                  <a:solidFill>
                    <a:schemeClr val="bg1"/>
                  </a:solidFill>
                </a:rPr>
                <a:t>class second;	forward declaration</a:t>
              </a:r>
            </a:p>
            <a:p>
              <a:pPr algn="just">
                <a:spcBef>
                  <a:spcPct val="50000"/>
                </a:spcBef>
              </a:pPr>
              <a:r>
                <a:rPr lang="en-US" altLang="en-US" sz="2000" b="1" dirty="0">
                  <a:solidFill>
                    <a:schemeClr val="bg1"/>
                  </a:solidFill>
                </a:rPr>
                <a:t>class first</a:t>
              </a:r>
            </a:p>
            <a:p>
              <a:pPr algn="just">
                <a:spcBef>
                  <a:spcPct val="50000"/>
                </a:spcBef>
              </a:pPr>
              <a:r>
                <a:rPr lang="en-US" altLang="en-US" sz="2000" b="1" dirty="0">
                  <a:solidFill>
                    <a:schemeClr val="bg1"/>
                  </a:solidFill>
                </a:rPr>
                <a:t>	{</a:t>
              </a:r>
            </a:p>
            <a:p>
              <a:pPr algn="just">
                <a:spcBef>
                  <a:spcPct val="50000"/>
                </a:spcBef>
              </a:pPr>
              <a:r>
                <a:rPr lang="en-US" altLang="en-US" sz="2000" b="1" dirty="0">
                  <a:solidFill>
                    <a:schemeClr val="bg1"/>
                  </a:solidFill>
                </a:rPr>
                <a:t>		private:</a:t>
              </a:r>
            </a:p>
            <a:p>
              <a:pPr algn="just">
                <a:spcBef>
                  <a:spcPct val="50000"/>
                </a:spcBef>
              </a:pPr>
              <a:r>
                <a:rPr lang="en-US" altLang="en-US" sz="2000" b="1" dirty="0">
                  <a:solidFill>
                    <a:schemeClr val="bg1"/>
                  </a:solidFill>
                </a:rPr>
                <a:t>			--------------</a:t>
              </a:r>
              <a:endParaRPr lang="en-US" altLang="en-US" sz="2400" b="1" dirty="0">
                <a:solidFill>
                  <a:schemeClr val="bg1"/>
                </a:solidFill>
              </a:endParaRPr>
            </a:p>
          </p:txBody>
        </p:sp>
        <p:sp>
          <p:nvSpPr>
            <p:cNvPr id="25" name="TextBox 24"/>
            <p:cNvSpPr txBox="1"/>
            <p:nvPr/>
          </p:nvSpPr>
          <p:spPr>
            <a:xfrm>
              <a:off x="803640" y="3362835"/>
              <a:ext cx="2059657" cy="284742"/>
            </a:xfrm>
            <a:prstGeom prst="rect">
              <a:avLst/>
            </a:prstGeom>
            <a:noFill/>
          </p:spPr>
          <p:txBody>
            <a:bodyPr wrap="square" rtlCol="0">
              <a:spAutoFit/>
            </a:bodyPr>
            <a:lstStyle/>
            <a:p>
              <a:r>
                <a:rPr lang="en-US" altLang="ko-KR" sz="1867" b="1" dirty="0">
                  <a:cs typeface="Arial" pitchFamily="34" charset="0"/>
                </a:rPr>
                <a:t>Syntax</a:t>
              </a:r>
              <a:endParaRPr lang="ko-KR" altLang="en-US" sz="1867" b="1" dirty="0">
                <a:cs typeface="Arial" pitchFamily="34" charset="0"/>
              </a:endParaRPr>
            </a:p>
          </p:txBody>
        </p:sp>
      </p:grpSp>
      <p:sp>
        <p:nvSpPr>
          <p:cNvPr id="8" name="Rectangle 7"/>
          <p:cNvSpPr/>
          <p:nvPr/>
        </p:nvSpPr>
        <p:spPr>
          <a:xfrm>
            <a:off x="6474505" y="1733110"/>
            <a:ext cx="45719" cy="4104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nvGrpSpPr>
          <p:cNvPr id="3" name="Group 2"/>
          <p:cNvGrpSpPr/>
          <p:nvPr/>
        </p:nvGrpSpPr>
        <p:grpSpPr>
          <a:xfrm>
            <a:off x="6581582" y="1370301"/>
            <a:ext cx="857163" cy="768085"/>
            <a:chOff x="6656397" y="2178396"/>
            <a:chExt cx="857163" cy="768085"/>
          </a:xfrm>
        </p:grpSpPr>
        <p:sp>
          <p:nvSpPr>
            <p:cNvPr id="39" name="Oval 38"/>
            <p:cNvSpPr/>
            <p:nvPr/>
          </p:nvSpPr>
          <p:spPr>
            <a:xfrm>
              <a:off x="6686060" y="2178396"/>
              <a:ext cx="768085" cy="7680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33" name="TextBox 32"/>
            <p:cNvSpPr txBox="1"/>
            <p:nvPr/>
          </p:nvSpPr>
          <p:spPr>
            <a:xfrm>
              <a:off x="6656397" y="2242170"/>
              <a:ext cx="857163" cy="584775"/>
            </a:xfrm>
            <a:prstGeom prst="rect">
              <a:avLst/>
            </a:prstGeom>
            <a:noFill/>
          </p:spPr>
          <p:txBody>
            <a:bodyPr wrap="square" rtlCol="0">
              <a:spAutoFit/>
            </a:bodyPr>
            <a:lstStyle/>
            <a:p>
              <a:pPr algn="ctr"/>
              <a:r>
                <a:rPr lang="en-US" altLang="ko-KR" sz="3200" b="1" dirty="0">
                  <a:solidFill>
                    <a:schemeClr val="accent1"/>
                  </a:solidFill>
                  <a:cs typeface="Arial" pitchFamily="34" charset="0"/>
                </a:rPr>
                <a:t>01</a:t>
              </a:r>
              <a:endParaRPr lang="ko-KR" altLang="en-US" sz="3200" b="1" dirty="0">
                <a:solidFill>
                  <a:schemeClr val="accent1"/>
                </a:solidFill>
                <a:cs typeface="Arial" pitchFamily="34" charset="0"/>
              </a:endParaRPr>
            </a:p>
          </p:txBody>
        </p:sp>
      </p:grpSp>
    </p:spTree>
    <p:extLst>
      <p:ext uri="{BB962C8B-B14F-4D97-AF65-F5344CB8AC3E}">
        <p14:creationId xmlns:p14="http://schemas.microsoft.com/office/powerpoint/2010/main" val="16734609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0" y="683343"/>
            <a:ext cx="12193057" cy="5817476"/>
          </a:xfrm>
          <a:prstGeom prst="rect">
            <a:avLst/>
          </a:prstGeom>
        </p:spPr>
      </p:pic>
      <p:sp>
        <p:nvSpPr>
          <p:cNvPr id="2" name="Text Placeholder 1"/>
          <p:cNvSpPr>
            <a:spLocks noGrp="1"/>
          </p:cNvSpPr>
          <p:nvPr>
            <p:ph type="body" sz="quarter" idx="10"/>
          </p:nvPr>
        </p:nvSpPr>
        <p:spPr>
          <a:xfrm>
            <a:off x="0" y="68540"/>
            <a:ext cx="12192000" cy="768085"/>
          </a:xfrm>
        </p:spPr>
        <p:txBody>
          <a:bodyPr>
            <a:normAutofit/>
          </a:bodyPr>
          <a:lstStyle/>
          <a:p>
            <a:r>
              <a:rPr lang="en-US" altLang="ko-KR" sz="3600" b="1" dirty="0">
                <a:latin typeface="Segoe UI" panose="020B0502040204020203" pitchFamily="34" charset="0"/>
                <a:cs typeface="Segoe UI" panose="020B0502040204020203" pitchFamily="34" charset="0"/>
              </a:rPr>
              <a:t>Friend Function</a:t>
            </a:r>
            <a:endParaRPr lang="ko-KR" altLang="en-US" sz="3600" b="1" dirty="0">
              <a:latin typeface="Segoe UI" panose="020B0502040204020203" pitchFamily="34" charset="0"/>
              <a:cs typeface="Segoe UI" panose="020B0502040204020203" pitchFamily="34" charset="0"/>
            </a:endParaRPr>
          </a:p>
        </p:txBody>
      </p:sp>
      <p:sp>
        <p:nvSpPr>
          <p:cNvPr id="12" name="TextBox 11"/>
          <p:cNvSpPr txBox="1"/>
          <p:nvPr/>
        </p:nvSpPr>
        <p:spPr>
          <a:xfrm>
            <a:off x="-49345" y="836625"/>
            <a:ext cx="6405638" cy="3016210"/>
          </a:xfrm>
          <a:prstGeom prst="rect">
            <a:avLst/>
          </a:prstGeom>
          <a:noFill/>
        </p:spPr>
        <p:txBody>
          <a:bodyPr wrap="square" rtlCol="0">
            <a:spAutoFit/>
          </a:bodyPr>
          <a:lstStyle/>
          <a:p>
            <a:pPr algn="just">
              <a:spcBef>
                <a:spcPct val="50000"/>
              </a:spcBef>
            </a:pPr>
            <a:r>
              <a:rPr lang="en-IN" sz="2000" b="1" dirty="0">
                <a:solidFill>
                  <a:schemeClr val="accent4">
                    <a:lumMod val="60000"/>
                    <a:lumOff val="40000"/>
                  </a:schemeClr>
                </a:solidFill>
              </a:rPr>
              <a:t>Two classes having the same Friend</a:t>
            </a:r>
          </a:p>
          <a:p>
            <a:pPr algn="just">
              <a:spcBef>
                <a:spcPct val="50000"/>
              </a:spcBef>
            </a:pPr>
            <a:r>
              <a:rPr lang="en-IN" sz="2000" b="1" dirty="0">
                <a:solidFill>
                  <a:schemeClr val="accent4">
                    <a:lumMod val="60000"/>
                    <a:lumOff val="40000"/>
                  </a:schemeClr>
                </a:solidFill>
              </a:rPr>
              <a:t>	1. A non – member function may have friendship with one or more classes.</a:t>
            </a:r>
          </a:p>
          <a:p>
            <a:pPr algn="just">
              <a:spcBef>
                <a:spcPct val="50000"/>
              </a:spcBef>
            </a:pPr>
            <a:r>
              <a:rPr lang="en-IN" sz="2000" b="1" dirty="0">
                <a:solidFill>
                  <a:schemeClr val="accent4">
                    <a:lumMod val="60000"/>
                    <a:lumOff val="40000"/>
                  </a:schemeClr>
                </a:solidFill>
              </a:rPr>
              <a:t>	2. When a function has declared to have friendship with more than one class, the friend classes should have forward declaration.</a:t>
            </a:r>
          </a:p>
          <a:p>
            <a:pPr algn="just">
              <a:spcBef>
                <a:spcPct val="50000"/>
              </a:spcBef>
            </a:pPr>
            <a:r>
              <a:rPr lang="en-IN" sz="2000" b="1" dirty="0">
                <a:solidFill>
                  <a:schemeClr val="accent4">
                    <a:lumMod val="60000"/>
                    <a:lumOff val="40000"/>
                  </a:schemeClr>
                </a:solidFill>
              </a:rPr>
              <a:t>	3. It implies that it needs to access the private members of both classes.</a:t>
            </a:r>
          </a:p>
        </p:txBody>
      </p:sp>
      <p:grpSp>
        <p:nvGrpSpPr>
          <p:cNvPr id="23" name="Group 22"/>
          <p:cNvGrpSpPr/>
          <p:nvPr/>
        </p:nvGrpSpPr>
        <p:grpSpPr>
          <a:xfrm>
            <a:off x="7474872" y="1169168"/>
            <a:ext cx="4612174" cy="1085616"/>
            <a:chOff x="803640" y="3362835"/>
            <a:chExt cx="2059657" cy="814212"/>
          </a:xfrm>
        </p:grpSpPr>
        <p:sp>
          <p:nvSpPr>
            <p:cNvPr id="24" name="TextBox 23"/>
            <p:cNvSpPr txBox="1"/>
            <p:nvPr/>
          </p:nvSpPr>
          <p:spPr>
            <a:xfrm>
              <a:off x="803640" y="3646132"/>
              <a:ext cx="2059657" cy="530915"/>
            </a:xfrm>
            <a:prstGeom prst="rect">
              <a:avLst/>
            </a:prstGeom>
            <a:noFill/>
          </p:spPr>
          <p:txBody>
            <a:bodyPr wrap="square" rtlCol="0">
              <a:spAutoFit/>
            </a:bodyPr>
            <a:lstStyle/>
            <a:p>
              <a:r>
                <a:rPr lang="en-IN" sz="2000" b="1" dirty="0">
                  <a:solidFill>
                    <a:schemeClr val="bg1"/>
                  </a:solidFill>
                </a:rPr>
                <a:t>friend </a:t>
              </a:r>
              <a:r>
                <a:rPr lang="en-IN" sz="2000" b="1" dirty="0" err="1">
                  <a:solidFill>
                    <a:schemeClr val="bg1"/>
                  </a:solidFill>
                </a:rPr>
                <a:t>return_type</a:t>
              </a:r>
              <a:r>
                <a:rPr lang="en-IN" sz="2000" b="1" dirty="0">
                  <a:solidFill>
                    <a:schemeClr val="bg1"/>
                  </a:solidFill>
                </a:rPr>
                <a:t> </a:t>
              </a:r>
              <a:r>
                <a:rPr lang="en-IN" sz="2000" b="1" dirty="0" err="1">
                  <a:solidFill>
                    <a:schemeClr val="bg1"/>
                  </a:solidFill>
                </a:rPr>
                <a:t>function_name</a:t>
              </a:r>
              <a:r>
                <a:rPr lang="en-IN" sz="2000" b="1" dirty="0">
                  <a:solidFill>
                    <a:schemeClr val="bg1"/>
                  </a:solidFill>
                </a:rPr>
                <a:t>(parameters);</a:t>
              </a:r>
            </a:p>
          </p:txBody>
        </p:sp>
        <p:sp>
          <p:nvSpPr>
            <p:cNvPr id="25" name="TextBox 24"/>
            <p:cNvSpPr txBox="1"/>
            <p:nvPr/>
          </p:nvSpPr>
          <p:spPr>
            <a:xfrm>
              <a:off x="803640" y="3362835"/>
              <a:ext cx="2059657" cy="284742"/>
            </a:xfrm>
            <a:prstGeom prst="rect">
              <a:avLst/>
            </a:prstGeom>
            <a:noFill/>
          </p:spPr>
          <p:txBody>
            <a:bodyPr wrap="square" rtlCol="0">
              <a:spAutoFit/>
            </a:bodyPr>
            <a:lstStyle/>
            <a:p>
              <a:r>
                <a:rPr lang="en-US" altLang="ko-KR" sz="1867" b="1" dirty="0">
                  <a:cs typeface="Arial" pitchFamily="34" charset="0"/>
                </a:rPr>
                <a:t>Syntax</a:t>
              </a:r>
              <a:endParaRPr lang="ko-KR" altLang="en-US" sz="1867" b="1" dirty="0">
                <a:cs typeface="Arial" pitchFamily="34" charset="0"/>
              </a:endParaRPr>
            </a:p>
          </p:txBody>
        </p:sp>
      </p:grpSp>
      <p:grpSp>
        <p:nvGrpSpPr>
          <p:cNvPr id="26" name="Group 25"/>
          <p:cNvGrpSpPr/>
          <p:nvPr/>
        </p:nvGrpSpPr>
        <p:grpSpPr>
          <a:xfrm>
            <a:off x="7649902" y="2479963"/>
            <a:ext cx="4306237" cy="1393392"/>
            <a:chOff x="803640" y="3362835"/>
            <a:chExt cx="2059657" cy="1045044"/>
          </a:xfrm>
        </p:grpSpPr>
        <p:sp>
          <p:nvSpPr>
            <p:cNvPr id="27" name="TextBox 26"/>
            <p:cNvSpPr txBox="1"/>
            <p:nvPr/>
          </p:nvSpPr>
          <p:spPr>
            <a:xfrm>
              <a:off x="803640" y="3646132"/>
              <a:ext cx="2059657" cy="761747"/>
            </a:xfrm>
            <a:prstGeom prst="rect">
              <a:avLst/>
            </a:prstGeom>
            <a:noFill/>
          </p:spPr>
          <p:txBody>
            <a:bodyPr wrap="square" rtlCol="0">
              <a:spAutoFit/>
            </a:bodyPr>
            <a:lstStyle/>
            <a:p>
              <a:r>
                <a:rPr lang="en-IN" sz="2000" dirty="0">
                  <a:solidFill>
                    <a:schemeClr val="bg1"/>
                  </a:solidFill>
                </a:rPr>
                <a:t>friend </a:t>
              </a:r>
              <a:r>
                <a:rPr lang="en-IN" sz="2000" dirty="0" err="1">
                  <a:solidFill>
                    <a:schemeClr val="bg1"/>
                  </a:solidFill>
                </a:rPr>
                <a:t>return_type</a:t>
              </a:r>
              <a:r>
                <a:rPr lang="en-IN" sz="2000" dirty="0">
                  <a:solidFill>
                    <a:schemeClr val="bg1"/>
                  </a:solidFill>
                </a:rPr>
                <a:t> </a:t>
              </a:r>
              <a:r>
                <a:rPr lang="en-IN" sz="2000" dirty="0" err="1">
                  <a:solidFill>
                    <a:schemeClr val="bg1"/>
                  </a:solidFill>
                </a:rPr>
                <a:t>fname</a:t>
              </a:r>
              <a:r>
                <a:rPr lang="en-IN" sz="2000" dirty="0">
                  <a:solidFill>
                    <a:schemeClr val="bg1"/>
                  </a:solidFill>
                </a:rPr>
                <a:t>(first one, second two)</a:t>
              </a:r>
            </a:p>
            <a:p>
              <a:r>
                <a:rPr lang="en-IN" altLang="ko-KR" sz="2000" dirty="0">
                  <a:solidFill>
                    <a:schemeClr val="bg1"/>
                  </a:solidFill>
                  <a:cs typeface="Arial" pitchFamily="34" charset="0"/>
                </a:rPr>
                <a:t>{}</a:t>
              </a:r>
              <a:endParaRPr lang="ko-KR" altLang="en-US" sz="2000" dirty="0">
                <a:solidFill>
                  <a:schemeClr val="bg1"/>
                </a:solidFill>
                <a:cs typeface="Arial" pitchFamily="34" charset="0"/>
              </a:endParaRPr>
            </a:p>
          </p:txBody>
        </p:sp>
        <p:sp>
          <p:nvSpPr>
            <p:cNvPr id="28" name="TextBox 27"/>
            <p:cNvSpPr txBox="1"/>
            <p:nvPr/>
          </p:nvSpPr>
          <p:spPr>
            <a:xfrm>
              <a:off x="803640" y="3362835"/>
              <a:ext cx="2059657" cy="284742"/>
            </a:xfrm>
            <a:prstGeom prst="rect">
              <a:avLst/>
            </a:prstGeom>
            <a:noFill/>
          </p:spPr>
          <p:txBody>
            <a:bodyPr wrap="square" rtlCol="0">
              <a:spAutoFit/>
            </a:bodyPr>
            <a:lstStyle/>
            <a:p>
              <a:r>
                <a:rPr lang="en-US" altLang="ko-KR" sz="1867" b="1" dirty="0">
                  <a:cs typeface="Arial" pitchFamily="34" charset="0"/>
                </a:rPr>
                <a:t>Example</a:t>
              </a:r>
              <a:endParaRPr lang="ko-KR" altLang="en-US" sz="1867" b="1" dirty="0">
                <a:cs typeface="Arial" pitchFamily="34" charset="0"/>
              </a:endParaRPr>
            </a:p>
          </p:txBody>
        </p:sp>
      </p:grpSp>
      <p:grpSp>
        <p:nvGrpSpPr>
          <p:cNvPr id="29" name="Group 28"/>
          <p:cNvGrpSpPr/>
          <p:nvPr/>
        </p:nvGrpSpPr>
        <p:grpSpPr>
          <a:xfrm>
            <a:off x="7538357" y="4098535"/>
            <a:ext cx="4619648" cy="1301060"/>
            <a:chOff x="803640" y="3362835"/>
            <a:chExt cx="2059657" cy="975795"/>
          </a:xfrm>
        </p:grpSpPr>
        <p:sp>
          <p:nvSpPr>
            <p:cNvPr id="30" name="TextBox 29"/>
            <p:cNvSpPr txBox="1"/>
            <p:nvPr/>
          </p:nvSpPr>
          <p:spPr>
            <a:xfrm>
              <a:off x="803640" y="3646132"/>
              <a:ext cx="2059657" cy="692498"/>
            </a:xfrm>
            <a:prstGeom prst="rect">
              <a:avLst/>
            </a:prstGeom>
            <a:noFill/>
          </p:spPr>
          <p:txBody>
            <a:bodyPr wrap="square" rtlCol="0">
              <a:spAutoFit/>
            </a:bodyPr>
            <a:lstStyle/>
            <a:p>
              <a:pPr algn="just" fontAlgn="base"/>
              <a:r>
                <a:rPr lang="en-US" dirty="0">
                  <a:solidFill>
                    <a:schemeClr val="bg1"/>
                  </a:solidFill>
                </a:rPr>
                <a:t> </a:t>
              </a:r>
              <a:r>
                <a:rPr lang="en-IN" dirty="0">
                  <a:solidFill>
                    <a:schemeClr val="bg1"/>
                  </a:solidFill>
                </a:rPr>
                <a:t>where friend is a keyword used as a function modifier. A friend declaration is valid only within or outside the class definition</a:t>
              </a:r>
              <a:r>
                <a:rPr lang="en-US" dirty="0">
                  <a:solidFill>
                    <a:schemeClr val="bg1"/>
                  </a:solidFill>
                </a:rPr>
                <a:t>.</a:t>
              </a:r>
            </a:p>
          </p:txBody>
        </p:sp>
        <p:sp>
          <p:nvSpPr>
            <p:cNvPr id="31" name="TextBox 30"/>
            <p:cNvSpPr txBox="1"/>
            <p:nvPr/>
          </p:nvSpPr>
          <p:spPr>
            <a:xfrm>
              <a:off x="803640" y="3362835"/>
              <a:ext cx="2059657" cy="284742"/>
            </a:xfrm>
            <a:prstGeom prst="rect">
              <a:avLst/>
            </a:prstGeom>
            <a:noFill/>
          </p:spPr>
          <p:txBody>
            <a:bodyPr wrap="square" rtlCol="0">
              <a:spAutoFit/>
            </a:bodyPr>
            <a:lstStyle/>
            <a:p>
              <a:r>
                <a:rPr lang="en-US" altLang="ko-KR" sz="1867" b="1" dirty="0">
                  <a:cs typeface="Arial" pitchFamily="34" charset="0"/>
                </a:rPr>
                <a:t>Note: </a:t>
              </a:r>
              <a:endParaRPr lang="ko-KR" altLang="en-US" sz="1867" b="1" dirty="0">
                <a:cs typeface="Arial" pitchFamily="34" charset="0"/>
              </a:endParaRPr>
            </a:p>
          </p:txBody>
        </p:sp>
      </p:grpSp>
      <p:sp>
        <p:nvSpPr>
          <p:cNvPr id="8" name="Rectangle 7"/>
          <p:cNvSpPr/>
          <p:nvPr/>
        </p:nvSpPr>
        <p:spPr>
          <a:xfrm>
            <a:off x="6474505" y="1733110"/>
            <a:ext cx="45719" cy="4104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41" name="Oval 40"/>
          <p:cNvSpPr/>
          <p:nvPr/>
        </p:nvSpPr>
        <p:spPr>
          <a:xfrm>
            <a:off x="6638436" y="4866695"/>
            <a:ext cx="768085" cy="7680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nvGrpSpPr>
          <p:cNvPr id="4" name="Group 3"/>
          <p:cNvGrpSpPr/>
          <p:nvPr/>
        </p:nvGrpSpPr>
        <p:grpSpPr>
          <a:xfrm>
            <a:off x="6593896" y="2702569"/>
            <a:ext cx="857163" cy="768085"/>
            <a:chOff x="6611245" y="3522546"/>
            <a:chExt cx="857163" cy="768085"/>
          </a:xfrm>
        </p:grpSpPr>
        <p:sp>
          <p:nvSpPr>
            <p:cNvPr id="40" name="Oval 39"/>
            <p:cNvSpPr/>
            <p:nvPr/>
          </p:nvSpPr>
          <p:spPr>
            <a:xfrm>
              <a:off x="6662248" y="3522546"/>
              <a:ext cx="768085" cy="7680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34" name="TextBox 33"/>
            <p:cNvSpPr txBox="1"/>
            <p:nvPr/>
          </p:nvSpPr>
          <p:spPr>
            <a:xfrm>
              <a:off x="6611245" y="3522546"/>
              <a:ext cx="857163" cy="584775"/>
            </a:xfrm>
            <a:prstGeom prst="rect">
              <a:avLst/>
            </a:prstGeom>
            <a:noFill/>
          </p:spPr>
          <p:txBody>
            <a:bodyPr wrap="square" rtlCol="0">
              <a:spAutoFit/>
            </a:bodyPr>
            <a:lstStyle/>
            <a:p>
              <a:pPr algn="ctr"/>
              <a:r>
                <a:rPr lang="en-US" altLang="ko-KR" sz="3200" b="1" dirty="0">
                  <a:solidFill>
                    <a:schemeClr val="accent1"/>
                  </a:solidFill>
                  <a:cs typeface="Arial" pitchFamily="34" charset="0"/>
                </a:rPr>
                <a:t>02</a:t>
              </a:r>
              <a:endParaRPr lang="ko-KR" altLang="en-US" sz="3200" b="1" dirty="0">
                <a:solidFill>
                  <a:schemeClr val="accent1"/>
                </a:solidFill>
                <a:cs typeface="Arial" pitchFamily="34" charset="0"/>
              </a:endParaRPr>
            </a:p>
          </p:txBody>
        </p:sp>
      </p:grpSp>
      <p:grpSp>
        <p:nvGrpSpPr>
          <p:cNvPr id="3" name="Group 2"/>
          <p:cNvGrpSpPr/>
          <p:nvPr/>
        </p:nvGrpSpPr>
        <p:grpSpPr>
          <a:xfrm>
            <a:off x="6581582" y="1370301"/>
            <a:ext cx="857163" cy="768085"/>
            <a:chOff x="6656397" y="2178396"/>
            <a:chExt cx="857163" cy="768085"/>
          </a:xfrm>
        </p:grpSpPr>
        <p:sp>
          <p:nvSpPr>
            <p:cNvPr id="39" name="Oval 38"/>
            <p:cNvSpPr/>
            <p:nvPr/>
          </p:nvSpPr>
          <p:spPr>
            <a:xfrm>
              <a:off x="6686060" y="2178396"/>
              <a:ext cx="768085" cy="7680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33" name="TextBox 32"/>
            <p:cNvSpPr txBox="1"/>
            <p:nvPr/>
          </p:nvSpPr>
          <p:spPr>
            <a:xfrm>
              <a:off x="6656397" y="2242170"/>
              <a:ext cx="857163" cy="584775"/>
            </a:xfrm>
            <a:prstGeom prst="rect">
              <a:avLst/>
            </a:prstGeom>
            <a:noFill/>
          </p:spPr>
          <p:txBody>
            <a:bodyPr wrap="square" rtlCol="0">
              <a:spAutoFit/>
            </a:bodyPr>
            <a:lstStyle/>
            <a:p>
              <a:pPr algn="ctr"/>
              <a:r>
                <a:rPr lang="en-US" altLang="ko-KR" sz="3200" b="1" dirty="0">
                  <a:solidFill>
                    <a:schemeClr val="accent1"/>
                  </a:solidFill>
                  <a:cs typeface="Arial" pitchFamily="34" charset="0"/>
                </a:rPr>
                <a:t>01</a:t>
              </a:r>
              <a:endParaRPr lang="ko-KR" altLang="en-US" sz="3200" b="1" dirty="0">
                <a:solidFill>
                  <a:schemeClr val="accent1"/>
                </a:solidFill>
                <a:cs typeface="Arial" pitchFamily="34" charset="0"/>
              </a:endParaRPr>
            </a:p>
          </p:txBody>
        </p:sp>
      </p:grpSp>
      <p:sp>
        <p:nvSpPr>
          <p:cNvPr id="35" name="TextBox 34"/>
          <p:cNvSpPr txBox="1"/>
          <p:nvPr/>
        </p:nvSpPr>
        <p:spPr>
          <a:xfrm>
            <a:off x="6562564" y="4930468"/>
            <a:ext cx="857163" cy="584775"/>
          </a:xfrm>
          <a:prstGeom prst="rect">
            <a:avLst/>
          </a:prstGeom>
          <a:noFill/>
        </p:spPr>
        <p:txBody>
          <a:bodyPr wrap="square" rtlCol="0">
            <a:spAutoFit/>
          </a:bodyPr>
          <a:lstStyle/>
          <a:p>
            <a:pPr algn="ctr"/>
            <a:r>
              <a:rPr lang="en-US" altLang="ko-KR" sz="3200" b="1" dirty="0">
                <a:solidFill>
                  <a:schemeClr val="accent1"/>
                </a:solidFill>
                <a:cs typeface="Arial" pitchFamily="34" charset="0"/>
              </a:rPr>
              <a:t>03</a:t>
            </a:r>
            <a:endParaRPr lang="ko-KR" altLang="en-US" sz="3200" b="1" dirty="0">
              <a:solidFill>
                <a:schemeClr val="accent1"/>
              </a:solidFill>
              <a:cs typeface="Arial" pitchFamily="34" charset="0"/>
            </a:endParaRPr>
          </a:p>
        </p:txBody>
      </p:sp>
    </p:spTree>
    <p:extLst>
      <p:ext uri="{BB962C8B-B14F-4D97-AF65-F5344CB8AC3E}">
        <p14:creationId xmlns:p14="http://schemas.microsoft.com/office/powerpoint/2010/main" val="17480172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1057" y="648548"/>
            <a:ext cx="12193057" cy="5817476"/>
          </a:xfrm>
          <a:prstGeom prst="rect">
            <a:avLst/>
          </a:prstGeom>
        </p:spPr>
      </p:pic>
      <p:sp>
        <p:nvSpPr>
          <p:cNvPr id="2" name="Text Placeholder 1"/>
          <p:cNvSpPr>
            <a:spLocks noGrp="1"/>
          </p:cNvSpPr>
          <p:nvPr>
            <p:ph type="body" sz="quarter" idx="10"/>
          </p:nvPr>
        </p:nvSpPr>
        <p:spPr>
          <a:xfrm>
            <a:off x="0" y="68540"/>
            <a:ext cx="12192000" cy="768085"/>
          </a:xfrm>
        </p:spPr>
        <p:txBody>
          <a:bodyPr>
            <a:normAutofit/>
          </a:bodyPr>
          <a:lstStyle/>
          <a:p>
            <a:r>
              <a:rPr lang="en-US" altLang="ko-KR" sz="3600" b="1" dirty="0">
                <a:latin typeface="Segoe UI" panose="020B0502040204020203" pitchFamily="34" charset="0"/>
                <a:cs typeface="Segoe UI" panose="020B0502040204020203" pitchFamily="34" charset="0"/>
              </a:rPr>
              <a:t>Friend Function</a:t>
            </a:r>
            <a:endParaRPr lang="ko-KR" altLang="en-US" sz="3600" b="1" dirty="0">
              <a:latin typeface="Segoe UI" panose="020B0502040204020203" pitchFamily="34" charset="0"/>
              <a:cs typeface="Segoe UI" panose="020B0502040204020203" pitchFamily="34" charset="0"/>
            </a:endParaRPr>
          </a:p>
        </p:txBody>
      </p:sp>
      <p:sp>
        <p:nvSpPr>
          <p:cNvPr id="12" name="TextBox 11"/>
          <p:cNvSpPr txBox="1"/>
          <p:nvPr/>
        </p:nvSpPr>
        <p:spPr>
          <a:xfrm>
            <a:off x="-49345" y="836625"/>
            <a:ext cx="5603062" cy="5632311"/>
          </a:xfrm>
          <a:prstGeom prst="rect">
            <a:avLst/>
          </a:prstGeom>
          <a:noFill/>
        </p:spPr>
        <p:txBody>
          <a:bodyPr wrap="square" rtlCol="0">
            <a:spAutoFit/>
          </a:bodyPr>
          <a:lstStyle/>
          <a:p>
            <a:r>
              <a:rPr lang="en-IN" altLang="en-US" sz="2000" b="1" dirty="0">
                <a:solidFill>
                  <a:schemeClr val="accent4">
                    <a:lumMod val="60000"/>
                    <a:lumOff val="40000"/>
                  </a:schemeClr>
                </a:solidFill>
              </a:rPr>
              <a:t>Syntax:</a:t>
            </a:r>
          </a:p>
          <a:p>
            <a:r>
              <a:rPr lang="en-IN" altLang="en-US" sz="2000" b="1" dirty="0">
                <a:solidFill>
                  <a:schemeClr val="accent4">
                    <a:lumMod val="60000"/>
                    <a:lumOff val="40000"/>
                  </a:schemeClr>
                </a:solidFill>
              </a:rPr>
              <a:t>class second;	forward declaration</a:t>
            </a:r>
          </a:p>
          <a:p>
            <a:r>
              <a:rPr lang="en-IN" altLang="en-US" sz="2000" b="1" dirty="0">
                <a:solidFill>
                  <a:schemeClr val="accent4">
                    <a:lumMod val="60000"/>
                    <a:lumOff val="40000"/>
                  </a:schemeClr>
                </a:solidFill>
              </a:rPr>
              <a:t>	class first</a:t>
            </a:r>
          </a:p>
          <a:p>
            <a:r>
              <a:rPr lang="en-IN" altLang="en-US" sz="2000" b="1" dirty="0">
                <a:solidFill>
                  <a:schemeClr val="accent4">
                    <a:lumMod val="60000"/>
                    <a:lumOff val="40000"/>
                  </a:schemeClr>
                </a:solidFill>
              </a:rPr>
              <a:t>	{</a:t>
            </a:r>
          </a:p>
          <a:p>
            <a:r>
              <a:rPr lang="en-IN" altLang="en-US" sz="2000" b="1" dirty="0">
                <a:solidFill>
                  <a:schemeClr val="accent4">
                    <a:lumMod val="60000"/>
                    <a:lumOff val="40000"/>
                  </a:schemeClr>
                </a:solidFill>
              </a:rPr>
              <a:t>		private:</a:t>
            </a:r>
          </a:p>
          <a:p>
            <a:r>
              <a:rPr lang="en-IN" altLang="en-US" sz="2000" b="1" dirty="0">
                <a:solidFill>
                  <a:schemeClr val="accent4">
                    <a:lumMod val="60000"/>
                    <a:lumOff val="40000"/>
                  </a:schemeClr>
                </a:solidFill>
              </a:rPr>
              <a:t>			--------------</a:t>
            </a:r>
          </a:p>
          <a:p>
            <a:r>
              <a:rPr lang="en-IN" altLang="en-US" sz="2000" b="1" dirty="0">
                <a:solidFill>
                  <a:schemeClr val="accent4">
                    <a:lumMod val="60000"/>
                    <a:lumOff val="40000"/>
                  </a:schemeClr>
                </a:solidFill>
              </a:rPr>
              <a:t>		public:</a:t>
            </a:r>
          </a:p>
          <a:p>
            <a:r>
              <a:rPr lang="en-IN" altLang="en-US" sz="2000" b="1" dirty="0">
                <a:solidFill>
                  <a:schemeClr val="accent4">
                    <a:lumMod val="60000"/>
                    <a:lumOff val="40000"/>
                  </a:schemeClr>
                </a:solidFill>
              </a:rPr>
              <a:t>			friend </a:t>
            </a:r>
            <a:r>
              <a:rPr lang="en-IN" altLang="en-US" sz="2000" b="1" dirty="0" err="1">
                <a:solidFill>
                  <a:schemeClr val="accent4">
                    <a:lumMod val="60000"/>
                    <a:lumOff val="40000"/>
                  </a:schemeClr>
                </a:solidFill>
              </a:rPr>
              <a:t>return_type</a:t>
            </a:r>
            <a:r>
              <a:rPr lang="en-IN" altLang="en-US" sz="2000" b="1" dirty="0">
                <a:solidFill>
                  <a:schemeClr val="accent4">
                    <a:lumMod val="60000"/>
                    <a:lumOff val="40000"/>
                  </a:schemeClr>
                </a:solidFill>
              </a:rPr>
              <a:t> </a:t>
            </a:r>
            <a:r>
              <a:rPr lang="en-IN" altLang="en-US" sz="2000" b="1" dirty="0" err="1">
                <a:solidFill>
                  <a:schemeClr val="accent4">
                    <a:lumMod val="60000"/>
                    <a:lumOff val="40000"/>
                  </a:schemeClr>
                </a:solidFill>
              </a:rPr>
              <a:t>fname</a:t>
            </a:r>
            <a:r>
              <a:rPr lang="en-IN" altLang="en-US" sz="2000" b="1" dirty="0">
                <a:solidFill>
                  <a:schemeClr val="accent4">
                    <a:lumMod val="60000"/>
                    <a:lumOff val="40000"/>
                  </a:schemeClr>
                </a:solidFill>
              </a:rPr>
              <a:t>(first one, second two);</a:t>
            </a:r>
          </a:p>
          <a:p>
            <a:r>
              <a:rPr lang="en-IN" altLang="en-US" sz="2000" b="1" dirty="0">
                <a:solidFill>
                  <a:schemeClr val="accent4">
                    <a:lumMod val="60000"/>
                    <a:lumOff val="40000"/>
                  </a:schemeClr>
                </a:solidFill>
              </a:rPr>
              <a:t>	};</a:t>
            </a:r>
          </a:p>
          <a:p>
            <a:r>
              <a:rPr lang="en-IN" altLang="en-US" sz="2000" b="1" dirty="0">
                <a:solidFill>
                  <a:schemeClr val="accent4">
                    <a:lumMod val="60000"/>
                    <a:lumOff val="40000"/>
                  </a:schemeClr>
                </a:solidFill>
              </a:rPr>
              <a:t>	class second</a:t>
            </a:r>
          </a:p>
          <a:p>
            <a:r>
              <a:rPr lang="en-IN" altLang="en-US" sz="2000" b="1" dirty="0">
                <a:solidFill>
                  <a:schemeClr val="accent4">
                    <a:lumMod val="60000"/>
                    <a:lumOff val="40000"/>
                  </a:schemeClr>
                </a:solidFill>
              </a:rPr>
              <a:t>	{</a:t>
            </a:r>
          </a:p>
          <a:p>
            <a:r>
              <a:rPr lang="en-IN" altLang="en-US" sz="2000" b="1" dirty="0">
                <a:solidFill>
                  <a:schemeClr val="accent4">
                    <a:lumMod val="60000"/>
                    <a:lumOff val="40000"/>
                  </a:schemeClr>
                </a:solidFill>
              </a:rPr>
              <a:t>		private:</a:t>
            </a:r>
          </a:p>
          <a:p>
            <a:r>
              <a:rPr lang="en-IN" altLang="en-US" sz="2000" b="1" dirty="0">
                <a:solidFill>
                  <a:schemeClr val="accent4">
                    <a:lumMod val="60000"/>
                    <a:lumOff val="40000"/>
                  </a:schemeClr>
                </a:solidFill>
              </a:rPr>
              <a:t>			------------------</a:t>
            </a:r>
          </a:p>
          <a:p>
            <a:r>
              <a:rPr lang="en-IN" altLang="en-US" sz="2000" b="1" dirty="0">
                <a:solidFill>
                  <a:schemeClr val="accent4">
                    <a:lumMod val="60000"/>
                    <a:lumOff val="40000"/>
                  </a:schemeClr>
                </a:solidFill>
              </a:rPr>
              <a:t>		public:</a:t>
            </a:r>
          </a:p>
          <a:p>
            <a:r>
              <a:rPr lang="en-IN" altLang="en-US" sz="2000" b="1" dirty="0">
                <a:solidFill>
                  <a:schemeClr val="accent4">
                    <a:lumMod val="60000"/>
                    <a:lumOff val="40000"/>
                  </a:schemeClr>
                </a:solidFill>
              </a:rPr>
              <a:t>			friend </a:t>
            </a:r>
            <a:r>
              <a:rPr lang="en-IN" altLang="en-US" sz="2000" b="1" dirty="0" err="1">
                <a:solidFill>
                  <a:schemeClr val="accent4">
                    <a:lumMod val="60000"/>
                    <a:lumOff val="40000"/>
                  </a:schemeClr>
                </a:solidFill>
              </a:rPr>
              <a:t>return_type</a:t>
            </a:r>
            <a:r>
              <a:rPr lang="en-IN" altLang="en-US" sz="2000" b="1" dirty="0">
                <a:solidFill>
                  <a:schemeClr val="accent4">
                    <a:lumMod val="60000"/>
                    <a:lumOff val="40000"/>
                  </a:schemeClr>
                </a:solidFill>
              </a:rPr>
              <a:t> </a:t>
            </a:r>
            <a:r>
              <a:rPr lang="en-IN" altLang="en-US" sz="2000" b="1" dirty="0" err="1">
                <a:solidFill>
                  <a:schemeClr val="accent4">
                    <a:lumMod val="60000"/>
                    <a:lumOff val="40000"/>
                  </a:schemeClr>
                </a:solidFill>
              </a:rPr>
              <a:t>fname</a:t>
            </a:r>
            <a:r>
              <a:rPr lang="en-IN" altLang="en-US" sz="2000" b="1" dirty="0">
                <a:solidFill>
                  <a:schemeClr val="accent4">
                    <a:lumMod val="60000"/>
                    <a:lumOff val="40000"/>
                  </a:schemeClr>
                </a:solidFill>
              </a:rPr>
              <a:t>(first one, second two);</a:t>
            </a:r>
          </a:p>
          <a:p>
            <a:r>
              <a:rPr lang="en-IN" altLang="en-US" sz="2000" b="1" dirty="0">
                <a:solidFill>
                  <a:schemeClr val="accent4">
                    <a:lumMod val="60000"/>
                    <a:lumOff val="40000"/>
                  </a:schemeClr>
                </a:solidFill>
              </a:rPr>
              <a:t>	};</a:t>
            </a:r>
            <a:endParaRPr lang="en-US" sz="2000" b="1" dirty="0">
              <a:solidFill>
                <a:schemeClr val="accent4">
                  <a:lumMod val="60000"/>
                  <a:lumOff val="40000"/>
                </a:schemeClr>
              </a:solidFill>
            </a:endParaRPr>
          </a:p>
        </p:txBody>
      </p:sp>
      <p:sp>
        <p:nvSpPr>
          <p:cNvPr id="8" name="Rectangle 7"/>
          <p:cNvSpPr/>
          <p:nvPr/>
        </p:nvSpPr>
        <p:spPr>
          <a:xfrm>
            <a:off x="5629437" y="925308"/>
            <a:ext cx="45719" cy="4104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36" name="TextBox 35">
            <a:extLst>
              <a:ext uri="{FF2B5EF4-FFF2-40B4-BE49-F238E27FC236}">
                <a16:creationId xmlns:a16="http://schemas.microsoft.com/office/drawing/2014/main" id="{593B1F9E-3127-4C63-B410-7551AB30E263}"/>
              </a:ext>
            </a:extLst>
          </p:cNvPr>
          <p:cNvSpPr txBox="1"/>
          <p:nvPr/>
        </p:nvSpPr>
        <p:spPr>
          <a:xfrm>
            <a:off x="6071327" y="936136"/>
            <a:ext cx="5603062" cy="4093428"/>
          </a:xfrm>
          <a:prstGeom prst="rect">
            <a:avLst/>
          </a:prstGeom>
          <a:noFill/>
        </p:spPr>
        <p:txBody>
          <a:bodyPr wrap="square" rtlCol="0">
            <a:spAutoFit/>
          </a:bodyPr>
          <a:lstStyle/>
          <a:p>
            <a:r>
              <a:rPr lang="en-US" altLang="en-US" sz="2000" b="1" dirty="0">
                <a:solidFill>
                  <a:schemeClr val="accent4">
                    <a:lumMod val="60000"/>
                    <a:lumOff val="40000"/>
                  </a:schemeClr>
                </a:solidFill>
              </a:rPr>
              <a:t>Case 2:</a:t>
            </a:r>
          </a:p>
          <a:p>
            <a:endParaRPr lang="en-US" altLang="en-US" sz="2000" b="1" dirty="0">
              <a:solidFill>
                <a:schemeClr val="accent4">
                  <a:lumMod val="60000"/>
                  <a:lumOff val="40000"/>
                </a:schemeClr>
              </a:solidFill>
            </a:endParaRPr>
          </a:p>
          <a:p>
            <a:r>
              <a:rPr lang="en-US" altLang="en-US" sz="2000" b="1" dirty="0">
                <a:solidFill>
                  <a:schemeClr val="accent4">
                    <a:lumMod val="60000"/>
                    <a:lumOff val="40000"/>
                  </a:schemeClr>
                </a:solidFill>
              </a:rPr>
              <a:t>class sample</a:t>
            </a:r>
          </a:p>
          <a:p>
            <a:r>
              <a:rPr lang="en-US" altLang="en-US" sz="2000" b="1" dirty="0">
                <a:solidFill>
                  <a:schemeClr val="accent4">
                    <a:lumMod val="60000"/>
                    <a:lumOff val="40000"/>
                  </a:schemeClr>
                </a:solidFill>
              </a:rPr>
              <a:t>{</a:t>
            </a:r>
          </a:p>
          <a:p>
            <a:r>
              <a:rPr lang="en-US" altLang="en-US" sz="2000" b="1" dirty="0">
                <a:solidFill>
                  <a:schemeClr val="accent4">
                    <a:lumMod val="60000"/>
                    <a:lumOff val="40000"/>
                  </a:schemeClr>
                </a:solidFill>
              </a:rPr>
              <a:t>	private:</a:t>
            </a:r>
          </a:p>
          <a:p>
            <a:r>
              <a:rPr lang="en-US" altLang="en-US" sz="2000" b="1" dirty="0">
                <a:solidFill>
                  <a:schemeClr val="accent4">
                    <a:lumMod val="60000"/>
                    <a:lumOff val="40000"/>
                  </a:schemeClr>
                </a:solidFill>
              </a:rPr>
              <a:t>		int x;</a:t>
            </a:r>
          </a:p>
          <a:p>
            <a:r>
              <a:rPr lang="en-US" altLang="en-US" sz="2000" b="1" dirty="0">
                <a:solidFill>
                  <a:schemeClr val="accent4">
                    <a:lumMod val="60000"/>
                    <a:lumOff val="40000"/>
                  </a:schemeClr>
                </a:solidFill>
              </a:rPr>
              <a:t>		float y;</a:t>
            </a:r>
          </a:p>
          <a:p>
            <a:r>
              <a:rPr lang="en-US" altLang="en-US" sz="2000" b="1" dirty="0">
                <a:solidFill>
                  <a:schemeClr val="accent4">
                    <a:lumMod val="60000"/>
                    <a:lumOff val="40000"/>
                  </a:schemeClr>
                </a:solidFill>
              </a:rPr>
              <a:t>	public:</a:t>
            </a:r>
          </a:p>
          <a:p>
            <a:r>
              <a:rPr lang="en-US" altLang="en-US" sz="2000" b="1" dirty="0">
                <a:solidFill>
                  <a:schemeClr val="accent4">
                    <a:lumMod val="60000"/>
                    <a:lumOff val="40000"/>
                  </a:schemeClr>
                </a:solidFill>
              </a:rPr>
              <a:t>		virtual void display();</a:t>
            </a:r>
          </a:p>
          <a:p>
            <a:r>
              <a:rPr lang="en-US" altLang="en-US" sz="2000" b="1" dirty="0">
                <a:solidFill>
                  <a:schemeClr val="accent4">
                    <a:lumMod val="60000"/>
                    <a:lumOff val="40000"/>
                  </a:schemeClr>
                </a:solidFill>
              </a:rPr>
              <a:t>		virtual static int sum();	//error</a:t>
            </a:r>
          </a:p>
          <a:p>
            <a:r>
              <a:rPr lang="en-US" altLang="en-US" sz="2000" b="1" dirty="0">
                <a:solidFill>
                  <a:schemeClr val="accent4">
                    <a:lumMod val="60000"/>
                    <a:lumOff val="40000"/>
                  </a:schemeClr>
                </a:solidFill>
              </a:rPr>
              <a:t>}</a:t>
            </a:r>
          </a:p>
          <a:p>
            <a:r>
              <a:rPr lang="en-US" altLang="en-US" sz="2000" b="1" dirty="0">
                <a:solidFill>
                  <a:schemeClr val="accent4">
                    <a:lumMod val="60000"/>
                    <a:lumOff val="40000"/>
                  </a:schemeClr>
                </a:solidFill>
              </a:rPr>
              <a:t>int sample::sum()	 </a:t>
            </a:r>
          </a:p>
          <a:p>
            <a:r>
              <a:rPr lang="en-US" altLang="en-US" sz="2000" b="1" dirty="0">
                <a:solidFill>
                  <a:schemeClr val="accent4">
                    <a:lumMod val="60000"/>
                    <a:lumOff val="40000"/>
                  </a:schemeClr>
                </a:solidFill>
              </a:rPr>
              <a:t>{ }</a:t>
            </a:r>
            <a:endParaRPr lang="en-US" altLang="en-US" sz="2800" b="1" dirty="0">
              <a:solidFill>
                <a:schemeClr val="accent4">
                  <a:lumMod val="60000"/>
                  <a:lumOff val="40000"/>
                </a:schemeClr>
              </a:solidFill>
            </a:endParaRPr>
          </a:p>
        </p:txBody>
      </p:sp>
    </p:spTree>
    <p:extLst>
      <p:ext uri="{BB962C8B-B14F-4D97-AF65-F5344CB8AC3E}">
        <p14:creationId xmlns:p14="http://schemas.microsoft.com/office/powerpoint/2010/main" val="14279601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21190" y="583324"/>
            <a:ext cx="12193057" cy="5896304"/>
          </a:xfrm>
          <a:prstGeom prst="rect">
            <a:avLst/>
          </a:prstGeom>
        </p:spPr>
      </p:pic>
      <p:sp>
        <p:nvSpPr>
          <p:cNvPr id="2" name="Text Placeholder 1"/>
          <p:cNvSpPr>
            <a:spLocks noGrp="1"/>
          </p:cNvSpPr>
          <p:nvPr>
            <p:ph type="body" sz="quarter" idx="10"/>
          </p:nvPr>
        </p:nvSpPr>
        <p:spPr>
          <a:xfrm>
            <a:off x="0" y="-8788"/>
            <a:ext cx="12192000" cy="712931"/>
          </a:xfrm>
        </p:spPr>
        <p:txBody>
          <a:bodyPr>
            <a:normAutofit/>
          </a:bodyPr>
          <a:lstStyle/>
          <a:p>
            <a:r>
              <a:rPr lang="en-US" altLang="ko-KR" sz="3600" b="1" dirty="0">
                <a:latin typeface="Segoe UI" panose="020B0502040204020203" pitchFamily="34" charset="0"/>
                <a:cs typeface="Segoe UI" panose="020B0502040204020203" pitchFamily="34" charset="0"/>
              </a:rPr>
              <a:t>Friend Function Example</a:t>
            </a:r>
            <a:endParaRPr lang="ko-KR" altLang="en-US" sz="3600" b="1" dirty="0">
              <a:latin typeface="Segoe UI" panose="020B0502040204020203" pitchFamily="34" charset="0"/>
              <a:cs typeface="Segoe UI" panose="020B0502040204020203" pitchFamily="34" charset="0"/>
            </a:endParaRPr>
          </a:p>
        </p:txBody>
      </p:sp>
      <p:grpSp>
        <p:nvGrpSpPr>
          <p:cNvPr id="23" name="Group 22"/>
          <p:cNvGrpSpPr/>
          <p:nvPr/>
        </p:nvGrpSpPr>
        <p:grpSpPr>
          <a:xfrm>
            <a:off x="21191" y="583325"/>
            <a:ext cx="12170810" cy="5896303"/>
            <a:chOff x="803640" y="3362835"/>
            <a:chExt cx="2153425" cy="15323905"/>
          </a:xfrm>
        </p:grpSpPr>
        <p:sp>
          <p:nvSpPr>
            <p:cNvPr id="24" name="TextBox 23"/>
            <p:cNvSpPr txBox="1"/>
            <p:nvPr/>
          </p:nvSpPr>
          <p:spPr>
            <a:xfrm>
              <a:off x="803640" y="3469023"/>
              <a:ext cx="2153425" cy="15217717"/>
            </a:xfrm>
            <a:prstGeom prst="rect">
              <a:avLst/>
            </a:prstGeom>
            <a:noFill/>
          </p:spPr>
          <p:txBody>
            <a:bodyPr wrap="square" numCol="2" rtlCol="0">
              <a:spAutoFit/>
            </a:bodyPr>
            <a:lstStyle/>
            <a:p>
              <a:pPr algn="just"/>
              <a:r>
                <a:rPr lang="en-US" sz="2000" b="1" dirty="0">
                  <a:solidFill>
                    <a:srgbClr val="FFFF00"/>
                  </a:solidFill>
                </a:rPr>
                <a:t>class sample</a:t>
              </a:r>
            </a:p>
            <a:p>
              <a:pPr algn="just"/>
              <a:r>
                <a:rPr lang="en-US" sz="2000" b="1" dirty="0">
                  <a:solidFill>
                    <a:srgbClr val="FFFF00"/>
                  </a:solidFill>
                </a:rPr>
                <a:t>{</a:t>
              </a:r>
            </a:p>
            <a:p>
              <a:pPr algn="just"/>
              <a:r>
                <a:rPr lang="en-US" sz="2000" b="1" dirty="0">
                  <a:solidFill>
                    <a:srgbClr val="FFFF00"/>
                  </a:solidFill>
                </a:rPr>
                <a:t>	private:</a:t>
              </a:r>
            </a:p>
            <a:p>
              <a:pPr algn="just"/>
              <a:r>
                <a:rPr lang="en-US" sz="2000" b="1" dirty="0">
                  <a:solidFill>
                    <a:srgbClr val="FFFF00"/>
                  </a:solidFill>
                </a:rPr>
                <a:t>		int x;</a:t>
              </a:r>
            </a:p>
            <a:p>
              <a:pPr algn="just"/>
              <a:r>
                <a:rPr lang="en-US" sz="2000" b="1" dirty="0">
                  <a:solidFill>
                    <a:srgbClr val="FFFF00"/>
                  </a:solidFill>
                </a:rPr>
                <a:t>	public:</a:t>
              </a:r>
            </a:p>
            <a:p>
              <a:pPr algn="just"/>
              <a:r>
                <a:rPr lang="en-US" sz="2000" b="1" dirty="0">
                  <a:solidFill>
                    <a:srgbClr val="FFFF00"/>
                  </a:solidFill>
                </a:rPr>
                <a:t>		void </a:t>
              </a:r>
              <a:r>
                <a:rPr lang="en-US" sz="2000" b="1" dirty="0" err="1">
                  <a:solidFill>
                    <a:srgbClr val="FFFF00"/>
                  </a:solidFill>
                </a:rPr>
                <a:t>getdata</a:t>
              </a:r>
              <a:r>
                <a:rPr lang="en-US" sz="2000" b="1" dirty="0">
                  <a:solidFill>
                    <a:srgbClr val="FFFF00"/>
                  </a:solidFill>
                </a:rPr>
                <a:t>();</a:t>
              </a:r>
            </a:p>
            <a:p>
              <a:pPr algn="just"/>
              <a:r>
                <a:rPr lang="en-US" sz="2000" b="1" dirty="0">
                  <a:solidFill>
                    <a:srgbClr val="FFFF00"/>
                  </a:solidFill>
                </a:rPr>
                <a:t>		friend void display(sample </a:t>
              </a:r>
              <a:r>
                <a:rPr lang="en-US" sz="2000" b="1" dirty="0" err="1">
                  <a:solidFill>
                    <a:srgbClr val="FFFF00"/>
                  </a:solidFill>
                </a:rPr>
                <a:t>abc</a:t>
              </a:r>
              <a:r>
                <a:rPr lang="en-US" sz="2000" b="1" dirty="0">
                  <a:solidFill>
                    <a:srgbClr val="FFFF00"/>
                  </a:solidFill>
                </a:rPr>
                <a:t>);</a:t>
              </a:r>
            </a:p>
            <a:p>
              <a:pPr algn="just"/>
              <a:r>
                <a:rPr lang="en-US" sz="2000" b="1" dirty="0">
                  <a:solidFill>
                    <a:srgbClr val="FFFF00"/>
                  </a:solidFill>
                </a:rPr>
                <a:t>};</a:t>
              </a:r>
            </a:p>
            <a:p>
              <a:pPr algn="just"/>
              <a:r>
                <a:rPr lang="en-US" sz="2000" b="1" dirty="0">
                  <a:solidFill>
                    <a:srgbClr val="FFFF00"/>
                  </a:solidFill>
                </a:rPr>
                <a:t>void sample::</a:t>
              </a:r>
              <a:r>
                <a:rPr lang="en-US" sz="2000" b="1" dirty="0" err="1">
                  <a:solidFill>
                    <a:srgbClr val="FFFF00"/>
                  </a:solidFill>
                </a:rPr>
                <a:t>getdata</a:t>
              </a:r>
              <a:r>
                <a:rPr lang="en-US" sz="2000" b="1" dirty="0">
                  <a:solidFill>
                    <a:srgbClr val="FFFF00"/>
                  </a:solidFill>
                </a:rPr>
                <a:t>()</a:t>
              </a:r>
            </a:p>
            <a:p>
              <a:pPr algn="just"/>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&lt;&lt;"Enter a value for x\n"&lt;&lt;</a:t>
              </a:r>
              <a:r>
                <a:rPr lang="en-US" sz="2000" b="1" dirty="0" err="1">
                  <a:solidFill>
                    <a:srgbClr val="FFFF00"/>
                  </a:solidFill>
                </a:rPr>
                <a:t>endl</a:t>
              </a:r>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cin</a:t>
              </a:r>
              <a:r>
                <a:rPr lang="en-US" sz="2000" b="1" dirty="0">
                  <a:solidFill>
                    <a:srgbClr val="FFFF00"/>
                  </a:solidFill>
                </a:rPr>
                <a:t>&gt;&gt;x;</a:t>
              </a:r>
            </a:p>
            <a:p>
              <a:pPr algn="just"/>
              <a:r>
                <a:rPr lang="en-US" sz="2000" b="1" dirty="0">
                  <a:solidFill>
                    <a:srgbClr val="FFFF00"/>
                  </a:solidFill>
                </a:rPr>
                <a:t>}</a:t>
              </a:r>
            </a:p>
            <a:p>
              <a:pPr algn="just"/>
              <a:r>
                <a:rPr lang="en-US" sz="2000" b="1" dirty="0">
                  <a:solidFill>
                    <a:srgbClr val="FFFF00"/>
                  </a:solidFill>
                </a:rPr>
                <a:t>void display(sample </a:t>
              </a:r>
              <a:r>
                <a:rPr lang="en-US" sz="2000" b="1" dirty="0" err="1">
                  <a:solidFill>
                    <a:srgbClr val="FFFF00"/>
                  </a:solidFill>
                </a:rPr>
                <a:t>abc</a:t>
              </a:r>
              <a:r>
                <a:rPr lang="en-US" sz="2000" b="1" dirty="0">
                  <a:solidFill>
                    <a:srgbClr val="FFFF00"/>
                  </a:solidFill>
                </a:rPr>
                <a:t>)</a:t>
              </a:r>
            </a:p>
            <a:p>
              <a:pPr algn="just"/>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&lt;&lt;"Entered Number is  "&lt;&lt;</a:t>
              </a:r>
              <a:r>
                <a:rPr lang="en-US" sz="2000" b="1" dirty="0" err="1">
                  <a:solidFill>
                    <a:srgbClr val="FFFF00"/>
                  </a:solidFill>
                </a:rPr>
                <a:t>abc.x</a:t>
              </a:r>
              <a:r>
                <a:rPr lang="en-US" sz="2000" b="1" dirty="0">
                  <a:solidFill>
                    <a:srgbClr val="FFFF00"/>
                  </a:solidFill>
                </a:rPr>
                <a:t>&lt;&lt;</a:t>
              </a:r>
              <a:r>
                <a:rPr lang="en-US" sz="2000" b="1" dirty="0" err="1">
                  <a:solidFill>
                    <a:srgbClr val="FFFF00"/>
                  </a:solidFill>
                </a:rPr>
                <a:t>endl</a:t>
              </a:r>
              <a:r>
                <a:rPr lang="en-US" sz="2000" b="1" dirty="0">
                  <a:solidFill>
                    <a:srgbClr val="FFFF00"/>
                  </a:solidFill>
                </a:rPr>
                <a:t>;</a:t>
              </a:r>
            </a:p>
            <a:p>
              <a:pPr algn="just"/>
              <a:r>
                <a:rPr lang="en-US" sz="2000" b="1" dirty="0">
                  <a:solidFill>
                    <a:srgbClr val="FFFF00"/>
                  </a:solidFill>
                </a:rPr>
                <a:t>}</a:t>
              </a:r>
            </a:p>
            <a:p>
              <a:pPr algn="just"/>
              <a:endParaRPr lang="en-US" sz="2000" b="1" dirty="0">
                <a:solidFill>
                  <a:srgbClr val="FFFF00"/>
                </a:solidFill>
              </a:endParaRPr>
            </a:p>
            <a:p>
              <a:pPr algn="just"/>
              <a:r>
                <a:rPr lang="en-US" sz="2000" b="1" dirty="0">
                  <a:solidFill>
                    <a:srgbClr val="FFFF00"/>
                  </a:solidFill>
                </a:rPr>
                <a:t>void main()</a:t>
              </a:r>
            </a:p>
            <a:p>
              <a:pPr algn="just"/>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clrscr</a:t>
              </a:r>
              <a:r>
                <a:rPr lang="en-US" sz="2000" b="1" dirty="0">
                  <a:solidFill>
                    <a:srgbClr val="FFFF00"/>
                  </a:solidFill>
                </a:rPr>
                <a:t>();</a:t>
              </a:r>
            </a:p>
            <a:p>
              <a:pPr algn="just"/>
              <a:endParaRPr lang="en-US" sz="2000" b="1" dirty="0">
                <a:solidFill>
                  <a:srgbClr val="FFFF00"/>
                </a:solidFill>
              </a:endParaRPr>
            </a:p>
            <a:p>
              <a:pPr algn="just"/>
              <a:r>
                <a:rPr lang="en-US" sz="2000" b="1" dirty="0">
                  <a:solidFill>
                    <a:srgbClr val="FFFF00"/>
                  </a:solidFill>
                </a:rPr>
                <a:t>	sample obj;</a:t>
              </a:r>
            </a:p>
            <a:p>
              <a:pPr algn="just"/>
              <a:endParaRPr lang="en-US" sz="2000" b="1" dirty="0">
                <a:solidFill>
                  <a:srgbClr val="FFFF00"/>
                </a:solidFill>
              </a:endParaRPr>
            </a:p>
            <a:p>
              <a:pPr algn="just"/>
              <a:r>
                <a:rPr lang="en-US" sz="2000" b="1" dirty="0">
                  <a:solidFill>
                    <a:srgbClr val="FFFF00"/>
                  </a:solidFill>
                </a:rPr>
                <a:t>	</a:t>
              </a:r>
              <a:r>
                <a:rPr lang="en-US" sz="2000" b="1" dirty="0" err="1">
                  <a:solidFill>
                    <a:srgbClr val="FFFF00"/>
                  </a:solidFill>
                </a:rPr>
                <a:t>obj.getdata</a:t>
              </a:r>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&lt;&lt;"Accessing the private data by non - member function"&lt;&lt;</a:t>
              </a:r>
              <a:r>
                <a:rPr lang="en-US" sz="2000" b="1" dirty="0" err="1">
                  <a:solidFill>
                    <a:srgbClr val="FFFF00"/>
                  </a:solidFill>
                </a:rPr>
                <a:t>endl</a:t>
              </a:r>
              <a:r>
                <a:rPr lang="en-US" sz="2000" b="1" dirty="0">
                  <a:solidFill>
                    <a:srgbClr val="FFFF00"/>
                  </a:solidFill>
                </a:rPr>
                <a:t>;</a:t>
              </a:r>
            </a:p>
            <a:p>
              <a:pPr algn="just"/>
              <a:r>
                <a:rPr lang="en-US" sz="2000" b="1" dirty="0">
                  <a:solidFill>
                    <a:srgbClr val="FFFF00"/>
                  </a:solidFill>
                </a:rPr>
                <a:t>	display(obj);</a:t>
              </a:r>
            </a:p>
            <a:p>
              <a:pPr algn="just"/>
              <a:endParaRPr lang="en-US" sz="2000" b="1" dirty="0">
                <a:solidFill>
                  <a:srgbClr val="FFFF00"/>
                </a:solidFill>
              </a:endParaRPr>
            </a:p>
            <a:p>
              <a:pPr algn="just"/>
              <a:r>
                <a:rPr lang="en-US" sz="2000" b="1" dirty="0">
                  <a:solidFill>
                    <a:srgbClr val="FFFF00"/>
                  </a:solidFill>
                </a:rPr>
                <a:t>	</a:t>
              </a:r>
              <a:r>
                <a:rPr lang="en-US" sz="2000" b="1" dirty="0" err="1">
                  <a:solidFill>
                    <a:srgbClr val="FFFF00"/>
                  </a:solidFill>
                </a:rPr>
                <a:t>getch</a:t>
              </a:r>
              <a:r>
                <a:rPr lang="en-US" sz="2000" b="1" dirty="0">
                  <a:solidFill>
                    <a:srgbClr val="FFFF00"/>
                  </a:solidFill>
                </a:rPr>
                <a:t>();</a:t>
              </a:r>
            </a:p>
            <a:p>
              <a:pPr algn="just"/>
              <a:r>
                <a:rPr lang="en-US" sz="2000" b="1" dirty="0">
                  <a:solidFill>
                    <a:srgbClr val="FFFF00"/>
                  </a:solidFill>
                </a:rPr>
                <a:t>}*/</a:t>
              </a:r>
            </a:p>
          </p:txBody>
        </p:sp>
        <p:sp>
          <p:nvSpPr>
            <p:cNvPr id="25" name="TextBox 24"/>
            <p:cNvSpPr txBox="1"/>
            <p:nvPr/>
          </p:nvSpPr>
          <p:spPr>
            <a:xfrm>
              <a:off x="803640" y="3362835"/>
              <a:ext cx="2059657" cy="212376"/>
            </a:xfrm>
            <a:prstGeom prst="rect">
              <a:avLst/>
            </a:prstGeom>
            <a:noFill/>
          </p:spPr>
          <p:txBody>
            <a:bodyPr wrap="square" rtlCol="0">
              <a:spAutoFit/>
            </a:bodyPr>
            <a:lstStyle/>
            <a:p>
              <a:endParaRPr lang="ko-KR" altLang="en-US" sz="1867" b="1" dirty="0">
                <a:cs typeface="Arial" pitchFamily="34" charset="0"/>
              </a:endParaRPr>
            </a:p>
          </p:txBody>
        </p:sp>
      </p:grpSp>
      <p:sp>
        <p:nvSpPr>
          <p:cNvPr id="13" name="TextBox 12"/>
          <p:cNvSpPr txBox="1"/>
          <p:nvPr/>
        </p:nvSpPr>
        <p:spPr>
          <a:xfrm>
            <a:off x="3721360" y="583324"/>
            <a:ext cx="1708765" cy="461665"/>
          </a:xfrm>
          <a:prstGeom prst="rect">
            <a:avLst/>
          </a:prstGeom>
          <a:noFill/>
        </p:spPr>
        <p:txBody>
          <a:bodyPr wrap="square" rtlCol="0">
            <a:spAutoFit/>
          </a:bodyPr>
          <a:lstStyle/>
          <a:p>
            <a:r>
              <a:rPr lang="en-US" altLang="ko-KR" sz="2400" b="1" dirty="0">
                <a:solidFill>
                  <a:schemeClr val="accent1"/>
                </a:solidFill>
                <a:cs typeface="Arial" pitchFamily="34" charset="0"/>
              </a:rPr>
              <a:t>Example:</a:t>
            </a:r>
          </a:p>
        </p:txBody>
      </p:sp>
    </p:spTree>
    <p:extLst>
      <p:ext uri="{BB962C8B-B14F-4D97-AF65-F5344CB8AC3E}">
        <p14:creationId xmlns:p14="http://schemas.microsoft.com/office/powerpoint/2010/main" val="5584165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21190" y="583324"/>
            <a:ext cx="12193057" cy="5896304"/>
          </a:xfrm>
          <a:prstGeom prst="rect">
            <a:avLst/>
          </a:prstGeom>
        </p:spPr>
      </p:pic>
      <p:sp>
        <p:nvSpPr>
          <p:cNvPr id="2" name="Text Placeholder 1"/>
          <p:cNvSpPr>
            <a:spLocks noGrp="1"/>
          </p:cNvSpPr>
          <p:nvPr>
            <p:ph type="body" sz="quarter" idx="10"/>
          </p:nvPr>
        </p:nvSpPr>
        <p:spPr>
          <a:xfrm>
            <a:off x="0" y="-8788"/>
            <a:ext cx="12192000" cy="712931"/>
          </a:xfrm>
        </p:spPr>
        <p:txBody>
          <a:bodyPr>
            <a:normAutofit/>
          </a:bodyPr>
          <a:lstStyle/>
          <a:p>
            <a:r>
              <a:rPr lang="en-US" altLang="ko-KR" sz="3600" b="1" dirty="0">
                <a:latin typeface="Segoe UI" panose="020B0502040204020203" pitchFamily="34" charset="0"/>
                <a:cs typeface="Segoe UI" panose="020B0502040204020203" pitchFamily="34" charset="0"/>
              </a:rPr>
              <a:t>Friend Function Example</a:t>
            </a:r>
            <a:endParaRPr lang="ko-KR" altLang="en-US" sz="3600" b="1" dirty="0">
              <a:latin typeface="Segoe UI" panose="020B0502040204020203" pitchFamily="34" charset="0"/>
              <a:cs typeface="Segoe UI" panose="020B0502040204020203" pitchFamily="34" charset="0"/>
            </a:endParaRPr>
          </a:p>
        </p:txBody>
      </p:sp>
      <p:grpSp>
        <p:nvGrpSpPr>
          <p:cNvPr id="23" name="Group 22"/>
          <p:cNvGrpSpPr/>
          <p:nvPr/>
        </p:nvGrpSpPr>
        <p:grpSpPr>
          <a:xfrm>
            <a:off x="21191" y="583325"/>
            <a:ext cx="12170810" cy="5980947"/>
            <a:chOff x="803640" y="3362835"/>
            <a:chExt cx="2153425" cy="15543887"/>
          </a:xfrm>
        </p:grpSpPr>
        <p:sp>
          <p:nvSpPr>
            <p:cNvPr id="24" name="TextBox 23"/>
            <p:cNvSpPr txBox="1"/>
            <p:nvPr/>
          </p:nvSpPr>
          <p:spPr>
            <a:xfrm>
              <a:off x="803640" y="3469023"/>
              <a:ext cx="2153425" cy="15437699"/>
            </a:xfrm>
            <a:prstGeom prst="rect">
              <a:avLst/>
            </a:prstGeom>
            <a:noFill/>
          </p:spPr>
          <p:txBody>
            <a:bodyPr wrap="square" numCol="2" rtlCol="0">
              <a:spAutoFit/>
            </a:bodyPr>
            <a:lstStyle/>
            <a:p>
              <a:pPr algn="just"/>
              <a:r>
                <a:rPr lang="en-US" sz="2000" b="1" dirty="0">
                  <a:solidFill>
                    <a:srgbClr val="FFFF00"/>
                  </a:solidFill>
                </a:rPr>
                <a:t>class first</a:t>
              </a:r>
            </a:p>
            <a:p>
              <a:pPr algn="just"/>
              <a:r>
                <a:rPr lang="en-US" sz="2000" b="1" dirty="0">
                  <a:solidFill>
                    <a:srgbClr val="FFFF00"/>
                  </a:solidFill>
                </a:rPr>
                <a:t>{</a:t>
              </a:r>
            </a:p>
            <a:p>
              <a:pPr algn="just"/>
              <a:r>
                <a:rPr lang="en-US" sz="2000" b="1" dirty="0">
                  <a:solidFill>
                    <a:srgbClr val="FFFF00"/>
                  </a:solidFill>
                </a:rPr>
                <a:t>	friend class second;</a:t>
              </a:r>
            </a:p>
            <a:p>
              <a:pPr algn="just"/>
              <a:r>
                <a:rPr lang="en-US" sz="2000" b="1" dirty="0">
                  <a:solidFill>
                    <a:srgbClr val="FFFF00"/>
                  </a:solidFill>
                </a:rPr>
                <a:t>	private:</a:t>
              </a:r>
            </a:p>
            <a:p>
              <a:pPr algn="just"/>
              <a:r>
                <a:rPr lang="en-US" sz="2000" b="1" dirty="0">
                  <a:solidFill>
                    <a:srgbClr val="FFFF00"/>
                  </a:solidFill>
                </a:rPr>
                <a:t>		int x;</a:t>
              </a:r>
            </a:p>
            <a:p>
              <a:pPr algn="just"/>
              <a:r>
                <a:rPr lang="en-US" sz="2000" b="1" dirty="0">
                  <a:solidFill>
                    <a:srgbClr val="FFFF00"/>
                  </a:solidFill>
                </a:rPr>
                <a:t>	public:</a:t>
              </a:r>
            </a:p>
            <a:p>
              <a:pPr algn="just"/>
              <a:r>
                <a:rPr lang="en-US" sz="2000" b="1" dirty="0">
                  <a:solidFill>
                    <a:srgbClr val="FFFF00"/>
                  </a:solidFill>
                </a:rPr>
                <a:t>		void </a:t>
              </a:r>
              <a:r>
                <a:rPr lang="en-US" sz="2000" b="1" dirty="0" err="1">
                  <a:solidFill>
                    <a:srgbClr val="FFFF00"/>
                  </a:solidFill>
                </a:rPr>
                <a:t>getdata</a:t>
              </a:r>
              <a:r>
                <a:rPr lang="en-US" sz="2000" b="1" dirty="0">
                  <a:solidFill>
                    <a:srgbClr val="FFFF00"/>
                  </a:solidFill>
                </a:rPr>
                <a:t>();</a:t>
              </a:r>
            </a:p>
            <a:p>
              <a:pPr algn="just"/>
              <a:r>
                <a:rPr lang="en-US" sz="2000" b="1" dirty="0">
                  <a:solidFill>
                    <a:srgbClr val="FFFF00"/>
                  </a:solidFill>
                </a:rPr>
                <a:t>};</a:t>
              </a:r>
            </a:p>
            <a:p>
              <a:pPr algn="just"/>
              <a:endParaRPr lang="en-US" sz="2000" b="1" dirty="0">
                <a:solidFill>
                  <a:srgbClr val="FFFF00"/>
                </a:solidFill>
              </a:endParaRPr>
            </a:p>
            <a:p>
              <a:pPr algn="just"/>
              <a:r>
                <a:rPr lang="en-US" sz="2000" b="1" dirty="0">
                  <a:solidFill>
                    <a:srgbClr val="FFFF00"/>
                  </a:solidFill>
                </a:rPr>
                <a:t>class second</a:t>
              </a:r>
            </a:p>
            <a:p>
              <a:pPr algn="just"/>
              <a:r>
                <a:rPr lang="en-US" sz="2000" b="1" dirty="0">
                  <a:solidFill>
                    <a:srgbClr val="FFFF00"/>
                  </a:solidFill>
                </a:rPr>
                <a:t>{</a:t>
              </a:r>
            </a:p>
            <a:p>
              <a:pPr algn="just"/>
              <a:r>
                <a:rPr lang="en-US" sz="2000" b="1" dirty="0">
                  <a:solidFill>
                    <a:srgbClr val="FFFF00"/>
                  </a:solidFill>
                </a:rPr>
                <a:t>	public:</a:t>
              </a:r>
            </a:p>
            <a:p>
              <a:pPr algn="just"/>
              <a:r>
                <a:rPr lang="en-US" sz="2000" b="1" dirty="0">
                  <a:solidFill>
                    <a:srgbClr val="FFFF00"/>
                  </a:solidFill>
                </a:rPr>
                <a:t>		void </a:t>
              </a:r>
              <a:r>
                <a:rPr lang="en-US" sz="2000" b="1" dirty="0" err="1">
                  <a:solidFill>
                    <a:srgbClr val="FFFF00"/>
                  </a:solidFill>
                </a:rPr>
                <a:t>disp</a:t>
              </a:r>
              <a:r>
                <a:rPr lang="en-US" sz="2000" b="1" dirty="0">
                  <a:solidFill>
                    <a:srgbClr val="FFFF00"/>
                  </a:solidFill>
                </a:rPr>
                <a:t>(first temp);</a:t>
              </a:r>
            </a:p>
            <a:p>
              <a:pPr algn="just"/>
              <a:r>
                <a:rPr lang="en-US" sz="2000" b="1" dirty="0">
                  <a:solidFill>
                    <a:srgbClr val="FFFF00"/>
                  </a:solidFill>
                </a:rPr>
                <a:t>};</a:t>
              </a:r>
            </a:p>
            <a:p>
              <a:pPr algn="just"/>
              <a:endParaRPr lang="en-US" sz="2000" b="1" dirty="0">
                <a:solidFill>
                  <a:srgbClr val="FFFF00"/>
                </a:solidFill>
              </a:endParaRPr>
            </a:p>
            <a:p>
              <a:pPr algn="just"/>
              <a:r>
                <a:rPr lang="en-US" sz="2000" b="1" dirty="0">
                  <a:solidFill>
                    <a:srgbClr val="FFFF00"/>
                  </a:solidFill>
                </a:rPr>
                <a:t>void first::</a:t>
              </a:r>
              <a:r>
                <a:rPr lang="en-US" sz="2000" b="1" dirty="0" err="1">
                  <a:solidFill>
                    <a:srgbClr val="FFFF00"/>
                  </a:solidFill>
                </a:rPr>
                <a:t>getdata</a:t>
              </a:r>
              <a:r>
                <a:rPr lang="en-US" sz="2000" b="1" dirty="0">
                  <a:solidFill>
                    <a:srgbClr val="FFFF00"/>
                  </a:solidFill>
                </a:rPr>
                <a:t>()</a:t>
              </a:r>
            </a:p>
            <a:p>
              <a:pPr algn="just"/>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&lt;&lt;"Enter a Number ?"&lt;&lt;</a:t>
              </a:r>
              <a:r>
                <a:rPr lang="en-US" sz="2000" b="1" dirty="0" err="1">
                  <a:solidFill>
                    <a:srgbClr val="FFFF00"/>
                  </a:solidFill>
                </a:rPr>
                <a:t>endl</a:t>
              </a:r>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cin</a:t>
              </a:r>
              <a:r>
                <a:rPr lang="en-US" sz="2000" b="1" dirty="0">
                  <a:solidFill>
                    <a:srgbClr val="FFFF00"/>
                  </a:solidFill>
                </a:rPr>
                <a:t>&gt;&gt;x;</a:t>
              </a:r>
            </a:p>
            <a:p>
              <a:pPr algn="just"/>
              <a:r>
                <a:rPr lang="en-US" sz="2000" b="1" dirty="0">
                  <a:solidFill>
                    <a:srgbClr val="FFFF00"/>
                  </a:solidFill>
                </a:rPr>
                <a:t>}</a:t>
              </a:r>
            </a:p>
            <a:p>
              <a:pPr algn="just"/>
              <a:endParaRPr lang="en-US" sz="2000" b="1" dirty="0">
                <a:solidFill>
                  <a:srgbClr val="FFFF00"/>
                </a:solidFill>
              </a:endParaRPr>
            </a:p>
            <a:p>
              <a:pPr algn="just"/>
              <a:r>
                <a:rPr lang="en-US" sz="2000" b="1" dirty="0">
                  <a:solidFill>
                    <a:srgbClr val="FFFF00"/>
                  </a:solidFill>
                </a:rPr>
                <a:t>void second::</a:t>
              </a:r>
              <a:r>
                <a:rPr lang="en-US" sz="2000" b="1" dirty="0" err="1">
                  <a:solidFill>
                    <a:srgbClr val="FFFF00"/>
                  </a:solidFill>
                </a:rPr>
                <a:t>disp</a:t>
              </a:r>
              <a:r>
                <a:rPr lang="en-US" sz="2000" b="1" dirty="0">
                  <a:solidFill>
                    <a:srgbClr val="FFFF00"/>
                  </a:solidFill>
                </a:rPr>
                <a:t>(first temp)</a:t>
              </a:r>
            </a:p>
            <a:p>
              <a:pPr algn="just"/>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&lt;&lt;"Entered Number is = "&lt;&lt;</a:t>
              </a:r>
              <a:r>
                <a:rPr lang="en-US" sz="2000" b="1" dirty="0" err="1">
                  <a:solidFill>
                    <a:srgbClr val="FFFF00"/>
                  </a:solidFill>
                </a:rPr>
                <a:t>temp.x</a:t>
              </a:r>
              <a:r>
                <a:rPr lang="en-US" sz="2000" b="1" dirty="0">
                  <a:solidFill>
                    <a:srgbClr val="FFFF00"/>
                  </a:solidFill>
                </a:rPr>
                <a:t>&lt;&lt;</a:t>
              </a:r>
              <a:r>
                <a:rPr lang="en-US" sz="2000" b="1" dirty="0" err="1">
                  <a:solidFill>
                    <a:srgbClr val="FFFF00"/>
                  </a:solidFill>
                </a:rPr>
                <a:t>endl</a:t>
              </a:r>
              <a:r>
                <a:rPr lang="en-US" sz="2000" b="1" dirty="0">
                  <a:solidFill>
                    <a:srgbClr val="FFFF00"/>
                  </a:solidFill>
                </a:rPr>
                <a:t>;</a:t>
              </a:r>
            </a:p>
            <a:p>
              <a:pPr algn="just"/>
              <a:r>
                <a:rPr lang="en-US" sz="2000" b="1" dirty="0">
                  <a:solidFill>
                    <a:srgbClr val="FFFF00"/>
                  </a:solidFill>
                </a:rPr>
                <a:t>}</a:t>
              </a:r>
            </a:p>
            <a:p>
              <a:pPr algn="just"/>
              <a:endParaRPr lang="en-US" sz="2000" b="1" dirty="0">
                <a:solidFill>
                  <a:srgbClr val="FFFF00"/>
                </a:solidFill>
              </a:endParaRPr>
            </a:p>
            <a:p>
              <a:pPr algn="just"/>
              <a:r>
                <a:rPr lang="en-US" sz="2000" b="1" dirty="0">
                  <a:solidFill>
                    <a:srgbClr val="FFFF00"/>
                  </a:solidFill>
                </a:rPr>
                <a:t>void main()</a:t>
              </a:r>
            </a:p>
            <a:p>
              <a:pPr algn="just"/>
              <a:r>
                <a:rPr lang="en-US" sz="2000" b="1" dirty="0">
                  <a:solidFill>
                    <a:srgbClr val="FFFF00"/>
                  </a:solidFill>
                </a:rPr>
                <a:t>{</a:t>
              </a:r>
            </a:p>
            <a:p>
              <a:pPr algn="just"/>
              <a:endParaRPr lang="en-US" sz="2000" b="1" dirty="0">
                <a:solidFill>
                  <a:srgbClr val="FFFF00"/>
                </a:solidFill>
              </a:endParaRPr>
            </a:p>
            <a:p>
              <a:pPr algn="just"/>
              <a:r>
                <a:rPr lang="en-US" sz="2000" b="1" dirty="0">
                  <a:solidFill>
                    <a:srgbClr val="FFFF00"/>
                  </a:solidFill>
                </a:rPr>
                <a:t>	first </a:t>
              </a:r>
              <a:r>
                <a:rPr lang="en-US" sz="2000" b="1" dirty="0" err="1">
                  <a:solidFill>
                    <a:srgbClr val="FFFF00"/>
                  </a:solidFill>
                </a:rPr>
                <a:t>objx</a:t>
              </a:r>
              <a:r>
                <a:rPr lang="en-US" sz="2000" b="1" dirty="0">
                  <a:solidFill>
                    <a:srgbClr val="FFFF00"/>
                  </a:solidFill>
                </a:rPr>
                <a:t>;</a:t>
              </a:r>
            </a:p>
            <a:p>
              <a:pPr algn="just"/>
              <a:r>
                <a:rPr lang="en-US" sz="2000" b="1" dirty="0">
                  <a:solidFill>
                    <a:srgbClr val="FFFF00"/>
                  </a:solidFill>
                </a:rPr>
                <a:t>	second </a:t>
              </a:r>
              <a:r>
                <a:rPr lang="en-US" sz="2000" b="1" dirty="0" err="1">
                  <a:solidFill>
                    <a:srgbClr val="FFFF00"/>
                  </a:solidFill>
                </a:rPr>
                <a:t>objy</a:t>
              </a:r>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objx.getdata</a:t>
              </a:r>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objy.disp</a:t>
              </a:r>
              <a:r>
                <a:rPr lang="en-US" sz="2000" b="1" dirty="0">
                  <a:solidFill>
                    <a:srgbClr val="FFFF00"/>
                  </a:solidFill>
                </a:rPr>
                <a:t>(</a:t>
              </a:r>
              <a:r>
                <a:rPr lang="en-US" sz="2000" b="1" dirty="0" err="1">
                  <a:solidFill>
                    <a:srgbClr val="FFFF00"/>
                  </a:solidFill>
                </a:rPr>
                <a:t>objx</a:t>
              </a:r>
              <a:r>
                <a:rPr lang="en-US" sz="2000" b="1" dirty="0">
                  <a:solidFill>
                    <a:srgbClr val="FFFF00"/>
                  </a:solidFill>
                </a:rPr>
                <a:t>);</a:t>
              </a:r>
            </a:p>
            <a:p>
              <a:pPr algn="just"/>
              <a:r>
                <a:rPr lang="en-US" sz="2000" b="1" dirty="0">
                  <a:solidFill>
                    <a:srgbClr val="FFFF00"/>
                  </a:solidFill>
                </a:rPr>
                <a:t>}</a:t>
              </a:r>
            </a:p>
          </p:txBody>
        </p:sp>
        <p:sp>
          <p:nvSpPr>
            <p:cNvPr id="25" name="TextBox 24"/>
            <p:cNvSpPr txBox="1"/>
            <p:nvPr/>
          </p:nvSpPr>
          <p:spPr>
            <a:xfrm>
              <a:off x="803640" y="3362835"/>
              <a:ext cx="2059657" cy="212376"/>
            </a:xfrm>
            <a:prstGeom prst="rect">
              <a:avLst/>
            </a:prstGeom>
            <a:noFill/>
          </p:spPr>
          <p:txBody>
            <a:bodyPr wrap="square" rtlCol="0">
              <a:spAutoFit/>
            </a:bodyPr>
            <a:lstStyle/>
            <a:p>
              <a:endParaRPr lang="ko-KR" altLang="en-US" sz="1867" b="1" dirty="0">
                <a:cs typeface="Arial" pitchFamily="34" charset="0"/>
              </a:endParaRPr>
            </a:p>
          </p:txBody>
        </p:sp>
      </p:grpSp>
      <p:sp>
        <p:nvSpPr>
          <p:cNvPr id="13" name="TextBox 12"/>
          <p:cNvSpPr txBox="1"/>
          <p:nvPr/>
        </p:nvSpPr>
        <p:spPr>
          <a:xfrm>
            <a:off x="3721360" y="583324"/>
            <a:ext cx="1708765" cy="461665"/>
          </a:xfrm>
          <a:prstGeom prst="rect">
            <a:avLst/>
          </a:prstGeom>
          <a:noFill/>
        </p:spPr>
        <p:txBody>
          <a:bodyPr wrap="square" rtlCol="0">
            <a:spAutoFit/>
          </a:bodyPr>
          <a:lstStyle/>
          <a:p>
            <a:r>
              <a:rPr lang="en-US" altLang="ko-KR" sz="2400" b="1" dirty="0">
                <a:solidFill>
                  <a:schemeClr val="accent1"/>
                </a:solidFill>
                <a:cs typeface="Arial" pitchFamily="34" charset="0"/>
              </a:rPr>
              <a:t>Example:</a:t>
            </a:r>
          </a:p>
        </p:txBody>
      </p:sp>
    </p:spTree>
    <p:extLst>
      <p:ext uri="{BB962C8B-B14F-4D97-AF65-F5344CB8AC3E}">
        <p14:creationId xmlns:p14="http://schemas.microsoft.com/office/powerpoint/2010/main" val="30644403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21190" y="583324"/>
            <a:ext cx="12193057" cy="5896304"/>
          </a:xfrm>
          <a:prstGeom prst="rect">
            <a:avLst/>
          </a:prstGeom>
        </p:spPr>
      </p:pic>
      <p:sp>
        <p:nvSpPr>
          <p:cNvPr id="2" name="Text Placeholder 1"/>
          <p:cNvSpPr>
            <a:spLocks noGrp="1"/>
          </p:cNvSpPr>
          <p:nvPr>
            <p:ph type="body" sz="quarter" idx="10"/>
          </p:nvPr>
        </p:nvSpPr>
        <p:spPr>
          <a:xfrm>
            <a:off x="0" y="-8788"/>
            <a:ext cx="12192000" cy="712931"/>
          </a:xfrm>
        </p:spPr>
        <p:txBody>
          <a:bodyPr>
            <a:normAutofit/>
          </a:bodyPr>
          <a:lstStyle/>
          <a:p>
            <a:r>
              <a:rPr lang="en-US" altLang="ko-KR" sz="3600" b="1" dirty="0">
                <a:latin typeface="Segoe UI" panose="020B0502040204020203" pitchFamily="34" charset="0"/>
                <a:cs typeface="Segoe UI" panose="020B0502040204020203" pitchFamily="34" charset="0"/>
              </a:rPr>
              <a:t>Friend Function Example</a:t>
            </a:r>
            <a:endParaRPr lang="ko-KR" altLang="en-US" sz="3600" b="1" dirty="0">
              <a:latin typeface="Segoe UI" panose="020B0502040204020203" pitchFamily="34" charset="0"/>
              <a:cs typeface="Segoe UI" panose="020B0502040204020203" pitchFamily="34" charset="0"/>
            </a:endParaRPr>
          </a:p>
        </p:txBody>
      </p:sp>
      <p:grpSp>
        <p:nvGrpSpPr>
          <p:cNvPr id="23" name="Group 22"/>
          <p:cNvGrpSpPr/>
          <p:nvPr/>
        </p:nvGrpSpPr>
        <p:grpSpPr>
          <a:xfrm>
            <a:off x="21191" y="583325"/>
            <a:ext cx="12170810" cy="5896303"/>
            <a:chOff x="803640" y="3362835"/>
            <a:chExt cx="2153425" cy="27510362"/>
          </a:xfrm>
        </p:grpSpPr>
        <p:sp>
          <p:nvSpPr>
            <p:cNvPr id="24" name="TextBox 23"/>
            <p:cNvSpPr txBox="1"/>
            <p:nvPr/>
          </p:nvSpPr>
          <p:spPr>
            <a:xfrm>
              <a:off x="803640" y="3469023"/>
              <a:ext cx="2153425" cy="27404174"/>
            </a:xfrm>
            <a:prstGeom prst="rect">
              <a:avLst/>
            </a:prstGeom>
            <a:noFill/>
          </p:spPr>
          <p:txBody>
            <a:bodyPr wrap="square" numCol="3" rtlCol="0">
              <a:spAutoFit/>
            </a:bodyPr>
            <a:lstStyle/>
            <a:p>
              <a:pPr algn="just"/>
              <a:r>
                <a:rPr lang="en-US" sz="2000" b="1" dirty="0">
                  <a:solidFill>
                    <a:srgbClr val="FFFF00"/>
                  </a:solidFill>
                </a:rPr>
                <a:t>class second;	//Forward Declaration</a:t>
              </a:r>
            </a:p>
            <a:p>
              <a:pPr algn="just"/>
              <a:r>
                <a:rPr lang="en-US" sz="2000" b="1" dirty="0">
                  <a:solidFill>
                    <a:srgbClr val="FFFF00"/>
                  </a:solidFill>
                </a:rPr>
                <a:t>class first</a:t>
              </a:r>
            </a:p>
            <a:p>
              <a:pPr algn="just"/>
              <a:r>
                <a:rPr lang="en-US" sz="2000" b="1" dirty="0">
                  <a:solidFill>
                    <a:srgbClr val="FFFF00"/>
                  </a:solidFill>
                </a:rPr>
                <a:t>{</a:t>
              </a:r>
            </a:p>
            <a:p>
              <a:pPr algn="just"/>
              <a:r>
                <a:rPr lang="en-US" sz="2000" b="1" dirty="0">
                  <a:solidFill>
                    <a:srgbClr val="FFFF00"/>
                  </a:solidFill>
                </a:rPr>
                <a:t>	private:</a:t>
              </a:r>
            </a:p>
            <a:p>
              <a:pPr algn="just"/>
              <a:r>
                <a:rPr lang="en-US" sz="2000" b="1" dirty="0">
                  <a:solidFill>
                    <a:srgbClr val="FFFF00"/>
                  </a:solidFill>
                </a:rPr>
                <a:t>		int x;</a:t>
              </a:r>
            </a:p>
            <a:p>
              <a:pPr algn="just"/>
              <a:r>
                <a:rPr lang="en-US" sz="2000" b="1" dirty="0">
                  <a:solidFill>
                    <a:srgbClr val="FFFF00"/>
                  </a:solidFill>
                </a:rPr>
                <a:t>	public:</a:t>
              </a:r>
            </a:p>
            <a:p>
              <a:pPr algn="just"/>
              <a:r>
                <a:rPr lang="en-US" sz="2000" b="1" dirty="0">
                  <a:solidFill>
                    <a:srgbClr val="FFFF00"/>
                  </a:solidFill>
                </a:rPr>
                <a:t>void </a:t>
              </a:r>
              <a:r>
                <a:rPr lang="en-US" sz="2000" b="1" dirty="0" err="1">
                  <a:solidFill>
                    <a:srgbClr val="FFFF00"/>
                  </a:solidFill>
                </a:rPr>
                <a:t>getdata</a:t>
              </a:r>
              <a:r>
                <a:rPr lang="en-US" sz="2000" b="1" dirty="0">
                  <a:solidFill>
                    <a:srgbClr val="FFFF00"/>
                  </a:solidFill>
                </a:rPr>
                <a:t>();</a:t>
              </a:r>
            </a:p>
            <a:p>
              <a:pPr algn="just"/>
              <a:r>
                <a:rPr lang="en-US" sz="2000" b="1" dirty="0">
                  <a:solidFill>
                    <a:srgbClr val="FFFF00"/>
                  </a:solidFill>
                </a:rPr>
                <a:t>void display();</a:t>
              </a:r>
            </a:p>
            <a:p>
              <a:pPr algn="just"/>
              <a:r>
                <a:rPr lang="en-US" sz="2000" b="1" dirty="0">
                  <a:solidFill>
                    <a:srgbClr val="FFFF00"/>
                  </a:solidFill>
                </a:rPr>
                <a:t>friend int sum(first </a:t>
              </a:r>
              <a:r>
                <a:rPr lang="en-US" sz="2000" b="1" dirty="0" err="1">
                  <a:solidFill>
                    <a:srgbClr val="FFFF00"/>
                  </a:solidFill>
                </a:rPr>
                <a:t>one,second</a:t>
              </a:r>
              <a:r>
                <a:rPr lang="en-US" sz="2000" b="1" dirty="0">
                  <a:solidFill>
                    <a:srgbClr val="FFFF00"/>
                  </a:solidFill>
                </a:rPr>
                <a:t> two);</a:t>
              </a:r>
            </a:p>
            <a:p>
              <a:pPr algn="just"/>
              <a:r>
                <a:rPr lang="en-US" sz="2000" b="1" dirty="0">
                  <a:solidFill>
                    <a:srgbClr val="FFFF00"/>
                  </a:solidFill>
                </a:rPr>
                <a:t>};</a:t>
              </a:r>
            </a:p>
            <a:p>
              <a:pPr algn="just"/>
              <a:r>
                <a:rPr lang="en-US" sz="2000" b="1" dirty="0">
                  <a:solidFill>
                    <a:srgbClr val="FFFF00"/>
                  </a:solidFill>
                </a:rPr>
                <a:t>class second</a:t>
              </a:r>
            </a:p>
            <a:p>
              <a:pPr algn="just"/>
              <a:r>
                <a:rPr lang="en-US" sz="2000" b="1" dirty="0">
                  <a:solidFill>
                    <a:srgbClr val="FFFF00"/>
                  </a:solidFill>
                </a:rPr>
                <a:t>{</a:t>
              </a:r>
            </a:p>
            <a:p>
              <a:pPr algn="just"/>
              <a:r>
                <a:rPr lang="en-US" sz="2000" b="1" dirty="0">
                  <a:solidFill>
                    <a:srgbClr val="FFFF00"/>
                  </a:solidFill>
                </a:rPr>
                <a:t>	private:</a:t>
              </a:r>
            </a:p>
            <a:p>
              <a:pPr algn="just"/>
              <a:r>
                <a:rPr lang="en-US" sz="2000" b="1" dirty="0">
                  <a:solidFill>
                    <a:srgbClr val="FFFF00"/>
                  </a:solidFill>
                </a:rPr>
                <a:t>		int y;</a:t>
              </a:r>
            </a:p>
            <a:p>
              <a:pPr algn="just"/>
              <a:r>
                <a:rPr lang="en-US" sz="2000" b="1" dirty="0">
                  <a:solidFill>
                    <a:srgbClr val="FFFF00"/>
                  </a:solidFill>
                </a:rPr>
                <a:t>	public:</a:t>
              </a:r>
            </a:p>
            <a:p>
              <a:pPr algn="just"/>
              <a:r>
                <a:rPr lang="en-US" sz="2000" b="1" dirty="0">
                  <a:solidFill>
                    <a:srgbClr val="FFFF00"/>
                  </a:solidFill>
                </a:rPr>
                <a:t>		void </a:t>
              </a:r>
              <a:r>
                <a:rPr lang="en-US" sz="2000" b="1" dirty="0" err="1">
                  <a:solidFill>
                    <a:srgbClr val="FFFF00"/>
                  </a:solidFill>
                </a:rPr>
                <a:t>getdata</a:t>
              </a:r>
              <a:r>
                <a:rPr lang="en-US" sz="2000" b="1" dirty="0">
                  <a:solidFill>
                    <a:srgbClr val="FFFF00"/>
                  </a:solidFill>
                </a:rPr>
                <a:t>();</a:t>
              </a:r>
            </a:p>
            <a:p>
              <a:pPr algn="just"/>
              <a:r>
                <a:rPr lang="en-US" sz="2000" b="1" dirty="0">
                  <a:solidFill>
                    <a:srgbClr val="FFFF00"/>
                  </a:solidFill>
                </a:rPr>
                <a:t>		void display();</a:t>
              </a:r>
            </a:p>
            <a:p>
              <a:pPr algn="just"/>
              <a:r>
                <a:rPr lang="en-US" sz="2000" b="1" dirty="0">
                  <a:solidFill>
                    <a:srgbClr val="FFFF00"/>
                  </a:solidFill>
                </a:rPr>
                <a:t>friend int sum(first </a:t>
              </a:r>
              <a:r>
                <a:rPr lang="en-US" sz="2000" b="1" dirty="0" err="1">
                  <a:solidFill>
                    <a:srgbClr val="FFFF00"/>
                  </a:solidFill>
                </a:rPr>
                <a:t>one,second</a:t>
              </a:r>
              <a:r>
                <a:rPr lang="en-US" sz="2000" b="1" dirty="0">
                  <a:solidFill>
                    <a:srgbClr val="FFFF00"/>
                  </a:solidFill>
                </a:rPr>
                <a:t> two);</a:t>
              </a:r>
            </a:p>
            <a:p>
              <a:pPr algn="just"/>
              <a:r>
                <a:rPr lang="en-US" sz="2000" b="1" dirty="0">
                  <a:solidFill>
                    <a:srgbClr val="FFFF00"/>
                  </a:solidFill>
                </a:rPr>
                <a:t>};</a:t>
              </a:r>
            </a:p>
            <a:p>
              <a:pPr algn="just"/>
              <a:r>
                <a:rPr lang="en-US" sz="2000" b="1" dirty="0">
                  <a:solidFill>
                    <a:srgbClr val="FFFF00"/>
                  </a:solidFill>
                </a:rPr>
                <a:t>void first::</a:t>
              </a:r>
              <a:r>
                <a:rPr lang="en-US" sz="2000" b="1" dirty="0" err="1">
                  <a:solidFill>
                    <a:srgbClr val="FFFF00"/>
                  </a:solidFill>
                </a:rPr>
                <a:t>getdata</a:t>
              </a:r>
              <a:r>
                <a:rPr lang="en-US" sz="2000" b="1" dirty="0">
                  <a:solidFill>
                    <a:srgbClr val="FFFF00"/>
                  </a:solidFill>
                </a:rPr>
                <a:t>()</a:t>
              </a:r>
            </a:p>
            <a:p>
              <a:pPr algn="just"/>
              <a:r>
                <a:rPr lang="en-US" sz="2000" b="1" dirty="0">
                  <a:solidFill>
                    <a:srgbClr val="FFFF00"/>
                  </a:solidFill>
                </a:rPr>
                <a:t>{</a:t>
              </a:r>
            </a:p>
            <a:p>
              <a:pPr algn="just"/>
              <a:r>
                <a:rPr lang="en-US" sz="2000" b="1" dirty="0" err="1">
                  <a:solidFill>
                    <a:srgbClr val="FFFF00"/>
                  </a:solidFill>
                </a:rPr>
                <a:t>cout</a:t>
              </a:r>
              <a:r>
                <a:rPr lang="en-US" sz="2000" b="1" dirty="0">
                  <a:solidFill>
                    <a:srgbClr val="FFFF00"/>
                  </a:solidFill>
                </a:rPr>
                <a:t>&lt;&lt;"Enter a Value for X"&lt;&lt;</a:t>
              </a:r>
              <a:r>
                <a:rPr lang="en-US" sz="2000" b="1" dirty="0" err="1">
                  <a:solidFill>
                    <a:srgbClr val="FFFF00"/>
                  </a:solidFill>
                </a:rPr>
                <a:t>endl</a:t>
              </a:r>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cin</a:t>
              </a:r>
              <a:r>
                <a:rPr lang="en-US" sz="2000" b="1" dirty="0">
                  <a:solidFill>
                    <a:srgbClr val="FFFF00"/>
                  </a:solidFill>
                </a:rPr>
                <a:t>&gt;&gt;x;</a:t>
              </a:r>
            </a:p>
            <a:p>
              <a:pPr algn="just"/>
              <a:r>
                <a:rPr lang="en-US" sz="2000" b="1" dirty="0">
                  <a:solidFill>
                    <a:srgbClr val="FFFF00"/>
                  </a:solidFill>
                </a:rPr>
                <a:t>}</a:t>
              </a:r>
            </a:p>
            <a:p>
              <a:pPr algn="just"/>
              <a:r>
                <a:rPr lang="en-US" sz="2000" b="1" dirty="0">
                  <a:solidFill>
                    <a:srgbClr val="FFFF00"/>
                  </a:solidFill>
                </a:rPr>
                <a:t>void second::</a:t>
              </a:r>
              <a:r>
                <a:rPr lang="en-US" sz="2000" b="1" dirty="0" err="1">
                  <a:solidFill>
                    <a:srgbClr val="FFFF00"/>
                  </a:solidFill>
                </a:rPr>
                <a:t>getdata</a:t>
              </a:r>
              <a:r>
                <a:rPr lang="en-US" sz="2000" b="1" dirty="0">
                  <a:solidFill>
                    <a:srgbClr val="FFFF00"/>
                  </a:solidFill>
                </a:rPr>
                <a:t>()</a:t>
              </a:r>
            </a:p>
            <a:p>
              <a:pPr algn="just"/>
              <a:r>
                <a:rPr lang="en-US" sz="2000" b="1" dirty="0">
                  <a:solidFill>
                    <a:srgbClr val="FFFF00"/>
                  </a:solidFill>
                </a:rPr>
                <a:t>{</a:t>
              </a:r>
            </a:p>
            <a:p>
              <a:pPr algn="just"/>
              <a:r>
                <a:rPr lang="en-US" sz="2000" b="1" dirty="0" err="1">
                  <a:solidFill>
                    <a:srgbClr val="FFFF00"/>
                  </a:solidFill>
                </a:rPr>
                <a:t>cout</a:t>
              </a:r>
              <a:r>
                <a:rPr lang="en-US" sz="2000" b="1" dirty="0">
                  <a:solidFill>
                    <a:srgbClr val="FFFF00"/>
                  </a:solidFill>
                </a:rPr>
                <a:t>&lt;&lt;"Enter a value for Y"&lt;&lt;</a:t>
              </a:r>
              <a:r>
                <a:rPr lang="en-US" sz="2000" b="1" dirty="0" err="1">
                  <a:solidFill>
                    <a:srgbClr val="FFFF00"/>
                  </a:solidFill>
                </a:rPr>
                <a:t>endl</a:t>
              </a:r>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cin</a:t>
              </a:r>
              <a:r>
                <a:rPr lang="en-US" sz="2000" b="1" dirty="0">
                  <a:solidFill>
                    <a:srgbClr val="FFFF00"/>
                  </a:solidFill>
                </a:rPr>
                <a:t>&gt;&gt;y;</a:t>
              </a:r>
            </a:p>
            <a:p>
              <a:pPr algn="just"/>
              <a:r>
                <a:rPr lang="en-US" sz="2000" b="1" dirty="0">
                  <a:solidFill>
                    <a:srgbClr val="FFFF00"/>
                  </a:solidFill>
                </a:rPr>
                <a:t>}</a:t>
              </a:r>
            </a:p>
            <a:p>
              <a:pPr algn="just"/>
              <a:r>
                <a:rPr lang="en-US" sz="2000" b="1" dirty="0">
                  <a:solidFill>
                    <a:srgbClr val="FFFF00"/>
                  </a:solidFill>
                </a:rPr>
                <a:t>void first::display()</a:t>
              </a:r>
            </a:p>
            <a:p>
              <a:pPr algn="just"/>
              <a:r>
                <a:rPr lang="en-US" sz="2000" b="1" dirty="0">
                  <a:solidFill>
                    <a:srgbClr val="FFFF00"/>
                  </a:solidFill>
                </a:rPr>
                <a:t>{</a:t>
              </a:r>
            </a:p>
            <a:p>
              <a:pPr algn="just"/>
              <a:r>
                <a:rPr lang="en-US" sz="2000" b="1" dirty="0" err="1">
                  <a:solidFill>
                    <a:srgbClr val="FFFF00"/>
                  </a:solidFill>
                </a:rPr>
                <a:t>cout</a:t>
              </a:r>
              <a:r>
                <a:rPr lang="en-US" sz="2000" b="1" dirty="0">
                  <a:solidFill>
                    <a:srgbClr val="FFFF00"/>
                  </a:solidFill>
                </a:rPr>
                <a:t>&lt;&lt;"Entered Number is X = ";</a:t>
              </a:r>
            </a:p>
            <a:p>
              <a:pPr algn="just"/>
              <a:r>
                <a:rPr lang="en-US" sz="2000" b="1" dirty="0">
                  <a:solidFill>
                    <a:srgbClr val="FFFF00"/>
                  </a:solidFill>
                </a:rPr>
                <a:t>}</a:t>
              </a:r>
            </a:p>
            <a:p>
              <a:pPr algn="just"/>
              <a:r>
                <a:rPr lang="en-US" sz="2000" b="1" dirty="0">
                  <a:solidFill>
                    <a:srgbClr val="FFFF00"/>
                  </a:solidFill>
                </a:rPr>
                <a:t>void second::display()</a:t>
              </a:r>
            </a:p>
            <a:p>
              <a:pPr algn="just"/>
              <a:r>
                <a:rPr lang="en-US" sz="2000" b="1" dirty="0">
                  <a:solidFill>
                    <a:srgbClr val="FFFF00"/>
                  </a:solidFill>
                </a:rPr>
                <a:t>{</a:t>
              </a:r>
            </a:p>
            <a:p>
              <a:pPr algn="just"/>
              <a:r>
                <a:rPr lang="en-US" sz="2000" b="1" dirty="0" err="1">
                  <a:solidFill>
                    <a:srgbClr val="FFFF00"/>
                  </a:solidFill>
                </a:rPr>
                <a:t>cout</a:t>
              </a:r>
              <a:r>
                <a:rPr lang="en-US" sz="2000" b="1" dirty="0">
                  <a:solidFill>
                    <a:srgbClr val="FFFF00"/>
                  </a:solidFill>
                </a:rPr>
                <a:t>&lt;&lt;"Entered Number is Y = ";</a:t>
              </a:r>
            </a:p>
            <a:p>
              <a:pPr algn="just"/>
              <a:r>
                <a:rPr lang="en-US" sz="2000" b="1" dirty="0">
                  <a:solidFill>
                    <a:srgbClr val="FFFF00"/>
                  </a:solidFill>
                </a:rPr>
                <a:t>}</a:t>
              </a:r>
            </a:p>
            <a:p>
              <a:pPr algn="just"/>
              <a:r>
                <a:rPr lang="en-US" sz="2000" b="1" dirty="0">
                  <a:solidFill>
                    <a:srgbClr val="FFFF00"/>
                  </a:solidFill>
                </a:rPr>
                <a:t>int sum (first </a:t>
              </a:r>
              <a:r>
                <a:rPr lang="en-US" sz="2000" b="1" dirty="0" err="1">
                  <a:solidFill>
                    <a:srgbClr val="FFFF00"/>
                  </a:solidFill>
                </a:rPr>
                <a:t>one,second</a:t>
              </a:r>
              <a:r>
                <a:rPr lang="en-US" sz="2000" b="1" dirty="0">
                  <a:solidFill>
                    <a:srgbClr val="FFFF00"/>
                  </a:solidFill>
                </a:rPr>
                <a:t> two)</a:t>
              </a:r>
            </a:p>
            <a:p>
              <a:pPr algn="just"/>
              <a:r>
                <a:rPr lang="en-US" sz="2000" b="1" dirty="0">
                  <a:solidFill>
                    <a:srgbClr val="FFFF00"/>
                  </a:solidFill>
                </a:rPr>
                <a:t>{</a:t>
              </a:r>
            </a:p>
            <a:p>
              <a:pPr algn="just"/>
              <a:r>
                <a:rPr lang="en-US" sz="2000" b="1" dirty="0">
                  <a:solidFill>
                    <a:srgbClr val="FFFF00"/>
                  </a:solidFill>
                </a:rPr>
                <a:t>	int temp;</a:t>
              </a:r>
            </a:p>
            <a:p>
              <a:pPr algn="just"/>
              <a:r>
                <a:rPr lang="en-US" sz="2000" b="1" dirty="0">
                  <a:solidFill>
                    <a:srgbClr val="FFFF00"/>
                  </a:solidFill>
                </a:rPr>
                <a:t>	temp = </a:t>
              </a:r>
              <a:r>
                <a:rPr lang="en-US" sz="2000" b="1" dirty="0" err="1">
                  <a:solidFill>
                    <a:srgbClr val="FFFF00"/>
                  </a:solidFill>
                </a:rPr>
                <a:t>one.x</a:t>
              </a:r>
              <a:r>
                <a:rPr lang="en-US" sz="2000" b="1" dirty="0">
                  <a:solidFill>
                    <a:srgbClr val="FFFF00"/>
                  </a:solidFill>
                </a:rPr>
                <a:t> + </a:t>
              </a:r>
              <a:r>
                <a:rPr lang="en-US" sz="2000" b="1" dirty="0" err="1">
                  <a:solidFill>
                    <a:srgbClr val="FFFF00"/>
                  </a:solidFill>
                </a:rPr>
                <a:t>two.y</a:t>
              </a:r>
              <a:r>
                <a:rPr lang="en-US" sz="2000" b="1" dirty="0">
                  <a:solidFill>
                    <a:srgbClr val="FFFF00"/>
                  </a:solidFill>
                </a:rPr>
                <a:t>;</a:t>
              </a:r>
            </a:p>
            <a:p>
              <a:pPr algn="just"/>
              <a:r>
                <a:rPr lang="en-US" sz="2000" b="1" dirty="0">
                  <a:solidFill>
                    <a:srgbClr val="FFFF00"/>
                  </a:solidFill>
                </a:rPr>
                <a:t>	return(temp);</a:t>
              </a:r>
            </a:p>
            <a:p>
              <a:pPr algn="just"/>
              <a:r>
                <a:rPr lang="en-US" sz="2000" b="1" dirty="0">
                  <a:solidFill>
                    <a:srgbClr val="FFFF00"/>
                  </a:solidFill>
                </a:rPr>
                <a:t>}</a:t>
              </a:r>
            </a:p>
            <a:p>
              <a:pPr algn="just"/>
              <a:r>
                <a:rPr lang="en-US" sz="2000" b="1" dirty="0">
                  <a:solidFill>
                    <a:srgbClr val="FFFF00"/>
                  </a:solidFill>
                </a:rPr>
                <a:t>void main()</a:t>
              </a:r>
            </a:p>
            <a:p>
              <a:pPr algn="just"/>
              <a:r>
                <a:rPr lang="en-US" sz="2000" b="1" dirty="0">
                  <a:solidFill>
                    <a:srgbClr val="FFFF00"/>
                  </a:solidFill>
                </a:rPr>
                <a:t>{</a:t>
              </a:r>
            </a:p>
            <a:p>
              <a:pPr algn="just"/>
              <a:r>
                <a:rPr lang="en-US" sz="2000" b="1" dirty="0">
                  <a:solidFill>
                    <a:srgbClr val="FFFF00"/>
                  </a:solidFill>
                </a:rPr>
                <a:t>	first a;</a:t>
              </a:r>
            </a:p>
            <a:p>
              <a:pPr algn="just"/>
              <a:r>
                <a:rPr lang="en-US" sz="2000" b="1" dirty="0">
                  <a:solidFill>
                    <a:srgbClr val="FFFF00"/>
                  </a:solidFill>
                </a:rPr>
                <a:t>	second b;</a:t>
              </a:r>
            </a:p>
            <a:p>
              <a:pPr algn="just"/>
              <a:r>
                <a:rPr lang="en-US" sz="2000" b="1" dirty="0">
                  <a:solidFill>
                    <a:srgbClr val="FFFF00"/>
                  </a:solidFill>
                </a:rPr>
                <a:t>	</a:t>
              </a:r>
              <a:r>
                <a:rPr lang="en-US" sz="2000" b="1" dirty="0" err="1">
                  <a:solidFill>
                    <a:srgbClr val="FFFF00"/>
                  </a:solidFill>
                </a:rPr>
                <a:t>a.getdata</a:t>
              </a:r>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b.getdata</a:t>
              </a:r>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a.display</a:t>
              </a:r>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b.display</a:t>
              </a:r>
              <a:r>
                <a:rPr lang="en-US" sz="2000" b="1" dirty="0">
                  <a:solidFill>
                    <a:srgbClr val="FFFF00"/>
                  </a:solidFill>
                </a:rPr>
                <a:t>();</a:t>
              </a:r>
            </a:p>
            <a:p>
              <a:pPr algn="just"/>
              <a:r>
                <a:rPr lang="en-US" sz="2000" b="1" dirty="0">
                  <a:solidFill>
                    <a:srgbClr val="FFFF00"/>
                  </a:solidFill>
                </a:rPr>
                <a:t>	int </a:t>
              </a:r>
              <a:r>
                <a:rPr lang="en-US" sz="2000" b="1" dirty="0" err="1">
                  <a:solidFill>
                    <a:srgbClr val="FFFF00"/>
                  </a:solidFill>
                </a:rPr>
                <a:t>te</a:t>
              </a:r>
              <a:r>
                <a:rPr lang="en-US" sz="2000" b="1" dirty="0">
                  <a:solidFill>
                    <a:srgbClr val="FFFF00"/>
                  </a:solidFill>
                </a:rPr>
                <a:t> = sum(</a:t>
              </a:r>
              <a:r>
                <a:rPr lang="en-US" sz="2000" b="1" dirty="0" err="1">
                  <a:solidFill>
                    <a:srgbClr val="FFFF00"/>
                  </a:solidFill>
                </a:rPr>
                <a:t>a,b</a:t>
              </a:r>
              <a:r>
                <a:rPr lang="en-US" sz="2000" b="1" dirty="0">
                  <a:solidFill>
                    <a:srgbClr val="FFFF00"/>
                  </a:solidFill>
                </a:rPr>
                <a:t>);</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&lt;&lt;"Sum of the two Private data variable (X + Y)";</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&lt;&lt;" = "&lt;&lt;</a:t>
              </a:r>
              <a:r>
                <a:rPr lang="en-US" sz="2000" b="1" dirty="0" err="1">
                  <a:solidFill>
                    <a:srgbClr val="FFFF00"/>
                  </a:solidFill>
                </a:rPr>
                <a:t>te</a:t>
              </a:r>
              <a:r>
                <a:rPr lang="en-US" sz="2000" b="1" dirty="0">
                  <a:solidFill>
                    <a:srgbClr val="FFFF00"/>
                  </a:solidFill>
                </a:rPr>
                <a:t>&lt;&lt;</a:t>
              </a:r>
              <a:r>
                <a:rPr lang="en-US" sz="2000" b="1" dirty="0" err="1">
                  <a:solidFill>
                    <a:srgbClr val="FFFF00"/>
                  </a:solidFill>
                </a:rPr>
                <a:t>endl</a:t>
              </a:r>
              <a:r>
                <a:rPr lang="en-US" sz="2000" b="1" dirty="0">
                  <a:solidFill>
                    <a:srgbClr val="FFFF00"/>
                  </a:solidFill>
                </a:rPr>
                <a:t>;</a:t>
              </a:r>
            </a:p>
            <a:p>
              <a:pPr algn="just"/>
              <a:endParaRPr lang="en-US" sz="2000" b="1" dirty="0">
                <a:solidFill>
                  <a:srgbClr val="FFFF00"/>
                </a:solidFill>
              </a:endParaRPr>
            </a:p>
            <a:p>
              <a:pPr algn="just"/>
              <a:r>
                <a:rPr lang="en-US" sz="2000" b="1" dirty="0">
                  <a:solidFill>
                    <a:srgbClr val="FFFF00"/>
                  </a:solidFill>
                </a:rPr>
                <a:t>}</a:t>
              </a:r>
            </a:p>
          </p:txBody>
        </p:sp>
        <p:sp>
          <p:nvSpPr>
            <p:cNvPr id="25" name="TextBox 24"/>
            <p:cNvSpPr txBox="1"/>
            <p:nvPr/>
          </p:nvSpPr>
          <p:spPr>
            <a:xfrm>
              <a:off x="803640" y="3362835"/>
              <a:ext cx="2059657" cy="212376"/>
            </a:xfrm>
            <a:prstGeom prst="rect">
              <a:avLst/>
            </a:prstGeom>
            <a:noFill/>
          </p:spPr>
          <p:txBody>
            <a:bodyPr wrap="square" rtlCol="0">
              <a:spAutoFit/>
            </a:bodyPr>
            <a:lstStyle/>
            <a:p>
              <a:endParaRPr lang="ko-KR" altLang="en-US" sz="1867" b="1" dirty="0">
                <a:cs typeface="Arial" pitchFamily="34" charset="0"/>
              </a:endParaRPr>
            </a:p>
          </p:txBody>
        </p:sp>
      </p:grpSp>
    </p:spTree>
    <p:extLst>
      <p:ext uri="{BB962C8B-B14F-4D97-AF65-F5344CB8AC3E}">
        <p14:creationId xmlns:p14="http://schemas.microsoft.com/office/powerpoint/2010/main" val="42861054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4000" y="908655"/>
            <a:ext cx="9144000" cy="576064"/>
          </a:xfrm>
        </p:spPr>
        <p:txBody>
          <a:bodyPr>
            <a:normAutofit/>
          </a:bodyPr>
          <a:lstStyle/>
          <a:p>
            <a:r>
              <a:rPr lang="en-US" altLang="ko-KR" sz="2700" b="1" dirty="0">
                <a:solidFill>
                  <a:schemeClr val="tx1"/>
                </a:solidFill>
                <a:latin typeface="Segoe UI" panose="020B0502040204020203" pitchFamily="34" charset="0"/>
                <a:cs typeface="Segoe UI" panose="020B0502040204020203" pitchFamily="34" charset="0"/>
              </a:rPr>
              <a:t>Virtual function</a:t>
            </a:r>
            <a:endParaRPr lang="ko-KR" altLang="en-US" sz="2700" b="1" dirty="0">
              <a:solidFill>
                <a:schemeClr val="tx1"/>
              </a:solidFill>
              <a:latin typeface="Segoe UI" panose="020B0502040204020203" pitchFamily="34" charset="0"/>
              <a:cs typeface="Segoe UI" panose="020B0502040204020203" pitchFamily="34" charset="0"/>
            </a:endParaRPr>
          </a:p>
        </p:txBody>
      </p:sp>
      <p:sp>
        <p:nvSpPr>
          <p:cNvPr id="12" name="TextBox 11"/>
          <p:cNvSpPr txBox="1"/>
          <p:nvPr/>
        </p:nvSpPr>
        <p:spPr>
          <a:xfrm>
            <a:off x="1486992" y="1484720"/>
            <a:ext cx="4804229" cy="3554819"/>
          </a:xfrm>
          <a:prstGeom prst="rect">
            <a:avLst/>
          </a:prstGeom>
          <a:noFill/>
        </p:spPr>
        <p:txBody>
          <a:bodyPr wrap="square" rtlCol="0">
            <a:spAutoFit/>
          </a:bodyPr>
          <a:lstStyle/>
          <a:p>
            <a:pPr marL="257175" indent="-257175" algn="just">
              <a:spcBef>
                <a:spcPct val="50000"/>
              </a:spcBef>
              <a:buFont typeface="Arial" panose="020B0604020202020204" pitchFamily="34" charset="0"/>
              <a:buChar char="•"/>
            </a:pPr>
            <a:r>
              <a:rPr lang="en-US" sz="1500" b="1" dirty="0"/>
              <a:t>Virtual Function is a function in base class, which is overridden in the derived class, and which tells the compiler to perform Late Binding on this function.</a:t>
            </a:r>
          </a:p>
          <a:p>
            <a:pPr marL="257175" indent="-257175" algn="just">
              <a:spcBef>
                <a:spcPct val="50000"/>
              </a:spcBef>
              <a:buFont typeface="Arial" panose="020B0604020202020204" pitchFamily="34" charset="0"/>
              <a:buChar char="•"/>
            </a:pPr>
            <a:r>
              <a:rPr lang="en-US" sz="1500" b="1" dirty="0"/>
              <a:t>Virtual Keyword is used to make a member function of the base class Virtual. Virtual functions allow the most specific version of a member function in an inheritance hierarchy to be selected for execution. Virtual functions make polymorphism possible. </a:t>
            </a:r>
          </a:p>
          <a:p>
            <a:pPr algn="just">
              <a:spcBef>
                <a:spcPct val="50000"/>
              </a:spcBef>
            </a:pPr>
            <a:r>
              <a:rPr lang="en-US" sz="1500" b="1" dirty="0"/>
              <a:t>Key:</a:t>
            </a:r>
          </a:p>
          <a:p>
            <a:pPr marL="257175" indent="-257175" algn="just">
              <a:spcBef>
                <a:spcPct val="50000"/>
              </a:spcBef>
              <a:buFont typeface="Arial" panose="020B0604020202020204" pitchFamily="34" charset="0"/>
              <a:buChar char="•"/>
            </a:pPr>
            <a:r>
              <a:rPr lang="en-US" sz="1500" b="1" dirty="0"/>
              <a:t>Only the Base class Method's declaration needs the Virtual Keyword, not the definition.</a:t>
            </a:r>
          </a:p>
          <a:p>
            <a:pPr marL="257175" indent="-257175" algn="just">
              <a:spcBef>
                <a:spcPct val="50000"/>
              </a:spcBef>
              <a:buFont typeface="Arial" panose="020B0604020202020204" pitchFamily="34" charset="0"/>
              <a:buChar char="•"/>
            </a:pPr>
            <a:r>
              <a:rPr lang="en-US" sz="1500" b="1" dirty="0"/>
              <a:t>If a function is declared as virtual in the base class, it will be virtual in all its derived classes.</a:t>
            </a:r>
          </a:p>
        </p:txBody>
      </p:sp>
      <p:grpSp>
        <p:nvGrpSpPr>
          <p:cNvPr id="23" name="Group 22"/>
          <p:cNvGrpSpPr/>
          <p:nvPr/>
        </p:nvGrpSpPr>
        <p:grpSpPr>
          <a:xfrm>
            <a:off x="7130155" y="1734128"/>
            <a:ext cx="3459131" cy="606462"/>
            <a:chOff x="803640" y="3362835"/>
            <a:chExt cx="2059657" cy="606462"/>
          </a:xfrm>
        </p:grpSpPr>
        <p:sp>
          <p:nvSpPr>
            <p:cNvPr id="24" name="TextBox 23"/>
            <p:cNvSpPr txBox="1"/>
            <p:nvPr/>
          </p:nvSpPr>
          <p:spPr>
            <a:xfrm>
              <a:off x="803640" y="3646132"/>
              <a:ext cx="2059657" cy="323165"/>
            </a:xfrm>
            <a:prstGeom prst="rect">
              <a:avLst/>
            </a:prstGeom>
            <a:noFill/>
          </p:spPr>
          <p:txBody>
            <a:bodyPr wrap="square" rtlCol="0">
              <a:spAutoFit/>
            </a:bodyPr>
            <a:lstStyle/>
            <a:p>
              <a:r>
                <a:rPr lang="en-US" sz="1500" b="1" dirty="0"/>
                <a:t>virtual </a:t>
              </a:r>
              <a:r>
                <a:rPr lang="en-US" sz="1500" b="1" dirty="0" err="1"/>
                <a:t>return_type</a:t>
              </a:r>
              <a:r>
                <a:rPr lang="en-US" sz="1500" b="1" dirty="0"/>
                <a:t> function_name (</a:t>
              </a:r>
              <a:r>
                <a:rPr lang="en-US" sz="1500" b="1" dirty="0" err="1"/>
                <a:t>arg</a:t>
              </a:r>
              <a:r>
                <a:rPr lang="en-US" sz="1500" b="1" dirty="0"/>
                <a:t>);</a:t>
              </a:r>
              <a:endParaRPr lang="ko-KR" altLang="en-US" sz="1500" dirty="0">
                <a:cs typeface="Arial" pitchFamily="34" charset="0"/>
              </a:endParaRPr>
            </a:p>
          </p:txBody>
        </p:sp>
        <p:sp>
          <p:nvSpPr>
            <p:cNvPr id="25" name="TextBox 24"/>
            <p:cNvSpPr txBox="1"/>
            <p:nvPr/>
          </p:nvSpPr>
          <p:spPr>
            <a:xfrm>
              <a:off x="803640" y="3362835"/>
              <a:ext cx="2059657" cy="307777"/>
            </a:xfrm>
            <a:prstGeom prst="rect">
              <a:avLst/>
            </a:prstGeom>
            <a:noFill/>
          </p:spPr>
          <p:txBody>
            <a:bodyPr wrap="square" rtlCol="0">
              <a:spAutoFit/>
            </a:bodyPr>
            <a:lstStyle/>
            <a:p>
              <a:r>
                <a:rPr lang="en-US" altLang="ko-KR" sz="1400" b="1" dirty="0">
                  <a:cs typeface="Arial" pitchFamily="34" charset="0"/>
                </a:rPr>
                <a:t>Syntax</a:t>
              </a:r>
              <a:endParaRPr lang="ko-KR" altLang="en-US" sz="1400" b="1" dirty="0">
                <a:cs typeface="Arial" pitchFamily="34" charset="0"/>
              </a:endParaRPr>
            </a:p>
          </p:txBody>
        </p:sp>
      </p:grpSp>
      <p:grpSp>
        <p:nvGrpSpPr>
          <p:cNvPr id="26" name="Group 25"/>
          <p:cNvGrpSpPr/>
          <p:nvPr/>
        </p:nvGrpSpPr>
        <p:grpSpPr>
          <a:xfrm>
            <a:off x="7261427" y="2513627"/>
            <a:ext cx="3229678" cy="1298960"/>
            <a:chOff x="803640" y="3362835"/>
            <a:chExt cx="2059657" cy="1298960"/>
          </a:xfrm>
        </p:grpSpPr>
        <p:sp>
          <p:nvSpPr>
            <p:cNvPr id="27" name="TextBox 26"/>
            <p:cNvSpPr txBox="1"/>
            <p:nvPr/>
          </p:nvSpPr>
          <p:spPr>
            <a:xfrm>
              <a:off x="803640" y="3646132"/>
              <a:ext cx="2059657" cy="1015663"/>
            </a:xfrm>
            <a:prstGeom prst="rect">
              <a:avLst/>
            </a:prstGeom>
            <a:noFill/>
          </p:spPr>
          <p:txBody>
            <a:bodyPr wrap="square" rtlCol="0">
              <a:spAutoFit/>
            </a:bodyPr>
            <a:lstStyle/>
            <a:p>
              <a:r>
                <a:rPr lang="en-US" sz="1500" dirty="0"/>
                <a:t>virtual void show()</a:t>
              </a:r>
            </a:p>
            <a:p>
              <a:r>
                <a:rPr lang="en-US" sz="1500" dirty="0"/>
                <a:t>    {</a:t>
              </a:r>
            </a:p>
            <a:p>
              <a:r>
                <a:rPr lang="en-US" sz="1500" dirty="0"/>
                <a:t>        </a:t>
              </a:r>
              <a:r>
                <a:rPr lang="en-US" sz="1500" dirty="0" err="1"/>
                <a:t>cout</a:t>
              </a:r>
              <a:r>
                <a:rPr lang="en-US" sz="1500" dirty="0"/>
                <a:t> &lt;&lt; "Base class\n";</a:t>
              </a:r>
            </a:p>
            <a:p>
              <a:r>
                <a:rPr lang="en-US" sz="1500" dirty="0"/>
                <a:t>    }</a:t>
              </a:r>
              <a:endParaRPr lang="ko-KR" altLang="en-US" sz="1500" dirty="0">
                <a:cs typeface="Arial" pitchFamily="34" charset="0"/>
              </a:endParaRPr>
            </a:p>
          </p:txBody>
        </p:sp>
        <p:sp>
          <p:nvSpPr>
            <p:cNvPr id="28" name="TextBox 27"/>
            <p:cNvSpPr txBox="1"/>
            <p:nvPr/>
          </p:nvSpPr>
          <p:spPr>
            <a:xfrm>
              <a:off x="803640" y="3362835"/>
              <a:ext cx="2059657" cy="307777"/>
            </a:xfrm>
            <a:prstGeom prst="rect">
              <a:avLst/>
            </a:prstGeom>
            <a:noFill/>
          </p:spPr>
          <p:txBody>
            <a:bodyPr wrap="square" rtlCol="0">
              <a:spAutoFit/>
            </a:bodyPr>
            <a:lstStyle/>
            <a:p>
              <a:r>
                <a:rPr lang="en-US" altLang="ko-KR" sz="1400" b="1" dirty="0">
                  <a:cs typeface="Arial" pitchFamily="34" charset="0"/>
                </a:rPr>
                <a:t>Example</a:t>
              </a:r>
              <a:endParaRPr lang="ko-KR" altLang="en-US" sz="1400" b="1" dirty="0">
                <a:cs typeface="Arial" pitchFamily="34" charset="0"/>
              </a:endParaRPr>
            </a:p>
          </p:txBody>
        </p:sp>
      </p:grpSp>
      <p:grpSp>
        <p:nvGrpSpPr>
          <p:cNvPr id="29" name="Group 28"/>
          <p:cNvGrpSpPr/>
          <p:nvPr/>
        </p:nvGrpSpPr>
        <p:grpSpPr>
          <a:xfrm>
            <a:off x="7177768" y="3931151"/>
            <a:ext cx="3464736" cy="1829874"/>
            <a:chOff x="803640" y="3362835"/>
            <a:chExt cx="2059657" cy="1829874"/>
          </a:xfrm>
        </p:grpSpPr>
        <p:sp>
          <p:nvSpPr>
            <p:cNvPr id="30" name="TextBox 29"/>
            <p:cNvSpPr txBox="1"/>
            <p:nvPr/>
          </p:nvSpPr>
          <p:spPr>
            <a:xfrm>
              <a:off x="803640" y="3646132"/>
              <a:ext cx="2059657" cy="1546577"/>
            </a:xfrm>
            <a:prstGeom prst="rect">
              <a:avLst/>
            </a:prstGeom>
            <a:noFill/>
          </p:spPr>
          <p:txBody>
            <a:bodyPr wrap="square" rtlCol="0">
              <a:spAutoFit/>
            </a:bodyPr>
            <a:lstStyle/>
            <a:p>
              <a:pPr algn="just" fontAlgn="base"/>
              <a:r>
                <a:rPr lang="en-US" sz="1350" dirty="0"/>
                <a:t> We can call private function of derived class from the base class pointer with the help of virtual keyword. Compiler checks for access </a:t>
              </a:r>
              <a:r>
                <a:rPr lang="en-US" sz="1350" dirty="0" err="1"/>
                <a:t>specifier</a:t>
              </a:r>
              <a:r>
                <a:rPr lang="en-US" sz="1350" dirty="0"/>
                <a:t> only at compile time. So at run time when late binding occurs it does not check whether we are calling the private function or public function.</a:t>
              </a:r>
            </a:p>
          </p:txBody>
        </p:sp>
        <p:sp>
          <p:nvSpPr>
            <p:cNvPr id="31" name="TextBox 30"/>
            <p:cNvSpPr txBox="1"/>
            <p:nvPr/>
          </p:nvSpPr>
          <p:spPr>
            <a:xfrm>
              <a:off x="803640" y="3362835"/>
              <a:ext cx="2059657" cy="307777"/>
            </a:xfrm>
            <a:prstGeom prst="rect">
              <a:avLst/>
            </a:prstGeom>
            <a:noFill/>
          </p:spPr>
          <p:txBody>
            <a:bodyPr wrap="square" rtlCol="0">
              <a:spAutoFit/>
            </a:bodyPr>
            <a:lstStyle/>
            <a:p>
              <a:r>
                <a:rPr lang="en-US" altLang="ko-KR" sz="1400" b="1" dirty="0">
                  <a:cs typeface="Arial" pitchFamily="34" charset="0"/>
                </a:rPr>
                <a:t>Note: </a:t>
              </a:r>
              <a:endParaRPr lang="ko-KR" altLang="en-US" sz="1400" b="1" dirty="0">
                <a:cs typeface="Arial" pitchFamily="34" charset="0"/>
              </a:endParaRPr>
            </a:p>
          </p:txBody>
        </p:sp>
      </p:grpSp>
      <p:sp>
        <p:nvSpPr>
          <p:cNvPr id="8" name="Rectangle 7"/>
          <p:cNvSpPr/>
          <p:nvPr/>
        </p:nvSpPr>
        <p:spPr>
          <a:xfrm>
            <a:off x="6379880" y="2157083"/>
            <a:ext cx="34289" cy="3078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1" name="Oval 40"/>
          <p:cNvSpPr/>
          <p:nvPr/>
        </p:nvSpPr>
        <p:spPr>
          <a:xfrm>
            <a:off x="6502827" y="4507272"/>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4" name="Group 3"/>
          <p:cNvGrpSpPr/>
          <p:nvPr/>
        </p:nvGrpSpPr>
        <p:grpSpPr>
          <a:xfrm>
            <a:off x="6469423" y="2884177"/>
            <a:ext cx="642872" cy="576064"/>
            <a:chOff x="6611245" y="3522546"/>
            <a:chExt cx="857163" cy="768085"/>
          </a:xfrm>
        </p:grpSpPr>
        <p:sp>
          <p:nvSpPr>
            <p:cNvPr id="40" name="Oval 39"/>
            <p:cNvSpPr/>
            <p:nvPr/>
          </p:nvSpPr>
          <p:spPr>
            <a:xfrm>
              <a:off x="6662248" y="3522546"/>
              <a:ext cx="768085" cy="7680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4" name="TextBox 33"/>
            <p:cNvSpPr txBox="1"/>
            <p:nvPr/>
          </p:nvSpPr>
          <p:spPr>
            <a:xfrm>
              <a:off x="6611245" y="3522546"/>
              <a:ext cx="857163" cy="615553"/>
            </a:xfrm>
            <a:prstGeom prst="rect">
              <a:avLst/>
            </a:prstGeom>
            <a:noFill/>
          </p:spPr>
          <p:txBody>
            <a:bodyPr wrap="square" rtlCol="0">
              <a:spAutoFit/>
            </a:bodyPr>
            <a:lstStyle/>
            <a:p>
              <a:pPr algn="ctr"/>
              <a:r>
                <a:rPr lang="en-US" altLang="ko-KR" sz="2400" b="1" dirty="0">
                  <a:cs typeface="Arial" pitchFamily="34" charset="0"/>
                </a:rPr>
                <a:t>02</a:t>
              </a:r>
              <a:endParaRPr lang="ko-KR" altLang="en-US" sz="2400" b="1" dirty="0">
                <a:cs typeface="Arial" pitchFamily="34" charset="0"/>
              </a:endParaRPr>
            </a:p>
          </p:txBody>
        </p:sp>
      </p:grpSp>
      <p:grpSp>
        <p:nvGrpSpPr>
          <p:cNvPr id="3" name="Group 2"/>
          <p:cNvGrpSpPr/>
          <p:nvPr/>
        </p:nvGrpSpPr>
        <p:grpSpPr>
          <a:xfrm>
            <a:off x="6460187" y="1884976"/>
            <a:ext cx="642872" cy="576064"/>
            <a:chOff x="6656397" y="2178396"/>
            <a:chExt cx="857163" cy="768085"/>
          </a:xfrm>
        </p:grpSpPr>
        <p:sp>
          <p:nvSpPr>
            <p:cNvPr id="39" name="Oval 38"/>
            <p:cNvSpPr/>
            <p:nvPr/>
          </p:nvSpPr>
          <p:spPr>
            <a:xfrm>
              <a:off x="6686060" y="2178396"/>
              <a:ext cx="768085" cy="7680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3" name="TextBox 32"/>
            <p:cNvSpPr txBox="1"/>
            <p:nvPr/>
          </p:nvSpPr>
          <p:spPr>
            <a:xfrm>
              <a:off x="6656397" y="2242171"/>
              <a:ext cx="857163" cy="615553"/>
            </a:xfrm>
            <a:prstGeom prst="rect">
              <a:avLst/>
            </a:prstGeom>
            <a:noFill/>
          </p:spPr>
          <p:txBody>
            <a:bodyPr wrap="square" rtlCol="0">
              <a:spAutoFit/>
            </a:bodyPr>
            <a:lstStyle/>
            <a:p>
              <a:pPr algn="ctr"/>
              <a:r>
                <a:rPr lang="en-US" altLang="ko-KR" sz="2400" b="1" dirty="0">
                  <a:cs typeface="Arial" pitchFamily="34" charset="0"/>
                </a:rPr>
                <a:t>01</a:t>
              </a:r>
              <a:endParaRPr lang="ko-KR" altLang="en-US" sz="2400" b="1" dirty="0">
                <a:cs typeface="Arial" pitchFamily="34" charset="0"/>
              </a:endParaRPr>
            </a:p>
          </p:txBody>
        </p:sp>
      </p:grpSp>
      <p:sp>
        <p:nvSpPr>
          <p:cNvPr id="35" name="TextBox 34"/>
          <p:cNvSpPr txBox="1"/>
          <p:nvPr/>
        </p:nvSpPr>
        <p:spPr>
          <a:xfrm>
            <a:off x="6445924" y="4555102"/>
            <a:ext cx="642872" cy="461665"/>
          </a:xfrm>
          <a:prstGeom prst="rect">
            <a:avLst/>
          </a:prstGeom>
          <a:noFill/>
        </p:spPr>
        <p:txBody>
          <a:bodyPr wrap="square" rtlCol="0">
            <a:spAutoFit/>
          </a:bodyPr>
          <a:lstStyle/>
          <a:p>
            <a:pPr algn="ctr"/>
            <a:r>
              <a:rPr lang="en-US" altLang="ko-KR" sz="2400" b="1" dirty="0">
                <a:cs typeface="Arial" pitchFamily="34" charset="0"/>
              </a:rPr>
              <a:t>03</a:t>
            </a:r>
            <a:endParaRPr lang="ko-KR" altLang="en-US" sz="2400" b="1" dirty="0">
              <a:cs typeface="Arial" pitchFamily="34" charset="0"/>
            </a:endParaRPr>
          </a:p>
        </p:txBody>
      </p:sp>
      <p:grpSp>
        <p:nvGrpSpPr>
          <p:cNvPr id="22" name="Group 21">
            <a:extLst>
              <a:ext uri="{FF2B5EF4-FFF2-40B4-BE49-F238E27FC236}">
                <a16:creationId xmlns:a16="http://schemas.microsoft.com/office/drawing/2014/main" id="{E0B9A754-C2CF-736B-7237-3988A2C78DCB}"/>
              </a:ext>
            </a:extLst>
          </p:cNvPr>
          <p:cNvGrpSpPr/>
          <p:nvPr/>
        </p:nvGrpSpPr>
        <p:grpSpPr>
          <a:xfrm>
            <a:off x="1514857" y="353522"/>
            <a:ext cx="9005455" cy="429817"/>
            <a:chOff x="0" y="464819"/>
            <a:chExt cx="9144000" cy="533400"/>
          </a:xfrm>
        </p:grpSpPr>
        <p:sp>
          <p:nvSpPr>
            <p:cNvPr id="32" name="Rectangle 31">
              <a:extLst>
                <a:ext uri="{FF2B5EF4-FFF2-40B4-BE49-F238E27FC236}">
                  <a16:creationId xmlns:a16="http://schemas.microsoft.com/office/drawing/2014/main" id="{B79FD1B7-EA34-23B0-6619-EFCF70C2F896}"/>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a:extLst>
                <a:ext uri="{FF2B5EF4-FFF2-40B4-BE49-F238E27FC236}">
                  <a16:creationId xmlns:a16="http://schemas.microsoft.com/office/drawing/2014/main" id="{619FAEC7-B79F-9C64-3893-A6C1BBE4A985}"/>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37" name="Picture 36" descr="pngfind.com-kingpin-png-4152286 (1).png">
              <a:extLst>
                <a:ext uri="{FF2B5EF4-FFF2-40B4-BE49-F238E27FC236}">
                  <a16:creationId xmlns:a16="http://schemas.microsoft.com/office/drawing/2014/main" id="{374582D6-6812-84A7-09E6-D4821DC7100C}"/>
                </a:ext>
              </a:extLst>
            </p:cNvPr>
            <p:cNvPicPr>
              <a:picLocks noChangeAspect="1"/>
            </p:cNvPicPr>
            <p:nvPr/>
          </p:nvPicPr>
          <p:blipFill>
            <a:blip r:embed="rId2"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28200669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4000" y="908655"/>
            <a:ext cx="9144000" cy="576064"/>
          </a:xfrm>
        </p:spPr>
        <p:txBody>
          <a:bodyPr>
            <a:normAutofit/>
          </a:bodyPr>
          <a:lstStyle/>
          <a:p>
            <a:r>
              <a:rPr lang="en-US" altLang="ko-KR" sz="2700" b="1" dirty="0">
                <a:solidFill>
                  <a:schemeClr val="tx1"/>
                </a:solidFill>
                <a:latin typeface="Segoe UI" panose="020B0502040204020203" pitchFamily="34" charset="0"/>
                <a:cs typeface="Segoe UI" panose="020B0502040204020203" pitchFamily="34" charset="0"/>
              </a:rPr>
              <a:t>Virtual function features</a:t>
            </a:r>
            <a:endParaRPr lang="ko-KR" altLang="en-US" sz="2700" b="1" dirty="0">
              <a:solidFill>
                <a:schemeClr val="tx1"/>
              </a:solidFill>
              <a:latin typeface="Segoe UI" panose="020B0502040204020203" pitchFamily="34" charset="0"/>
              <a:cs typeface="Segoe UI" panose="020B0502040204020203" pitchFamily="34" charset="0"/>
            </a:endParaRPr>
          </a:p>
        </p:txBody>
      </p:sp>
      <p:sp>
        <p:nvSpPr>
          <p:cNvPr id="12" name="TextBox 11"/>
          <p:cNvSpPr txBox="1"/>
          <p:nvPr/>
        </p:nvSpPr>
        <p:spPr>
          <a:xfrm>
            <a:off x="1486992" y="1484720"/>
            <a:ext cx="4202297" cy="3323987"/>
          </a:xfrm>
          <a:prstGeom prst="rect">
            <a:avLst/>
          </a:prstGeom>
          <a:noFill/>
        </p:spPr>
        <p:txBody>
          <a:bodyPr wrap="square" rtlCol="0">
            <a:spAutoFit/>
          </a:bodyPr>
          <a:lstStyle/>
          <a:p>
            <a:r>
              <a:rPr lang="en-US" altLang="en-US" sz="1500" b="1" dirty="0"/>
              <a:t>Case 1:</a:t>
            </a:r>
          </a:p>
          <a:p>
            <a:endParaRPr lang="en-US" altLang="en-US" sz="1500" b="1" dirty="0"/>
          </a:p>
          <a:p>
            <a:r>
              <a:rPr lang="en-US" altLang="en-US" sz="1500" b="1" dirty="0"/>
              <a:t>class sample</a:t>
            </a:r>
          </a:p>
          <a:p>
            <a:r>
              <a:rPr lang="en-US" altLang="en-US" sz="1500" b="1" dirty="0"/>
              <a:t>{</a:t>
            </a:r>
          </a:p>
          <a:p>
            <a:r>
              <a:rPr lang="en-US" altLang="en-US" sz="1500" b="1" dirty="0"/>
              <a:t>	private:</a:t>
            </a:r>
          </a:p>
          <a:p>
            <a:r>
              <a:rPr lang="en-US" altLang="en-US" sz="1500" b="1" dirty="0"/>
              <a:t>		int x;</a:t>
            </a:r>
          </a:p>
          <a:p>
            <a:r>
              <a:rPr lang="en-US" altLang="en-US" sz="1500" b="1" dirty="0"/>
              <a:t>		float y;</a:t>
            </a:r>
          </a:p>
          <a:p>
            <a:r>
              <a:rPr lang="en-US" altLang="en-US" sz="1500" b="1" dirty="0"/>
              <a:t>	public:</a:t>
            </a:r>
          </a:p>
          <a:p>
            <a:r>
              <a:rPr lang="en-US" altLang="en-US" sz="1500" b="1" dirty="0"/>
              <a:t>		virtual void display();</a:t>
            </a:r>
          </a:p>
          <a:p>
            <a:r>
              <a:rPr lang="en-US" altLang="en-US" sz="1500" b="1" dirty="0"/>
              <a:t>		virtual int sum();</a:t>
            </a:r>
          </a:p>
          <a:p>
            <a:r>
              <a:rPr lang="en-US" altLang="en-US" sz="1500" b="1" dirty="0"/>
              <a:t>}</a:t>
            </a:r>
          </a:p>
          <a:p>
            <a:r>
              <a:rPr lang="en-US" altLang="en-US" sz="1500" b="1" dirty="0"/>
              <a:t>virtual void sample::display()	//Error</a:t>
            </a:r>
          </a:p>
          <a:p>
            <a:r>
              <a:rPr lang="en-US" altLang="en-US" sz="1500" b="1" dirty="0"/>
              <a:t>{ }</a:t>
            </a:r>
            <a:endParaRPr lang="en-US" altLang="en-US" sz="2100" b="1" dirty="0"/>
          </a:p>
          <a:p>
            <a:pPr algn="just"/>
            <a:endParaRPr lang="en-US" sz="1500" b="1" dirty="0"/>
          </a:p>
        </p:txBody>
      </p:sp>
      <p:sp>
        <p:nvSpPr>
          <p:cNvPr id="8" name="Rectangle 7"/>
          <p:cNvSpPr/>
          <p:nvPr/>
        </p:nvSpPr>
        <p:spPr>
          <a:xfrm>
            <a:off x="5746079" y="1551231"/>
            <a:ext cx="34289" cy="3078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6" name="TextBox 35">
            <a:extLst>
              <a:ext uri="{FF2B5EF4-FFF2-40B4-BE49-F238E27FC236}">
                <a16:creationId xmlns:a16="http://schemas.microsoft.com/office/drawing/2014/main" id="{593B1F9E-3127-4C63-B410-7551AB30E263}"/>
              </a:ext>
            </a:extLst>
          </p:cNvPr>
          <p:cNvSpPr txBox="1"/>
          <p:nvPr/>
        </p:nvSpPr>
        <p:spPr>
          <a:xfrm>
            <a:off x="6077496" y="1559353"/>
            <a:ext cx="4202297" cy="3323987"/>
          </a:xfrm>
          <a:prstGeom prst="rect">
            <a:avLst/>
          </a:prstGeom>
          <a:noFill/>
        </p:spPr>
        <p:txBody>
          <a:bodyPr wrap="square" rtlCol="0">
            <a:spAutoFit/>
          </a:bodyPr>
          <a:lstStyle/>
          <a:p>
            <a:r>
              <a:rPr lang="en-US" altLang="en-US" sz="1500" b="1" dirty="0"/>
              <a:t>Case 2:</a:t>
            </a:r>
          </a:p>
          <a:p>
            <a:endParaRPr lang="en-US" altLang="en-US" sz="1500" b="1" dirty="0"/>
          </a:p>
          <a:p>
            <a:r>
              <a:rPr lang="en-US" altLang="en-US" sz="1500" b="1" dirty="0"/>
              <a:t>class sample</a:t>
            </a:r>
          </a:p>
          <a:p>
            <a:r>
              <a:rPr lang="en-US" altLang="en-US" sz="1500" b="1" dirty="0"/>
              <a:t>{</a:t>
            </a:r>
          </a:p>
          <a:p>
            <a:r>
              <a:rPr lang="en-US" altLang="en-US" sz="1500" b="1" dirty="0"/>
              <a:t>	private:</a:t>
            </a:r>
          </a:p>
          <a:p>
            <a:r>
              <a:rPr lang="en-US" altLang="en-US" sz="1500" b="1" dirty="0"/>
              <a:t>		int x;</a:t>
            </a:r>
          </a:p>
          <a:p>
            <a:r>
              <a:rPr lang="en-US" altLang="en-US" sz="1500" b="1" dirty="0"/>
              <a:t>		float y;</a:t>
            </a:r>
          </a:p>
          <a:p>
            <a:r>
              <a:rPr lang="en-US" altLang="en-US" sz="1500" b="1" dirty="0"/>
              <a:t>	public:</a:t>
            </a:r>
          </a:p>
          <a:p>
            <a:r>
              <a:rPr lang="en-US" altLang="en-US" sz="1500" b="1" dirty="0"/>
              <a:t>		virtual void display();</a:t>
            </a:r>
          </a:p>
          <a:p>
            <a:r>
              <a:rPr lang="en-US" altLang="en-US" sz="1500" b="1" dirty="0"/>
              <a:t>		virtual static int sum();	//error</a:t>
            </a:r>
          </a:p>
          <a:p>
            <a:r>
              <a:rPr lang="en-US" altLang="en-US" sz="1500" b="1" dirty="0"/>
              <a:t>}</a:t>
            </a:r>
          </a:p>
          <a:p>
            <a:r>
              <a:rPr lang="en-US" altLang="en-US" sz="1500" b="1" dirty="0"/>
              <a:t>int sample::sum()	 </a:t>
            </a:r>
          </a:p>
          <a:p>
            <a:r>
              <a:rPr lang="en-US" altLang="en-US" sz="1500" b="1" dirty="0"/>
              <a:t>{ }</a:t>
            </a:r>
            <a:endParaRPr lang="en-US" altLang="en-US" sz="2100" b="1" dirty="0"/>
          </a:p>
        </p:txBody>
      </p:sp>
      <p:grpSp>
        <p:nvGrpSpPr>
          <p:cNvPr id="6" name="Group 5">
            <a:extLst>
              <a:ext uri="{FF2B5EF4-FFF2-40B4-BE49-F238E27FC236}">
                <a16:creationId xmlns:a16="http://schemas.microsoft.com/office/drawing/2014/main" id="{E0B9A754-C2CF-736B-7237-3988A2C78DCB}"/>
              </a:ext>
            </a:extLst>
          </p:cNvPr>
          <p:cNvGrpSpPr/>
          <p:nvPr/>
        </p:nvGrpSpPr>
        <p:grpSpPr>
          <a:xfrm>
            <a:off x="1514857" y="353522"/>
            <a:ext cx="9005455" cy="429817"/>
            <a:chOff x="0" y="464819"/>
            <a:chExt cx="9144000" cy="533400"/>
          </a:xfrm>
        </p:grpSpPr>
        <p:sp>
          <p:nvSpPr>
            <p:cNvPr id="7" name="Rectangle 6">
              <a:extLst>
                <a:ext uri="{FF2B5EF4-FFF2-40B4-BE49-F238E27FC236}">
                  <a16:creationId xmlns:a16="http://schemas.microsoft.com/office/drawing/2014/main" id="{B79FD1B7-EA34-23B0-6619-EFCF70C2F896}"/>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619FAEC7-B79F-9C64-3893-A6C1BBE4A985}"/>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10" name="Picture 9" descr="pngfind.com-kingpin-png-4152286 (1).png">
              <a:extLst>
                <a:ext uri="{FF2B5EF4-FFF2-40B4-BE49-F238E27FC236}">
                  <a16:creationId xmlns:a16="http://schemas.microsoft.com/office/drawing/2014/main" id="{374582D6-6812-84A7-09E6-D4821DC7100C}"/>
                </a:ext>
              </a:extLst>
            </p:cNvPr>
            <p:cNvPicPr>
              <a:picLocks noChangeAspect="1"/>
            </p:cNvPicPr>
            <p:nvPr/>
          </p:nvPicPr>
          <p:blipFill>
            <a:blip r:embed="rId2"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34294011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4000" y="908655"/>
            <a:ext cx="9144000" cy="576064"/>
          </a:xfrm>
        </p:spPr>
        <p:txBody>
          <a:bodyPr>
            <a:normAutofit/>
          </a:bodyPr>
          <a:lstStyle/>
          <a:p>
            <a:r>
              <a:rPr lang="en-US" altLang="ko-KR" sz="2700" b="1" dirty="0">
                <a:solidFill>
                  <a:schemeClr val="tx1"/>
                </a:solidFill>
                <a:latin typeface="Segoe UI" panose="020B0502040204020203" pitchFamily="34" charset="0"/>
                <a:cs typeface="Segoe UI" panose="020B0502040204020203" pitchFamily="34" charset="0"/>
              </a:rPr>
              <a:t>Virtual function features</a:t>
            </a:r>
            <a:endParaRPr lang="ko-KR" altLang="en-US" sz="2700" b="1" dirty="0">
              <a:solidFill>
                <a:schemeClr val="tx1"/>
              </a:solidFill>
              <a:latin typeface="Segoe UI" panose="020B0502040204020203" pitchFamily="34" charset="0"/>
              <a:cs typeface="Segoe UI" panose="020B0502040204020203" pitchFamily="34" charset="0"/>
            </a:endParaRPr>
          </a:p>
        </p:txBody>
      </p:sp>
      <p:sp>
        <p:nvSpPr>
          <p:cNvPr id="12" name="TextBox 11"/>
          <p:cNvSpPr txBox="1"/>
          <p:nvPr/>
        </p:nvSpPr>
        <p:spPr>
          <a:xfrm>
            <a:off x="1486992" y="1484719"/>
            <a:ext cx="4202297" cy="3093154"/>
          </a:xfrm>
          <a:prstGeom prst="rect">
            <a:avLst/>
          </a:prstGeom>
          <a:noFill/>
        </p:spPr>
        <p:txBody>
          <a:bodyPr wrap="square" rtlCol="0">
            <a:spAutoFit/>
          </a:bodyPr>
          <a:lstStyle/>
          <a:p>
            <a:r>
              <a:rPr lang="en-IN" altLang="en-US" sz="1500" b="1" dirty="0"/>
              <a:t>Case 3:</a:t>
            </a:r>
          </a:p>
          <a:p>
            <a:endParaRPr lang="en-IN" altLang="en-US" sz="1500" b="1" dirty="0"/>
          </a:p>
          <a:p>
            <a:r>
              <a:rPr lang="en-IN" altLang="en-US" sz="1500" b="1" dirty="0"/>
              <a:t>class sample</a:t>
            </a:r>
          </a:p>
          <a:p>
            <a:r>
              <a:rPr lang="en-IN" altLang="en-US" sz="1500" b="1" dirty="0"/>
              <a:t>{</a:t>
            </a:r>
          </a:p>
          <a:p>
            <a:r>
              <a:rPr lang="en-IN" altLang="en-US" sz="1500" b="1" dirty="0"/>
              <a:t>	private:</a:t>
            </a:r>
          </a:p>
          <a:p>
            <a:r>
              <a:rPr lang="en-IN" altLang="en-US" sz="1500" b="1" dirty="0"/>
              <a:t>		int x;</a:t>
            </a:r>
          </a:p>
          <a:p>
            <a:r>
              <a:rPr lang="en-IN" altLang="en-US" sz="1500" b="1" dirty="0"/>
              <a:t>		float y;</a:t>
            </a:r>
          </a:p>
          <a:p>
            <a:r>
              <a:rPr lang="en-IN" altLang="en-US" sz="1500" b="1" dirty="0"/>
              <a:t>	public:</a:t>
            </a:r>
          </a:p>
          <a:p>
            <a:r>
              <a:rPr lang="en-IN" altLang="en-US" sz="1500" b="1" dirty="0"/>
              <a:t>		virtual sample(int </a:t>
            </a:r>
            <a:r>
              <a:rPr lang="en-IN" altLang="en-US" sz="1500" b="1" dirty="0" err="1"/>
              <a:t>x,float</a:t>
            </a:r>
            <a:r>
              <a:rPr lang="en-IN" altLang="en-US" sz="1500" b="1" dirty="0"/>
              <a:t> y);	//constructor</a:t>
            </a:r>
          </a:p>
          <a:p>
            <a:r>
              <a:rPr lang="en-IN" altLang="en-US" sz="1500" b="1" dirty="0"/>
              <a:t>		void display();</a:t>
            </a:r>
          </a:p>
          <a:p>
            <a:r>
              <a:rPr lang="en-IN" altLang="en-US" sz="1500" b="1" dirty="0"/>
              <a:t>		int sum();</a:t>
            </a:r>
          </a:p>
          <a:p>
            <a:r>
              <a:rPr lang="en-IN" altLang="en-US" sz="1500" b="1" dirty="0"/>
              <a:t>}</a:t>
            </a:r>
          </a:p>
        </p:txBody>
      </p:sp>
      <p:sp>
        <p:nvSpPr>
          <p:cNvPr id="8" name="Rectangle 7"/>
          <p:cNvSpPr/>
          <p:nvPr/>
        </p:nvSpPr>
        <p:spPr>
          <a:xfrm>
            <a:off x="5746079" y="1551231"/>
            <a:ext cx="34289" cy="3078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6" name="TextBox 35">
            <a:extLst>
              <a:ext uri="{FF2B5EF4-FFF2-40B4-BE49-F238E27FC236}">
                <a16:creationId xmlns:a16="http://schemas.microsoft.com/office/drawing/2014/main" id="{593B1F9E-3127-4C63-B410-7551AB30E263}"/>
              </a:ext>
            </a:extLst>
          </p:cNvPr>
          <p:cNvSpPr txBox="1"/>
          <p:nvPr/>
        </p:nvSpPr>
        <p:spPr>
          <a:xfrm>
            <a:off x="6077496" y="1559352"/>
            <a:ext cx="4202297" cy="3093154"/>
          </a:xfrm>
          <a:prstGeom prst="rect">
            <a:avLst/>
          </a:prstGeom>
          <a:noFill/>
        </p:spPr>
        <p:txBody>
          <a:bodyPr wrap="square" rtlCol="0">
            <a:spAutoFit/>
          </a:bodyPr>
          <a:lstStyle/>
          <a:p>
            <a:r>
              <a:rPr lang="en-US" altLang="en-US" sz="1500" b="1" dirty="0"/>
              <a:t>Case 4:</a:t>
            </a:r>
          </a:p>
          <a:p>
            <a:endParaRPr lang="en-US" altLang="en-US" sz="1500" b="1" dirty="0"/>
          </a:p>
          <a:p>
            <a:r>
              <a:rPr lang="en-US" altLang="en-US" sz="1500" b="1" dirty="0"/>
              <a:t>class sample</a:t>
            </a:r>
          </a:p>
          <a:p>
            <a:r>
              <a:rPr lang="en-US" altLang="en-US" sz="1500" b="1" dirty="0"/>
              <a:t>{</a:t>
            </a:r>
          </a:p>
          <a:p>
            <a:r>
              <a:rPr lang="en-US" altLang="en-US" sz="1500" b="1" dirty="0"/>
              <a:t>	private:</a:t>
            </a:r>
          </a:p>
          <a:p>
            <a:r>
              <a:rPr lang="en-US" altLang="en-US" sz="1500" b="1" dirty="0"/>
              <a:t>		int x;</a:t>
            </a:r>
          </a:p>
          <a:p>
            <a:r>
              <a:rPr lang="en-US" altLang="en-US" sz="1500" b="1" dirty="0"/>
              <a:t>		float y;</a:t>
            </a:r>
          </a:p>
          <a:p>
            <a:r>
              <a:rPr lang="en-US" altLang="en-US" sz="1500" b="1" dirty="0"/>
              <a:t>	public:</a:t>
            </a:r>
          </a:p>
          <a:p>
            <a:r>
              <a:rPr lang="en-US" altLang="en-US" sz="1500" b="1" dirty="0"/>
              <a:t>		virtual ~sample(int </a:t>
            </a:r>
            <a:r>
              <a:rPr lang="en-US" altLang="en-US" sz="1500" b="1" dirty="0" err="1"/>
              <a:t>x,float</a:t>
            </a:r>
            <a:r>
              <a:rPr lang="en-US" altLang="en-US" sz="1500" b="1" dirty="0"/>
              <a:t> y);	//invalid</a:t>
            </a:r>
          </a:p>
          <a:p>
            <a:r>
              <a:rPr lang="en-US" altLang="en-US" sz="1500" b="1" dirty="0"/>
              <a:t>		void display();</a:t>
            </a:r>
          </a:p>
          <a:p>
            <a:r>
              <a:rPr lang="en-US" altLang="en-US" sz="1500" b="1" dirty="0"/>
              <a:t>		int sum();</a:t>
            </a:r>
          </a:p>
          <a:p>
            <a:r>
              <a:rPr lang="en-US" altLang="en-US" sz="1500" b="1" dirty="0"/>
              <a:t>}</a:t>
            </a:r>
          </a:p>
        </p:txBody>
      </p:sp>
      <p:grpSp>
        <p:nvGrpSpPr>
          <p:cNvPr id="6" name="Group 5">
            <a:extLst>
              <a:ext uri="{FF2B5EF4-FFF2-40B4-BE49-F238E27FC236}">
                <a16:creationId xmlns:a16="http://schemas.microsoft.com/office/drawing/2014/main" id="{E0B9A754-C2CF-736B-7237-3988A2C78DCB}"/>
              </a:ext>
            </a:extLst>
          </p:cNvPr>
          <p:cNvGrpSpPr/>
          <p:nvPr/>
        </p:nvGrpSpPr>
        <p:grpSpPr>
          <a:xfrm>
            <a:off x="1514857" y="353522"/>
            <a:ext cx="9005455" cy="429817"/>
            <a:chOff x="0" y="464819"/>
            <a:chExt cx="9144000" cy="533400"/>
          </a:xfrm>
        </p:grpSpPr>
        <p:sp>
          <p:nvSpPr>
            <p:cNvPr id="7" name="Rectangle 6">
              <a:extLst>
                <a:ext uri="{FF2B5EF4-FFF2-40B4-BE49-F238E27FC236}">
                  <a16:creationId xmlns:a16="http://schemas.microsoft.com/office/drawing/2014/main" id="{B79FD1B7-EA34-23B0-6619-EFCF70C2F896}"/>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619FAEC7-B79F-9C64-3893-A6C1BBE4A985}"/>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10" name="Picture 9" descr="pngfind.com-kingpin-png-4152286 (1).png">
              <a:extLst>
                <a:ext uri="{FF2B5EF4-FFF2-40B4-BE49-F238E27FC236}">
                  <a16:creationId xmlns:a16="http://schemas.microsoft.com/office/drawing/2014/main" id="{374582D6-6812-84A7-09E6-D4821DC7100C}"/>
                </a:ext>
              </a:extLst>
            </p:cNvPr>
            <p:cNvPicPr>
              <a:picLocks noChangeAspect="1"/>
            </p:cNvPicPr>
            <p:nvPr/>
          </p:nvPicPr>
          <p:blipFill>
            <a:blip r:embed="rId2"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18308183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4000" y="908655"/>
            <a:ext cx="9144000" cy="576064"/>
          </a:xfrm>
        </p:spPr>
        <p:txBody>
          <a:bodyPr>
            <a:normAutofit/>
          </a:bodyPr>
          <a:lstStyle/>
          <a:p>
            <a:r>
              <a:rPr lang="en-US" altLang="ko-KR" sz="2700" b="1" dirty="0">
                <a:solidFill>
                  <a:schemeClr val="tx1"/>
                </a:solidFill>
                <a:latin typeface="Segoe UI" panose="020B0502040204020203" pitchFamily="34" charset="0"/>
                <a:cs typeface="Segoe UI" panose="020B0502040204020203" pitchFamily="34" charset="0"/>
              </a:rPr>
              <a:t>Virtual function features</a:t>
            </a:r>
            <a:endParaRPr lang="ko-KR" altLang="en-US" sz="2700" b="1" dirty="0">
              <a:solidFill>
                <a:schemeClr val="tx1"/>
              </a:solidFill>
              <a:latin typeface="Segoe UI" panose="020B0502040204020203" pitchFamily="34" charset="0"/>
              <a:cs typeface="Segoe UI" panose="020B0502040204020203" pitchFamily="34" charset="0"/>
            </a:endParaRPr>
          </a:p>
        </p:txBody>
      </p:sp>
      <p:sp>
        <p:nvSpPr>
          <p:cNvPr id="12" name="TextBox 11"/>
          <p:cNvSpPr txBox="1"/>
          <p:nvPr/>
        </p:nvSpPr>
        <p:spPr>
          <a:xfrm>
            <a:off x="1486991" y="1484720"/>
            <a:ext cx="4571602" cy="4247317"/>
          </a:xfrm>
          <a:prstGeom prst="rect">
            <a:avLst/>
          </a:prstGeom>
          <a:noFill/>
        </p:spPr>
        <p:txBody>
          <a:bodyPr wrap="square" rtlCol="0">
            <a:spAutoFit/>
          </a:bodyPr>
          <a:lstStyle/>
          <a:p>
            <a:r>
              <a:rPr lang="en-IN" altLang="en-US" sz="1500" b="1" dirty="0"/>
              <a:t>Case 5:</a:t>
            </a:r>
          </a:p>
          <a:p>
            <a:endParaRPr lang="en-IN" altLang="en-US" sz="1500" b="1" dirty="0"/>
          </a:p>
          <a:p>
            <a:r>
              <a:rPr lang="en-IN" altLang="en-US" sz="1500" b="1" dirty="0"/>
              <a:t>class sample_1</a:t>
            </a:r>
          </a:p>
          <a:p>
            <a:r>
              <a:rPr lang="en-IN" altLang="en-US" sz="1500" b="1" dirty="0"/>
              <a:t>{</a:t>
            </a:r>
          </a:p>
          <a:p>
            <a:r>
              <a:rPr lang="en-IN" altLang="en-US" sz="1500" b="1" dirty="0"/>
              <a:t>	private:</a:t>
            </a:r>
          </a:p>
          <a:p>
            <a:r>
              <a:rPr lang="en-IN" altLang="en-US" sz="1500" b="1" dirty="0"/>
              <a:t>		int x;</a:t>
            </a:r>
          </a:p>
          <a:p>
            <a:r>
              <a:rPr lang="en-IN" altLang="en-US" sz="1500" b="1" dirty="0"/>
              <a:t>		float y;</a:t>
            </a:r>
          </a:p>
          <a:p>
            <a:r>
              <a:rPr lang="en-IN" altLang="en-US" sz="1500" b="1" dirty="0"/>
              <a:t>	public:</a:t>
            </a:r>
          </a:p>
          <a:p>
            <a:r>
              <a:rPr lang="en-IN" altLang="en-US" sz="1500" b="1" dirty="0"/>
              <a:t>		virtual int sum(int </a:t>
            </a:r>
            <a:r>
              <a:rPr lang="en-IN" altLang="en-US" sz="1500" b="1" dirty="0" err="1"/>
              <a:t>x,float</a:t>
            </a:r>
            <a:r>
              <a:rPr lang="en-IN" altLang="en-US" sz="1500" b="1" dirty="0"/>
              <a:t> y);      //error</a:t>
            </a:r>
          </a:p>
          <a:p>
            <a:r>
              <a:rPr lang="en-IN" altLang="en-US" sz="1500" b="1" dirty="0"/>
              <a:t>};</a:t>
            </a:r>
          </a:p>
          <a:p>
            <a:r>
              <a:rPr lang="en-IN" altLang="en-US" sz="1500" b="1" dirty="0"/>
              <a:t>class sample_2:public sample_1</a:t>
            </a:r>
          </a:p>
          <a:p>
            <a:r>
              <a:rPr lang="en-IN" altLang="en-US" sz="1500" b="1" dirty="0"/>
              <a:t>{</a:t>
            </a:r>
          </a:p>
          <a:p>
            <a:r>
              <a:rPr lang="en-IN" altLang="en-US" sz="1500" b="1" dirty="0"/>
              <a:t>	private:</a:t>
            </a:r>
          </a:p>
          <a:p>
            <a:r>
              <a:rPr lang="en-IN" altLang="en-US" sz="1500" b="1" dirty="0"/>
              <a:t>		int z;</a:t>
            </a:r>
          </a:p>
          <a:p>
            <a:r>
              <a:rPr lang="en-IN" altLang="en-US" sz="1500" b="1" dirty="0"/>
              <a:t>	public:</a:t>
            </a:r>
          </a:p>
          <a:p>
            <a:r>
              <a:rPr lang="en-IN" altLang="en-US" sz="1500" b="1" dirty="0"/>
              <a:t>		virtual float sum(int </a:t>
            </a:r>
            <a:r>
              <a:rPr lang="en-IN" altLang="en-US" sz="1500" b="1" dirty="0" err="1"/>
              <a:t>xx,float</a:t>
            </a:r>
            <a:r>
              <a:rPr lang="en-IN" altLang="en-US" sz="1500" b="1" dirty="0"/>
              <a:t> </a:t>
            </a:r>
            <a:r>
              <a:rPr lang="en-IN" altLang="en-US" sz="1500" b="1" dirty="0" err="1"/>
              <a:t>yy</a:t>
            </a:r>
            <a:r>
              <a:rPr lang="en-IN" altLang="en-US" sz="1500" b="1" dirty="0"/>
              <a:t>);</a:t>
            </a:r>
          </a:p>
          <a:p>
            <a:r>
              <a:rPr lang="en-IN" altLang="en-US" sz="1500" b="1" dirty="0"/>
              <a:t>};</a:t>
            </a:r>
          </a:p>
        </p:txBody>
      </p:sp>
      <p:sp>
        <p:nvSpPr>
          <p:cNvPr id="8" name="Rectangle 7"/>
          <p:cNvSpPr/>
          <p:nvPr/>
        </p:nvSpPr>
        <p:spPr>
          <a:xfrm>
            <a:off x="6095605" y="1551231"/>
            <a:ext cx="34289" cy="3078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6" name="TextBox 35">
            <a:extLst>
              <a:ext uri="{FF2B5EF4-FFF2-40B4-BE49-F238E27FC236}">
                <a16:creationId xmlns:a16="http://schemas.microsoft.com/office/drawing/2014/main" id="{593B1F9E-3127-4C63-B410-7551AB30E263}"/>
              </a:ext>
            </a:extLst>
          </p:cNvPr>
          <p:cNvSpPr txBox="1"/>
          <p:nvPr/>
        </p:nvSpPr>
        <p:spPr>
          <a:xfrm>
            <a:off x="6502715" y="1549234"/>
            <a:ext cx="4202297" cy="1938992"/>
          </a:xfrm>
          <a:prstGeom prst="rect">
            <a:avLst/>
          </a:prstGeom>
          <a:noFill/>
        </p:spPr>
        <p:txBody>
          <a:bodyPr wrap="square" rtlCol="0">
            <a:spAutoFit/>
          </a:bodyPr>
          <a:lstStyle/>
          <a:p>
            <a:r>
              <a:rPr lang="en-IN" altLang="en-US" sz="1500" b="1" dirty="0"/>
              <a:t>Case 6:</a:t>
            </a:r>
          </a:p>
          <a:p>
            <a:endParaRPr lang="en-IN" altLang="en-US" sz="1500" b="1" dirty="0"/>
          </a:p>
          <a:p>
            <a:r>
              <a:rPr lang="en-IN" altLang="en-US" sz="1500" b="1" dirty="0"/>
              <a:t>virtual void display()	//Error, non member function</a:t>
            </a:r>
          </a:p>
          <a:p>
            <a:r>
              <a:rPr lang="en-IN" altLang="en-US" sz="1500" b="1" dirty="0"/>
              <a:t>{</a:t>
            </a:r>
          </a:p>
          <a:p>
            <a:r>
              <a:rPr lang="en-IN" altLang="en-US" sz="1500" b="1" dirty="0"/>
              <a:t>	----------------</a:t>
            </a:r>
          </a:p>
          <a:p>
            <a:r>
              <a:rPr lang="en-IN" altLang="en-US" sz="1500" b="1" dirty="0"/>
              <a:t>	----------------</a:t>
            </a:r>
          </a:p>
          <a:p>
            <a:r>
              <a:rPr lang="en-IN" altLang="en-US" sz="1500" b="1" dirty="0"/>
              <a:t>}</a:t>
            </a:r>
          </a:p>
        </p:txBody>
      </p:sp>
      <p:grpSp>
        <p:nvGrpSpPr>
          <p:cNvPr id="6" name="Group 5">
            <a:extLst>
              <a:ext uri="{FF2B5EF4-FFF2-40B4-BE49-F238E27FC236}">
                <a16:creationId xmlns:a16="http://schemas.microsoft.com/office/drawing/2014/main" id="{E0B9A754-C2CF-736B-7237-3988A2C78DCB}"/>
              </a:ext>
            </a:extLst>
          </p:cNvPr>
          <p:cNvGrpSpPr/>
          <p:nvPr/>
        </p:nvGrpSpPr>
        <p:grpSpPr>
          <a:xfrm>
            <a:off x="1514857" y="353522"/>
            <a:ext cx="9005455" cy="429817"/>
            <a:chOff x="0" y="464819"/>
            <a:chExt cx="9144000" cy="533400"/>
          </a:xfrm>
        </p:grpSpPr>
        <p:sp>
          <p:nvSpPr>
            <p:cNvPr id="7" name="Rectangle 6">
              <a:extLst>
                <a:ext uri="{FF2B5EF4-FFF2-40B4-BE49-F238E27FC236}">
                  <a16:creationId xmlns:a16="http://schemas.microsoft.com/office/drawing/2014/main" id="{B79FD1B7-EA34-23B0-6619-EFCF70C2F896}"/>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619FAEC7-B79F-9C64-3893-A6C1BBE4A985}"/>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10" name="Picture 9" descr="pngfind.com-kingpin-png-4152286 (1).png">
              <a:extLst>
                <a:ext uri="{FF2B5EF4-FFF2-40B4-BE49-F238E27FC236}">
                  <a16:creationId xmlns:a16="http://schemas.microsoft.com/office/drawing/2014/main" id="{374582D6-6812-84A7-09E6-D4821DC7100C}"/>
                </a:ext>
              </a:extLst>
            </p:cNvPr>
            <p:cNvPicPr>
              <a:picLocks noChangeAspect="1"/>
            </p:cNvPicPr>
            <p:nvPr/>
          </p:nvPicPr>
          <p:blipFill>
            <a:blip r:embed="rId2"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2743180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EDE69-1CB0-4A1A-AC1F-8B57074B227E}" type="datetime1">
              <a:rPr lang="en-US" smtClean="0"/>
              <a:t>9/27/2022</a:t>
            </a:fld>
            <a:endParaRPr lang="en-US"/>
          </a:p>
        </p:txBody>
      </p:sp>
      <p:sp>
        <p:nvSpPr>
          <p:cNvPr id="3" name="Footer Placeholder 2"/>
          <p:cNvSpPr>
            <a:spLocks noGrp="1"/>
          </p:cNvSpPr>
          <p:nvPr>
            <p:ph type="ftr" sz="quarter" idx="11"/>
          </p:nvPr>
        </p:nvSpPr>
        <p:spPr/>
        <p:txBody>
          <a:bodyPr/>
          <a:lstStyle/>
          <a:p>
            <a:r>
              <a:rPr lang="en-US"/>
              <a:t>C ,C++ and UML Basics</a:t>
            </a:r>
          </a:p>
        </p:txBody>
      </p:sp>
      <p:sp>
        <p:nvSpPr>
          <p:cNvPr id="4" name="Slide Number Placeholder 3"/>
          <p:cNvSpPr>
            <a:spLocks noGrp="1"/>
          </p:cNvSpPr>
          <p:nvPr>
            <p:ph type="sldNum" sz="quarter" idx="12"/>
          </p:nvPr>
        </p:nvSpPr>
        <p:spPr/>
        <p:txBody>
          <a:bodyPr/>
          <a:lstStyle/>
          <a:p>
            <a:fld id="{A1A6BA4E-CDAE-4DEF-A7CA-99055C502B84}" type="slidenum">
              <a:rPr lang="en-US" smtClean="0"/>
              <a:t>7</a:t>
            </a:fld>
            <a:endParaRPr lang="en-US"/>
          </a:p>
        </p:txBody>
      </p:sp>
      <p:sp>
        <p:nvSpPr>
          <p:cNvPr id="6" name="Rectangle 3"/>
          <p:cNvSpPr txBox="1">
            <a:spLocks noChangeArrowheads="1"/>
          </p:cNvSpPr>
          <p:nvPr/>
        </p:nvSpPr>
        <p:spPr>
          <a:xfrm>
            <a:off x="1371600" y="1676400"/>
            <a:ext cx="8876030" cy="443611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gn="just"/>
            <a:endParaRPr lang="en-GB" altLang="en-US" sz="2450" dirty="0">
              <a:latin typeface="Times New Roman" panose="02020603050405020304" charset="0"/>
              <a:cs typeface="Times New Roman" panose="02020603050405020304" charset="0"/>
            </a:endParaRPr>
          </a:p>
        </p:txBody>
      </p:sp>
      <p:sp>
        <p:nvSpPr>
          <p:cNvPr id="9" name="Rectangle 2"/>
          <p:cNvSpPr txBox="1">
            <a:spLocks noChangeArrowheads="1"/>
          </p:cNvSpPr>
          <p:nvPr/>
        </p:nvSpPr>
        <p:spPr>
          <a:xfrm>
            <a:off x="1981200" y="1066800"/>
            <a:ext cx="8229600" cy="9144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ltLang="en-US" sz="3200" b="1" dirty="0">
                <a:latin typeface="Times New Roman" panose="02020603050405020304" charset="0"/>
                <a:cs typeface="Times New Roman" panose="02020603050405020304" charset="0"/>
              </a:rPr>
              <a:t>Publicly Visbility Modes of Inheritence</a:t>
            </a:r>
          </a:p>
        </p:txBody>
      </p:sp>
      <p:graphicFrame>
        <p:nvGraphicFramePr>
          <p:cNvPr id="5" name="Object 4"/>
          <p:cNvGraphicFramePr/>
          <p:nvPr/>
        </p:nvGraphicFramePr>
        <p:xfrm>
          <a:off x="1676400" y="1524001"/>
          <a:ext cx="4696460" cy="2745105"/>
        </p:xfrm>
        <a:graphic>
          <a:graphicData uri="http://schemas.openxmlformats.org/presentationml/2006/ole">
            <mc:AlternateContent xmlns:mc="http://schemas.openxmlformats.org/markup-compatibility/2006">
              <mc:Choice xmlns:v="urn:schemas-microsoft-com:vml" Requires="v">
                <p:oleObj r:id="rId2" imgW="4692650" imgH="2743200" progId="Paint.Picture">
                  <p:embed/>
                </p:oleObj>
              </mc:Choice>
              <mc:Fallback>
                <p:oleObj r:id="rId2" imgW="4692650" imgH="2743200" progId="Paint.Picture">
                  <p:embed/>
                  <p:pic>
                    <p:nvPicPr>
                      <p:cNvPr id="5" name="Object 4"/>
                      <p:cNvPicPr/>
                      <p:nvPr/>
                    </p:nvPicPr>
                    <p:blipFill>
                      <a:blip r:embed="rId3"/>
                      <a:stretch>
                        <a:fillRect/>
                      </a:stretch>
                    </p:blipFill>
                    <p:spPr>
                      <a:xfrm>
                        <a:off x="1676400" y="1524001"/>
                        <a:ext cx="4696460" cy="2745105"/>
                      </a:xfrm>
                      <a:prstGeom prst="rect">
                        <a:avLst/>
                      </a:prstGeom>
                    </p:spPr>
                  </p:pic>
                </p:oleObj>
              </mc:Fallback>
            </mc:AlternateContent>
          </a:graphicData>
        </a:graphic>
      </p:graphicFrame>
      <p:graphicFrame>
        <p:nvGraphicFramePr>
          <p:cNvPr id="8" name="Object 7"/>
          <p:cNvGraphicFramePr/>
          <p:nvPr/>
        </p:nvGraphicFramePr>
        <p:xfrm>
          <a:off x="1676401" y="4343400"/>
          <a:ext cx="4359275" cy="2090420"/>
        </p:xfrm>
        <a:graphic>
          <a:graphicData uri="http://schemas.openxmlformats.org/presentationml/2006/ole">
            <mc:AlternateContent xmlns:mc="http://schemas.openxmlformats.org/markup-compatibility/2006">
              <mc:Choice xmlns:v="urn:schemas-microsoft-com:vml" Requires="v">
                <p:oleObj r:id="rId4" imgW="4356100" imgH="2089150" progId="Paint.Picture">
                  <p:embed/>
                </p:oleObj>
              </mc:Choice>
              <mc:Fallback>
                <p:oleObj r:id="rId4" imgW="4356100" imgH="2089150" progId="Paint.Picture">
                  <p:embed/>
                  <p:pic>
                    <p:nvPicPr>
                      <p:cNvPr id="8" name="Object 7"/>
                      <p:cNvPicPr/>
                      <p:nvPr/>
                    </p:nvPicPr>
                    <p:blipFill>
                      <a:blip r:embed="rId5"/>
                      <a:stretch>
                        <a:fillRect/>
                      </a:stretch>
                    </p:blipFill>
                    <p:spPr>
                      <a:xfrm>
                        <a:off x="1676401" y="4343400"/>
                        <a:ext cx="4359275" cy="2090420"/>
                      </a:xfrm>
                      <a:prstGeom prst="rect">
                        <a:avLst/>
                      </a:prstGeom>
                    </p:spPr>
                  </p:pic>
                </p:oleObj>
              </mc:Fallback>
            </mc:AlternateContent>
          </a:graphicData>
        </a:graphic>
      </p:graphicFrame>
      <p:graphicFrame>
        <p:nvGraphicFramePr>
          <p:cNvPr id="11" name="Object 10"/>
          <p:cNvGraphicFramePr/>
          <p:nvPr/>
        </p:nvGraphicFramePr>
        <p:xfrm>
          <a:off x="6248401" y="1828800"/>
          <a:ext cx="4181475" cy="1398270"/>
        </p:xfrm>
        <a:graphic>
          <a:graphicData uri="http://schemas.openxmlformats.org/presentationml/2006/ole">
            <mc:AlternateContent xmlns:mc="http://schemas.openxmlformats.org/markup-compatibility/2006">
              <mc:Choice xmlns:v="urn:schemas-microsoft-com:vml" Requires="v">
                <p:oleObj r:id="rId6" imgW="4178300" imgH="1397000" progId="Paint.Picture">
                  <p:embed/>
                </p:oleObj>
              </mc:Choice>
              <mc:Fallback>
                <p:oleObj r:id="rId6" imgW="4178300" imgH="1397000" progId="Paint.Picture">
                  <p:embed/>
                  <p:pic>
                    <p:nvPicPr>
                      <p:cNvPr id="11" name="Object 10"/>
                      <p:cNvPicPr/>
                      <p:nvPr/>
                    </p:nvPicPr>
                    <p:blipFill>
                      <a:blip r:embed="rId7"/>
                      <a:stretch>
                        <a:fillRect/>
                      </a:stretch>
                    </p:blipFill>
                    <p:spPr>
                      <a:xfrm>
                        <a:off x="6248401" y="1828800"/>
                        <a:ext cx="4181475" cy="1398270"/>
                      </a:xfrm>
                      <a:prstGeom prst="rect">
                        <a:avLst/>
                      </a:prstGeom>
                    </p:spPr>
                  </p:pic>
                </p:oleObj>
              </mc:Fallback>
            </mc:AlternateContent>
          </a:graphicData>
        </a:graphic>
      </p:graphicFrame>
      <p:graphicFrame>
        <p:nvGraphicFramePr>
          <p:cNvPr id="13" name="Object 12"/>
          <p:cNvGraphicFramePr/>
          <p:nvPr/>
        </p:nvGraphicFramePr>
        <p:xfrm>
          <a:off x="6477000" y="4495801"/>
          <a:ext cx="3082290" cy="578485"/>
        </p:xfrm>
        <a:graphic>
          <a:graphicData uri="http://schemas.openxmlformats.org/presentationml/2006/ole">
            <mc:AlternateContent xmlns:mc="http://schemas.openxmlformats.org/markup-compatibility/2006">
              <mc:Choice xmlns:v="urn:schemas-microsoft-com:vml" Requires="v">
                <p:oleObj r:id="rId8" imgW="3079750" imgH="577850" progId="Paint.Picture">
                  <p:embed/>
                </p:oleObj>
              </mc:Choice>
              <mc:Fallback>
                <p:oleObj r:id="rId8" imgW="3079750" imgH="577850" progId="Paint.Picture">
                  <p:embed/>
                  <p:pic>
                    <p:nvPicPr>
                      <p:cNvPr id="13" name="Object 12"/>
                      <p:cNvPicPr/>
                      <p:nvPr/>
                    </p:nvPicPr>
                    <p:blipFill>
                      <a:blip r:embed="rId9"/>
                      <a:stretch>
                        <a:fillRect/>
                      </a:stretch>
                    </p:blipFill>
                    <p:spPr>
                      <a:xfrm>
                        <a:off x="6477000" y="4495801"/>
                        <a:ext cx="3082290" cy="578485"/>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F42441C3-BFDA-BA95-1AE4-CEF057971283}"/>
              </a:ext>
            </a:extLst>
          </p:cNvPr>
          <p:cNvPicPr>
            <a:picLocks noChangeAspect="1"/>
          </p:cNvPicPr>
          <p:nvPr/>
        </p:nvPicPr>
        <p:blipFill>
          <a:blip r:embed="rId10"/>
          <a:stretch>
            <a:fillRect/>
          </a:stretch>
        </p:blipFill>
        <p:spPr>
          <a:xfrm>
            <a:off x="-104434" y="171986"/>
            <a:ext cx="12296434" cy="743776"/>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4000" y="850660"/>
            <a:ext cx="9144000" cy="534698"/>
          </a:xfrm>
        </p:spPr>
        <p:txBody>
          <a:bodyPr>
            <a:normAutofit/>
          </a:bodyPr>
          <a:lstStyle/>
          <a:p>
            <a:r>
              <a:rPr lang="en-US" altLang="ko-KR" sz="2700" b="1" dirty="0">
                <a:latin typeface="Segoe UI" panose="020B0502040204020203" pitchFamily="34" charset="0"/>
                <a:cs typeface="Segoe UI" panose="020B0502040204020203" pitchFamily="34" charset="0"/>
              </a:rPr>
              <a:t>Virtual Function Example</a:t>
            </a:r>
            <a:endParaRPr lang="ko-KR" altLang="en-US" sz="2700" b="1" dirty="0">
              <a:latin typeface="Segoe UI" panose="020B0502040204020203" pitchFamily="34" charset="0"/>
              <a:cs typeface="Segoe UI" panose="020B0502040204020203" pitchFamily="34" charset="0"/>
            </a:endParaRPr>
          </a:p>
        </p:txBody>
      </p:sp>
      <p:grpSp>
        <p:nvGrpSpPr>
          <p:cNvPr id="23" name="Group 22"/>
          <p:cNvGrpSpPr/>
          <p:nvPr/>
        </p:nvGrpSpPr>
        <p:grpSpPr>
          <a:xfrm>
            <a:off x="1524002" y="1467867"/>
            <a:ext cx="9143999" cy="4616648"/>
            <a:chOff x="803640" y="1873525"/>
            <a:chExt cx="2157174" cy="15997613"/>
          </a:xfrm>
        </p:grpSpPr>
        <p:sp>
          <p:nvSpPr>
            <p:cNvPr id="24" name="TextBox 23"/>
            <p:cNvSpPr txBox="1"/>
            <p:nvPr/>
          </p:nvSpPr>
          <p:spPr>
            <a:xfrm>
              <a:off x="807389" y="1873525"/>
              <a:ext cx="2153425" cy="15997613"/>
            </a:xfrm>
            <a:prstGeom prst="rect">
              <a:avLst/>
            </a:prstGeom>
            <a:noFill/>
          </p:spPr>
          <p:txBody>
            <a:bodyPr wrap="square" numCol="2" rtlCol="0">
              <a:spAutoFit/>
            </a:bodyPr>
            <a:lstStyle/>
            <a:p>
              <a:pPr algn="just"/>
              <a:r>
                <a:rPr lang="en-US" sz="1050" b="1" dirty="0"/>
                <a:t>class Point</a:t>
              </a:r>
            </a:p>
            <a:p>
              <a:pPr algn="just"/>
              <a:r>
                <a:rPr lang="en-US" sz="1050" b="1" dirty="0"/>
                <a:t>{</a:t>
              </a:r>
            </a:p>
            <a:p>
              <a:pPr algn="just"/>
              <a:r>
                <a:rPr lang="en-US" sz="1050" b="1" dirty="0"/>
                <a:t>protected:</a:t>
              </a:r>
            </a:p>
            <a:p>
              <a:pPr algn="just"/>
              <a:r>
                <a:rPr lang="en-US" sz="1050" b="1" dirty="0"/>
                <a:t>	float </a:t>
              </a:r>
              <a:r>
                <a:rPr lang="en-US" sz="1050" b="1" dirty="0" err="1"/>
                <a:t>length,breath,side,radius,area,height</a:t>
              </a:r>
              <a:r>
                <a:rPr lang="en-US" sz="1050" b="1" dirty="0"/>
                <a:t>;</a:t>
              </a:r>
            </a:p>
            <a:p>
              <a:pPr algn="just"/>
              <a:r>
                <a:rPr lang="en-US" sz="1050" b="1" dirty="0"/>
                <a:t>};</a:t>
              </a:r>
            </a:p>
            <a:p>
              <a:pPr algn="just"/>
              <a:r>
                <a:rPr lang="en-US" sz="1050" b="1" dirty="0"/>
                <a:t>class Shape: public Point</a:t>
              </a:r>
            </a:p>
            <a:p>
              <a:pPr algn="just"/>
              <a:r>
                <a:rPr lang="en-US" sz="1050" b="1" dirty="0"/>
                <a:t>{</a:t>
              </a:r>
            </a:p>
            <a:p>
              <a:pPr algn="just"/>
              <a:r>
                <a:rPr lang="en-US" sz="1050" b="1" dirty="0"/>
                <a:t>	public:</a:t>
              </a:r>
            </a:p>
            <a:p>
              <a:pPr algn="just"/>
              <a:r>
                <a:rPr lang="en-US" sz="1050" b="1" dirty="0"/>
                <a:t>		virtual void </a:t>
              </a:r>
              <a:r>
                <a:rPr lang="en-US" sz="1050" b="1" dirty="0" err="1"/>
                <a:t>getdata</a:t>
              </a:r>
              <a:r>
                <a:rPr lang="en-US" sz="1050" b="1" dirty="0"/>
                <a:t>()=0;</a:t>
              </a:r>
            </a:p>
            <a:p>
              <a:pPr algn="just"/>
              <a:r>
                <a:rPr lang="en-US" sz="1050" b="1" dirty="0"/>
                <a:t>		virtual void display()=0;</a:t>
              </a:r>
            </a:p>
            <a:p>
              <a:pPr algn="just"/>
              <a:r>
                <a:rPr lang="en-US" sz="1050" b="1" dirty="0"/>
                <a:t>};</a:t>
              </a:r>
            </a:p>
            <a:p>
              <a:pPr algn="just"/>
              <a:r>
                <a:rPr lang="en-US" sz="1050" b="1" dirty="0"/>
                <a:t>class </a:t>
              </a:r>
              <a:r>
                <a:rPr lang="en-US" sz="1050" b="1" dirty="0" err="1"/>
                <a:t>Rectangle:public</a:t>
              </a:r>
              <a:r>
                <a:rPr lang="en-US" sz="1050" b="1" dirty="0"/>
                <a:t> Shape</a:t>
              </a:r>
            </a:p>
            <a:p>
              <a:pPr algn="just"/>
              <a:r>
                <a:rPr lang="en-US" sz="1050" b="1" dirty="0"/>
                <a:t>{</a:t>
              </a:r>
            </a:p>
            <a:p>
              <a:pPr algn="just"/>
              <a:r>
                <a:rPr lang="en-US" sz="1050" b="1" dirty="0"/>
                <a:t>public:</a:t>
              </a:r>
            </a:p>
            <a:p>
              <a:pPr algn="just"/>
              <a:r>
                <a:rPr lang="en-US" sz="1050" b="1" dirty="0"/>
                <a:t>	void </a:t>
              </a:r>
              <a:r>
                <a:rPr lang="en-US" sz="1050" b="1" dirty="0" err="1"/>
                <a:t>getdata</a:t>
              </a:r>
              <a:r>
                <a:rPr lang="en-US" sz="1050" b="1" dirty="0"/>
                <a:t>()</a:t>
              </a:r>
            </a:p>
            <a:p>
              <a:pPr algn="just"/>
              <a:r>
                <a:rPr lang="en-US" sz="1050" b="1" dirty="0"/>
                <a:t>	{</a:t>
              </a:r>
            </a:p>
            <a:p>
              <a:pPr algn="just"/>
              <a:r>
                <a:rPr lang="en-US" sz="1050" b="1" dirty="0"/>
                <a:t>		</a:t>
              </a:r>
              <a:r>
                <a:rPr lang="en-US" sz="1050" b="1" dirty="0" err="1"/>
                <a:t>cout</a:t>
              </a:r>
              <a:r>
                <a:rPr lang="en-US" sz="1050" b="1" dirty="0"/>
                <a:t>&lt;&lt;"Enter the Breadth Value:"&lt;&lt;</a:t>
              </a:r>
              <a:r>
                <a:rPr lang="en-US" sz="1050" b="1" dirty="0" err="1"/>
                <a:t>endl</a:t>
              </a:r>
              <a:r>
                <a:rPr lang="en-US" sz="1050" b="1" dirty="0"/>
                <a:t>;</a:t>
              </a:r>
            </a:p>
            <a:p>
              <a:pPr algn="just"/>
              <a:r>
                <a:rPr lang="en-US" sz="1050" b="1" dirty="0"/>
                <a:t>		</a:t>
              </a:r>
              <a:r>
                <a:rPr lang="en-US" sz="1050" b="1" dirty="0" err="1"/>
                <a:t>cin</a:t>
              </a:r>
              <a:r>
                <a:rPr lang="en-US" sz="1050" b="1" dirty="0"/>
                <a:t>&gt;&gt;breath;</a:t>
              </a:r>
            </a:p>
            <a:p>
              <a:pPr algn="just"/>
              <a:r>
                <a:rPr lang="en-US" sz="1050" b="1" dirty="0"/>
                <a:t>		</a:t>
              </a:r>
              <a:r>
                <a:rPr lang="en-US" sz="1050" b="1" dirty="0" err="1"/>
                <a:t>cout</a:t>
              </a:r>
              <a:r>
                <a:rPr lang="en-US" sz="1050" b="1" dirty="0"/>
                <a:t>&lt;&lt;"Enter the Length Value:"&lt;&lt;</a:t>
              </a:r>
              <a:r>
                <a:rPr lang="en-US" sz="1050" b="1" dirty="0" err="1"/>
                <a:t>endl</a:t>
              </a:r>
              <a:r>
                <a:rPr lang="en-US" sz="1050" b="1" dirty="0"/>
                <a:t>;</a:t>
              </a:r>
            </a:p>
            <a:p>
              <a:pPr algn="just"/>
              <a:r>
                <a:rPr lang="en-US" sz="1050" b="1" dirty="0"/>
                <a:t>		</a:t>
              </a:r>
              <a:r>
                <a:rPr lang="en-US" sz="1050" b="1" dirty="0" err="1"/>
                <a:t>cin</a:t>
              </a:r>
              <a:r>
                <a:rPr lang="en-US" sz="1050" b="1" dirty="0"/>
                <a:t>&gt;&gt;length;</a:t>
              </a:r>
            </a:p>
            <a:p>
              <a:pPr algn="just"/>
              <a:r>
                <a:rPr lang="en-US" sz="1050" b="1" dirty="0"/>
                <a:t>	}</a:t>
              </a:r>
            </a:p>
            <a:p>
              <a:pPr algn="just"/>
              <a:r>
                <a:rPr lang="en-US" sz="1050" b="1" dirty="0"/>
                <a:t>	void display()</a:t>
              </a:r>
            </a:p>
            <a:p>
              <a:pPr algn="just"/>
              <a:r>
                <a:rPr lang="en-US" sz="1050" b="1" dirty="0"/>
                <a:t>	{</a:t>
              </a:r>
            </a:p>
            <a:p>
              <a:pPr algn="just"/>
              <a:r>
                <a:rPr lang="en-US" sz="1050" b="1" dirty="0"/>
                <a:t>		area = length * breath;</a:t>
              </a:r>
            </a:p>
            <a:p>
              <a:pPr algn="just"/>
              <a:r>
                <a:rPr lang="en-US" sz="1050" b="1" dirty="0"/>
                <a:t>		</a:t>
              </a:r>
              <a:r>
                <a:rPr lang="en-US" sz="1050" b="1" dirty="0" err="1"/>
                <a:t>cout</a:t>
              </a:r>
              <a:r>
                <a:rPr lang="en-US" sz="1050" b="1" dirty="0"/>
                <a:t>&lt;&lt;"The Area of the Rectangle is:"&lt;&lt;area&lt;&lt;</a:t>
              </a:r>
              <a:r>
                <a:rPr lang="en-US" sz="1050" b="1" dirty="0" err="1"/>
                <a:t>endl</a:t>
              </a:r>
              <a:r>
                <a:rPr lang="en-US" sz="1050" b="1" dirty="0"/>
                <a:t>;</a:t>
              </a:r>
            </a:p>
            <a:p>
              <a:pPr algn="just"/>
              <a:r>
                <a:rPr lang="en-US" sz="1050" b="1" dirty="0"/>
                <a:t>	}</a:t>
              </a:r>
            </a:p>
            <a:p>
              <a:pPr algn="just"/>
              <a:r>
                <a:rPr lang="en-US" sz="1050" b="1" dirty="0"/>
                <a:t>};</a:t>
              </a:r>
            </a:p>
            <a:p>
              <a:pPr algn="just"/>
              <a:r>
                <a:rPr lang="en-US" sz="1050" b="1" dirty="0"/>
                <a:t> class </a:t>
              </a:r>
              <a:r>
                <a:rPr lang="en-US" sz="1050" b="1" dirty="0" err="1"/>
                <a:t>Square:public</a:t>
              </a:r>
              <a:r>
                <a:rPr lang="en-US" sz="1050" b="1" dirty="0"/>
                <a:t> Shape</a:t>
              </a:r>
            </a:p>
            <a:p>
              <a:pPr algn="just"/>
              <a:r>
                <a:rPr lang="en-US" sz="1050" b="1" dirty="0"/>
                <a:t>{</a:t>
              </a:r>
            </a:p>
            <a:p>
              <a:pPr algn="just"/>
              <a:r>
                <a:rPr lang="en-US" sz="1050" b="1" dirty="0"/>
                <a:t>public:</a:t>
              </a:r>
            </a:p>
            <a:p>
              <a:pPr algn="just"/>
              <a:r>
                <a:rPr lang="en-US" sz="1050" b="1" dirty="0"/>
                <a:t>void </a:t>
              </a:r>
              <a:r>
                <a:rPr lang="en-US" sz="1050" b="1" dirty="0" err="1"/>
                <a:t>getdata</a:t>
              </a:r>
              <a:r>
                <a:rPr lang="en-US" sz="1050" b="1" dirty="0"/>
                <a:t>()</a:t>
              </a:r>
            </a:p>
            <a:p>
              <a:pPr algn="just"/>
              <a:r>
                <a:rPr lang="en-US" sz="1050" b="1" dirty="0"/>
                <a:t>{</a:t>
              </a:r>
            </a:p>
            <a:p>
              <a:pPr algn="just"/>
              <a:r>
                <a:rPr lang="en-US" sz="1050" b="1" dirty="0"/>
                <a:t>	</a:t>
              </a:r>
              <a:r>
                <a:rPr lang="en-US" sz="1050" b="1" dirty="0" err="1"/>
                <a:t>cout</a:t>
              </a:r>
              <a:r>
                <a:rPr lang="en-US" sz="1050" b="1" dirty="0"/>
                <a:t>&lt;&lt;"Enter the Value of the Side of the Box:"&lt;&lt;</a:t>
              </a:r>
              <a:r>
                <a:rPr lang="en-US" sz="1050" b="1" dirty="0" err="1"/>
                <a:t>endl</a:t>
              </a:r>
              <a:r>
                <a:rPr lang="en-US" sz="1050" b="1" dirty="0"/>
                <a:t>;</a:t>
              </a:r>
            </a:p>
            <a:p>
              <a:pPr algn="just"/>
              <a:r>
                <a:rPr lang="en-US" sz="1050" b="1" dirty="0"/>
                <a:t>	</a:t>
              </a:r>
              <a:r>
                <a:rPr lang="en-US" sz="1050" b="1" dirty="0" err="1"/>
                <a:t>cin</a:t>
              </a:r>
              <a:r>
                <a:rPr lang="en-US" sz="1050" b="1" dirty="0"/>
                <a:t>&gt;&gt;side;</a:t>
              </a:r>
            </a:p>
            <a:p>
              <a:pPr algn="just"/>
              <a:r>
                <a:rPr lang="en-US" sz="1050" b="1" dirty="0"/>
                <a:t>}</a:t>
              </a:r>
            </a:p>
            <a:p>
              <a:pPr algn="just"/>
              <a:r>
                <a:rPr lang="en-US" sz="1050" b="1" dirty="0"/>
                <a:t>void display()</a:t>
              </a:r>
            </a:p>
            <a:p>
              <a:pPr algn="just"/>
              <a:r>
                <a:rPr lang="en-US" sz="1050" b="1" dirty="0"/>
                <a:t>{</a:t>
              </a:r>
            </a:p>
            <a:p>
              <a:pPr algn="just"/>
              <a:r>
                <a:rPr lang="en-US" sz="1050" b="1" dirty="0"/>
                <a:t>	area = pow(side,4);</a:t>
              </a:r>
            </a:p>
            <a:p>
              <a:pPr algn="just"/>
              <a:r>
                <a:rPr lang="en-US" sz="1050" b="1" dirty="0"/>
                <a:t>	</a:t>
              </a:r>
              <a:r>
                <a:rPr lang="en-US" sz="1050" b="1" dirty="0" err="1"/>
                <a:t>cout</a:t>
              </a:r>
              <a:r>
                <a:rPr lang="en-US" sz="1050" b="1" dirty="0"/>
                <a:t>&lt;&lt;"The Area of the Square is:"&lt;&lt;area&lt;&lt;</a:t>
              </a:r>
              <a:r>
                <a:rPr lang="en-US" sz="1050" b="1" dirty="0" err="1"/>
                <a:t>endl</a:t>
              </a:r>
              <a:r>
                <a:rPr lang="en-US" sz="1050" b="1" dirty="0"/>
                <a:t>;</a:t>
              </a:r>
            </a:p>
            <a:p>
              <a:pPr algn="just"/>
              <a:r>
                <a:rPr lang="en-US" sz="1050" b="1" dirty="0"/>
                <a:t>	}</a:t>
              </a:r>
            </a:p>
            <a:p>
              <a:pPr algn="just"/>
              <a:r>
                <a:rPr lang="en-US" sz="1050" b="1" dirty="0"/>
                <a:t>};</a:t>
              </a:r>
            </a:p>
            <a:p>
              <a:pPr algn="just"/>
              <a:r>
                <a:rPr lang="en-US" sz="1050" b="1" dirty="0"/>
                <a:t>void main()</a:t>
              </a:r>
            </a:p>
            <a:p>
              <a:pPr algn="just"/>
              <a:r>
                <a:rPr lang="en-US" sz="1050" b="1" dirty="0"/>
                <a:t>{</a:t>
              </a:r>
            </a:p>
            <a:p>
              <a:pPr algn="just"/>
              <a:r>
                <a:rPr lang="en-US" sz="1050" b="1" dirty="0"/>
                <a:t>	Shape *s;</a:t>
              </a:r>
            </a:p>
            <a:p>
              <a:pPr algn="just"/>
              <a:r>
                <a:rPr lang="en-US" sz="1050" b="1" dirty="0"/>
                <a:t>	Rectangle r;</a:t>
              </a:r>
            </a:p>
            <a:p>
              <a:pPr algn="just"/>
              <a:r>
                <a:rPr lang="en-US" sz="1050" b="1" dirty="0"/>
                <a:t>	Triangle t;</a:t>
              </a:r>
            </a:p>
            <a:p>
              <a:pPr algn="just"/>
              <a:r>
                <a:rPr lang="en-US" sz="1050" b="1" dirty="0"/>
                <a:t>	s = &amp;r;</a:t>
              </a:r>
            </a:p>
            <a:p>
              <a:pPr algn="just"/>
              <a:r>
                <a:rPr lang="en-US" sz="1050" b="1" dirty="0"/>
                <a:t>	s-&gt;</a:t>
              </a:r>
              <a:r>
                <a:rPr lang="en-US" sz="1050" b="1" dirty="0" err="1"/>
                <a:t>getdata</a:t>
              </a:r>
              <a:r>
                <a:rPr lang="en-US" sz="1050" b="1" dirty="0"/>
                <a:t>();</a:t>
              </a:r>
            </a:p>
            <a:p>
              <a:pPr algn="just"/>
              <a:r>
                <a:rPr lang="en-US" sz="1050" b="1" dirty="0"/>
                <a:t>	s-&gt;display();</a:t>
              </a:r>
            </a:p>
            <a:p>
              <a:pPr algn="just"/>
              <a:r>
                <a:rPr lang="en-US" sz="1050" b="1" dirty="0"/>
                <a:t>	s = &amp;t;</a:t>
              </a:r>
            </a:p>
            <a:p>
              <a:pPr algn="just"/>
              <a:r>
                <a:rPr lang="en-US" sz="1050" b="1" dirty="0"/>
                <a:t>	s-&gt;</a:t>
              </a:r>
              <a:r>
                <a:rPr lang="en-US" sz="1050" b="1" dirty="0" err="1"/>
                <a:t>getdata</a:t>
              </a:r>
              <a:r>
                <a:rPr lang="en-US" sz="1050" b="1" dirty="0"/>
                <a:t>();</a:t>
              </a:r>
            </a:p>
            <a:p>
              <a:pPr algn="just"/>
              <a:r>
                <a:rPr lang="en-US" sz="1050" b="1" dirty="0"/>
                <a:t>	s-&gt;display();</a:t>
              </a:r>
            </a:p>
            <a:p>
              <a:pPr algn="just"/>
              <a:r>
                <a:rPr lang="en-US" sz="1050" b="1" dirty="0"/>
                <a:t>}</a:t>
              </a:r>
            </a:p>
            <a:p>
              <a:pPr algn="just"/>
              <a:endParaRPr lang="en-US" sz="1050" b="1" dirty="0"/>
            </a:p>
          </p:txBody>
        </p:sp>
        <p:sp>
          <p:nvSpPr>
            <p:cNvPr id="25" name="TextBox 24"/>
            <p:cNvSpPr txBox="1"/>
            <p:nvPr/>
          </p:nvSpPr>
          <p:spPr>
            <a:xfrm>
              <a:off x="803640" y="3362834"/>
              <a:ext cx="2059657" cy="1066509"/>
            </a:xfrm>
            <a:prstGeom prst="rect">
              <a:avLst/>
            </a:prstGeom>
            <a:noFill/>
          </p:spPr>
          <p:txBody>
            <a:bodyPr wrap="square" rtlCol="0">
              <a:spAutoFit/>
            </a:bodyPr>
            <a:lstStyle/>
            <a:p>
              <a:endParaRPr lang="ko-KR" altLang="en-US" sz="1400" b="1" dirty="0">
                <a:cs typeface="Arial" pitchFamily="34" charset="0"/>
              </a:endParaRPr>
            </a:p>
          </p:txBody>
        </p:sp>
      </p:grpSp>
      <p:sp>
        <p:nvSpPr>
          <p:cNvPr id="13" name="TextBox 12"/>
          <p:cNvSpPr txBox="1"/>
          <p:nvPr/>
        </p:nvSpPr>
        <p:spPr>
          <a:xfrm>
            <a:off x="4315020" y="1294743"/>
            <a:ext cx="1281574" cy="369332"/>
          </a:xfrm>
          <a:prstGeom prst="rect">
            <a:avLst/>
          </a:prstGeom>
          <a:noFill/>
        </p:spPr>
        <p:txBody>
          <a:bodyPr wrap="square" rtlCol="0">
            <a:spAutoFit/>
          </a:bodyPr>
          <a:lstStyle/>
          <a:p>
            <a:r>
              <a:rPr lang="en-US" altLang="ko-KR" b="1" dirty="0">
                <a:solidFill>
                  <a:schemeClr val="accent1"/>
                </a:solidFill>
                <a:cs typeface="Arial" pitchFamily="34" charset="0"/>
              </a:rPr>
              <a:t>Example:</a:t>
            </a:r>
          </a:p>
        </p:txBody>
      </p:sp>
      <p:grpSp>
        <p:nvGrpSpPr>
          <p:cNvPr id="7" name="Group 6">
            <a:extLst>
              <a:ext uri="{FF2B5EF4-FFF2-40B4-BE49-F238E27FC236}">
                <a16:creationId xmlns:a16="http://schemas.microsoft.com/office/drawing/2014/main" id="{E0B9A754-C2CF-736B-7237-3988A2C78DCB}"/>
              </a:ext>
            </a:extLst>
          </p:cNvPr>
          <p:cNvGrpSpPr/>
          <p:nvPr/>
        </p:nvGrpSpPr>
        <p:grpSpPr>
          <a:xfrm>
            <a:off x="1514857" y="353522"/>
            <a:ext cx="9005455" cy="429817"/>
            <a:chOff x="0" y="464819"/>
            <a:chExt cx="9144000" cy="533400"/>
          </a:xfrm>
        </p:grpSpPr>
        <p:sp>
          <p:nvSpPr>
            <p:cNvPr id="8" name="Rectangle 7">
              <a:extLst>
                <a:ext uri="{FF2B5EF4-FFF2-40B4-BE49-F238E27FC236}">
                  <a16:creationId xmlns:a16="http://schemas.microsoft.com/office/drawing/2014/main" id="{B79FD1B7-EA34-23B0-6619-EFCF70C2F896}"/>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619FAEC7-B79F-9C64-3893-A6C1BBE4A985}"/>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10" name="Picture 9" descr="pngfind.com-kingpin-png-4152286 (1).png">
              <a:extLst>
                <a:ext uri="{FF2B5EF4-FFF2-40B4-BE49-F238E27FC236}">
                  <a16:creationId xmlns:a16="http://schemas.microsoft.com/office/drawing/2014/main" id="{374582D6-6812-84A7-09E6-D4821DC7100C}"/>
                </a:ext>
              </a:extLst>
            </p:cNvPr>
            <p:cNvPicPr>
              <a:picLocks noChangeAspect="1"/>
            </p:cNvPicPr>
            <p:nvPr/>
          </p:nvPicPr>
          <p:blipFill>
            <a:blip r:embed="rId3"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37145140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4000" y="850660"/>
            <a:ext cx="9144000" cy="534698"/>
          </a:xfrm>
        </p:spPr>
        <p:txBody>
          <a:bodyPr>
            <a:normAutofit fontScale="92500"/>
          </a:bodyPr>
          <a:lstStyle/>
          <a:p>
            <a:r>
              <a:rPr lang="en-US" altLang="ko-KR" sz="2700" b="1" dirty="0">
                <a:latin typeface="Segoe UI" panose="020B0502040204020203" pitchFamily="34" charset="0"/>
                <a:cs typeface="Segoe UI" panose="020B0502040204020203" pitchFamily="34" charset="0"/>
              </a:rPr>
              <a:t>Difference in invocation for virtual and non virtual function</a:t>
            </a:r>
            <a:endParaRPr lang="ko-KR" altLang="en-US" sz="2700" b="1" dirty="0">
              <a:latin typeface="Segoe UI" panose="020B0502040204020203" pitchFamily="34" charset="0"/>
              <a:cs typeface="Segoe UI" panose="020B0502040204020203" pitchFamily="34" charset="0"/>
            </a:endParaRPr>
          </a:p>
        </p:txBody>
      </p:sp>
      <p:grpSp>
        <p:nvGrpSpPr>
          <p:cNvPr id="23" name="Group 22"/>
          <p:cNvGrpSpPr/>
          <p:nvPr/>
        </p:nvGrpSpPr>
        <p:grpSpPr>
          <a:xfrm>
            <a:off x="1539892" y="1041526"/>
            <a:ext cx="9128108" cy="4889977"/>
            <a:chOff x="803640" y="3362835"/>
            <a:chExt cx="2153425" cy="9212197"/>
          </a:xfrm>
        </p:grpSpPr>
        <p:sp>
          <p:nvSpPr>
            <p:cNvPr id="24" name="TextBox 23"/>
            <p:cNvSpPr txBox="1"/>
            <p:nvPr/>
          </p:nvSpPr>
          <p:spPr>
            <a:xfrm>
              <a:off x="803640" y="3747298"/>
              <a:ext cx="2153425" cy="8827734"/>
            </a:xfrm>
            <a:prstGeom prst="rect">
              <a:avLst/>
            </a:prstGeom>
            <a:noFill/>
          </p:spPr>
          <p:txBody>
            <a:bodyPr wrap="square" numCol="2" rtlCol="0">
              <a:spAutoFit/>
            </a:bodyPr>
            <a:lstStyle/>
            <a:p>
              <a:pPr algn="just"/>
              <a:r>
                <a:rPr lang="en-US" sz="1350" b="1" dirty="0"/>
                <a:t>class Base</a:t>
              </a:r>
            </a:p>
            <a:p>
              <a:pPr algn="just"/>
              <a:r>
                <a:rPr lang="en-US" sz="1350" b="1" dirty="0"/>
                <a:t>{     public:</a:t>
              </a:r>
            </a:p>
            <a:p>
              <a:pPr algn="just"/>
              <a:r>
                <a:rPr lang="en-US" sz="1350" b="1" dirty="0"/>
                <a:t>    void show()</a:t>
              </a:r>
            </a:p>
            <a:p>
              <a:pPr algn="just"/>
              <a:r>
                <a:rPr lang="en-US" sz="1350" b="1" dirty="0"/>
                <a:t>    {</a:t>
              </a:r>
            </a:p>
            <a:p>
              <a:pPr algn="just"/>
              <a:r>
                <a:rPr lang="en-US" sz="1350" b="1" dirty="0"/>
                <a:t>        </a:t>
              </a:r>
              <a:r>
                <a:rPr lang="en-US" sz="1350" b="1" dirty="0" err="1"/>
                <a:t>cout</a:t>
              </a:r>
              <a:r>
                <a:rPr lang="en-US" sz="1350" b="1" dirty="0"/>
                <a:t> &lt;&lt; "Base class";</a:t>
              </a:r>
            </a:p>
            <a:p>
              <a:pPr algn="just"/>
              <a:r>
                <a:rPr lang="en-US" sz="1350" b="1" dirty="0"/>
                <a:t>    }</a:t>
              </a:r>
            </a:p>
            <a:p>
              <a:pPr algn="just"/>
              <a:r>
                <a:rPr lang="en-US" sz="1350" b="1" dirty="0"/>
                <a:t>};</a:t>
              </a:r>
            </a:p>
            <a:p>
              <a:pPr algn="just"/>
              <a:r>
                <a:rPr lang="en-US" sz="1350" b="1" dirty="0"/>
                <a:t>class </a:t>
              </a:r>
              <a:r>
                <a:rPr lang="en-US" sz="1350" b="1" dirty="0" err="1"/>
                <a:t>Derived:public</a:t>
              </a:r>
              <a:r>
                <a:rPr lang="en-US" sz="1350" b="1" dirty="0"/>
                <a:t> Base</a:t>
              </a:r>
            </a:p>
            <a:p>
              <a:pPr algn="just"/>
              <a:r>
                <a:rPr lang="en-US" sz="1350" b="1" dirty="0"/>
                <a:t>{     public:</a:t>
              </a:r>
            </a:p>
            <a:p>
              <a:pPr algn="just"/>
              <a:r>
                <a:rPr lang="en-US" sz="1350" b="1" dirty="0"/>
                <a:t>    void show()</a:t>
              </a:r>
            </a:p>
            <a:p>
              <a:pPr algn="just"/>
              <a:r>
                <a:rPr lang="en-US" sz="1350" b="1" dirty="0"/>
                <a:t>    {</a:t>
              </a:r>
            </a:p>
            <a:p>
              <a:pPr algn="just"/>
              <a:r>
                <a:rPr lang="en-US" sz="1350" b="1" dirty="0"/>
                <a:t>        </a:t>
              </a:r>
              <a:r>
                <a:rPr lang="en-US" sz="1350" b="1" dirty="0" err="1"/>
                <a:t>cout</a:t>
              </a:r>
              <a:r>
                <a:rPr lang="en-US" sz="1350" b="1" dirty="0"/>
                <a:t> &lt;&lt; "Derived Class";</a:t>
              </a:r>
            </a:p>
            <a:p>
              <a:pPr algn="just"/>
              <a:r>
                <a:rPr lang="en-US" sz="1350" b="1" dirty="0"/>
                <a:t>    }</a:t>
              </a:r>
            </a:p>
            <a:p>
              <a:pPr algn="just"/>
              <a:r>
                <a:rPr lang="en-US" sz="1350" b="1" dirty="0"/>
                <a:t>}</a:t>
              </a:r>
            </a:p>
            <a:p>
              <a:pPr algn="just"/>
              <a:r>
                <a:rPr lang="en-US" sz="1350" b="1" dirty="0" err="1"/>
                <a:t>int</a:t>
              </a:r>
              <a:r>
                <a:rPr lang="en-US" sz="1350" b="1" dirty="0"/>
                <a:t> main()</a:t>
              </a:r>
            </a:p>
            <a:p>
              <a:pPr algn="just"/>
              <a:r>
                <a:rPr lang="en-US" sz="1350" b="1" dirty="0"/>
                <a:t>{</a:t>
              </a:r>
            </a:p>
            <a:p>
              <a:pPr algn="just"/>
              <a:r>
                <a:rPr lang="en-US" sz="1350" b="1" dirty="0"/>
                <a:t>    Base* b;       //Base class pointer</a:t>
              </a:r>
            </a:p>
            <a:p>
              <a:pPr algn="just"/>
              <a:r>
                <a:rPr lang="en-US" sz="1350" b="1" dirty="0"/>
                <a:t>    Derived d;     //Derived class object</a:t>
              </a:r>
            </a:p>
            <a:p>
              <a:pPr algn="just"/>
              <a:r>
                <a:rPr lang="en-US" sz="1350" b="1" dirty="0"/>
                <a:t>    b = &amp;d;</a:t>
              </a:r>
            </a:p>
            <a:p>
              <a:pPr algn="just"/>
              <a:r>
                <a:rPr lang="en-US" sz="1350" b="1" dirty="0"/>
                <a:t>    b-&gt;show();     //Early Binding Occurs</a:t>
              </a:r>
            </a:p>
            <a:p>
              <a:pPr algn="just"/>
              <a:r>
                <a:rPr lang="en-US" sz="1500" b="1" dirty="0"/>
                <a:t>}</a:t>
              </a:r>
            </a:p>
            <a:p>
              <a:pPr algn="just"/>
              <a:endParaRPr lang="en-US" sz="1500" b="1" dirty="0"/>
            </a:p>
            <a:p>
              <a:pPr algn="just"/>
              <a:r>
                <a:rPr lang="en-US" sz="1500" b="1" dirty="0"/>
                <a:t>class Base</a:t>
              </a:r>
            </a:p>
            <a:p>
              <a:pPr algn="just"/>
              <a:r>
                <a:rPr lang="en-US" sz="1500" b="1" dirty="0"/>
                <a:t>{     public:</a:t>
              </a:r>
            </a:p>
            <a:p>
              <a:pPr algn="just"/>
              <a:r>
                <a:rPr lang="en-US" sz="1500" b="1" dirty="0"/>
                <a:t>    virtual void show()</a:t>
              </a:r>
            </a:p>
            <a:p>
              <a:pPr algn="just"/>
              <a:r>
                <a:rPr lang="en-US" sz="1500" b="1" dirty="0"/>
                <a:t>    {</a:t>
              </a:r>
            </a:p>
            <a:p>
              <a:pPr algn="just"/>
              <a:r>
                <a:rPr lang="en-US" sz="1500" b="1" dirty="0"/>
                <a:t>        </a:t>
              </a:r>
              <a:r>
                <a:rPr lang="en-US" sz="1500" b="1" dirty="0" err="1"/>
                <a:t>cout</a:t>
              </a:r>
              <a:r>
                <a:rPr lang="en-US" sz="1500" b="1" dirty="0"/>
                <a:t> &lt;&lt; "Base class\n";</a:t>
              </a:r>
            </a:p>
            <a:p>
              <a:pPr algn="just"/>
              <a:r>
                <a:rPr lang="en-US" sz="1500" b="1" dirty="0"/>
                <a:t>    } };</a:t>
              </a:r>
            </a:p>
            <a:p>
              <a:pPr algn="just"/>
              <a:r>
                <a:rPr lang="en-US" sz="1500" b="1" dirty="0"/>
                <a:t>class </a:t>
              </a:r>
              <a:r>
                <a:rPr lang="en-US" sz="1500" b="1" dirty="0" err="1"/>
                <a:t>Derived:public</a:t>
              </a:r>
              <a:r>
                <a:rPr lang="en-US" sz="1500" b="1" dirty="0"/>
                <a:t> Base</a:t>
              </a:r>
            </a:p>
            <a:p>
              <a:pPr algn="just"/>
              <a:r>
                <a:rPr lang="en-US" sz="1500" b="1" dirty="0"/>
                <a:t>{     public:</a:t>
              </a:r>
            </a:p>
            <a:p>
              <a:pPr algn="just"/>
              <a:r>
                <a:rPr lang="en-US" sz="1500" b="1" dirty="0"/>
                <a:t>    void show()</a:t>
              </a:r>
            </a:p>
            <a:p>
              <a:pPr algn="just"/>
              <a:r>
                <a:rPr lang="en-US" sz="1500" b="1" dirty="0"/>
                <a:t>    {</a:t>
              </a:r>
            </a:p>
            <a:p>
              <a:pPr algn="just"/>
              <a:r>
                <a:rPr lang="en-US" sz="1500" b="1" dirty="0"/>
                <a:t>        </a:t>
              </a:r>
              <a:r>
                <a:rPr lang="en-US" sz="1500" b="1" dirty="0" err="1"/>
                <a:t>cout</a:t>
              </a:r>
              <a:r>
                <a:rPr lang="en-US" sz="1500" b="1" dirty="0"/>
                <a:t> &lt;&lt; "Derived Class";</a:t>
              </a:r>
            </a:p>
            <a:p>
              <a:pPr algn="just"/>
              <a:r>
                <a:rPr lang="en-US" sz="1500" b="1" dirty="0"/>
                <a:t>    } };</a:t>
              </a:r>
            </a:p>
            <a:p>
              <a:pPr algn="just"/>
              <a:r>
                <a:rPr lang="en-US" sz="1500" b="1" dirty="0" err="1"/>
                <a:t>int</a:t>
              </a:r>
              <a:r>
                <a:rPr lang="en-US" sz="1500" b="1" dirty="0"/>
                <a:t> main()</a:t>
              </a:r>
            </a:p>
            <a:p>
              <a:pPr algn="just"/>
              <a:r>
                <a:rPr lang="en-US" sz="1500" b="1" dirty="0"/>
                <a:t>{</a:t>
              </a:r>
            </a:p>
            <a:p>
              <a:pPr algn="just"/>
              <a:r>
                <a:rPr lang="en-US" sz="1500" b="1" dirty="0"/>
                <a:t>    Base* b;       //Base class pointer</a:t>
              </a:r>
            </a:p>
            <a:p>
              <a:pPr algn="just"/>
              <a:r>
                <a:rPr lang="en-US" sz="1500" b="1" dirty="0"/>
                <a:t>    Derived d;     //Derived class object</a:t>
              </a:r>
            </a:p>
            <a:p>
              <a:pPr algn="just"/>
              <a:r>
                <a:rPr lang="en-US" sz="1500" b="1" dirty="0"/>
                <a:t>    b = &amp;d;</a:t>
              </a:r>
            </a:p>
            <a:p>
              <a:pPr algn="just"/>
              <a:r>
                <a:rPr lang="en-US" sz="1500" b="1" dirty="0"/>
                <a:t>    b-&gt;show();     //Late Binding Occurs</a:t>
              </a:r>
            </a:p>
            <a:p>
              <a:pPr algn="just"/>
              <a:r>
                <a:rPr lang="en-US" sz="1500" b="1" dirty="0"/>
                <a:t>}</a:t>
              </a:r>
            </a:p>
          </p:txBody>
        </p:sp>
        <p:sp>
          <p:nvSpPr>
            <p:cNvPr id="25" name="TextBox 24"/>
            <p:cNvSpPr txBox="1"/>
            <p:nvPr/>
          </p:nvSpPr>
          <p:spPr>
            <a:xfrm>
              <a:off x="803640" y="3362835"/>
              <a:ext cx="2059657" cy="579819"/>
            </a:xfrm>
            <a:prstGeom prst="rect">
              <a:avLst/>
            </a:prstGeom>
            <a:noFill/>
          </p:spPr>
          <p:txBody>
            <a:bodyPr wrap="square" rtlCol="0">
              <a:spAutoFit/>
            </a:bodyPr>
            <a:lstStyle/>
            <a:p>
              <a:endParaRPr lang="ko-KR" altLang="en-US" sz="1400" b="1" dirty="0">
                <a:cs typeface="Arial" pitchFamily="34" charset="0"/>
              </a:endParaRPr>
            </a:p>
          </p:txBody>
        </p:sp>
      </p:grpSp>
      <p:sp>
        <p:nvSpPr>
          <p:cNvPr id="13" name="TextBox 12"/>
          <p:cNvSpPr txBox="1"/>
          <p:nvPr/>
        </p:nvSpPr>
        <p:spPr>
          <a:xfrm>
            <a:off x="4315020" y="1294743"/>
            <a:ext cx="1281574" cy="369332"/>
          </a:xfrm>
          <a:prstGeom prst="rect">
            <a:avLst/>
          </a:prstGeom>
          <a:noFill/>
        </p:spPr>
        <p:txBody>
          <a:bodyPr wrap="square" rtlCol="0">
            <a:spAutoFit/>
          </a:bodyPr>
          <a:lstStyle/>
          <a:p>
            <a:r>
              <a:rPr lang="en-US" altLang="ko-KR" b="1" dirty="0">
                <a:solidFill>
                  <a:schemeClr val="accent1"/>
                </a:solidFill>
                <a:cs typeface="Arial" pitchFamily="34" charset="0"/>
              </a:rPr>
              <a:t>Example:</a:t>
            </a:r>
          </a:p>
        </p:txBody>
      </p:sp>
      <p:grpSp>
        <p:nvGrpSpPr>
          <p:cNvPr id="7" name="Group 6">
            <a:extLst>
              <a:ext uri="{FF2B5EF4-FFF2-40B4-BE49-F238E27FC236}">
                <a16:creationId xmlns:a16="http://schemas.microsoft.com/office/drawing/2014/main" id="{E0B9A754-C2CF-736B-7237-3988A2C78DCB}"/>
              </a:ext>
            </a:extLst>
          </p:cNvPr>
          <p:cNvGrpSpPr/>
          <p:nvPr/>
        </p:nvGrpSpPr>
        <p:grpSpPr>
          <a:xfrm>
            <a:off x="1514857" y="353522"/>
            <a:ext cx="9005455" cy="429817"/>
            <a:chOff x="0" y="464819"/>
            <a:chExt cx="9144000" cy="533400"/>
          </a:xfrm>
        </p:grpSpPr>
        <p:sp>
          <p:nvSpPr>
            <p:cNvPr id="8" name="Rectangle 7">
              <a:extLst>
                <a:ext uri="{FF2B5EF4-FFF2-40B4-BE49-F238E27FC236}">
                  <a16:creationId xmlns:a16="http://schemas.microsoft.com/office/drawing/2014/main" id="{B79FD1B7-EA34-23B0-6619-EFCF70C2F896}"/>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619FAEC7-B79F-9C64-3893-A6C1BBE4A985}"/>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10" name="Picture 9" descr="pngfind.com-kingpin-png-4152286 (1).png">
              <a:extLst>
                <a:ext uri="{FF2B5EF4-FFF2-40B4-BE49-F238E27FC236}">
                  <a16:creationId xmlns:a16="http://schemas.microsoft.com/office/drawing/2014/main" id="{374582D6-6812-84A7-09E6-D4821DC7100C}"/>
                </a:ext>
              </a:extLst>
            </p:cNvPr>
            <p:cNvPicPr>
              <a:picLocks noChangeAspect="1"/>
            </p:cNvPicPr>
            <p:nvPr/>
          </p:nvPicPr>
          <p:blipFill>
            <a:blip r:embed="rId3"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741581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4000" y="850660"/>
            <a:ext cx="9144000" cy="534698"/>
          </a:xfrm>
        </p:spPr>
        <p:txBody>
          <a:bodyPr>
            <a:normAutofit fontScale="92500"/>
          </a:bodyPr>
          <a:lstStyle/>
          <a:p>
            <a:r>
              <a:rPr lang="en-US" altLang="ko-KR" sz="2700" b="1" dirty="0">
                <a:latin typeface="Segoe UI" panose="020B0502040204020203" pitchFamily="34" charset="0"/>
                <a:cs typeface="Segoe UI" panose="020B0502040204020203" pitchFamily="34" charset="0"/>
              </a:rPr>
              <a:t>Difference in invocation for virtual and non virtual function</a:t>
            </a:r>
            <a:endParaRPr lang="ko-KR" altLang="en-US" sz="2700" b="1" dirty="0">
              <a:latin typeface="Segoe UI" panose="020B0502040204020203" pitchFamily="34" charset="0"/>
              <a:cs typeface="Segoe UI" panose="020B0502040204020203" pitchFamily="34" charset="0"/>
            </a:endParaRPr>
          </a:p>
        </p:txBody>
      </p:sp>
      <p:grpSp>
        <p:nvGrpSpPr>
          <p:cNvPr id="23" name="Group 22"/>
          <p:cNvGrpSpPr/>
          <p:nvPr/>
        </p:nvGrpSpPr>
        <p:grpSpPr>
          <a:xfrm>
            <a:off x="1539895" y="1294744"/>
            <a:ext cx="9128105" cy="4514420"/>
            <a:chOff x="803640" y="3362835"/>
            <a:chExt cx="2246018" cy="8076794"/>
          </a:xfrm>
        </p:grpSpPr>
        <p:sp>
          <p:nvSpPr>
            <p:cNvPr id="24" name="TextBox 23"/>
            <p:cNvSpPr txBox="1"/>
            <p:nvPr/>
          </p:nvSpPr>
          <p:spPr>
            <a:xfrm>
              <a:off x="803640" y="3469024"/>
              <a:ext cx="2246018" cy="7970605"/>
            </a:xfrm>
            <a:prstGeom prst="rect">
              <a:avLst/>
            </a:prstGeom>
            <a:noFill/>
          </p:spPr>
          <p:txBody>
            <a:bodyPr wrap="square" numCol="2" rtlCol="0">
              <a:spAutoFit/>
            </a:bodyPr>
            <a:lstStyle/>
            <a:p>
              <a:pPr algn="just"/>
              <a:endParaRPr lang="en-US" sz="1500" b="1" dirty="0">
                <a:solidFill>
                  <a:srgbClr val="FFFF00"/>
                </a:solidFill>
              </a:endParaRPr>
            </a:p>
            <a:p>
              <a:pPr algn="just"/>
              <a:r>
                <a:rPr lang="en-US" sz="1500" b="1" dirty="0"/>
                <a:t>#include&lt;</a:t>
              </a:r>
              <a:r>
                <a:rPr lang="en-US" sz="1500" b="1" dirty="0" err="1"/>
                <a:t>iostream</a:t>
              </a:r>
              <a:r>
                <a:rPr lang="en-US" sz="1500" b="1" dirty="0"/>
                <a:t>&gt;</a:t>
              </a:r>
            </a:p>
            <a:p>
              <a:pPr algn="just"/>
              <a:r>
                <a:rPr lang="en-US" sz="1500" b="1" dirty="0"/>
                <a:t>using namespace </a:t>
              </a:r>
              <a:r>
                <a:rPr lang="en-US" sz="1500" b="1" dirty="0" err="1"/>
                <a:t>std</a:t>
              </a:r>
              <a:r>
                <a:rPr lang="en-US" sz="1500" b="1" dirty="0"/>
                <a:t>;</a:t>
              </a:r>
            </a:p>
            <a:p>
              <a:pPr algn="just"/>
              <a:r>
                <a:rPr lang="en-US" sz="1500" b="1" dirty="0"/>
                <a:t>class Base {</a:t>
              </a:r>
            </a:p>
            <a:p>
              <a:pPr algn="just"/>
              <a:r>
                <a:rPr lang="en-US" sz="1500" b="1" dirty="0"/>
                <a:t>public:</a:t>
              </a:r>
            </a:p>
            <a:p>
              <a:pPr algn="just"/>
              <a:r>
                <a:rPr lang="en-US" sz="1500" b="1" dirty="0"/>
                <a:t>   void foo()         </a:t>
              </a:r>
            </a:p>
            <a:p>
              <a:pPr algn="just"/>
              <a:r>
                <a:rPr lang="en-US" sz="1500" b="1" dirty="0"/>
                <a:t>   { </a:t>
              </a:r>
            </a:p>
            <a:p>
              <a:pPr algn="just"/>
              <a:r>
                <a:rPr lang="en-US" sz="1500" b="1" dirty="0"/>
                <a:t>   	</a:t>
              </a:r>
              <a:r>
                <a:rPr lang="en-US" sz="1500" b="1" dirty="0" err="1"/>
                <a:t>std</a:t>
              </a:r>
              <a:r>
                <a:rPr lang="en-US" sz="1500" b="1" dirty="0"/>
                <a:t>::</a:t>
              </a:r>
              <a:r>
                <a:rPr lang="en-US" sz="1500" b="1" dirty="0" err="1"/>
                <a:t>cout</a:t>
              </a:r>
              <a:r>
                <a:rPr lang="en-US" sz="1500" b="1" dirty="0"/>
                <a:t> &lt;&lt; "Base::foo\n"; </a:t>
              </a:r>
            </a:p>
            <a:p>
              <a:pPr algn="just"/>
              <a:r>
                <a:rPr lang="en-US" sz="1500" b="1" dirty="0"/>
                <a:t>   }</a:t>
              </a:r>
            </a:p>
            <a:p>
              <a:pPr algn="just"/>
              <a:r>
                <a:rPr lang="en-US" sz="1500" b="1" dirty="0"/>
                <a:t>   virtual void bar() </a:t>
              </a:r>
            </a:p>
            <a:p>
              <a:pPr algn="just"/>
              <a:r>
                <a:rPr lang="en-US" sz="1500" b="1" dirty="0"/>
                <a:t>   { </a:t>
              </a:r>
            </a:p>
            <a:p>
              <a:pPr algn="just"/>
              <a:r>
                <a:rPr lang="en-US" sz="1500" b="1" dirty="0"/>
                <a:t>   	</a:t>
              </a:r>
              <a:r>
                <a:rPr lang="en-US" sz="1500" b="1" dirty="0" err="1"/>
                <a:t>std</a:t>
              </a:r>
              <a:r>
                <a:rPr lang="en-US" sz="1500" b="1" dirty="0"/>
                <a:t>::</a:t>
              </a:r>
              <a:r>
                <a:rPr lang="en-US" sz="1500" b="1" dirty="0" err="1"/>
                <a:t>cout</a:t>
              </a:r>
              <a:r>
                <a:rPr lang="en-US" sz="1500" b="1" dirty="0"/>
                <a:t> &lt;&lt; "Base::bar\n"; </a:t>
              </a:r>
            </a:p>
            <a:p>
              <a:pPr algn="just"/>
              <a:r>
                <a:rPr lang="en-US" sz="1500" b="1" dirty="0"/>
                <a:t>   }</a:t>
              </a:r>
            </a:p>
            <a:p>
              <a:pPr algn="just"/>
              <a:r>
                <a:rPr lang="en-US" sz="1500" b="1" dirty="0"/>
                <a:t>};</a:t>
              </a:r>
            </a:p>
            <a:p>
              <a:pPr algn="just"/>
              <a:endParaRPr lang="en-US" sz="1500" b="1" dirty="0"/>
            </a:p>
            <a:p>
              <a:pPr algn="just"/>
              <a:r>
                <a:rPr lang="en-US" sz="1500" b="1" dirty="0"/>
                <a:t>class Derived : public Base {</a:t>
              </a:r>
            </a:p>
            <a:p>
              <a:pPr algn="just"/>
              <a:r>
                <a:rPr lang="en-US" sz="1500" b="1" dirty="0"/>
                <a:t>public:</a:t>
              </a:r>
            </a:p>
            <a:p>
              <a:pPr algn="just"/>
              <a:r>
                <a:rPr lang="en-US" sz="1500" b="1" dirty="0"/>
                <a:t>   void foo()         </a:t>
              </a:r>
            </a:p>
            <a:p>
              <a:pPr algn="just"/>
              <a:r>
                <a:rPr lang="en-US" sz="1500" b="1" dirty="0"/>
                <a:t>   { </a:t>
              </a:r>
            </a:p>
            <a:p>
              <a:pPr algn="just"/>
              <a:r>
                <a:rPr lang="en-US" sz="1500" b="1" dirty="0"/>
                <a:t>   	</a:t>
              </a:r>
              <a:r>
                <a:rPr lang="en-US" sz="1500" b="1" dirty="0" err="1"/>
                <a:t>std</a:t>
              </a:r>
              <a:r>
                <a:rPr lang="en-US" sz="1500" b="1" dirty="0"/>
                <a:t>::</a:t>
              </a:r>
              <a:r>
                <a:rPr lang="en-US" sz="1500" b="1" dirty="0" err="1"/>
                <a:t>cout</a:t>
              </a:r>
              <a:r>
                <a:rPr lang="en-US" sz="1500" b="1" dirty="0"/>
                <a:t> &lt;&lt; "Derived::foo\n"; </a:t>
              </a:r>
            </a:p>
            <a:p>
              <a:pPr algn="just"/>
              <a:r>
                <a:rPr lang="en-US" sz="1500" b="1" dirty="0"/>
                <a:t>   }</a:t>
              </a:r>
            </a:p>
            <a:p>
              <a:pPr algn="just"/>
              <a:r>
                <a:rPr lang="en-US" sz="1500" b="1" dirty="0"/>
                <a:t>   virtual void bar() </a:t>
              </a:r>
            </a:p>
            <a:p>
              <a:pPr algn="just"/>
              <a:r>
                <a:rPr lang="en-US" sz="1500" b="1" dirty="0"/>
                <a:t>   { </a:t>
              </a:r>
            </a:p>
            <a:p>
              <a:pPr algn="just"/>
              <a:r>
                <a:rPr lang="en-US" sz="1500" b="1" dirty="0"/>
                <a:t>   	</a:t>
              </a:r>
              <a:r>
                <a:rPr lang="en-US" sz="1500" b="1" dirty="0" err="1"/>
                <a:t>std</a:t>
              </a:r>
              <a:r>
                <a:rPr lang="en-US" sz="1500" b="1" dirty="0"/>
                <a:t>::</a:t>
              </a:r>
              <a:r>
                <a:rPr lang="en-US" sz="1500" b="1" dirty="0" err="1"/>
                <a:t>cout</a:t>
              </a:r>
              <a:r>
                <a:rPr lang="en-US" sz="1500" b="1" dirty="0"/>
                <a:t> &lt;&lt; "Derived::bar\n"; </a:t>
              </a:r>
            </a:p>
            <a:p>
              <a:pPr algn="just"/>
              <a:r>
                <a:rPr lang="en-US" sz="1500" b="1" dirty="0"/>
                <a:t>   }</a:t>
              </a:r>
            </a:p>
            <a:p>
              <a:pPr algn="just"/>
              <a:r>
                <a:rPr lang="en-US" sz="1500" b="1" dirty="0"/>
                <a:t>};</a:t>
              </a:r>
            </a:p>
            <a:p>
              <a:pPr algn="just"/>
              <a:endParaRPr lang="en-US" sz="1500" b="1" dirty="0"/>
            </a:p>
            <a:p>
              <a:pPr algn="just"/>
              <a:r>
                <a:rPr lang="en-US" sz="1500" b="1" dirty="0" err="1"/>
                <a:t>int</a:t>
              </a:r>
              <a:r>
                <a:rPr lang="en-US" sz="1500" b="1" dirty="0"/>
                <a:t> main() {</a:t>
              </a:r>
            </a:p>
            <a:p>
              <a:pPr algn="just"/>
              <a:r>
                <a:rPr lang="en-US" sz="1500" b="1" dirty="0"/>
                <a:t>    Derived d;</a:t>
              </a:r>
            </a:p>
            <a:p>
              <a:pPr algn="just"/>
              <a:r>
                <a:rPr lang="en-US" sz="1500" b="1" dirty="0"/>
                <a:t>    Base* b = &amp;d;</a:t>
              </a:r>
            </a:p>
            <a:p>
              <a:pPr algn="just"/>
              <a:r>
                <a:rPr lang="en-US" sz="1500" b="1" dirty="0"/>
                <a:t>    b-&gt;foo(); // calls Base::foo</a:t>
              </a:r>
            </a:p>
            <a:p>
              <a:pPr algn="just"/>
              <a:r>
                <a:rPr lang="en-US" sz="1500" b="1" dirty="0"/>
                <a:t>    b-&gt;bar(); // calls Derived::bar</a:t>
              </a:r>
            </a:p>
            <a:p>
              <a:pPr algn="just"/>
              <a:r>
                <a:rPr lang="en-US" sz="1500" b="1" dirty="0"/>
                <a:t>}</a:t>
              </a:r>
            </a:p>
            <a:p>
              <a:pPr algn="just"/>
              <a:endParaRPr lang="en-US" sz="1500" b="1" dirty="0"/>
            </a:p>
            <a:p>
              <a:pPr algn="just"/>
              <a:r>
                <a:rPr lang="en-US" sz="1500" b="1" u="sng" dirty="0"/>
                <a:t>Output:</a:t>
              </a:r>
            </a:p>
            <a:p>
              <a:pPr algn="just"/>
              <a:r>
                <a:rPr lang="en-US" sz="1500" dirty="0"/>
                <a:t>	Base::foo</a:t>
              </a:r>
            </a:p>
            <a:p>
              <a:pPr algn="just"/>
              <a:r>
                <a:rPr lang="en-US" sz="1500" dirty="0"/>
                <a:t>	Derived::bar</a:t>
              </a:r>
              <a:endParaRPr lang="en-US" sz="1500" b="1" dirty="0"/>
            </a:p>
          </p:txBody>
        </p:sp>
        <p:sp>
          <p:nvSpPr>
            <p:cNvPr id="25" name="TextBox 24"/>
            <p:cNvSpPr txBox="1"/>
            <p:nvPr/>
          </p:nvSpPr>
          <p:spPr>
            <a:xfrm>
              <a:off x="803640" y="3362835"/>
              <a:ext cx="2059657" cy="550647"/>
            </a:xfrm>
            <a:prstGeom prst="rect">
              <a:avLst/>
            </a:prstGeom>
            <a:noFill/>
          </p:spPr>
          <p:txBody>
            <a:bodyPr wrap="square" rtlCol="0">
              <a:spAutoFit/>
            </a:bodyPr>
            <a:lstStyle/>
            <a:p>
              <a:endParaRPr lang="ko-KR" altLang="en-US" sz="1400" b="1" dirty="0">
                <a:cs typeface="Arial" pitchFamily="34" charset="0"/>
              </a:endParaRPr>
            </a:p>
          </p:txBody>
        </p:sp>
      </p:grpSp>
      <p:sp>
        <p:nvSpPr>
          <p:cNvPr id="13" name="TextBox 12"/>
          <p:cNvSpPr txBox="1"/>
          <p:nvPr/>
        </p:nvSpPr>
        <p:spPr>
          <a:xfrm>
            <a:off x="4315020" y="1294743"/>
            <a:ext cx="1281574" cy="369332"/>
          </a:xfrm>
          <a:prstGeom prst="rect">
            <a:avLst/>
          </a:prstGeom>
          <a:noFill/>
        </p:spPr>
        <p:txBody>
          <a:bodyPr wrap="square" rtlCol="0">
            <a:spAutoFit/>
          </a:bodyPr>
          <a:lstStyle/>
          <a:p>
            <a:r>
              <a:rPr lang="en-US" altLang="ko-KR" b="1" dirty="0">
                <a:solidFill>
                  <a:schemeClr val="accent1"/>
                </a:solidFill>
                <a:cs typeface="Arial" pitchFamily="34" charset="0"/>
              </a:rPr>
              <a:t>Example:</a:t>
            </a:r>
          </a:p>
        </p:txBody>
      </p:sp>
      <p:grpSp>
        <p:nvGrpSpPr>
          <p:cNvPr id="7" name="Group 6">
            <a:extLst>
              <a:ext uri="{FF2B5EF4-FFF2-40B4-BE49-F238E27FC236}">
                <a16:creationId xmlns:a16="http://schemas.microsoft.com/office/drawing/2014/main" id="{E0B9A754-C2CF-736B-7237-3988A2C78DCB}"/>
              </a:ext>
            </a:extLst>
          </p:cNvPr>
          <p:cNvGrpSpPr/>
          <p:nvPr/>
        </p:nvGrpSpPr>
        <p:grpSpPr>
          <a:xfrm>
            <a:off x="1514857" y="353522"/>
            <a:ext cx="9005455" cy="429817"/>
            <a:chOff x="0" y="464819"/>
            <a:chExt cx="9144000" cy="533400"/>
          </a:xfrm>
        </p:grpSpPr>
        <p:sp>
          <p:nvSpPr>
            <p:cNvPr id="8" name="Rectangle 7">
              <a:extLst>
                <a:ext uri="{FF2B5EF4-FFF2-40B4-BE49-F238E27FC236}">
                  <a16:creationId xmlns:a16="http://schemas.microsoft.com/office/drawing/2014/main" id="{B79FD1B7-EA34-23B0-6619-EFCF70C2F896}"/>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619FAEC7-B79F-9C64-3893-A6C1BBE4A985}"/>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10" name="Picture 9" descr="pngfind.com-kingpin-png-4152286 (1).png">
              <a:extLst>
                <a:ext uri="{FF2B5EF4-FFF2-40B4-BE49-F238E27FC236}">
                  <a16:creationId xmlns:a16="http://schemas.microsoft.com/office/drawing/2014/main" id="{374582D6-6812-84A7-09E6-D4821DC7100C}"/>
                </a:ext>
              </a:extLst>
            </p:cNvPr>
            <p:cNvPicPr>
              <a:picLocks noChangeAspect="1"/>
            </p:cNvPicPr>
            <p:nvPr/>
          </p:nvPicPr>
          <p:blipFill>
            <a:blip r:embed="rId3"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26218918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4000" y="850660"/>
            <a:ext cx="9144000" cy="534698"/>
          </a:xfrm>
        </p:spPr>
        <p:txBody>
          <a:bodyPr>
            <a:normAutofit/>
          </a:bodyPr>
          <a:lstStyle/>
          <a:p>
            <a:r>
              <a:rPr lang="en-US" altLang="ko-KR" sz="2700" b="1" dirty="0">
                <a:latin typeface="Segoe UI" panose="020B0502040204020203" pitchFamily="34" charset="0"/>
                <a:cs typeface="Segoe UI" panose="020B0502040204020203" pitchFamily="34" charset="0"/>
              </a:rPr>
              <a:t>Override</a:t>
            </a:r>
            <a:endParaRPr lang="ko-KR" altLang="en-US" sz="2700" b="1" dirty="0">
              <a:latin typeface="Segoe UI" panose="020B0502040204020203" pitchFamily="34" charset="0"/>
              <a:cs typeface="Segoe UI" panose="020B0502040204020203" pitchFamily="34" charset="0"/>
            </a:endParaRPr>
          </a:p>
        </p:txBody>
      </p:sp>
      <p:grpSp>
        <p:nvGrpSpPr>
          <p:cNvPr id="23" name="Group 22"/>
          <p:cNvGrpSpPr/>
          <p:nvPr/>
        </p:nvGrpSpPr>
        <p:grpSpPr>
          <a:xfrm>
            <a:off x="1583826" y="1326396"/>
            <a:ext cx="9128108" cy="4455066"/>
            <a:chOff x="756756" y="2384054"/>
            <a:chExt cx="2153425" cy="6737190"/>
          </a:xfrm>
        </p:grpSpPr>
        <p:sp>
          <p:nvSpPr>
            <p:cNvPr id="24" name="TextBox 23"/>
            <p:cNvSpPr txBox="1"/>
            <p:nvPr/>
          </p:nvSpPr>
          <p:spPr>
            <a:xfrm>
              <a:off x="756756" y="2384054"/>
              <a:ext cx="2153425" cy="6737190"/>
            </a:xfrm>
            <a:prstGeom prst="rect">
              <a:avLst/>
            </a:prstGeom>
            <a:noFill/>
          </p:spPr>
          <p:txBody>
            <a:bodyPr wrap="square" numCol="2" rtlCol="0">
              <a:spAutoFit/>
            </a:bodyPr>
            <a:lstStyle/>
            <a:p>
              <a:pPr algn="just"/>
              <a:endParaRPr lang="en-US" sz="1500" b="1" dirty="0"/>
            </a:p>
            <a:p>
              <a:pPr algn="just"/>
              <a:r>
                <a:rPr lang="en-US" sz="1500" b="1" dirty="0"/>
                <a:t>#include &lt;iostream&gt; </a:t>
              </a:r>
            </a:p>
            <a:p>
              <a:pPr algn="just"/>
              <a:r>
                <a:rPr lang="en-US" sz="1500" b="1" dirty="0"/>
                <a:t>using namespace </a:t>
              </a:r>
              <a:r>
                <a:rPr lang="en-US" sz="1500" b="1" dirty="0" err="1"/>
                <a:t>std</a:t>
              </a:r>
              <a:r>
                <a:rPr lang="en-US" sz="1500" b="1" dirty="0"/>
                <a:t>; </a:t>
              </a:r>
            </a:p>
            <a:p>
              <a:pPr algn="just"/>
              <a:r>
                <a:rPr lang="en-US" sz="1500" b="1" dirty="0"/>
                <a:t>  </a:t>
              </a:r>
            </a:p>
            <a:p>
              <a:pPr algn="just"/>
              <a:r>
                <a:rPr lang="en-US" sz="1500" b="1" dirty="0"/>
                <a:t>class Base { </a:t>
              </a:r>
            </a:p>
            <a:p>
              <a:pPr algn="just"/>
              <a:r>
                <a:rPr lang="en-US" sz="1500" b="1" dirty="0"/>
                <a:t>public: </a:t>
              </a:r>
            </a:p>
            <a:p>
              <a:pPr algn="just"/>
              <a:r>
                <a:rPr lang="en-US" sz="1500" b="1" dirty="0"/>
                <a:t>  </a:t>
              </a:r>
            </a:p>
            <a:p>
              <a:pPr algn="just"/>
              <a:r>
                <a:rPr lang="en-US" sz="1500" b="1" dirty="0"/>
                <a:t>    // user wants to override this in the derived class </a:t>
              </a:r>
            </a:p>
            <a:p>
              <a:pPr algn="just"/>
              <a:r>
                <a:rPr lang="en-US" sz="1500" b="1" dirty="0"/>
                <a:t>    virtual void </a:t>
              </a:r>
              <a:r>
                <a:rPr lang="en-US" sz="1500" b="1" dirty="0" err="1"/>
                <a:t>func</a:t>
              </a:r>
              <a:r>
                <a:rPr lang="en-US" sz="1500" b="1" dirty="0"/>
                <a:t>()  </a:t>
              </a:r>
            </a:p>
            <a:p>
              <a:pPr algn="just"/>
              <a:r>
                <a:rPr lang="en-US" sz="1500" b="1" dirty="0"/>
                <a:t>    { </a:t>
              </a:r>
            </a:p>
            <a:p>
              <a:pPr algn="just"/>
              <a:r>
                <a:rPr lang="en-US" sz="1500" b="1" dirty="0"/>
                <a:t>        </a:t>
              </a:r>
              <a:r>
                <a:rPr lang="en-US" sz="1500" b="1" dirty="0" err="1"/>
                <a:t>cout</a:t>
              </a:r>
              <a:r>
                <a:rPr lang="en-US" sz="1500" b="1" dirty="0"/>
                <a:t> &lt;&lt; "I am in base" &lt;&lt; </a:t>
              </a:r>
              <a:r>
                <a:rPr lang="en-US" sz="1500" b="1" dirty="0" err="1"/>
                <a:t>endl</a:t>
              </a:r>
              <a:r>
                <a:rPr lang="en-US" sz="1500" b="1" dirty="0"/>
                <a:t>; </a:t>
              </a:r>
            </a:p>
            <a:p>
              <a:pPr algn="just"/>
              <a:r>
                <a:rPr lang="en-US" sz="1500" b="1" dirty="0"/>
                <a:t>    } </a:t>
              </a:r>
            </a:p>
            <a:p>
              <a:pPr algn="just"/>
              <a:r>
                <a:rPr lang="en-US" sz="1500" b="1" dirty="0"/>
                <a:t>}; </a:t>
              </a:r>
            </a:p>
            <a:p>
              <a:pPr algn="just"/>
              <a:r>
                <a:rPr lang="en-US" sz="1500" b="1" dirty="0"/>
                <a:t>  </a:t>
              </a:r>
            </a:p>
            <a:p>
              <a:pPr algn="just"/>
              <a:r>
                <a:rPr lang="en-US" sz="1500" b="1" dirty="0"/>
                <a:t>class derived : public Base { </a:t>
              </a:r>
            </a:p>
            <a:p>
              <a:pPr algn="just"/>
              <a:r>
                <a:rPr lang="en-US" sz="1500" b="1" dirty="0"/>
                <a:t>public: </a:t>
              </a:r>
            </a:p>
            <a:p>
              <a:pPr algn="just"/>
              <a:r>
                <a:rPr lang="en-US" sz="1500" b="1" dirty="0"/>
                <a:t>   </a:t>
              </a:r>
            </a:p>
            <a:p>
              <a:pPr algn="just"/>
              <a:r>
                <a:rPr lang="en-US" sz="1500" b="1" dirty="0"/>
                <a:t>    // did a mistake by putting   an argument "</a:t>
              </a:r>
              <a:r>
                <a:rPr lang="en-US" sz="1500" b="1" dirty="0" err="1"/>
                <a:t>int</a:t>
              </a:r>
              <a:r>
                <a:rPr lang="en-US" sz="1500" b="1" dirty="0"/>
                <a:t> a" </a:t>
              </a:r>
            </a:p>
            <a:p>
              <a:pPr algn="just"/>
              <a:endParaRPr lang="en-US" sz="1500" b="1" dirty="0"/>
            </a:p>
            <a:p>
              <a:pPr algn="just"/>
              <a:r>
                <a:rPr lang="en-US" sz="1500" b="1" dirty="0"/>
                <a:t>    void </a:t>
              </a:r>
              <a:r>
                <a:rPr lang="en-US" sz="1500" b="1" dirty="0" err="1"/>
                <a:t>func</a:t>
              </a:r>
              <a:r>
                <a:rPr lang="en-US" sz="1500" b="1" dirty="0"/>
                <a:t>(</a:t>
              </a:r>
              <a:r>
                <a:rPr lang="en-US" sz="1500" b="1" dirty="0" err="1"/>
                <a:t>int</a:t>
              </a:r>
              <a:r>
                <a:rPr lang="en-US" sz="1500" b="1" dirty="0"/>
                <a:t> a) override  </a:t>
              </a:r>
            </a:p>
            <a:p>
              <a:pPr algn="just"/>
              <a:r>
                <a:rPr lang="en-US" sz="1500" b="1" dirty="0"/>
                <a:t>    { </a:t>
              </a:r>
            </a:p>
            <a:p>
              <a:pPr algn="just"/>
              <a:r>
                <a:rPr lang="en-US" sz="1500" b="1" dirty="0"/>
                <a:t>        </a:t>
              </a:r>
              <a:r>
                <a:rPr lang="en-US" sz="1500" b="1" dirty="0" err="1"/>
                <a:t>cout</a:t>
              </a:r>
              <a:r>
                <a:rPr lang="en-US" sz="1500" b="1" dirty="0"/>
                <a:t> &lt;&lt; "I am in derived class" &lt;&lt; </a:t>
              </a:r>
              <a:r>
                <a:rPr lang="en-US" sz="1500" b="1" dirty="0" err="1"/>
                <a:t>endl</a:t>
              </a:r>
              <a:r>
                <a:rPr lang="en-US" sz="1500" b="1" dirty="0"/>
                <a:t>; </a:t>
              </a:r>
            </a:p>
            <a:p>
              <a:pPr algn="just"/>
              <a:r>
                <a:rPr lang="en-US" sz="1500" b="1" dirty="0"/>
                <a:t>    } </a:t>
              </a:r>
            </a:p>
            <a:p>
              <a:pPr algn="just"/>
              <a:r>
                <a:rPr lang="en-US" sz="1500" b="1" dirty="0"/>
                <a:t>}; </a:t>
              </a:r>
            </a:p>
            <a:p>
              <a:pPr algn="just"/>
              <a:r>
                <a:rPr lang="en-US" sz="1500" b="1" dirty="0"/>
                <a:t>  </a:t>
              </a:r>
            </a:p>
            <a:p>
              <a:pPr algn="just"/>
              <a:r>
                <a:rPr lang="en-US" sz="1500" b="1" dirty="0" err="1"/>
                <a:t>int</a:t>
              </a:r>
              <a:r>
                <a:rPr lang="en-US" sz="1500" b="1" dirty="0"/>
                <a:t> main() </a:t>
              </a:r>
            </a:p>
            <a:p>
              <a:pPr algn="just"/>
              <a:r>
                <a:rPr lang="en-US" sz="1500" b="1" dirty="0"/>
                <a:t>{ </a:t>
              </a:r>
            </a:p>
            <a:p>
              <a:pPr algn="just"/>
              <a:r>
                <a:rPr lang="en-US" sz="1500" b="1" dirty="0"/>
                <a:t>    Base b; </a:t>
              </a:r>
            </a:p>
            <a:p>
              <a:pPr algn="just"/>
              <a:r>
                <a:rPr lang="en-US" sz="1500" b="1" dirty="0"/>
                <a:t>    derived d; </a:t>
              </a:r>
            </a:p>
            <a:p>
              <a:pPr algn="just"/>
              <a:r>
                <a:rPr lang="en-US" sz="1500" b="1" dirty="0"/>
                <a:t>    </a:t>
              </a:r>
              <a:r>
                <a:rPr lang="en-US" sz="1500" b="1" dirty="0" err="1"/>
                <a:t>cout</a:t>
              </a:r>
              <a:r>
                <a:rPr lang="en-US" sz="1500" b="1" dirty="0"/>
                <a:t> &lt;&lt; "Compiled successfully" &lt;&lt; </a:t>
              </a:r>
              <a:r>
                <a:rPr lang="en-US" sz="1500" b="1" dirty="0" err="1"/>
                <a:t>endl</a:t>
              </a:r>
              <a:r>
                <a:rPr lang="en-US" sz="1500" b="1" dirty="0"/>
                <a:t>; </a:t>
              </a:r>
            </a:p>
            <a:p>
              <a:pPr algn="just"/>
              <a:r>
                <a:rPr lang="en-US" sz="1500" b="1" dirty="0"/>
                <a:t>    return 0; </a:t>
              </a:r>
            </a:p>
            <a:p>
              <a:pPr algn="just"/>
              <a:r>
                <a:rPr lang="en-US" sz="1500" b="1" dirty="0"/>
                <a:t>} </a:t>
              </a:r>
            </a:p>
            <a:p>
              <a:pPr algn="just"/>
              <a:r>
                <a:rPr lang="en-US" sz="1500" b="1" u="sng" dirty="0"/>
                <a:t>Output:</a:t>
              </a:r>
            </a:p>
            <a:p>
              <a:pPr algn="just"/>
              <a:r>
                <a:rPr lang="en-US" sz="1500" dirty="0"/>
                <a:t>	Base::foo</a:t>
              </a:r>
            </a:p>
            <a:p>
              <a:pPr algn="just"/>
              <a:r>
                <a:rPr lang="en-US" sz="1500" dirty="0"/>
                <a:t>	Derived::bar</a:t>
              </a:r>
              <a:endParaRPr lang="en-US" sz="1500" b="1" dirty="0"/>
            </a:p>
          </p:txBody>
        </p:sp>
        <p:sp>
          <p:nvSpPr>
            <p:cNvPr id="25" name="TextBox 24"/>
            <p:cNvSpPr txBox="1"/>
            <p:nvPr/>
          </p:nvSpPr>
          <p:spPr>
            <a:xfrm>
              <a:off x="803640" y="3362834"/>
              <a:ext cx="2059657" cy="465437"/>
            </a:xfrm>
            <a:prstGeom prst="rect">
              <a:avLst/>
            </a:prstGeom>
            <a:noFill/>
          </p:spPr>
          <p:txBody>
            <a:bodyPr wrap="square" rtlCol="0">
              <a:spAutoFit/>
            </a:bodyPr>
            <a:lstStyle/>
            <a:p>
              <a:endParaRPr lang="ko-KR" altLang="en-US" sz="1400" b="1" dirty="0">
                <a:cs typeface="Arial" pitchFamily="34" charset="0"/>
              </a:endParaRPr>
            </a:p>
          </p:txBody>
        </p:sp>
      </p:grpSp>
      <p:sp>
        <p:nvSpPr>
          <p:cNvPr id="13" name="TextBox 12"/>
          <p:cNvSpPr txBox="1"/>
          <p:nvPr/>
        </p:nvSpPr>
        <p:spPr>
          <a:xfrm>
            <a:off x="4315020" y="1294743"/>
            <a:ext cx="1281574" cy="369332"/>
          </a:xfrm>
          <a:prstGeom prst="rect">
            <a:avLst/>
          </a:prstGeom>
          <a:noFill/>
        </p:spPr>
        <p:txBody>
          <a:bodyPr wrap="square" rtlCol="0">
            <a:spAutoFit/>
          </a:bodyPr>
          <a:lstStyle/>
          <a:p>
            <a:r>
              <a:rPr lang="en-US" altLang="ko-KR" b="1" dirty="0">
                <a:solidFill>
                  <a:schemeClr val="accent1"/>
                </a:solidFill>
                <a:cs typeface="Arial" pitchFamily="34" charset="0"/>
              </a:rPr>
              <a:t>Example:</a:t>
            </a:r>
          </a:p>
        </p:txBody>
      </p:sp>
      <p:grpSp>
        <p:nvGrpSpPr>
          <p:cNvPr id="7" name="Group 6">
            <a:extLst>
              <a:ext uri="{FF2B5EF4-FFF2-40B4-BE49-F238E27FC236}">
                <a16:creationId xmlns:a16="http://schemas.microsoft.com/office/drawing/2014/main" id="{E0B9A754-C2CF-736B-7237-3988A2C78DCB}"/>
              </a:ext>
            </a:extLst>
          </p:cNvPr>
          <p:cNvGrpSpPr/>
          <p:nvPr/>
        </p:nvGrpSpPr>
        <p:grpSpPr>
          <a:xfrm>
            <a:off x="1514857" y="353522"/>
            <a:ext cx="9005455" cy="429817"/>
            <a:chOff x="0" y="464819"/>
            <a:chExt cx="9144000" cy="533400"/>
          </a:xfrm>
        </p:grpSpPr>
        <p:sp>
          <p:nvSpPr>
            <p:cNvPr id="8" name="Rectangle 7">
              <a:extLst>
                <a:ext uri="{FF2B5EF4-FFF2-40B4-BE49-F238E27FC236}">
                  <a16:creationId xmlns:a16="http://schemas.microsoft.com/office/drawing/2014/main" id="{B79FD1B7-EA34-23B0-6619-EFCF70C2F896}"/>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619FAEC7-B79F-9C64-3893-A6C1BBE4A985}"/>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10" name="Picture 9" descr="pngfind.com-kingpin-png-4152286 (1).png">
              <a:extLst>
                <a:ext uri="{FF2B5EF4-FFF2-40B4-BE49-F238E27FC236}">
                  <a16:creationId xmlns:a16="http://schemas.microsoft.com/office/drawing/2014/main" id="{374582D6-6812-84A7-09E6-D4821DC7100C}"/>
                </a:ext>
              </a:extLst>
            </p:cNvPr>
            <p:cNvPicPr>
              <a:picLocks noChangeAspect="1"/>
            </p:cNvPicPr>
            <p:nvPr/>
          </p:nvPicPr>
          <p:blipFill>
            <a:blip r:embed="rId3"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6487002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4000" y="908655"/>
            <a:ext cx="9144000" cy="576064"/>
          </a:xfrm>
        </p:spPr>
        <p:txBody>
          <a:bodyPr>
            <a:normAutofit/>
          </a:bodyPr>
          <a:lstStyle/>
          <a:p>
            <a:r>
              <a:rPr lang="en-US" altLang="ko-KR" sz="2700" b="1" dirty="0">
                <a:latin typeface="Segoe UI" panose="020B0502040204020203" pitchFamily="34" charset="0"/>
                <a:cs typeface="Segoe UI" panose="020B0502040204020203" pitchFamily="34" charset="0"/>
              </a:rPr>
              <a:t>Pure Virtual function</a:t>
            </a:r>
            <a:endParaRPr lang="ko-KR" altLang="en-US" sz="2700" b="1" dirty="0">
              <a:latin typeface="Segoe UI" panose="020B0502040204020203" pitchFamily="34" charset="0"/>
              <a:cs typeface="Segoe UI" panose="020B0502040204020203" pitchFamily="34" charset="0"/>
            </a:endParaRPr>
          </a:p>
        </p:txBody>
      </p:sp>
      <p:sp>
        <p:nvSpPr>
          <p:cNvPr id="12" name="TextBox 11"/>
          <p:cNvSpPr txBox="1"/>
          <p:nvPr/>
        </p:nvSpPr>
        <p:spPr>
          <a:xfrm>
            <a:off x="1486992" y="1484719"/>
            <a:ext cx="5007191" cy="3901068"/>
          </a:xfrm>
          <a:prstGeom prst="rect">
            <a:avLst/>
          </a:prstGeom>
          <a:noFill/>
        </p:spPr>
        <p:txBody>
          <a:bodyPr wrap="square" rtlCol="0">
            <a:spAutoFit/>
          </a:bodyPr>
          <a:lstStyle/>
          <a:p>
            <a:pPr marL="257175" indent="-257175" algn="just">
              <a:spcBef>
                <a:spcPct val="50000"/>
              </a:spcBef>
              <a:buFont typeface="Arial" panose="020B0604020202020204" pitchFamily="34" charset="0"/>
              <a:buChar char="•"/>
            </a:pPr>
            <a:r>
              <a:rPr lang="en-US" sz="1500" b="1" dirty="0"/>
              <a:t>Pure virtual Functions are virtual functions with no definition. They start with virtual keyword and ends with = 0. Here is the syntax for a pure virtual function.</a:t>
            </a:r>
          </a:p>
          <a:p>
            <a:pPr marL="257175" indent="-257175" algn="just">
              <a:spcBef>
                <a:spcPct val="50000"/>
              </a:spcBef>
              <a:buFont typeface="Arial" panose="020B0604020202020204" pitchFamily="34" charset="0"/>
              <a:buChar char="•"/>
            </a:pPr>
            <a:r>
              <a:rPr lang="en-US" sz="1500" b="1" dirty="0"/>
              <a:t>Pure Virtual functions can be given a small definition in the Abstract class, which you want all the derived classes to have. Still you cannot create object of Abstract class.</a:t>
            </a:r>
          </a:p>
          <a:p>
            <a:pPr marL="257175" indent="-257175" algn="just">
              <a:spcBef>
                <a:spcPct val="50000"/>
              </a:spcBef>
              <a:buFont typeface="Arial" panose="020B0604020202020204" pitchFamily="34" charset="0"/>
              <a:buChar char="•"/>
            </a:pPr>
            <a:r>
              <a:rPr lang="en-US" sz="1500" b="1" dirty="0"/>
              <a:t>Also, the Pure Virtual function must be defined outside the class definition. If you will define it inside the class definition, complier will give an error. Inline pure virtual definition is Illegal.</a:t>
            </a:r>
          </a:p>
          <a:p>
            <a:pPr marL="257175" indent="-257175" algn="just">
              <a:spcBef>
                <a:spcPct val="50000"/>
              </a:spcBef>
              <a:buFont typeface="Arial" panose="020B0604020202020204" pitchFamily="34" charset="0"/>
              <a:buChar char="•"/>
            </a:pPr>
            <a:r>
              <a:rPr lang="en-US" sz="1500" b="1" dirty="0"/>
              <a:t>Abstract Class is a class which contains </a:t>
            </a:r>
            <a:r>
              <a:rPr lang="en-US" sz="1500" b="1" dirty="0" err="1"/>
              <a:t>atleast</a:t>
            </a:r>
            <a:r>
              <a:rPr lang="en-US" sz="1500" b="1" dirty="0"/>
              <a:t> one Pure Virtual function in it. Abstract classes are used to provide an Interface for its sub classes. Classes inheriting an Abstract Class must provide definition to the pure virtual function, otherwise they will also become abstract class.</a:t>
            </a:r>
          </a:p>
        </p:txBody>
      </p:sp>
      <p:grpSp>
        <p:nvGrpSpPr>
          <p:cNvPr id="23" name="Group 22"/>
          <p:cNvGrpSpPr/>
          <p:nvPr/>
        </p:nvGrpSpPr>
        <p:grpSpPr>
          <a:xfrm>
            <a:off x="7273030" y="1734128"/>
            <a:ext cx="3459131" cy="606462"/>
            <a:chOff x="803640" y="3362835"/>
            <a:chExt cx="2059657" cy="606462"/>
          </a:xfrm>
        </p:grpSpPr>
        <p:sp>
          <p:nvSpPr>
            <p:cNvPr id="24" name="TextBox 23"/>
            <p:cNvSpPr txBox="1"/>
            <p:nvPr/>
          </p:nvSpPr>
          <p:spPr>
            <a:xfrm>
              <a:off x="803640" y="3646132"/>
              <a:ext cx="2059657" cy="323165"/>
            </a:xfrm>
            <a:prstGeom prst="rect">
              <a:avLst/>
            </a:prstGeom>
            <a:noFill/>
          </p:spPr>
          <p:txBody>
            <a:bodyPr wrap="square" rtlCol="0">
              <a:spAutoFit/>
            </a:bodyPr>
            <a:lstStyle/>
            <a:p>
              <a:r>
                <a:rPr lang="en-US" sz="1500" b="1" dirty="0">
                  <a:solidFill>
                    <a:schemeClr val="bg1"/>
                  </a:solidFill>
                </a:rPr>
                <a:t>virtual void f() = 0;</a:t>
              </a:r>
              <a:endParaRPr lang="ko-KR" altLang="en-US" sz="1500" dirty="0">
                <a:solidFill>
                  <a:schemeClr val="bg1"/>
                </a:solidFill>
                <a:cs typeface="Arial" pitchFamily="34" charset="0"/>
              </a:endParaRPr>
            </a:p>
          </p:txBody>
        </p:sp>
        <p:sp>
          <p:nvSpPr>
            <p:cNvPr id="25" name="TextBox 24"/>
            <p:cNvSpPr txBox="1"/>
            <p:nvPr/>
          </p:nvSpPr>
          <p:spPr>
            <a:xfrm>
              <a:off x="803640" y="3362835"/>
              <a:ext cx="2059657" cy="307777"/>
            </a:xfrm>
            <a:prstGeom prst="rect">
              <a:avLst/>
            </a:prstGeom>
            <a:noFill/>
          </p:spPr>
          <p:txBody>
            <a:bodyPr wrap="square" rtlCol="0">
              <a:spAutoFit/>
            </a:bodyPr>
            <a:lstStyle/>
            <a:p>
              <a:r>
                <a:rPr lang="en-US" altLang="ko-KR" sz="1400" b="1" dirty="0">
                  <a:solidFill>
                    <a:srgbClr val="FFFF00"/>
                  </a:solidFill>
                  <a:cs typeface="Arial" pitchFamily="34" charset="0"/>
                </a:rPr>
                <a:t>Syntax</a:t>
              </a:r>
              <a:endParaRPr lang="ko-KR" altLang="en-US" sz="1400" b="1" dirty="0">
                <a:solidFill>
                  <a:srgbClr val="FFFF00"/>
                </a:solidFill>
                <a:cs typeface="Arial" pitchFamily="34" charset="0"/>
              </a:endParaRPr>
            </a:p>
          </p:txBody>
        </p:sp>
      </p:grpSp>
      <p:grpSp>
        <p:nvGrpSpPr>
          <p:cNvPr id="26" name="Group 25"/>
          <p:cNvGrpSpPr/>
          <p:nvPr/>
        </p:nvGrpSpPr>
        <p:grpSpPr>
          <a:xfrm>
            <a:off x="7177768" y="2356153"/>
            <a:ext cx="3348947" cy="1680077"/>
            <a:chOff x="750288" y="3205362"/>
            <a:chExt cx="2135718" cy="1680077"/>
          </a:xfrm>
        </p:grpSpPr>
        <p:sp>
          <p:nvSpPr>
            <p:cNvPr id="27" name="TextBox 26"/>
            <p:cNvSpPr txBox="1"/>
            <p:nvPr/>
          </p:nvSpPr>
          <p:spPr>
            <a:xfrm>
              <a:off x="951975" y="3408111"/>
              <a:ext cx="1934031" cy="1477328"/>
            </a:xfrm>
            <a:prstGeom prst="rect">
              <a:avLst/>
            </a:prstGeom>
            <a:noFill/>
          </p:spPr>
          <p:txBody>
            <a:bodyPr wrap="square" rtlCol="0">
              <a:spAutoFit/>
            </a:bodyPr>
            <a:lstStyle/>
            <a:p>
              <a:r>
                <a:rPr lang="en-US" sz="1500" dirty="0">
                  <a:solidFill>
                    <a:schemeClr val="bg1"/>
                  </a:solidFill>
                </a:rPr>
                <a:t>class Base          </a:t>
              </a:r>
            </a:p>
            <a:p>
              <a:r>
                <a:rPr lang="en-US" sz="1500" dirty="0">
                  <a:solidFill>
                    <a:schemeClr val="bg1"/>
                  </a:solidFill>
                </a:rPr>
                <a:t>{</a:t>
              </a:r>
            </a:p>
            <a:p>
              <a:r>
                <a:rPr lang="en-US" sz="1500" dirty="0">
                  <a:solidFill>
                    <a:schemeClr val="bg1"/>
                  </a:solidFill>
                </a:rPr>
                <a:t>    public:</a:t>
              </a:r>
            </a:p>
            <a:p>
              <a:r>
                <a:rPr lang="en-US" sz="1500" dirty="0">
                  <a:solidFill>
                    <a:schemeClr val="bg1"/>
                  </a:solidFill>
                </a:rPr>
                <a:t>    virtual void show() = 0;    // Pure Virtual Function</a:t>
              </a:r>
            </a:p>
            <a:p>
              <a:r>
                <a:rPr lang="en-US" sz="1500" dirty="0">
                  <a:solidFill>
                    <a:schemeClr val="bg1"/>
                  </a:solidFill>
                </a:rPr>
                <a:t>};</a:t>
              </a:r>
              <a:endParaRPr lang="ko-KR" altLang="en-US" sz="1500" dirty="0">
                <a:solidFill>
                  <a:schemeClr val="bg1"/>
                </a:solidFill>
                <a:cs typeface="Arial" pitchFamily="34" charset="0"/>
              </a:endParaRPr>
            </a:p>
          </p:txBody>
        </p:sp>
        <p:sp>
          <p:nvSpPr>
            <p:cNvPr id="28" name="TextBox 27"/>
            <p:cNvSpPr txBox="1"/>
            <p:nvPr/>
          </p:nvSpPr>
          <p:spPr>
            <a:xfrm>
              <a:off x="750288" y="3205362"/>
              <a:ext cx="2059657" cy="307777"/>
            </a:xfrm>
            <a:prstGeom prst="rect">
              <a:avLst/>
            </a:prstGeom>
            <a:noFill/>
          </p:spPr>
          <p:txBody>
            <a:bodyPr wrap="square" rtlCol="0">
              <a:spAutoFit/>
            </a:bodyPr>
            <a:lstStyle/>
            <a:p>
              <a:r>
                <a:rPr lang="en-US" altLang="ko-KR" sz="1400" b="1" dirty="0">
                  <a:solidFill>
                    <a:srgbClr val="FFFF00"/>
                  </a:solidFill>
                  <a:cs typeface="Arial" pitchFamily="34" charset="0"/>
                </a:rPr>
                <a:t>Example</a:t>
              </a:r>
              <a:endParaRPr lang="ko-KR" altLang="en-US" sz="1400" b="1" dirty="0">
                <a:solidFill>
                  <a:srgbClr val="FFFF00"/>
                </a:solidFill>
                <a:cs typeface="Arial" pitchFamily="34" charset="0"/>
              </a:endParaRPr>
            </a:p>
          </p:txBody>
        </p:sp>
      </p:grpSp>
      <p:grpSp>
        <p:nvGrpSpPr>
          <p:cNvPr id="29" name="Group 28"/>
          <p:cNvGrpSpPr/>
          <p:nvPr/>
        </p:nvGrpSpPr>
        <p:grpSpPr>
          <a:xfrm>
            <a:off x="7177768" y="3931151"/>
            <a:ext cx="3464736" cy="1829874"/>
            <a:chOff x="803640" y="3362835"/>
            <a:chExt cx="2059657" cy="1829874"/>
          </a:xfrm>
        </p:grpSpPr>
        <p:sp>
          <p:nvSpPr>
            <p:cNvPr id="30" name="TextBox 29"/>
            <p:cNvSpPr txBox="1"/>
            <p:nvPr/>
          </p:nvSpPr>
          <p:spPr>
            <a:xfrm>
              <a:off x="803640" y="3646132"/>
              <a:ext cx="2059657" cy="1546577"/>
            </a:xfrm>
            <a:prstGeom prst="rect">
              <a:avLst/>
            </a:prstGeom>
            <a:noFill/>
          </p:spPr>
          <p:txBody>
            <a:bodyPr wrap="square" rtlCol="0">
              <a:spAutoFit/>
            </a:bodyPr>
            <a:lstStyle/>
            <a:p>
              <a:pPr algn="just" fontAlgn="base"/>
              <a:r>
                <a:rPr lang="en-US" sz="1350" dirty="0">
                  <a:solidFill>
                    <a:schemeClr val="bg1"/>
                  </a:solidFill>
                </a:rPr>
                <a:t> We can call private function of derived class from the base class pointer with the help of virtual keyword. Compiler checks for access </a:t>
              </a:r>
              <a:r>
                <a:rPr lang="en-US" sz="1350" dirty="0" err="1">
                  <a:solidFill>
                    <a:schemeClr val="bg1"/>
                  </a:solidFill>
                </a:rPr>
                <a:t>specifier</a:t>
              </a:r>
              <a:r>
                <a:rPr lang="en-US" sz="1350" dirty="0">
                  <a:solidFill>
                    <a:schemeClr val="bg1"/>
                  </a:solidFill>
                </a:rPr>
                <a:t> only at compile time. So at run time when late binding occurs it does not check whether we are calling the private function or public function.</a:t>
              </a:r>
            </a:p>
          </p:txBody>
        </p:sp>
        <p:sp>
          <p:nvSpPr>
            <p:cNvPr id="31" name="TextBox 30"/>
            <p:cNvSpPr txBox="1"/>
            <p:nvPr/>
          </p:nvSpPr>
          <p:spPr>
            <a:xfrm>
              <a:off x="803640" y="3362835"/>
              <a:ext cx="2059657" cy="307777"/>
            </a:xfrm>
            <a:prstGeom prst="rect">
              <a:avLst/>
            </a:prstGeom>
            <a:noFill/>
          </p:spPr>
          <p:txBody>
            <a:bodyPr wrap="square" rtlCol="0">
              <a:spAutoFit/>
            </a:bodyPr>
            <a:lstStyle/>
            <a:p>
              <a:r>
                <a:rPr lang="en-US" altLang="ko-KR" sz="1400" b="1" dirty="0">
                  <a:solidFill>
                    <a:srgbClr val="FFFF00"/>
                  </a:solidFill>
                  <a:cs typeface="Arial" pitchFamily="34" charset="0"/>
                </a:rPr>
                <a:t>Note: </a:t>
              </a:r>
              <a:endParaRPr lang="ko-KR" altLang="en-US" sz="1400" b="1" dirty="0">
                <a:solidFill>
                  <a:srgbClr val="FFFF00"/>
                </a:solidFill>
                <a:cs typeface="Arial" pitchFamily="34" charset="0"/>
              </a:endParaRPr>
            </a:p>
          </p:txBody>
        </p:sp>
      </p:grpSp>
      <p:sp>
        <p:nvSpPr>
          <p:cNvPr id="8" name="Rectangle 7"/>
          <p:cNvSpPr/>
          <p:nvPr/>
        </p:nvSpPr>
        <p:spPr>
          <a:xfrm>
            <a:off x="6516896" y="1278254"/>
            <a:ext cx="51152" cy="4427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1" name="Oval 40"/>
          <p:cNvSpPr/>
          <p:nvPr/>
        </p:nvSpPr>
        <p:spPr>
          <a:xfrm>
            <a:off x="6617127" y="4507272"/>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4" name="Group 3"/>
          <p:cNvGrpSpPr/>
          <p:nvPr/>
        </p:nvGrpSpPr>
        <p:grpSpPr>
          <a:xfrm>
            <a:off x="6598010" y="2884177"/>
            <a:ext cx="642872" cy="576064"/>
            <a:chOff x="6611245" y="3522546"/>
            <a:chExt cx="857163" cy="768085"/>
          </a:xfrm>
        </p:grpSpPr>
        <p:sp>
          <p:nvSpPr>
            <p:cNvPr id="40" name="Oval 39"/>
            <p:cNvSpPr/>
            <p:nvPr/>
          </p:nvSpPr>
          <p:spPr>
            <a:xfrm>
              <a:off x="6662248" y="3522546"/>
              <a:ext cx="768085" cy="7680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TextBox 33"/>
            <p:cNvSpPr txBox="1"/>
            <p:nvPr/>
          </p:nvSpPr>
          <p:spPr>
            <a:xfrm>
              <a:off x="6611245" y="3522546"/>
              <a:ext cx="857163" cy="615553"/>
            </a:xfrm>
            <a:prstGeom prst="rect">
              <a:avLst/>
            </a:prstGeom>
            <a:noFill/>
          </p:spPr>
          <p:txBody>
            <a:bodyPr wrap="square" rtlCol="0">
              <a:spAutoFit/>
            </a:bodyPr>
            <a:lstStyle/>
            <a:p>
              <a:pPr algn="ctr"/>
              <a:r>
                <a:rPr lang="en-US" altLang="ko-KR" sz="2400" b="1" dirty="0">
                  <a:solidFill>
                    <a:schemeClr val="accent1"/>
                  </a:solidFill>
                  <a:cs typeface="Arial" pitchFamily="34" charset="0"/>
                </a:rPr>
                <a:t>02</a:t>
              </a:r>
              <a:endParaRPr lang="ko-KR" altLang="en-US" sz="2400" b="1" dirty="0">
                <a:solidFill>
                  <a:schemeClr val="accent1"/>
                </a:solidFill>
                <a:cs typeface="Arial" pitchFamily="34" charset="0"/>
              </a:endParaRPr>
            </a:p>
          </p:txBody>
        </p:sp>
      </p:grpSp>
      <p:grpSp>
        <p:nvGrpSpPr>
          <p:cNvPr id="3" name="Group 2"/>
          <p:cNvGrpSpPr/>
          <p:nvPr/>
        </p:nvGrpSpPr>
        <p:grpSpPr>
          <a:xfrm>
            <a:off x="6560200" y="1884976"/>
            <a:ext cx="642872" cy="576064"/>
            <a:chOff x="6656397" y="2178396"/>
            <a:chExt cx="857163" cy="768085"/>
          </a:xfrm>
        </p:grpSpPr>
        <p:sp>
          <p:nvSpPr>
            <p:cNvPr id="39" name="Oval 38"/>
            <p:cNvSpPr/>
            <p:nvPr/>
          </p:nvSpPr>
          <p:spPr>
            <a:xfrm>
              <a:off x="6686060" y="2178396"/>
              <a:ext cx="768085" cy="7680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TextBox 32"/>
            <p:cNvSpPr txBox="1"/>
            <p:nvPr/>
          </p:nvSpPr>
          <p:spPr>
            <a:xfrm>
              <a:off x="6656397" y="2242171"/>
              <a:ext cx="857163" cy="615553"/>
            </a:xfrm>
            <a:prstGeom prst="rect">
              <a:avLst/>
            </a:prstGeom>
            <a:noFill/>
          </p:spPr>
          <p:txBody>
            <a:bodyPr wrap="square" rtlCol="0">
              <a:spAutoFit/>
            </a:bodyPr>
            <a:lstStyle/>
            <a:p>
              <a:pPr algn="ctr"/>
              <a:r>
                <a:rPr lang="en-US" altLang="ko-KR" sz="2400" b="1" dirty="0">
                  <a:solidFill>
                    <a:schemeClr val="accent1"/>
                  </a:solidFill>
                  <a:cs typeface="Arial" pitchFamily="34" charset="0"/>
                </a:rPr>
                <a:t>01</a:t>
              </a:r>
              <a:endParaRPr lang="ko-KR" altLang="en-US" sz="2400" b="1" dirty="0">
                <a:solidFill>
                  <a:schemeClr val="accent1"/>
                </a:solidFill>
                <a:cs typeface="Arial" pitchFamily="34" charset="0"/>
              </a:endParaRPr>
            </a:p>
          </p:txBody>
        </p:sp>
      </p:grpSp>
      <p:sp>
        <p:nvSpPr>
          <p:cNvPr id="35" name="TextBox 34"/>
          <p:cNvSpPr txBox="1"/>
          <p:nvPr/>
        </p:nvSpPr>
        <p:spPr>
          <a:xfrm>
            <a:off x="6560224" y="4555102"/>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03</a:t>
            </a:r>
            <a:endParaRPr lang="ko-KR" altLang="en-US" sz="2400" b="1" dirty="0">
              <a:solidFill>
                <a:schemeClr val="accent1"/>
              </a:solidFill>
              <a:cs typeface="Arial" pitchFamily="34" charset="0"/>
            </a:endParaRPr>
          </a:p>
        </p:txBody>
      </p:sp>
      <p:grpSp>
        <p:nvGrpSpPr>
          <p:cNvPr id="22" name="Group 21">
            <a:extLst>
              <a:ext uri="{FF2B5EF4-FFF2-40B4-BE49-F238E27FC236}">
                <a16:creationId xmlns:a16="http://schemas.microsoft.com/office/drawing/2014/main" id="{E0B9A754-C2CF-736B-7237-3988A2C78DCB}"/>
              </a:ext>
            </a:extLst>
          </p:cNvPr>
          <p:cNvGrpSpPr/>
          <p:nvPr/>
        </p:nvGrpSpPr>
        <p:grpSpPr>
          <a:xfrm>
            <a:off x="1514857" y="353522"/>
            <a:ext cx="9005455" cy="429817"/>
            <a:chOff x="0" y="464819"/>
            <a:chExt cx="9144000" cy="533400"/>
          </a:xfrm>
        </p:grpSpPr>
        <p:sp>
          <p:nvSpPr>
            <p:cNvPr id="32" name="Rectangle 31">
              <a:extLst>
                <a:ext uri="{FF2B5EF4-FFF2-40B4-BE49-F238E27FC236}">
                  <a16:creationId xmlns:a16="http://schemas.microsoft.com/office/drawing/2014/main" id="{B79FD1B7-EA34-23B0-6619-EFCF70C2F896}"/>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a:extLst>
                <a:ext uri="{FF2B5EF4-FFF2-40B4-BE49-F238E27FC236}">
                  <a16:creationId xmlns:a16="http://schemas.microsoft.com/office/drawing/2014/main" id="{619FAEC7-B79F-9C64-3893-A6C1BBE4A985}"/>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37" name="Picture 36" descr="pngfind.com-kingpin-png-4152286 (1).png">
              <a:extLst>
                <a:ext uri="{FF2B5EF4-FFF2-40B4-BE49-F238E27FC236}">
                  <a16:creationId xmlns:a16="http://schemas.microsoft.com/office/drawing/2014/main" id="{374582D6-6812-84A7-09E6-D4821DC7100C}"/>
                </a:ext>
              </a:extLst>
            </p:cNvPr>
            <p:cNvPicPr>
              <a:picLocks noChangeAspect="1"/>
            </p:cNvPicPr>
            <p:nvPr/>
          </p:nvPicPr>
          <p:blipFill>
            <a:blip r:embed="rId2"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3450900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4000" y="850660"/>
            <a:ext cx="9144000" cy="534698"/>
          </a:xfrm>
        </p:spPr>
        <p:txBody>
          <a:bodyPr>
            <a:normAutofit/>
          </a:bodyPr>
          <a:lstStyle/>
          <a:p>
            <a:r>
              <a:rPr lang="en-US" altLang="ko-KR" sz="2700" b="1" dirty="0">
                <a:latin typeface="Segoe UI" panose="020B0502040204020203" pitchFamily="34" charset="0"/>
                <a:cs typeface="Segoe UI" panose="020B0502040204020203" pitchFamily="34" charset="0"/>
              </a:rPr>
              <a:t>Pure Virtual function</a:t>
            </a:r>
            <a:endParaRPr lang="ko-KR" altLang="en-US" sz="2700" b="1" dirty="0">
              <a:latin typeface="Segoe UI" panose="020B0502040204020203" pitchFamily="34" charset="0"/>
              <a:cs typeface="Segoe UI" panose="020B0502040204020203" pitchFamily="34" charset="0"/>
            </a:endParaRPr>
          </a:p>
        </p:txBody>
      </p:sp>
      <p:grpSp>
        <p:nvGrpSpPr>
          <p:cNvPr id="23" name="Group 22"/>
          <p:cNvGrpSpPr/>
          <p:nvPr/>
        </p:nvGrpSpPr>
        <p:grpSpPr>
          <a:xfrm>
            <a:off x="1539893" y="1294750"/>
            <a:ext cx="9128108" cy="4422245"/>
            <a:chOff x="803640" y="3362835"/>
            <a:chExt cx="2153425" cy="9985074"/>
          </a:xfrm>
        </p:grpSpPr>
        <p:sp>
          <p:nvSpPr>
            <p:cNvPr id="24" name="TextBox 23"/>
            <p:cNvSpPr txBox="1"/>
            <p:nvPr/>
          </p:nvSpPr>
          <p:spPr>
            <a:xfrm>
              <a:off x="803640" y="3469024"/>
              <a:ext cx="2153425" cy="9878885"/>
            </a:xfrm>
            <a:prstGeom prst="rect">
              <a:avLst/>
            </a:prstGeom>
            <a:noFill/>
          </p:spPr>
          <p:txBody>
            <a:bodyPr wrap="square" numCol="3" rtlCol="0">
              <a:spAutoFit/>
            </a:bodyPr>
            <a:lstStyle/>
            <a:p>
              <a:pPr algn="just"/>
              <a:r>
                <a:rPr lang="en-US" sz="1500" b="1" dirty="0"/>
                <a:t>class pet</a:t>
              </a:r>
            </a:p>
            <a:p>
              <a:pPr algn="just"/>
              <a:r>
                <a:rPr lang="en-US" sz="1500" b="1" dirty="0"/>
                <a:t>{</a:t>
              </a:r>
            </a:p>
            <a:p>
              <a:pPr algn="just"/>
              <a:r>
                <a:rPr lang="en-US" sz="1500" b="1" dirty="0"/>
                <a:t>private:</a:t>
              </a:r>
            </a:p>
            <a:p>
              <a:pPr algn="just"/>
              <a:r>
                <a:rPr lang="en-US" sz="1500" b="1" dirty="0"/>
                <a:t>	char name[5];</a:t>
              </a:r>
            </a:p>
            <a:p>
              <a:pPr algn="just"/>
              <a:r>
                <a:rPr lang="en-US" sz="1500" b="1" dirty="0"/>
                <a:t>public:</a:t>
              </a:r>
            </a:p>
            <a:p>
              <a:pPr algn="just"/>
              <a:r>
                <a:rPr lang="en-US" sz="1500" b="1" dirty="0"/>
                <a:t>virtual void </a:t>
              </a:r>
              <a:r>
                <a:rPr lang="en-US" sz="1500" b="1" dirty="0" err="1"/>
                <a:t>getdata</a:t>
              </a:r>
              <a:r>
                <a:rPr lang="en-US" sz="1500" b="1" dirty="0"/>
                <a:t>()=0; </a:t>
              </a:r>
            </a:p>
            <a:p>
              <a:pPr algn="just"/>
              <a:r>
                <a:rPr lang="en-US" sz="1500" b="1" dirty="0"/>
                <a:t>virtual void display()=0;</a:t>
              </a:r>
            </a:p>
            <a:p>
              <a:pPr algn="just"/>
              <a:r>
                <a:rPr lang="en-US" sz="1500" b="1" dirty="0"/>
                <a:t>};</a:t>
              </a:r>
            </a:p>
            <a:p>
              <a:pPr algn="just"/>
              <a:r>
                <a:rPr lang="en-US" sz="1500" b="1" dirty="0"/>
                <a:t>class </a:t>
              </a:r>
              <a:r>
                <a:rPr lang="en-US" sz="1500" b="1" dirty="0" err="1"/>
                <a:t>fish:public</a:t>
              </a:r>
              <a:r>
                <a:rPr lang="en-US" sz="1500" b="1" dirty="0"/>
                <a:t> pet</a:t>
              </a:r>
            </a:p>
            <a:p>
              <a:pPr algn="just"/>
              <a:r>
                <a:rPr lang="en-US" sz="1500" b="1" dirty="0"/>
                <a:t>{</a:t>
              </a:r>
            </a:p>
            <a:p>
              <a:pPr algn="just"/>
              <a:r>
                <a:rPr lang="en-US" sz="1500" b="1" dirty="0"/>
                <a:t>private:</a:t>
              </a:r>
            </a:p>
            <a:p>
              <a:pPr algn="just"/>
              <a:r>
                <a:rPr lang="en-US" sz="1500" b="1" dirty="0"/>
                <a:t>	char environment[10];</a:t>
              </a:r>
            </a:p>
            <a:p>
              <a:pPr algn="just"/>
              <a:r>
                <a:rPr lang="en-US" sz="1500" b="1" dirty="0"/>
                <a:t>	char food[10];</a:t>
              </a:r>
            </a:p>
            <a:p>
              <a:pPr algn="just"/>
              <a:r>
                <a:rPr lang="en-US" sz="1500" b="1" dirty="0"/>
                <a:t>public:</a:t>
              </a:r>
            </a:p>
            <a:p>
              <a:pPr algn="just"/>
              <a:r>
                <a:rPr lang="en-US" sz="1500" b="1" dirty="0"/>
                <a:t>	void </a:t>
              </a:r>
              <a:r>
                <a:rPr lang="en-US" sz="1500" b="1" dirty="0" err="1"/>
                <a:t>getdata</a:t>
              </a:r>
              <a:r>
                <a:rPr lang="en-US" sz="1500" b="1" dirty="0"/>
                <a:t>();</a:t>
              </a:r>
            </a:p>
            <a:p>
              <a:pPr algn="just"/>
              <a:r>
                <a:rPr lang="en-US" sz="1500" b="1" dirty="0"/>
                <a:t>	void display();</a:t>
              </a:r>
            </a:p>
            <a:p>
              <a:pPr algn="just"/>
              <a:r>
                <a:rPr lang="en-US" sz="1500" b="1" dirty="0"/>
                <a:t>};</a:t>
              </a:r>
            </a:p>
            <a:p>
              <a:pPr algn="just"/>
              <a:r>
                <a:rPr lang="en-US" sz="1500" b="1" dirty="0"/>
                <a:t>class dog: public pet</a:t>
              </a:r>
            </a:p>
            <a:p>
              <a:pPr algn="just"/>
              <a:r>
                <a:rPr lang="en-US" sz="1500" b="1" dirty="0"/>
                <a:t>{</a:t>
              </a:r>
            </a:p>
            <a:p>
              <a:pPr algn="just"/>
              <a:r>
                <a:rPr lang="en-US" sz="1500" b="1" dirty="0"/>
                <a:t>	private:</a:t>
              </a:r>
            </a:p>
            <a:p>
              <a:pPr algn="just"/>
              <a:r>
                <a:rPr lang="en-US" sz="1500" b="1" dirty="0"/>
                <a:t>		char environment[10];</a:t>
              </a:r>
            </a:p>
            <a:p>
              <a:pPr algn="just"/>
              <a:r>
                <a:rPr lang="en-US" sz="1500" b="1" dirty="0"/>
                <a:t>		char food[10];</a:t>
              </a:r>
            </a:p>
            <a:p>
              <a:pPr algn="just"/>
              <a:r>
                <a:rPr lang="en-US" sz="1500" b="1" dirty="0"/>
                <a:t>	public:</a:t>
              </a:r>
            </a:p>
            <a:p>
              <a:pPr algn="just"/>
              <a:r>
                <a:rPr lang="en-US" sz="1500" b="1" dirty="0"/>
                <a:t>		void </a:t>
              </a:r>
              <a:r>
                <a:rPr lang="en-US" sz="1500" b="1" dirty="0" err="1"/>
                <a:t>getdata</a:t>
              </a:r>
              <a:r>
                <a:rPr lang="en-US" sz="1500" b="1" dirty="0"/>
                <a:t>();</a:t>
              </a:r>
            </a:p>
            <a:p>
              <a:pPr algn="just"/>
              <a:r>
                <a:rPr lang="en-US" sz="1500" b="1" dirty="0"/>
                <a:t>		void display();</a:t>
              </a:r>
            </a:p>
            <a:p>
              <a:pPr algn="just"/>
              <a:r>
                <a:rPr lang="en-US" sz="1500" b="1" dirty="0"/>
                <a:t>};</a:t>
              </a:r>
            </a:p>
            <a:p>
              <a:pPr algn="just"/>
              <a:r>
                <a:rPr lang="en-US" sz="1500" b="1" dirty="0"/>
                <a:t>void fish::</a:t>
              </a:r>
              <a:r>
                <a:rPr lang="en-US" sz="1500" b="1" dirty="0" err="1"/>
                <a:t>getdata</a:t>
              </a:r>
              <a:r>
                <a:rPr lang="en-US" sz="1500" b="1" dirty="0"/>
                <a:t>()</a:t>
              </a:r>
            </a:p>
            <a:p>
              <a:pPr algn="just"/>
              <a:r>
                <a:rPr lang="en-US" sz="1500" b="1" dirty="0"/>
                <a:t>{</a:t>
              </a:r>
            </a:p>
            <a:p>
              <a:pPr algn="just"/>
              <a:r>
                <a:rPr lang="en-US" sz="1500" b="1" dirty="0"/>
                <a:t>	</a:t>
              </a:r>
              <a:r>
                <a:rPr lang="en-US" sz="1500" b="1" dirty="0" err="1"/>
                <a:t>cout</a:t>
              </a:r>
              <a:r>
                <a:rPr lang="en-US" sz="1500" b="1" dirty="0"/>
                <a:t>&lt;&lt;"Enter the Fish Environment required"&lt;&lt;</a:t>
              </a:r>
              <a:r>
                <a:rPr lang="en-US" sz="1500" b="1" dirty="0" err="1"/>
                <a:t>endl</a:t>
              </a:r>
              <a:r>
                <a:rPr lang="en-US" sz="1500" b="1" dirty="0"/>
                <a:t>;</a:t>
              </a:r>
            </a:p>
            <a:p>
              <a:pPr algn="just"/>
              <a:r>
                <a:rPr lang="en-US" sz="1500" b="1" dirty="0"/>
                <a:t>	</a:t>
              </a:r>
              <a:r>
                <a:rPr lang="en-US" sz="1500" b="1" dirty="0" err="1"/>
                <a:t>cin</a:t>
              </a:r>
              <a:r>
                <a:rPr lang="en-US" sz="1500" b="1" dirty="0"/>
                <a:t>&gt;&gt;environment;</a:t>
              </a:r>
            </a:p>
            <a:p>
              <a:pPr algn="just"/>
              <a:r>
                <a:rPr lang="en-US" sz="1500" b="1" dirty="0"/>
                <a:t>	</a:t>
              </a:r>
              <a:r>
                <a:rPr lang="en-US" sz="1500" b="1" dirty="0" err="1"/>
                <a:t>cout</a:t>
              </a:r>
              <a:r>
                <a:rPr lang="en-US" sz="1500" b="1" dirty="0"/>
                <a:t>&lt;&lt;"Enter the Fish food require"&lt;&lt;</a:t>
              </a:r>
              <a:r>
                <a:rPr lang="en-US" sz="1500" b="1" dirty="0" err="1"/>
                <a:t>endl</a:t>
              </a:r>
              <a:r>
                <a:rPr lang="en-US" sz="1500" b="1" dirty="0"/>
                <a:t>;</a:t>
              </a:r>
            </a:p>
            <a:p>
              <a:pPr algn="just"/>
              <a:r>
                <a:rPr lang="en-US" sz="1500" b="1" dirty="0"/>
                <a:t>	</a:t>
              </a:r>
              <a:r>
                <a:rPr lang="en-US" sz="1500" b="1" dirty="0" err="1"/>
                <a:t>cin</a:t>
              </a:r>
              <a:r>
                <a:rPr lang="en-US" sz="1500" b="1" dirty="0"/>
                <a:t>&gt;&gt;food;</a:t>
              </a:r>
            </a:p>
            <a:p>
              <a:pPr algn="just"/>
              <a:r>
                <a:rPr lang="en-US" sz="1500" b="1" dirty="0"/>
                <a:t>}</a:t>
              </a:r>
            </a:p>
            <a:p>
              <a:pPr algn="just"/>
              <a:r>
                <a:rPr lang="en-US" sz="1500" b="1" dirty="0"/>
                <a:t>void fish::display()</a:t>
              </a:r>
            </a:p>
            <a:p>
              <a:pPr algn="just"/>
              <a:r>
                <a:rPr lang="en-US" sz="1500" b="1" dirty="0"/>
                <a:t>{</a:t>
              </a:r>
            </a:p>
            <a:p>
              <a:pPr algn="just"/>
              <a:r>
                <a:rPr lang="en-US" sz="1500" b="1" dirty="0"/>
                <a:t>	</a:t>
              </a:r>
              <a:r>
                <a:rPr lang="en-US" sz="1500" b="1" dirty="0" err="1"/>
                <a:t>cout</a:t>
              </a:r>
              <a:r>
                <a:rPr lang="en-US" sz="1500" b="1" dirty="0"/>
                <a:t>&lt;&lt;"Fish Environment="&lt;&lt;environment&lt;&lt;</a:t>
              </a:r>
              <a:r>
                <a:rPr lang="en-US" sz="1500" b="1" dirty="0" err="1"/>
                <a:t>endl</a:t>
              </a:r>
              <a:r>
                <a:rPr lang="en-US" sz="1500" b="1" dirty="0"/>
                <a:t>;</a:t>
              </a:r>
            </a:p>
            <a:p>
              <a:pPr algn="just"/>
              <a:r>
                <a:rPr lang="en-US" sz="1500" b="1" dirty="0"/>
                <a:t>	</a:t>
              </a:r>
              <a:r>
                <a:rPr lang="en-US" sz="1500" b="1" dirty="0" err="1"/>
                <a:t>cout</a:t>
              </a:r>
              <a:r>
                <a:rPr lang="en-US" sz="1500" b="1" dirty="0"/>
                <a:t>&lt;&lt;"Fish Food="&lt;&lt;food&lt;&lt;</a:t>
              </a:r>
              <a:r>
                <a:rPr lang="en-US" sz="1500" b="1" dirty="0" err="1"/>
                <a:t>endl</a:t>
              </a:r>
              <a:r>
                <a:rPr lang="en-US" sz="1500" b="1" dirty="0"/>
                <a:t>;</a:t>
              </a:r>
            </a:p>
            <a:p>
              <a:pPr algn="just"/>
              <a:r>
                <a:rPr lang="en-US" sz="1500" b="1" dirty="0"/>
                <a:t>	</a:t>
              </a:r>
              <a:r>
                <a:rPr lang="en-US" sz="1500" b="1" dirty="0" err="1"/>
                <a:t>cout</a:t>
              </a:r>
              <a:r>
                <a:rPr lang="en-US" sz="1500" b="1" dirty="0"/>
                <a:t>&lt;&lt;"-------------------------------------"&lt;&lt;</a:t>
              </a:r>
              <a:r>
                <a:rPr lang="en-US" sz="1500" b="1" dirty="0" err="1"/>
                <a:t>endl</a:t>
              </a:r>
              <a:r>
                <a:rPr lang="en-US" sz="1500" b="1" dirty="0"/>
                <a:t>;</a:t>
              </a:r>
            </a:p>
            <a:p>
              <a:pPr algn="just"/>
              <a:r>
                <a:rPr lang="en-US" sz="1500" b="1" dirty="0"/>
                <a:t>}</a:t>
              </a:r>
            </a:p>
            <a:p>
              <a:pPr algn="just"/>
              <a:endParaRPr lang="en-US" sz="1500" b="1" dirty="0"/>
            </a:p>
          </p:txBody>
        </p:sp>
        <p:sp>
          <p:nvSpPr>
            <p:cNvPr id="25" name="TextBox 24"/>
            <p:cNvSpPr txBox="1"/>
            <p:nvPr/>
          </p:nvSpPr>
          <p:spPr>
            <a:xfrm>
              <a:off x="803640" y="3362835"/>
              <a:ext cx="2059657" cy="694936"/>
            </a:xfrm>
            <a:prstGeom prst="rect">
              <a:avLst/>
            </a:prstGeom>
            <a:noFill/>
          </p:spPr>
          <p:txBody>
            <a:bodyPr wrap="square" rtlCol="0">
              <a:spAutoFit/>
            </a:bodyPr>
            <a:lstStyle/>
            <a:p>
              <a:endParaRPr lang="ko-KR" altLang="en-US" sz="1400" b="1" dirty="0">
                <a:cs typeface="Arial" pitchFamily="34" charset="0"/>
              </a:endParaRPr>
            </a:p>
          </p:txBody>
        </p:sp>
      </p:grpSp>
      <p:sp>
        <p:nvSpPr>
          <p:cNvPr id="13" name="TextBox 12"/>
          <p:cNvSpPr txBox="1"/>
          <p:nvPr/>
        </p:nvSpPr>
        <p:spPr>
          <a:xfrm>
            <a:off x="4315020" y="1294743"/>
            <a:ext cx="1281574" cy="369332"/>
          </a:xfrm>
          <a:prstGeom prst="rect">
            <a:avLst/>
          </a:prstGeom>
          <a:noFill/>
        </p:spPr>
        <p:txBody>
          <a:bodyPr wrap="square" rtlCol="0">
            <a:spAutoFit/>
          </a:bodyPr>
          <a:lstStyle/>
          <a:p>
            <a:r>
              <a:rPr lang="en-US" altLang="ko-KR" b="1" dirty="0">
                <a:solidFill>
                  <a:schemeClr val="accent1"/>
                </a:solidFill>
                <a:cs typeface="Arial" pitchFamily="34" charset="0"/>
              </a:rPr>
              <a:t>Example:</a:t>
            </a:r>
          </a:p>
        </p:txBody>
      </p:sp>
      <p:grpSp>
        <p:nvGrpSpPr>
          <p:cNvPr id="7" name="Group 6">
            <a:extLst>
              <a:ext uri="{FF2B5EF4-FFF2-40B4-BE49-F238E27FC236}">
                <a16:creationId xmlns:a16="http://schemas.microsoft.com/office/drawing/2014/main" id="{E0B9A754-C2CF-736B-7237-3988A2C78DCB}"/>
              </a:ext>
            </a:extLst>
          </p:cNvPr>
          <p:cNvGrpSpPr/>
          <p:nvPr/>
        </p:nvGrpSpPr>
        <p:grpSpPr>
          <a:xfrm>
            <a:off x="1514857" y="353522"/>
            <a:ext cx="9005455" cy="429817"/>
            <a:chOff x="0" y="464819"/>
            <a:chExt cx="9144000" cy="533400"/>
          </a:xfrm>
        </p:grpSpPr>
        <p:sp>
          <p:nvSpPr>
            <p:cNvPr id="8" name="Rectangle 7">
              <a:extLst>
                <a:ext uri="{FF2B5EF4-FFF2-40B4-BE49-F238E27FC236}">
                  <a16:creationId xmlns:a16="http://schemas.microsoft.com/office/drawing/2014/main" id="{B79FD1B7-EA34-23B0-6619-EFCF70C2F896}"/>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619FAEC7-B79F-9C64-3893-A6C1BBE4A985}"/>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10" name="Picture 9" descr="pngfind.com-kingpin-png-4152286 (1).png">
              <a:extLst>
                <a:ext uri="{FF2B5EF4-FFF2-40B4-BE49-F238E27FC236}">
                  <a16:creationId xmlns:a16="http://schemas.microsoft.com/office/drawing/2014/main" id="{374582D6-6812-84A7-09E6-D4821DC7100C}"/>
                </a:ext>
              </a:extLst>
            </p:cNvPr>
            <p:cNvPicPr>
              <a:picLocks noChangeAspect="1"/>
            </p:cNvPicPr>
            <p:nvPr/>
          </p:nvPicPr>
          <p:blipFill>
            <a:blip r:embed="rId3"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14694110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4000" y="850660"/>
            <a:ext cx="9144000" cy="534698"/>
          </a:xfrm>
        </p:spPr>
        <p:txBody>
          <a:bodyPr>
            <a:normAutofit/>
          </a:bodyPr>
          <a:lstStyle/>
          <a:p>
            <a:r>
              <a:rPr lang="en-US" altLang="ko-KR" sz="2700" b="1" dirty="0">
                <a:latin typeface="Segoe UI" panose="020B0502040204020203" pitchFamily="34" charset="0"/>
                <a:cs typeface="Segoe UI" panose="020B0502040204020203" pitchFamily="34" charset="0"/>
              </a:rPr>
              <a:t>Pure Virtual function</a:t>
            </a:r>
            <a:endParaRPr lang="ko-KR" altLang="en-US" sz="2700" b="1" dirty="0">
              <a:latin typeface="Segoe UI" panose="020B0502040204020203" pitchFamily="34" charset="0"/>
              <a:cs typeface="Segoe UI" panose="020B0502040204020203" pitchFamily="34" charset="0"/>
            </a:endParaRPr>
          </a:p>
        </p:txBody>
      </p:sp>
      <p:grpSp>
        <p:nvGrpSpPr>
          <p:cNvPr id="23" name="Group 22"/>
          <p:cNvGrpSpPr/>
          <p:nvPr/>
        </p:nvGrpSpPr>
        <p:grpSpPr>
          <a:xfrm>
            <a:off x="1687603" y="1385357"/>
            <a:ext cx="9128108" cy="4422228"/>
            <a:chOff x="803640" y="3362835"/>
            <a:chExt cx="2153425" cy="9985074"/>
          </a:xfrm>
        </p:grpSpPr>
        <p:sp>
          <p:nvSpPr>
            <p:cNvPr id="24" name="TextBox 23"/>
            <p:cNvSpPr txBox="1"/>
            <p:nvPr/>
          </p:nvSpPr>
          <p:spPr>
            <a:xfrm>
              <a:off x="803640" y="3469024"/>
              <a:ext cx="2153425" cy="9878885"/>
            </a:xfrm>
            <a:prstGeom prst="rect">
              <a:avLst/>
            </a:prstGeom>
            <a:noFill/>
          </p:spPr>
          <p:txBody>
            <a:bodyPr wrap="square" numCol="2" rtlCol="0">
              <a:spAutoFit/>
            </a:bodyPr>
            <a:lstStyle/>
            <a:p>
              <a:pPr algn="just"/>
              <a:r>
                <a:rPr lang="en-US" sz="1500" b="1" dirty="0"/>
                <a:t>void dog::</a:t>
              </a:r>
              <a:r>
                <a:rPr lang="en-US" sz="1500" b="1" dirty="0" err="1"/>
                <a:t>getdata</a:t>
              </a:r>
              <a:r>
                <a:rPr lang="en-US" sz="1500" b="1" dirty="0"/>
                <a:t>()</a:t>
              </a:r>
            </a:p>
            <a:p>
              <a:pPr algn="just"/>
              <a:r>
                <a:rPr lang="en-US" sz="1500" b="1" dirty="0"/>
                <a:t>{</a:t>
              </a:r>
            </a:p>
            <a:p>
              <a:pPr algn="just"/>
              <a:r>
                <a:rPr lang="en-US" sz="1500" b="1" dirty="0"/>
                <a:t>	</a:t>
              </a:r>
              <a:r>
                <a:rPr lang="en-US" sz="1500" b="1" dirty="0" err="1"/>
                <a:t>cout</a:t>
              </a:r>
              <a:r>
                <a:rPr lang="en-US" sz="1500" b="1" dirty="0"/>
                <a:t>&lt;&lt;"Enter the Dog Environment required"&lt;&lt;</a:t>
              </a:r>
              <a:r>
                <a:rPr lang="en-US" sz="1500" b="1" dirty="0" err="1"/>
                <a:t>endl</a:t>
              </a:r>
              <a:r>
                <a:rPr lang="en-US" sz="1500" b="1" dirty="0"/>
                <a:t>;</a:t>
              </a:r>
            </a:p>
            <a:p>
              <a:pPr algn="just"/>
              <a:r>
                <a:rPr lang="en-US" sz="1500" b="1" dirty="0"/>
                <a:t>	</a:t>
              </a:r>
              <a:r>
                <a:rPr lang="en-US" sz="1500" b="1" dirty="0" err="1"/>
                <a:t>cin</a:t>
              </a:r>
              <a:r>
                <a:rPr lang="en-US" sz="1500" b="1" dirty="0"/>
                <a:t>&gt;&gt;environment;</a:t>
              </a:r>
            </a:p>
            <a:p>
              <a:pPr algn="just"/>
              <a:r>
                <a:rPr lang="en-US" sz="1500" b="1" dirty="0"/>
                <a:t>	</a:t>
              </a:r>
              <a:r>
                <a:rPr lang="en-US" sz="1500" b="1" dirty="0" err="1"/>
                <a:t>cout</a:t>
              </a:r>
              <a:r>
                <a:rPr lang="en-US" sz="1500" b="1" dirty="0"/>
                <a:t>&lt;&lt;"Enter the Dog Food require"&lt;&lt;</a:t>
              </a:r>
              <a:r>
                <a:rPr lang="en-US" sz="1500" b="1" dirty="0" err="1"/>
                <a:t>endl</a:t>
              </a:r>
              <a:r>
                <a:rPr lang="en-US" sz="1500" b="1" dirty="0"/>
                <a:t>;</a:t>
              </a:r>
            </a:p>
            <a:p>
              <a:pPr algn="just"/>
              <a:r>
                <a:rPr lang="en-US" sz="1500" b="1" dirty="0"/>
                <a:t>	</a:t>
              </a:r>
              <a:r>
                <a:rPr lang="en-US" sz="1500" b="1" dirty="0" err="1"/>
                <a:t>cin</a:t>
              </a:r>
              <a:r>
                <a:rPr lang="en-US" sz="1500" b="1" dirty="0"/>
                <a:t>&gt;&gt;food;</a:t>
              </a:r>
            </a:p>
            <a:p>
              <a:pPr algn="just"/>
              <a:r>
                <a:rPr lang="en-US" sz="1500" b="1" dirty="0"/>
                <a:t>}</a:t>
              </a:r>
            </a:p>
            <a:p>
              <a:pPr algn="just"/>
              <a:r>
                <a:rPr lang="en-US" sz="1500" b="1" dirty="0"/>
                <a:t>void dog::display()</a:t>
              </a:r>
            </a:p>
            <a:p>
              <a:pPr algn="just"/>
              <a:r>
                <a:rPr lang="en-US" sz="1500" b="1" dirty="0"/>
                <a:t>{</a:t>
              </a:r>
            </a:p>
            <a:p>
              <a:pPr algn="just"/>
              <a:r>
                <a:rPr lang="en-US" sz="1500" b="1" dirty="0"/>
                <a:t>	</a:t>
              </a:r>
              <a:r>
                <a:rPr lang="en-US" sz="1500" b="1" dirty="0" err="1"/>
                <a:t>cout</a:t>
              </a:r>
              <a:r>
                <a:rPr lang="en-US" sz="1500" b="1" dirty="0"/>
                <a:t>&lt;&lt;"Dog Environment="&lt;&lt;environment&lt;&lt;</a:t>
              </a:r>
              <a:r>
                <a:rPr lang="en-US" sz="1500" b="1" dirty="0" err="1"/>
                <a:t>endl</a:t>
              </a:r>
              <a:r>
                <a:rPr lang="en-US" sz="1500" b="1" dirty="0"/>
                <a:t>;</a:t>
              </a:r>
            </a:p>
            <a:p>
              <a:pPr algn="just"/>
              <a:r>
                <a:rPr lang="en-US" sz="1500" b="1" dirty="0"/>
                <a:t>	</a:t>
              </a:r>
              <a:r>
                <a:rPr lang="en-US" sz="1500" b="1" dirty="0" err="1"/>
                <a:t>cout</a:t>
              </a:r>
              <a:r>
                <a:rPr lang="en-US" sz="1500" b="1" dirty="0"/>
                <a:t>&lt;&lt;"Dog Food="&lt;&lt;food&lt;&lt;</a:t>
              </a:r>
              <a:r>
                <a:rPr lang="en-US" sz="1500" b="1" dirty="0" err="1"/>
                <a:t>endl</a:t>
              </a:r>
              <a:r>
                <a:rPr lang="en-US" sz="1500" b="1" dirty="0"/>
                <a:t>;</a:t>
              </a:r>
            </a:p>
            <a:p>
              <a:pPr algn="just"/>
              <a:r>
                <a:rPr lang="en-US" sz="1500" b="1" dirty="0"/>
                <a:t>	</a:t>
              </a:r>
              <a:r>
                <a:rPr lang="en-US" sz="1500" b="1" dirty="0" err="1"/>
                <a:t>cout</a:t>
              </a:r>
              <a:r>
                <a:rPr lang="en-US" sz="1500" b="1" dirty="0"/>
                <a:t>&lt;&lt;"---------------------------------------"&lt;&lt;</a:t>
              </a:r>
              <a:r>
                <a:rPr lang="en-US" sz="1500" b="1" dirty="0" err="1"/>
                <a:t>endl</a:t>
              </a:r>
              <a:r>
                <a:rPr lang="en-US" sz="1500" b="1" dirty="0"/>
                <a:t>;</a:t>
              </a:r>
            </a:p>
            <a:p>
              <a:pPr algn="just"/>
              <a:r>
                <a:rPr lang="en-US" sz="1500" b="1" dirty="0"/>
                <a:t>}</a:t>
              </a:r>
            </a:p>
            <a:p>
              <a:pPr algn="just"/>
              <a:r>
                <a:rPr lang="en-US" sz="1500" b="1" dirty="0"/>
                <a:t>void main()</a:t>
              </a:r>
            </a:p>
            <a:p>
              <a:pPr algn="just"/>
              <a:r>
                <a:rPr lang="en-US" sz="1500" b="1" dirty="0"/>
                <a:t>{</a:t>
              </a:r>
            </a:p>
            <a:p>
              <a:pPr algn="just"/>
              <a:r>
                <a:rPr lang="en-US" sz="1500" b="1" dirty="0"/>
                <a:t>	pet *</a:t>
              </a:r>
              <a:r>
                <a:rPr lang="en-US" sz="1500" b="1" dirty="0" err="1"/>
                <a:t>ptr</a:t>
              </a:r>
              <a:r>
                <a:rPr lang="en-US" sz="1500" b="1" dirty="0"/>
                <a:t>;</a:t>
              </a:r>
            </a:p>
            <a:p>
              <a:pPr algn="just"/>
              <a:r>
                <a:rPr lang="en-US" sz="1500" b="1" dirty="0"/>
                <a:t>	fish f;</a:t>
              </a:r>
            </a:p>
            <a:p>
              <a:pPr algn="just"/>
              <a:r>
                <a:rPr lang="en-US" sz="1500" b="1" dirty="0"/>
                <a:t>	</a:t>
              </a:r>
              <a:r>
                <a:rPr lang="en-US" sz="1500" b="1" dirty="0" err="1"/>
                <a:t>ptr</a:t>
              </a:r>
              <a:r>
                <a:rPr lang="en-US" sz="1500" b="1" dirty="0"/>
                <a:t>=&amp;f;</a:t>
              </a:r>
            </a:p>
            <a:p>
              <a:pPr algn="just"/>
              <a:r>
                <a:rPr lang="en-US" sz="1500" b="1" dirty="0"/>
                <a:t>	</a:t>
              </a:r>
              <a:r>
                <a:rPr lang="en-US" sz="1500" b="1" dirty="0" err="1"/>
                <a:t>ptr</a:t>
              </a:r>
              <a:r>
                <a:rPr lang="en-US" sz="1500" b="1" dirty="0"/>
                <a:t>-&gt;</a:t>
              </a:r>
              <a:r>
                <a:rPr lang="en-US" sz="1500" b="1" dirty="0" err="1"/>
                <a:t>getdata</a:t>
              </a:r>
              <a:r>
                <a:rPr lang="en-US" sz="1500" b="1" dirty="0"/>
                <a:t>();</a:t>
              </a:r>
            </a:p>
            <a:p>
              <a:pPr algn="just"/>
              <a:r>
                <a:rPr lang="en-US" sz="1500" b="1" dirty="0"/>
                <a:t>	</a:t>
              </a:r>
              <a:r>
                <a:rPr lang="en-US" sz="1500" b="1" dirty="0" err="1"/>
                <a:t>ptr</a:t>
              </a:r>
              <a:r>
                <a:rPr lang="en-US" sz="1500" b="1" dirty="0"/>
                <a:t>-&gt;display();</a:t>
              </a:r>
            </a:p>
            <a:p>
              <a:pPr algn="just"/>
              <a:r>
                <a:rPr lang="en-US" sz="1500" b="1" dirty="0"/>
                <a:t>	dog d;</a:t>
              </a:r>
            </a:p>
            <a:p>
              <a:pPr algn="just"/>
              <a:r>
                <a:rPr lang="en-US" sz="1500" b="1" dirty="0"/>
                <a:t>	</a:t>
              </a:r>
              <a:r>
                <a:rPr lang="en-US" sz="1500" b="1" dirty="0" err="1"/>
                <a:t>ptr</a:t>
              </a:r>
              <a:r>
                <a:rPr lang="en-US" sz="1500" b="1" dirty="0"/>
                <a:t>=&amp;d;</a:t>
              </a:r>
            </a:p>
            <a:p>
              <a:pPr algn="just"/>
              <a:r>
                <a:rPr lang="en-US" sz="1500" b="1" dirty="0"/>
                <a:t>	</a:t>
              </a:r>
              <a:r>
                <a:rPr lang="en-US" sz="1500" b="1" dirty="0" err="1"/>
                <a:t>ptr</a:t>
              </a:r>
              <a:r>
                <a:rPr lang="en-US" sz="1500" b="1" dirty="0"/>
                <a:t>-&gt;</a:t>
              </a:r>
              <a:r>
                <a:rPr lang="en-US" sz="1500" b="1" dirty="0" err="1"/>
                <a:t>getdata</a:t>
              </a:r>
              <a:r>
                <a:rPr lang="en-US" sz="1500" b="1" dirty="0"/>
                <a:t>();</a:t>
              </a:r>
            </a:p>
            <a:p>
              <a:pPr algn="just"/>
              <a:r>
                <a:rPr lang="en-US" sz="1500" b="1" dirty="0"/>
                <a:t>	</a:t>
              </a:r>
              <a:r>
                <a:rPr lang="en-US" sz="1500" b="1" dirty="0" err="1"/>
                <a:t>ptr</a:t>
              </a:r>
              <a:r>
                <a:rPr lang="en-US" sz="1500" b="1" dirty="0"/>
                <a:t>-&gt;display();</a:t>
              </a:r>
            </a:p>
            <a:p>
              <a:pPr algn="just"/>
              <a:r>
                <a:rPr lang="en-US" sz="1500" b="1" dirty="0"/>
                <a:t>	</a:t>
              </a:r>
              <a:r>
                <a:rPr lang="en-US" sz="1500" b="1" dirty="0" err="1"/>
                <a:t>getch</a:t>
              </a:r>
              <a:r>
                <a:rPr lang="en-US" sz="1500" b="1" dirty="0"/>
                <a:t>();</a:t>
              </a:r>
            </a:p>
            <a:p>
              <a:pPr algn="just"/>
              <a:r>
                <a:rPr lang="en-US" sz="1500" b="1" dirty="0">
                  <a:solidFill>
                    <a:srgbClr val="FFFF00"/>
                  </a:solidFill>
                </a:rPr>
                <a:t>}</a:t>
              </a:r>
            </a:p>
          </p:txBody>
        </p:sp>
        <p:sp>
          <p:nvSpPr>
            <p:cNvPr id="25" name="TextBox 24"/>
            <p:cNvSpPr txBox="1"/>
            <p:nvPr/>
          </p:nvSpPr>
          <p:spPr>
            <a:xfrm>
              <a:off x="803640" y="3362835"/>
              <a:ext cx="2059657" cy="694938"/>
            </a:xfrm>
            <a:prstGeom prst="rect">
              <a:avLst/>
            </a:prstGeom>
            <a:noFill/>
          </p:spPr>
          <p:txBody>
            <a:bodyPr wrap="square" rtlCol="0">
              <a:spAutoFit/>
            </a:bodyPr>
            <a:lstStyle/>
            <a:p>
              <a:endParaRPr lang="ko-KR" altLang="en-US" sz="1400" b="1" dirty="0">
                <a:cs typeface="Arial" pitchFamily="34" charset="0"/>
              </a:endParaRPr>
            </a:p>
          </p:txBody>
        </p:sp>
      </p:grpSp>
      <p:sp>
        <p:nvSpPr>
          <p:cNvPr id="13" name="TextBox 12"/>
          <p:cNvSpPr txBox="1"/>
          <p:nvPr/>
        </p:nvSpPr>
        <p:spPr>
          <a:xfrm>
            <a:off x="4315020" y="1294743"/>
            <a:ext cx="1281574" cy="369332"/>
          </a:xfrm>
          <a:prstGeom prst="rect">
            <a:avLst/>
          </a:prstGeom>
          <a:noFill/>
        </p:spPr>
        <p:txBody>
          <a:bodyPr wrap="square" rtlCol="0">
            <a:spAutoFit/>
          </a:bodyPr>
          <a:lstStyle/>
          <a:p>
            <a:r>
              <a:rPr lang="en-US" altLang="ko-KR" b="1" dirty="0">
                <a:solidFill>
                  <a:schemeClr val="accent1"/>
                </a:solidFill>
                <a:cs typeface="Arial" pitchFamily="34" charset="0"/>
              </a:rPr>
              <a:t>Example:</a:t>
            </a:r>
          </a:p>
        </p:txBody>
      </p:sp>
      <p:grpSp>
        <p:nvGrpSpPr>
          <p:cNvPr id="7" name="Group 6">
            <a:extLst>
              <a:ext uri="{FF2B5EF4-FFF2-40B4-BE49-F238E27FC236}">
                <a16:creationId xmlns:a16="http://schemas.microsoft.com/office/drawing/2014/main" id="{E0B9A754-C2CF-736B-7237-3988A2C78DCB}"/>
              </a:ext>
            </a:extLst>
          </p:cNvPr>
          <p:cNvGrpSpPr/>
          <p:nvPr/>
        </p:nvGrpSpPr>
        <p:grpSpPr>
          <a:xfrm>
            <a:off x="1514857" y="353522"/>
            <a:ext cx="9005455" cy="429817"/>
            <a:chOff x="0" y="464819"/>
            <a:chExt cx="9144000" cy="533400"/>
          </a:xfrm>
        </p:grpSpPr>
        <p:sp>
          <p:nvSpPr>
            <p:cNvPr id="8" name="Rectangle 7">
              <a:extLst>
                <a:ext uri="{FF2B5EF4-FFF2-40B4-BE49-F238E27FC236}">
                  <a16:creationId xmlns:a16="http://schemas.microsoft.com/office/drawing/2014/main" id="{B79FD1B7-EA34-23B0-6619-EFCF70C2F896}"/>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619FAEC7-B79F-9C64-3893-A6C1BBE4A985}"/>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10" name="Picture 9" descr="pngfind.com-kingpin-png-4152286 (1).png">
              <a:extLst>
                <a:ext uri="{FF2B5EF4-FFF2-40B4-BE49-F238E27FC236}">
                  <a16:creationId xmlns:a16="http://schemas.microsoft.com/office/drawing/2014/main" id="{374582D6-6812-84A7-09E6-D4821DC7100C}"/>
                </a:ext>
              </a:extLst>
            </p:cNvPr>
            <p:cNvPicPr>
              <a:picLocks noChangeAspect="1"/>
            </p:cNvPicPr>
            <p:nvPr/>
          </p:nvPicPr>
          <p:blipFill>
            <a:blip r:embed="rId3"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35006223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4000" y="908655"/>
            <a:ext cx="9144000" cy="576064"/>
          </a:xfrm>
        </p:spPr>
        <p:txBody>
          <a:bodyPr>
            <a:normAutofit/>
          </a:bodyPr>
          <a:lstStyle/>
          <a:p>
            <a:r>
              <a:rPr lang="en-US" altLang="ko-KR" sz="2700" b="1" dirty="0">
                <a:latin typeface="Segoe UI" panose="020B0502040204020203" pitchFamily="34" charset="0"/>
                <a:cs typeface="Segoe UI" panose="020B0502040204020203" pitchFamily="34" charset="0"/>
              </a:rPr>
              <a:t>Abstract Class</a:t>
            </a:r>
            <a:endParaRPr lang="ko-KR" altLang="en-US" sz="2700" b="1" dirty="0">
              <a:latin typeface="Segoe UI" panose="020B0502040204020203" pitchFamily="34" charset="0"/>
              <a:cs typeface="Segoe UI" panose="020B0502040204020203" pitchFamily="34" charset="0"/>
            </a:endParaRPr>
          </a:p>
        </p:txBody>
      </p:sp>
      <p:sp>
        <p:nvSpPr>
          <p:cNvPr id="12" name="TextBox 11"/>
          <p:cNvSpPr txBox="1"/>
          <p:nvPr/>
        </p:nvSpPr>
        <p:spPr>
          <a:xfrm>
            <a:off x="1486990" y="1484719"/>
            <a:ext cx="8952410" cy="2446824"/>
          </a:xfrm>
          <a:prstGeom prst="rect">
            <a:avLst/>
          </a:prstGeom>
          <a:noFill/>
        </p:spPr>
        <p:txBody>
          <a:bodyPr wrap="square" rtlCol="0">
            <a:spAutoFit/>
          </a:bodyPr>
          <a:lstStyle/>
          <a:p>
            <a:pPr marL="257175" indent="-257175" algn="just">
              <a:spcBef>
                <a:spcPct val="50000"/>
              </a:spcBef>
              <a:buFont typeface="Arial" panose="020B0604020202020204" pitchFamily="34" charset="0"/>
              <a:buChar char="•"/>
            </a:pPr>
            <a:r>
              <a:rPr lang="en-US" b="1" dirty="0"/>
              <a:t>Abstract class cannot be instantiated, but pointers and references of Abstract class type can be created.</a:t>
            </a:r>
          </a:p>
          <a:p>
            <a:pPr marL="257175" indent="-257175" algn="just">
              <a:spcBef>
                <a:spcPct val="50000"/>
              </a:spcBef>
              <a:buFont typeface="Arial" panose="020B0604020202020204" pitchFamily="34" charset="0"/>
              <a:buChar char="•"/>
            </a:pPr>
            <a:r>
              <a:rPr lang="en-US" b="1" dirty="0"/>
              <a:t>Abstract class can have normal functions and variables along with a pure virtual function.</a:t>
            </a:r>
          </a:p>
          <a:p>
            <a:pPr marL="257175" indent="-257175" algn="just">
              <a:spcBef>
                <a:spcPct val="50000"/>
              </a:spcBef>
              <a:buFont typeface="Arial" panose="020B0604020202020204" pitchFamily="34" charset="0"/>
              <a:buChar char="•"/>
            </a:pPr>
            <a:r>
              <a:rPr lang="en-US" b="1" dirty="0"/>
              <a:t>Abstract classes are mainly used for </a:t>
            </a:r>
            <a:r>
              <a:rPr lang="en-US" b="1" dirty="0" err="1"/>
              <a:t>Upcasting</a:t>
            </a:r>
            <a:r>
              <a:rPr lang="en-US" b="1" dirty="0"/>
              <a:t>, so that its derived classes can use its interface.</a:t>
            </a:r>
          </a:p>
          <a:p>
            <a:pPr marL="257175" indent="-257175" algn="just">
              <a:spcBef>
                <a:spcPct val="50000"/>
              </a:spcBef>
              <a:buFont typeface="Arial" panose="020B0604020202020204" pitchFamily="34" charset="0"/>
              <a:buChar char="•"/>
            </a:pPr>
            <a:r>
              <a:rPr lang="en-US" b="1" dirty="0"/>
              <a:t>Classes inheriting an Abstract Class must implement all pure virtual functions, or else they will become Abstract too.</a:t>
            </a:r>
          </a:p>
        </p:txBody>
      </p:sp>
      <p:grpSp>
        <p:nvGrpSpPr>
          <p:cNvPr id="4" name="Group 3">
            <a:extLst>
              <a:ext uri="{FF2B5EF4-FFF2-40B4-BE49-F238E27FC236}">
                <a16:creationId xmlns:a16="http://schemas.microsoft.com/office/drawing/2014/main" id="{E0B9A754-C2CF-736B-7237-3988A2C78DCB}"/>
              </a:ext>
            </a:extLst>
          </p:cNvPr>
          <p:cNvGrpSpPr/>
          <p:nvPr/>
        </p:nvGrpSpPr>
        <p:grpSpPr>
          <a:xfrm>
            <a:off x="1514857" y="353522"/>
            <a:ext cx="9005455" cy="429817"/>
            <a:chOff x="0" y="464819"/>
            <a:chExt cx="9144000" cy="533400"/>
          </a:xfrm>
        </p:grpSpPr>
        <p:sp>
          <p:nvSpPr>
            <p:cNvPr id="5" name="Rectangle 4">
              <a:extLst>
                <a:ext uri="{FF2B5EF4-FFF2-40B4-BE49-F238E27FC236}">
                  <a16:creationId xmlns:a16="http://schemas.microsoft.com/office/drawing/2014/main" id="{B79FD1B7-EA34-23B0-6619-EFCF70C2F896}"/>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a:extLst>
                <a:ext uri="{FF2B5EF4-FFF2-40B4-BE49-F238E27FC236}">
                  <a16:creationId xmlns:a16="http://schemas.microsoft.com/office/drawing/2014/main" id="{619FAEC7-B79F-9C64-3893-A6C1BBE4A985}"/>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7" name="Picture 6" descr="pngfind.com-kingpin-png-4152286 (1).png">
              <a:extLst>
                <a:ext uri="{FF2B5EF4-FFF2-40B4-BE49-F238E27FC236}">
                  <a16:creationId xmlns:a16="http://schemas.microsoft.com/office/drawing/2014/main" id="{374582D6-6812-84A7-09E6-D4821DC7100C}"/>
                </a:ext>
              </a:extLst>
            </p:cNvPr>
            <p:cNvPicPr>
              <a:picLocks noChangeAspect="1"/>
            </p:cNvPicPr>
            <p:nvPr/>
          </p:nvPicPr>
          <p:blipFill>
            <a:blip r:embed="rId2"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23741806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4000" y="850660"/>
            <a:ext cx="9144000" cy="534698"/>
          </a:xfrm>
        </p:spPr>
        <p:txBody>
          <a:bodyPr>
            <a:normAutofit/>
          </a:bodyPr>
          <a:lstStyle/>
          <a:p>
            <a:r>
              <a:rPr lang="en-US" altLang="ko-KR" sz="2700" b="1" dirty="0">
                <a:latin typeface="Segoe UI" panose="020B0502040204020203" pitchFamily="34" charset="0"/>
                <a:cs typeface="Segoe UI" panose="020B0502040204020203" pitchFamily="34" charset="0"/>
              </a:rPr>
              <a:t>Pure virtual function</a:t>
            </a:r>
            <a:endParaRPr lang="ko-KR" altLang="en-US" sz="2700" b="1" dirty="0">
              <a:latin typeface="Segoe UI" panose="020B0502040204020203" pitchFamily="34" charset="0"/>
              <a:cs typeface="Segoe UI" panose="020B0502040204020203" pitchFamily="34" charset="0"/>
            </a:endParaRPr>
          </a:p>
        </p:txBody>
      </p:sp>
      <p:grpSp>
        <p:nvGrpSpPr>
          <p:cNvPr id="23" name="Group 22"/>
          <p:cNvGrpSpPr/>
          <p:nvPr/>
        </p:nvGrpSpPr>
        <p:grpSpPr>
          <a:xfrm>
            <a:off x="1909173" y="850659"/>
            <a:ext cx="9128108" cy="5453752"/>
            <a:chOff x="778750" y="3362835"/>
            <a:chExt cx="2153425" cy="8247457"/>
          </a:xfrm>
        </p:grpSpPr>
        <p:sp>
          <p:nvSpPr>
            <p:cNvPr id="24" name="TextBox 23"/>
            <p:cNvSpPr txBox="1"/>
            <p:nvPr/>
          </p:nvSpPr>
          <p:spPr>
            <a:xfrm>
              <a:off x="778750" y="4873102"/>
              <a:ext cx="2153425" cy="6737190"/>
            </a:xfrm>
            <a:prstGeom prst="rect">
              <a:avLst/>
            </a:prstGeom>
            <a:noFill/>
          </p:spPr>
          <p:txBody>
            <a:bodyPr wrap="square" numCol="2" rtlCol="0">
              <a:spAutoFit/>
            </a:bodyPr>
            <a:lstStyle/>
            <a:p>
              <a:pPr algn="just"/>
              <a:r>
                <a:rPr lang="en-US" sz="1500" b="1" dirty="0"/>
                <a:t>/Abstract base class</a:t>
              </a:r>
            </a:p>
            <a:p>
              <a:pPr algn="just"/>
              <a:r>
                <a:rPr lang="en-US" sz="1500" b="1" dirty="0"/>
                <a:t>class Base          </a:t>
              </a:r>
            </a:p>
            <a:p>
              <a:pPr algn="just"/>
              <a:r>
                <a:rPr lang="en-US" sz="1500" b="1" dirty="0"/>
                <a:t>{</a:t>
              </a:r>
            </a:p>
            <a:p>
              <a:pPr algn="just"/>
              <a:r>
                <a:rPr lang="en-US" sz="1500" b="1" dirty="0"/>
                <a:t>    public:</a:t>
              </a:r>
            </a:p>
            <a:p>
              <a:pPr algn="just"/>
              <a:r>
                <a:rPr lang="en-US" sz="1500" b="1" dirty="0"/>
                <a:t>    virtual void show() = 0;    // Pure Virtual Function</a:t>
              </a:r>
            </a:p>
            <a:p>
              <a:pPr algn="just"/>
              <a:r>
                <a:rPr lang="en-US" sz="1500" b="1" dirty="0"/>
                <a:t>};</a:t>
              </a:r>
            </a:p>
            <a:p>
              <a:pPr algn="just"/>
              <a:endParaRPr lang="en-US" sz="1500" b="1" dirty="0"/>
            </a:p>
            <a:p>
              <a:pPr algn="just"/>
              <a:r>
                <a:rPr lang="en-US" sz="1500" b="1" dirty="0"/>
                <a:t>class </a:t>
              </a:r>
              <a:r>
                <a:rPr lang="en-US" sz="1500" b="1" dirty="0" err="1"/>
                <a:t>Derived:public</a:t>
              </a:r>
              <a:r>
                <a:rPr lang="en-US" sz="1500" b="1" dirty="0"/>
                <a:t> Base</a:t>
              </a:r>
            </a:p>
            <a:p>
              <a:pPr algn="just"/>
              <a:r>
                <a:rPr lang="en-US" sz="1500" b="1" dirty="0"/>
                <a:t>{</a:t>
              </a:r>
            </a:p>
            <a:p>
              <a:pPr algn="just"/>
              <a:r>
                <a:rPr lang="en-US" sz="1500" b="1" dirty="0"/>
                <a:t>    public:</a:t>
              </a:r>
            </a:p>
            <a:p>
              <a:pPr algn="just"/>
              <a:r>
                <a:rPr lang="en-US" sz="1500" b="1" dirty="0"/>
                <a:t>    void show()</a:t>
              </a:r>
            </a:p>
            <a:p>
              <a:pPr algn="just"/>
              <a:r>
                <a:rPr lang="en-US" sz="1500" b="1" dirty="0"/>
                <a:t>    { </a:t>
              </a:r>
            </a:p>
            <a:p>
              <a:pPr algn="just"/>
              <a:r>
                <a:rPr lang="en-US" sz="1500" b="1" dirty="0"/>
                <a:t>        </a:t>
              </a:r>
              <a:r>
                <a:rPr lang="en-US" sz="1500" b="1" dirty="0" err="1"/>
                <a:t>cout</a:t>
              </a:r>
              <a:r>
                <a:rPr lang="en-US" sz="1500" b="1" dirty="0"/>
                <a:t> &lt;&lt; "Implementation of Virtual Function in Derived class\n"; </a:t>
              </a:r>
            </a:p>
            <a:p>
              <a:pPr algn="just"/>
              <a:r>
                <a:rPr lang="en-US" sz="1500" b="1" dirty="0"/>
                <a:t>    }</a:t>
              </a:r>
            </a:p>
            <a:p>
              <a:pPr algn="just"/>
              <a:r>
                <a:rPr lang="en-US" sz="1500" b="1" dirty="0"/>
                <a:t>};</a:t>
              </a:r>
            </a:p>
            <a:p>
              <a:pPr algn="just"/>
              <a:endParaRPr lang="en-US" sz="1500" b="1" dirty="0"/>
            </a:p>
            <a:p>
              <a:pPr algn="just"/>
              <a:endParaRPr lang="en-US" sz="1500" b="1" dirty="0"/>
            </a:p>
            <a:p>
              <a:pPr algn="just"/>
              <a:endParaRPr lang="en-US" sz="1500" b="1" dirty="0"/>
            </a:p>
            <a:p>
              <a:pPr algn="just"/>
              <a:endParaRPr lang="en-US" sz="1500" b="1" dirty="0"/>
            </a:p>
            <a:p>
              <a:pPr algn="just"/>
              <a:r>
                <a:rPr lang="en-US" sz="1500" b="1" dirty="0" err="1"/>
                <a:t>int</a:t>
              </a:r>
              <a:r>
                <a:rPr lang="en-US" sz="1500" b="1" dirty="0"/>
                <a:t> main()</a:t>
              </a:r>
            </a:p>
            <a:p>
              <a:pPr algn="just"/>
              <a:r>
                <a:rPr lang="en-US" sz="1500" b="1" dirty="0"/>
                <a:t>{</a:t>
              </a:r>
            </a:p>
            <a:p>
              <a:pPr algn="just"/>
              <a:r>
                <a:rPr lang="en-US" sz="1500" b="1" dirty="0"/>
                <a:t>    Base </a:t>
              </a:r>
              <a:r>
                <a:rPr lang="en-US" sz="1500" b="1" dirty="0" err="1"/>
                <a:t>obj</a:t>
              </a:r>
              <a:r>
                <a:rPr lang="en-US" sz="1500" b="1" dirty="0"/>
                <a:t>;   //Compile Time Error</a:t>
              </a:r>
            </a:p>
            <a:p>
              <a:pPr algn="just"/>
              <a:r>
                <a:rPr lang="en-US" sz="1500" b="1" dirty="0"/>
                <a:t>    Base *b;</a:t>
              </a:r>
            </a:p>
            <a:p>
              <a:pPr algn="just"/>
              <a:r>
                <a:rPr lang="en-US" sz="1500" b="1" dirty="0"/>
                <a:t>    Derived d;</a:t>
              </a:r>
            </a:p>
            <a:p>
              <a:pPr algn="just"/>
              <a:r>
                <a:rPr lang="en-US" sz="1500" b="1" dirty="0"/>
                <a:t>    b = &amp;d;</a:t>
              </a:r>
            </a:p>
            <a:p>
              <a:pPr algn="just"/>
              <a:r>
                <a:rPr lang="en-US" sz="1500" b="1" dirty="0"/>
                <a:t>    b-&gt;show();</a:t>
              </a:r>
            </a:p>
            <a:p>
              <a:pPr algn="just"/>
              <a:r>
                <a:rPr lang="en-US" sz="1500" b="1" dirty="0"/>
                <a:t>}</a:t>
              </a:r>
            </a:p>
          </p:txBody>
        </p:sp>
        <p:sp>
          <p:nvSpPr>
            <p:cNvPr id="25" name="TextBox 24"/>
            <p:cNvSpPr txBox="1"/>
            <p:nvPr/>
          </p:nvSpPr>
          <p:spPr>
            <a:xfrm>
              <a:off x="803640" y="3362835"/>
              <a:ext cx="2059657" cy="465437"/>
            </a:xfrm>
            <a:prstGeom prst="rect">
              <a:avLst/>
            </a:prstGeom>
            <a:noFill/>
          </p:spPr>
          <p:txBody>
            <a:bodyPr wrap="square" rtlCol="0">
              <a:spAutoFit/>
            </a:bodyPr>
            <a:lstStyle/>
            <a:p>
              <a:endParaRPr lang="ko-KR" altLang="en-US" sz="1400" b="1" dirty="0">
                <a:cs typeface="Arial" pitchFamily="34" charset="0"/>
              </a:endParaRPr>
            </a:p>
          </p:txBody>
        </p:sp>
      </p:grpSp>
      <p:sp>
        <p:nvSpPr>
          <p:cNvPr id="13" name="TextBox 12"/>
          <p:cNvSpPr txBox="1"/>
          <p:nvPr/>
        </p:nvSpPr>
        <p:spPr>
          <a:xfrm>
            <a:off x="4315020" y="1294743"/>
            <a:ext cx="1281574" cy="369332"/>
          </a:xfrm>
          <a:prstGeom prst="rect">
            <a:avLst/>
          </a:prstGeom>
          <a:noFill/>
        </p:spPr>
        <p:txBody>
          <a:bodyPr wrap="square" rtlCol="0">
            <a:spAutoFit/>
          </a:bodyPr>
          <a:lstStyle/>
          <a:p>
            <a:r>
              <a:rPr lang="en-US" altLang="ko-KR" b="1" dirty="0">
                <a:solidFill>
                  <a:schemeClr val="accent1"/>
                </a:solidFill>
                <a:cs typeface="Arial" pitchFamily="34" charset="0"/>
              </a:rPr>
              <a:t>Example:</a:t>
            </a:r>
          </a:p>
        </p:txBody>
      </p:sp>
      <p:grpSp>
        <p:nvGrpSpPr>
          <p:cNvPr id="7" name="Group 6">
            <a:extLst>
              <a:ext uri="{FF2B5EF4-FFF2-40B4-BE49-F238E27FC236}">
                <a16:creationId xmlns:a16="http://schemas.microsoft.com/office/drawing/2014/main" id="{E0B9A754-C2CF-736B-7237-3988A2C78DCB}"/>
              </a:ext>
            </a:extLst>
          </p:cNvPr>
          <p:cNvGrpSpPr/>
          <p:nvPr/>
        </p:nvGrpSpPr>
        <p:grpSpPr>
          <a:xfrm>
            <a:off x="1514857" y="353522"/>
            <a:ext cx="9005455" cy="429817"/>
            <a:chOff x="0" y="464819"/>
            <a:chExt cx="9144000" cy="533400"/>
          </a:xfrm>
        </p:grpSpPr>
        <p:sp>
          <p:nvSpPr>
            <p:cNvPr id="8" name="Rectangle 7">
              <a:extLst>
                <a:ext uri="{FF2B5EF4-FFF2-40B4-BE49-F238E27FC236}">
                  <a16:creationId xmlns:a16="http://schemas.microsoft.com/office/drawing/2014/main" id="{B79FD1B7-EA34-23B0-6619-EFCF70C2F896}"/>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619FAEC7-B79F-9C64-3893-A6C1BBE4A985}"/>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10" name="Picture 9" descr="pngfind.com-kingpin-png-4152286 (1).png">
              <a:extLst>
                <a:ext uri="{FF2B5EF4-FFF2-40B4-BE49-F238E27FC236}">
                  <a16:creationId xmlns:a16="http://schemas.microsoft.com/office/drawing/2014/main" id="{374582D6-6812-84A7-09E6-D4821DC7100C}"/>
                </a:ext>
              </a:extLst>
            </p:cNvPr>
            <p:cNvPicPr>
              <a:picLocks noChangeAspect="1"/>
            </p:cNvPicPr>
            <p:nvPr/>
          </p:nvPicPr>
          <p:blipFill>
            <a:blip r:embed="rId3"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34245713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24D2-9AB3-FCCA-37C4-0C6CDDE5D917}"/>
              </a:ext>
            </a:extLst>
          </p:cNvPr>
          <p:cNvSpPr>
            <a:spLocks noGrp="1"/>
          </p:cNvSpPr>
          <p:nvPr>
            <p:ph type="ctrTitle"/>
          </p:nvPr>
        </p:nvSpPr>
        <p:spPr/>
        <p:txBody>
          <a:bodyPr/>
          <a:lstStyle/>
          <a:p>
            <a:r>
              <a:rPr lang="en-IN" dirty="0"/>
              <a:t>Abstract Class</a:t>
            </a:r>
          </a:p>
        </p:txBody>
      </p:sp>
      <p:grpSp>
        <p:nvGrpSpPr>
          <p:cNvPr id="4" name="Group 3">
            <a:extLst>
              <a:ext uri="{FF2B5EF4-FFF2-40B4-BE49-F238E27FC236}">
                <a16:creationId xmlns:a16="http://schemas.microsoft.com/office/drawing/2014/main" id="{53D5CC9D-D49E-9BBC-A904-56580D7F255B}"/>
              </a:ext>
            </a:extLst>
          </p:cNvPr>
          <p:cNvGrpSpPr/>
          <p:nvPr/>
        </p:nvGrpSpPr>
        <p:grpSpPr>
          <a:xfrm>
            <a:off x="1593274" y="1275346"/>
            <a:ext cx="9005455" cy="429817"/>
            <a:chOff x="0" y="464819"/>
            <a:chExt cx="9144000" cy="533400"/>
          </a:xfrm>
        </p:grpSpPr>
        <p:sp>
          <p:nvSpPr>
            <p:cNvPr id="5" name="Rectangle 4">
              <a:extLst>
                <a:ext uri="{FF2B5EF4-FFF2-40B4-BE49-F238E27FC236}">
                  <a16:creationId xmlns:a16="http://schemas.microsoft.com/office/drawing/2014/main" id="{B6AE0158-A091-3FFA-B526-8250612AB541}"/>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a:extLst>
                <a:ext uri="{FF2B5EF4-FFF2-40B4-BE49-F238E27FC236}">
                  <a16:creationId xmlns:a16="http://schemas.microsoft.com/office/drawing/2014/main" id="{A6141BB1-25AF-F33B-B03E-2774858C0439}"/>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7" name="Picture 6" descr="pngfind.com-kingpin-png-4152286 (1).png">
              <a:extLst>
                <a:ext uri="{FF2B5EF4-FFF2-40B4-BE49-F238E27FC236}">
                  <a16:creationId xmlns:a16="http://schemas.microsoft.com/office/drawing/2014/main" id="{B9BD6A9E-0A2D-EF59-44A8-9B533AD3C390}"/>
                </a:ext>
              </a:extLst>
            </p:cNvPr>
            <p:cNvPicPr>
              <a:picLocks noChangeAspect="1"/>
            </p:cNvPicPr>
            <p:nvPr/>
          </p:nvPicPr>
          <p:blipFill>
            <a:blip r:embed="rId2" cstate="print"/>
            <a:stretch>
              <a:fillRect/>
            </a:stretch>
          </p:blipFill>
          <p:spPr>
            <a:xfrm>
              <a:off x="7182730" y="464819"/>
              <a:ext cx="1219200" cy="533400"/>
            </a:xfrm>
            <a:prstGeom prst="rect">
              <a:avLst/>
            </a:prstGeom>
          </p:spPr>
        </p:pic>
      </p:grpSp>
      <p:sp>
        <p:nvSpPr>
          <p:cNvPr id="9" name="Subtitle 8">
            <a:extLst>
              <a:ext uri="{FF2B5EF4-FFF2-40B4-BE49-F238E27FC236}">
                <a16:creationId xmlns:a16="http://schemas.microsoft.com/office/drawing/2014/main" id="{CB9FFA5B-D1E9-26C3-AE1B-BEE068A3C46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52710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EDE69-1CB0-4A1A-AC1F-8B57074B227E}" type="datetime1">
              <a:rPr lang="en-US" smtClean="0"/>
              <a:t>9/27/2022</a:t>
            </a:fld>
            <a:endParaRPr lang="en-US"/>
          </a:p>
        </p:txBody>
      </p:sp>
      <p:sp>
        <p:nvSpPr>
          <p:cNvPr id="3" name="Footer Placeholder 2"/>
          <p:cNvSpPr>
            <a:spLocks noGrp="1"/>
          </p:cNvSpPr>
          <p:nvPr>
            <p:ph type="ftr" sz="quarter" idx="11"/>
          </p:nvPr>
        </p:nvSpPr>
        <p:spPr/>
        <p:txBody>
          <a:bodyPr/>
          <a:lstStyle/>
          <a:p>
            <a:r>
              <a:rPr lang="en-US"/>
              <a:t>C ,C++ and UML Basics</a:t>
            </a:r>
          </a:p>
        </p:txBody>
      </p:sp>
      <p:sp>
        <p:nvSpPr>
          <p:cNvPr id="4" name="Slide Number Placeholder 3"/>
          <p:cNvSpPr>
            <a:spLocks noGrp="1"/>
          </p:cNvSpPr>
          <p:nvPr>
            <p:ph type="sldNum" sz="quarter" idx="12"/>
          </p:nvPr>
        </p:nvSpPr>
        <p:spPr/>
        <p:txBody>
          <a:bodyPr/>
          <a:lstStyle/>
          <a:p>
            <a:fld id="{A1A6BA4E-CDAE-4DEF-A7CA-99055C502B84}" type="slidenum">
              <a:rPr lang="en-US" smtClean="0"/>
              <a:t>8</a:t>
            </a:fld>
            <a:endParaRPr lang="en-US"/>
          </a:p>
        </p:txBody>
      </p:sp>
      <p:sp>
        <p:nvSpPr>
          <p:cNvPr id="6" name="Rectangle 3"/>
          <p:cNvSpPr txBox="1">
            <a:spLocks noChangeArrowheads="1"/>
          </p:cNvSpPr>
          <p:nvPr/>
        </p:nvSpPr>
        <p:spPr>
          <a:xfrm>
            <a:off x="1676400" y="2421890"/>
            <a:ext cx="8876030" cy="443611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800" dirty="0">
                <a:latin typeface="Times New Roman" panose="02020603050405020304" charset="0"/>
                <a:cs typeface="Times New Roman" panose="02020603050405020304" charset="0"/>
              </a:rPr>
              <a:t>Public Visibility mode gives the </a:t>
            </a:r>
            <a:r>
              <a:rPr lang="en-US" sz="2800" b="1" dirty="0">
                <a:latin typeface="Times New Roman" panose="02020603050405020304" charset="0"/>
                <a:cs typeface="Times New Roman" panose="02020603050405020304" charset="0"/>
              </a:rPr>
              <a:t>most privacy</a:t>
            </a:r>
            <a:r>
              <a:rPr lang="en-US" sz="2800" dirty="0">
                <a:latin typeface="Times New Roman" panose="02020603050405020304" charset="0"/>
                <a:cs typeface="Times New Roman" panose="02020603050405020304" charset="0"/>
              </a:rPr>
              <a:t> to the attributes of the base class. </a:t>
            </a:r>
          </a:p>
          <a:p>
            <a:pPr algn="just"/>
            <a:r>
              <a:rPr lang="en-US" sz="2800" dirty="0">
                <a:latin typeface="Times New Roman" panose="02020603050405020304" charset="0"/>
                <a:cs typeface="Times New Roman" panose="02020603050405020304" charset="0"/>
              </a:rPr>
              <a:t>If the visibility mode is private, that means </a:t>
            </a:r>
            <a:r>
              <a:rPr lang="en-GB" altLang="en-US" sz="2800" dirty="0">
                <a:latin typeface="Times New Roman" panose="02020603050405020304" charset="0"/>
                <a:cs typeface="Times New Roman" panose="02020603050405020304" charset="0"/>
              </a:rPr>
              <a:t>that </a:t>
            </a:r>
            <a:r>
              <a:rPr lang="en-US" sz="2800" dirty="0">
                <a:latin typeface="Times New Roman" panose="02020603050405020304" charset="0"/>
                <a:cs typeface="Times New Roman" panose="02020603050405020304" charset="0"/>
              </a:rPr>
              <a:t>the derived class can </a:t>
            </a:r>
            <a:r>
              <a:rPr lang="en-US" sz="2800" b="1" dirty="0">
                <a:latin typeface="Times New Roman" panose="02020603050405020304" charset="0"/>
                <a:cs typeface="Times New Roman" panose="02020603050405020304" charset="0"/>
              </a:rPr>
              <a:t>privately access the public and protected members of the base class.</a:t>
            </a:r>
          </a:p>
        </p:txBody>
      </p:sp>
      <p:sp>
        <p:nvSpPr>
          <p:cNvPr id="9" name="Rectangle 2"/>
          <p:cNvSpPr txBox="1">
            <a:spLocks noChangeArrowheads="1"/>
          </p:cNvSpPr>
          <p:nvPr/>
        </p:nvSpPr>
        <p:spPr>
          <a:xfrm>
            <a:off x="1981200" y="1066800"/>
            <a:ext cx="8229600" cy="9144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ltLang="en-US" sz="3200" b="1" dirty="0">
                <a:latin typeface="Times New Roman" panose="02020603050405020304" charset="0"/>
                <a:cs typeface="Times New Roman" panose="02020603050405020304" charset="0"/>
              </a:rPr>
              <a:t>Privately Visbility Modes of Inheritence</a:t>
            </a:r>
          </a:p>
        </p:txBody>
      </p:sp>
      <p:pic>
        <p:nvPicPr>
          <p:cNvPr id="5" name="Picture 4">
            <a:extLst>
              <a:ext uri="{FF2B5EF4-FFF2-40B4-BE49-F238E27FC236}">
                <a16:creationId xmlns:a16="http://schemas.microsoft.com/office/drawing/2014/main" id="{7ECDE015-5A17-A798-3A3B-E754F3F2C7B1}"/>
              </a:ext>
            </a:extLst>
          </p:cNvPr>
          <p:cNvPicPr>
            <a:picLocks noChangeAspect="1"/>
          </p:cNvPicPr>
          <p:nvPr/>
        </p:nvPicPr>
        <p:blipFill>
          <a:blip r:embed="rId2"/>
          <a:stretch>
            <a:fillRect/>
          </a:stretch>
        </p:blipFill>
        <p:spPr>
          <a:xfrm>
            <a:off x="-104434" y="171986"/>
            <a:ext cx="12296434" cy="743776"/>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28FAEF-BD23-8B7E-40F7-D4A4B07026AD}"/>
              </a:ext>
            </a:extLst>
          </p:cNvPr>
          <p:cNvSpPr>
            <a:spLocks noGrp="1"/>
          </p:cNvSpPr>
          <p:nvPr>
            <p:ph type="title"/>
          </p:nvPr>
        </p:nvSpPr>
        <p:spPr>
          <a:xfrm>
            <a:off x="1854592" y="957348"/>
            <a:ext cx="7886700" cy="994172"/>
          </a:xfrm>
        </p:spPr>
        <p:txBody>
          <a:bodyPr/>
          <a:lstStyle/>
          <a:p>
            <a:pPr algn="ctr"/>
            <a:r>
              <a:rPr lang="en-IN" dirty="0"/>
              <a:t>Abstract Class</a:t>
            </a:r>
          </a:p>
        </p:txBody>
      </p:sp>
      <p:sp>
        <p:nvSpPr>
          <p:cNvPr id="5" name="Content Placeholder 4">
            <a:extLst>
              <a:ext uri="{FF2B5EF4-FFF2-40B4-BE49-F238E27FC236}">
                <a16:creationId xmlns:a16="http://schemas.microsoft.com/office/drawing/2014/main" id="{CD42B50D-7402-A8A2-D9D9-03E074A5A123}"/>
              </a:ext>
            </a:extLst>
          </p:cNvPr>
          <p:cNvSpPr>
            <a:spLocks noGrp="1"/>
          </p:cNvSpPr>
          <p:nvPr>
            <p:ph idx="1"/>
          </p:nvPr>
        </p:nvSpPr>
        <p:spPr/>
        <p:txBody>
          <a:bodyPr>
            <a:normAutofit fontScale="62500" lnSpcReduction="20000"/>
          </a:bodyPr>
          <a:lstStyle/>
          <a:p>
            <a:pPr algn="just">
              <a:lnSpc>
                <a:spcPct val="120000"/>
              </a:lnSpc>
            </a:pPr>
            <a:r>
              <a:rPr lang="en-US" dirty="0"/>
              <a:t>Abstract Class is a class which contains </a:t>
            </a:r>
            <a:r>
              <a:rPr lang="en-US" dirty="0" err="1"/>
              <a:t>atleast</a:t>
            </a:r>
            <a:r>
              <a:rPr lang="en-US" dirty="0"/>
              <a:t> one Pure Virtual function(abstract method) in it. Abstract classes are used to provide an Interface for its sub classes. Classes inheriting an Abstract Class must provide definition to the pure virtual function, otherwise they will also become abstract class.</a:t>
            </a:r>
          </a:p>
          <a:p>
            <a:pPr algn="just"/>
            <a:endParaRPr lang="en-US" dirty="0"/>
          </a:p>
          <a:p>
            <a:pPr marL="0" indent="0" algn="just">
              <a:buNone/>
            </a:pPr>
            <a:r>
              <a:rPr lang="en-US" b="1" dirty="0"/>
              <a:t>Characteristics of Abstract Class</a:t>
            </a:r>
          </a:p>
          <a:p>
            <a:pPr marL="201216" indent="-201216" algn="just">
              <a:buNone/>
            </a:pPr>
            <a:r>
              <a:rPr lang="en-US" dirty="0"/>
              <a:t>1. Abstract class cannot be instantiated, but pointers and references of Abstract class type can</a:t>
            </a:r>
          </a:p>
          <a:p>
            <a:pPr marL="201216" indent="-201216" algn="just">
              <a:buNone/>
            </a:pPr>
            <a:r>
              <a:rPr lang="en-US" dirty="0"/>
              <a:t>    be created.</a:t>
            </a:r>
          </a:p>
          <a:p>
            <a:pPr marL="201216" indent="-201216" algn="just">
              <a:buNone/>
            </a:pPr>
            <a:r>
              <a:rPr lang="en-US" dirty="0"/>
              <a:t>2. Abstract class can have normal functions and variables along with a pure virtual function.</a:t>
            </a:r>
          </a:p>
          <a:p>
            <a:pPr marL="201216" indent="-201216" algn="just">
              <a:buNone/>
            </a:pPr>
            <a:r>
              <a:rPr lang="en-US" dirty="0"/>
              <a:t>3. Abstract classes are mainly used for Upcasting, so that its derived classes can use its</a:t>
            </a:r>
          </a:p>
          <a:p>
            <a:pPr marL="201216" indent="-201216" algn="just">
              <a:buNone/>
            </a:pPr>
            <a:r>
              <a:rPr lang="en-US" dirty="0"/>
              <a:t>    interface.</a:t>
            </a:r>
          </a:p>
          <a:p>
            <a:pPr marL="201216" indent="-201216" algn="just">
              <a:buNone/>
            </a:pPr>
            <a:r>
              <a:rPr lang="en-US" dirty="0"/>
              <a:t>4. Classes inheriting an Abstract Class must implement all pure virtual functions, or else</a:t>
            </a:r>
          </a:p>
          <a:p>
            <a:pPr marL="201216" indent="-201216" algn="just">
              <a:buNone/>
            </a:pPr>
            <a:r>
              <a:rPr lang="en-US" dirty="0"/>
              <a:t>    they will become Abstract too.</a:t>
            </a:r>
            <a:endParaRPr lang="en-IN" dirty="0"/>
          </a:p>
        </p:txBody>
      </p:sp>
      <p:grpSp>
        <p:nvGrpSpPr>
          <p:cNvPr id="2" name="Group 1">
            <a:extLst>
              <a:ext uri="{FF2B5EF4-FFF2-40B4-BE49-F238E27FC236}">
                <a16:creationId xmlns:a16="http://schemas.microsoft.com/office/drawing/2014/main" id="{E0B9A754-C2CF-736B-7237-3988A2C78DCB}"/>
              </a:ext>
            </a:extLst>
          </p:cNvPr>
          <p:cNvGrpSpPr/>
          <p:nvPr/>
        </p:nvGrpSpPr>
        <p:grpSpPr>
          <a:xfrm>
            <a:off x="1703739" y="466128"/>
            <a:ext cx="9005455" cy="429817"/>
            <a:chOff x="0" y="464819"/>
            <a:chExt cx="9144000" cy="533400"/>
          </a:xfrm>
        </p:grpSpPr>
        <p:sp>
          <p:nvSpPr>
            <p:cNvPr id="3" name="Rectangle 2">
              <a:extLst>
                <a:ext uri="{FF2B5EF4-FFF2-40B4-BE49-F238E27FC236}">
                  <a16:creationId xmlns:a16="http://schemas.microsoft.com/office/drawing/2014/main" id="{B79FD1B7-EA34-23B0-6619-EFCF70C2F896}"/>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a:extLst>
                <a:ext uri="{FF2B5EF4-FFF2-40B4-BE49-F238E27FC236}">
                  <a16:creationId xmlns:a16="http://schemas.microsoft.com/office/drawing/2014/main" id="{619FAEC7-B79F-9C64-3893-A6C1BBE4A985}"/>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7" name="Picture 6" descr="pngfind.com-kingpin-png-4152286 (1).png">
              <a:extLst>
                <a:ext uri="{FF2B5EF4-FFF2-40B4-BE49-F238E27FC236}">
                  <a16:creationId xmlns:a16="http://schemas.microsoft.com/office/drawing/2014/main" id="{374582D6-6812-84A7-09E6-D4821DC7100C}"/>
                </a:ext>
              </a:extLst>
            </p:cNvPr>
            <p:cNvPicPr>
              <a:picLocks noChangeAspect="1"/>
            </p:cNvPicPr>
            <p:nvPr/>
          </p:nvPicPr>
          <p:blipFill>
            <a:blip r:embed="rId2"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4643070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438B-8144-2DBB-58D5-169E1BB15132}"/>
              </a:ext>
            </a:extLst>
          </p:cNvPr>
          <p:cNvSpPr>
            <a:spLocks noGrp="1"/>
          </p:cNvSpPr>
          <p:nvPr>
            <p:ph type="title"/>
          </p:nvPr>
        </p:nvSpPr>
        <p:spPr>
          <a:xfrm>
            <a:off x="2207882" y="470486"/>
            <a:ext cx="7886700" cy="994172"/>
          </a:xfrm>
        </p:spPr>
        <p:txBody>
          <a:bodyPr/>
          <a:lstStyle/>
          <a:p>
            <a:pPr algn="ctr"/>
            <a:r>
              <a:rPr lang="en-IN" dirty="0"/>
              <a:t>Abstract Class</a:t>
            </a:r>
          </a:p>
        </p:txBody>
      </p:sp>
      <p:sp>
        <p:nvSpPr>
          <p:cNvPr id="3" name="Content Placeholder 2">
            <a:extLst>
              <a:ext uri="{FF2B5EF4-FFF2-40B4-BE49-F238E27FC236}">
                <a16:creationId xmlns:a16="http://schemas.microsoft.com/office/drawing/2014/main" id="{A4DE5C28-9D4D-F5BF-EB6D-13A78C2C273B}"/>
              </a:ext>
            </a:extLst>
          </p:cNvPr>
          <p:cNvSpPr>
            <a:spLocks noGrp="1"/>
          </p:cNvSpPr>
          <p:nvPr>
            <p:ph idx="1"/>
          </p:nvPr>
        </p:nvSpPr>
        <p:spPr/>
        <p:txBody>
          <a:bodyPr/>
          <a:lstStyle/>
          <a:p>
            <a:pPr marL="0" indent="0">
              <a:buNone/>
            </a:pPr>
            <a:r>
              <a:rPr lang="en-US" b="1" dirty="0"/>
              <a:t>Pure Virtual Functions</a:t>
            </a:r>
          </a:p>
          <a:p>
            <a:r>
              <a:rPr lang="en-US" dirty="0"/>
              <a:t>Pure virtual Functions are virtual functions with no definition. They start with virtual keyword and ends with = 0. Here is the syntax for a pure virtual function,</a:t>
            </a:r>
          </a:p>
          <a:p>
            <a:pPr marL="0" indent="0">
              <a:buNone/>
            </a:pPr>
            <a:r>
              <a:rPr lang="en-US" dirty="0">
                <a:solidFill>
                  <a:srgbClr val="00B050"/>
                </a:solidFill>
              </a:rPr>
              <a:t>                       virtual void </a:t>
            </a:r>
            <a:r>
              <a:rPr lang="en-US" dirty="0" err="1">
                <a:solidFill>
                  <a:srgbClr val="00B050"/>
                </a:solidFill>
              </a:rPr>
              <a:t>funname</a:t>
            </a:r>
            <a:r>
              <a:rPr lang="en-US" dirty="0">
                <a:solidFill>
                  <a:srgbClr val="00B050"/>
                </a:solidFill>
              </a:rPr>
              <a:t>() = 0;</a:t>
            </a:r>
            <a:endParaRPr lang="en-IN" dirty="0">
              <a:solidFill>
                <a:srgbClr val="00B050"/>
              </a:solidFill>
            </a:endParaRPr>
          </a:p>
        </p:txBody>
      </p:sp>
      <p:grpSp>
        <p:nvGrpSpPr>
          <p:cNvPr id="4" name="Group 3">
            <a:extLst>
              <a:ext uri="{FF2B5EF4-FFF2-40B4-BE49-F238E27FC236}">
                <a16:creationId xmlns:a16="http://schemas.microsoft.com/office/drawing/2014/main" id="{288B2BAD-BFE5-997D-5B43-5DF46ED6BD0D}"/>
              </a:ext>
            </a:extLst>
          </p:cNvPr>
          <p:cNvGrpSpPr/>
          <p:nvPr/>
        </p:nvGrpSpPr>
        <p:grpSpPr>
          <a:xfrm>
            <a:off x="1593274" y="1275346"/>
            <a:ext cx="9005455" cy="429817"/>
            <a:chOff x="0" y="464819"/>
            <a:chExt cx="9144000" cy="533400"/>
          </a:xfrm>
        </p:grpSpPr>
        <p:sp>
          <p:nvSpPr>
            <p:cNvPr id="5" name="Rectangle 4">
              <a:extLst>
                <a:ext uri="{FF2B5EF4-FFF2-40B4-BE49-F238E27FC236}">
                  <a16:creationId xmlns:a16="http://schemas.microsoft.com/office/drawing/2014/main" id="{F04FDC08-A6C9-D4C1-81C3-FF7B2E3F9B38}"/>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a:extLst>
                <a:ext uri="{FF2B5EF4-FFF2-40B4-BE49-F238E27FC236}">
                  <a16:creationId xmlns:a16="http://schemas.microsoft.com/office/drawing/2014/main" id="{47FC4E0F-4598-59BD-BEF3-911E77BCBE3D}"/>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7" name="Picture 6" descr="pngfind.com-kingpin-png-4152286 (1).png">
              <a:extLst>
                <a:ext uri="{FF2B5EF4-FFF2-40B4-BE49-F238E27FC236}">
                  <a16:creationId xmlns:a16="http://schemas.microsoft.com/office/drawing/2014/main" id="{502727E0-149F-6421-160A-F6DA616B237A}"/>
                </a:ext>
              </a:extLst>
            </p:cNvPr>
            <p:cNvPicPr>
              <a:picLocks noChangeAspect="1"/>
            </p:cNvPicPr>
            <p:nvPr/>
          </p:nvPicPr>
          <p:blipFill>
            <a:blip r:embed="rId2"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26080538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28FE-7C88-3E76-C62B-579A82B4EB61}"/>
              </a:ext>
            </a:extLst>
          </p:cNvPr>
          <p:cNvSpPr>
            <a:spLocks noGrp="1"/>
          </p:cNvSpPr>
          <p:nvPr>
            <p:ph type="title"/>
          </p:nvPr>
        </p:nvSpPr>
        <p:spPr>
          <a:xfrm>
            <a:off x="2095500" y="1392011"/>
            <a:ext cx="7886700" cy="994172"/>
          </a:xfrm>
        </p:spPr>
        <p:txBody>
          <a:bodyPr/>
          <a:lstStyle/>
          <a:p>
            <a:r>
              <a:rPr lang="en-IN" dirty="0"/>
              <a:t>Example 1</a:t>
            </a:r>
          </a:p>
        </p:txBody>
      </p:sp>
      <p:sp>
        <p:nvSpPr>
          <p:cNvPr id="4" name="Content Placeholder 3">
            <a:extLst>
              <a:ext uri="{FF2B5EF4-FFF2-40B4-BE49-F238E27FC236}">
                <a16:creationId xmlns:a16="http://schemas.microsoft.com/office/drawing/2014/main" id="{F1825293-9F35-7645-54C9-CCDB0CAA3E3A}"/>
              </a:ext>
            </a:extLst>
          </p:cNvPr>
          <p:cNvSpPr>
            <a:spLocks noGrp="1"/>
          </p:cNvSpPr>
          <p:nvPr>
            <p:ph sz="half" idx="1"/>
          </p:nvPr>
        </p:nvSpPr>
        <p:spPr>
          <a:xfrm>
            <a:off x="2152650" y="2226470"/>
            <a:ext cx="3886200" cy="2897981"/>
          </a:xfrm>
          <a:solidFill>
            <a:schemeClr val="bg2"/>
          </a:solidFill>
        </p:spPr>
        <p:txBody>
          <a:bodyPr>
            <a:normAutofit fontScale="32500" lnSpcReduction="20000"/>
          </a:bodyPr>
          <a:lstStyle/>
          <a:p>
            <a:pPr marL="0" indent="0">
              <a:buNone/>
            </a:pPr>
            <a:r>
              <a:rPr lang="en-IN" dirty="0"/>
              <a:t>class Base //Abstract base class</a:t>
            </a:r>
          </a:p>
          <a:p>
            <a:pPr marL="0" indent="0">
              <a:buNone/>
            </a:pPr>
            <a:r>
              <a:rPr lang="en-IN" dirty="0"/>
              <a:t>{</a:t>
            </a:r>
          </a:p>
          <a:p>
            <a:pPr marL="0" indent="0">
              <a:buNone/>
            </a:pPr>
            <a:r>
              <a:rPr lang="en-IN" dirty="0"/>
              <a:t>public:</a:t>
            </a:r>
          </a:p>
          <a:p>
            <a:pPr marL="0" indent="0">
              <a:buNone/>
            </a:pPr>
            <a:r>
              <a:rPr lang="en-IN" dirty="0"/>
              <a:t>virtual void show() = 0; //Pure Virtual Function</a:t>
            </a:r>
          </a:p>
          <a:p>
            <a:pPr marL="0" indent="0">
              <a:buNone/>
            </a:pPr>
            <a:r>
              <a:rPr lang="en-IN" dirty="0"/>
              <a:t>};</a:t>
            </a:r>
          </a:p>
          <a:p>
            <a:pPr marL="0" indent="0">
              <a:buNone/>
            </a:pPr>
            <a:r>
              <a:rPr lang="en-IN" dirty="0"/>
              <a:t>class </a:t>
            </a:r>
            <a:r>
              <a:rPr lang="en-IN" dirty="0" err="1"/>
              <a:t>Derived:public</a:t>
            </a:r>
            <a:r>
              <a:rPr lang="en-IN" dirty="0"/>
              <a:t> Base</a:t>
            </a:r>
          </a:p>
          <a:p>
            <a:pPr marL="0" indent="0">
              <a:buNone/>
            </a:pPr>
            <a:r>
              <a:rPr lang="en-IN" dirty="0"/>
              <a:t>{</a:t>
            </a:r>
          </a:p>
          <a:p>
            <a:pPr marL="0" indent="0">
              <a:buNone/>
            </a:pPr>
            <a:r>
              <a:rPr lang="en-IN" dirty="0"/>
              <a:t>public:</a:t>
            </a:r>
          </a:p>
          <a:p>
            <a:pPr marL="0" indent="0">
              <a:buNone/>
            </a:pPr>
            <a:r>
              <a:rPr lang="en-IN" dirty="0"/>
              <a:t>void show()</a:t>
            </a:r>
          </a:p>
          <a:p>
            <a:pPr marL="0" indent="0">
              <a:buNone/>
            </a:pPr>
            <a:r>
              <a:rPr lang="en-IN" dirty="0"/>
              <a:t>{ </a:t>
            </a:r>
          </a:p>
          <a:p>
            <a:pPr marL="0" indent="0">
              <a:buNone/>
            </a:pPr>
            <a:r>
              <a:rPr lang="en-IN" dirty="0" err="1"/>
              <a:t>cout</a:t>
            </a:r>
            <a:r>
              <a:rPr lang="en-IN" dirty="0"/>
              <a:t> &lt;&lt;“Implementation of Virtual Function in Derived class”; </a:t>
            </a:r>
          </a:p>
          <a:p>
            <a:pPr marL="0" indent="0">
              <a:buNone/>
            </a:pPr>
            <a:r>
              <a:rPr lang="en-IN" dirty="0"/>
              <a:t>}</a:t>
            </a:r>
          </a:p>
          <a:p>
            <a:pPr marL="0" indent="0">
              <a:buNone/>
            </a:pPr>
            <a:r>
              <a:rPr lang="en-IN" dirty="0"/>
              <a:t>};</a:t>
            </a:r>
          </a:p>
        </p:txBody>
      </p:sp>
      <p:sp>
        <p:nvSpPr>
          <p:cNvPr id="5" name="Content Placeholder 4">
            <a:extLst>
              <a:ext uri="{FF2B5EF4-FFF2-40B4-BE49-F238E27FC236}">
                <a16:creationId xmlns:a16="http://schemas.microsoft.com/office/drawing/2014/main" id="{FEC7990C-CBB1-EB2C-5FE1-9D1C30281BDF}"/>
              </a:ext>
            </a:extLst>
          </p:cNvPr>
          <p:cNvSpPr>
            <a:spLocks noGrp="1"/>
          </p:cNvSpPr>
          <p:nvPr>
            <p:ph sz="half" idx="2"/>
          </p:nvPr>
        </p:nvSpPr>
        <p:spPr>
          <a:xfrm>
            <a:off x="6153150" y="2226469"/>
            <a:ext cx="3886200" cy="2115200"/>
          </a:xfrm>
          <a:solidFill>
            <a:schemeClr val="accent4">
              <a:lumMod val="20000"/>
              <a:lumOff val="80000"/>
            </a:schemeClr>
          </a:solidFill>
        </p:spPr>
        <p:txBody>
          <a:bodyPr>
            <a:normAutofit fontScale="32500" lnSpcReduction="20000"/>
          </a:bodyPr>
          <a:lstStyle/>
          <a:p>
            <a:pPr marL="0" indent="0">
              <a:buNone/>
            </a:pPr>
            <a:r>
              <a:rPr lang="en-IN" dirty="0"/>
              <a:t>int main()</a:t>
            </a:r>
          </a:p>
          <a:p>
            <a:pPr marL="0" indent="0">
              <a:buNone/>
            </a:pPr>
            <a:r>
              <a:rPr lang="en-IN" dirty="0"/>
              <a:t>{</a:t>
            </a:r>
          </a:p>
          <a:p>
            <a:pPr marL="0" indent="0">
              <a:buNone/>
            </a:pPr>
            <a:r>
              <a:rPr lang="en-IN" dirty="0"/>
              <a:t>Base </a:t>
            </a:r>
            <a:r>
              <a:rPr lang="en-IN" dirty="0" err="1"/>
              <a:t>obj</a:t>
            </a:r>
            <a:r>
              <a:rPr lang="en-IN" dirty="0"/>
              <a:t>; //Compile Time Error</a:t>
            </a:r>
          </a:p>
          <a:p>
            <a:pPr marL="0" indent="0">
              <a:buNone/>
            </a:pPr>
            <a:r>
              <a:rPr lang="en-IN" dirty="0"/>
              <a:t>Base *b;</a:t>
            </a:r>
          </a:p>
          <a:p>
            <a:pPr marL="0" indent="0">
              <a:buNone/>
            </a:pPr>
            <a:r>
              <a:rPr lang="en-IN" dirty="0"/>
              <a:t>Derived d;</a:t>
            </a:r>
          </a:p>
          <a:p>
            <a:pPr marL="0" indent="0">
              <a:buNone/>
            </a:pPr>
            <a:r>
              <a:rPr lang="en-IN" dirty="0"/>
              <a:t>b = &amp;d;</a:t>
            </a:r>
          </a:p>
          <a:p>
            <a:pPr marL="0" indent="0">
              <a:buNone/>
            </a:pPr>
            <a:r>
              <a:rPr lang="en-IN" dirty="0"/>
              <a:t>b-&gt;show();</a:t>
            </a:r>
          </a:p>
          <a:p>
            <a:pPr marL="0" indent="0">
              <a:buNone/>
            </a:pPr>
            <a:r>
              <a:rPr lang="en-IN" dirty="0"/>
              <a:t>}</a:t>
            </a:r>
          </a:p>
        </p:txBody>
      </p:sp>
      <p:sp>
        <p:nvSpPr>
          <p:cNvPr id="7" name="TextBox 6">
            <a:extLst>
              <a:ext uri="{FF2B5EF4-FFF2-40B4-BE49-F238E27FC236}">
                <a16:creationId xmlns:a16="http://schemas.microsoft.com/office/drawing/2014/main" id="{D0B06EF8-2F6B-5A2E-B797-79A6E266112F}"/>
              </a:ext>
            </a:extLst>
          </p:cNvPr>
          <p:cNvSpPr txBox="1"/>
          <p:nvPr/>
        </p:nvSpPr>
        <p:spPr>
          <a:xfrm>
            <a:off x="6096000" y="4589725"/>
            <a:ext cx="4572000" cy="923330"/>
          </a:xfrm>
          <a:prstGeom prst="rect">
            <a:avLst/>
          </a:prstGeom>
          <a:solidFill>
            <a:srgbClr val="FFC000"/>
          </a:solidFill>
        </p:spPr>
        <p:txBody>
          <a:bodyPr wrap="square">
            <a:spAutoFit/>
          </a:bodyPr>
          <a:lstStyle/>
          <a:p>
            <a:r>
              <a:rPr lang="en-US" sz="1350" dirty="0"/>
              <a:t>Output : Implementation of Virtual Function in Derived class</a:t>
            </a:r>
          </a:p>
          <a:p>
            <a:endParaRPr lang="en-US" sz="1350" dirty="0"/>
          </a:p>
          <a:p>
            <a:r>
              <a:rPr lang="en-US" sz="1350" dirty="0"/>
              <a:t>In the above example Base class is abstract, with pure virtual show() function, hence we cannot create object of base class.</a:t>
            </a:r>
            <a:endParaRPr lang="en-IN" sz="1350" dirty="0"/>
          </a:p>
        </p:txBody>
      </p:sp>
      <p:grpSp>
        <p:nvGrpSpPr>
          <p:cNvPr id="8" name="Group 7">
            <a:extLst>
              <a:ext uri="{FF2B5EF4-FFF2-40B4-BE49-F238E27FC236}">
                <a16:creationId xmlns:a16="http://schemas.microsoft.com/office/drawing/2014/main" id="{9C04CB0F-296F-044A-7410-C834C18874A9}"/>
              </a:ext>
            </a:extLst>
          </p:cNvPr>
          <p:cNvGrpSpPr/>
          <p:nvPr/>
        </p:nvGrpSpPr>
        <p:grpSpPr>
          <a:xfrm>
            <a:off x="1593274" y="1275346"/>
            <a:ext cx="9005455" cy="429817"/>
            <a:chOff x="0" y="464819"/>
            <a:chExt cx="9144000" cy="533400"/>
          </a:xfrm>
        </p:grpSpPr>
        <p:sp>
          <p:nvSpPr>
            <p:cNvPr id="9" name="Rectangle 8">
              <a:extLst>
                <a:ext uri="{FF2B5EF4-FFF2-40B4-BE49-F238E27FC236}">
                  <a16:creationId xmlns:a16="http://schemas.microsoft.com/office/drawing/2014/main" id="{2EF70A10-C55F-DFC4-DE81-F84345A6C724}"/>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C3B170A4-55A1-2ACC-80AD-650AB8D20EBE}"/>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11" name="Picture 10" descr="pngfind.com-kingpin-png-4152286 (1).png">
              <a:extLst>
                <a:ext uri="{FF2B5EF4-FFF2-40B4-BE49-F238E27FC236}">
                  <a16:creationId xmlns:a16="http://schemas.microsoft.com/office/drawing/2014/main" id="{4B2146C3-A407-EF1F-A06D-9F6E5CF71F90}"/>
                </a:ext>
              </a:extLst>
            </p:cNvPr>
            <p:cNvPicPr>
              <a:picLocks noChangeAspect="1"/>
            </p:cNvPicPr>
            <p:nvPr/>
          </p:nvPicPr>
          <p:blipFill>
            <a:blip r:embed="rId2"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22877696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FA1A77D-490F-618D-D689-9EAD56532795}"/>
              </a:ext>
            </a:extLst>
          </p:cNvPr>
          <p:cNvSpPr>
            <a:spLocks noGrp="1"/>
          </p:cNvSpPr>
          <p:nvPr>
            <p:ph type="title"/>
          </p:nvPr>
        </p:nvSpPr>
        <p:spPr>
          <a:xfrm>
            <a:off x="1524000" y="1709314"/>
            <a:ext cx="7886700" cy="308048"/>
          </a:xfrm>
        </p:spPr>
        <p:txBody>
          <a:bodyPr>
            <a:normAutofit fontScale="90000"/>
          </a:bodyPr>
          <a:lstStyle/>
          <a:p>
            <a:r>
              <a:rPr lang="en-IN" dirty="0"/>
              <a:t>Example2</a:t>
            </a:r>
          </a:p>
        </p:txBody>
      </p:sp>
      <p:sp>
        <p:nvSpPr>
          <p:cNvPr id="11" name="Content Placeholder 10">
            <a:extLst>
              <a:ext uri="{FF2B5EF4-FFF2-40B4-BE49-F238E27FC236}">
                <a16:creationId xmlns:a16="http://schemas.microsoft.com/office/drawing/2014/main" id="{BD291E03-8BC1-04CC-C410-C463B7B8614C}"/>
              </a:ext>
            </a:extLst>
          </p:cNvPr>
          <p:cNvSpPr>
            <a:spLocks noGrp="1"/>
          </p:cNvSpPr>
          <p:nvPr>
            <p:ph sz="half" idx="1"/>
          </p:nvPr>
        </p:nvSpPr>
        <p:spPr>
          <a:xfrm>
            <a:off x="1641765" y="2157196"/>
            <a:ext cx="2625437" cy="3263504"/>
          </a:xfrm>
          <a:solidFill>
            <a:schemeClr val="bg2"/>
          </a:solidFill>
        </p:spPr>
        <p:txBody>
          <a:bodyPr>
            <a:normAutofit fontScale="32500" lnSpcReduction="20000"/>
          </a:bodyPr>
          <a:lstStyle/>
          <a:p>
            <a:pPr marL="0" indent="0">
              <a:buNone/>
            </a:pPr>
            <a:r>
              <a:rPr lang="en-IN" b="1" dirty="0"/>
              <a:t>// C++ program to calculate the area of a square and a circle</a:t>
            </a:r>
          </a:p>
          <a:p>
            <a:pPr marL="0" indent="0">
              <a:buNone/>
            </a:pPr>
            <a:r>
              <a:rPr lang="en-IN" dirty="0"/>
              <a:t>#include &lt;iostream&gt;</a:t>
            </a:r>
          </a:p>
          <a:p>
            <a:pPr marL="0" indent="0">
              <a:buNone/>
            </a:pPr>
            <a:r>
              <a:rPr lang="en-IN" dirty="0"/>
              <a:t>using namespace std;</a:t>
            </a:r>
          </a:p>
          <a:p>
            <a:pPr marL="0" indent="0">
              <a:buNone/>
            </a:pPr>
            <a:r>
              <a:rPr lang="en-IN" b="1" dirty="0"/>
              <a:t>// Abstract class</a:t>
            </a:r>
          </a:p>
          <a:p>
            <a:pPr marL="0" indent="0">
              <a:buNone/>
            </a:pPr>
            <a:r>
              <a:rPr lang="en-IN" dirty="0"/>
              <a:t>class Shape {</a:t>
            </a:r>
          </a:p>
          <a:p>
            <a:pPr marL="0" indent="0">
              <a:buNone/>
            </a:pPr>
            <a:r>
              <a:rPr lang="en-IN" dirty="0"/>
              <a:t>   protected:</a:t>
            </a:r>
          </a:p>
          <a:p>
            <a:pPr marL="0" indent="0">
              <a:buNone/>
            </a:pPr>
            <a:r>
              <a:rPr lang="en-IN" dirty="0"/>
              <a:t>    float dimension;</a:t>
            </a:r>
          </a:p>
          <a:p>
            <a:pPr marL="0" indent="0">
              <a:buNone/>
            </a:pPr>
            <a:r>
              <a:rPr lang="en-IN" dirty="0"/>
              <a:t>   public:</a:t>
            </a:r>
          </a:p>
          <a:p>
            <a:pPr marL="0" indent="0">
              <a:buNone/>
            </a:pPr>
            <a:r>
              <a:rPr lang="en-IN" dirty="0"/>
              <a:t>    void </a:t>
            </a:r>
            <a:r>
              <a:rPr lang="en-IN" dirty="0" err="1"/>
              <a:t>getDimension</a:t>
            </a:r>
            <a:r>
              <a:rPr lang="en-IN" dirty="0"/>
              <a:t>() {</a:t>
            </a:r>
          </a:p>
          <a:p>
            <a:pPr marL="0" indent="0">
              <a:buNone/>
            </a:pPr>
            <a:r>
              <a:rPr lang="en-IN" dirty="0"/>
              <a:t>        </a:t>
            </a:r>
            <a:r>
              <a:rPr lang="en-IN" dirty="0" err="1"/>
              <a:t>cin</a:t>
            </a:r>
            <a:r>
              <a:rPr lang="en-IN" dirty="0"/>
              <a:t> &gt;&gt; dimension;</a:t>
            </a:r>
          </a:p>
          <a:p>
            <a:pPr marL="0" indent="0">
              <a:buNone/>
            </a:pPr>
            <a:r>
              <a:rPr lang="en-IN" dirty="0"/>
              <a:t>    }</a:t>
            </a:r>
          </a:p>
          <a:p>
            <a:pPr marL="0" indent="0">
              <a:buNone/>
            </a:pPr>
            <a:r>
              <a:rPr lang="en-IN" b="1" dirty="0"/>
              <a:t>// pure virtual Function</a:t>
            </a:r>
          </a:p>
          <a:p>
            <a:pPr marL="0" indent="0">
              <a:buNone/>
            </a:pPr>
            <a:r>
              <a:rPr lang="en-IN" dirty="0"/>
              <a:t>    virtual float </a:t>
            </a:r>
            <a:r>
              <a:rPr lang="en-IN" dirty="0" err="1"/>
              <a:t>calculateArea</a:t>
            </a:r>
            <a:r>
              <a:rPr lang="en-IN" dirty="0"/>
              <a:t>() = 0;</a:t>
            </a:r>
          </a:p>
          <a:p>
            <a:pPr marL="0" indent="0">
              <a:buNone/>
            </a:pPr>
            <a:r>
              <a:rPr lang="en-IN" dirty="0"/>
              <a:t>};</a:t>
            </a:r>
          </a:p>
          <a:p>
            <a:endParaRPr lang="en-IN" dirty="0"/>
          </a:p>
        </p:txBody>
      </p:sp>
      <p:sp>
        <p:nvSpPr>
          <p:cNvPr id="12" name="Content Placeholder 11">
            <a:extLst>
              <a:ext uri="{FF2B5EF4-FFF2-40B4-BE49-F238E27FC236}">
                <a16:creationId xmlns:a16="http://schemas.microsoft.com/office/drawing/2014/main" id="{2CB1A0A0-774D-FC92-281B-5F65E74DE168}"/>
              </a:ext>
            </a:extLst>
          </p:cNvPr>
          <p:cNvSpPr>
            <a:spLocks noGrp="1"/>
          </p:cNvSpPr>
          <p:nvPr>
            <p:ph sz="half" idx="2"/>
          </p:nvPr>
        </p:nvSpPr>
        <p:spPr>
          <a:xfrm>
            <a:off x="4267202" y="2157196"/>
            <a:ext cx="2625437" cy="3263504"/>
          </a:xfrm>
          <a:solidFill>
            <a:schemeClr val="accent4">
              <a:lumMod val="20000"/>
              <a:lumOff val="80000"/>
            </a:schemeClr>
          </a:solidFill>
        </p:spPr>
        <p:txBody>
          <a:bodyPr>
            <a:normAutofit fontScale="32500" lnSpcReduction="20000"/>
          </a:bodyPr>
          <a:lstStyle/>
          <a:p>
            <a:pPr marL="0" indent="0">
              <a:buNone/>
            </a:pPr>
            <a:r>
              <a:rPr lang="en-IN" dirty="0"/>
              <a:t>// Derived class</a:t>
            </a:r>
          </a:p>
          <a:p>
            <a:pPr marL="0" indent="0">
              <a:buNone/>
            </a:pPr>
            <a:r>
              <a:rPr lang="en-IN" dirty="0"/>
              <a:t>class Square : public Shape {</a:t>
            </a:r>
          </a:p>
          <a:p>
            <a:pPr marL="0" indent="0">
              <a:buNone/>
            </a:pPr>
            <a:r>
              <a:rPr lang="en-IN" dirty="0"/>
              <a:t>   public:</a:t>
            </a:r>
          </a:p>
          <a:p>
            <a:pPr marL="0" indent="0">
              <a:buNone/>
            </a:pPr>
            <a:r>
              <a:rPr lang="en-IN" dirty="0"/>
              <a:t>float </a:t>
            </a:r>
            <a:r>
              <a:rPr lang="en-IN" dirty="0" err="1"/>
              <a:t>calculateArea</a:t>
            </a:r>
            <a:r>
              <a:rPr lang="en-IN" dirty="0"/>
              <a:t>() {</a:t>
            </a:r>
          </a:p>
          <a:p>
            <a:pPr marL="0" indent="0">
              <a:buNone/>
            </a:pPr>
            <a:r>
              <a:rPr lang="en-IN" dirty="0"/>
              <a:t>   return dimension * dimension; }</a:t>
            </a:r>
          </a:p>
          <a:p>
            <a:pPr marL="0" indent="0">
              <a:buNone/>
            </a:pPr>
            <a:r>
              <a:rPr lang="en-IN" dirty="0"/>
              <a:t>};</a:t>
            </a:r>
          </a:p>
          <a:p>
            <a:pPr marL="0" indent="0">
              <a:buNone/>
            </a:pPr>
            <a:r>
              <a:rPr lang="en-IN" dirty="0"/>
              <a:t>// Derived class</a:t>
            </a:r>
          </a:p>
          <a:p>
            <a:pPr marL="0" indent="0">
              <a:buNone/>
            </a:pPr>
            <a:r>
              <a:rPr lang="en-IN" dirty="0"/>
              <a:t>class Circle : public Shape {</a:t>
            </a:r>
          </a:p>
          <a:p>
            <a:pPr marL="0" indent="0">
              <a:buNone/>
            </a:pPr>
            <a:r>
              <a:rPr lang="en-IN" dirty="0"/>
              <a:t>   public:</a:t>
            </a:r>
          </a:p>
          <a:p>
            <a:pPr marL="0" indent="0">
              <a:buNone/>
            </a:pPr>
            <a:r>
              <a:rPr lang="en-IN" dirty="0"/>
              <a:t>    float </a:t>
            </a:r>
            <a:r>
              <a:rPr lang="en-IN" dirty="0" err="1"/>
              <a:t>calculateArea</a:t>
            </a:r>
            <a:r>
              <a:rPr lang="en-IN" dirty="0"/>
              <a:t>() {</a:t>
            </a:r>
          </a:p>
          <a:p>
            <a:pPr marL="0" indent="0">
              <a:buNone/>
            </a:pPr>
            <a:r>
              <a:rPr lang="en-IN" dirty="0"/>
              <a:t>        return 3.14 * dimension * dimension;</a:t>
            </a:r>
          </a:p>
          <a:p>
            <a:pPr marL="0" indent="0">
              <a:buNone/>
            </a:pPr>
            <a:r>
              <a:rPr lang="en-IN" dirty="0"/>
              <a:t>    }</a:t>
            </a:r>
          </a:p>
          <a:p>
            <a:pPr marL="0" indent="0">
              <a:buNone/>
            </a:pPr>
            <a:r>
              <a:rPr lang="en-IN" dirty="0"/>
              <a:t>};</a:t>
            </a:r>
          </a:p>
          <a:p>
            <a:endParaRPr lang="en-IN" dirty="0"/>
          </a:p>
        </p:txBody>
      </p:sp>
      <p:sp>
        <p:nvSpPr>
          <p:cNvPr id="13" name="Content Placeholder 11">
            <a:extLst>
              <a:ext uri="{FF2B5EF4-FFF2-40B4-BE49-F238E27FC236}">
                <a16:creationId xmlns:a16="http://schemas.microsoft.com/office/drawing/2014/main" id="{09A1681E-3A69-A3AB-E54E-315CAF658A21}"/>
              </a:ext>
            </a:extLst>
          </p:cNvPr>
          <p:cNvSpPr txBox="1">
            <a:spLocks/>
          </p:cNvSpPr>
          <p:nvPr/>
        </p:nvSpPr>
        <p:spPr>
          <a:xfrm>
            <a:off x="6904761" y="1711471"/>
            <a:ext cx="2850572" cy="3263504"/>
          </a:xfrm>
          <a:prstGeom prst="rect">
            <a:avLst/>
          </a:prstGeom>
          <a:solidFill>
            <a:schemeClr val="bg2"/>
          </a:solidFill>
        </p:spPr>
        <p:txBody>
          <a:bodyPr vert="horz" lIns="68580" tIns="34290" rIns="68580" bIns="3429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100" dirty="0"/>
              <a:t>int main() {</a:t>
            </a:r>
          </a:p>
          <a:p>
            <a:pPr marL="0" indent="0">
              <a:buNone/>
            </a:pPr>
            <a:r>
              <a:rPr lang="en-IN" sz="2100" dirty="0"/>
              <a:t>    Square </a:t>
            </a:r>
            <a:r>
              <a:rPr lang="en-IN" sz="2100" dirty="0" err="1"/>
              <a:t>square</a:t>
            </a:r>
            <a:r>
              <a:rPr lang="en-IN" sz="2100" dirty="0"/>
              <a:t>;</a:t>
            </a:r>
          </a:p>
          <a:p>
            <a:pPr marL="0" indent="0">
              <a:buNone/>
            </a:pPr>
            <a:r>
              <a:rPr lang="en-IN" sz="2100" dirty="0"/>
              <a:t>    Circle </a:t>
            </a:r>
            <a:r>
              <a:rPr lang="en-IN" sz="2100" dirty="0" err="1"/>
              <a:t>circle</a:t>
            </a:r>
            <a:r>
              <a:rPr lang="en-IN" sz="2100" dirty="0"/>
              <a:t>;</a:t>
            </a:r>
          </a:p>
          <a:p>
            <a:pPr marL="0" indent="0">
              <a:buNone/>
            </a:pPr>
            <a:r>
              <a:rPr lang="en-IN" sz="2100" dirty="0"/>
              <a:t>    </a:t>
            </a:r>
            <a:r>
              <a:rPr lang="en-IN" sz="2100" dirty="0" err="1"/>
              <a:t>cout</a:t>
            </a:r>
            <a:r>
              <a:rPr lang="en-IN" sz="2100" dirty="0"/>
              <a:t> &lt;&lt; "Enter the length of the square: ";</a:t>
            </a:r>
          </a:p>
          <a:p>
            <a:pPr marL="0" indent="0">
              <a:buNone/>
            </a:pPr>
            <a:r>
              <a:rPr lang="en-IN" sz="2100" dirty="0"/>
              <a:t>    </a:t>
            </a:r>
            <a:r>
              <a:rPr lang="en-IN" sz="2100" dirty="0" err="1"/>
              <a:t>square.getDimension</a:t>
            </a:r>
            <a:r>
              <a:rPr lang="en-IN" sz="2100" dirty="0"/>
              <a:t>();</a:t>
            </a:r>
          </a:p>
          <a:p>
            <a:pPr marL="671513" indent="-671513">
              <a:buNone/>
            </a:pPr>
            <a:r>
              <a:rPr lang="en-IN" sz="2100" dirty="0"/>
              <a:t>    </a:t>
            </a:r>
            <a:r>
              <a:rPr lang="en-IN" sz="2100" dirty="0" err="1"/>
              <a:t>cout</a:t>
            </a:r>
            <a:r>
              <a:rPr lang="en-IN" sz="2100" dirty="0"/>
              <a:t> &lt;&lt; "Area of square: " &lt;&lt;    </a:t>
            </a:r>
            <a:r>
              <a:rPr lang="en-IN" sz="2100" dirty="0" err="1"/>
              <a:t>square.calculateArea</a:t>
            </a:r>
            <a:r>
              <a:rPr lang="en-IN" sz="2100" dirty="0"/>
              <a:t>() &lt;&lt; </a:t>
            </a:r>
            <a:r>
              <a:rPr lang="en-IN" sz="2100" dirty="0" err="1"/>
              <a:t>endl</a:t>
            </a:r>
            <a:r>
              <a:rPr lang="en-IN" sz="2100" dirty="0"/>
              <a:t>;</a:t>
            </a:r>
          </a:p>
          <a:p>
            <a:pPr marL="0" indent="0">
              <a:buNone/>
            </a:pPr>
            <a:r>
              <a:rPr lang="en-IN" sz="2100" dirty="0"/>
              <a:t>   </a:t>
            </a:r>
            <a:r>
              <a:rPr lang="en-IN" sz="2100" dirty="0" err="1"/>
              <a:t>cout</a:t>
            </a:r>
            <a:r>
              <a:rPr lang="en-IN" sz="2100" dirty="0"/>
              <a:t> &lt;&lt; "\</a:t>
            </a:r>
            <a:r>
              <a:rPr lang="en-IN" sz="2100" dirty="0" err="1"/>
              <a:t>nEnter</a:t>
            </a:r>
            <a:r>
              <a:rPr lang="en-IN" sz="2100" dirty="0"/>
              <a:t> radius of the circle: ";</a:t>
            </a:r>
          </a:p>
          <a:p>
            <a:pPr marL="0" indent="0">
              <a:buNone/>
            </a:pPr>
            <a:r>
              <a:rPr lang="en-IN" sz="2100" dirty="0"/>
              <a:t>    </a:t>
            </a:r>
            <a:r>
              <a:rPr lang="en-IN" sz="2100" dirty="0" err="1"/>
              <a:t>circle.getDimension</a:t>
            </a:r>
            <a:r>
              <a:rPr lang="en-IN" sz="2100" dirty="0"/>
              <a:t>();</a:t>
            </a:r>
          </a:p>
          <a:p>
            <a:pPr marL="741760" indent="-741760">
              <a:buNone/>
            </a:pPr>
            <a:r>
              <a:rPr lang="en-IN" sz="2100" dirty="0"/>
              <a:t>    </a:t>
            </a:r>
            <a:r>
              <a:rPr lang="en-IN" sz="2100" dirty="0" err="1"/>
              <a:t>cout</a:t>
            </a:r>
            <a:r>
              <a:rPr lang="en-IN" sz="2100" dirty="0"/>
              <a:t> &lt;&lt; "Area of circle: " &lt;&lt; </a:t>
            </a:r>
            <a:r>
              <a:rPr lang="en-IN" sz="2100" dirty="0" err="1"/>
              <a:t>circle.calculateArea</a:t>
            </a:r>
            <a:r>
              <a:rPr lang="en-IN" sz="2100" dirty="0"/>
              <a:t>() &lt;&lt; </a:t>
            </a:r>
            <a:r>
              <a:rPr lang="en-IN" sz="2100" dirty="0" err="1"/>
              <a:t>endl</a:t>
            </a:r>
            <a:r>
              <a:rPr lang="en-IN" sz="2100" dirty="0"/>
              <a:t>;</a:t>
            </a:r>
          </a:p>
          <a:p>
            <a:pPr marL="0" indent="0">
              <a:buNone/>
            </a:pPr>
            <a:r>
              <a:rPr lang="en-IN" sz="2100" dirty="0"/>
              <a:t>   return 0;</a:t>
            </a:r>
          </a:p>
          <a:p>
            <a:pPr marL="0" indent="0">
              <a:buNone/>
            </a:pPr>
            <a:r>
              <a:rPr lang="en-IN" sz="2100" dirty="0"/>
              <a:t>}</a:t>
            </a:r>
          </a:p>
          <a:p>
            <a:endParaRPr lang="en-IN" sz="2100" dirty="0"/>
          </a:p>
        </p:txBody>
      </p:sp>
      <p:sp>
        <p:nvSpPr>
          <p:cNvPr id="15" name="TextBox 14">
            <a:extLst>
              <a:ext uri="{FF2B5EF4-FFF2-40B4-BE49-F238E27FC236}">
                <a16:creationId xmlns:a16="http://schemas.microsoft.com/office/drawing/2014/main" id="{2ADEFB66-028E-1D3C-83F6-38867190FEC2}"/>
              </a:ext>
            </a:extLst>
          </p:cNvPr>
          <p:cNvSpPr txBox="1"/>
          <p:nvPr/>
        </p:nvSpPr>
        <p:spPr>
          <a:xfrm>
            <a:off x="7017329" y="4414630"/>
            <a:ext cx="2625437" cy="1511632"/>
          </a:xfrm>
          <a:prstGeom prst="rect">
            <a:avLst/>
          </a:prstGeom>
          <a:solidFill>
            <a:srgbClr val="FFC000"/>
          </a:solidFill>
        </p:spPr>
        <p:txBody>
          <a:bodyPr wrap="square">
            <a:spAutoFit/>
          </a:bodyPr>
          <a:lstStyle/>
          <a:p>
            <a:pPr>
              <a:lnSpc>
                <a:spcPct val="107000"/>
              </a:lnSpc>
              <a:spcAft>
                <a:spcPts val="600"/>
              </a:spcAft>
            </a:pPr>
            <a:r>
              <a:rPr lang="en-IN" sz="1350" dirty="0">
                <a:latin typeface="Calibri" panose="020F0502020204030204" pitchFamily="34" charset="0"/>
                <a:ea typeface="Calibri" panose="020F0502020204030204" pitchFamily="34" charset="0"/>
                <a:cs typeface="Times New Roman" panose="02020603050405020304" pitchFamily="18" charset="0"/>
              </a:rPr>
              <a:t>Output</a:t>
            </a:r>
          </a:p>
          <a:p>
            <a:pPr>
              <a:lnSpc>
                <a:spcPct val="107000"/>
              </a:lnSpc>
              <a:spcAft>
                <a:spcPts val="600"/>
              </a:spcAft>
            </a:pPr>
            <a:r>
              <a:rPr lang="en-US" sz="1350" dirty="0">
                <a:latin typeface="Calibri" panose="020F0502020204030204" pitchFamily="34" charset="0"/>
                <a:ea typeface="Calibri" panose="020F0502020204030204" pitchFamily="34" charset="0"/>
                <a:cs typeface="Times New Roman" panose="02020603050405020304" pitchFamily="18" charset="0"/>
              </a:rPr>
              <a:t>Enter the length of the square: 4</a:t>
            </a:r>
          </a:p>
          <a:p>
            <a:pPr>
              <a:lnSpc>
                <a:spcPct val="107000"/>
              </a:lnSpc>
              <a:spcAft>
                <a:spcPts val="600"/>
              </a:spcAft>
            </a:pPr>
            <a:r>
              <a:rPr lang="en-US" sz="1350" dirty="0">
                <a:latin typeface="Calibri" panose="020F0502020204030204" pitchFamily="34" charset="0"/>
                <a:ea typeface="Calibri" panose="020F0502020204030204" pitchFamily="34" charset="0"/>
                <a:cs typeface="Times New Roman" panose="02020603050405020304" pitchFamily="18" charset="0"/>
              </a:rPr>
              <a:t>Area of square: 16</a:t>
            </a:r>
          </a:p>
          <a:p>
            <a:pPr>
              <a:lnSpc>
                <a:spcPct val="107000"/>
              </a:lnSpc>
              <a:spcAft>
                <a:spcPts val="600"/>
              </a:spcAft>
            </a:pPr>
            <a:r>
              <a:rPr lang="en-US" sz="1350" dirty="0">
                <a:latin typeface="Calibri" panose="020F0502020204030204" pitchFamily="34" charset="0"/>
                <a:ea typeface="Calibri" panose="020F0502020204030204" pitchFamily="34" charset="0"/>
                <a:cs typeface="Times New Roman" panose="02020603050405020304" pitchFamily="18" charset="0"/>
              </a:rPr>
              <a:t>Enter radius of the circle: 5</a:t>
            </a:r>
          </a:p>
          <a:p>
            <a:pPr>
              <a:lnSpc>
                <a:spcPct val="107000"/>
              </a:lnSpc>
              <a:spcAft>
                <a:spcPts val="600"/>
              </a:spcAft>
            </a:pPr>
            <a:r>
              <a:rPr lang="en-US" sz="1350" dirty="0">
                <a:latin typeface="Calibri" panose="020F0502020204030204" pitchFamily="34" charset="0"/>
                <a:ea typeface="Calibri" panose="020F0502020204030204" pitchFamily="34" charset="0"/>
                <a:cs typeface="Times New Roman" panose="02020603050405020304" pitchFamily="18" charset="0"/>
              </a:rPr>
              <a:t>Area of circle: 78.5</a:t>
            </a:r>
            <a:endParaRPr lang="en-IN" sz="1350"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2" name="Group 1">
            <a:extLst>
              <a:ext uri="{FF2B5EF4-FFF2-40B4-BE49-F238E27FC236}">
                <a16:creationId xmlns:a16="http://schemas.microsoft.com/office/drawing/2014/main" id="{4FF1BD5B-B8AF-4235-A058-D7D5EAE2D71F}"/>
              </a:ext>
            </a:extLst>
          </p:cNvPr>
          <p:cNvGrpSpPr/>
          <p:nvPr/>
        </p:nvGrpSpPr>
        <p:grpSpPr>
          <a:xfrm>
            <a:off x="1593274" y="1275346"/>
            <a:ext cx="9005455" cy="429817"/>
            <a:chOff x="0" y="464819"/>
            <a:chExt cx="9144000" cy="533400"/>
          </a:xfrm>
        </p:grpSpPr>
        <p:sp>
          <p:nvSpPr>
            <p:cNvPr id="3" name="Rectangle 2">
              <a:extLst>
                <a:ext uri="{FF2B5EF4-FFF2-40B4-BE49-F238E27FC236}">
                  <a16:creationId xmlns:a16="http://schemas.microsoft.com/office/drawing/2014/main" id="{1284F9CC-15CA-7D90-FBB1-A438E093F2B8}"/>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BD320748-0B49-8F8B-1C2A-A608B4FDC5EF}"/>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5" name="Picture 4" descr="pngfind.com-kingpin-png-4152286 (1).png">
              <a:extLst>
                <a:ext uri="{FF2B5EF4-FFF2-40B4-BE49-F238E27FC236}">
                  <a16:creationId xmlns:a16="http://schemas.microsoft.com/office/drawing/2014/main" id="{77DAFBCC-5EF6-7EE4-6192-FCE79DF69E97}"/>
                </a:ext>
              </a:extLst>
            </p:cNvPr>
            <p:cNvPicPr>
              <a:picLocks noChangeAspect="1"/>
            </p:cNvPicPr>
            <p:nvPr/>
          </p:nvPicPr>
          <p:blipFill>
            <a:blip r:embed="rId2"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23236674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A8F4933-DC54-A5E8-CCA2-2C5F05350520}"/>
              </a:ext>
            </a:extLst>
          </p:cNvPr>
          <p:cNvSpPr>
            <a:spLocks noGrp="1"/>
          </p:cNvSpPr>
          <p:nvPr>
            <p:ph type="title"/>
          </p:nvPr>
        </p:nvSpPr>
        <p:spPr>
          <a:xfrm>
            <a:off x="319118" y="190245"/>
            <a:ext cx="11555807" cy="968126"/>
          </a:xfrm>
        </p:spPr>
        <p:txBody>
          <a:bodyPr>
            <a:normAutofit/>
          </a:bodyPr>
          <a:lstStyle/>
          <a:p>
            <a:r>
              <a:rPr lang="en-IN" dirty="0"/>
              <a:t>What will be the output of the following program?</a:t>
            </a:r>
          </a:p>
        </p:txBody>
      </p:sp>
      <p:sp>
        <p:nvSpPr>
          <p:cNvPr id="7" name="Content Placeholder 6">
            <a:extLst>
              <a:ext uri="{FF2B5EF4-FFF2-40B4-BE49-F238E27FC236}">
                <a16:creationId xmlns:a16="http://schemas.microsoft.com/office/drawing/2014/main" id="{B84727E4-6660-3EBB-ADF7-00F7C49AA051}"/>
              </a:ext>
            </a:extLst>
          </p:cNvPr>
          <p:cNvSpPr>
            <a:spLocks noGrp="1"/>
          </p:cNvSpPr>
          <p:nvPr>
            <p:ph idx="1"/>
          </p:nvPr>
        </p:nvSpPr>
        <p:spPr>
          <a:xfrm>
            <a:off x="2526723" y="1944832"/>
            <a:ext cx="3811733" cy="3990110"/>
          </a:xfrm>
        </p:spPr>
        <p:txBody>
          <a:bodyPr>
            <a:noAutofit/>
          </a:bodyPr>
          <a:lstStyle/>
          <a:p>
            <a:pPr marL="0" indent="0">
              <a:buNone/>
            </a:pPr>
            <a:r>
              <a:rPr lang="en-IN" sz="1050" dirty="0"/>
              <a:t>#include &lt;iostream&gt;</a:t>
            </a:r>
          </a:p>
          <a:p>
            <a:pPr marL="0" indent="0">
              <a:spcBef>
                <a:spcPts val="0"/>
              </a:spcBef>
              <a:buNone/>
            </a:pPr>
            <a:r>
              <a:rPr lang="en-IN" sz="1050" dirty="0"/>
              <a:t>#include &lt;string&gt;</a:t>
            </a:r>
          </a:p>
          <a:p>
            <a:pPr marL="0" indent="0">
              <a:spcBef>
                <a:spcPts val="0"/>
              </a:spcBef>
              <a:buNone/>
            </a:pPr>
            <a:r>
              <a:rPr lang="en-IN" sz="1050" dirty="0"/>
              <a:t>using namespace std;</a:t>
            </a:r>
          </a:p>
          <a:p>
            <a:pPr marL="0" indent="0">
              <a:spcBef>
                <a:spcPts val="0"/>
              </a:spcBef>
              <a:buNone/>
            </a:pPr>
            <a:r>
              <a:rPr lang="en-IN" sz="1050" dirty="0"/>
              <a:t>class Exam</a:t>
            </a:r>
          </a:p>
          <a:p>
            <a:pPr marL="0" indent="0">
              <a:lnSpc>
                <a:spcPct val="120000"/>
              </a:lnSpc>
              <a:spcBef>
                <a:spcPts val="0"/>
              </a:spcBef>
              <a:buNone/>
            </a:pPr>
            <a:r>
              <a:rPr lang="en-IN" sz="1050" dirty="0"/>
              <a:t>{</a:t>
            </a:r>
          </a:p>
          <a:p>
            <a:pPr marL="0" indent="0">
              <a:lnSpc>
                <a:spcPct val="120000"/>
              </a:lnSpc>
              <a:spcBef>
                <a:spcPts val="0"/>
              </a:spcBef>
              <a:buNone/>
            </a:pPr>
            <a:r>
              <a:rPr lang="en-IN" sz="1050" dirty="0"/>
              <a:t>    int a;</a:t>
            </a:r>
          </a:p>
          <a:p>
            <a:pPr marL="0" indent="0">
              <a:lnSpc>
                <a:spcPct val="120000"/>
              </a:lnSpc>
              <a:spcBef>
                <a:spcPts val="0"/>
              </a:spcBef>
              <a:buNone/>
            </a:pPr>
            <a:r>
              <a:rPr lang="en-IN" sz="1050" dirty="0"/>
              <a:t>    public:</a:t>
            </a:r>
          </a:p>
          <a:p>
            <a:pPr marL="0" indent="0">
              <a:lnSpc>
                <a:spcPct val="120000"/>
              </a:lnSpc>
              <a:spcBef>
                <a:spcPts val="0"/>
              </a:spcBef>
              <a:buNone/>
            </a:pPr>
            <a:r>
              <a:rPr lang="en-IN" sz="1050" dirty="0"/>
              <a:t>         virtual void score() = 0;</a:t>
            </a:r>
          </a:p>
          <a:p>
            <a:pPr marL="0" indent="0">
              <a:lnSpc>
                <a:spcPct val="120000"/>
              </a:lnSpc>
              <a:spcBef>
                <a:spcPts val="0"/>
              </a:spcBef>
              <a:buNone/>
            </a:pPr>
            <a:r>
              <a:rPr lang="en-IN" sz="1050" dirty="0"/>
              <a:t>};</a:t>
            </a:r>
          </a:p>
          <a:p>
            <a:pPr marL="0" indent="0">
              <a:lnSpc>
                <a:spcPct val="120000"/>
              </a:lnSpc>
              <a:spcBef>
                <a:spcPts val="0"/>
              </a:spcBef>
              <a:buNone/>
            </a:pPr>
            <a:r>
              <a:rPr lang="en-IN" sz="1050" dirty="0"/>
              <a:t>class </a:t>
            </a:r>
            <a:r>
              <a:rPr lang="en-IN" sz="1050" dirty="0" err="1"/>
              <a:t>FirstSemExam</a:t>
            </a:r>
            <a:r>
              <a:rPr lang="en-IN" sz="1050" dirty="0"/>
              <a:t>: public Exam</a:t>
            </a:r>
          </a:p>
          <a:p>
            <a:pPr marL="0" indent="0">
              <a:lnSpc>
                <a:spcPct val="120000"/>
              </a:lnSpc>
              <a:spcBef>
                <a:spcPts val="0"/>
              </a:spcBef>
              <a:buNone/>
            </a:pPr>
            <a:r>
              <a:rPr lang="en-IN" sz="1050" dirty="0"/>
              <a:t>{</a:t>
            </a:r>
          </a:p>
          <a:p>
            <a:pPr marL="0" indent="0">
              <a:lnSpc>
                <a:spcPct val="120000"/>
              </a:lnSpc>
              <a:spcBef>
                <a:spcPts val="0"/>
              </a:spcBef>
              <a:buNone/>
            </a:pPr>
            <a:r>
              <a:rPr lang="en-IN" sz="1050" dirty="0"/>
              <a:t>    public:</a:t>
            </a:r>
          </a:p>
          <a:p>
            <a:pPr marL="0" indent="0">
              <a:lnSpc>
                <a:spcPct val="120000"/>
              </a:lnSpc>
              <a:spcBef>
                <a:spcPts val="0"/>
              </a:spcBef>
              <a:buNone/>
            </a:pPr>
            <a:r>
              <a:rPr lang="en-IN" sz="1050" dirty="0"/>
              <a:t>        void score(){</a:t>
            </a:r>
          </a:p>
          <a:p>
            <a:pPr marL="0" indent="0">
              <a:lnSpc>
                <a:spcPct val="120000"/>
              </a:lnSpc>
              <a:spcBef>
                <a:spcPts val="0"/>
              </a:spcBef>
              <a:buNone/>
            </a:pPr>
            <a:r>
              <a:rPr lang="en-IN" sz="1050" dirty="0"/>
              <a:t>                 </a:t>
            </a:r>
            <a:r>
              <a:rPr lang="en-IN" sz="1050" dirty="0" err="1"/>
              <a:t>cout</a:t>
            </a:r>
            <a:r>
              <a:rPr lang="en-IN" sz="1050" dirty="0"/>
              <a:t>&lt;&lt;“First Semester Exam"&lt;&lt;</a:t>
            </a:r>
            <a:r>
              <a:rPr lang="en-IN" sz="1050" dirty="0" err="1"/>
              <a:t>endl</a:t>
            </a:r>
            <a:r>
              <a:rPr lang="en-IN" sz="1050" dirty="0"/>
              <a:t>;</a:t>
            </a:r>
          </a:p>
          <a:p>
            <a:pPr marL="0" indent="0">
              <a:lnSpc>
                <a:spcPct val="120000"/>
              </a:lnSpc>
              <a:spcBef>
                <a:spcPts val="0"/>
              </a:spcBef>
              <a:buNone/>
            </a:pPr>
            <a:r>
              <a:rPr lang="en-IN" sz="1050" dirty="0"/>
              <a:t>      }	</a:t>
            </a:r>
          </a:p>
          <a:p>
            <a:pPr marL="0" indent="0">
              <a:lnSpc>
                <a:spcPct val="120000"/>
              </a:lnSpc>
              <a:spcBef>
                <a:spcPts val="0"/>
              </a:spcBef>
              <a:buNone/>
            </a:pPr>
            <a:r>
              <a:rPr lang="en-IN" sz="1050" dirty="0"/>
              <a:t>};</a:t>
            </a:r>
          </a:p>
          <a:p>
            <a:pPr marL="0" indent="0">
              <a:lnSpc>
                <a:spcPct val="120000"/>
              </a:lnSpc>
              <a:spcBef>
                <a:spcPts val="0"/>
              </a:spcBef>
              <a:buNone/>
            </a:pPr>
            <a:r>
              <a:rPr lang="en-IN" sz="1050" dirty="0"/>
              <a:t> int main(int </a:t>
            </a:r>
            <a:r>
              <a:rPr lang="en-IN" sz="1050" dirty="0" err="1"/>
              <a:t>argc</a:t>
            </a:r>
            <a:r>
              <a:rPr lang="en-IN" sz="1050" dirty="0"/>
              <a:t>, char </a:t>
            </a:r>
            <a:r>
              <a:rPr lang="en-IN" sz="1050" dirty="0" err="1"/>
              <a:t>const</a:t>
            </a:r>
            <a:r>
              <a:rPr lang="en-IN" sz="1050" dirty="0"/>
              <a:t> *</a:t>
            </a:r>
            <a:r>
              <a:rPr lang="en-IN" sz="1050" dirty="0" err="1"/>
              <a:t>argv</a:t>
            </a:r>
            <a:r>
              <a:rPr lang="en-IN" sz="1050" dirty="0"/>
              <a:t>[])</a:t>
            </a:r>
          </a:p>
          <a:p>
            <a:pPr marL="0" indent="0">
              <a:lnSpc>
                <a:spcPct val="120000"/>
              </a:lnSpc>
              <a:spcBef>
                <a:spcPts val="0"/>
              </a:spcBef>
              <a:buNone/>
            </a:pPr>
            <a:r>
              <a:rPr lang="en-IN" sz="1050" dirty="0"/>
              <a:t>{</a:t>
            </a:r>
          </a:p>
          <a:p>
            <a:pPr marL="0" indent="0">
              <a:lnSpc>
                <a:spcPct val="120000"/>
              </a:lnSpc>
              <a:spcBef>
                <a:spcPts val="0"/>
              </a:spcBef>
              <a:buNone/>
            </a:pPr>
            <a:r>
              <a:rPr lang="en-IN" sz="1050" dirty="0"/>
              <a:t>     Exam e;</a:t>
            </a:r>
          </a:p>
          <a:p>
            <a:pPr marL="0" indent="0">
              <a:lnSpc>
                <a:spcPct val="120000"/>
              </a:lnSpc>
              <a:spcBef>
                <a:spcPts val="0"/>
              </a:spcBef>
              <a:buNone/>
            </a:pPr>
            <a:r>
              <a:rPr lang="en-IN" sz="1050" dirty="0"/>
              <a:t>     </a:t>
            </a:r>
            <a:r>
              <a:rPr lang="en-IN" sz="1050" dirty="0" err="1"/>
              <a:t>e.score</a:t>
            </a:r>
            <a:r>
              <a:rPr lang="en-IN" sz="1050" dirty="0"/>
              <a:t>();</a:t>
            </a:r>
          </a:p>
          <a:p>
            <a:pPr marL="0" indent="0">
              <a:lnSpc>
                <a:spcPct val="120000"/>
              </a:lnSpc>
              <a:spcBef>
                <a:spcPts val="0"/>
              </a:spcBef>
              <a:buNone/>
            </a:pPr>
            <a:r>
              <a:rPr lang="en-IN" sz="1050" dirty="0"/>
              <a:t>     return 0;</a:t>
            </a:r>
          </a:p>
          <a:p>
            <a:pPr marL="0" indent="0">
              <a:lnSpc>
                <a:spcPct val="120000"/>
              </a:lnSpc>
              <a:spcBef>
                <a:spcPts val="0"/>
              </a:spcBef>
              <a:buNone/>
            </a:pPr>
            <a:r>
              <a:rPr lang="en-IN" sz="1050" dirty="0"/>
              <a:t>}</a:t>
            </a:r>
          </a:p>
        </p:txBody>
      </p:sp>
      <p:sp>
        <p:nvSpPr>
          <p:cNvPr id="10" name="TextBox 9">
            <a:extLst>
              <a:ext uri="{FF2B5EF4-FFF2-40B4-BE49-F238E27FC236}">
                <a16:creationId xmlns:a16="http://schemas.microsoft.com/office/drawing/2014/main" id="{B9C20113-4D30-CEAA-5834-1B98204205AB}"/>
              </a:ext>
            </a:extLst>
          </p:cNvPr>
          <p:cNvSpPr txBox="1"/>
          <p:nvPr/>
        </p:nvSpPr>
        <p:spPr>
          <a:xfrm>
            <a:off x="7218219" y="3526131"/>
            <a:ext cx="2265219" cy="923330"/>
          </a:xfrm>
          <a:prstGeom prst="rect">
            <a:avLst/>
          </a:prstGeom>
          <a:noFill/>
        </p:spPr>
        <p:txBody>
          <a:bodyPr wrap="square">
            <a:spAutoFit/>
          </a:bodyPr>
          <a:lstStyle/>
          <a:p>
            <a:r>
              <a:rPr lang="en-US" sz="1350" dirty="0">
                <a:solidFill>
                  <a:srgbClr val="3A3A3A"/>
                </a:solidFill>
                <a:latin typeface="Open Sans" panose="020B0606030504020204" pitchFamily="34" charset="0"/>
              </a:rPr>
              <a:t>a) Class B</a:t>
            </a:r>
            <a:br>
              <a:rPr lang="en-US" sz="1350" dirty="0"/>
            </a:br>
            <a:r>
              <a:rPr lang="en-US" sz="1350" dirty="0">
                <a:solidFill>
                  <a:srgbClr val="3A3A3A"/>
                </a:solidFill>
                <a:latin typeface="Open Sans" panose="020B0606030504020204" pitchFamily="34" charset="0"/>
              </a:rPr>
              <a:t>b) Error</a:t>
            </a:r>
            <a:br>
              <a:rPr lang="en-US" sz="1350" dirty="0"/>
            </a:br>
            <a:r>
              <a:rPr lang="en-US" sz="1350" dirty="0">
                <a:solidFill>
                  <a:srgbClr val="3A3A3A"/>
                </a:solidFill>
                <a:latin typeface="Open Sans" panose="020B0606030504020204" pitchFamily="34" charset="0"/>
              </a:rPr>
              <a:t>c) Segmentation fault</a:t>
            </a:r>
            <a:br>
              <a:rPr lang="en-US" sz="1350" dirty="0"/>
            </a:br>
            <a:r>
              <a:rPr lang="en-US" sz="1350" dirty="0">
                <a:solidFill>
                  <a:srgbClr val="3A3A3A"/>
                </a:solidFill>
                <a:latin typeface="Open Sans" panose="020B0606030504020204" pitchFamily="34" charset="0"/>
              </a:rPr>
              <a:t>d) No output</a:t>
            </a:r>
            <a:endParaRPr lang="en-IN" sz="1350" dirty="0"/>
          </a:p>
        </p:txBody>
      </p:sp>
      <p:grpSp>
        <p:nvGrpSpPr>
          <p:cNvPr id="11" name="Group 10">
            <a:extLst>
              <a:ext uri="{FF2B5EF4-FFF2-40B4-BE49-F238E27FC236}">
                <a16:creationId xmlns:a16="http://schemas.microsoft.com/office/drawing/2014/main" id="{1034E275-CC60-AC67-2EA1-B2303B71B66D}"/>
              </a:ext>
            </a:extLst>
          </p:cNvPr>
          <p:cNvGrpSpPr/>
          <p:nvPr/>
        </p:nvGrpSpPr>
        <p:grpSpPr>
          <a:xfrm>
            <a:off x="1593274" y="1011003"/>
            <a:ext cx="9005455" cy="429817"/>
            <a:chOff x="0" y="464819"/>
            <a:chExt cx="9144000" cy="533400"/>
          </a:xfrm>
        </p:grpSpPr>
        <p:sp>
          <p:nvSpPr>
            <p:cNvPr id="12" name="Rectangle 11">
              <a:extLst>
                <a:ext uri="{FF2B5EF4-FFF2-40B4-BE49-F238E27FC236}">
                  <a16:creationId xmlns:a16="http://schemas.microsoft.com/office/drawing/2014/main" id="{5EC8788D-0AD4-8003-9E97-BB5908263D5F}"/>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a:extLst>
                <a:ext uri="{FF2B5EF4-FFF2-40B4-BE49-F238E27FC236}">
                  <a16:creationId xmlns:a16="http://schemas.microsoft.com/office/drawing/2014/main" id="{148C9271-3655-1B43-C775-3ADC92A640C0}"/>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14" name="Picture 13" descr="pngfind.com-kingpin-png-4152286 (1).png">
              <a:extLst>
                <a:ext uri="{FF2B5EF4-FFF2-40B4-BE49-F238E27FC236}">
                  <a16:creationId xmlns:a16="http://schemas.microsoft.com/office/drawing/2014/main" id="{F058841E-A855-5C5C-1D7D-B50DFB49A079}"/>
                </a:ext>
              </a:extLst>
            </p:cNvPr>
            <p:cNvPicPr>
              <a:picLocks noChangeAspect="1"/>
            </p:cNvPicPr>
            <p:nvPr/>
          </p:nvPicPr>
          <p:blipFill>
            <a:blip r:embed="rId2" cstate="print"/>
            <a:stretch>
              <a:fillRect/>
            </a:stretch>
          </p:blipFill>
          <p:spPr>
            <a:xfrm>
              <a:off x="7182730" y="464819"/>
              <a:ext cx="1219200" cy="533400"/>
            </a:xfrm>
            <a:prstGeom prst="rect">
              <a:avLst/>
            </a:prstGeom>
          </p:spPr>
        </p:pic>
      </p:gr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B1CE499-F65F-00BD-C51F-339CE2716802}"/>
                  </a:ext>
                </a:extLst>
              </p14:cNvPr>
              <p14:cNvContentPartPr/>
              <p14:nvPr/>
            </p14:nvContentPartPr>
            <p14:xfrm>
              <a:off x="7058719" y="3818997"/>
              <a:ext cx="463590" cy="133920"/>
            </p14:xfrm>
          </p:contentPart>
        </mc:Choice>
        <mc:Fallback>
          <p:pic>
            <p:nvPicPr>
              <p:cNvPr id="2" name="Ink 1">
                <a:extLst>
                  <a:ext uri="{FF2B5EF4-FFF2-40B4-BE49-F238E27FC236}">
                    <a16:creationId xmlns:a16="http://schemas.microsoft.com/office/drawing/2014/main" id="{3B1CE499-F65F-00BD-C51F-339CE2716802}"/>
                  </a:ext>
                </a:extLst>
              </p:cNvPr>
              <p:cNvPicPr/>
              <p:nvPr/>
            </p:nvPicPr>
            <p:blipFill>
              <a:blip r:embed="rId4"/>
              <a:stretch>
                <a:fillRect/>
              </a:stretch>
            </p:blipFill>
            <p:spPr>
              <a:xfrm>
                <a:off x="7040722" y="3800997"/>
                <a:ext cx="499223" cy="169560"/>
              </a:xfrm>
              <a:prstGeom prst="rect">
                <a:avLst/>
              </a:prstGeom>
            </p:spPr>
          </p:pic>
        </mc:Fallback>
      </mc:AlternateContent>
      <p:sp>
        <p:nvSpPr>
          <p:cNvPr id="3" name="TextBox 2">
            <a:extLst>
              <a:ext uri="{FF2B5EF4-FFF2-40B4-BE49-F238E27FC236}">
                <a16:creationId xmlns:a16="http://schemas.microsoft.com/office/drawing/2014/main" id="{43FD7B53-DF88-96DF-CAE4-17127ABCE399}"/>
              </a:ext>
            </a:extLst>
          </p:cNvPr>
          <p:cNvSpPr txBox="1"/>
          <p:nvPr/>
        </p:nvSpPr>
        <p:spPr>
          <a:xfrm>
            <a:off x="6227619" y="4859433"/>
            <a:ext cx="3910173" cy="300082"/>
          </a:xfrm>
          <a:prstGeom prst="rect">
            <a:avLst/>
          </a:prstGeom>
          <a:noFill/>
        </p:spPr>
        <p:txBody>
          <a:bodyPr wrap="none" rtlCol="0">
            <a:spAutoFit/>
          </a:bodyPr>
          <a:lstStyle/>
          <a:p>
            <a:r>
              <a:rPr lang="en-IN" sz="1350" dirty="0"/>
              <a:t>For abstract class Exam object cannot be instantiated</a:t>
            </a:r>
          </a:p>
        </p:txBody>
      </p:sp>
    </p:spTree>
    <p:extLst>
      <p:ext uri="{BB962C8B-B14F-4D97-AF65-F5344CB8AC3E}">
        <p14:creationId xmlns:p14="http://schemas.microsoft.com/office/powerpoint/2010/main" val="60012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FB58C-4E4F-FA4A-C70E-27D0C660FD80}"/>
              </a:ext>
            </a:extLst>
          </p:cNvPr>
          <p:cNvSpPr>
            <a:spLocks noGrp="1"/>
          </p:cNvSpPr>
          <p:nvPr>
            <p:ph type="title"/>
          </p:nvPr>
        </p:nvSpPr>
        <p:spPr>
          <a:xfrm>
            <a:off x="838200" y="365126"/>
            <a:ext cx="10515600" cy="617382"/>
          </a:xfrm>
        </p:spPr>
        <p:txBody>
          <a:bodyPr>
            <a:normAutofit fontScale="90000"/>
          </a:bodyPr>
          <a:lstStyle/>
          <a:p>
            <a:r>
              <a:rPr lang="en-IN" dirty="0"/>
              <a:t>Quiz</a:t>
            </a:r>
          </a:p>
        </p:txBody>
      </p:sp>
      <p:sp>
        <p:nvSpPr>
          <p:cNvPr id="3" name="Content Placeholder 2">
            <a:extLst>
              <a:ext uri="{FF2B5EF4-FFF2-40B4-BE49-F238E27FC236}">
                <a16:creationId xmlns:a16="http://schemas.microsoft.com/office/drawing/2014/main" id="{17140818-D649-387A-CECA-176E3548D6E8}"/>
              </a:ext>
            </a:extLst>
          </p:cNvPr>
          <p:cNvSpPr>
            <a:spLocks noGrp="1"/>
          </p:cNvSpPr>
          <p:nvPr>
            <p:ph idx="1"/>
          </p:nvPr>
        </p:nvSpPr>
        <p:spPr>
          <a:xfrm>
            <a:off x="2152650" y="1840925"/>
            <a:ext cx="7886700" cy="3649049"/>
          </a:xfrm>
        </p:spPr>
        <p:txBody>
          <a:bodyPr>
            <a:normAutofit fontScale="25000" lnSpcReduction="20000"/>
          </a:bodyPr>
          <a:lstStyle/>
          <a:p>
            <a:pPr marL="385763" indent="-385763">
              <a:buAutoNum type="arabicPeriod"/>
            </a:pPr>
            <a:r>
              <a:rPr lang="en-IN" dirty="0"/>
              <a:t>Which class supports run-time polymorphism?</a:t>
            </a:r>
          </a:p>
          <a:p>
            <a:pPr marL="342900" lvl="1" indent="0">
              <a:buNone/>
            </a:pPr>
            <a:r>
              <a:rPr lang="en-IN" dirty="0"/>
              <a:t>a. Base class     b. abstract class    c. derived class     d. subclass</a:t>
            </a:r>
          </a:p>
          <a:p>
            <a:pPr marL="385763" indent="-385763">
              <a:buAutoNum type="arabicPeriod"/>
            </a:pPr>
            <a:r>
              <a:rPr lang="en-IN" dirty="0"/>
              <a:t>Identify the syntax for pure virtual function</a:t>
            </a:r>
          </a:p>
          <a:p>
            <a:pPr marL="0" indent="0">
              <a:buNone/>
            </a:pPr>
            <a:r>
              <a:rPr lang="en-IN" dirty="0"/>
              <a:t>	a. void area();</a:t>
            </a:r>
          </a:p>
          <a:p>
            <a:pPr marL="0" indent="0">
              <a:buNone/>
            </a:pPr>
            <a:r>
              <a:rPr lang="en-IN" dirty="0"/>
              <a:t>	b. void area()=0;</a:t>
            </a:r>
          </a:p>
          <a:p>
            <a:pPr marL="0" indent="0">
              <a:buNone/>
            </a:pPr>
            <a:r>
              <a:rPr lang="en-IN" dirty="0"/>
              <a:t>	c. void area()=1;</a:t>
            </a:r>
          </a:p>
          <a:p>
            <a:pPr marL="0" indent="0">
              <a:buNone/>
            </a:pPr>
            <a:r>
              <a:rPr lang="en-IN" dirty="0"/>
              <a:t>	d. pure void area();</a:t>
            </a:r>
          </a:p>
          <a:p>
            <a:pPr marL="0" indent="0">
              <a:buNone/>
            </a:pPr>
            <a:r>
              <a:rPr lang="en-IN" dirty="0"/>
              <a:t>3. Can we create object for abstract class? State Yes/No.</a:t>
            </a:r>
          </a:p>
          <a:p>
            <a:pPr marL="0" indent="0">
              <a:buNone/>
            </a:pPr>
            <a:r>
              <a:rPr lang="en-IN" dirty="0"/>
              <a:t>4. Identify the incorrect statement with respect to abstract class</a:t>
            </a:r>
          </a:p>
          <a:p>
            <a:pPr marL="0" indent="0">
              <a:buNone/>
            </a:pPr>
            <a:r>
              <a:rPr lang="en-IN" dirty="0"/>
              <a:t>	a. all functions must be pure virtual function</a:t>
            </a:r>
          </a:p>
          <a:p>
            <a:pPr marL="0" indent="0">
              <a:buNone/>
            </a:pPr>
            <a:r>
              <a:rPr lang="en-IN" dirty="0"/>
              <a:t>	b. Incomplete type</a:t>
            </a:r>
          </a:p>
          <a:p>
            <a:pPr marL="0" indent="0">
              <a:buNone/>
            </a:pPr>
            <a:r>
              <a:rPr lang="en-IN" dirty="0"/>
              <a:t>	c. foundation for derived class</a:t>
            </a:r>
          </a:p>
          <a:p>
            <a:pPr marL="0" indent="0">
              <a:buNone/>
            </a:pPr>
            <a:r>
              <a:rPr lang="en-IN" dirty="0"/>
              <a:t>	d. supports run-time polymorphism</a:t>
            </a:r>
          </a:p>
          <a:p>
            <a:pPr marL="0" indent="0">
              <a:buNone/>
            </a:pPr>
            <a:r>
              <a:rPr lang="en-IN" dirty="0"/>
              <a:t>5. </a:t>
            </a:r>
            <a:r>
              <a:rPr lang="en-US" dirty="0"/>
              <a:t>If there is an abstract method in a class then, ________________</a:t>
            </a:r>
          </a:p>
          <a:p>
            <a:pPr marL="717947" indent="-385763">
              <a:buFont typeface="+mj-lt"/>
              <a:buAutoNum type="alphaLcPeriod"/>
            </a:pPr>
            <a:r>
              <a:rPr lang="en-US" dirty="0"/>
              <a:t> Class may or may not be abstract class</a:t>
            </a:r>
          </a:p>
          <a:p>
            <a:pPr marL="717947" indent="-385763">
              <a:buFont typeface="+mj-lt"/>
              <a:buAutoNum type="alphaLcPeriod"/>
            </a:pPr>
            <a:r>
              <a:rPr lang="en-US" dirty="0"/>
              <a:t> Class is generic</a:t>
            </a:r>
          </a:p>
          <a:p>
            <a:pPr marL="717947" indent="-385763">
              <a:buFont typeface="+mj-lt"/>
              <a:buAutoNum type="alphaLcPeriod"/>
            </a:pPr>
            <a:r>
              <a:rPr lang="en-US" dirty="0"/>
              <a:t>Class must be abstract class</a:t>
            </a:r>
          </a:p>
          <a:p>
            <a:pPr marL="717947" indent="-385763">
              <a:buFont typeface="+mj-lt"/>
              <a:buAutoNum type="alphaLcPeriod"/>
            </a:pPr>
            <a:r>
              <a:rPr lang="en-US" dirty="0"/>
              <a:t> Class must be public</a:t>
            </a:r>
            <a:endParaRPr lang="en-IN" dirty="0"/>
          </a:p>
          <a:p>
            <a:pPr marL="0" indent="0">
              <a:buNone/>
            </a:pPr>
            <a:endParaRPr lang="en-IN" dirty="0"/>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78E1012C-57B9-5BB3-2794-A3FC11B7710D}"/>
                  </a:ext>
                </a:extLst>
              </p14:cNvPr>
              <p14:cNvContentPartPr/>
              <p14:nvPr/>
            </p14:nvContentPartPr>
            <p14:xfrm>
              <a:off x="3394009" y="1852688"/>
              <a:ext cx="379620" cy="162270"/>
            </p14:xfrm>
          </p:contentPart>
        </mc:Choice>
        <mc:Fallback>
          <p:pic>
            <p:nvPicPr>
              <p:cNvPr id="7" name="Ink 6">
                <a:extLst>
                  <a:ext uri="{FF2B5EF4-FFF2-40B4-BE49-F238E27FC236}">
                    <a16:creationId xmlns:a16="http://schemas.microsoft.com/office/drawing/2014/main" id="{78E1012C-57B9-5BB3-2794-A3FC11B7710D}"/>
                  </a:ext>
                </a:extLst>
              </p:cNvPr>
              <p:cNvPicPr/>
              <p:nvPr/>
            </p:nvPicPr>
            <p:blipFill>
              <a:blip r:embed="rId3"/>
              <a:stretch>
                <a:fillRect/>
              </a:stretch>
            </p:blipFill>
            <p:spPr>
              <a:xfrm>
                <a:off x="3376000" y="1834698"/>
                <a:ext cx="415277" cy="19789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D58E2CD8-4A30-0625-1246-B4ED44FB6B57}"/>
                  </a:ext>
                </a:extLst>
              </p14:cNvPr>
              <p14:cNvContentPartPr/>
              <p14:nvPr/>
            </p14:nvContentPartPr>
            <p14:xfrm>
              <a:off x="-409061" y="1542728"/>
              <a:ext cx="270" cy="270"/>
            </p14:xfrm>
          </p:contentPart>
        </mc:Choice>
        <mc:Fallback>
          <p:pic>
            <p:nvPicPr>
              <p:cNvPr id="8" name="Ink 7">
                <a:extLst>
                  <a:ext uri="{FF2B5EF4-FFF2-40B4-BE49-F238E27FC236}">
                    <a16:creationId xmlns:a16="http://schemas.microsoft.com/office/drawing/2014/main" id="{D58E2CD8-4A30-0625-1246-B4ED44FB6B57}"/>
                  </a:ext>
                </a:extLst>
              </p:cNvPr>
              <p:cNvPicPr/>
              <p:nvPr/>
            </p:nvPicPr>
            <p:blipFill>
              <a:blip r:embed="rId5"/>
              <a:stretch>
                <a:fillRect/>
              </a:stretch>
            </p:blipFill>
            <p:spPr>
              <a:xfrm>
                <a:off x="-422561" y="1529228"/>
                <a:ext cx="2700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35E088E2-47E1-5C61-96DB-E4008CE5D0DA}"/>
                  </a:ext>
                </a:extLst>
              </p14:cNvPr>
              <p14:cNvContentPartPr/>
              <p14:nvPr/>
            </p14:nvContentPartPr>
            <p14:xfrm>
              <a:off x="3840818" y="2548879"/>
              <a:ext cx="379620" cy="162270"/>
            </p14:xfrm>
          </p:contentPart>
        </mc:Choice>
        <mc:Fallback>
          <p:pic>
            <p:nvPicPr>
              <p:cNvPr id="10" name="Ink 9">
                <a:extLst>
                  <a:ext uri="{FF2B5EF4-FFF2-40B4-BE49-F238E27FC236}">
                    <a16:creationId xmlns:a16="http://schemas.microsoft.com/office/drawing/2014/main" id="{35E088E2-47E1-5C61-96DB-E4008CE5D0DA}"/>
                  </a:ext>
                </a:extLst>
              </p:cNvPr>
              <p:cNvPicPr/>
              <p:nvPr/>
            </p:nvPicPr>
            <p:blipFill>
              <a:blip r:embed="rId7"/>
              <a:stretch>
                <a:fillRect/>
              </a:stretch>
            </p:blipFill>
            <p:spPr>
              <a:xfrm>
                <a:off x="3822809" y="2530889"/>
                <a:ext cx="415277" cy="19789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35A95FD8-31CD-F814-65CD-B4B751100ADF}"/>
                  </a:ext>
                </a:extLst>
              </p14:cNvPr>
              <p14:cNvContentPartPr/>
              <p14:nvPr/>
            </p14:nvContentPartPr>
            <p14:xfrm>
              <a:off x="5233200" y="3566267"/>
              <a:ext cx="379620" cy="162270"/>
            </p14:xfrm>
          </p:contentPart>
        </mc:Choice>
        <mc:Fallback>
          <p:pic>
            <p:nvPicPr>
              <p:cNvPr id="11" name="Ink 10">
                <a:extLst>
                  <a:ext uri="{FF2B5EF4-FFF2-40B4-BE49-F238E27FC236}">
                    <a16:creationId xmlns:a16="http://schemas.microsoft.com/office/drawing/2014/main" id="{35A95FD8-31CD-F814-65CD-B4B751100ADF}"/>
                  </a:ext>
                </a:extLst>
              </p:cNvPr>
              <p:cNvPicPr/>
              <p:nvPr/>
            </p:nvPicPr>
            <p:blipFill>
              <a:blip r:embed="rId3"/>
              <a:stretch>
                <a:fillRect/>
              </a:stretch>
            </p:blipFill>
            <p:spPr>
              <a:xfrm>
                <a:off x="5215191" y="3548277"/>
                <a:ext cx="415277" cy="19789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Ink 11">
                <a:extLst>
                  <a:ext uri="{FF2B5EF4-FFF2-40B4-BE49-F238E27FC236}">
                    <a16:creationId xmlns:a16="http://schemas.microsoft.com/office/drawing/2014/main" id="{8657CD2C-DB4E-54FF-B200-32ED56E2626D}"/>
                  </a:ext>
                </a:extLst>
              </p14:cNvPr>
              <p14:cNvContentPartPr/>
              <p14:nvPr/>
            </p14:nvContentPartPr>
            <p14:xfrm>
              <a:off x="4504456" y="4935942"/>
              <a:ext cx="379620" cy="162270"/>
            </p14:xfrm>
          </p:contentPart>
        </mc:Choice>
        <mc:Fallback>
          <p:pic>
            <p:nvPicPr>
              <p:cNvPr id="12" name="Ink 11">
                <a:extLst>
                  <a:ext uri="{FF2B5EF4-FFF2-40B4-BE49-F238E27FC236}">
                    <a16:creationId xmlns:a16="http://schemas.microsoft.com/office/drawing/2014/main" id="{8657CD2C-DB4E-54FF-B200-32ED56E2626D}"/>
                  </a:ext>
                </a:extLst>
              </p:cNvPr>
              <p:cNvPicPr/>
              <p:nvPr/>
            </p:nvPicPr>
            <p:blipFill>
              <a:blip r:embed="rId3"/>
              <a:stretch>
                <a:fillRect/>
              </a:stretch>
            </p:blipFill>
            <p:spPr>
              <a:xfrm>
                <a:off x="4486447" y="4917952"/>
                <a:ext cx="415277" cy="197890"/>
              </a:xfrm>
              <a:prstGeom prst="rect">
                <a:avLst/>
              </a:prstGeom>
            </p:spPr>
          </p:pic>
        </mc:Fallback>
      </mc:AlternateContent>
      <p:sp>
        <p:nvSpPr>
          <p:cNvPr id="13" name="TextBox 12">
            <a:extLst>
              <a:ext uri="{FF2B5EF4-FFF2-40B4-BE49-F238E27FC236}">
                <a16:creationId xmlns:a16="http://schemas.microsoft.com/office/drawing/2014/main" id="{9FEDE56E-56D2-FE42-59D5-DC3A7016D3B5}"/>
              </a:ext>
            </a:extLst>
          </p:cNvPr>
          <p:cNvSpPr txBox="1"/>
          <p:nvPr/>
        </p:nvSpPr>
        <p:spPr>
          <a:xfrm>
            <a:off x="5178159" y="3115105"/>
            <a:ext cx="388248" cy="300082"/>
          </a:xfrm>
          <a:prstGeom prst="rect">
            <a:avLst/>
          </a:prstGeom>
          <a:noFill/>
        </p:spPr>
        <p:txBody>
          <a:bodyPr wrap="none" rtlCol="0">
            <a:spAutoFit/>
          </a:bodyPr>
          <a:lstStyle/>
          <a:p>
            <a:r>
              <a:rPr lang="en-IN" sz="1350" dirty="0">
                <a:solidFill>
                  <a:srgbClr val="FF0000"/>
                </a:solidFill>
              </a:rPr>
              <a:t>No</a:t>
            </a:r>
          </a:p>
        </p:txBody>
      </p:sp>
      <p:grpSp>
        <p:nvGrpSpPr>
          <p:cNvPr id="14" name="Group 13">
            <a:extLst>
              <a:ext uri="{FF2B5EF4-FFF2-40B4-BE49-F238E27FC236}">
                <a16:creationId xmlns:a16="http://schemas.microsoft.com/office/drawing/2014/main" id="{3965B99C-2A51-66DC-008F-956CBD2F6F75}"/>
              </a:ext>
            </a:extLst>
          </p:cNvPr>
          <p:cNvGrpSpPr/>
          <p:nvPr/>
        </p:nvGrpSpPr>
        <p:grpSpPr>
          <a:xfrm>
            <a:off x="1593274" y="1019347"/>
            <a:ext cx="9005455" cy="429817"/>
            <a:chOff x="0" y="464819"/>
            <a:chExt cx="9144000" cy="533400"/>
          </a:xfrm>
        </p:grpSpPr>
        <p:sp>
          <p:nvSpPr>
            <p:cNvPr id="15" name="Rectangle 14">
              <a:extLst>
                <a:ext uri="{FF2B5EF4-FFF2-40B4-BE49-F238E27FC236}">
                  <a16:creationId xmlns:a16="http://schemas.microsoft.com/office/drawing/2014/main" id="{BDBB9B03-3373-6E47-2036-51E66A9298A0}"/>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a:extLst>
                <a:ext uri="{FF2B5EF4-FFF2-40B4-BE49-F238E27FC236}">
                  <a16:creationId xmlns:a16="http://schemas.microsoft.com/office/drawing/2014/main" id="{DC203874-6568-498E-6721-CE8647F8D4CE}"/>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17" name="Picture 16" descr="pngfind.com-kingpin-png-4152286 (1).png">
              <a:extLst>
                <a:ext uri="{FF2B5EF4-FFF2-40B4-BE49-F238E27FC236}">
                  <a16:creationId xmlns:a16="http://schemas.microsoft.com/office/drawing/2014/main" id="{6380F100-AC9E-72D2-E0E3-B5632185C596}"/>
                </a:ext>
              </a:extLst>
            </p:cNvPr>
            <p:cNvPicPr>
              <a:picLocks noChangeAspect="1"/>
            </p:cNvPicPr>
            <p:nvPr/>
          </p:nvPicPr>
          <p:blipFill>
            <a:blip r:embed="rId10"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248446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05B83-F802-AE63-162B-07917662585C}"/>
              </a:ext>
            </a:extLst>
          </p:cNvPr>
          <p:cNvSpPr>
            <a:spLocks noGrp="1"/>
          </p:cNvSpPr>
          <p:nvPr>
            <p:ph type="title"/>
          </p:nvPr>
        </p:nvSpPr>
        <p:spPr/>
        <p:txBody>
          <a:bodyPr/>
          <a:lstStyle/>
          <a:p>
            <a:r>
              <a:rPr lang="en-IN" dirty="0"/>
              <a:t>Practice Questions</a:t>
            </a:r>
          </a:p>
        </p:txBody>
      </p:sp>
      <p:sp>
        <p:nvSpPr>
          <p:cNvPr id="3" name="Content Placeholder 2">
            <a:extLst>
              <a:ext uri="{FF2B5EF4-FFF2-40B4-BE49-F238E27FC236}">
                <a16:creationId xmlns:a16="http://schemas.microsoft.com/office/drawing/2014/main" id="{DED3D6AA-A950-2BAC-D07E-4799E48FEC77}"/>
              </a:ext>
            </a:extLst>
          </p:cNvPr>
          <p:cNvSpPr>
            <a:spLocks noGrp="1"/>
          </p:cNvSpPr>
          <p:nvPr>
            <p:ph idx="1"/>
          </p:nvPr>
        </p:nvSpPr>
        <p:spPr/>
        <p:txBody>
          <a:bodyPr>
            <a:normAutofit/>
          </a:bodyPr>
          <a:lstStyle/>
          <a:p>
            <a:pPr marL="0" indent="0" algn="just">
              <a:buNone/>
            </a:pPr>
            <a:r>
              <a:rPr lang="en-US" sz="1425" dirty="0"/>
              <a:t>1.Given an abstract base class Car with member variables and functions:</a:t>
            </a:r>
          </a:p>
          <a:p>
            <a:pPr marL="471488" indent="0" algn="just">
              <a:buNone/>
            </a:pPr>
            <a:r>
              <a:rPr lang="en-US" sz="1425" dirty="0"/>
              <a:t>String name;</a:t>
            </a:r>
          </a:p>
          <a:p>
            <a:pPr algn="just"/>
            <a:r>
              <a:rPr lang="en-US" sz="1425" dirty="0"/>
              <a:t>//abstract methods</a:t>
            </a:r>
          </a:p>
          <a:p>
            <a:pPr marL="471488" indent="0" algn="just">
              <a:buNone/>
            </a:pPr>
            <a:r>
              <a:rPr lang="en-US" sz="1425" dirty="0"/>
              <a:t>Price()</a:t>
            </a:r>
          </a:p>
          <a:p>
            <a:pPr marL="471488" indent="0" algn="just">
              <a:buNone/>
            </a:pPr>
            <a:r>
              <a:rPr lang="en-US" sz="1425" dirty="0"/>
              <a:t>Discount()</a:t>
            </a:r>
          </a:p>
          <a:p>
            <a:pPr marL="471488" indent="0" algn="just">
              <a:buNone/>
            </a:pPr>
            <a:r>
              <a:rPr lang="en-US" sz="1425" dirty="0" err="1"/>
              <a:t>totalseats</a:t>
            </a:r>
            <a:r>
              <a:rPr lang="en-US" sz="1425" dirty="0"/>
              <a:t>()</a:t>
            </a:r>
          </a:p>
          <a:p>
            <a:pPr marL="0" indent="0" algn="just">
              <a:buNone/>
            </a:pPr>
            <a:r>
              <a:rPr lang="en-US" sz="1425" dirty="0"/>
              <a:t>You have to write a class Tata which extends the class Car and uses the member functions and variables to implement price, discount of 20% and total seats.</a:t>
            </a:r>
          </a:p>
          <a:p>
            <a:pPr marL="0" indent="0" algn="just">
              <a:buNone/>
            </a:pPr>
            <a:r>
              <a:rPr lang="en-US" sz="1425" dirty="0"/>
              <a:t>2. </a:t>
            </a:r>
            <a:r>
              <a:rPr lang="en-IN" sz="1425" dirty="0">
                <a:ea typeface="Calibri" panose="020F0502020204030204" pitchFamily="34" charset="0"/>
                <a:cs typeface="Times New Roman" panose="02020603050405020304" pitchFamily="18" charset="0"/>
              </a:rPr>
              <a:t>Create an abstract class 'Bank' with an abstract method '</a:t>
            </a:r>
            <a:r>
              <a:rPr lang="en-IN" sz="1425" dirty="0" err="1">
                <a:ea typeface="Calibri" panose="020F0502020204030204" pitchFamily="34" charset="0"/>
                <a:cs typeface="Times New Roman" panose="02020603050405020304" pitchFamily="18" charset="0"/>
              </a:rPr>
              <a:t>getBalance</a:t>
            </a:r>
            <a:r>
              <a:rPr lang="en-IN" sz="1425" dirty="0">
                <a:ea typeface="Calibri" panose="020F0502020204030204" pitchFamily="34" charset="0"/>
                <a:cs typeface="Times New Roman" panose="02020603050405020304" pitchFamily="18" charset="0"/>
              </a:rPr>
              <a:t>'. $100, $150 and $200 are deposited in banks A, B and C respectively. '</a:t>
            </a:r>
            <a:r>
              <a:rPr lang="en-IN" sz="1425" dirty="0" err="1">
                <a:ea typeface="Calibri" panose="020F0502020204030204" pitchFamily="34" charset="0"/>
                <a:cs typeface="Times New Roman" panose="02020603050405020304" pitchFamily="18" charset="0"/>
              </a:rPr>
              <a:t>BankA</a:t>
            </a:r>
            <a:r>
              <a:rPr lang="en-IN" sz="1425" dirty="0">
                <a:ea typeface="Calibri" panose="020F0502020204030204" pitchFamily="34" charset="0"/>
                <a:cs typeface="Times New Roman" panose="02020603050405020304" pitchFamily="18" charset="0"/>
              </a:rPr>
              <a:t>', '</a:t>
            </a:r>
            <a:r>
              <a:rPr lang="en-IN" sz="1425" dirty="0" err="1">
                <a:ea typeface="Calibri" panose="020F0502020204030204" pitchFamily="34" charset="0"/>
                <a:cs typeface="Times New Roman" panose="02020603050405020304" pitchFamily="18" charset="0"/>
              </a:rPr>
              <a:t>BankB</a:t>
            </a:r>
            <a:r>
              <a:rPr lang="en-IN" sz="1425" dirty="0">
                <a:ea typeface="Calibri" panose="020F0502020204030204" pitchFamily="34" charset="0"/>
                <a:cs typeface="Times New Roman" panose="02020603050405020304" pitchFamily="18" charset="0"/>
              </a:rPr>
              <a:t>' and '</a:t>
            </a:r>
            <a:r>
              <a:rPr lang="en-IN" sz="1425" dirty="0" err="1">
                <a:ea typeface="Calibri" panose="020F0502020204030204" pitchFamily="34" charset="0"/>
                <a:cs typeface="Times New Roman" panose="02020603050405020304" pitchFamily="18" charset="0"/>
              </a:rPr>
              <a:t>BankC</a:t>
            </a:r>
            <a:r>
              <a:rPr lang="en-IN" sz="1425" dirty="0">
                <a:ea typeface="Calibri" panose="020F0502020204030204" pitchFamily="34" charset="0"/>
                <a:cs typeface="Times New Roman" panose="02020603050405020304" pitchFamily="18" charset="0"/>
              </a:rPr>
              <a:t>' are subclasses of class 'Bank', each having a method named '</a:t>
            </a:r>
            <a:r>
              <a:rPr lang="en-IN" sz="1425" dirty="0" err="1">
                <a:ea typeface="Calibri" panose="020F0502020204030204" pitchFamily="34" charset="0"/>
                <a:cs typeface="Times New Roman" panose="02020603050405020304" pitchFamily="18" charset="0"/>
              </a:rPr>
              <a:t>getBalance</a:t>
            </a:r>
            <a:r>
              <a:rPr lang="en-IN" sz="1425" dirty="0">
                <a:ea typeface="Calibri" panose="020F0502020204030204" pitchFamily="34" charset="0"/>
                <a:cs typeface="Times New Roman" panose="02020603050405020304" pitchFamily="18" charset="0"/>
              </a:rPr>
              <a:t>'. Call this method by creating an object of each of the three classes.</a:t>
            </a:r>
          </a:p>
          <a:p>
            <a:pPr marL="0" indent="0">
              <a:buNone/>
            </a:pPr>
            <a:endParaRPr lang="en-US" dirty="0"/>
          </a:p>
          <a:p>
            <a:pPr marL="471488" indent="0">
              <a:buNone/>
            </a:pPr>
            <a:endParaRPr lang="en-IN" dirty="0"/>
          </a:p>
        </p:txBody>
      </p:sp>
      <p:grpSp>
        <p:nvGrpSpPr>
          <p:cNvPr id="4" name="Group 3">
            <a:extLst>
              <a:ext uri="{FF2B5EF4-FFF2-40B4-BE49-F238E27FC236}">
                <a16:creationId xmlns:a16="http://schemas.microsoft.com/office/drawing/2014/main" id="{F2979D7A-0946-527D-8FFE-4A60F37C92E2}"/>
              </a:ext>
            </a:extLst>
          </p:cNvPr>
          <p:cNvGrpSpPr/>
          <p:nvPr/>
        </p:nvGrpSpPr>
        <p:grpSpPr>
          <a:xfrm>
            <a:off x="1593274" y="1029892"/>
            <a:ext cx="9005455" cy="429817"/>
            <a:chOff x="0" y="464819"/>
            <a:chExt cx="9144000" cy="533400"/>
          </a:xfrm>
        </p:grpSpPr>
        <p:sp>
          <p:nvSpPr>
            <p:cNvPr id="5" name="Rectangle 4">
              <a:extLst>
                <a:ext uri="{FF2B5EF4-FFF2-40B4-BE49-F238E27FC236}">
                  <a16:creationId xmlns:a16="http://schemas.microsoft.com/office/drawing/2014/main" id="{0D59EDCF-A95D-B68A-B2E2-D52AA4B37920}"/>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a:extLst>
                <a:ext uri="{FF2B5EF4-FFF2-40B4-BE49-F238E27FC236}">
                  <a16:creationId xmlns:a16="http://schemas.microsoft.com/office/drawing/2014/main" id="{169F0A2C-70E7-C80D-BD0F-5D25803294B3}"/>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7" name="Picture 6" descr="pngfind.com-kingpin-png-4152286 (1).png">
              <a:extLst>
                <a:ext uri="{FF2B5EF4-FFF2-40B4-BE49-F238E27FC236}">
                  <a16:creationId xmlns:a16="http://schemas.microsoft.com/office/drawing/2014/main" id="{828467BE-5FDE-74D5-330D-9334D9F72580}"/>
                </a:ext>
              </a:extLst>
            </p:cNvPr>
            <p:cNvPicPr>
              <a:picLocks noChangeAspect="1"/>
            </p:cNvPicPr>
            <p:nvPr/>
          </p:nvPicPr>
          <p:blipFill>
            <a:blip r:embed="rId2"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4890276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Interface</a:t>
            </a:r>
          </a:p>
        </p:txBody>
      </p:sp>
      <p:sp>
        <p:nvSpPr>
          <p:cNvPr id="8" name="Text Placeholder 7">
            <a:extLst>
              <a:ext uri="{FF2B5EF4-FFF2-40B4-BE49-F238E27FC236}">
                <a16:creationId xmlns:a16="http://schemas.microsoft.com/office/drawing/2014/main" id="{3C77D6AA-E9E1-991F-CD7A-3E3BF9573D33}"/>
              </a:ext>
            </a:extLst>
          </p:cNvPr>
          <p:cNvSpPr>
            <a:spLocks noGrp="1"/>
          </p:cNvSpPr>
          <p:nvPr>
            <p:ph type="body" idx="1"/>
          </p:nvPr>
        </p:nvSpPr>
        <p:spPr/>
        <p:txBody>
          <a:bodyPr/>
          <a:lstStyle/>
          <a:p>
            <a:endParaRPr lang="en-IN"/>
          </a:p>
        </p:txBody>
      </p:sp>
      <p:grpSp>
        <p:nvGrpSpPr>
          <p:cNvPr id="3" name="Group 2">
            <a:extLst>
              <a:ext uri="{FF2B5EF4-FFF2-40B4-BE49-F238E27FC236}">
                <a16:creationId xmlns:a16="http://schemas.microsoft.com/office/drawing/2014/main" id="{55EFD4D9-22C6-E536-814C-7477D30F8D33}"/>
              </a:ext>
            </a:extLst>
          </p:cNvPr>
          <p:cNvGrpSpPr/>
          <p:nvPr/>
        </p:nvGrpSpPr>
        <p:grpSpPr>
          <a:xfrm>
            <a:off x="1593274" y="1275346"/>
            <a:ext cx="9005455" cy="429817"/>
            <a:chOff x="0" y="464819"/>
            <a:chExt cx="9144000" cy="533400"/>
          </a:xfrm>
        </p:grpSpPr>
        <p:sp>
          <p:nvSpPr>
            <p:cNvPr id="4" name="Rectangle 3">
              <a:extLst>
                <a:ext uri="{FF2B5EF4-FFF2-40B4-BE49-F238E27FC236}">
                  <a16:creationId xmlns:a16="http://schemas.microsoft.com/office/drawing/2014/main" id="{6CFE10B0-6266-5934-2721-A3DDDA9E29CC}"/>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4">
              <a:extLst>
                <a:ext uri="{FF2B5EF4-FFF2-40B4-BE49-F238E27FC236}">
                  <a16:creationId xmlns:a16="http://schemas.microsoft.com/office/drawing/2014/main" id="{2B424DE0-3829-D978-C7C9-BBDCDB1F2807}"/>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6" name="Picture 5" descr="pngfind.com-kingpin-png-4152286 (1).png">
              <a:extLst>
                <a:ext uri="{FF2B5EF4-FFF2-40B4-BE49-F238E27FC236}">
                  <a16:creationId xmlns:a16="http://schemas.microsoft.com/office/drawing/2014/main" id="{D9ED015A-C9CF-3E91-4EEA-E1D6A9D41F77}"/>
                </a:ext>
              </a:extLst>
            </p:cNvPr>
            <p:cNvPicPr>
              <a:picLocks noChangeAspect="1"/>
            </p:cNvPicPr>
            <p:nvPr/>
          </p:nvPicPr>
          <p:blipFill>
            <a:blip r:embed="rId2"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25460384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dirty="0"/>
              <a:t>An interface describes the </a:t>
            </a:r>
            <a:r>
              <a:rPr lang="en-IN" dirty="0" err="1"/>
              <a:t>behavior</a:t>
            </a:r>
            <a:r>
              <a:rPr lang="en-IN" dirty="0"/>
              <a:t> or capabilities of a C++ class without committing to a particular implementation of that class.</a:t>
            </a:r>
          </a:p>
          <a:p>
            <a:pPr algn="just"/>
            <a:r>
              <a:rPr lang="en-IN" dirty="0"/>
              <a:t>The C++ interfaces are implemented using </a:t>
            </a:r>
            <a:r>
              <a:rPr lang="en-IN" b="1" dirty="0"/>
              <a:t>abstract classes</a:t>
            </a:r>
            <a:r>
              <a:rPr lang="en-IN" dirty="0"/>
              <a:t> and these abstract classes should not be confused with data abstraction which is a concept of keeping implementation details separate from associated data.</a:t>
            </a:r>
          </a:p>
          <a:p>
            <a:pPr algn="just"/>
            <a:r>
              <a:rPr lang="en-IN" dirty="0"/>
              <a:t>A class is made abstract by declaring at least one of its functions as </a:t>
            </a:r>
            <a:r>
              <a:rPr lang="en-IN" b="1" dirty="0"/>
              <a:t>pure virtual</a:t>
            </a:r>
            <a:r>
              <a:rPr lang="en-IN" dirty="0"/>
              <a:t> function. </a:t>
            </a:r>
          </a:p>
          <a:p>
            <a:pPr algn="just"/>
            <a:r>
              <a:rPr lang="en-IN" dirty="0"/>
              <a:t>A pure virtual function is specified by placing "= 0" in its declaration</a:t>
            </a:r>
          </a:p>
          <a:p>
            <a:endParaRPr lang="en-IN" dirty="0"/>
          </a:p>
        </p:txBody>
      </p:sp>
      <p:grpSp>
        <p:nvGrpSpPr>
          <p:cNvPr id="2" name="Group 1">
            <a:extLst>
              <a:ext uri="{FF2B5EF4-FFF2-40B4-BE49-F238E27FC236}">
                <a16:creationId xmlns:a16="http://schemas.microsoft.com/office/drawing/2014/main" id="{92DD0C91-9EEF-54C6-9DC9-7505C87447FF}"/>
              </a:ext>
            </a:extLst>
          </p:cNvPr>
          <p:cNvGrpSpPr/>
          <p:nvPr/>
        </p:nvGrpSpPr>
        <p:grpSpPr>
          <a:xfrm>
            <a:off x="1593274" y="1275346"/>
            <a:ext cx="9005455" cy="429817"/>
            <a:chOff x="0" y="464819"/>
            <a:chExt cx="9144000" cy="533400"/>
          </a:xfrm>
        </p:grpSpPr>
        <p:sp>
          <p:nvSpPr>
            <p:cNvPr id="4" name="Rectangle 3">
              <a:extLst>
                <a:ext uri="{FF2B5EF4-FFF2-40B4-BE49-F238E27FC236}">
                  <a16:creationId xmlns:a16="http://schemas.microsoft.com/office/drawing/2014/main" id="{2F3DC9FA-CD84-E1FA-0CA1-B03C301FACDE}"/>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4">
              <a:extLst>
                <a:ext uri="{FF2B5EF4-FFF2-40B4-BE49-F238E27FC236}">
                  <a16:creationId xmlns:a16="http://schemas.microsoft.com/office/drawing/2014/main" id="{8F591F51-5577-B988-E67E-2907E88FE7CD}"/>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6" name="Picture 5" descr="pngfind.com-kingpin-png-4152286 (1).png">
              <a:extLst>
                <a:ext uri="{FF2B5EF4-FFF2-40B4-BE49-F238E27FC236}">
                  <a16:creationId xmlns:a16="http://schemas.microsoft.com/office/drawing/2014/main" id="{F874BEA1-DA01-B6F9-8A6F-909ECE289229}"/>
                </a:ext>
              </a:extLst>
            </p:cNvPr>
            <p:cNvPicPr>
              <a:picLocks noChangeAspect="1"/>
            </p:cNvPicPr>
            <p:nvPr/>
          </p:nvPicPr>
          <p:blipFill>
            <a:blip r:embed="rId2"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37934479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2650" y="1821828"/>
            <a:ext cx="7886700" cy="3668145"/>
          </a:xfrm>
        </p:spPr>
        <p:txBody>
          <a:bodyPr>
            <a:normAutofit fontScale="70000" lnSpcReduction="20000"/>
          </a:bodyPr>
          <a:lstStyle/>
          <a:p>
            <a:r>
              <a:rPr lang="en-IN" dirty="0"/>
              <a:t>Every method declared by an object specifies the method’s name, the object/value it takes as parameters, and the method’s return </a:t>
            </a:r>
            <a:r>
              <a:rPr lang="en-IN" dirty="0" err="1"/>
              <a:t>valuew</a:t>
            </a:r>
            <a:r>
              <a:rPr lang="en-IN" dirty="0"/>
              <a:t>. this is known as the operation </a:t>
            </a:r>
            <a:r>
              <a:rPr lang="en-IN" b="1" dirty="0"/>
              <a:t>Signature</a:t>
            </a:r>
          </a:p>
          <a:p>
            <a:r>
              <a:rPr lang="en-IN" dirty="0"/>
              <a:t>The set of all signatures defined by an object’s methods is called the </a:t>
            </a:r>
            <a:r>
              <a:rPr lang="en-IN" b="1" dirty="0"/>
              <a:t>interface</a:t>
            </a:r>
            <a:r>
              <a:rPr lang="en-IN" dirty="0"/>
              <a:t> to the object .An object’s interface characterizes the complete set of requests that can be sent to the object.</a:t>
            </a:r>
          </a:p>
          <a:p>
            <a:r>
              <a:rPr lang="en-IN" dirty="0"/>
              <a:t>An interface is like an abstract class that cannot be instantiated,</a:t>
            </a:r>
          </a:p>
          <a:p>
            <a:r>
              <a:rPr lang="en-IN" dirty="0"/>
              <a:t>Interface are better suited to situations in which your applications require many possibly unrelated object types to provide certain functionality</a:t>
            </a:r>
          </a:p>
          <a:p>
            <a:r>
              <a:rPr lang="en-IN" dirty="0"/>
              <a:t>Explicitly implementing interface in a class enables us to define a set of methods that are mandatory for that class.</a:t>
            </a:r>
          </a:p>
          <a:p>
            <a:r>
              <a:rPr lang="en-IN" dirty="0"/>
              <a:t>Interface definition begins with the keyword </a:t>
            </a:r>
            <a:r>
              <a:rPr lang="en-IN" b="1" dirty="0"/>
              <a:t>interface</a:t>
            </a:r>
          </a:p>
        </p:txBody>
      </p:sp>
      <p:grpSp>
        <p:nvGrpSpPr>
          <p:cNvPr id="2" name="Group 1">
            <a:extLst>
              <a:ext uri="{FF2B5EF4-FFF2-40B4-BE49-F238E27FC236}">
                <a16:creationId xmlns:a16="http://schemas.microsoft.com/office/drawing/2014/main" id="{022C4FE4-C270-2D55-FEFD-B814AB493B3D}"/>
              </a:ext>
            </a:extLst>
          </p:cNvPr>
          <p:cNvGrpSpPr/>
          <p:nvPr/>
        </p:nvGrpSpPr>
        <p:grpSpPr>
          <a:xfrm>
            <a:off x="1593274" y="1275346"/>
            <a:ext cx="9005455" cy="429817"/>
            <a:chOff x="0" y="464819"/>
            <a:chExt cx="9144000" cy="533400"/>
          </a:xfrm>
        </p:grpSpPr>
        <p:sp>
          <p:nvSpPr>
            <p:cNvPr id="4" name="Rectangle 3">
              <a:extLst>
                <a:ext uri="{FF2B5EF4-FFF2-40B4-BE49-F238E27FC236}">
                  <a16:creationId xmlns:a16="http://schemas.microsoft.com/office/drawing/2014/main" id="{A93EBF8F-3D35-810D-86EC-4B2606EF76B2}"/>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4">
              <a:extLst>
                <a:ext uri="{FF2B5EF4-FFF2-40B4-BE49-F238E27FC236}">
                  <a16:creationId xmlns:a16="http://schemas.microsoft.com/office/drawing/2014/main" id="{2D2F8FE8-A1AD-0C67-B9A5-60FFFFDB5E6C}"/>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6" name="Picture 5" descr="pngfind.com-kingpin-png-4152286 (1).png">
              <a:extLst>
                <a:ext uri="{FF2B5EF4-FFF2-40B4-BE49-F238E27FC236}">
                  <a16:creationId xmlns:a16="http://schemas.microsoft.com/office/drawing/2014/main" id="{E52170C7-CBE0-0661-3D10-BC67361D9769}"/>
                </a:ext>
              </a:extLst>
            </p:cNvPr>
            <p:cNvPicPr>
              <a:picLocks noChangeAspect="1"/>
            </p:cNvPicPr>
            <p:nvPr/>
          </p:nvPicPr>
          <p:blipFill>
            <a:blip r:embed="rId2"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756340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EDE69-1CB0-4A1A-AC1F-8B57074B227E}" type="datetime1">
              <a:rPr lang="en-US" smtClean="0"/>
              <a:t>9/27/2022</a:t>
            </a:fld>
            <a:endParaRPr lang="en-US"/>
          </a:p>
        </p:txBody>
      </p:sp>
      <p:sp>
        <p:nvSpPr>
          <p:cNvPr id="3" name="Footer Placeholder 2"/>
          <p:cNvSpPr>
            <a:spLocks noGrp="1"/>
          </p:cNvSpPr>
          <p:nvPr>
            <p:ph type="ftr" sz="quarter" idx="11"/>
          </p:nvPr>
        </p:nvSpPr>
        <p:spPr/>
        <p:txBody>
          <a:bodyPr/>
          <a:lstStyle/>
          <a:p>
            <a:r>
              <a:rPr lang="en-US"/>
              <a:t>C ,C++ and UML Basics</a:t>
            </a:r>
          </a:p>
        </p:txBody>
      </p:sp>
      <p:sp>
        <p:nvSpPr>
          <p:cNvPr id="4" name="Slide Number Placeholder 3"/>
          <p:cNvSpPr>
            <a:spLocks noGrp="1"/>
          </p:cNvSpPr>
          <p:nvPr>
            <p:ph type="sldNum" sz="quarter" idx="12"/>
          </p:nvPr>
        </p:nvSpPr>
        <p:spPr/>
        <p:txBody>
          <a:bodyPr/>
          <a:lstStyle/>
          <a:p>
            <a:fld id="{A1A6BA4E-CDAE-4DEF-A7CA-99055C502B84}" type="slidenum">
              <a:rPr lang="en-US" smtClean="0"/>
              <a:t>9</a:t>
            </a:fld>
            <a:endParaRPr lang="en-US"/>
          </a:p>
        </p:txBody>
      </p:sp>
      <p:sp>
        <p:nvSpPr>
          <p:cNvPr id="6" name="Rectangle 3"/>
          <p:cNvSpPr txBox="1">
            <a:spLocks noChangeArrowheads="1"/>
          </p:cNvSpPr>
          <p:nvPr/>
        </p:nvSpPr>
        <p:spPr>
          <a:xfrm>
            <a:off x="1371600" y="1676400"/>
            <a:ext cx="8876030" cy="443611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gn="just"/>
            <a:endParaRPr lang="en-GB" altLang="en-US" sz="2450" dirty="0">
              <a:latin typeface="Times New Roman" panose="02020603050405020304" charset="0"/>
              <a:cs typeface="Times New Roman" panose="02020603050405020304" charset="0"/>
            </a:endParaRPr>
          </a:p>
        </p:txBody>
      </p:sp>
      <p:sp>
        <p:nvSpPr>
          <p:cNvPr id="9" name="Rectangle 2"/>
          <p:cNvSpPr txBox="1">
            <a:spLocks noChangeArrowheads="1"/>
          </p:cNvSpPr>
          <p:nvPr/>
        </p:nvSpPr>
        <p:spPr>
          <a:xfrm>
            <a:off x="1981200" y="1066800"/>
            <a:ext cx="8229600" cy="9144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ltLang="en-US" sz="3200" b="1" dirty="0">
                <a:latin typeface="Times New Roman" panose="02020603050405020304" charset="0"/>
                <a:cs typeface="Times New Roman" panose="02020603050405020304" charset="0"/>
                <a:sym typeface="+mn-ea"/>
              </a:rPr>
              <a:t>Privately </a:t>
            </a:r>
            <a:r>
              <a:rPr lang="en-GB" altLang="en-US" sz="3200" b="1" dirty="0">
                <a:latin typeface="Times New Roman" panose="02020603050405020304" charset="0"/>
                <a:cs typeface="Times New Roman" panose="02020603050405020304" charset="0"/>
              </a:rPr>
              <a:t>Visbility Modes of Inheritence</a:t>
            </a:r>
          </a:p>
        </p:txBody>
      </p:sp>
      <p:graphicFrame>
        <p:nvGraphicFramePr>
          <p:cNvPr id="5" name="Object 4"/>
          <p:cNvGraphicFramePr/>
          <p:nvPr/>
        </p:nvGraphicFramePr>
        <p:xfrm>
          <a:off x="1676400" y="1524001"/>
          <a:ext cx="4696460" cy="2745105"/>
        </p:xfrm>
        <a:graphic>
          <a:graphicData uri="http://schemas.openxmlformats.org/presentationml/2006/ole">
            <mc:AlternateContent xmlns:mc="http://schemas.openxmlformats.org/markup-compatibility/2006">
              <mc:Choice xmlns:v="urn:schemas-microsoft-com:vml" Requires="v">
                <p:oleObj r:id="rId2" imgW="4692650" imgH="2743200" progId="Paint.Picture">
                  <p:embed/>
                </p:oleObj>
              </mc:Choice>
              <mc:Fallback>
                <p:oleObj r:id="rId2" imgW="4692650" imgH="2743200" progId="Paint.Picture">
                  <p:embed/>
                  <p:pic>
                    <p:nvPicPr>
                      <p:cNvPr id="5" name="Object 4"/>
                      <p:cNvPicPr/>
                      <p:nvPr/>
                    </p:nvPicPr>
                    <p:blipFill>
                      <a:blip r:embed="rId3"/>
                      <a:stretch>
                        <a:fillRect/>
                      </a:stretch>
                    </p:blipFill>
                    <p:spPr>
                      <a:xfrm>
                        <a:off x="1676400" y="1524001"/>
                        <a:ext cx="4696460" cy="2745105"/>
                      </a:xfrm>
                      <a:prstGeom prst="rect">
                        <a:avLst/>
                      </a:prstGeom>
                    </p:spPr>
                  </p:pic>
                </p:oleObj>
              </mc:Fallback>
            </mc:AlternateContent>
          </a:graphicData>
        </a:graphic>
      </p:graphicFrame>
      <p:graphicFrame>
        <p:nvGraphicFramePr>
          <p:cNvPr id="11" name="Object 10"/>
          <p:cNvGraphicFramePr/>
          <p:nvPr/>
        </p:nvGraphicFramePr>
        <p:xfrm>
          <a:off x="6248401" y="1828800"/>
          <a:ext cx="4181475" cy="1398270"/>
        </p:xfrm>
        <a:graphic>
          <a:graphicData uri="http://schemas.openxmlformats.org/presentationml/2006/ole">
            <mc:AlternateContent xmlns:mc="http://schemas.openxmlformats.org/markup-compatibility/2006">
              <mc:Choice xmlns:v="urn:schemas-microsoft-com:vml" Requires="v">
                <p:oleObj r:id="rId4" imgW="4178300" imgH="1397000" progId="Paint.Picture">
                  <p:embed/>
                </p:oleObj>
              </mc:Choice>
              <mc:Fallback>
                <p:oleObj r:id="rId4" imgW="4178300" imgH="1397000" progId="Paint.Picture">
                  <p:embed/>
                  <p:pic>
                    <p:nvPicPr>
                      <p:cNvPr id="11" name="Object 10"/>
                      <p:cNvPicPr/>
                      <p:nvPr/>
                    </p:nvPicPr>
                    <p:blipFill>
                      <a:blip r:embed="rId5"/>
                      <a:stretch>
                        <a:fillRect/>
                      </a:stretch>
                    </p:blipFill>
                    <p:spPr>
                      <a:xfrm>
                        <a:off x="6248401" y="1828800"/>
                        <a:ext cx="4181475" cy="1398270"/>
                      </a:xfrm>
                      <a:prstGeom prst="rect">
                        <a:avLst/>
                      </a:prstGeom>
                    </p:spPr>
                  </p:pic>
                </p:oleObj>
              </mc:Fallback>
            </mc:AlternateContent>
          </a:graphicData>
        </a:graphic>
      </p:graphicFrame>
      <p:graphicFrame>
        <p:nvGraphicFramePr>
          <p:cNvPr id="15" name="Object 14"/>
          <p:cNvGraphicFramePr/>
          <p:nvPr/>
        </p:nvGraphicFramePr>
        <p:xfrm>
          <a:off x="1600201" y="4343401"/>
          <a:ext cx="4206875" cy="2116455"/>
        </p:xfrm>
        <a:graphic>
          <a:graphicData uri="http://schemas.openxmlformats.org/presentationml/2006/ole">
            <mc:AlternateContent xmlns:mc="http://schemas.openxmlformats.org/markup-compatibility/2006">
              <mc:Choice xmlns:v="urn:schemas-microsoft-com:vml" Requires="v">
                <p:oleObj r:id="rId6" imgW="4203700" imgH="2114550" progId="Paint.Picture">
                  <p:embed/>
                </p:oleObj>
              </mc:Choice>
              <mc:Fallback>
                <p:oleObj r:id="rId6" imgW="4203700" imgH="2114550" progId="Paint.Picture">
                  <p:embed/>
                  <p:pic>
                    <p:nvPicPr>
                      <p:cNvPr id="15" name="Object 14"/>
                      <p:cNvPicPr/>
                      <p:nvPr/>
                    </p:nvPicPr>
                    <p:blipFill>
                      <a:blip r:embed="rId7"/>
                      <a:stretch>
                        <a:fillRect/>
                      </a:stretch>
                    </p:blipFill>
                    <p:spPr>
                      <a:xfrm>
                        <a:off x="1600201" y="4343401"/>
                        <a:ext cx="4206875" cy="2116455"/>
                      </a:xfrm>
                      <a:prstGeom prst="rect">
                        <a:avLst/>
                      </a:prstGeom>
                    </p:spPr>
                  </p:pic>
                </p:oleObj>
              </mc:Fallback>
            </mc:AlternateContent>
          </a:graphicData>
        </a:graphic>
      </p:graphicFrame>
      <p:graphicFrame>
        <p:nvGraphicFramePr>
          <p:cNvPr id="17" name="Object 16"/>
          <p:cNvGraphicFramePr/>
          <p:nvPr/>
        </p:nvGraphicFramePr>
        <p:xfrm>
          <a:off x="5181600" y="4067176"/>
          <a:ext cx="5318760" cy="1706245"/>
        </p:xfrm>
        <a:graphic>
          <a:graphicData uri="http://schemas.openxmlformats.org/presentationml/2006/ole">
            <mc:AlternateContent xmlns:mc="http://schemas.openxmlformats.org/markup-compatibility/2006">
              <mc:Choice xmlns:v="urn:schemas-microsoft-com:vml" Requires="v">
                <p:oleObj r:id="rId8" imgW="5746750" imgH="1885950" progId="Paint.Picture">
                  <p:embed/>
                </p:oleObj>
              </mc:Choice>
              <mc:Fallback>
                <p:oleObj r:id="rId8" imgW="5746750" imgH="1885950" progId="Paint.Picture">
                  <p:embed/>
                  <p:pic>
                    <p:nvPicPr>
                      <p:cNvPr id="17" name="Object 16"/>
                      <p:cNvPicPr/>
                      <p:nvPr/>
                    </p:nvPicPr>
                    <p:blipFill>
                      <a:blip r:embed="rId9"/>
                      <a:stretch>
                        <a:fillRect/>
                      </a:stretch>
                    </p:blipFill>
                    <p:spPr>
                      <a:xfrm>
                        <a:off x="5181600" y="4067176"/>
                        <a:ext cx="5318760" cy="1706245"/>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AE911AB2-8F0E-8915-3056-E25A2A56B7B7}"/>
              </a:ext>
            </a:extLst>
          </p:cNvPr>
          <p:cNvPicPr>
            <a:picLocks noChangeAspect="1"/>
          </p:cNvPicPr>
          <p:nvPr/>
        </p:nvPicPr>
        <p:blipFill>
          <a:blip r:embed="rId10"/>
          <a:stretch>
            <a:fillRect/>
          </a:stretch>
        </p:blipFill>
        <p:spPr>
          <a:xfrm>
            <a:off x="-104434" y="171986"/>
            <a:ext cx="12296434" cy="743776"/>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4886" y="1456676"/>
            <a:ext cx="7886700" cy="994172"/>
          </a:xfrm>
        </p:spPr>
        <p:txBody>
          <a:bodyPr/>
          <a:lstStyle/>
          <a:p>
            <a:r>
              <a:rPr lang="en-IN" dirty="0"/>
              <a:t>Interface Example</a:t>
            </a:r>
          </a:p>
        </p:txBody>
      </p:sp>
      <p:sp>
        <p:nvSpPr>
          <p:cNvPr id="3" name="Content Placeholder 2"/>
          <p:cNvSpPr>
            <a:spLocks noGrp="1"/>
          </p:cNvSpPr>
          <p:nvPr>
            <p:ph sz="half" idx="1"/>
          </p:nvPr>
        </p:nvSpPr>
        <p:spPr>
          <a:xfrm>
            <a:off x="2209800" y="2561166"/>
            <a:ext cx="3886200" cy="3263504"/>
          </a:xfrm>
        </p:spPr>
        <p:txBody>
          <a:bodyPr>
            <a:normAutofit fontScale="77500" lnSpcReduction="20000"/>
          </a:bodyPr>
          <a:lstStyle/>
          <a:p>
            <a:r>
              <a:rPr lang="en-IN" dirty="0"/>
              <a:t>Fountain pen and ball point pen are used for writing, they are related entities. What should be the abstract class for these entities ?</a:t>
            </a:r>
          </a:p>
          <a:p>
            <a:endParaRPr lang="en-IN" dirty="0"/>
          </a:p>
          <a:p>
            <a:r>
              <a:rPr lang="en-IN" dirty="0"/>
              <a:t>We can Write using pen but we can also write with charcoal. Over here what is the common behaviour between pen and charcoal that can be abstracted?</a:t>
            </a:r>
          </a:p>
        </p:txBody>
      </p:sp>
      <p:pic>
        <p:nvPicPr>
          <p:cNvPr id="7" name="Content Placeholder 6"/>
          <p:cNvPicPr>
            <a:picLocks noGrp="1" noChangeAspect="1"/>
          </p:cNvPicPr>
          <p:nvPr>
            <p:ph sz="half" idx="2"/>
          </p:nvPr>
        </p:nvPicPr>
        <p:blipFill>
          <a:blip r:embed="rId2"/>
          <a:stretch>
            <a:fillRect/>
          </a:stretch>
        </p:blipFill>
        <p:spPr>
          <a:xfrm>
            <a:off x="6702754" y="2285074"/>
            <a:ext cx="3336597" cy="3539596"/>
          </a:xfrm>
          <a:prstGeom prst="rect">
            <a:avLst/>
          </a:prstGeom>
        </p:spPr>
      </p:pic>
      <p:grpSp>
        <p:nvGrpSpPr>
          <p:cNvPr id="4" name="Group 3">
            <a:extLst>
              <a:ext uri="{FF2B5EF4-FFF2-40B4-BE49-F238E27FC236}">
                <a16:creationId xmlns:a16="http://schemas.microsoft.com/office/drawing/2014/main" id="{6EC8A731-AED3-8E9B-58B9-A960D2877233}"/>
              </a:ext>
            </a:extLst>
          </p:cNvPr>
          <p:cNvGrpSpPr/>
          <p:nvPr/>
        </p:nvGrpSpPr>
        <p:grpSpPr>
          <a:xfrm>
            <a:off x="1593274" y="1275346"/>
            <a:ext cx="9005455" cy="429817"/>
            <a:chOff x="0" y="464819"/>
            <a:chExt cx="9144000" cy="533400"/>
          </a:xfrm>
        </p:grpSpPr>
        <p:sp>
          <p:nvSpPr>
            <p:cNvPr id="5" name="Rectangle 4">
              <a:extLst>
                <a:ext uri="{FF2B5EF4-FFF2-40B4-BE49-F238E27FC236}">
                  <a16:creationId xmlns:a16="http://schemas.microsoft.com/office/drawing/2014/main" id="{C498D1B1-1AC7-70C6-384F-C8E7EA78967E}"/>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a:extLst>
                <a:ext uri="{FF2B5EF4-FFF2-40B4-BE49-F238E27FC236}">
                  <a16:creationId xmlns:a16="http://schemas.microsoft.com/office/drawing/2014/main" id="{7E7168FE-54D2-759A-EEF0-A4A1030271ED}"/>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8" name="Picture 7" descr="pngfind.com-kingpin-png-4152286 (1).png">
              <a:extLst>
                <a:ext uri="{FF2B5EF4-FFF2-40B4-BE49-F238E27FC236}">
                  <a16:creationId xmlns:a16="http://schemas.microsoft.com/office/drawing/2014/main" id="{BBDEFCD5-89D0-457C-05CF-8254C0C83E02}"/>
                </a:ext>
              </a:extLst>
            </p:cNvPr>
            <p:cNvPicPr>
              <a:picLocks noChangeAspect="1"/>
            </p:cNvPicPr>
            <p:nvPr/>
          </p:nvPicPr>
          <p:blipFill>
            <a:blip r:embed="rId3"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3846871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IN" dirty="0"/>
              <a:t>class Box {</a:t>
            </a:r>
          </a:p>
          <a:p>
            <a:pPr marL="0" indent="0">
              <a:buNone/>
            </a:pPr>
            <a:r>
              <a:rPr lang="en-IN" dirty="0"/>
              <a:t>   public:</a:t>
            </a:r>
          </a:p>
          <a:p>
            <a:pPr marL="0" indent="0">
              <a:buNone/>
            </a:pPr>
            <a:r>
              <a:rPr lang="en-IN" dirty="0"/>
              <a:t>      // pure virtual function</a:t>
            </a:r>
          </a:p>
          <a:p>
            <a:pPr marL="0" indent="0">
              <a:buNone/>
            </a:pPr>
            <a:r>
              <a:rPr lang="en-IN" dirty="0"/>
              <a:t>      virtual double </a:t>
            </a:r>
            <a:r>
              <a:rPr lang="en-IN" dirty="0" err="1"/>
              <a:t>getVolume</a:t>
            </a:r>
            <a:r>
              <a:rPr lang="en-IN" dirty="0"/>
              <a:t>() = 0;</a:t>
            </a:r>
          </a:p>
          <a:p>
            <a:pPr marL="0" indent="0">
              <a:buNone/>
            </a:pPr>
            <a:r>
              <a:rPr lang="en-IN" dirty="0"/>
              <a:t>      </a:t>
            </a:r>
          </a:p>
          <a:p>
            <a:pPr marL="0" indent="0">
              <a:buNone/>
            </a:pPr>
            <a:r>
              <a:rPr lang="en-IN" dirty="0"/>
              <a:t>   private:</a:t>
            </a:r>
          </a:p>
          <a:p>
            <a:pPr marL="0" indent="0">
              <a:buNone/>
            </a:pPr>
            <a:r>
              <a:rPr lang="en-IN" dirty="0"/>
              <a:t>      double length;      // Length of a box</a:t>
            </a:r>
          </a:p>
          <a:p>
            <a:pPr marL="0" indent="0">
              <a:buNone/>
            </a:pPr>
            <a:r>
              <a:rPr lang="en-IN" dirty="0"/>
              <a:t>      double breadth;     // Breadth of a box</a:t>
            </a:r>
          </a:p>
          <a:p>
            <a:pPr marL="0" indent="0">
              <a:buNone/>
            </a:pPr>
            <a:r>
              <a:rPr lang="en-IN" dirty="0"/>
              <a:t>      double height;      // Height of a box</a:t>
            </a:r>
          </a:p>
          <a:p>
            <a:pPr marL="0" indent="0">
              <a:buNone/>
            </a:pPr>
            <a:r>
              <a:rPr lang="en-IN" dirty="0"/>
              <a:t>};</a:t>
            </a:r>
          </a:p>
        </p:txBody>
      </p:sp>
      <p:grpSp>
        <p:nvGrpSpPr>
          <p:cNvPr id="2" name="Group 1">
            <a:extLst>
              <a:ext uri="{FF2B5EF4-FFF2-40B4-BE49-F238E27FC236}">
                <a16:creationId xmlns:a16="http://schemas.microsoft.com/office/drawing/2014/main" id="{93EC1D57-0CC2-5156-42F9-285FDA14C3F8}"/>
              </a:ext>
            </a:extLst>
          </p:cNvPr>
          <p:cNvGrpSpPr/>
          <p:nvPr/>
        </p:nvGrpSpPr>
        <p:grpSpPr>
          <a:xfrm>
            <a:off x="1593274" y="1275346"/>
            <a:ext cx="9005455" cy="429817"/>
            <a:chOff x="0" y="464819"/>
            <a:chExt cx="9144000" cy="533400"/>
          </a:xfrm>
        </p:grpSpPr>
        <p:sp>
          <p:nvSpPr>
            <p:cNvPr id="4" name="Rectangle 3">
              <a:extLst>
                <a:ext uri="{FF2B5EF4-FFF2-40B4-BE49-F238E27FC236}">
                  <a16:creationId xmlns:a16="http://schemas.microsoft.com/office/drawing/2014/main" id="{7605E4D9-5B9E-C71E-62B5-EFE28D68884D}"/>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4">
              <a:extLst>
                <a:ext uri="{FF2B5EF4-FFF2-40B4-BE49-F238E27FC236}">
                  <a16:creationId xmlns:a16="http://schemas.microsoft.com/office/drawing/2014/main" id="{7EFCB67D-76AD-991E-3B47-C57EE14ECD58}"/>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6" name="Picture 5" descr="pngfind.com-kingpin-png-4152286 (1).png">
              <a:extLst>
                <a:ext uri="{FF2B5EF4-FFF2-40B4-BE49-F238E27FC236}">
                  <a16:creationId xmlns:a16="http://schemas.microsoft.com/office/drawing/2014/main" id="{F2BD9A41-849E-495C-7370-7EE040DA5266}"/>
                </a:ext>
              </a:extLst>
            </p:cNvPr>
            <p:cNvPicPr>
              <a:picLocks noChangeAspect="1"/>
            </p:cNvPicPr>
            <p:nvPr/>
          </p:nvPicPr>
          <p:blipFill>
            <a:blip r:embed="rId2"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6764982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52649" y="826803"/>
            <a:ext cx="7886700" cy="994172"/>
          </a:xfrm>
        </p:spPr>
        <p:txBody>
          <a:bodyPr/>
          <a:lstStyle/>
          <a:p>
            <a:r>
              <a:rPr lang="en-IN" dirty="0"/>
              <a:t>When to use Interface?</a:t>
            </a:r>
          </a:p>
        </p:txBody>
      </p:sp>
      <p:sp>
        <p:nvSpPr>
          <p:cNvPr id="6" name="Content Placeholder 5"/>
          <p:cNvSpPr>
            <a:spLocks noGrp="1"/>
          </p:cNvSpPr>
          <p:nvPr>
            <p:ph idx="1"/>
          </p:nvPr>
        </p:nvSpPr>
        <p:spPr/>
        <p:txBody>
          <a:bodyPr>
            <a:normAutofit/>
          </a:bodyPr>
          <a:lstStyle/>
          <a:p>
            <a:r>
              <a:rPr lang="en-IN" dirty="0"/>
              <a:t>Use an interface when an immutable contract is really intended .</a:t>
            </a:r>
          </a:p>
          <a:p>
            <a:r>
              <a:rPr lang="en-IN" dirty="0"/>
              <a:t>Interfaces are better suited in situations when your applications require many possibly unrelated object types to provide certain functionality.</a:t>
            </a:r>
          </a:p>
          <a:p>
            <a:r>
              <a:rPr lang="en-IN" dirty="0"/>
              <a:t>Interfaces are better in situations in which you do not need to inherit implementation from a base class.</a:t>
            </a:r>
          </a:p>
          <a:p>
            <a:r>
              <a:rPr lang="en-IN" dirty="0"/>
              <a:t>Interfaces can be used for multiple inheritance.</a:t>
            </a:r>
          </a:p>
          <a:p>
            <a:endParaRPr lang="en-IN" dirty="0"/>
          </a:p>
        </p:txBody>
      </p:sp>
      <p:grpSp>
        <p:nvGrpSpPr>
          <p:cNvPr id="2" name="Group 1">
            <a:extLst>
              <a:ext uri="{FF2B5EF4-FFF2-40B4-BE49-F238E27FC236}">
                <a16:creationId xmlns:a16="http://schemas.microsoft.com/office/drawing/2014/main" id="{05EBB997-FEF1-0B12-D72D-8B71DFD72989}"/>
              </a:ext>
            </a:extLst>
          </p:cNvPr>
          <p:cNvGrpSpPr/>
          <p:nvPr/>
        </p:nvGrpSpPr>
        <p:grpSpPr>
          <a:xfrm>
            <a:off x="1593273" y="152401"/>
            <a:ext cx="9005455" cy="429817"/>
            <a:chOff x="0" y="464819"/>
            <a:chExt cx="9144000" cy="533400"/>
          </a:xfrm>
        </p:grpSpPr>
        <p:sp>
          <p:nvSpPr>
            <p:cNvPr id="3" name="Rectangle 2">
              <a:extLst>
                <a:ext uri="{FF2B5EF4-FFF2-40B4-BE49-F238E27FC236}">
                  <a16:creationId xmlns:a16="http://schemas.microsoft.com/office/drawing/2014/main" id="{7EFB86AB-9B5F-D5C1-B0DC-A42A96F8D3E5}"/>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CF10842B-3318-3AFC-500E-1661F728F343}"/>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7" name="Picture 6" descr="pngfind.com-kingpin-png-4152286 (1).png">
              <a:extLst>
                <a:ext uri="{FF2B5EF4-FFF2-40B4-BE49-F238E27FC236}">
                  <a16:creationId xmlns:a16="http://schemas.microsoft.com/office/drawing/2014/main" id="{C01A9063-DB10-2983-A0F0-EE6AA80B33D2}"/>
                </a:ext>
              </a:extLst>
            </p:cNvPr>
            <p:cNvPicPr>
              <a:picLocks noChangeAspect="1"/>
            </p:cNvPicPr>
            <p:nvPr/>
          </p:nvPicPr>
          <p:blipFill>
            <a:blip r:embed="rId2"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39711185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45" y="331242"/>
            <a:ext cx="10856198" cy="661338"/>
          </a:xfrm>
        </p:spPr>
        <p:txBody>
          <a:bodyPr>
            <a:normAutofit fontScale="90000"/>
          </a:bodyPr>
          <a:lstStyle/>
          <a:p>
            <a:r>
              <a:rPr lang="en-IN" dirty="0"/>
              <a:t>Difference between abstract class and interface</a:t>
            </a:r>
          </a:p>
        </p:txBody>
      </p:sp>
      <p:pic>
        <p:nvPicPr>
          <p:cNvPr id="4" name="Content Placeholder 3"/>
          <p:cNvPicPr>
            <a:picLocks noGrp="1" noChangeAspect="1"/>
          </p:cNvPicPr>
          <p:nvPr>
            <p:ph idx="1"/>
          </p:nvPr>
        </p:nvPicPr>
        <p:blipFill>
          <a:blip r:embed="rId2"/>
          <a:stretch>
            <a:fillRect/>
          </a:stretch>
        </p:blipFill>
        <p:spPr>
          <a:xfrm>
            <a:off x="2418399" y="2367721"/>
            <a:ext cx="7355205" cy="3474803"/>
          </a:xfrm>
          <a:prstGeom prst="rect">
            <a:avLst/>
          </a:prstGeom>
        </p:spPr>
      </p:pic>
      <p:grpSp>
        <p:nvGrpSpPr>
          <p:cNvPr id="3" name="Group 2">
            <a:extLst>
              <a:ext uri="{FF2B5EF4-FFF2-40B4-BE49-F238E27FC236}">
                <a16:creationId xmlns:a16="http://schemas.microsoft.com/office/drawing/2014/main" id="{93E9D471-405E-5217-3CBD-3A3659A002EB}"/>
              </a:ext>
            </a:extLst>
          </p:cNvPr>
          <p:cNvGrpSpPr/>
          <p:nvPr/>
        </p:nvGrpSpPr>
        <p:grpSpPr>
          <a:xfrm>
            <a:off x="1593274" y="1275346"/>
            <a:ext cx="9005455" cy="429817"/>
            <a:chOff x="0" y="464819"/>
            <a:chExt cx="9144000" cy="533400"/>
          </a:xfrm>
        </p:grpSpPr>
        <p:sp>
          <p:nvSpPr>
            <p:cNvPr id="5" name="Rectangle 4">
              <a:extLst>
                <a:ext uri="{FF2B5EF4-FFF2-40B4-BE49-F238E27FC236}">
                  <a16:creationId xmlns:a16="http://schemas.microsoft.com/office/drawing/2014/main" id="{A2F6813D-2525-F6C7-6C70-899E451CBCF9}"/>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a:extLst>
                <a:ext uri="{FF2B5EF4-FFF2-40B4-BE49-F238E27FC236}">
                  <a16:creationId xmlns:a16="http://schemas.microsoft.com/office/drawing/2014/main" id="{9F53DF8D-D44F-95B6-B1CC-D2D6BBDEADA2}"/>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7" name="Picture 6" descr="pngfind.com-kingpin-png-4152286 (1).png">
              <a:extLst>
                <a:ext uri="{FF2B5EF4-FFF2-40B4-BE49-F238E27FC236}">
                  <a16:creationId xmlns:a16="http://schemas.microsoft.com/office/drawing/2014/main" id="{922C6959-58F3-8692-C1B8-4AAE4EF55555}"/>
                </a:ext>
              </a:extLst>
            </p:cNvPr>
            <p:cNvPicPr>
              <a:picLocks noChangeAspect="1"/>
            </p:cNvPicPr>
            <p:nvPr/>
          </p:nvPicPr>
          <p:blipFill>
            <a:blip r:embed="rId3"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18549234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5777" y="1948513"/>
            <a:ext cx="7886700" cy="585138"/>
          </a:xfrm>
        </p:spPr>
        <p:txBody>
          <a:bodyPr>
            <a:normAutofit fontScale="90000"/>
          </a:bodyPr>
          <a:lstStyle/>
          <a:p>
            <a:r>
              <a:rPr lang="en-IN" dirty="0"/>
              <a:t>Difference between abstract class and interface</a:t>
            </a:r>
          </a:p>
        </p:txBody>
      </p:sp>
      <p:pic>
        <p:nvPicPr>
          <p:cNvPr id="4" name="Content Placeholder 3"/>
          <p:cNvPicPr>
            <a:picLocks noGrp="1" noChangeAspect="1"/>
          </p:cNvPicPr>
          <p:nvPr>
            <p:ph idx="1"/>
          </p:nvPr>
        </p:nvPicPr>
        <p:blipFill>
          <a:blip r:embed="rId2"/>
          <a:stretch>
            <a:fillRect/>
          </a:stretch>
        </p:blipFill>
        <p:spPr>
          <a:xfrm>
            <a:off x="2478405" y="2963747"/>
            <a:ext cx="7235190" cy="2820353"/>
          </a:xfrm>
          <a:prstGeom prst="rect">
            <a:avLst/>
          </a:prstGeom>
        </p:spPr>
      </p:pic>
      <p:grpSp>
        <p:nvGrpSpPr>
          <p:cNvPr id="3" name="Group 2">
            <a:extLst>
              <a:ext uri="{FF2B5EF4-FFF2-40B4-BE49-F238E27FC236}">
                <a16:creationId xmlns:a16="http://schemas.microsoft.com/office/drawing/2014/main" id="{38A4EFCE-9396-9309-A429-D491C9719508}"/>
              </a:ext>
            </a:extLst>
          </p:cNvPr>
          <p:cNvGrpSpPr/>
          <p:nvPr/>
        </p:nvGrpSpPr>
        <p:grpSpPr>
          <a:xfrm>
            <a:off x="1593274" y="1275346"/>
            <a:ext cx="9005455" cy="429817"/>
            <a:chOff x="0" y="464819"/>
            <a:chExt cx="9144000" cy="533400"/>
          </a:xfrm>
        </p:grpSpPr>
        <p:sp>
          <p:nvSpPr>
            <p:cNvPr id="5" name="Rectangle 4">
              <a:extLst>
                <a:ext uri="{FF2B5EF4-FFF2-40B4-BE49-F238E27FC236}">
                  <a16:creationId xmlns:a16="http://schemas.microsoft.com/office/drawing/2014/main" id="{C72ED497-86FD-9616-38BC-D87A46A76746}"/>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a:extLst>
                <a:ext uri="{FF2B5EF4-FFF2-40B4-BE49-F238E27FC236}">
                  <a16:creationId xmlns:a16="http://schemas.microsoft.com/office/drawing/2014/main" id="{621BAFE5-61D2-73F0-33BF-D68FE142DF65}"/>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7" name="Picture 6" descr="pngfind.com-kingpin-png-4152286 (1).png">
              <a:extLst>
                <a:ext uri="{FF2B5EF4-FFF2-40B4-BE49-F238E27FC236}">
                  <a16:creationId xmlns:a16="http://schemas.microsoft.com/office/drawing/2014/main" id="{6B9D1B82-789D-FFDA-EC1B-35D5AD49436A}"/>
                </a:ext>
              </a:extLst>
            </p:cNvPr>
            <p:cNvPicPr>
              <a:picLocks noChangeAspect="1"/>
            </p:cNvPicPr>
            <p:nvPr/>
          </p:nvPicPr>
          <p:blipFill>
            <a:blip r:embed="rId3"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301225857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7232" y="1657567"/>
            <a:ext cx="7886700" cy="994172"/>
          </a:xfrm>
        </p:spPr>
        <p:txBody>
          <a:bodyPr>
            <a:normAutofit fontScale="90000"/>
          </a:bodyPr>
          <a:lstStyle/>
          <a:p>
            <a:r>
              <a:rPr lang="en-IN" dirty="0"/>
              <a:t>What is similar to interface in </a:t>
            </a:r>
            <a:r>
              <a:rPr lang="en-IN" dirty="0" err="1"/>
              <a:t>c++</a:t>
            </a:r>
            <a:br>
              <a:rPr lang="en-IN" dirty="0"/>
            </a:br>
            <a:endParaRPr lang="en-IN" dirty="0"/>
          </a:p>
        </p:txBody>
      </p:sp>
      <p:sp>
        <p:nvSpPr>
          <p:cNvPr id="3" name="Content Placeholder 2"/>
          <p:cNvSpPr>
            <a:spLocks noGrp="1"/>
          </p:cNvSpPr>
          <p:nvPr>
            <p:ph idx="1"/>
          </p:nvPr>
        </p:nvSpPr>
        <p:spPr>
          <a:xfrm>
            <a:off x="2097232" y="2574510"/>
            <a:ext cx="7886700" cy="3263504"/>
          </a:xfrm>
        </p:spPr>
        <p:txBody>
          <a:bodyPr/>
          <a:lstStyle/>
          <a:p>
            <a:pPr marL="0" indent="0">
              <a:buNone/>
            </a:pPr>
            <a:r>
              <a:rPr lang="en-IN" b="1" dirty="0"/>
              <a:t>	A.</a:t>
            </a:r>
            <a:r>
              <a:rPr lang="en-IN" dirty="0"/>
              <a:t> methods</a:t>
            </a:r>
          </a:p>
          <a:p>
            <a:pPr marL="0" indent="0">
              <a:buNone/>
            </a:pPr>
            <a:r>
              <a:rPr lang="en-IN" b="1" dirty="0"/>
              <a:t>	B.</a:t>
            </a:r>
            <a:r>
              <a:rPr lang="en-IN" dirty="0"/>
              <a:t> instance of class</a:t>
            </a:r>
          </a:p>
          <a:p>
            <a:pPr marL="0" indent="0">
              <a:buNone/>
            </a:pPr>
            <a:r>
              <a:rPr lang="en-IN" b="1" dirty="0"/>
              <a:t>           C. pure abstract class</a:t>
            </a:r>
          </a:p>
          <a:p>
            <a:pPr marL="0" indent="0">
              <a:buNone/>
            </a:pPr>
            <a:r>
              <a:rPr lang="en-IN" dirty="0"/>
              <a:t>	D. friend function</a:t>
            </a:r>
          </a:p>
          <a:p>
            <a:endParaRPr lang="en-IN" dirty="0"/>
          </a:p>
        </p:txBody>
      </p:sp>
      <p:grpSp>
        <p:nvGrpSpPr>
          <p:cNvPr id="4" name="Group 3">
            <a:extLst>
              <a:ext uri="{FF2B5EF4-FFF2-40B4-BE49-F238E27FC236}">
                <a16:creationId xmlns:a16="http://schemas.microsoft.com/office/drawing/2014/main" id="{2C74CD75-1A62-3A9F-15FF-2092B1FA8757}"/>
              </a:ext>
            </a:extLst>
          </p:cNvPr>
          <p:cNvGrpSpPr/>
          <p:nvPr/>
        </p:nvGrpSpPr>
        <p:grpSpPr>
          <a:xfrm>
            <a:off x="1593274" y="1275346"/>
            <a:ext cx="9005455" cy="429817"/>
            <a:chOff x="0" y="464819"/>
            <a:chExt cx="9144000" cy="533400"/>
          </a:xfrm>
        </p:grpSpPr>
        <p:sp>
          <p:nvSpPr>
            <p:cNvPr id="5" name="Rectangle 4">
              <a:extLst>
                <a:ext uri="{FF2B5EF4-FFF2-40B4-BE49-F238E27FC236}">
                  <a16:creationId xmlns:a16="http://schemas.microsoft.com/office/drawing/2014/main" id="{D753FCD9-8C90-6312-6A45-FA7F6B8D2042}"/>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a:extLst>
                <a:ext uri="{FF2B5EF4-FFF2-40B4-BE49-F238E27FC236}">
                  <a16:creationId xmlns:a16="http://schemas.microsoft.com/office/drawing/2014/main" id="{AA6A90D6-D7E8-9E8D-B9AA-1ACB17383362}"/>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7" name="Picture 6" descr="pngfind.com-kingpin-png-4152286 (1).png">
              <a:extLst>
                <a:ext uri="{FF2B5EF4-FFF2-40B4-BE49-F238E27FC236}">
                  <a16:creationId xmlns:a16="http://schemas.microsoft.com/office/drawing/2014/main" id="{C6DFCAB5-828D-F91D-F96D-D5B4685BF563}"/>
                </a:ext>
              </a:extLst>
            </p:cNvPr>
            <p:cNvPicPr>
              <a:picLocks noChangeAspect="1"/>
            </p:cNvPicPr>
            <p:nvPr/>
          </p:nvPicPr>
          <p:blipFill>
            <a:blip r:embed="rId2"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214197384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40694"/>
            <a:ext cx="7886700" cy="994172"/>
          </a:xfrm>
        </p:spPr>
        <p:txBody>
          <a:bodyPr>
            <a:normAutofit fontScale="90000"/>
          </a:bodyPr>
          <a:lstStyle/>
          <a:p>
            <a:r>
              <a:rPr lang="en-IN" dirty="0"/>
              <a:t>Which of the following is used to implement the </a:t>
            </a:r>
            <a:r>
              <a:rPr lang="en-IN" dirty="0" err="1"/>
              <a:t>c++</a:t>
            </a:r>
            <a:r>
              <a:rPr lang="en-IN" dirty="0"/>
              <a:t> interfaces?</a:t>
            </a:r>
          </a:p>
        </p:txBody>
      </p:sp>
      <p:sp>
        <p:nvSpPr>
          <p:cNvPr id="3" name="Content Placeholder 2"/>
          <p:cNvSpPr>
            <a:spLocks noGrp="1"/>
          </p:cNvSpPr>
          <p:nvPr>
            <p:ph idx="1"/>
          </p:nvPr>
        </p:nvSpPr>
        <p:spPr>
          <a:xfrm>
            <a:off x="2152650" y="2787577"/>
            <a:ext cx="7886700" cy="3263504"/>
          </a:xfrm>
        </p:spPr>
        <p:txBody>
          <a:bodyPr/>
          <a:lstStyle/>
          <a:p>
            <a:r>
              <a:rPr lang="en-IN" dirty="0"/>
              <a:t>A. absolute variables </a:t>
            </a:r>
          </a:p>
          <a:p>
            <a:r>
              <a:rPr lang="en-IN" b="1" dirty="0"/>
              <a:t>B. abstract classes</a:t>
            </a:r>
          </a:p>
          <a:p>
            <a:r>
              <a:rPr lang="en-IN" dirty="0"/>
              <a:t>C. Constant variables</a:t>
            </a:r>
          </a:p>
          <a:p>
            <a:r>
              <a:rPr lang="en-IN" dirty="0"/>
              <a:t>D. default variables</a:t>
            </a:r>
          </a:p>
          <a:p>
            <a:endParaRPr lang="en-IN" dirty="0"/>
          </a:p>
        </p:txBody>
      </p:sp>
      <p:grpSp>
        <p:nvGrpSpPr>
          <p:cNvPr id="4" name="Group 3">
            <a:extLst>
              <a:ext uri="{FF2B5EF4-FFF2-40B4-BE49-F238E27FC236}">
                <a16:creationId xmlns:a16="http://schemas.microsoft.com/office/drawing/2014/main" id="{27C3BA01-115F-5E23-3C02-54D5FE65A150}"/>
              </a:ext>
            </a:extLst>
          </p:cNvPr>
          <p:cNvGrpSpPr/>
          <p:nvPr/>
        </p:nvGrpSpPr>
        <p:grpSpPr>
          <a:xfrm>
            <a:off x="1593274" y="1275346"/>
            <a:ext cx="9005455" cy="429817"/>
            <a:chOff x="0" y="464819"/>
            <a:chExt cx="9144000" cy="533400"/>
          </a:xfrm>
        </p:grpSpPr>
        <p:sp>
          <p:nvSpPr>
            <p:cNvPr id="5" name="Rectangle 4">
              <a:extLst>
                <a:ext uri="{FF2B5EF4-FFF2-40B4-BE49-F238E27FC236}">
                  <a16:creationId xmlns:a16="http://schemas.microsoft.com/office/drawing/2014/main" id="{23C0757B-2607-1DFB-DF40-3DE23F39FDEE}"/>
                </a:ext>
              </a:extLst>
            </p:cNvPr>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a:extLst>
                <a:ext uri="{FF2B5EF4-FFF2-40B4-BE49-F238E27FC236}">
                  <a16:creationId xmlns:a16="http://schemas.microsoft.com/office/drawing/2014/main" id="{753D008F-596C-DE6A-3627-95EBBAC147D5}"/>
                </a:ext>
              </a:extLst>
            </p:cNvPr>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7" name="Picture 6" descr="pngfind.com-kingpin-png-4152286 (1).png">
              <a:extLst>
                <a:ext uri="{FF2B5EF4-FFF2-40B4-BE49-F238E27FC236}">
                  <a16:creationId xmlns:a16="http://schemas.microsoft.com/office/drawing/2014/main" id="{100EE009-122F-875B-2844-DD40B82A6C04}"/>
                </a:ext>
              </a:extLst>
            </p:cNvPr>
            <p:cNvPicPr>
              <a:picLocks noChangeAspect="1"/>
            </p:cNvPicPr>
            <p:nvPr/>
          </p:nvPicPr>
          <p:blipFill>
            <a:blip r:embed="rId2" cstate="print"/>
            <a:stretch>
              <a:fillRect/>
            </a:stretch>
          </p:blipFill>
          <p:spPr>
            <a:xfrm>
              <a:off x="7182730" y="464819"/>
              <a:ext cx="1219200" cy="533400"/>
            </a:xfrm>
            <a:prstGeom prst="rect">
              <a:avLst/>
            </a:prstGeom>
          </p:spPr>
        </p:pic>
      </p:grpSp>
    </p:spTree>
    <p:extLst>
      <p:ext uri="{BB962C8B-B14F-4D97-AF65-F5344CB8AC3E}">
        <p14:creationId xmlns:p14="http://schemas.microsoft.com/office/powerpoint/2010/main" val="4075283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p:nvPr/>
        </p:nvSpPr>
        <p:spPr>
          <a:xfrm>
            <a:off x="1524000" y="609600"/>
            <a:ext cx="9144000" cy="4572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9" name="Google Shape;89;p13"/>
          <p:cNvSpPr/>
          <p:nvPr/>
        </p:nvSpPr>
        <p:spPr>
          <a:xfrm>
            <a:off x="152400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90" name="Google Shape;90;p13"/>
          <p:cNvSpPr/>
          <p:nvPr/>
        </p:nvSpPr>
        <p:spPr>
          <a:xfrm>
            <a:off x="6553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pic>
        <p:nvPicPr>
          <p:cNvPr id="91" name="Google Shape;91;p13" descr="pngfind.com-kingpin-png-4152286 (1).png"/>
          <p:cNvPicPr preferRelativeResize="0"/>
          <p:nvPr/>
        </p:nvPicPr>
        <p:blipFill rotWithShape="1">
          <a:blip r:embed="rId3">
            <a:alphaModFix/>
          </a:blip>
          <a:srcRect/>
          <a:stretch/>
        </p:blipFill>
        <p:spPr>
          <a:xfrm>
            <a:off x="6477000" y="457200"/>
            <a:ext cx="1219200" cy="533400"/>
          </a:xfrm>
          <a:prstGeom prst="rect">
            <a:avLst/>
          </a:prstGeom>
          <a:noFill/>
          <a:ln>
            <a:noFill/>
          </a:ln>
        </p:spPr>
      </p:pic>
      <p:sp>
        <p:nvSpPr>
          <p:cNvPr id="92" name="Google Shape;92;p13"/>
          <p:cNvSpPr/>
          <p:nvPr/>
        </p:nvSpPr>
        <p:spPr>
          <a:xfrm>
            <a:off x="3048000" y="1905001"/>
            <a:ext cx="5791200" cy="3508653"/>
          </a:xfrm>
          <a:prstGeom prst="rect">
            <a:avLst/>
          </a:prstGeom>
          <a:noFill/>
          <a:ln>
            <a:noFill/>
          </a:ln>
        </p:spPr>
        <p:txBody>
          <a:bodyPr spcFirstLastPara="1" wrap="square" lIns="91425" tIns="45700" rIns="91425" bIns="45700" anchor="t" anchorCtr="0">
            <a:noAutofit/>
          </a:bodyPr>
          <a:lstStyle/>
          <a:p>
            <a:pPr algn="ctr"/>
            <a:r>
              <a:rPr lang="en-US" sz="2400" b="1" dirty="0">
                <a:solidFill>
                  <a:schemeClr val="dk1"/>
                </a:solidFill>
                <a:latin typeface="Arial Black"/>
                <a:ea typeface="Arial Black"/>
                <a:cs typeface="Arial Black"/>
                <a:sym typeface="Arial Black"/>
              </a:rPr>
              <a:t>18CSC202J- Object Oriented Design and Programming</a:t>
            </a:r>
          </a:p>
          <a:p>
            <a:pPr algn="ctr"/>
            <a:endParaRPr dirty="0"/>
          </a:p>
          <a:p>
            <a:pPr algn="ctr"/>
            <a:r>
              <a:rPr lang="en-US" sz="2400" b="1" dirty="0">
                <a:solidFill>
                  <a:schemeClr val="dk1"/>
                </a:solidFill>
                <a:latin typeface="Arial Black"/>
                <a:ea typeface="Arial Black"/>
                <a:cs typeface="Arial Black"/>
                <a:sym typeface="Arial Black"/>
              </a:rPr>
              <a:t>Unit III</a:t>
            </a:r>
          </a:p>
          <a:p>
            <a:pPr algn="ctr"/>
            <a:endParaRPr lang="en-US" sz="2400" b="1" dirty="0">
              <a:solidFill>
                <a:schemeClr val="dk1"/>
              </a:solidFill>
              <a:latin typeface="Arial Black"/>
              <a:ea typeface="Arial Black"/>
              <a:cs typeface="Arial Black"/>
              <a:sym typeface="Arial Black"/>
            </a:endParaRPr>
          </a:p>
          <a:p>
            <a:pPr algn="ctr"/>
            <a:r>
              <a:rPr lang="en-US" sz="2400" b="1" dirty="0">
                <a:solidFill>
                  <a:schemeClr val="dk1"/>
                </a:solidFill>
                <a:latin typeface="Arial Black"/>
                <a:ea typeface="Arial Black"/>
                <a:cs typeface="Arial Black"/>
                <a:sym typeface="Arial Black"/>
              </a:rPr>
              <a:t>UML Start Chart Diagram</a:t>
            </a:r>
          </a:p>
          <a:p>
            <a:pPr algn="ctr"/>
            <a:endParaRPr lang="en-US" sz="2400" b="1" dirty="0">
              <a:solidFill>
                <a:schemeClr val="dk1"/>
              </a:solidFill>
              <a:latin typeface="Arial Black"/>
              <a:ea typeface="Arial Black"/>
              <a:cs typeface="Arial Black"/>
              <a:sym typeface="Arial Black"/>
            </a:endParaRPr>
          </a:p>
          <a:p>
            <a:pPr algn="ctr"/>
            <a:endParaRPr dirty="0"/>
          </a:p>
          <a:p>
            <a:pPr algn="ctr"/>
            <a:br>
              <a:rPr lang="en-US" sz="2400" b="1" dirty="0">
                <a:solidFill>
                  <a:schemeClr val="dk1"/>
                </a:solidFill>
                <a:latin typeface="Arial Black"/>
                <a:ea typeface="Arial Black"/>
                <a:cs typeface="Arial Black"/>
                <a:sym typeface="Arial Black"/>
              </a:rPr>
            </a:br>
            <a:endParaRPr b="1" dirty="0">
              <a:solidFill>
                <a:schemeClr val="dk1"/>
              </a:solidFill>
              <a:latin typeface="Times New Roman"/>
              <a:ea typeface="Times New Roman"/>
              <a:cs typeface="Times New Roman"/>
              <a:sym typeface="Times New Roman"/>
            </a:endParaRPr>
          </a:p>
        </p:txBody>
      </p:sp>
      <p:sp>
        <p:nvSpPr>
          <p:cNvPr id="93" name="Google Shape;93;p13"/>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2E50C4D8-B5DB-4CDC-AB94-3F5FA8B022BD}" type="datetime1">
              <a:rPr lang="en-US" smtClean="0"/>
              <a:pPr/>
              <a:t>9/27/2022</a:t>
            </a:fld>
            <a:endParaRPr dirty="0"/>
          </a:p>
        </p:txBody>
      </p:sp>
      <p:sp>
        <p:nvSpPr>
          <p:cNvPr id="94" name="Google Shape;94;p13"/>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97</a:t>
            </a:fld>
            <a:endParaRPr/>
          </a:p>
        </p:txBody>
      </p:sp>
      <p:sp>
        <p:nvSpPr>
          <p:cNvPr id="95" name="Google Shape;95;p13"/>
          <p:cNvSpPr txBox="1">
            <a:spLocks noGrp="1"/>
          </p:cNvSpPr>
          <p:nvPr>
            <p:ph type="ftr" idx="11"/>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Sequence Diagram</a:t>
            </a:r>
            <a:endParaRPr/>
          </a:p>
        </p:txBody>
      </p:sp>
    </p:spTree>
    <p:extLst>
      <p:ext uri="{BB962C8B-B14F-4D97-AF65-F5344CB8AC3E}">
        <p14:creationId xmlns:p14="http://schemas.microsoft.com/office/powerpoint/2010/main" val="403211407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ctrTitle"/>
          </p:nvPr>
        </p:nvSpPr>
        <p:spPr>
          <a:xfrm>
            <a:off x="1524000" y="1071546"/>
            <a:ext cx="8929718" cy="4786346"/>
          </a:xfrm>
          <a:prstGeom prst="rect">
            <a:avLst/>
          </a:prstGeom>
          <a:noFill/>
          <a:ln>
            <a:noFill/>
          </a:ln>
        </p:spPr>
        <p:txBody>
          <a:bodyPr spcFirstLastPara="1" vert="horz" wrap="square" lIns="91425" tIns="45700" rIns="91425" bIns="45700" rtlCol="0" anchor="ctr" anchorCtr="0">
            <a:noAutofit/>
          </a:bodyPr>
          <a:lstStyle/>
          <a:p>
            <a:pPr marL="527050" marR="5080" indent="-514350" algn="l">
              <a:lnSpc>
                <a:spcPct val="150000"/>
              </a:lnSpc>
              <a:spcBef>
                <a:spcPts val="0"/>
              </a:spcBef>
              <a:buClr>
                <a:schemeClr val="dk1"/>
              </a:buClr>
              <a:buSzPts val="3200"/>
            </a:pPr>
            <a:r>
              <a:rPr lang="en-US" sz="3200" b="1" dirty="0">
                <a:latin typeface="Times New Roman"/>
                <a:ea typeface="Times New Roman"/>
                <a:cs typeface="Times New Roman"/>
                <a:sym typeface="Times New Roman"/>
              </a:rPr>
              <a:t>Agenda :</a:t>
            </a:r>
            <a:br>
              <a:rPr lang="en-US" sz="3200" b="1" dirty="0">
                <a:latin typeface="Times New Roman"/>
                <a:ea typeface="Times New Roman"/>
                <a:cs typeface="Times New Roman"/>
                <a:sym typeface="Times New Roman"/>
              </a:rPr>
            </a:br>
            <a:r>
              <a:rPr lang="en-US" sz="2400" b="1" dirty="0">
                <a:latin typeface="Times New Roman"/>
                <a:ea typeface="Times New Roman"/>
                <a:cs typeface="Times New Roman"/>
                <a:sym typeface="Times New Roman"/>
              </a:rPr>
              <a:t>            1) To understand about behavioral diagram</a:t>
            </a:r>
            <a:br>
              <a:rPr lang="en-US" sz="2400" b="1" dirty="0">
                <a:latin typeface="Times New Roman"/>
                <a:ea typeface="Times New Roman"/>
                <a:cs typeface="Times New Roman"/>
                <a:sym typeface="Times New Roman"/>
              </a:rPr>
            </a:br>
            <a:r>
              <a:rPr lang="en-US" sz="2400" b="1" dirty="0">
                <a:latin typeface="Times New Roman"/>
                <a:ea typeface="Times New Roman"/>
                <a:cs typeface="Times New Roman"/>
                <a:sym typeface="Times New Roman"/>
              </a:rPr>
              <a:t>            2) To draw state chart diagram using Star UML .        </a:t>
            </a:r>
            <a:endParaRPr sz="2400" dirty="0">
              <a:latin typeface="Times New Roman"/>
              <a:ea typeface="Times New Roman"/>
              <a:cs typeface="Times New Roman"/>
              <a:sym typeface="Times New Roman"/>
            </a:endParaRPr>
          </a:p>
        </p:txBody>
      </p:sp>
      <p:sp>
        <p:nvSpPr>
          <p:cNvPr id="114" name="Google Shape;114;p15"/>
          <p:cNvSpPr/>
          <p:nvPr/>
        </p:nvSpPr>
        <p:spPr>
          <a:xfrm>
            <a:off x="1524000" y="609600"/>
            <a:ext cx="9144000" cy="4572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5" name="Google Shape;115;p15"/>
          <p:cNvSpPr/>
          <p:nvPr/>
        </p:nvSpPr>
        <p:spPr>
          <a:xfrm>
            <a:off x="152400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pic>
        <p:nvPicPr>
          <p:cNvPr id="116" name="Google Shape;116;p15" descr="pngfind.com-kingpin-png-4152286 (1).png"/>
          <p:cNvPicPr preferRelativeResize="0"/>
          <p:nvPr/>
        </p:nvPicPr>
        <p:blipFill rotWithShape="1">
          <a:blip r:embed="rId3">
            <a:alphaModFix/>
          </a:blip>
          <a:srcRect/>
          <a:stretch/>
        </p:blipFill>
        <p:spPr>
          <a:xfrm>
            <a:off x="6477000" y="457200"/>
            <a:ext cx="1219200" cy="533400"/>
          </a:xfrm>
          <a:prstGeom prst="rect">
            <a:avLst/>
          </a:prstGeom>
          <a:noFill/>
          <a:ln>
            <a:noFill/>
          </a:ln>
        </p:spPr>
      </p:pic>
      <p:sp>
        <p:nvSpPr>
          <p:cNvPr id="118" name="Google Shape;118;p15"/>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01D6ABE9-4AAF-412B-84CB-C08458EEA5C0}" type="datetime1">
              <a:rPr lang="en-US" smtClean="0"/>
              <a:pPr/>
              <a:t>9/27/2022</a:t>
            </a:fld>
            <a:endParaRPr dirty="0"/>
          </a:p>
        </p:txBody>
      </p:sp>
      <p:sp>
        <p:nvSpPr>
          <p:cNvPr id="119" name="Google Shape;119;p15"/>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98</a:t>
            </a:fld>
            <a:endParaRPr/>
          </a:p>
        </p:txBody>
      </p:sp>
      <p:sp>
        <p:nvSpPr>
          <p:cNvPr id="120" name="Google Shape;120;p15"/>
          <p:cNvSpPr txBox="1">
            <a:spLocks noGrp="1"/>
          </p:cNvSpPr>
          <p:nvPr>
            <p:ph type="ftr" idx="11"/>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Sequence Diagram</a:t>
            </a:r>
            <a:endParaRPr/>
          </a:p>
        </p:txBody>
      </p:sp>
    </p:spTree>
    <p:extLst>
      <p:ext uri="{BB962C8B-B14F-4D97-AF65-F5344CB8AC3E}">
        <p14:creationId xmlns:p14="http://schemas.microsoft.com/office/powerpoint/2010/main" val="165331637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62328" y="381000"/>
            <a:ext cx="8229600" cy="762000"/>
          </a:xfrm>
        </p:spPr>
        <p:txBody>
          <a:bodyPr>
            <a:normAutofit fontScale="90000"/>
          </a:bodyPr>
          <a:lstStyle/>
          <a:p>
            <a:pPr algn="ctr"/>
            <a:br>
              <a:rPr lang="en-US" sz="2800" b="1" dirty="0"/>
            </a:br>
            <a:r>
              <a:rPr lang="en-US" sz="4000" b="1" dirty="0"/>
              <a:t>Introduction</a:t>
            </a:r>
          </a:p>
        </p:txBody>
      </p:sp>
      <p:sp>
        <p:nvSpPr>
          <p:cNvPr id="2" name="Content Placeholder 1"/>
          <p:cNvSpPr>
            <a:spLocks noGrp="1"/>
          </p:cNvSpPr>
          <p:nvPr>
            <p:ph sz="quarter" idx="1"/>
          </p:nvPr>
        </p:nvSpPr>
        <p:spPr>
          <a:xfrm>
            <a:off x="1981200" y="1143000"/>
            <a:ext cx="8229600" cy="5181600"/>
          </a:xfrm>
        </p:spPr>
        <p:txBody>
          <a:bodyPr>
            <a:normAutofit/>
          </a:bodyPr>
          <a:lstStyle/>
          <a:p>
            <a:pPr algn="just"/>
            <a:r>
              <a:rPr lang="en-US" dirty="0"/>
              <a:t>To model dynamic aspect of a system. </a:t>
            </a:r>
          </a:p>
          <a:p>
            <a:pPr algn="just"/>
            <a:r>
              <a:rPr lang="en-US" dirty="0"/>
              <a:t>To model life time of a reactive system.</a:t>
            </a:r>
          </a:p>
          <a:p>
            <a:pPr algn="just"/>
            <a:r>
              <a:rPr lang="en-US" dirty="0"/>
              <a:t> To describe different states of an object during its life time. </a:t>
            </a:r>
          </a:p>
          <a:p>
            <a:pPr algn="just"/>
            <a:r>
              <a:rPr lang="en-US" dirty="0"/>
              <a:t> Define a state machine to model states of an object.</a:t>
            </a:r>
          </a:p>
          <a:p>
            <a:pPr marL="114300" indent="0" algn="just">
              <a:buNone/>
            </a:pPr>
            <a:endParaRPr lang="en-US" dirty="0"/>
          </a:p>
          <a:p>
            <a:pPr algn="just"/>
            <a:endParaRPr lang="en-US" dirty="0"/>
          </a:p>
          <a:p>
            <a:pPr algn="just"/>
            <a:endParaRPr lang="en-US" dirty="0"/>
          </a:p>
        </p:txBody>
      </p:sp>
      <p:pic>
        <p:nvPicPr>
          <p:cNvPr id="4" name="Picture 3"/>
          <p:cNvPicPr>
            <a:picLocks noChangeAspect="1"/>
          </p:cNvPicPr>
          <p:nvPr/>
        </p:nvPicPr>
        <p:blipFill>
          <a:blip r:embed="rId2"/>
          <a:stretch>
            <a:fillRect/>
          </a:stretch>
        </p:blipFill>
        <p:spPr>
          <a:xfrm>
            <a:off x="1359027" y="-76200"/>
            <a:ext cx="9620250" cy="771525"/>
          </a:xfrm>
          <a:prstGeom prst="rect">
            <a:avLst/>
          </a:prstGeom>
        </p:spPr>
      </p:pic>
      <p:sp>
        <p:nvSpPr>
          <p:cNvPr id="5" name="Date Placeholder 4"/>
          <p:cNvSpPr>
            <a:spLocks noGrp="1"/>
          </p:cNvSpPr>
          <p:nvPr>
            <p:ph type="dt" idx="10"/>
          </p:nvPr>
        </p:nvSpPr>
        <p:spPr/>
        <p:txBody>
          <a:bodyPr/>
          <a:lstStyle/>
          <a:p>
            <a:fld id="{33EDC307-DE13-4BF8-99E9-1C58AE9318B3}" type="datetime1">
              <a:rPr lang="en-US" smtClean="0"/>
              <a:t>9/27/2022</a:t>
            </a:fld>
            <a:endParaRPr lang="en-US"/>
          </a:p>
        </p:txBody>
      </p:sp>
      <p:sp>
        <p:nvSpPr>
          <p:cNvPr id="6" name="Footer Placeholder 5"/>
          <p:cNvSpPr>
            <a:spLocks noGrp="1"/>
          </p:cNvSpPr>
          <p:nvPr>
            <p:ph type="ftr" idx="11"/>
          </p:nvPr>
        </p:nvSpPr>
        <p:spPr/>
        <p:txBody>
          <a:bodyPr/>
          <a:lstStyle/>
          <a:p>
            <a:r>
              <a:rPr lang="en-US"/>
              <a:t>Sequence Diagram</a:t>
            </a:r>
          </a:p>
        </p:txBody>
      </p:sp>
      <p:sp>
        <p:nvSpPr>
          <p:cNvPr id="7" name="Slide Number Placeholder 6"/>
          <p:cNvSpPr>
            <a:spLocks noGrp="1"/>
          </p:cNvSpPr>
          <p:nvPr>
            <p:ph type="sldNum" idx="12"/>
          </p:nvPr>
        </p:nvSpPr>
        <p:spPr/>
        <p:txBody>
          <a:bodyPr/>
          <a:lstStyle/>
          <a:p>
            <a:fld id="{00000000-1234-1234-1234-123412341234}" type="slidenum">
              <a:rPr lang="en-US" smtClean="0"/>
              <a:pPr/>
              <a:t>99</a:t>
            </a:fld>
            <a:endParaRPr lang="en-US"/>
          </a:p>
        </p:txBody>
      </p:sp>
    </p:spTree>
    <p:extLst>
      <p:ext uri="{BB962C8B-B14F-4D97-AF65-F5344CB8AC3E}">
        <p14:creationId xmlns:p14="http://schemas.microsoft.com/office/powerpoint/2010/main" val="4289228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11510</Words>
  <Application>Microsoft Office PowerPoint</Application>
  <PresentationFormat>Widescreen</PresentationFormat>
  <Paragraphs>2075</Paragraphs>
  <Slides>176</Slides>
  <Notes>51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176</vt:i4>
      </vt:variant>
    </vt:vector>
  </HeadingPairs>
  <TitlesOfParts>
    <vt:vector size="189" baseType="lpstr">
      <vt:lpstr>Arial</vt:lpstr>
      <vt:lpstr>Arial Black</vt:lpstr>
      <vt:lpstr>Arial Unicode MS</vt:lpstr>
      <vt:lpstr>Calibri</vt:lpstr>
      <vt:lpstr>Calibri Light</vt:lpstr>
      <vt:lpstr>Noto Sans Symbols</vt:lpstr>
      <vt:lpstr>Open Sans</vt:lpstr>
      <vt:lpstr>Segoe UI</vt:lpstr>
      <vt:lpstr>Times New Roman</vt:lpstr>
      <vt:lpstr>Twentieth Century</vt:lpstr>
      <vt:lpstr>Wingdings</vt:lpstr>
      <vt:lpstr>Office Theme</vt:lpstr>
      <vt:lpstr>Bitmap Image</vt:lpstr>
      <vt:lpstr> 18CSC202J - Syllabus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Inheritance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Hierarichal Inheritance</vt:lpstr>
      <vt:lpstr>PowerPoint Presentation</vt:lpstr>
      <vt:lpstr>How to implement Hierarchal Inheritance in C++</vt:lpstr>
      <vt:lpstr>PowerPoint Presentation</vt:lpstr>
      <vt:lpstr>Example of Hierarchical Inheritance </vt:lpstr>
      <vt:lpstr>                                MCQ</vt:lpstr>
      <vt:lpstr>PowerPoint Presentation</vt:lpstr>
      <vt:lpstr>PowerPoint Presentation</vt:lpstr>
      <vt:lpstr>Hybrid Inheritance</vt:lpstr>
      <vt:lpstr>Hybrid Inheritance</vt:lpstr>
      <vt:lpstr>Diagramatic Representation of Hybrid Inheritance</vt:lpstr>
      <vt:lpstr>How to implement Hybrid Inheritance in C++</vt:lpstr>
      <vt:lpstr>Access Specifiers</vt:lpstr>
      <vt:lpstr>Example of Hybrid Inheritance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Abstract Class</vt:lpstr>
      <vt:lpstr>Abstract Class</vt:lpstr>
      <vt:lpstr>Abstract Class</vt:lpstr>
      <vt:lpstr>Example 1</vt:lpstr>
      <vt:lpstr>Example2</vt:lpstr>
      <vt:lpstr>What will be the output of the following program?</vt:lpstr>
      <vt:lpstr>Quiz</vt:lpstr>
      <vt:lpstr>Practice Questions</vt:lpstr>
      <vt:lpstr>Interface</vt:lpstr>
      <vt:lpstr>PowerPoint Presentation</vt:lpstr>
      <vt:lpstr>PowerPoint Presentation</vt:lpstr>
      <vt:lpstr>Interface Example</vt:lpstr>
      <vt:lpstr>PowerPoint Presentation</vt:lpstr>
      <vt:lpstr>When to use Interface?</vt:lpstr>
      <vt:lpstr>Difference between abstract class and interface</vt:lpstr>
      <vt:lpstr>Difference between abstract class and interface</vt:lpstr>
      <vt:lpstr>What is similar to interface in c++ </vt:lpstr>
      <vt:lpstr>Which of the following is used to implement the c++ interfaces?</vt:lpstr>
      <vt:lpstr>PowerPoint Presentation</vt:lpstr>
      <vt:lpstr>Agenda :             1) To understand about behavioral diagram             2) To draw state chart diagram using Star UML .        </vt:lpstr>
      <vt:lpstr> Introduction</vt:lpstr>
      <vt:lpstr>State Diagram </vt:lpstr>
      <vt:lpstr> Difference between state chart and flowchart</vt:lpstr>
      <vt:lpstr>When to use State charts</vt:lpstr>
      <vt:lpstr>PowerPoint Presentation</vt:lpstr>
      <vt:lpstr>Elements of Start Chart Diagram</vt:lpstr>
      <vt:lpstr>Symbols used in start chart diagram</vt:lpstr>
      <vt:lpstr>Example – State Chart Diagram</vt:lpstr>
      <vt:lpstr>Questions</vt:lpstr>
      <vt:lpstr>Activity diagram</vt:lpstr>
      <vt:lpstr>Activity diagram</vt:lpstr>
      <vt:lpstr>Benefits</vt:lpstr>
      <vt:lpstr>Symbols and Notations</vt:lpstr>
      <vt:lpstr>Symbols and Notations</vt:lpstr>
      <vt:lpstr>Symbols and Notations</vt:lpstr>
      <vt:lpstr>Symbols and Notations</vt:lpstr>
      <vt:lpstr>Symbols and Notations</vt:lpstr>
      <vt:lpstr>Symbols and Notations</vt:lpstr>
      <vt:lpstr>Symbols and Notations</vt:lpstr>
      <vt:lpstr>Symbols and Notations</vt:lpstr>
      <vt:lpstr>Symbols and Notations</vt:lpstr>
      <vt:lpstr>Symbols and Notations</vt:lpstr>
      <vt:lpstr>Symbols and Notations</vt:lpstr>
      <vt:lpstr>Activity diagram</vt:lpstr>
      <vt:lpstr>Activity Diagram with Swimlane</vt:lpstr>
      <vt:lpstr>Activity Diagram with Swimlane</vt:lpstr>
      <vt:lpstr>Practice Questions- MCQ</vt:lpstr>
      <vt:lpstr>Practice Questions- MCQ</vt:lpstr>
      <vt:lpstr>Practice questions</vt:lpstr>
      <vt:lpstr>Thank you</vt:lpstr>
      <vt:lpstr>PowerPoint Presentation</vt:lpstr>
      <vt:lpstr>PowerPoint Presentation</vt:lpstr>
      <vt:lpstr>State chart diagram</vt:lpstr>
      <vt:lpstr>State diagram</vt:lpstr>
      <vt:lpstr>Uses of state chart diagram </vt:lpstr>
      <vt:lpstr>Purpose</vt:lpstr>
      <vt:lpstr>Difference between state diagram and flowchart</vt:lpstr>
      <vt:lpstr>When to use State charts</vt:lpstr>
      <vt:lpstr>How to draw state charts</vt:lpstr>
      <vt:lpstr>Elements of state chart diagrams</vt:lpstr>
      <vt:lpstr>Elements of state chart diagrams</vt:lpstr>
      <vt:lpstr>Elements of state chart diagrams</vt:lpstr>
      <vt:lpstr>Elements of state chart diagrams</vt:lpstr>
      <vt:lpstr>Elements of state chart diagrams</vt:lpstr>
      <vt:lpstr>Elements of state chart diagrams</vt:lpstr>
      <vt:lpstr>Elements of state chart diagrams</vt:lpstr>
      <vt:lpstr>Elements of state chart diagrams</vt:lpstr>
      <vt:lpstr>Elements of state chart diagrams</vt:lpstr>
      <vt:lpstr>Example state chart for ATM card PIN Verification</vt:lpstr>
      <vt:lpstr>Example state chart for order management system </vt:lpstr>
      <vt:lpstr>ACTIVITY DIAGRAM</vt:lpstr>
      <vt:lpstr>Activity Diagram</vt:lpstr>
      <vt:lpstr>Benefits</vt:lpstr>
      <vt:lpstr>Symbols and Notations</vt:lpstr>
      <vt:lpstr>Symbols and Notations</vt:lpstr>
      <vt:lpstr>Symbols and Notations</vt:lpstr>
      <vt:lpstr>Symbols and Notations</vt:lpstr>
      <vt:lpstr>Symbols and Notations</vt:lpstr>
      <vt:lpstr>Symbols and Notations</vt:lpstr>
      <vt:lpstr>Symbols and Notations</vt:lpstr>
      <vt:lpstr>Symbols and Notations</vt:lpstr>
      <vt:lpstr>Symbols and Notations</vt:lpstr>
      <vt:lpstr>Symbols and Notations</vt:lpstr>
      <vt:lpstr>Activity Diagram</vt:lpstr>
      <vt:lpstr>Activity Diagram with Swimlane</vt:lpstr>
      <vt:lpstr>Activity Diagram without Swimlane </vt:lpstr>
      <vt:lpstr>State Chart and Activity Diagram Scenarios</vt:lpstr>
      <vt:lpstr>PowerPoint Presentation</vt:lpstr>
      <vt:lpstr>PowerPoint Presentation</vt:lpstr>
      <vt:lpstr>PowerPoint Presentation</vt:lpstr>
      <vt:lpstr>PowerPoint Presentation</vt:lpstr>
      <vt:lpstr>State Chart Diagram</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cp:revision>
  <dcterms:created xsi:type="dcterms:W3CDTF">2022-09-27T03:40:29Z</dcterms:created>
  <dcterms:modified xsi:type="dcterms:W3CDTF">2022-09-27T04:57:02Z</dcterms:modified>
</cp:coreProperties>
</file>