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2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C85D7-511A-4CD1-8D4C-BD223A045F4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F390-CA70-4A25-91F4-FC2D71787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0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F390-CA70-4A25-91F4-FC2D717875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Sub tree = 3,22,140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F390-CA70-4A25-91F4-FC2D717875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TSS &lt; 1.24 –</a:t>
            </a:r>
            <a:r>
              <a:rPr lang="en-US" baseline="0" dirty="0"/>
              <a:t> Casual</a:t>
            </a:r>
          </a:p>
          <a:p>
            <a:r>
              <a:rPr lang="en-US" baseline="0" dirty="0"/>
              <a:t>TSS between 1 and 3 – Structured</a:t>
            </a:r>
          </a:p>
          <a:p>
            <a:r>
              <a:rPr lang="en-US" baseline="0" dirty="0"/>
              <a:t>TSS . 2.4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F390-CA70-4A25-91F4-FC2D717875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C77F9-C9B4-4A02-BC33-9C1A1A2F4F1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A0321F-48FF-421D-80B3-AB960930EE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Solution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Cost per FP = Labor rate per month/FP per month</a:t>
            </a:r>
          </a:p>
          <a:p>
            <a:pPr>
              <a:buNone/>
            </a:pPr>
            <a:r>
              <a:rPr lang="en-US" dirty="0"/>
              <a:t> = 8000/5.8 = $1379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Total Estimated Project Cost = AFP * Cost per FP = 257 * 1379 = $ 3,54,403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Estimated Effort in person months = Total Estimated Project Cost/Labor rate per month = 3,54,403/8000 = 44 pm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8077200" cy="951706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/>
          </a:bodyPr>
          <a:lstStyle/>
          <a:p>
            <a:pPr marL="6350" indent="9525">
              <a:buNone/>
            </a:pPr>
            <a:r>
              <a:rPr lang="en-US" sz="2000" dirty="0"/>
              <a:t>For the given data, compute the effort in person months using the COCOMO model</a:t>
            </a:r>
          </a:p>
          <a:p>
            <a:pPr marL="578358" indent="-514350">
              <a:buAutoNum type="arabicPeriod"/>
            </a:pPr>
            <a:r>
              <a:rPr lang="en-US" sz="2000" dirty="0"/>
              <a:t>Objects’ Count</a:t>
            </a:r>
          </a:p>
          <a:p>
            <a:pPr marL="578358" indent="-514350">
              <a:buAutoNum type="arabicPeriod"/>
            </a:pPr>
            <a:endParaRPr lang="en-US" sz="2000" dirty="0"/>
          </a:p>
          <a:p>
            <a:pPr marL="578358" indent="-514350">
              <a:buAutoNum type="arabicPeriod"/>
            </a:pPr>
            <a:endParaRPr lang="en-US" sz="2000" dirty="0"/>
          </a:p>
          <a:p>
            <a:pPr marL="578358" indent="-514350">
              <a:buAutoNum type="arabicPeriod"/>
            </a:pPr>
            <a:endParaRPr lang="en-US" sz="2000" dirty="0"/>
          </a:p>
          <a:p>
            <a:pPr marL="578358" indent="-514350">
              <a:buAutoNum type="arabicPeriod"/>
            </a:pPr>
            <a:endParaRPr lang="en-US" sz="2000" dirty="0"/>
          </a:p>
          <a:p>
            <a:pPr marL="578358" indent="-514350">
              <a:buAutoNum type="arabicPeriod"/>
            </a:pPr>
            <a:endParaRPr lang="en-US" sz="2000" dirty="0"/>
          </a:p>
          <a:p>
            <a:pPr marL="578358" indent="-514350">
              <a:buAutoNum type="arabicPeriod"/>
            </a:pPr>
            <a:r>
              <a:rPr lang="en-US" sz="2000" dirty="0"/>
              <a:t>Objects’ Complexity Weight</a:t>
            </a:r>
          </a:p>
          <a:p>
            <a:pPr marL="578358" indent="-51435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86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 rowSpan="2">
                  <a:txBody>
                    <a:bodyPr/>
                    <a:lstStyle/>
                    <a:p>
                      <a:r>
                        <a:rPr lang="en-US" dirty="0"/>
                        <a:t>Object Type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each object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3GL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648200"/>
          <a:ext cx="6096000" cy="1941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606">
                <a:tc rowSpan="2">
                  <a:txBody>
                    <a:bodyPr/>
                    <a:lstStyle/>
                    <a:p>
                      <a:r>
                        <a:rPr lang="en-US" dirty="0"/>
                        <a:t>Object Type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Complexity Weight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32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32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32">
                <a:tc>
                  <a:txBody>
                    <a:bodyPr/>
                    <a:lstStyle/>
                    <a:p>
                      <a:r>
                        <a:rPr lang="en-US" dirty="0"/>
                        <a:t>3GL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4200" y="2286000"/>
            <a:ext cx="19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given,</a:t>
            </a:r>
          </a:p>
          <a:p>
            <a:r>
              <a:rPr lang="en-US" dirty="0"/>
              <a:t>Percentage of reuse is 30%,</a:t>
            </a:r>
          </a:p>
          <a:p>
            <a:r>
              <a:rPr lang="en-US" dirty="0"/>
              <a:t>Value of PROD = 7</a:t>
            </a:r>
          </a:p>
          <a:p>
            <a:endParaRPr lang="en-US" dirty="0"/>
          </a:p>
          <a:p>
            <a:r>
              <a:rPr lang="en-US" dirty="0"/>
              <a:t>Compute the effort in person months.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r>
              <a:rPr lang="en-US" dirty="0"/>
              <a:t>Problem 4 -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752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 rowSpan="2">
                  <a:txBody>
                    <a:bodyPr/>
                    <a:lstStyle/>
                    <a:p>
                      <a:r>
                        <a:rPr lang="en-US" dirty="0"/>
                        <a:t>Object Type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Points Calculation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3GL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*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038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Points Count = 28 + 87 + 60 = 175</a:t>
            </a:r>
          </a:p>
          <a:p>
            <a:r>
              <a:rPr lang="en-US" dirty="0"/>
              <a:t>NOP = Object Points * [(100 - % reuse)/100] = 175 * 70/100 = 122.5</a:t>
            </a:r>
          </a:p>
          <a:p>
            <a:r>
              <a:rPr lang="en-US" dirty="0"/>
              <a:t>Estimated Effort = NOP/PROD = 122.5/7 (LOW) = 17.5 pm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Given,</a:t>
            </a:r>
          </a:p>
          <a:p>
            <a:pPr>
              <a:buNone/>
            </a:pPr>
            <a:r>
              <a:rPr lang="en-US" dirty="0"/>
              <a:t>Probability of occurrence of a risk, P = 0.5</a:t>
            </a:r>
          </a:p>
          <a:p>
            <a:pPr>
              <a:buNone/>
            </a:pPr>
            <a:r>
              <a:rPr lang="en-US" dirty="0"/>
              <a:t>Cost to the project if the risk occurs, </a:t>
            </a:r>
          </a:p>
          <a:p>
            <a:pPr>
              <a:buNone/>
            </a:pPr>
            <a:r>
              <a:rPr lang="en-US" dirty="0"/>
              <a:t>C = $ 20, 600</a:t>
            </a:r>
          </a:p>
          <a:p>
            <a:pPr>
              <a:buNone/>
            </a:pPr>
            <a:r>
              <a:rPr lang="en-US" dirty="0"/>
              <a:t>Calculate Risk Exposure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Risk Exposure = P * C</a:t>
            </a:r>
          </a:p>
          <a:p>
            <a:pPr>
              <a:buNone/>
            </a:pPr>
            <a:r>
              <a:rPr lang="en-US" dirty="0"/>
              <a:t>= 0.5 * 20, 600</a:t>
            </a:r>
          </a:p>
          <a:p>
            <a:pPr>
              <a:buNone/>
            </a:pPr>
            <a:r>
              <a:rPr lang="en-US" dirty="0"/>
              <a:t>= $10, 300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75" indent="-6350">
              <a:buNone/>
            </a:pPr>
            <a:r>
              <a:rPr lang="en-US" dirty="0"/>
              <a:t>Using the simplified Software Equation Model, compute the effort in person months, given the below data,</a:t>
            </a:r>
          </a:p>
          <a:p>
            <a:pPr marL="66675" indent="-6350">
              <a:buNone/>
            </a:pPr>
            <a:endParaRPr lang="en-US" dirty="0"/>
          </a:p>
          <a:p>
            <a:r>
              <a:rPr lang="en-US" dirty="0"/>
              <a:t>Estimated LOC = 33580</a:t>
            </a:r>
          </a:p>
          <a:p>
            <a:r>
              <a:rPr lang="en-US" dirty="0"/>
              <a:t>Productivity Parameter, P = 12,000</a:t>
            </a:r>
          </a:p>
          <a:p>
            <a:r>
              <a:rPr lang="en-US" dirty="0"/>
              <a:t>Special Skills Factor ,B = 0.28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Simplified Software Equation Estimation Model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baseline="-25000" dirty="0"/>
              <a:t>min</a:t>
            </a:r>
            <a:r>
              <a:rPr lang="en-US" dirty="0"/>
              <a:t> = 8.14 (LOC/P)</a:t>
            </a:r>
            <a:r>
              <a:rPr lang="en-US" baseline="30000" dirty="0"/>
              <a:t>0.43</a:t>
            </a:r>
          </a:p>
          <a:p>
            <a:pPr>
              <a:buNone/>
            </a:pPr>
            <a:r>
              <a:rPr lang="en-US" dirty="0"/>
              <a:t>E = 180*B*t</a:t>
            </a:r>
            <a:r>
              <a:rPr lang="en-US" baseline="30000" dirty="0"/>
              <a:t>3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r>
              <a:rPr lang="en-US" baseline="30000" dirty="0"/>
              <a:t>Substituting,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baseline="-25000" dirty="0"/>
              <a:t>min</a:t>
            </a:r>
            <a:r>
              <a:rPr lang="en-US" dirty="0"/>
              <a:t> = 8.14 (33580/12000)</a:t>
            </a:r>
            <a:r>
              <a:rPr lang="en-US" baseline="30000" dirty="0"/>
              <a:t>0.43  </a:t>
            </a:r>
            <a:r>
              <a:rPr lang="en-US" dirty="0"/>
              <a:t>= 8.14 *(2.8)</a:t>
            </a:r>
            <a:r>
              <a:rPr lang="en-US" baseline="30000" dirty="0"/>
              <a:t>0.43 </a:t>
            </a:r>
            <a:r>
              <a:rPr lang="en-US" dirty="0"/>
              <a:t>=8.14 * 1.6 = 13 pm = 1.08 person years</a:t>
            </a:r>
          </a:p>
          <a:p>
            <a:pPr>
              <a:buNone/>
            </a:pPr>
            <a:r>
              <a:rPr lang="en-US" dirty="0"/>
              <a:t>E = 180 * 0.28 * (1.08)</a:t>
            </a:r>
            <a:r>
              <a:rPr lang="en-US" baseline="30000" dirty="0"/>
              <a:t>3 </a:t>
            </a:r>
            <a:r>
              <a:rPr lang="en-US" dirty="0"/>
              <a:t>= 63.5 pm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4" name="Content Placeholder 3" descr="Decision Tr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905892"/>
            <a:ext cx="7620000" cy="5715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1C42EF-25D1-4C22-8BD7-517AF1F79E67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7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152400"/>
            <a:ext cx="8229600" cy="1143000"/>
          </a:xfrm>
        </p:spPr>
        <p:txBody>
          <a:bodyPr/>
          <a:lstStyle/>
          <a:p>
            <a:r>
              <a:rPr lang="en-US" dirty="0"/>
              <a:t>Problem 7 -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Expected Cost =  ∑ (Path Probability</a:t>
            </a:r>
            <a:r>
              <a:rPr lang="en-US" baseline="-25000" dirty="0"/>
              <a:t>i </a:t>
            </a:r>
            <a:r>
              <a:rPr lang="en-US" dirty="0"/>
              <a:t>* Estimated Path Cost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Expected Cost</a:t>
            </a:r>
            <a:r>
              <a:rPr lang="en-US" baseline="-25000" dirty="0"/>
              <a:t>build</a:t>
            </a:r>
            <a:r>
              <a:rPr lang="en-US" dirty="0"/>
              <a:t> = 1, 40, 000 + 2, 70, 000</a:t>
            </a:r>
          </a:p>
          <a:p>
            <a:pPr>
              <a:buNone/>
            </a:pPr>
            <a:r>
              <a:rPr lang="en-US" dirty="0"/>
              <a:t>= $ 4, 10, 000</a:t>
            </a:r>
          </a:p>
          <a:p>
            <a:pPr>
              <a:buNone/>
            </a:pPr>
            <a:r>
              <a:rPr lang="en-US" dirty="0"/>
              <a:t>Expected Cost</a:t>
            </a:r>
            <a:r>
              <a:rPr lang="en-US" baseline="-25000" dirty="0"/>
              <a:t>reuse </a:t>
            </a:r>
            <a:r>
              <a:rPr lang="en-US" dirty="0"/>
              <a:t>= 78000 + 0.70 [0.20 * 3,17,000 + 0.80 * 4, 96,000] = $ 4, 00, 140</a:t>
            </a:r>
          </a:p>
          <a:p>
            <a:pPr>
              <a:buNone/>
            </a:pPr>
            <a:r>
              <a:rPr lang="en-US" dirty="0"/>
              <a:t>Expected Cost</a:t>
            </a:r>
            <a:r>
              <a:rPr lang="en-US" baseline="-25000" dirty="0"/>
              <a:t>buy </a:t>
            </a:r>
            <a:r>
              <a:rPr lang="en-US" dirty="0"/>
              <a:t>= 1, 38, 450 + 1, 41, 750 = $ 2, 80, 200</a:t>
            </a:r>
          </a:p>
          <a:p>
            <a:pPr>
              <a:buNone/>
            </a:pPr>
            <a:r>
              <a:rPr lang="en-US" dirty="0"/>
              <a:t>Expected Cost</a:t>
            </a:r>
            <a:r>
              <a:rPr lang="en-US" baseline="-25000" dirty="0"/>
              <a:t>contract</a:t>
            </a:r>
            <a:r>
              <a:rPr lang="en-US" dirty="0"/>
              <a:t> = 70600 + 329600 = $ 4, 00, 200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The decision would be to buy the software.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/>
              <a:t>Problem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19200"/>
          <a:ext cx="6858000" cy="541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523">
                <a:tc>
                  <a:txBody>
                    <a:bodyPr/>
                    <a:lstStyle/>
                    <a:p>
                      <a:r>
                        <a:rPr lang="en-US" dirty="0"/>
                        <a:t>Adaptation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Dev – Entry Point Multiplier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No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r>
                        <a:rPr lang="en-US" dirty="0"/>
                        <a:t>Business Criticality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Longevity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Ease of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Maturity</a:t>
                      </a:r>
                      <a:r>
                        <a:rPr lang="en-US" baseline="0" dirty="0"/>
                        <a:t> of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 err="1"/>
                        <a:t>Perf</a:t>
                      </a:r>
                      <a:r>
                        <a:rPr lang="en-US" dirty="0"/>
                        <a:t>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Embedded/Non </a:t>
                      </a:r>
                      <a:r>
                        <a:rPr lang="en-US" dirty="0" err="1"/>
                        <a:t>Emb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Project Staffing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 err="1"/>
                        <a:t>Engg</a:t>
                      </a:r>
                      <a:r>
                        <a:rPr lang="en-US" dirty="0"/>
                        <a:t>.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600" y="1600200"/>
            <a:ext cx="167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Given, the below adaptation criteria, graded for a new dev project,  with low risk, Calculate TSS and conclude on the degree of rigor that you choose for applying process.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Given,</a:t>
            </a:r>
          </a:p>
          <a:p>
            <a:pPr>
              <a:buNone/>
            </a:pPr>
            <a:r>
              <a:rPr lang="en-US" dirty="0"/>
              <a:t>Optimistic LOC, S</a:t>
            </a:r>
            <a:r>
              <a:rPr lang="en-US" baseline="-25000" dirty="0"/>
              <a:t>opt </a:t>
            </a:r>
            <a:r>
              <a:rPr lang="en-US" dirty="0"/>
              <a:t>= 2600</a:t>
            </a:r>
          </a:p>
          <a:p>
            <a:pPr>
              <a:buNone/>
            </a:pPr>
            <a:r>
              <a:rPr lang="en-US" dirty="0"/>
              <a:t>Pessimistic LOC,S</a:t>
            </a:r>
            <a:r>
              <a:rPr lang="en-US" baseline="-25000" dirty="0"/>
              <a:t>pess</a:t>
            </a:r>
            <a:r>
              <a:rPr lang="en-US" dirty="0"/>
              <a:t> = 4000</a:t>
            </a:r>
          </a:p>
          <a:p>
            <a:pPr>
              <a:buNone/>
            </a:pPr>
            <a:r>
              <a:rPr lang="en-US" dirty="0"/>
              <a:t>Most Likely LOC, S</a:t>
            </a:r>
            <a:r>
              <a:rPr lang="en-US" baseline="-25000" dirty="0"/>
              <a:t>m</a:t>
            </a:r>
            <a:r>
              <a:rPr lang="en-US" dirty="0"/>
              <a:t>= 3800</a:t>
            </a:r>
          </a:p>
          <a:p>
            <a:pPr>
              <a:buNone/>
            </a:pPr>
            <a:endParaRPr lang="en-US" dirty="0"/>
          </a:p>
          <a:p>
            <a:pPr marL="4763" indent="9525">
              <a:buNone/>
            </a:pPr>
            <a:r>
              <a:rPr lang="en-US" dirty="0"/>
              <a:t>Calculate the expected value for the estimation variable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919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8 -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20475"/>
              </p:ext>
            </p:extLst>
          </p:nvPr>
        </p:nvGraphicFramePr>
        <p:xfrm>
          <a:off x="381000" y="838200"/>
          <a:ext cx="6858000" cy="594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8523">
                <a:tc>
                  <a:txBody>
                    <a:bodyPr/>
                    <a:lstStyle/>
                    <a:p>
                      <a:r>
                        <a:rPr lang="en-US" dirty="0"/>
                        <a:t>Adaptation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Dev – Entry Point 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No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r>
                        <a:rPr lang="en-US" dirty="0"/>
                        <a:t>Business Criticality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Longevity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Ease of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Maturity</a:t>
                      </a:r>
                      <a:r>
                        <a:rPr lang="en-US" baseline="0" dirty="0"/>
                        <a:t> of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 err="1"/>
                        <a:t>Perf</a:t>
                      </a:r>
                      <a:r>
                        <a:rPr lang="en-US" dirty="0"/>
                        <a:t>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Embedded/Non </a:t>
                      </a:r>
                      <a:r>
                        <a:rPr lang="en-US" dirty="0" err="1"/>
                        <a:t>Emb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Project Staffing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512">
                <a:tc>
                  <a:txBody>
                    <a:bodyPr/>
                    <a:lstStyle/>
                    <a:p>
                      <a:r>
                        <a:rPr lang="en-US" dirty="0" err="1"/>
                        <a:t>Engg</a:t>
                      </a:r>
                      <a:r>
                        <a:rPr lang="en-US" dirty="0"/>
                        <a:t>.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2133600"/>
            <a:ext cx="144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TSS = 2.7</a:t>
            </a:r>
          </a:p>
          <a:p>
            <a:endParaRPr lang="en-US" dirty="0"/>
          </a:p>
          <a:p>
            <a:r>
              <a:rPr lang="en-US" dirty="0"/>
              <a:t>TSS &lt; 1.24 –</a:t>
            </a:r>
            <a:r>
              <a:rPr lang="en-US" baseline="0" dirty="0"/>
              <a:t> Casual</a:t>
            </a:r>
          </a:p>
          <a:p>
            <a:r>
              <a:rPr lang="en-US" baseline="0" dirty="0"/>
              <a:t>TSS between 1 and 3 – Structured</a:t>
            </a:r>
          </a:p>
          <a:p>
            <a:r>
              <a:rPr lang="en-US" baseline="0" dirty="0"/>
              <a:t>TSS &gt; 2.4 - Strict</a:t>
            </a:r>
          </a:p>
          <a:p>
            <a:endParaRPr lang="en-US" dirty="0"/>
          </a:p>
          <a:p>
            <a:r>
              <a:rPr lang="en-US" dirty="0"/>
              <a:t>So structured, application is chosen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304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9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965459"/>
              </p:ext>
            </p:extLst>
          </p:nvPr>
        </p:nvGraphicFramePr>
        <p:xfrm>
          <a:off x="457200" y="11430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103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Given, the above project table, while you are asked to perform the EVA, 6 tasks should have been completed as per schedule. But only 4 tasks have bee completed. Calculate Scheduled Performance Index (SPI), </a:t>
            </a:r>
            <a:r>
              <a:rPr lang="en-US" dirty="0" err="1"/>
              <a:t>ScheduledVariance</a:t>
            </a:r>
            <a:r>
              <a:rPr lang="en-US" dirty="0"/>
              <a:t> (SV), Percent scheduled for complete, Percent Complete, Cost </a:t>
            </a:r>
            <a:r>
              <a:rPr lang="en-US" dirty="0" err="1"/>
              <a:t>Perfprmance</a:t>
            </a:r>
            <a:r>
              <a:rPr lang="en-US" dirty="0"/>
              <a:t> Index(CPI), Cost Variance(CV), Total budget is $15, 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budgeted cost of work scheduled(</a:t>
            </a:r>
            <a:r>
              <a:rPr lang="en-US" dirty="0"/>
              <a:t>BCWS) =  $ 7800</a:t>
            </a:r>
          </a:p>
          <a:p>
            <a:r>
              <a:rPr lang="en-US" i="1" dirty="0"/>
              <a:t>budgeted cost of work performed(</a:t>
            </a:r>
            <a:r>
              <a:rPr lang="en-US" dirty="0"/>
              <a:t>BCWP )=  $ 5800</a:t>
            </a:r>
          </a:p>
          <a:p>
            <a:r>
              <a:rPr lang="en-US" dirty="0"/>
              <a:t>Actual cost of work performed(ACWP) = $ 6200</a:t>
            </a:r>
          </a:p>
          <a:p>
            <a:r>
              <a:rPr lang="en-US" dirty="0"/>
              <a:t>Scheduled  performance index(SPI) = BCWP/BCWS</a:t>
            </a:r>
          </a:p>
          <a:p>
            <a:pPr>
              <a:buNone/>
            </a:pPr>
            <a:r>
              <a:rPr lang="en-US" dirty="0"/>
              <a:t>                                                           = 5800/7800 = 0.75</a:t>
            </a:r>
          </a:p>
          <a:p>
            <a:r>
              <a:rPr lang="en-US" dirty="0"/>
              <a:t>Scheduled Variance (SV) = BCWP – BCWS                                      </a:t>
            </a:r>
          </a:p>
          <a:p>
            <a:pPr>
              <a:buNone/>
            </a:pPr>
            <a:r>
              <a:rPr lang="en-US"/>
              <a:t>                                               = </a:t>
            </a:r>
            <a:r>
              <a:rPr lang="en-US" dirty="0"/>
              <a:t>5800 – 7800 = -2000</a:t>
            </a:r>
          </a:p>
          <a:p>
            <a:r>
              <a:rPr lang="en-US" dirty="0"/>
              <a:t>Percent Scheduled = BCWS/BAC = 52%</a:t>
            </a:r>
          </a:p>
          <a:p>
            <a:r>
              <a:rPr lang="en-US" dirty="0"/>
              <a:t>Percent Complete = BCWP/BAC = 39%</a:t>
            </a:r>
          </a:p>
          <a:p>
            <a:r>
              <a:rPr lang="en-US" dirty="0"/>
              <a:t>CPI = BCWP/ACWP = 0.93</a:t>
            </a:r>
          </a:p>
          <a:p>
            <a:r>
              <a:rPr lang="en-US" dirty="0"/>
              <a:t>CV = BCWP – ACWP = -400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indent="9525">
              <a:buNone/>
            </a:pPr>
            <a:r>
              <a:rPr lang="en-US" dirty="0"/>
              <a:t>The expected value of the estimation variable,</a:t>
            </a:r>
          </a:p>
          <a:p>
            <a:pPr>
              <a:buNone/>
            </a:pPr>
            <a:r>
              <a:rPr lang="en-US" dirty="0"/>
              <a:t>S = (S</a:t>
            </a:r>
            <a:r>
              <a:rPr lang="en-US" baseline="-25000" dirty="0"/>
              <a:t>opt </a:t>
            </a:r>
            <a:r>
              <a:rPr lang="en-US" dirty="0"/>
              <a:t>+ 4* S</a:t>
            </a:r>
            <a:r>
              <a:rPr lang="en-US" baseline="-25000" dirty="0"/>
              <a:t>m + </a:t>
            </a:r>
            <a:r>
              <a:rPr lang="en-US" dirty="0"/>
              <a:t>S</a:t>
            </a:r>
            <a:r>
              <a:rPr lang="en-US" baseline="-25000" dirty="0"/>
              <a:t>pess</a:t>
            </a:r>
            <a:r>
              <a:rPr lang="en-US" dirty="0"/>
              <a:t>) /6</a:t>
            </a:r>
          </a:p>
          <a:p>
            <a:pPr>
              <a:buNone/>
            </a:pPr>
            <a:r>
              <a:rPr lang="en-US" dirty="0"/>
              <a:t>	= (2600+ 4* 3800 + 4000)/6</a:t>
            </a:r>
          </a:p>
          <a:p>
            <a:pPr>
              <a:buNone/>
            </a:pPr>
            <a:r>
              <a:rPr lang="en-US" dirty="0"/>
              <a:t>S = 3633</a:t>
            </a:r>
          </a:p>
          <a:p>
            <a:pPr>
              <a:buNone/>
            </a:pPr>
            <a:endParaRPr lang="en-US" dirty="0"/>
          </a:p>
          <a:p>
            <a:pPr marL="4763" indent="9525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>
            <a:normAutofit/>
          </a:bodyPr>
          <a:lstStyle/>
          <a:p>
            <a:pPr marL="180975" indent="9525">
              <a:buNone/>
            </a:pPr>
            <a:r>
              <a:rPr lang="en-US" dirty="0"/>
              <a:t>Given</a:t>
            </a:r>
          </a:p>
          <a:p>
            <a:pPr marL="515938" indent="-515938"/>
            <a:r>
              <a:rPr lang="en-US" dirty="0"/>
              <a:t>The estimated LOC count is 56,100</a:t>
            </a:r>
          </a:p>
          <a:p>
            <a:pPr marL="515938" indent="-515938"/>
            <a:r>
              <a:rPr lang="en-US" dirty="0"/>
              <a:t>From the review of historical data, below two values were derived</a:t>
            </a:r>
          </a:p>
          <a:p>
            <a:pPr marL="555879" lvl="1" indent="9525"/>
            <a:r>
              <a:rPr lang="en-US" dirty="0"/>
              <a:t>Average productivity for this category of systems = 693 LOC/pm</a:t>
            </a:r>
          </a:p>
          <a:p>
            <a:pPr marL="555879" lvl="1" indent="9525"/>
            <a:r>
              <a:rPr lang="en-US" dirty="0"/>
              <a:t>Burdened labor rate = $8000/month</a:t>
            </a:r>
          </a:p>
          <a:p>
            <a:pPr marL="0" lvl="1" indent="9525">
              <a:buNone/>
            </a:pPr>
            <a:r>
              <a:rPr lang="en-US" dirty="0"/>
              <a:t>Compute the below,</a:t>
            </a:r>
          </a:p>
          <a:p>
            <a:pPr marL="0" lvl="1" indent="9525"/>
            <a:r>
              <a:rPr lang="en-US" dirty="0"/>
              <a:t>Cost per LOC</a:t>
            </a:r>
          </a:p>
          <a:p>
            <a:pPr marL="0" lvl="1" indent="9525"/>
            <a:r>
              <a:rPr lang="en-US" dirty="0"/>
              <a:t>Total Estimated Project Cost</a:t>
            </a:r>
          </a:p>
          <a:p>
            <a:pPr marL="0" lvl="1" indent="9525"/>
            <a:r>
              <a:rPr lang="en-US" dirty="0"/>
              <a:t>Estimated Effort in person months</a:t>
            </a:r>
          </a:p>
          <a:p>
            <a:pPr marL="180975" indent="9525">
              <a:buNone/>
            </a:pPr>
            <a:endParaRPr lang="en-US" dirty="0"/>
          </a:p>
          <a:p>
            <a:pPr marL="180975" indent="9525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per LOC = Labor rate per month/LOC per pm</a:t>
            </a:r>
          </a:p>
          <a:p>
            <a:pPr>
              <a:buNone/>
            </a:pPr>
            <a:r>
              <a:rPr lang="en-US" dirty="0"/>
              <a:t> = 8000/693 = $11.5</a:t>
            </a:r>
          </a:p>
          <a:p>
            <a:r>
              <a:rPr lang="en-US" dirty="0"/>
              <a:t>Total Estimated Project Cost = Estimated LOC * Cost per LOC</a:t>
            </a:r>
          </a:p>
          <a:p>
            <a:pPr>
              <a:buNone/>
            </a:pPr>
            <a:r>
              <a:rPr lang="en-US" dirty="0"/>
              <a:t>	= 56,100 * 11.5 = $6,45,150</a:t>
            </a:r>
          </a:p>
          <a:p>
            <a:r>
              <a:rPr lang="en-US" dirty="0"/>
              <a:t>Estimated Effort in pm = Total Estimated Project Cost/ Labor rate per month</a:t>
            </a:r>
          </a:p>
          <a:p>
            <a:pPr>
              <a:buNone/>
            </a:pPr>
            <a:r>
              <a:rPr lang="en-US" dirty="0"/>
              <a:t> = 6,45,150/8000 = 81 person months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43CB1-9265-4E09-AF0A-49F6E1559E9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4808538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Function Points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6223000" cy="278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524000"/>
          <a:ext cx="815340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4765">
                <a:tc>
                  <a:txBody>
                    <a:bodyPr/>
                    <a:lstStyle/>
                    <a:p>
                      <a:r>
                        <a:rPr lang="en-US" dirty="0"/>
                        <a:t>Information Domain Value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dirty="0"/>
                        <a:t>Inquiries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r>
                        <a:rPr lang="en-US" b="1" dirty="0"/>
                        <a:t>Count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0292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above table, with default simple weight for all categories and the Complexity Factor = 1.19.</a:t>
            </a:r>
          </a:p>
          <a:p>
            <a:r>
              <a:rPr lang="en-US" dirty="0"/>
              <a:t> compute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estimated count for each value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Total Unadjusted FP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Adjusted FP 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Also, if the below historical data are given,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Organizational Average Productivity of this type of system = 5.8 FP/m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Burdened Labor Rate = $8000/m</a:t>
            </a:r>
          </a:p>
          <a:p>
            <a:r>
              <a:rPr lang="en-US" dirty="0"/>
              <a:t>Compute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Cost per FP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Total Estimated Project Cost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Estimated Effort in person months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3 -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59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Domain Value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51054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UFP(Unadjusted FP) = 389</a:t>
            </a:r>
          </a:p>
          <a:p>
            <a:r>
              <a:rPr lang="en-US" dirty="0"/>
              <a:t>VAF(</a:t>
            </a:r>
            <a:r>
              <a:rPr lang="en-US" i="1" dirty="0"/>
              <a:t>value adjustment factors)</a:t>
            </a:r>
            <a:r>
              <a:rPr lang="en-US" dirty="0"/>
              <a:t> = 0.65 + 0.01 * ∑F</a:t>
            </a:r>
            <a:r>
              <a:rPr lang="en-US" baseline="-25000" dirty="0"/>
              <a:t>i</a:t>
            </a:r>
            <a:r>
              <a:rPr lang="en-US" dirty="0"/>
              <a:t> = 0.65 + 0.01 * 1.19 = 0.66</a:t>
            </a:r>
          </a:p>
          <a:p>
            <a:r>
              <a:rPr lang="en-US" dirty="0"/>
              <a:t>AFP(Adjusted FP Count) = UFP * VAF = 389 * 0.66 = 257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11415</TotalTime>
  <Words>1414</Words>
  <Application>Microsoft Office PowerPoint</Application>
  <PresentationFormat>On-screen Show (4:3)</PresentationFormat>
  <Paragraphs>441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Constantia</vt:lpstr>
      <vt:lpstr>Wingdings 2</vt:lpstr>
      <vt:lpstr>Flow</vt:lpstr>
      <vt:lpstr>PROBLEMS</vt:lpstr>
      <vt:lpstr>Problem 1</vt:lpstr>
      <vt:lpstr>Problem 1 Solution</vt:lpstr>
      <vt:lpstr>Problem 2</vt:lpstr>
      <vt:lpstr>Problem 2 Solution</vt:lpstr>
      <vt:lpstr>Function Points</vt:lpstr>
      <vt:lpstr>Problem 3</vt:lpstr>
      <vt:lpstr>Problem 3 - Contd</vt:lpstr>
      <vt:lpstr>Problem 3 - Solution</vt:lpstr>
      <vt:lpstr>Problem 3 – Solution Contd</vt:lpstr>
      <vt:lpstr>Problem 4</vt:lpstr>
      <vt:lpstr>Problem 4 - Solution</vt:lpstr>
      <vt:lpstr>Problem 5</vt:lpstr>
      <vt:lpstr>Problem 5 - Solution</vt:lpstr>
      <vt:lpstr>Problem 6</vt:lpstr>
      <vt:lpstr>Problem 6 Solution</vt:lpstr>
      <vt:lpstr> </vt:lpstr>
      <vt:lpstr>Problem 7 - Solution</vt:lpstr>
      <vt:lpstr>Problem 8</vt:lpstr>
      <vt:lpstr>Problem 8 - Solution</vt:lpstr>
      <vt:lpstr>Problem 9</vt:lpstr>
      <vt:lpstr>Problem 9 - Solution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Senthil Arumugam Sankaranarayanan</dc:creator>
  <cp:lastModifiedBy>prabu ramasamy</cp:lastModifiedBy>
  <cp:revision>90</cp:revision>
  <dcterms:created xsi:type="dcterms:W3CDTF">2011-09-04T13:50:41Z</dcterms:created>
  <dcterms:modified xsi:type="dcterms:W3CDTF">2022-04-12T04:22:02Z</dcterms:modified>
</cp:coreProperties>
</file>