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57" r:id="rId3"/>
    <p:sldId id="764" r:id="rId4"/>
    <p:sldId id="1534" r:id="rId5"/>
    <p:sldId id="1535" r:id="rId6"/>
    <p:sldId id="1536" r:id="rId7"/>
    <p:sldId id="1537" r:id="rId8"/>
    <p:sldId id="1538" r:id="rId9"/>
    <p:sldId id="1539" r:id="rId10"/>
    <p:sldId id="1540" r:id="rId11"/>
    <p:sldId id="1541" r:id="rId12"/>
    <p:sldId id="1542" r:id="rId13"/>
    <p:sldId id="1543" r:id="rId14"/>
    <p:sldId id="1544" r:id="rId15"/>
    <p:sldId id="1545" r:id="rId16"/>
    <p:sldId id="1546" r:id="rId17"/>
    <p:sldId id="1547" r:id="rId18"/>
    <p:sldId id="1548" r:id="rId19"/>
    <p:sldId id="1549" r:id="rId20"/>
    <p:sldId id="1550" r:id="rId21"/>
    <p:sldId id="1551" r:id="rId22"/>
    <p:sldId id="1552" r:id="rId23"/>
    <p:sldId id="1553" r:id="rId24"/>
    <p:sldId id="1554" r:id="rId25"/>
    <p:sldId id="1555" r:id="rId26"/>
    <p:sldId id="748" r:id="rId27"/>
    <p:sldId id="506"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E0B3843-71DB-4933-96B2-5A286420EAED}" type="datetimeFigureOut">
              <a:rPr lang="en-IN" smtClean="0"/>
              <a:pPr/>
              <a:t>17-03-2023</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extLst>
      <p:ext uri="{BB962C8B-B14F-4D97-AF65-F5344CB8AC3E}">
        <p14:creationId xmlns:p14="http://schemas.microsoft.com/office/powerpoint/2010/main" val="580806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extLst>
      <p:ext uri="{BB962C8B-B14F-4D97-AF65-F5344CB8AC3E}">
        <p14:creationId xmlns:p14="http://schemas.microsoft.com/office/powerpoint/2010/main" val="19327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extLst>
      <p:ext uri="{BB962C8B-B14F-4D97-AF65-F5344CB8AC3E}">
        <p14:creationId xmlns:p14="http://schemas.microsoft.com/office/powerpoint/2010/main" val="194313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extLst>
      <p:ext uri="{BB962C8B-B14F-4D97-AF65-F5344CB8AC3E}">
        <p14:creationId xmlns:p14="http://schemas.microsoft.com/office/powerpoint/2010/main" val="363507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extLst>
      <p:ext uri="{BB962C8B-B14F-4D97-AF65-F5344CB8AC3E}">
        <p14:creationId xmlns:p14="http://schemas.microsoft.com/office/powerpoint/2010/main" val="113737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extLst>
      <p:ext uri="{BB962C8B-B14F-4D97-AF65-F5344CB8AC3E}">
        <p14:creationId xmlns:p14="http://schemas.microsoft.com/office/powerpoint/2010/main" val="390882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extLst>
      <p:ext uri="{BB962C8B-B14F-4D97-AF65-F5344CB8AC3E}">
        <p14:creationId xmlns:p14="http://schemas.microsoft.com/office/powerpoint/2010/main" val="1583007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extLst>
      <p:ext uri="{BB962C8B-B14F-4D97-AF65-F5344CB8AC3E}">
        <p14:creationId xmlns:p14="http://schemas.microsoft.com/office/powerpoint/2010/main" val="260023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extLst>
      <p:ext uri="{BB962C8B-B14F-4D97-AF65-F5344CB8AC3E}">
        <p14:creationId xmlns:p14="http://schemas.microsoft.com/office/powerpoint/2010/main" val="2188194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extLst>
      <p:ext uri="{BB962C8B-B14F-4D97-AF65-F5344CB8AC3E}">
        <p14:creationId xmlns:p14="http://schemas.microsoft.com/office/powerpoint/2010/main" val="2520252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extLst>
      <p:ext uri="{BB962C8B-B14F-4D97-AF65-F5344CB8AC3E}">
        <p14:creationId xmlns:p14="http://schemas.microsoft.com/office/powerpoint/2010/main" val="250036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extLst>
      <p:ext uri="{BB962C8B-B14F-4D97-AF65-F5344CB8AC3E}">
        <p14:creationId xmlns:p14="http://schemas.microsoft.com/office/powerpoint/2010/main" val="840266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extLst>
      <p:ext uri="{BB962C8B-B14F-4D97-AF65-F5344CB8AC3E}">
        <p14:creationId xmlns:p14="http://schemas.microsoft.com/office/powerpoint/2010/main" val="333922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extLst>
      <p:ext uri="{BB962C8B-B14F-4D97-AF65-F5344CB8AC3E}">
        <p14:creationId xmlns:p14="http://schemas.microsoft.com/office/powerpoint/2010/main" val="1272956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extLst>
      <p:ext uri="{BB962C8B-B14F-4D97-AF65-F5344CB8AC3E}">
        <p14:creationId xmlns:p14="http://schemas.microsoft.com/office/powerpoint/2010/main" val="1636381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extLst>
      <p:ext uri="{BB962C8B-B14F-4D97-AF65-F5344CB8AC3E}">
        <p14:creationId xmlns:p14="http://schemas.microsoft.com/office/powerpoint/2010/main" val="406341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extLst>
      <p:ext uri="{BB962C8B-B14F-4D97-AF65-F5344CB8AC3E}">
        <p14:creationId xmlns:p14="http://schemas.microsoft.com/office/powerpoint/2010/main" val="197838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extLst>
      <p:ext uri="{BB962C8B-B14F-4D97-AF65-F5344CB8AC3E}">
        <p14:creationId xmlns:p14="http://schemas.microsoft.com/office/powerpoint/2010/main" val="179864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extLst>
      <p:ext uri="{BB962C8B-B14F-4D97-AF65-F5344CB8AC3E}">
        <p14:creationId xmlns:p14="http://schemas.microsoft.com/office/powerpoint/2010/main" val="40258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extLst>
      <p:ext uri="{BB962C8B-B14F-4D97-AF65-F5344CB8AC3E}">
        <p14:creationId xmlns:p14="http://schemas.microsoft.com/office/powerpoint/2010/main" val="138542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extLst>
      <p:ext uri="{BB962C8B-B14F-4D97-AF65-F5344CB8AC3E}">
        <p14:creationId xmlns:p14="http://schemas.microsoft.com/office/powerpoint/2010/main" val="10805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Harness-Control</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extLst>
      <p:ext uri="{BB962C8B-B14F-4D97-AF65-F5344CB8AC3E}">
        <p14:creationId xmlns:p14="http://schemas.microsoft.com/office/powerpoint/2010/main" val="2644900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extLst>
      <p:ext uri="{BB962C8B-B14F-4D97-AF65-F5344CB8AC3E}">
        <p14:creationId xmlns:p14="http://schemas.microsoft.com/office/powerpoint/2010/main" val="43703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3/17/2023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3/17/2023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3/17/2023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3/17/2023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3/17/2023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3/17/2023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III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Construction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481080"/>
            <a:ext cx="8839200" cy="6172200"/>
          </a:xfrm>
        </p:spPr>
        <p:txBody>
          <a:bodyPr>
            <a:noAutofit/>
          </a:bodyPr>
          <a:lstStyle/>
          <a:p>
            <a:pPr>
              <a:buNone/>
            </a:pPr>
            <a:r>
              <a:rPr lang="en-US" sz="2000" b="1" dirty="0" smtClean="0"/>
              <a:t>Coding Standards – Safety</a:t>
            </a:r>
          </a:p>
          <a:p>
            <a:r>
              <a:rPr lang="en-US" sz="2000" dirty="0" smtClean="0"/>
              <a:t>Safety is important, considering that software products are used by many industries where human lives are concerned and that human lives could be in danger because of </a:t>
            </a:r>
            <a:r>
              <a:rPr lang="en-US" sz="2000" b="1" dirty="0" smtClean="0"/>
              <a:t>faulty machine operation or exposure to a harmful environment. </a:t>
            </a:r>
          </a:p>
          <a:p>
            <a:r>
              <a:rPr lang="en-US" sz="2000" dirty="0" smtClean="0"/>
              <a:t>In these industries, the software product must be ensured to operate correctly and chances of </a:t>
            </a:r>
            <a:r>
              <a:rPr lang="en-US" sz="2000" b="1" dirty="0" smtClean="0"/>
              <a:t>error are less than 0.00001%. </a:t>
            </a:r>
          </a:p>
          <a:p>
            <a:r>
              <a:rPr lang="en-US" sz="2000" dirty="0" smtClean="0"/>
              <a:t>Industries like </a:t>
            </a:r>
            <a:r>
              <a:rPr lang="en-US" sz="2000" b="1" dirty="0" smtClean="0"/>
              <a:t>medicine and healthcare, road safety, hazardous material </a:t>
            </a:r>
            <a:r>
              <a:rPr lang="en-US" sz="2000" dirty="0" smtClean="0"/>
              <a:t>handling need foolproof software products to ensure that either human lives are saved (in case of medicine and healthcare) or human lives are not in danger.</a:t>
            </a:r>
          </a:p>
          <a:p>
            <a:r>
              <a:rPr lang="en-US" sz="2000" dirty="0" smtClean="0"/>
              <a:t>Here the software code must have inbuilt safety harnesses.</a:t>
            </a:r>
          </a:p>
          <a:p>
            <a:endParaRPr lang="en-US" sz="2000" dirty="0" smtClean="0"/>
          </a:p>
          <a:p>
            <a:pPr>
              <a:buNone/>
            </a:pPr>
            <a:r>
              <a:rPr lang="en-US" sz="2000" b="1" dirty="0" smtClean="0"/>
              <a:t>Coding Standards – Maintainability</a:t>
            </a:r>
          </a:p>
          <a:p>
            <a:r>
              <a:rPr lang="en-US" sz="2000" dirty="0" smtClean="0"/>
              <a:t>As it has been pointed out after several studies, maintenance costs are more than 70% of all costs including software development, implementation, and maintenance. </a:t>
            </a:r>
          </a:p>
          <a:p>
            <a:r>
              <a:rPr lang="en-US" sz="2000" dirty="0" smtClean="0"/>
              <a:t>To make sure that maintenance costs are under limit during software construction, it should be made sure that the source code is maintainable. </a:t>
            </a:r>
          </a:p>
          <a:p>
            <a:r>
              <a:rPr lang="en-US" sz="2000" dirty="0" smtClean="0"/>
              <a:t>It will be easy to change the source code for fixing defects during maintenance.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Framework</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Framework</a:t>
            </a:r>
          </a:p>
          <a:p>
            <a:r>
              <a:rPr lang="en-US" sz="2000" dirty="0" smtClean="0"/>
              <a:t>Like most construction work, you need to set up an infrastructure based on </a:t>
            </a:r>
            <a:r>
              <a:rPr lang="en-US" sz="2000" b="1" dirty="0" smtClean="0"/>
              <a:t>which construction can take place</a:t>
            </a:r>
            <a:r>
              <a:rPr lang="en-US" sz="2000" dirty="0" smtClean="0"/>
              <a:t>. </a:t>
            </a:r>
          </a:p>
          <a:p>
            <a:r>
              <a:rPr lang="en-US" sz="2000" dirty="0" smtClean="0"/>
              <a:t>For software construction, </a:t>
            </a:r>
            <a:r>
              <a:rPr lang="en-US" sz="2000" b="1" dirty="0" smtClean="0"/>
              <a:t>you need to have a coding framework that will ensure a consistent coding production </a:t>
            </a:r>
            <a:r>
              <a:rPr lang="en-US" sz="2000" dirty="0" smtClean="0"/>
              <a:t>with standard code that </a:t>
            </a:r>
            <a:r>
              <a:rPr lang="en-US" sz="2000" b="1" dirty="0" smtClean="0"/>
              <a:t>will be easy to debug and test. </a:t>
            </a:r>
          </a:p>
          <a:p>
            <a:r>
              <a:rPr lang="en-US" sz="2000" dirty="0" smtClean="0"/>
              <a:t>In object oriented programming, what base classes are to be made, which will be used throughout construction, is a subject </a:t>
            </a:r>
            <a:r>
              <a:rPr lang="en-US" sz="2000" b="1" dirty="0" smtClean="0"/>
              <a:t>that is part of the coding framework. </a:t>
            </a:r>
          </a:p>
          <a:p>
            <a:r>
              <a:rPr lang="en-US" sz="2000" dirty="0" smtClean="0"/>
              <a:t>In general, coding frameworks allow construction of the </a:t>
            </a:r>
            <a:r>
              <a:rPr lang="en-US" sz="2000" b="1" dirty="0" smtClean="0"/>
              <a:t>common infrastructure of basic functionality which can be extended later by the developers</a:t>
            </a:r>
            <a:r>
              <a:rPr lang="en-US" sz="2000" dirty="0" smtClean="0"/>
              <a:t>. </a:t>
            </a:r>
          </a:p>
          <a:p>
            <a:r>
              <a:rPr lang="en-US" sz="2000" dirty="0" smtClean="0"/>
              <a:t>This way of working increases productivity and </a:t>
            </a:r>
            <a:r>
              <a:rPr lang="en-US" sz="2000" b="1" dirty="0" smtClean="0"/>
              <a:t>allows for a robust and well structured software product. </a:t>
            </a:r>
          </a:p>
          <a:p>
            <a:r>
              <a:rPr lang="en-US" sz="2000" dirty="0" smtClean="0"/>
              <a:t>It is similar in approach to house building where a structure is built based on a solid foundation.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Reviews</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Reviews (Quality Control)</a:t>
            </a:r>
          </a:p>
          <a:p>
            <a:r>
              <a:rPr lang="en-US" sz="2000" dirty="0" smtClean="0"/>
              <a:t>It is estimated that almost </a:t>
            </a:r>
            <a:r>
              <a:rPr lang="en-US" sz="2000" b="1" dirty="0" smtClean="0"/>
              <a:t>70%</a:t>
            </a:r>
            <a:r>
              <a:rPr lang="en-US" sz="2000" dirty="0" smtClean="0"/>
              <a:t> of software defects </a:t>
            </a:r>
            <a:r>
              <a:rPr lang="en-US" sz="2000" b="1" dirty="0" smtClean="0"/>
              <a:t>arise from faulty software code. </a:t>
            </a:r>
          </a:p>
          <a:p>
            <a:r>
              <a:rPr lang="en-US" sz="2000" dirty="0" smtClean="0"/>
              <a:t>To compound this problem, </a:t>
            </a:r>
            <a:r>
              <a:rPr lang="en-US" sz="2000" b="1" dirty="0" smtClean="0"/>
              <a:t>software construction is the most labor intensive phase in software development. </a:t>
            </a:r>
          </a:p>
          <a:p>
            <a:r>
              <a:rPr lang="en-US" sz="2000" dirty="0" smtClean="0"/>
              <a:t>Any construction </a:t>
            </a:r>
            <a:r>
              <a:rPr lang="en-US" sz="2000" b="1" dirty="0" smtClean="0"/>
              <a:t>rework means wasting a lot of effort already put in</a:t>
            </a:r>
            <a:r>
              <a:rPr lang="en-US" sz="2000" dirty="0" smtClean="0"/>
              <a:t>. </a:t>
            </a:r>
          </a:p>
          <a:p>
            <a:r>
              <a:rPr lang="en-US" sz="2000" dirty="0" smtClean="0"/>
              <a:t>Moreover, it is also a fact that it is </a:t>
            </a:r>
            <a:r>
              <a:rPr lang="en-US" sz="2000" b="1" dirty="0" smtClean="0"/>
              <a:t>cheaper to fix any defects found during construction at the phase level itself. </a:t>
            </a:r>
          </a:p>
          <a:p>
            <a:r>
              <a:rPr lang="en-US" sz="2000" dirty="0" smtClean="0"/>
              <a:t>If those defects are allowed to go in software testing (which is the next phase), then fixing those defects will become costlier. </a:t>
            </a:r>
          </a:p>
          <a:p>
            <a:r>
              <a:rPr lang="en-US" sz="2000" dirty="0" smtClean="0"/>
              <a:t>That is </a:t>
            </a:r>
            <a:r>
              <a:rPr lang="en-US" sz="2000" b="1" dirty="0" smtClean="0"/>
              <a:t>why review of the software code and fixing defects is very important</a:t>
            </a:r>
            <a:r>
              <a:rPr lang="en-US" sz="2000" dirty="0" smtClean="0"/>
              <a:t>.</a:t>
            </a:r>
          </a:p>
          <a:p>
            <a:r>
              <a:rPr lang="en-US" sz="2000" dirty="0" smtClean="0"/>
              <a:t>There are some techniques available like </a:t>
            </a:r>
            <a:r>
              <a:rPr lang="en-US" sz="2000" b="1" dirty="0" smtClean="0"/>
              <a:t>deskchecks, walkthroughs, code reviews, inspections, etc. that ensure quality of the written code </a:t>
            </a:r>
            <a:r>
              <a:rPr lang="en-US" sz="2000" dirty="0" smtClean="0"/>
              <a:t>(Figure below-Source code review methods and their operation sequence).</a:t>
            </a:r>
          </a:p>
        </p:txBody>
      </p:sp>
      <p:pic>
        <p:nvPicPr>
          <p:cNvPr id="3074" name="Picture 2"/>
          <p:cNvPicPr>
            <a:picLocks noChangeAspect="1" noChangeArrowheads="1"/>
          </p:cNvPicPr>
          <p:nvPr/>
        </p:nvPicPr>
        <p:blipFill>
          <a:blip r:embed="rId3"/>
          <a:srcRect/>
          <a:stretch>
            <a:fillRect/>
          </a:stretch>
        </p:blipFill>
        <p:spPr bwMode="auto">
          <a:xfrm>
            <a:off x="1971675" y="5143500"/>
            <a:ext cx="5200650" cy="171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Reviews</a:t>
            </a:r>
            <a:endParaRPr lang="en-IN" sz="3200" dirty="0"/>
          </a:p>
        </p:txBody>
      </p:sp>
      <p:sp>
        <p:nvSpPr>
          <p:cNvPr id="3" name="Content Placeholder 2"/>
          <p:cNvSpPr>
            <a:spLocks noGrp="1"/>
          </p:cNvSpPr>
          <p:nvPr>
            <p:ph idx="1"/>
          </p:nvPr>
        </p:nvSpPr>
        <p:spPr>
          <a:xfrm>
            <a:off x="152400" y="453784"/>
            <a:ext cx="8839200" cy="6172200"/>
          </a:xfrm>
        </p:spPr>
        <p:txBody>
          <a:bodyPr>
            <a:noAutofit/>
          </a:bodyPr>
          <a:lstStyle/>
          <a:p>
            <a:pPr>
              <a:buNone/>
            </a:pPr>
            <a:r>
              <a:rPr lang="en-US" sz="2000" b="1" dirty="0" smtClean="0"/>
              <a:t>Reviews (Quality Control)</a:t>
            </a:r>
          </a:p>
          <a:p>
            <a:r>
              <a:rPr lang="en-US" sz="2000" dirty="0" smtClean="0"/>
              <a:t>These different kinds of reviews are done at different stages in software code writing. </a:t>
            </a:r>
          </a:p>
          <a:p>
            <a:r>
              <a:rPr lang="en-US" sz="2000" dirty="0" smtClean="0"/>
              <a:t>They also serve different purposes. </a:t>
            </a:r>
          </a:p>
          <a:p>
            <a:r>
              <a:rPr lang="en-US" sz="2000" dirty="0" smtClean="0"/>
              <a:t>While inspections provide the final go/no go decision for approval of a piece of code, other methods are less formal and are meant for removing defects instead of deciding whether a piece of code is good enough or not.</a:t>
            </a:r>
          </a:p>
          <a:p>
            <a:endParaRPr lang="en-US" sz="2000" dirty="0" smtClean="0"/>
          </a:p>
          <a:p>
            <a:pPr>
              <a:buNone/>
            </a:pPr>
            <a:r>
              <a:rPr lang="en-US" sz="2000" b="1" dirty="0" smtClean="0"/>
              <a:t>Reviews – Deskchecks (Peer Reviews)</a:t>
            </a:r>
          </a:p>
          <a:p>
            <a:r>
              <a:rPr lang="en-US" sz="2000" dirty="0" smtClean="0"/>
              <a:t>Deskchecks are employed when a complete review of the source code is not important. </a:t>
            </a:r>
          </a:p>
          <a:p>
            <a:r>
              <a:rPr lang="en-US" sz="2000" dirty="0" smtClean="0"/>
              <a:t>Here, the developer sends his piece of code to the designated team members.</a:t>
            </a:r>
          </a:p>
          <a:p>
            <a:r>
              <a:rPr lang="en-US" sz="2000" dirty="0" smtClean="0"/>
              <a:t>These team members review the code and send feedback and comments to the developer as suggestions for improvement in the code. </a:t>
            </a:r>
          </a:p>
          <a:p>
            <a:r>
              <a:rPr lang="en-US" sz="2000" dirty="0" smtClean="0"/>
              <a:t>The developer reads those feedbacks and may decide to incorporate or to discard those suggestions. </a:t>
            </a:r>
          </a:p>
          <a:p>
            <a:r>
              <a:rPr lang="en-US" sz="2000" dirty="0" smtClean="0"/>
              <a:t>So this form of review is totally voluntary. </a:t>
            </a:r>
          </a:p>
          <a:p>
            <a:r>
              <a:rPr lang="en-US" sz="2000" dirty="0" smtClean="0"/>
              <a:t>Still, it is a powerful tool to eliminate defects or improve software code.</a:t>
            </a:r>
          </a:p>
          <a:p>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Reviews</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Reviews – Walkthroughs</a:t>
            </a:r>
          </a:p>
          <a:p>
            <a:r>
              <a:rPr lang="en-US" sz="2000" dirty="0" smtClean="0"/>
              <a:t>Walkthroughs are formal code reviews initiated by the developer. The developer sends an invitation for walkthrough to team members. </a:t>
            </a:r>
          </a:p>
          <a:p>
            <a:r>
              <a:rPr lang="en-US" sz="2000" dirty="0" smtClean="0"/>
              <a:t>At the meeting, the developer presents his method of coding and walks through his piece of code. </a:t>
            </a:r>
          </a:p>
          <a:p>
            <a:r>
              <a:rPr lang="en-US" sz="2000" dirty="0" smtClean="0"/>
              <a:t>The team members then </a:t>
            </a:r>
            <a:r>
              <a:rPr lang="en-US" sz="2000" b="1" dirty="0" smtClean="0"/>
              <a:t>make suggestions for improvement</a:t>
            </a:r>
            <a:r>
              <a:rPr lang="en-US" sz="2000" dirty="0" smtClean="0"/>
              <a:t>, if any. </a:t>
            </a:r>
          </a:p>
          <a:p>
            <a:r>
              <a:rPr lang="en-US" sz="2000" dirty="0" smtClean="0"/>
              <a:t>The developer then can decide to </a:t>
            </a:r>
            <a:r>
              <a:rPr lang="en-US" sz="2000" b="1" dirty="0" smtClean="0"/>
              <a:t>incorporate those suggestions or discard them.</a:t>
            </a:r>
          </a:p>
          <a:p>
            <a:endParaRPr lang="en-US" sz="2000" dirty="0" smtClean="0"/>
          </a:p>
          <a:p>
            <a:pPr>
              <a:buNone/>
            </a:pPr>
            <a:r>
              <a:rPr lang="en-US" sz="2000" b="1" dirty="0" smtClean="0"/>
              <a:t>Reviews – Code Reviews</a:t>
            </a:r>
          </a:p>
          <a:p>
            <a:r>
              <a:rPr lang="en-US" sz="2000" dirty="0" smtClean="0"/>
              <a:t>Code reviews are </a:t>
            </a:r>
            <a:r>
              <a:rPr lang="en-US" sz="2000" b="1" dirty="0" smtClean="0"/>
              <a:t>one of the most formal methods of reviews</a:t>
            </a:r>
            <a:r>
              <a:rPr lang="en-US" sz="2000" dirty="0" smtClean="0"/>
              <a:t>. The project manager calls for a meeting for </a:t>
            </a:r>
            <a:r>
              <a:rPr lang="en-US" sz="2000" b="1" dirty="0" smtClean="0"/>
              <a:t>code review of a developer</a:t>
            </a:r>
            <a:r>
              <a:rPr lang="en-US" sz="2000" dirty="0" smtClean="0"/>
              <a:t>. </a:t>
            </a:r>
          </a:p>
          <a:p>
            <a:r>
              <a:rPr lang="en-US" sz="2000" dirty="0" smtClean="0"/>
              <a:t>At the meeting, team members review the code and </a:t>
            </a:r>
            <a:r>
              <a:rPr lang="en-US" sz="2000" b="1" dirty="0" smtClean="0"/>
              <a:t>point out any code errors</a:t>
            </a:r>
            <a:r>
              <a:rPr lang="en-US" sz="2000" dirty="0" smtClean="0"/>
              <a:t>, defects, or improper </a:t>
            </a:r>
            <a:r>
              <a:rPr lang="en-US" sz="2000" b="1" dirty="0" smtClean="0"/>
              <a:t>code logic for likely defects</a:t>
            </a:r>
            <a:r>
              <a:rPr lang="en-US" sz="2000" dirty="0" smtClean="0"/>
              <a:t>. An error log is also generated and is </a:t>
            </a:r>
            <a:r>
              <a:rPr lang="en-US" sz="2000" b="1" dirty="0" smtClean="0"/>
              <a:t>reviewed by the entire team.</a:t>
            </a:r>
          </a:p>
          <a:p>
            <a:endParaRPr lang="en-US" sz="2000" dirty="0" smtClean="0"/>
          </a:p>
          <a:p>
            <a:pPr>
              <a:buNone/>
            </a:pPr>
            <a:r>
              <a:rPr lang="en-US" sz="2000" b="1" dirty="0" smtClean="0"/>
              <a:t>Reviews – Inspections</a:t>
            </a:r>
          </a:p>
          <a:p>
            <a:r>
              <a:rPr lang="en-US" sz="2000" dirty="0" smtClean="0"/>
              <a:t>Code inspections are final reviews of software code in which it is decided whether to pass a piece of code for inclusion into the main software build.</a:t>
            </a:r>
          </a:p>
          <a:p>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Introduction</a:t>
            </a:r>
          </a:p>
          <a:p>
            <a:r>
              <a:rPr lang="en-US" sz="2000" dirty="0" smtClean="0"/>
              <a:t>Converting design into </a:t>
            </a:r>
            <a:r>
              <a:rPr lang="en-US" sz="2000" b="1" dirty="0" smtClean="0"/>
              <a:t>optimal software construction is a very serious topic that has generated tremendous interest over the years</a:t>
            </a:r>
            <a:r>
              <a:rPr lang="en-US" sz="2000" dirty="0" smtClean="0"/>
              <a:t>. </a:t>
            </a:r>
          </a:p>
          <a:p>
            <a:r>
              <a:rPr lang="en-US" sz="2000" dirty="0" smtClean="0"/>
              <a:t>Many programming and </a:t>
            </a:r>
            <a:r>
              <a:rPr lang="en-US" sz="2000" b="1" dirty="0" smtClean="0"/>
              <a:t>coding methods were devised and evolved as a result</a:t>
            </a:r>
            <a:r>
              <a:rPr lang="en-US" sz="2000" dirty="0" smtClean="0"/>
              <a:t>.</a:t>
            </a:r>
          </a:p>
          <a:p>
            <a:r>
              <a:rPr lang="en-US" sz="2000" dirty="0" smtClean="0"/>
              <a:t>As it is well known in the industry, the </a:t>
            </a:r>
            <a:r>
              <a:rPr lang="en-US" sz="2000" b="1" dirty="0" smtClean="0"/>
              <a:t>early software products were of small size due to limited hardware capacity. </a:t>
            </a:r>
          </a:p>
          <a:p>
            <a:r>
              <a:rPr lang="en-US" sz="2000" dirty="0" smtClean="0"/>
              <a:t>With </a:t>
            </a:r>
            <a:r>
              <a:rPr lang="en-US" sz="2000" b="1" dirty="0" smtClean="0"/>
              <a:t>increasing hardware capacity</a:t>
            </a:r>
            <a:r>
              <a:rPr lang="en-US" sz="2000" dirty="0" smtClean="0"/>
              <a:t>, the size of software products has been increasing. </a:t>
            </a:r>
          </a:p>
          <a:p>
            <a:r>
              <a:rPr lang="en-US" sz="2000" dirty="0" smtClean="0"/>
              <a:t>Software </a:t>
            </a:r>
            <a:r>
              <a:rPr lang="en-US" sz="2000" b="1" dirty="0" smtClean="0"/>
              <a:t>product size affects the methods </a:t>
            </a:r>
            <a:r>
              <a:rPr lang="en-US" sz="2000" dirty="0" smtClean="0"/>
              <a:t>that can be used to construct specific sized software products. </a:t>
            </a:r>
          </a:p>
          <a:p>
            <a:r>
              <a:rPr lang="en-US" sz="2000" dirty="0" smtClean="0"/>
              <a:t>Advancement in the </a:t>
            </a:r>
            <a:r>
              <a:rPr lang="en-US" sz="2000" b="1" dirty="0" smtClean="0"/>
              <a:t>field of computer science also allows discovery of better construction methods. </a:t>
            </a:r>
          </a:p>
          <a:p>
            <a:r>
              <a:rPr lang="en-US" sz="2000" dirty="0" smtClean="0"/>
              <a:t>To address needs of </a:t>
            </a:r>
            <a:r>
              <a:rPr lang="en-US" sz="2000" b="1" dirty="0" smtClean="0"/>
              <a:t>different sized software products </a:t>
            </a:r>
            <a:r>
              <a:rPr lang="en-US" sz="2000" dirty="0" smtClean="0"/>
              <a:t>in tandem with </a:t>
            </a:r>
            <a:r>
              <a:rPr lang="en-US" sz="2000" b="1" dirty="0" smtClean="0"/>
              <a:t>advancement in computer science, different programming </a:t>
            </a:r>
            <a:r>
              <a:rPr lang="en-US" sz="2000" dirty="0" smtClean="0"/>
              <a:t>techniques evolved.</a:t>
            </a:r>
          </a:p>
          <a:p>
            <a:r>
              <a:rPr lang="en-US" sz="2000" dirty="0" smtClean="0"/>
              <a:t>These include </a:t>
            </a:r>
            <a:r>
              <a:rPr lang="en-US" sz="2000" b="1" dirty="0" smtClean="0"/>
              <a:t>structured programming, object-oriented programming, automatic code generation, test-driven development, pair programming</a:t>
            </a:r>
            <a:r>
              <a:rPr lang="en-US" sz="2000" dirty="0" smtClean="0"/>
              <a:t>, etc.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Structured Programming</a:t>
            </a:r>
          </a:p>
          <a:p>
            <a:r>
              <a:rPr lang="en-US" sz="2000" b="1" dirty="0" smtClean="0"/>
              <a:t>Structured programming evolved </a:t>
            </a:r>
            <a:r>
              <a:rPr lang="en-US" sz="2000" dirty="0" smtClean="0"/>
              <a:t>after </a:t>
            </a:r>
            <a:r>
              <a:rPr lang="en-US" sz="2000" b="1" dirty="0" smtClean="0"/>
              <a:t>mainframe computers became popular</a:t>
            </a:r>
            <a:r>
              <a:rPr lang="en-US" sz="2000" dirty="0" smtClean="0"/>
              <a:t>.</a:t>
            </a:r>
          </a:p>
          <a:p>
            <a:r>
              <a:rPr lang="en-US" sz="2000" dirty="0" smtClean="0"/>
              <a:t>Mainframe computers offered </a:t>
            </a:r>
            <a:r>
              <a:rPr lang="en-US" sz="2000" b="1" dirty="0" smtClean="0"/>
              <a:t>vast availability of computing power </a:t>
            </a:r>
            <a:r>
              <a:rPr lang="en-US" sz="2000" dirty="0" smtClean="0"/>
              <a:t>compared </a:t>
            </a:r>
            <a:r>
              <a:rPr lang="en-US" sz="2000" dirty="0" smtClean="0"/>
              <a:t>to primitive computers that existed before. </a:t>
            </a:r>
          </a:p>
          <a:p>
            <a:r>
              <a:rPr lang="en-US" sz="2000" dirty="0" smtClean="0"/>
              <a:t>Using structured programming, large programs could be constructed that could be used for </a:t>
            </a:r>
            <a:r>
              <a:rPr lang="en-US" sz="2000" b="1" dirty="0" smtClean="0"/>
              <a:t>making large commercial and business applications</a:t>
            </a:r>
            <a:r>
              <a:rPr lang="en-US" sz="2000" dirty="0" smtClean="0"/>
              <a:t>. </a:t>
            </a:r>
          </a:p>
          <a:p>
            <a:r>
              <a:rPr lang="en-US" sz="2000" dirty="0" smtClean="0"/>
              <a:t>Structured programming enabled programmers to </a:t>
            </a:r>
            <a:r>
              <a:rPr lang="en-US" sz="2000" b="1" dirty="0" smtClean="0"/>
              <a:t>store large pieces of code inside procedures and functions. </a:t>
            </a:r>
          </a:p>
          <a:p>
            <a:r>
              <a:rPr lang="en-US" sz="2000" dirty="0" smtClean="0"/>
              <a:t>These pieces of code could be </a:t>
            </a:r>
            <a:r>
              <a:rPr lang="en-US" sz="2000" b="1" dirty="0" smtClean="0"/>
              <a:t>called by any other procedures or functions</a:t>
            </a:r>
            <a:r>
              <a:rPr lang="en-US" sz="2000" dirty="0" smtClean="0"/>
              <a:t>. </a:t>
            </a:r>
          </a:p>
          <a:p>
            <a:r>
              <a:rPr lang="en-US" sz="2000" dirty="0" smtClean="0"/>
              <a:t>This enabled programmers to structure their code in an </a:t>
            </a:r>
            <a:r>
              <a:rPr lang="en-US" sz="2000" b="1" dirty="0" smtClean="0"/>
              <a:t>efficient way</a:t>
            </a:r>
            <a:r>
              <a:rPr lang="en-US" sz="2000" dirty="0" smtClean="0"/>
              <a:t>. </a:t>
            </a:r>
          </a:p>
          <a:p>
            <a:r>
              <a:rPr lang="en-US" sz="2000" dirty="0" smtClean="0"/>
              <a:t>Code stored inside procedures could be </a:t>
            </a:r>
            <a:r>
              <a:rPr lang="en-US" sz="2000" b="1" dirty="0" smtClean="0"/>
              <a:t>reused anywhere in the application by calling it.</a:t>
            </a:r>
          </a:p>
          <a:p>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Object-Oriented Programming</a:t>
            </a:r>
          </a:p>
          <a:p>
            <a:r>
              <a:rPr lang="en-US" sz="2000" dirty="0" smtClean="0"/>
              <a:t>In structured programming, data and structured code are separate and accordingly they are modeled separately. </a:t>
            </a:r>
          </a:p>
          <a:p>
            <a:r>
              <a:rPr lang="en-US" sz="2000" dirty="0" smtClean="0"/>
              <a:t>This is an unnatural way of converting real life objects into software code because objects contain both data and structure. </a:t>
            </a:r>
          </a:p>
          <a:p>
            <a:r>
              <a:rPr lang="en-US" sz="2000" dirty="0" smtClean="0"/>
              <a:t>Widely used as an example in object-oriented programming books, a car consists of a chassis, an engine, four wheels, body, and transmission. </a:t>
            </a:r>
          </a:p>
          <a:p>
            <a:r>
              <a:rPr lang="en-US" sz="2000" dirty="0" smtClean="0"/>
              <a:t>Each of these objects has some specific properties and specific functions.</a:t>
            </a:r>
          </a:p>
          <a:p>
            <a:r>
              <a:rPr lang="en-US" sz="2000" dirty="0" smtClean="0"/>
              <a:t>When a software system is modeled to represent real-world objects, both data and structure are taken care of in object-oriented programming. </a:t>
            </a:r>
          </a:p>
          <a:p>
            <a:r>
              <a:rPr lang="en-US" sz="2000" dirty="0" smtClean="0"/>
              <a:t>From outside of a class that is made to represent an object, only the behavior of the object is visible or perceived. </a:t>
            </a:r>
          </a:p>
          <a:p>
            <a:r>
              <a:rPr lang="en-US" sz="2000" dirty="0" smtClean="0"/>
              <a:t>Unnecessary details about the object are hidden and in fact are not available from outside. </a:t>
            </a:r>
          </a:p>
          <a:p>
            <a:r>
              <a:rPr lang="en-US" sz="2000" dirty="0" smtClean="0"/>
              <a:t>This kind of representation of objects makes them robust and a system built on using them has relatively few problems.</a:t>
            </a:r>
          </a:p>
          <a:p>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Automatic Code Generation</a:t>
            </a:r>
          </a:p>
          <a:p>
            <a:r>
              <a:rPr lang="en-US" sz="2000" dirty="0" smtClean="0"/>
              <a:t>Constructing and generating software code is very labor intensive work. So there has always been fascination about </a:t>
            </a:r>
            <a:r>
              <a:rPr lang="en-US" sz="2000" b="1" dirty="0" smtClean="0"/>
              <a:t>automatic generation of software code</a:t>
            </a:r>
            <a:r>
              <a:rPr lang="en-US" sz="2000" dirty="0" smtClean="0"/>
              <a:t>. </a:t>
            </a:r>
          </a:p>
          <a:p>
            <a:r>
              <a:rPr lang="en-US" sz="2000" dirty="0" smtClean="0"/>
              <a:t>Unfortunately, this is still a dream. Some </a:t>
            </a:r>
            <a:r>
              <a:rPr lang="en-US" sz="2000" b="1" dirty="0" smtClean="0"/>
              <a:t>CASE and modeling tools are available that generate software code</a:t>
            </a:r>
            <a:r>
              <a:rPr lang="en-US" sz="2000" dirty="0" smtClean="0"/>
              <a:t>. But they are not sophisticated. </a:t>
            </a:r>
            <a:r>
              <a:rPr lang="en-US" sz="2000" b="1" dirty="0" smtClean="0"/>
              <a:t>They are also not complete. </a:t>
            </a:r>
          </a:p>
          <a:p>
            <a:r>
              <a:rPr lang="en-US" sz="2000" dirty="0" smtClean="0"/>
              <a:t>Then there are </a:t>
            </a:r>
            <a:r>
              <a:rPr lang="en-US" sz="2000" b="1" dirty="0" smtClean="0"/>
              <a:t>business analyst platforms developed by many ERP software </a:t>
            </a:r>
            <a:r>
              <a:rPr lang="en-US" sz="2000" dirty="0" smtClean="0"/>
              <a:t>vendors that </a:t>
            </a:r>
            <a:r>
              <a:rPr lang="en-US" sz="2000" b="1" dirty="0" smtClean="0"/>
              <a:t>generate code automatically when analysts configure the product</a:t>
            </a:r>
            <a:r>
              <a:rPr lang="en-US" sz="2000" dirty="0" smtClean="0"/>
              <a:t>.</a:t>
            </a:r>
          </a:p>
          <a:p>
            <a:r>
              <a:rPr lang="en-US" sz="2000" dirty="0" smtClean="0"/>
              <a:t>These analyst platforms are </a:t>
            </a:r>
            <a:r>
              <a:rPr lang="en-US" sz="2000" b="1" dirty="0" smtClean="0"/>
              <a:t>first built using any of the software product development methodologies</a:t>
            </a:r>
            <a:r>
              <a:rPr lang="en-US" sz="2000" dirty="0" smtClean="0"/>
              <a:t>. </a:t>
            </a:r>
          </a:p>
          <a:p>
            <a:r>
              <a:rPr lang="en-US" sz="2000" dirty="0" smtClean="0"/>
              <a:t>The generated code is </a:t>
            </a:r>
            <a:r>
              <a:rPr lang="en-US" sz="2000" b="1" dirty="0" smtClean="0"/>
              <a:t>specific to the platform and runs on the device (hardware and software environment) for which the code is generated</a:t>
            </a:r>
            <a:r>
              <a:rPr lang="en-US" sz="2000" dirty="0" smtClean="0"/>
              <a:t>.</a:t>
            </a:r>
          </a:p>
          <a:p>
            <a:r>
              <a:rPr lang="en-US" sz="2000" dirty="0" smtClean="0"/>
              <a:t> Generally, any code consists of </a:t>
            </a:r>
            <a:r>
              <a:rPr lang="en-US" sz="2000" b="1" dirty="0" smtClean="0"/>
              <a:t>many construction unit types</a:t>
            </a:r>
            <a:r>
              <a:rPr lang="en-US" sz="2000" dirty="0" smtClean="0"/>
              <a:t>. </a:t>
            </a:r>
          </a:p>
          <a:p>
            <a:r>
              <a:rPr lang="en-US" sz="2000" dirty="0" smtClean="0"/>
              <a:t>Some of these code types include control </a:t>
            </a:r>
            <a:r>
              <a:rPr lang="en-US" sz="2000" b="1" dirty="0" smtClean="0"/>
              <a:t>statements such as loop statements, if statements, etc., and database access</a:t>
            </a:r>
            <a:r>
              <a:rPr lang="en-US" sz="2000" dirty="0" smtClean="0"/>
              <a:t>, etc. </a:t>
            </a:r>
          </a:p>
          <a:p>
            <a:r>
              <a:rPr lang="en-US" sz="2000" b="1" dirty="0" smtClean="0"/>
              <a:t>Generating all of the software code required to build a software application is still difficult.</a:t>
            </a:r>
          </a:p>
          <a:p>
            <a:r>
              <a:rPr lang="en-US" sz="2000" dirty="0" smtClean="0"/>
              <a:t>But some companies like Sun Microsystems are working to develop such a system.</a:t>
            </a:r>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Software Code Reuse</a:t>
            </a:r>
          </a:p>
          <a:p>
            <a:r>
              <a:rPr lang="en-US" sz="2000" dirty="0" smtClean="0"/>
              <a:t>Many techniques have evolved to reduce the labor intensive nature of writing source code. </a:t>
            </a:r>
          </a:p>
          <a:p>
            <a:r>
              <a:rPr lang="en-US" sz="2000" dirty="0" smtClean="0"/>
              <a:t>Software code </a:t>
            </a:r>
            <a:r>
              <a:rPr lang="en-US" sz="2000" b="1" dirty="0" smtClean="0"/>
              <a:t>reuse is one such technique</a:t>
            </a:r>
            <a:r>
              <a:rPr lang="en-US" sz="2000" dirty="0" smtClean="0"/>
              <a:t>. </a:t>
            </a:r>
          </a:p>
          <a:p>
            <a:r>
              <a:rPr lang="en-US" sz="2000" dirty="0" smtClean="0"/>
              <a:t>Making a block of source code to create a functionality or general utility library and using it at all places in the source code wherever this kind of functionality or utility is required is an example of code reuse. </a:t>
            </a:r>
          </a:p>
          <a:p>
            <a:r>
              <a:rPr lang="en-US" sz="2000" dirty="0" smtClean="0"/>
              <a:t>Code reuse in procedural programming techniques is achieved by creating special functions and utility libraries then using them in the source code. </a:t>
            </a:r>
          </a:p>
          <a:p>
            <a:r>
              <a:rPr lang="en-US" sz="2000" dirty="0" smtClean="0"/>
              <a:t>In object-oriented programming, code reuse is done at a more advanced level.</a:t>
            </a:r>
          </a:p>
          <a:p>
            <a:endParaRPr lang="en-US" sz="2000" dirty="0" smtClean="0"/>
          </a:p>
          <a:p>
            <a:endParaRPr lang="en-US" sz="2000" dirty="0" smtClean="0"/>
          </a:p>
          <a:p>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1457325" y="4267200"/>
            <a:ext cx="622935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62024"/>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685800"/>
            <a:ext cx="8786874" cy="5957910"/>
          </a:xfrm>
        </p:spPr>
        <p:txBody>
          <a:bodyPr>
            <a:normAutofit fontScale="85000" lnSpcReduction="20000"/>
          </a:bodyPr>
          <a:lstStyle/>
          <a:p>
            <a:r>
              <a:rPr lang="en-GB" sz="2800" dirty="0" smtClean="0"/>
              <a:t>Software Construction</a:t>
            </a:r>
          </a:p>
          <a:p>
            <a:r>
              <a:rPr lang="en-GB" sz="2800" dirty="0" smtClean="0"/>
              <a:t>Coding Standards</a:t>
            </a:r>
          </a:p>
          <a:p>
            <a:r>
              <a:rPr lang="en-GB" sz="2800" dirty="0" smtClean="0"/>
              <a:t>Coding Framework</a:t>
            </a:r>
          </a:p>
          <a:p>
            <a:r>
              <a:rPr lang="en-GB" sz="2800" dirty="0" smtClean="0"/>
              <a:t>Reviews – Desk Checks (Peer Reviews)</a:t>
            </a:r>
          </a:p>
          <a:p>
            <a:r>
              <a:rPr lang="en-GB" sz="2800" dirty="0" smtClean="0"/>
              <a:t>Walkthroughs</a:t>
            </a:r>
          </a:p>
          <a:p>
            <a:r>
              <a:rPr lang="en-GB" sz="2800" dirty="0" smtClean="0"/>
              <a:t>Code Reviews, Inspections</a:t>
            </a:r>
          </a:p>
          <a:p>
            <a:r>
              <a:rPr lang="en-GB" sz="2800" dirty="0" smtClean="0"/>
              <a:t>Coding Methods</a:t>
            </a:r>
          </a:p>
          <a:p>
            <a:r>
              <a:rPr lang="en-GB" sz="2800" dirty="0" smtClean="0"/>
              <a:t>Structured Programming</a:t>
            </a:r>
          </a:p>
          <a:p>
            <a:r>
              <a:rPr lang="en-GB" sz="2800" dirty="0" smtClean="0"/>
              <a:t>Object-Oriented Programming</a:t>
            </a:r>
          </a:p>
          <a:p>
            <a:r>
              <a:rPr lang="en-GB" sz="2800" dirty="0" smtClean="0"/>
              <a:t>Automatic Code Generation</a:t>
            </a:r>
          </a:p>
          <a:p>
            <a:r>
              <a:rPr lang="en-GB" sz="2800" dirty="0" smtClean="0"/>
              <a:t>Software Code Reuse</a:t>
            </a:r>
          </a:p>
          <a:p>
            <a:r>
              <a:rPr lang="en-GB" sz="2800" dirty="0" smtClean="0"/>
              <a:t>Pair Programming</a:t>
            </a:r>
          </a:p>
          <a:p>
            <a:r>
              <a:rPr lang="en-GB" sz="2800" dirty="0" smtClean="0"/>
              <a:t>Test-Driven Development</a:t>
            </a:r>
          </a:p>
          <a:p>
            <a:r>
              <a:rPr lang="en-GB" sz="2800" dirty="0" smtClean="0"/>
              <a:t>Configuration Management</a:t>
            </a:r>
          </a:p>
          <a:p>
            <a:r>
              <a:rPr lang="en-GB" sz="2800" dirty="0" smtClean="0"/>
              <a:t>Software Construction Artefacts</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Software Code Reuse</a:t>
            </a:r>
          </a:p>
          <a:p>
            <a:r>
              <a:rPr lang="en-US" sz="2000" dirty="0" smtClean="0"/>
              <a:t>The classes containing functions and data themselves can not only be reused in the same way as functions and libraries but the classes can also be modified by way of creating child classes and using them in the source code (Figure above – Code reuse methods).</a:t>
            </a:r>
          </a:p>
          <a:p>
            <a:r>
              <a:rPr lang="en-US" sz="2000" dirty="0" smtClean="0"/>
              <a:t> Apart from creating and using libraries and general purpose classes for code reuse, a more potent code reuse source has evolved recently. </a:t>
            </a:r>
          </a:p>
          <a:p>
            <a:r>
              <a:rPr lang="en-US" sz="2000" dirty="0" smtClean="0"/>
              <a:t>It is known as “service oriented architecture” (SOA). </a:t>
            </a:r>
          </a:p>
          <a:p>
            <a:pPr>
              <a:buNone/>
            </a:pPr>
            <a:endParaRPr lang="en-US" sz="20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Pair Programming</a:t>
            </a:r>
          </a:p>
          <a:p>
            <a:r>
              <a:rPr lang="en-US" sz="2000" dirty="0" smtClean="0"/>
              <a:t>Pair programming is a quality driven development technique employed in the </a:t>
            </a:r>
            <a:r>
              <a:rPr lang="en-US" sz="2000" b="1" dirty="0" smtClean="0"/>
              <a:t>eXtreme Programming development model. </a:t>
            </a:r>
          </a:p>
          <a:p>
            <a:r>
              <a:rPr lang="en-US" sz="2000" dirty="0" smtClean="0"/>
              <a:t>Here, each development task </a:t>
            </a:r>
            <a:r>
              <a:rPr lang="en-US" sz="2000" b="1" dirty="0" smtClean="0"/>
              <a:t>is assigned to two developers</a:t>
            </a:r>
            <a:r>
              <a:rPr lang="en-US" sz="2000" dirty="0" smtClean="0"/>
              <a:t>. </a:t>
            </a:r>
          </a:p>
          <a:p>
            <a:r>
              <a:rPr lang="en-US" sz="2000" dirty="0" smtClean="0"/>
              <a:t>While one </a:t>
            </a:r>
            <a:r>
              <a:rPr lang="en-US" sz="2000" b="1" dirty="0" smtClean="0"/>
              <a:t>developer writes the code, the other developer sits behind him and guides him through the requirements (functional, nonfunctional). </a:t>
            </a:r>
          </a:p>
          <a:p>
            <a:r>
              <a:rPr lang="en-US" sz="2000" dirty="0" smtClean="0"/>
              <a:t>When it is the </a:t>
            </a:r>
            <a:r>
              <a:rPr lang="en-US" sz="2000" b="1" dirty="0" smtClean="0"/>
              <a:t>turn of the other developer to write the code</a:t>
            </a:r>
            <a:r>
              <a:rPr lang="en-US" sz="2000" dirty="0" smtClean="0"/>
              <a:t>, the </a:t>
            </a:r>
            <a:r>
              <a:rPr lang="en-US" sz="2000" b="1" dirty="0" smtClean="0"/>
              <a:t>first developer sits behind him and guides </a:t>
            </a:r>
            <a:r>
              <a:rPr lang="en-US" sz="2000" dirty="0" smtClean="0"/>
              <a:t>him on the requirements. </a:t>
            </a:r>
          </a:p>
          <a:p>
            <a:r>
              <a:rPr lang="en-US" sz="2000" dirty="0" smtClean="0"/>
              <a:t>So </a:t>
            </a:r>
            <a:r>
              <a:rPr lang="en-US" sz="2000" b="1" dirty="0" smtClean="0"/>
              <a:t>developers take turns for the coding and coaching work</a:t>
            </a:r>
            <a:r>
              <a:rPr lang="en-US" sz="2000" dirty="0" smtClean="0"/>
              <a:t>. </a:t>
            </a:r>
          </a:p>
          <a:p>
            <a:r>
              <a:rPr lang="en-US" sz="2000" dirty="0" smtClean="0"/>
              <a:t>This makes sure that </a:t>
            </a:r>
            <a:r>
              <a:rPr lang="en-US" sz="2000" b="1" dirty="0" smtClean="0"/>
              <a:t>each developer understands the big picture </a:t>
            </a:r>
            <a:r>
              <a:rPr lang="en-US" sz="2000" dirty="0" smtClean="0"/>
              <a:t>and helps them to </a:t>
            </a:r>
            <a:r>
              <a:rPr lang="en-US" sz="2000" b="1" dirty="0" smtClean="0"/>
              <a:t>write better code with lesser defects.</a:t>
            </a:r>
          </a:p>
          <a:p>
            <a:endParaRPr lang="en-US" sz="20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Test-Driven Development</a:t>
            </a:r>
          </a:p>
          <a:p>
            <a:r>
              <a:rPr lang="en-US" sz="2000" dirty="0" smtClean="0"/>
              <a:t>This concept is used with iteration-based projects especially with </a:t>
            </a:r>
            <a:r>
              <a:rPr lang="en-US" sz="2000" b="1" dirty="0" smtClean="0"/>
              <a:t>eXtreme Programming technique. </a:t>
            </a:r>
          </a:p>
          <a:p>
            <a:r>
              <a:rPr lang="en-US" sz="2000" dirty="0" smtClean="0"/>
              <a:t>Before developers start writing source code, </a:t>
            </a:r>
            <a:r>
              <a:rPr lang="en-US" sz="2000" b="1" dirty="0" smtClean="0"/>
              <a:t>they create test cases and run the tests to see if they run properly and their logic is working. </a:t>
            </a:r>
            <a:endParaRPr lang="en-US" sz="2000" b="1" dirty="0" smtClean="0"/>
          </a:p>
          <a:p>
            <a:r>
              <a:rPr lang="en-US" sz="2000" dirty="0" smtClean="0"/>
              <a:t>Once it is proved that their </a:t>
            </a:r>
            <a:r>
              <a:rPr lang="en-US" sz="2000" b="1" dirty="0" smtClean="0"/>
              <a:t>logic is perfect, only then they write the source code</a:t>
            </a:r>
            <a:r>
              <a:rPr lang="en-US" sz="2000" dirty="0" smtClean="0"/>
              <a:t>.</a:t>
            </a:r>
          </a:p>
          <a:p>
            <a:r>
              <a:rPr lang="en-US" sz="2000" dirty="0" smtClean="0"/>
              <a:t>So here, tests drive software development, and hence it is appropriately named test-driven development.</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Configuration Management</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Introduction</a:t>
            </a:r>
          </a:p>
          <a:p>
            <a:r>
              <a:rPr lang="en-US" sz="2000" dirty="0" smtClean="0"/>
              <a:t>Configuration management plays an important role in the construction phase.</a:t>
            </a:r>
          </a:p>
          <a:p>
            <a:r>
              <a:rPr lang="en-US" sz="2000" dirty="0" smtClean="0"/>
              <a:t>Due to changes in requirements and design, an already developed source code needs to be changed. </a:t>
            </a:r>
          </a:p>
          <a:p>
            <a:r>
              <a:rPr lang="en-US" sz="2000" dirty="0" smtClean="0"/>
              <a:t>So it happens that the development team ends up with many versions of a source code during the project. </a:t>
            </a:r>
          </a:p>
          <a:p>
            <a:r>
              <a:rPr lang="en-US" sz="2000" dirty="0" smtClean="0"/>
              <a:t>If the version control management is not handled properly, then many developers may start working on a wrong version of source code, and thus a lot of rework may be needed in the end. </a:t>
            </a:r>
          </a:p>
          <a:p>
            <a:r>
              <a:rPr lang="en-US" sz="2000" dirty="0" smtClean="0"/>
              <a:t>There is one more dimension to configuration management for the construction phase. </a:t>
            </a:r>
          </a:p>
          <a:p>
            <a:r>
              <a:rPr lang="en-US" sz="2000" dirty="0" smtClean="0"/>
              <a:t>During construction, many software builds are maintained for different versions of the product being developed. </a:t>
            </a:r>
          </a:p>
          <a:p>
            <a:r>
              <a:rPr lang="en-US" sz="2000" dirty="0" smtClean="0"/>
              <a:t>These builds can break if a bad piece of code is checked into the build by any developer. </a:t>
            </a:r>
          </a:p>
          <a:p>
            <a:r>
              <a:rPr lang="en-US" sz="2000" dirty="0" smtClean="0"/>
              <a:t>When the build is broken, then no other developer can check in his code. </a:t>
            </a:r>
          </a:p>
          <a:p>
            <a:r>
              <a:rPr lang="en-US" sz="2000" dirty="0" smtClean="0"/>
              <a:t>Thus, development is halted until the build is rebuilt with the correct code.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Configuration Management</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Configuration Management</a:t>
            </a:r>
          </a:p>
          <a:p>
            <a:r>
              <a:rPr lang="en-US" sz="2000" dirty="0" smtClean="0"/>
              <a:t>Imagine what may happen in the case of distributed teams located at far-flung locations with different time zones and a central build is being maintained. </a:t>
            </a:r>
          </a:p>
          <a:p>
            <a:r>
              <a:rPr lang="en-US" sz="2000" dirty="0" smtClean="0"/>
              <a:t>It will be difficult to communicate and manage the build process in such a scenario. </a:t>
            </a:r>
          </a:p>
          <a:p>
            <a:r>
              <a:rPr lang="en-US" sz="2000" dirty="0" smtClean="0"/>
              <a:t>In such scenarios, smoke test application can be deployed, which can run whenever a new code is checked-in in the build. </a:t>
            </a:r>
          </a:p>
          <a:p>
            <a:r>
              <a:rPr lang="en-US" sz="2000" dirty="0" smtClean="0"/>
              <a:t>If the smoke test fails, that means the build has failed and thus the automated system can e-mail the build information to concerned people. </a:t>
            </a:r>
          </a:p>
          <a:p>
            <a:r>
              <a:rPr lang="en-US" sz="2000" dirty="0" smtClean="0"/>
              <a:t>If the build fails, then the developer who had checked-in in the code gets the message and immediately tries to fix the build. </a:t>
            </a:r>
          </a:p>
          <a:p>
            <a:r>
              <a:rPr lang="en-US" sz="2000" dirty="0" smtClean="0"/>
              <a:t>Once the build is fixed, then other developers can check-in their code. </a:t>
            </a:r>
          </a:p>
          <a:p>
            <a:r>
              <a:rPr lang="en-US" sz="2000" dirty="0" smtClean="0"/>
              <a:t>Thus, configuration management plays an important role in construction phase.</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 Artifacts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endParaRPr lang="en-US" sz="2000" dirty="0" smtClean="0"/>
          </a:p>
          <a:p>
            <a:r>
              <a:rPr lang="en-US" sz="2000" dirty="0" smtClean="0"/>
              <a:t>The software construction phase is one of the most labor intensive phases in software development cycle. </a:t>
            </a:r>
          </a:p>
          <a:p>
            <a:r>
              <a:rPr lang="en-US" sz="2000" dirty="0" smtClean="0"/>
              <a:t>This phase generates the complete source code of the application. </a:t>
            </a:r>
          </a:p>
          <a:p>
            <a:r>
              <a:rPr lang="en-US" sz="2000" dirty="0" smtClean="0"/>
              <a:t>Apart from source code, documentation is also made so that when any maintenance is required on the built application, the source code could be well understood, and changing any source code will be easy. </a:t>
            </a:r>
          </a:p>
          <a:p>
            <a:r>
              <a:rPr lang="en-US" sz="2000" dirty="0" smtClean="0"/>
              <a:t>Review reports are also generated after reviews are conducted.</a:t>
            </a:r>
          </a:p>
          <a:p>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A layman believes that software construction is the </a:t>
            </a:r>
            <a:r>
              <a:rPr lang="en-US" sz="2000" b="1" dirty="0" smtClean="0"/>
              <a:t>entire software development process. </a:t>
            </a:r>
          </a:p>
          <a:p>
            <a:r>
              <a:rPr lang="en-US" sz="2000" dirty="0" smtClean="0"/>
              <a:t>But, in fact, it is just one of the </a:t>
            </a:r>
            <a:r>
              <a:rPr lang="en-US" sz="2000" b="1" dirty="0" smtClean="0"/>
              <a:t>crucial tasks in software development; software requirement management, software design, software testing and software deployment </a:t>
            </a:r>
            <a:r>
              <a:rPr lang="en-US" sz="2000" dirty="0" smtClean="0"/>
              <a:t>are all equally crucial tasks. </a:t>
            </a:r>
          </a:p>
          <a:p>
            <a:r>
              <a:rPr lang="en-US" sz="2000" dirty="0" smtClean="0"/>
              <a:t>Furthermore, the process of software construction itself consists of many tasks; it not only includes software coding but also unit </a:t>
            </a:r>
            <a:r>
              <a:rPr lang="en-US" sz="2000" b="1" dirty="0" smtClean="0"/>
              <a:t>testing, integration testing, reviews and analysis.</a:t>
            </a:r>
          </a:p>
          <a:p>
            <a:r>
              <a:rPr lang="en-US" sz="2000" dirty="0" smtClean="0"/>
              <a:t>Construction is one of the most labor </a:t>
            </a:r>
            <a:r>
              <a:rPr lang="en-US" sz="2000" b="1" dirty="0" smtClean="0"/>
              <a:t>intensive phases</a:t>
            </a:r>
            <a:r>
              <a:rPr lang="en-US" sz="2000" dirty="0" smtClean="0"/>
              <a:t> in the software development life cycle. </a:t>
            </a:r>
          </a:p>
          <a:p>
            <a:r>
              <a:rPr lang="en-US" sz="2000" dirty="0" smtClean="0"/>
              <a:t>It </a:t>
            </a:r>
            <a:r>
              <a:rPr lang="en-US" sz="2000" b="1" dirty="0" smtClean="0"/>
              <a:t>comprises 30%</a:t>
            </a:r>
            <a:r>
              <a:rPr lang="en-US" sz="2000" dirty="0" smtClean="0"/>
              <a:t> or more of the total effort in software development. </a:t>
            </a:r>
          </a:p>
          <a:p>
            <a:r>
              <a:rPr lang="en-US" sz="2000" dirty="0" smtClean="0"/>
              <a:t>What a user sees as the product at the </a:t>
            </a:r>
            <a:r>
              <a:rPr lang="en-US" sz="2000" b="1" dirty="0" smtClean="0"/>
              <a:t>end of the software development life </a:t>
            </a:r>
            <a:r>
              <a:rPr lang="en-US" sz="2000" dirty="0" smtClean="0"/>
              <a:t>cycle is merely the result of the software code that was written during software construction.</a:t>
            </a:r>
          </a:p>
          <a:p>
            <a:r>
              <a:rPr lang="en-US" sz="2000" dirty="0" smtClean="0"/>
              <a:t>Due to the labor intensive nature of the software construction phase, the work is divided </a:t>
            </a:r>
            <a:r>
              <a:rPr lang="en-US" sz="2000" b="1" dirty="0" smtClean="0"/>
              <a:t>not only among developers, but also small teams are formed to work on parts of the software build.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In fact, to shrink the construction time, many distributed teams, </a:t>
            </a:r>
            <a:r>
              <a:rPr lang="en-US" sz="2000" b="1" dirty="0" smtClean="0"/>
              <a:t>either internal or through contractors are deployed. </a:t>
            </a:r>
          </a:p>
          <a:p>
            <a:r>
              <a:rPr lang="en-US" sz="2000" dirty="0" smtClean="0"/>
              <a:t>The advantage to this is that these project teams do the software coding and other construction work in parallel with </a:t>
            </a:r>
            <a:r>
              <a:rPr lang="en-US" sz="2000" b="1" dirty="0" smtClean="0"/>
              <a:t>each other and thus the construction phase can be collapsed. </a:t>
            </a:r>
          </a:p>
          <a:p>
            <a:r>
              <a:rPr lang="en-US" sz="2000" dirty="0" smtClean="0"/>
              <a:t>This parallel development is known as </a:t>
            </a:r>
            <a:r>
              <a:rPr lang="en-US" sz="2000" b="1" dirty="0" smtClean="0"/>
              <a:t>concurrent engineering.</a:t>
            </a:r>
          </a:p>
          <a:p>
            <a:r>
              <a:rPr lang="en-US" sz="2000" dirty="0" smtClean="0"/>
              <a:t> Constructing an </a:t>
            </a:r>
            <a:r>
              <a:rPr lang="en-US" sz="2000" b="1" dirty="0" smtClean="0"/>
              <a:t>industry strength software product of a large size requires stringent coding standards. </a:t>
            </a:r>
          </a:p>
          <a:p>
            <a:r>
              <a:rPr lang="en-US" sz="2000" dirty="0" smtClean="0"/>
              <a:t>The whole process of construction should follow a proven process so that the produced code is </a:t>
            </a:r>
            <a:r>
              <a:rPr lang="en-US" sz="2000" b="1" dirty="0" smtClean="0"/>
              <a:t>maintainable, testable and reliable</a:t>
            </a:r>
            <a:r>
              <a:rPr lang="en-US" sz="2000" dirty="0" smtClean="0"/>
              <a:t>. </a:t>
            </a:r>
          </a:p>
          <a:p>
            <a:r>
              <a:rPr lang="en-US" sz="2000" dirty="0" smtClean="0"/>
              <a:t>The process itself should be efficient so that </a:t>
            </a:r>
            <a:r>
              <a:rPr lang="en-US" sz="2000" b="1" dirty="0" smtClean="0"/>
              <a:t>resource utilization can be optimized and thus cost of construction can be kept at a minimum.</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a:t>
            </a:r>
          </a:p>
          <a:p>
            <a:r>
              <a:rPr lang="en-US" sz="2000" dirty="0" smtClean="0"/>
              <a:t>Developers are given </a:t>
            </a:r>
            <a:r>
              <a:rPr lang="en-US" sz="2000" b="1" dirty="0" smtClean="0"/>
              <a:t>software design specifications in the form of use cases</a:t>
            </a:r>
            <a:r>
              <a:rPr lang="en-US" sz="2000" dirty="0" smtClean="0"/>
              <a:t>, </a:t>
            </a:r>
            <a:r>
              <a:rPr lang="en-US" sz="2000" b="1" dirty="0" smtClean="0"/>
              <a:t>flow diagrams, UI mock ups, etc., </a:t>
            </a:r>
            <a:r>
              <a:rPr lang="en-US" sz="2000" dirty="0" smtClean="0"/>
              <a:t>and they are supposed to write a code so that the built software matches these specifications. </a:t>
            </a:r>
          </a:p>
          <a:p>
            <a:r>
              <a:rPr lang="en-US" sz="2000" dirty="0" smtClean="0"/>
              <a:t>Converting the specifications into </a:t>
            </a:r>
            <a:r>
              <a:rPr lang="en-US" sz="2000" b="1" dirty="0" smtClean="0"/>
              <a:t>software code is totally dependent </a:t>
            </a:r>
            <a:r>
              <a:rPr lang="en-US" sz="2000" dirty="0" smtClean="0"/>
              <a:t>on the construction team. </a:t>
            </a:r>
          </a:p>
          <a:p>
            <a:r>
              <a:rPr lang="en-US" sz="2000" dirty="0" smtClean="0"/>
              <a:t>How well they do it depends on their </a:t>
            </a:r>
            <a:r>
              <a:rPr lang="en-US" sz="2000" b="1" dirty="0" smtClean="0"/>
              <a:t>experience, skills</a:t>
            </a:r>
            <a:r>
              <a:rPr lang="en-US" sz="2000" dirty="0" smtClean="0"/>
              <a:t> and the process they </a:t>
            </a:r>
            <a:r>
              <a:rPr lang="en-US" sz="2000" b="1" dirty="0" smtClean="0"/>
              <a:t>follow to do their job.</a:t>
            </a:r>
            <a:r>
              <a:rPr lang="en-US" sz="2000" dirty="0" smtClean="0"/>
              <a:t> </a:t>
            </a:r>
          </a:p>
          <a:p>
            <a:r>
              <a:rPr lang="en-US" sz="2000" dirty="0" smtClean="0"/>
              <a:t>Apart from these facilities, they </a:t>
            </a:r>
            <a:r>
              <a:rPr lang="en-US" sz="2000" b="1" dirty="0" smtClean="0"/>
              <a:t>also need some standards in their coding </a:t>
            </a:r>
            <a:r>
              <a:rPr lang="en-US" sz="2000" dirty="0" smtClean="0"/>
              <a:t>so that the work is fast as well as has </a:t>
            </a:r>
            <a:r>
              <a:rPr lang="en-US" sz="2000" b="1" dirty="0" smtClean="0"/>
              <a:t>other benefits like maintainability, readability and reusability </a:t>
            </a:r>
            <a:r>
              <a:rPr lang="en-US" sz="2000" dirty="0" smtClean="0"/>
              <a:t>(Figure-Source Code Production (Conversion) from Software Design).</a:t>
            </a:r>
          </a:p>
          <a:p>
            <a:pPr>
              <a:buNone/>
            </a:pPr>
            <a:r>
              <a:rPr lang="en-US" sz="2000" dirty="0" smtClean="0"/>
              <a:t> </a:t>
            </a:r>
          </a:p>
        </p:txBody>
      </p:sp>
      <p:pic>
        <p:nvPicPr>
          <p:cNvPr id="1026" name="Picture 2"/>
          <p:cNvPicPr>
            <a:picLocks noChangeAspect="1" noChangeArrowheads="1"/>
          </p:cNvPicPr>
          <p:nvPr/>
        </p:nvPicPr>
        <p:blipFill>
          <a:blip r:embed="rId3"/>
          <a:srcRect/>
          <a:stretch>
            <a:fillRect/>
          </a:stretch>
        </p:blipFill>
        <p:spPr bwMode="auto">
          <a:xfrm>
            <a:off x="1447800" y="4194746"/>
            <a:ext cx="6248400" cy="26632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a:t>
            </a:r>
          </a:p>
          <a:p>
            <a:r>
              <a:rPr lang="en-US" sz="2000" dirty="0" smtClean="0"/>
              <a:t>At any time, a code written by </a:t>
            </a:r>
            <a:r>
              <a:rPr lang="en-US" sz="2000" b="1" dirty="0" smtClean="0"/>
              <a:t>a developer will always be different from that written by any other developer. </a:t>
            </a:r>
          </a:p>
          <a:p>
            <a:r>
              <a:rPr lang="en-US" sz="2000" dirty="0" smtClean="0"/>
              <a:t>This poses a challenge in terms of </a:t>
            </a:r>
            <a:r>
              <a:rPr lang="en-US" sz="2000" b="1" dirty="0" smtClean="0"/>
              <a:t>comprehending the code </a:t>
            </a:r>
            <a:r>
              <a:rPr lang="en-US" sz="2000" dirty="0" smtClean="0"/>
              <a:t>while </a:t>
            </a:r>
            <a:r>
              <a:rPr lang="en-US" sz="2000" b="1" dirty="0" smtClean="0"/>
              <a:t>reusing</a:t>
            </a:r>
            <a:r>
              <a:rPr lang="en-US" sz="2000" dirty="0" smtClean="0"/>
              <a:t> the code, </a:t>
            </a:r>
            <a:r>
              <a:rPr lang="en-US" sz="2000" b="1" dirty="0" smtClean="0"/>
              <a:t>maintaining it, </a:t>
            </a:r>
            <a:r>
              <a:rPr lang="en-US" sz="2000" dirty="0" smtClean="0"/>
              <a:t>or </a:t>
            </a:r>
            <a:r>
              <a:rPr lang="en-US" sz="2000" b="1" dirty="0" smtClean="0"/>
              <a:t>simply reviewing it. </a:t>
            </a:r>
          </a:p>
          <a:p>
            <a:r>
              <a:rPr lang="en-US" sz="2000" dirty="0" smtClean="0"/>
              <a:t>A </a:t>
            </a:r>
            <a:r>
              <a:rPr lang="en-US" sz="2000" b="1" dirty="0" smtClean="0"/>
              <a:t>uniform coding standard across all construction </a:t>
            </a:r>
            <a:r>
              <a:rPr lang="en-US" sz="2000" dirty="0" smtClean="0"/>
              <a:t>teams working on the same project will make sure that these issues can be minimized if not eliminated (Figure below - Software Construction Characteristics).</a:t>
            </a:r>
          </a:p>
          <a:p>
            <a:r>
              <a:rPr lang="en-US" sz="2000" dirty="0" smtClean="0"/>
              <a:t>Some of the coding standards include standards for </a:t>
            </a:r>
            <a:r>
              <a:rPr lang="en-US" sz="2000" b="1" dirty="0" smtClean="0"/>
              <a:t>code modularity, clarity, simplicity, reliability, safety and maintainability.</a:t>
            </a:r>
          </a:p>
          <a:p>
            <a:endParaRPr lang="en-US" sz="2000" dirty="0" smtClean="0"/>
          </a:p>
          <a:p>
            <a:endParaRPr lang="en-US" sz="2000" dirty="0" smtClean="0"/>
          </a:p>
          <a:p>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990600" y="4343400"/>
            <a:ext cx="7219950" cy="202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Modularity</a:t>
            </a:r>
          </a:p>
          <a:p>
            <a:r>
              <a:rPr lang="en-US" sz="2000" dirty="0" smtClean="0"/>
              <a:t>The produced software code should be </a:t>
            </a:r>
            <a:r>
              <a:rPr lang="en-US" sz="2000" b="1" dirty="0" smtClean="0"/>
              <a:t>modular in nature</a:t>
            </a:r>
            <a:r>
              <a:rPr lang="en-US" sz="2000" dirty="0" smtClean="0"/>
              <a:t>. </a:t>
            </a:r>
          </a:p>
          <a:p>
            <a:r>
              <a:rPr lang="en-US" sz="2000" dirty="0" smtClean="0"/>
              <a:t>Each major function should be contained inside a </a:t>
            </a:r>
            <a:r>
              <a:rPr lang="en-US" sz="2000" b="1" dirty="0" smtClean="0"/>
              <a:t>software code module. </a:t>
            </a:r>
          </a:p>
          <a:p>
            <a:r>
              <a:rPr lang="en-US" sz="2000" dirty="0" smtClean="0"/>
              <a:t>The module should contain </a:t>
            </a:r>
            <a:r>
              <a:rPr lang="en-US" sz="2000" b="1" dirty="0" smtClean="0"/>
              <a:t>not only structure, but it should also process data.</a:t>
            </a:r>
          </a:p>
          <a:p>
            <a:r>
              <a:rPr lang="en-US" sz="2000" dirty="0" smtClean="0"/>
              <a:t>Each time a particular functionality is needed in the software construction, it can be implemented using that </a:t>
            </a:r>
            <a:r>
              <a:rPr lang="en-US" sz="2000" b="1" dirty="0" smtClean="0"/>
              <a:t>particular module of software code. </a:t>
            </a:r>
          </a:p>
          <a:p>
            <a:r>
              <a:rPr lang="en-US" sz="2000" dirty="0" smtClean="0"/>
              <a:t>This increases </a:t>
            </a:r>
            <a:r>
              <a:rPr lang="en-US" sz="2000" b="1" dirty="0" smtClean="0"/>
              <a:t>software code reuse and thus enhances productivity of developers and code readability.</a:t>
            </a:r>
          </a:p>
          <a:p>
            <a:pPr>
              <a:buNone/>
            </a:pPr>
            <a:r>
              <a:rPr lang="en-US" sz="2000" b="1" dirty="0" smtClean="0"/>
              <a:t>Coding </a:t>
            </a:r>
            <a:r>
              <a:rPr lang="en-US" sz="2000" b="1" dirty="0" smtClean="0"/>
              <a:t>Standards – Clarity</a:t>
            </a:r>
          </a:p>
          <a:p>
            <a:r>
              <a:rPr lang="en-US" sz="2000" dirty="0" smtClean="0"/>
              <a:t>The produced code should be </a:t>
            </a:r>
            <a:r>
              <a:rPr lang="en-US" sz="2000" b="1" dirty="0" smtClean="0"/>
              <a:t>clear for any person who would read the source code. </a:t>
            </a:r>
          </a:p>
          <a:p>
            <a:r>
              <a:rPr lang="en-US" sz="2000" b="1" dirty="0" smtClean="0"/>
              <a:t>Standard naming conventions </a:t>
            </a:r>
            <a:r>
              <a:rPr lang="en-US" sz="2000" dirty="0" smtClean="0"/>
              <a:t>should be used so that the </a:t>
            </a:r>
            <a:r>
              <a:rPr lang="en-US" sz="2000" b="1" dirty="0" smtClean="0"/>
              <a:t>code has ample clarity</a:t>
            </a:r>
            <a:r>
              <a:rPr lang="en-US" sz="2000" dirty="0" smtClean="0"/>
              <a:t>.</a:t>
            </a:r>
          </a:p>
          <a:p>
            <a:r>
              <a:rPr lang="en-US" sz="2000" dirty="0" smtClean="0"/>
              <a:t>There should be </a:t>
            </a:r>
            <a:r>
              <a:rPr lang="en-US" sz="2000" b="1" dirty="0" smtClean="0"/>
              <a:t>sufficient documentation inside the code block</a:t>
            </a:r>
            <a:r>
              <a:rPr lang="en-US" sz="2000" dirty="0" smtClean="0"/>
              <a:t>, so that anybody reading the code could understand what a piece of code is supposed to do. </a:t>
            </a:r>
          </a:p>
          <a:p>
            <a:r>
              <a:rPr lang="en-US" sz="2000" dirty="0" smtClean="0"/>
              <a:t>There should also be </a:t>
            </a:r>
            <a:r>
              <a:rPr lang="en-US" sz="2000" b="1" dirty="0" smtClean="0"/>
              <a:t>ample white spaces in the code blocks</a:t>
            </a:r>
            <a:r>
              <a:rPr lang="en-US" sz="2000" dirty="0" smtClean="0"/>
              <a:t>, so that no piece of </a:t>
            </a:r>
            <a:r>
              <a:rPr lang="en-US" sz="2000" b="1" dirty="0" smtClean="0"/>
              <a:t>code should look crammed</a:t>
            </a:r>
            <a:r>
              <a:rPr lang="en-US" sz="2000" dirty="0" smtClean="0"/>
              <a:t>. White spaces enhance readability of written code.</a:t>
            </a:r>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Simplicity</a:t>
            </a:r>
          </a:p>
          <a:p>
            <a:r>
              <a:rPr lang="en-US" sz="2000" dirty="0" smtClean="0"/>
              <a:t>The source code should have </a:t>
            </a:r>
            <a:r>
              <a:rPr lang="en-US" sz="2000" b="1" dirty="0" smtClean="0"/>
              <a:t>simplicity and no unnecessary complex logic</a:t>
            </a:r>
            <a:r>
              <a:rPr lang="en-US" sz="2000" dirty="0" smtClean="0"/>
              <a:t>; improvisation should be involved, if the same functionality can be achieved by a </a:t>
            </a:r>
            <a:r>
              <a:rPr lang="en-US" sz="2000" b="1" dirty="0" smtClean="0"/>
              <a:t>simpler piece of source code</a:t>
            </a:r>
            <a:r>
              <a:rPr lang="en-US" sz="2000" dirty="0" smtClean="0"/>
              <a:t>. </a:t>
            </a:r>
          </a:p>
          <a:p>
            <a:r>
              <a:rPr lang="en-US" sz="2000" dirty="0" smtClean="0"/>
              <a:t>Simplicity makes the </a:t>
            </a:r>
            <a:r>
              <a:rPr lang="en-US" sz="2000" b="1" dirty="0" smtClean="0"/>
              <a:t>code readable </a:t>
            </a:r>
            <a:r>
              <a:rPr lang="en-US" sz="2000" dirty="0" smtClean="0"/>
              <a:t>and will help in </a:t>
            </a:r>
            <a:r>
              <a:rPr lang="en-US" sz="2000" b="1" dirty="0" smtClean="0"/>
              <a:t>removing any defects </a:t>
            </a:r>
            <a:r>
              <a:rPr lang="en-US" sz="2000" dirty="0" smtClean="0"/>
              <a:t>found in the source code.</a:t>
            </a:r>
          </a:p>
          <a:p>
            <a:r>
              <a:rPr lang="en-US" sz="2000" dirty="0" smtClean="0"/>
              <a:t>Simplicity of written code can be enhanced by </a:t>
            </a:r>
            <a:r>
              <a:rPr lang="en-US" sz="2000" b="1" dirty="0" smtClean="0"/>
              <a:t>adopting best practices for many programming paradigms. </a:t>
            </a:r>
          </a:p>
          <a:p>
            <a:r>
              <a:rPr lang="en-US" sz="2000" dirty="0" smtClean="0"/>
              <a:t>For instance, in the case of object-oriented programming, abstraction </a:t>
            </a:r>
            <a:r>
              <a:rPr lang="en-US" sz="2000" dirty="0" smtClean="0"/>
              <a:t>add </a:t>
            </a:r>
            <a:r>
              <a:rPr lang="en-US" sz="2000" dirty="0" smtClean="0"/>
              <a:t>a great degree of simplicity. </a:t>
            </a:r>
          </a:p>
          <a:p>
            <a:r>
              <a:rPr lang="en-US" sz="2000" dirty="0" smtClean="0"/>
              <a:t>Similarly, breaking the product to be developed into </a:t>
            </a:r>
            <a:r>
              <a:rPr lang="en-US" sz="2000" b="1" dirty="0" smtClean="0"/>
              <a:t>meaningful pieces that mimic real life parts makes the software product simple.</a:t>
            </a:r>
          </a:p>
          <a:p>
            <a:pPr>
              <a:buNone/>
            </a:pPr>
            <a:r>
              <a:rPr lang="en-US" sz="2000" b="1" dirty="0" smtClean="0"/>
              <a:t>Coding </a:t>
            </a:r>
            <a:r>
              <a:rPr lang="en-US" sz="2000" b="1" dirty="0" smtClean="0"/>
              <a:t>Standards – Reliability</a:t>
            </a:r>
          </a:p>
          <a:p>
            <a:r>
              <a:rPr lang="en-US" sz="2000" dirty="0" smtClean="0"/>
              <a:t>Reliability is one of the most important aspects of </a:t>
            </a:r>
            <a:r>
              <a:rPr lang="en-US" sz="2000" b="1" dirty="0" smtClean="0"/>
              <a:t>industry strength software products. </a:t>
            </a:r>
          </a:p>
          <a:p>
            <a:r>
              <a:rPr lang="en-US" sz="2000" dirty="0" smtClean="0"/>
              <a:t>If the software product is not reliable and contains critical defects, then it will </a:t>
            </a:r>
            <a:r>
              <a:rPr lang="en-US" sz="2000" b="1" dirty="0" smtClean="0"/>
              <a:t>not be of much use for end users.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Reliability</a:t>
            </a:r>
          </a:p>
          <a:p>
            <a:r>
              <a:rPr lang="en-US" sz="2000" dirty="0" smtClean="0"/>
              <a:t>Reliability of source code can be increased by </a:t>
            </a:r>
            <a:r>
              <a:rPr lang="en-US" sz="2000" b="1" dirty="0" smtClean="0"/>
              <a:t>sticking to the standard processes for software construction. </a:t>
            </a:r>
            <a:endParaRPr lang="en-US" sz="2000" b="1" dirty="0" smtClean="0"/>
          </a:p>
          <a:p>
            <a:r>
              <a:rPr lang="en-US" sz="2000" dirty="0" smtClean="0"/>
              <a:t>During reviews, if any defects are found, they can be fixed easily if the source </a:t>
            </a:r>
            <a:r>
              <a:rPr lang="en-US" sz="2000" b="1" dirty="0" smtClean="0"/>
              <a:t>code is neat, simple, and clear</a:t>
            </a:r>
            <a:r>
              <a:rPr lang="en-US" sz="2000" dirty="0" smtClean="0"/>
              <a:t>.</a:t>
            </a:r>
          </a:p>
          <a:p>
            <a:r>
              <a:rPr lang="en-US" sz="2000" dirty="0" smtClean="0"/>
              <a:t>Reliable source code can be achieved by first designing the software product with future enhancement in consideration as well as by having a </a:t>
            </a:r>
            <a:r>
              <a:rPr lang="en-US" sz="2000" b="1" dirty="0" smtClean="0"/>
              <a:t>solid structure on which the software product is to be built. </a:t>
            </a:r>
          </a:p>
          <a:p>
            <a:r>
              <a:rPr lang="en-US" sz="2000" dirty="0" smtClean="0"/>
              <a:t>When writing pieces of source code based on this structure, there will be little </a:t>
            </a:r>
            <a:r>
              <a:rPr lang="en-US" sz="2000" b="1" dirty="0" smtClean="0"/>
              <a:t>chance of defects entering into the source code. </a:t>
            </a:r>
          </a:p>
          <a:p>
            <a:r>
              <a:rPr lang="en-US" sz="2000" dirty="0" smtClean="0"/>
              <a:t>Generally during enhancements, the </a:t>
            </a:r>
            <a:r>
              <a:rPr lang="en-US" sz="2000" b="1" dirty="0" smtClean="0"/>
              <a:t>existing structure is not able to take load of additional source code </a:t>
            </a:r>
            <a:r>
              <a:rPr lang="en-US" sz="2000" dirty="0" smtClean="0"/>
              <a:t>and thus the structure becomes shaky. </a:t>
            </a:r>
          </a:p>
          <a:p>
            <a:r>
              <a:rPr lang="en-US" sz="2000" dirty="0" smtClean="0"/>
              <a:t>If the development team feels that this is the case, then it is far better to restructure the software design and then write a code based on the new </a:t>
            </a:r>
            <a:r>
              <a:rPr lang="en-US" sz="2000" b="1" dirty="0" smtClean="0"/>
              <a:t>structure than to add a spaghetti code on top of a crumbling structure</a:t>
            </a:r>
            <a:r>
              <a:rPr lang="en-US" sz="2000" dirty="0" smtClean="0"/>
              <a:t>.</a:t>
            </a:r>
          </a:p>
          <a:p>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66949</TotalTime>
  <Words>3200</Words>
  <Application>Microsoft Office PowerPoint</Application>
  <PresentationFormat>On-screen Show (4:3)</PresentationFormat>
  <Paragraphs>257</Paragraphs>
  <Slides>27</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UNIT - III </vt:lpstr>
      <vt:lpstr>Topics</vt:lpstr>
      <vt:lpstr>Software Construction</vt:lpstr>
      <vt:lpstr>Software Construction</vt:lpstr>
      <vt:lpstr>Coding Standards</vt:lpstr>
      <vt:lpstr>Coding Standards</vt:lpstr>
      <vt:lpstr>Coding Standards</vt:lpstr>
      <vt:lpstr>Coding Standards</vt:lpstr>
      <vt:lpstr>Coding Standards</vt:lpstr>
      <vt:lpstr>Coding Standards</vt:lpstr>
      <vt:lpstr>Coding Framework</vt:lpstr>
      <vt:lpstr>Reviews</vt:lpstr>
      <vt:lpstr>Reviews</vt:lpstr>
      <vt:lpstr>Reviews</vt:lpstr>
      <vt:lpstr>Coding Methods</vt:lpstr>
      <vt:lpstr>Coding Methods</vt:lpstr>
      <vt:lpstr>Coding Methods</vt:lpstr>
      <vt:lpstr>Coding Methods</vt:lpstr>
      <vt:lpstr>Coding Methods</vt:lpstr>
      <vt:lpstr>Coding Methods</vt:lpstr>
      <vt:lpstr>Coding Methods</vt:lpstr>
      <vt:lpstr>Coding Methods</vt:lpstr>
      <vt:lpstr>Configuration Management</vt:lpstr>
      <vt:lpstr>Configuration Management</vt:lpstr>
      <vt:lpstr>Software Construction Artifacts</vt:lpstr>
      <vt:lpstr>REFERENCES</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Rajaram PC</cp:lastModifiedBy>
  <cp:revision>1575</cp:revision>
  <dcterms:created xsi:type="dcterms:W3CDTF">2017-03-21T16:05:31Z</dcterms:created>
  <dcterms:modified xsi:type="dcterms:W3CDTF">2023-03-17T08:39:23Z</dcterms:modified>
</cp:coreProperties>
</file>