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0" d="100"/>
          <a:sy n="70" d="100"/>
        </p:scale>
        <p:origin x="1094"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3631D-B484-DA08-B62A-BC6B80C372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FD48642-198C-33D5-E989-8E8D49C65F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EDB8D11-72E8-EDEB-A7A9-BFA44C378AA6}"/>
              </a:ext>
            </a:extLst>
          </p:cNvPr>
          <p:cNvSpPr>
            <a:spLocks noGrp="1"/>
          </p:cNvSpPr>
          <p:nvPr>
            <p:ph type="dt" sz="half" idx="10"/>
          </p:nvPr>
        </p:nvSpPr>
        <p:spPr/>
        <p:txBody>
          <a:bodyPr/>
          <a:lstStyle/>
          <a:p>
            <a:fld id="{D5DF789C-1C4E-42FA-936E-674B21600C72}" type="datetimeFigureOut">
              <a:rPr lang="en-IN" smtClean="0"/>
              <a:t>02-02-2023</a:t>
            </a:fld>
            <a:endParaRPr lang="en-IN"/>
          </a:p>
        </p:txBody>
      </p:sp>
      <p:sp>
        <p:nvSpPr>
          <p:cNvPr id="5" name="Footer Placeholder 4">
            <a:extLst>
              <a:ext uri="{FF2B5EF4-FFF2-40B4-BE49-F238E27FC236}">
                <a16:creationId xmlns:a16="http://schemas.microsoft.com/office/drawing/2014/main" id="{24C456A0-48C9-54D2-9FFC-C9C54F1AA1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CC60F2-CF89-FBA4-8036-DFE0C324C4BB}"/>
              </a:ext>
            </a:extLst>
          </p:cNvPr>
          <p:cNvSpPr>
            <a:spLocks noGrp="1"/>
          </p:cNvSpPr>
          <p:nvPr>
            <p:ph type="sldNum" sz="quarter" idx="12"/>
          </p:nvPr>
        </p:nvSpPr>
        <p:spPr/>
        <p:txBody>
          <a:bodyPr/>
          <a:lstStyle/>
          <a:p>
            <a:fld id="{BB512B5C-2366-4811-AB95-C6FE567D8DFA}" type="slidenum">
              <a:rPr lang="en-IN" smtClean="0"/>
              <a:t>‹#›</a:t>
            </a:fld>
            <a:endParaRPr lang="en-IN"/>
          </a:p>
        </p:txBody>
      </p:sp>
    </p:spTree>
    <p:extLst>
      <p:ext uri="{BB962C8B-B14F-4D97-AF65-F5344CB8AC3E}">
        <p14:creationId xmlns:p14="http://schemas.microsoft.com/office/powerpoint/2010/main" val="3254802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899AA-5345-9C66-BD26-9A682D92936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AD339C9-5A13-C11B-1E13-91FD46D404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AB493E-234D-4BA7-ED4F-FCE66CA645A8}"/>
              </a:ext>
            </a:extLst>
          </p:cNvPr>
          <p:cNvSpPr>
            <a:spLocks noGrp="1"/>
          </p:cNvSpPr>
          <p:nvPr>
            <p:ph type="dt" sz="half" idx="10"/>
          </p:nvPr>
        </p:nvSpPr>
        <p:spPr/>
        <p:txBody>
          <a:bodyPr/>
          <a:lstStyle/>
          <a:p>
            <a:fld id="{D5DF789C-1C4E-42FA-936E-674B21600C72}" type="datetimeFigureOut">
              <a:rPr lang="en-IN" smtClean="0"/>
              <a:t>02-02-2023</a:t>
            </a:fld>
            <a:endParaRPr lang="en-IN"/>
          </a:p>
        </p:txBody>
      </p:sp>
      <p:sp>
        <p:nvSpPr>
          <p:cNvPr id="5" name="Footer Placeholder 4">
            <a:extLst>
              <a:ext uri="{FF2B5EF4-FFF2-40B4-BE49-F238E27FC236}">
                <a16:creationId xmlns:a16="http://schemas.microsoft.com/office/drawing/2014/main" id="{8BF3F21E-C9D0-264E-2747-C6E46D767F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F8133A-1EC9-316B-26C1-B76E5BB1AAB3}"/>
              </a:ext>
            </a:extLst>
          </p:cNvPr>
          <p:cNvSpPr>
            <a:spLocks noGrp="1"/>
          </p:cNvSpPr>
          <p:nvPr>
            <p:ph type="sldNum" sz="quarter" idx="12"/>
          </p:nvPr>
        </p:nvSpPr>
        <p:spPr/>
        <p:txBody>
          <a:bodyPr/>
          <a:lstStyle/>
          <a:p>
            <a:fld id="{BB512B5C-2366-4811-AB95-C6FE567D8DFA}" type="slidenum">
              <a:rPr lang="en-IN" smtClean="0"/>
              <a:t>‹#›</a:t>
            </a:fld>
            <a:endParaRPr lang="en-IN"/>
          </a:p>
        </p:txBody>
      </p:sp>
    </p:spTree>
    <p:extLst>
      <p:ext uri="{BB962C8B-B14F-4D97-AF65-F5344CB8AC3E}">
        <p14:creationId xmlns:p14="http://schemas.microsoft.com/office/powerpoint/2010/main" val="3157371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A20F20-C43F-78A6-E325-95F50B06D1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9091A76-C16F-E63F-EA03-B3E53488BB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1F1298-2526-41D4-684B-4E5E852D52AB}"/>
              </a:ext>
            </a:extLst>
          </p:cNvPr>
          <p:cNvSpPr>
            <a:spLocks noGrp="1"/>
          </p:cNvSpPr>
          <p:nvPr>
            <p:ph type="dt" sz="half" idx="10"/>
          </p:nvPr>
        </p:nvSpPr>
        <p:spPr/>
        <p:txBody>
          <a:bodyPr/>
          <a:lstStyle/>
          <a:p>
            <a:fld id="{D5DF789C-1C4E-42FA-936E-674B21600C72}" type="datetimeFigureOut">
              <a:rPr lang="en-IN" smtClean="0"/>
              <a:t>02-02-2023</a:t>
            </a:fld>
            <a:endParaRPr lang="en-IN"/>
          </a:p>
        </p:txBody>
      </p:sp>
      <p:sp>
        <p:nvSpPr>
          <p:cNvPr id="5" name="Footer Placeholder 4">
            <a:extLst>
              <a:ext uri="{FF2B5EF4-FFF2-40B4-BE49-F238E27FC236}">
                <a16:creationId xmlns:a16="http://schemas.microsoft.com/office/drawing/2014/main" id="{CC17AD6F-8B6F-E9F3-7AEF-1DEBC44201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AA0D93-C30C-3B31-F321-35F7A87694DA}"/>
              </a:ext>
            </a:extLst>
          </p:cNvPr>
          <p:cNvSpPr>
            <a:spLocks noGrp="1"/>
          </p:cNvSpPr>
          <p:nvPr>
            <p:ph type="sldNum" sz="quarter" idx="12"/>
          </p:nvPr>
        </p:nvSpPr>
        <p:spPr/>
        <p:txBody>
          <a:bodyPr/>
          <a:lstStyle/>
          <a:p>
            <a:fld id="{BB512B5C-2366-4811-AB95-C6FE567D8DFA}" type="slidenum">
              <a:rPr lang="en-IN" smtClean="0"/>
              <a:t>‹#›</a:t>
            </a:fld>
            <a:endParaRPr lang="en-IN"/>
          </a:p>
        </p:txBody>
      </p:sp>
    </p:spTree>
    <p:extLst>
      <p:ext uri="{BB962C8B-B14F-4D97-AF65-F5344CB8AC3E}">
        <p14:creationId xmlns:p14="http://schemas.microsoft.com/office/powerpoint/2010/main" val="3790554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16319-C2B7-66F3-B914-A04745EDC39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61883E-DEEF-7181-CD77-D960DF85A7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CBE663-9B3A-C90A-C046-E1E221FA4784}"/>
              </a:ext>
            </a:extLst>
          </p:cNvPr>
          <p:cNvSpPr>
            <a:spLocks noGrp="1"/>
          </p:cNvSpPr>
          <p:nvPr>
            <p:ph type="dt" sz="half" idx="10"/>
          </p:nvPr>
        </p:nvSpPr>
        <p:spPr/>
        <p:txBody>
          <a:bodyPr/>
          <a:lstStyle/>
          <a:p>
            <a:fld id="{D5DF789C-1C4E-42FA-936E-674B21600C72}" type="datetimeFigureOut">
              <a:rPr lang="en-IN" smtClean="0"/>
              <a:t>02-02-2023</a:t>
            </a:fld>
            <a:endParaRPr lang="en-IN"/>
          </a:p>
        </p:txBody>
      </p:sp>
      <p:sp>
        <p:nvSpPr>
          <p:cNvPr id="5" name="Footer Placeholder 4">
            <a:extLst>
              <a:ext uri="{FF2B5EF4-FFF2-40B4-BE49-F238E27FC236}">
                <a16:creationId xmlns:a16="http://schemas.microsoft.com/office/drawing/2014/main" id="{677286B9-F489-F14D-FDE8-A038708194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AB56B0-E830-5009-545C-FF76AE7F7DAE}"/>
              </a:ext>
            </a:extLst>
          </p:cNvPr>
          <p:cNvSpPr>
            <a:spLocks noGrp="1"/>
          </p:cNvSpPr>
          <p:nvPr>
            <p:ph type="sldNum" sz="quarter" idx="12"/>
          </p:nvPr>
        </p:nvSpPr>
        <p:spPr/>
        <p:txBody>
          <a:bodyPr/>
          <a:lstStyle/>
          <a:p>
            <a:fld id="{BB512B5C-2366-4811-AB95-C6FE567D8DFA}" type="slidenum">
              <a:rPr lang="en-IN" smtClean="0"/>
              <a:t>‹#›</a:t>
            </a:fld>
            <a:endParaRPr lang="en-IN"/>
          </a:p>
        </p:txBody>
      </p:sp>
    </p:spTree>
    <p:extLst>
      <p:ext uri="{BB962C8B-B14F-4D97-AF65-F5344CB8AC3E}">
        <p14:creationId xmlns:p14="http://schemas.microsoft.com/office/powerpoint/2010/main" val="1898288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24C19-C1F0-E302-1669-5440C2DBD7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B4AFC9C-543A-31CC-65FE-900241402E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A85392-984A-456C-9CBA-4D5081EF7ACC}"/>
              </a:ext>
            </a:extLst>
          </p:cNvPr>
          <p:cNvSpPr>
            <a:spLocks noGrp="1"/>
          </p:cNvSpPr>
          <p:nvPr>
            <p:ph type="dt" sz="half" idx="10"/>
          </p:nvPr>
        </p:nvSpPr>
        <p:spPr/>
        <p:txBody>
          <a:bodyPr/>
          <a:lstStyle/>
          <a:p>
            <a:fld id="{D5DF789C-1C4E-42FA-936E-674B21600C72}" type="datetimeFigureOut">
              <a:rPr lang="en-IN" smtClean="0"/>
              <a:t>02-02-2023</a:t>
            </a:fld>
            <a:endParaRPr lang="en-IN"/>
          </a:p>
        </p:txBody>
      </p:sp>
      <p:sp>
        <p:nvSpPr>
          <p:cNvPr id="5" name="Footer Placeholder 4">
            <a:extLst>
              <a:ext uri="{FF2B5EF4-FFF2-40B4-BE49-F238E27FC236}">
                <a16:creationId xmlns:a16="http://schemas.microsoft.com/office/drawing/2014/main" id="{26D39F65-87D9-BD2C-39B7-96A6A333C3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725F98-797C-5283-B327-AAE509600D18}"/>
              </a:ext>
            </a:extLst>
          </p:cNvPr>
          <p:cNvSpPr>
            <a:spLocks noGrp="1"/>
          </p:cNvSpPr>
          <p:nvPr>
            <p:ph type="sldNum" sz="quarter" idx="12"/>
          </p:nvPr>
        </p:nvSpPr>
        <p:spPr/>
        <p:txBody>
          <a:bodyPr/>
          <a:lstStyle/>
          <a:p>
            <a:fld id="{BB512B5C-2366-4811-AB95-C6FE567D8DFA}" type="slidenum">
              <a:rPr lang="en-IN" smtClean="0"/>
              <a:t>‹#›</a:t>
            </a:fld>
            <a:endParaRPr lang="en-IN"/>
          </a:p>
        </p:txBody>
      </p:sp>
    </p:spTree>
    <p:extLst>
      <p:ext uri="{BB962C8B-B14F-4D97-AF65-F5344CB8AC3E}">
        <p14:creationId xmlns:p14="http://schemas.microsoft.com/office/powerpoint/2010/main" val="2739651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41418-64AF-9682-BC13-1D5BC6C5A92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CA17476-2CFC-ABB5-2679-3E5F4ABBFB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15A4AA8-E024-CB17-E661-D53CA1FF60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8F60530-EA24-F74F-A0B1-7D96A0846942}"/>
              </a:ext>
            </a:extLst>
          </p:cNvPr>
          <p:cNvSpPr>
            <a:spLocks noGrp="1"/>
          </p:cNvSpPr>
          <p:nvPr>
            <p:ph type="dt" sz="half" idx="10"/>
          </p:nvPr>
        </p:nvSpPr>
        <p:spPr/>
        <p:txBody>
          <a:bodyPr/>
          <a:lstStyle/>
          <a:p>
            <a:fld id="{D5DF789C-1C4E-42FA-936E-674B21600C72}" type="datetimeFigureOut">
              <a:rPr lang="en-IN" smtClean="0"/>
              <a:t>02-02-2023</a:t>
            </a:fld>
            <a:endParaRPr lang="en-IN"/>
          </a:p>
        </p:txBody>
      </p:sp>
      <p:sp>
        <p:nvSpPr>
          <p:cNvPr id="6" name="Footer Placeholder 5">
            <a:extLst>
              <a:ext uri="{FF2B5EF4-FFF2-40B4-BE49-F238E27FC236}">
                <a16:creationId xmlns:a16="http://schemas.microsoft.com/office/drawing/2014/main" id="{1B3E7FC8-CA9C-2448-C661-97B8274DA3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9E5E23-2D11-EF06-7ED0-068FFF66D221}"/>
              </a:ext>
            </a:extLst>
          </p:cNvPr>
          <p:cNvSpPr>
            <a:spLocks noGrp="1"/>
          </p:cNvSpPr>
          <p:nvPr>
            <p:ph type="sldNum" sz="quarter" idx="12"/>
          </p:nvPr>
        </p:nvSpPr>
        <p:spPr/>
        <p:txBody>
          <a:bodyPr/>
          <a:lstStyle/>
          <a:p>
            <a:fld id="{BB512B5C-2366-4811-AB95-C6FE567D8DFA}" type="slidenum">
              <a:rPr lang="en-IN" smtClean="0"/>
              <a:t>‹#›</a:t>
            </a:fld>
            <a:endParaRPr lang="en-IN"/>
          </a:p>
        </p:txBody>
      </p:sp>
    </p:spTree>
    <p:extLst>
      <p:ext uri="{BB962C8B-B14F-4D97-AF65-F5344CB8AC3E}">
        <p14:creationId xmlns:p14="http://schemas.microsoft.com/office/powerpoint/2010/main" val="2717811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932D2-8A1C-F73D-5C98-CEA9C0C629E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BF0D12-71E4-D85A-BDB7-1EBA36617D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0254EA-0EC9-36A9-97E6-E830EED322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95041ED-530F-27CB-6174-7F1CC0ED93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35C8BD-9264-4FE0-E9D2-D2BBFDA2E0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0FE76A7-7576-4A8D-6836-B309D293B8B2}"/>
              </a:ext>
            </a:extLst>
          </p:cNvPr>
          <p:cNvSpPr>
            <a:spLocks noGrp="1"/>
          </p:cNvSpPr>
          <p:nvPr>
            <p:ph type="dt" sz="half" idx="10"/>
          </p:nvPr>
        </p:nvSpPr>
        <p:spPr/>
        <p:txBody>
          <a:bodyPr/>
          <a:lstStyle/>
          <a:p>
            <a:fld id="{D5DF789C-1C4E-42FA-936E-674B21600C72}" type="datetimeFigureOut">
              <a:rPr lang="en-IN" smtClean="0"/>
              <a:t>02-02-2023</a:t>
            </a:fld>
            <a:endParaRPr lang="en-IN"/>
          </a:p>
        </p:txBody>
      </p:sp>
      <p:sp>
        <p:nvSpPr>
          <p:cNvPr id="8" name="Footer Placeholder 7">
            <a:extLst>
              <a:ext uri="{FF2B5EF4-FFF2-40B4-BE49-F238E27FC236}">
                <a16:creationId xmlns:a16="http://schemas.microsoft.com/office/drawing/2014/main" id="{7513B3E6-534D-602E-2D3A-CA8902A812C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1C6BC5D-0D74-28B1-E961-009D6F02087B}"/>
              </a:ext>
            </a:extLst>
          </p:cNvPr>
          <p:cNvSpPr>
            <a:spLocks noGrp="1"/>
          </p:cNvSpPr>
          <p:nvPr>
            <p:ph type="sldNum" sz="quarter" idx="12"/>
          </p:nvPr>
        </p:nvSpPr>
        <p:spPr/>
        <p:txBody>
          <a:bodyPr/>
          <a:lstStyle/>
          <a:p>
            <a:fld id="{BB512B5C-2366-4811-AB95-C6FE567D8DFA}" type="slidenum">
              <a:rPr lang="en-IN" smtClean="0"/>
              <a:t>‹#›</a:t>
            </a:fld>
            <a:endParaRPr lang="en-IN"/>
          </a:p>
        </p:txBody>
      </p:sp>
    </p:spTree>
    <p:extLst>
      <p:ext uri="{BB962C8B-B14F-4D97-AF65-F5344CB8AC3E}">
        <p14:creationId xmlns:p14="http://schemas.microsoft.com/office/powerpoint/2010/main" val="1123584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A386B-8CD0-9DDE-F996-099685B4697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29A8C49-AC72-15ED-F60C-987F730ABA14}"/>
              </a:ext>
            </a:extLst>
          </p:cNvPr>
          <p:cNvSpPr>
            <a:spLocks noGrp="1"/>
          </p:cNvSpPr>
          <p:nvPr>
            <p:ph type="dt" sz="half" idx="10"/>
          </p:nvPr>
        </p:nvSpPr>
        <p:spPr/>
        <p:txBody>
          <a:bodyPr/>
          <a:lstStyle/>
          <a:p>
            <a:fld id="{D5DF789C-1C4E-42FA-936E-674B21600C72}" type="datetimeFigureOut">
              <a:rPr lang="en-IN" smtClean="0"/>
              <a:t>02-02-2023</a:t>
            </a:fld>
            <a:endParaRPr lang="en-IN"/>
          </a:p>
        </p:txBody>
      </p:sp>
      <p:sp>
        <p:nvSpPr>
          <p:cNvPr id="4" name="Footer Placeholder 3">
            <a:extLst>
              <a:ext uri="{FF2B5EF4-FFF2-40B4-BE49-F238E27FC236}">
                <a16:creationId xmlns:a16="http://schemas.microsoft.com/office/drawing/2014/main" id="{BB895835-4067-0E81-A3C8-D89832DE3F5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8301719-CF38-4968-76B2-05C83CE97993}"/>
              </a:ext>
            </a:extLst>
          </p:cNvPr>
          <p:cNvSpPr>
            <a:spLocks noGrp="1"/>
          </p:cNvSpPr>
          <p:nvPr>
            <p:ph type="sldNum" sz="quarter" idx="12"/>
          </p:nvPr>
        </p:nvSpPr>
        <p:spPr/>
        <p:txBody>
          <a:bodyPr/>
          <a:lstStyle/>
          <a:p>
            <a:fld id="{BB512B5C-2366-4811-AB95-C6FE567D8DFA}" type="slidenum">
              <a:rPr lang="en-IN" smtClean="0"/>
              <a:t>‹#›</a:t>
            </a:fld>
            <a:endParaRPr lang="en-IN"/>
          </a:p>
        </p:txBody>
      </p:sp>
    </p:spTree>
    <p:extLst>
      <p:ext uri="{BB962C8B-B14F-4D97-AF65-F5344CB8AC3E}">
        <p14:creationId xmlns:p14="http://schemas.microsoft.com/office/powerpoint/2010/main" val="975772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25BB05-CB21-7F1D-39B6-3EC4771A1FB3}"/>
              </a:ext>
            </a:extLst>
          </p:cNvPr>
          <p:cNvSpPr>
            <a:spLocks noGrp="1"/>
          </p:cNvSpPr>
          <p:nvPr>
            <p:ph type="dt" sz="half" idx="10"/>
          </p:nvPr>
        </p:nvSpPr>
        <p:spPr/>
        <p:txBody>
          <a:bodyPr/>
          <a:lstStyle/>
          <a:p>
            <a:fld id="{D5DF789C-1C4E-42FA-936E-674B21600C72}" type="datetimeFigureOut">
              <a:rPr lang="en-IN" smtClean="0"/>
              <a:t>02-02-2023</a:t>
            </a:fld>
            <a:endParaRPr lang="en-IN"/>
          </a:p>
        </p:txBody>
      </p:sp>
      <p:sp>
        <p:nvSpPr>
          <p:cNvPr id="3" name="Footer Placeholder 2">
            <a:extLst>
              <a:ext uri="{FF2B5EF4-FFF2-40B4-BE49-F238E27FC236}">
                <a16:creationId xmlns:a16="http://schemas.microsoft.com/office/drawing/2014/main" id="{791925D2-B2FC-1B38-1C76-3BD75E1356E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105FBC4-B271-2B28-6CFE-6328155471A8}"/>
              </a:ext>
            </a:extLst>
          </p:cNvPr>
          <p:cNvSpPr>
            <a:spLocks noGrp="1"/>
          </p:cNvSpPr>
          <p:nvPr>
            <p:ph type="sldNum" sz="quarter" idx="12"/>
          </p:nvPr>
        </p:nvSpPr>
        <p:spPr/>
        <p:txBody>
          <a:bodyPr/>
          <a:lstStyle/>
          <a:p>
            <a:fld id="{BB512B5C-2366-4811-AB95-C6FE567D8DFA}" type="slidenum">
              <a:rPr lang="en-IN" smtClean="0"/>
              <a:t>‹#›</a:t>
            </a:fld>
            <a:endParaRPr lang="en-IN"/>
          </a:p>
        </p:txBody>
      </p:sp>
    </p:spTree>
    <p:extLst>
      <p:ext uri="{BB962C8B-B14F-4D97-AF65-F5344CB8AC3E}">
        <p14:creationId xmlns:p14="http://schemas.microsoft.com/office/powerpoint/2010/main" val="1071541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1BF6A-E193-612B-58FB-FD6D395A99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034B9E5-A131-B67B-0C40-9864FFEF92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7649D1E-B20D-80FF-1E5D-9E5BC77F96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2687D9-BDA8-A940-F377-39EBA81F30BD}"/>
              </a:ext>
            </a:extLst>
          </p:cNvPr>
          <p:cNvSpPr>
            <a:spLocks noGrp="1"/>
          </p:cNvSpPr>
          <p:nvPr>
            <p:ph type="dt" sz="half" idx="10"/>
          </p:nvPr>
        </p:nvSpPr>
        <p:spPr/>
        <p:txBody>
          <a:bodyPr/>
          <a:lstStyle/>
          <a:p>
            <a:fld id="{D5DF789C-1C4E-42FA-936E-674B21600C72}" type="datetimeFigureOut">
              <a:rPr lang="en-IN" smtClean="0"/>
              <a:t>02-02-2023</a:t>
            </a:fld>
            <a:endParaRPr lang="en-IN"/>
          </a:p>
        </p:txBody>
      </p:sp>
      <p:sp>
        <p:nvSpPr>
          <p:cNvPr id="6" name="Footer Placeholder 5">
            <a:extLst>
              <a:ext uri="{FF2B5EF4-FFF2-40B4-BE49-F238E27FC236}">
                <a16:creationId xmlns:a16="http://schemas.microsoft.com/office/drawing/2014/main" id="{4B367791-678C-4CCF-C751-80CA56B0E17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620CE9-4A6C-D6F0-D17F-A353FEEE445A}"/>
              </a:ext>
            </a:extLst>
          </p:cNvPr>
          <p:cNvSpPr>
            <a:spLocks noGrp="1"/>
          </p:cNvSpPr>
          <p:nvPr>
            <p:ph type="sldNum" sz="quarter" idx="12"/>
          </p:nvPr>
        </p:nvSpPr>
        <p:spPr/>
        <p:txBody>
          <a:bodyPr/>
          <a:lstStyle/>
          <a:p>
            <a:fld id="{BB512B5C-2366-4811-AB95-C6FE567D8DFA}" type="slidenum">
              <a:rPr lang="en-IN" smtClean="0"/>
              <a:t>‹#›</a:t>
            </a:fld>
            <a:endParaRPr lang="en-IN"/>
          </a:p>
        </p:txBody>
      </p:sp>
    </p:spTree>
    <p:extLst>
      <p:ext uri="{BB962C8B-B14F-4D97-AF65-F5344CB8AC3E}">
        <p14:creationId xmlns:p14="http://schemas.microsoft.com/office/powerpoint/2010/main" val="2036776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674E8-2D72-D3AD-A74A-BBE064BEDD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FC1BCA9-4372-2C92-77CF-F7FCFFBFCA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F04D59C-36BC-15B5-0B9D-5D092D2A78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B867F5-6612-DDE3-9D63-90B52716CC38}"/>
              </a:ext>
            </a:extLst>
          </p:cNvPr>
          <p:cNvSpPr>
            <a:spLocks noGrp="1"/>
          </p:cNvSpPr>
          <p:nvPr>
            <p:ph type="dt" sz="half" idx="10"/>
          </p:nvPr>
        </p:nvSpPr>
        <p:spPr/>
        <p:txBody>
          <a:bodyPr/>
          <a:lstStyle/>
          <a:p>
            <a:fld id="{D5DF789C-1C4E-42FA-936E-674B21600C72}" type="datetimeFigureOut">
              <a:rPr lang="en-IN" smtClean="0"/>
              <a:t>02-02-2023</a:t>
            </a:fld>
            <a:endParaRPr lang="en-IN"/>
          </a:p>
        </p:txBody>
      </p:sp>
      <p:sp>
        <p:nvSpPr>
          <p:cNvPr id="6" name="Footer Placeholder 5">
            <a:extLst>
              <a:ext uri="{FF2B5EF4-FFF2-40B4-BE49-F238E27FC236}">
                <a16:creationId xmlns:a16="http://schemas.microsoft.com/office/drawing/2014/main" id="{7F9413EA-FC60-72C4-1F65-D09CBDD0E6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E3B7D00-DB65-E178-6D11-C6C4B4384962}"/>
              </a:ext>
            </a:extLst>
          </p:cNvPr>
          <p:cNvSpPr>
            <a:spLocks noGrp="1"/>
          </p:cNvSpPr>
          <p:nvPr>
            <p:ph type="sldNum" sz="quarter" idx="12"/>
          </p:nvPr>
        </p:nvSpPr>
        <p:spPr/>
        <p:txBody>
          <a:bodyPr/>
          <a:lstStyle/>
          <a:p>
            <a:fld id="{BB512B5C-2366-4811-AB95-C6FE567D8DFA}" type="slidenum">
              <a:rPr lang="en-IN" smtClean="0"/>
              <a:t>‹#›</a:t>
            </a:fld>
            <a:endParaRPr lang="en-IN"/>
          </a:p>
        </p:txBody>
      </p:sp>
    </p:spTree>
    <p:extLst>
      <p:ext uri="{BB962C8B-B14F-4D97-AF65-F5344CB8AC3E}">
        <p14:creationId xmlns:p14="http://schemas.microsoft.com/office/powerpoint/2010/main" val="2443865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AD606C-6C0D-93E9-2A04-65647E500C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5692AE-99B9-A9D0-0005-EEAA675A8D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053D98-A17F-D93D-3737-A58BA7BA92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DF789C-1C4E-42FA-936E-674B21600C72}" type="datetimeFigureOut">
              <a:rPr lang="en-IN" smtClean="0"/>
              <a:t>02-02-2023</a:t>
            </a:fld>
            <a:endParaRPr lang="en-IN"/>
          </a:p>
        </p:txBody>
      </p:sp>
      <p:sp>
        <p:nvSpPr>
          <p:cNvPr id="5" name="Footer Placeholder 4">
            <a:extLst>
              <a:ext uri="{FF2B5EF4-FFF2-40B4-BE49-F238E27FC236}">
                <a16:creationId xmlns:a16="http://schemas.microsoft.com/office/drawing/2014/main" id="{313EF941-7B0F-4614-69CA-4F13FF8D2E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35C732E-0D33-87E8-5DCD-1D0674DE6E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512B5C-2366-4811-AB95-C6FE567D8DFA}" type="slidenum">
              <a:rPr lang="en-IN" smtClean="0"/>
              <a:t>‹#›</a:t>
            </a:fld>
            <a:endParaRPr lang="en-IN"/>
          </a:p>
        </p:txBody>
      </p:sp>
    </p:spTree>
    <p:extLst>
      <p:ext uri="{BB962C8B-B14F-4D97-AF65-F5344CB8AC3E}">
        <p14:creationId xmlns:p14="http://schemas.microsoft.com/office/powerpoint/2010/main" val="21133329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66746-6298-201A-D6F5-8522E47E095D}"/>
              </a:ext>
            </a:extLst>
          </p:cNvPr>
          <p:cNvSpPr>
            <a:spLocks noGrp="1"/>
          </p:cNvSpPr>
          <p:nvPr>
            <p:ph type="title"/>
          </p:nvPr>
        </p:nvSpPr>
        <p:spPr>
          <a:xfrm>
            <a:off x="838200" y="106507"/>
            <a:ext cx="10515600" cy="761711"/>
          </a:xfrm>
        </p:spPr>
        <p:txBody>
          <a:bodyPr>
            <a:normAutofit/>
          </a:bodyPr>
          <a:lstStyle/>
          <a:p>
            <a:pPr algn="ctr"/>
            <a:r>
              <a:rPr lang="en-US" sz="3600" dirty="0">
                <a:latin typeface="Times New Roman" panose="02020603050405020304" pitchFamily="18" charset="0"/>
                <a:cs typeface="Times New Roman" panose="02020603050405020304" pitchFamily="18" charset="0"/>
              </a:rPr>
              <a:t>Role and Needs of Energy Managers</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54F979E-C494-A0DB-FF11-F3CFBD5744EB}"/>
              </a:ext>
            </a:extLst>
          </p:cNvPr>
          <p:cNvSpPr>
            <a:spLocks noGrp="1"/>
          </p:cNvSpPr>
          <p:nvPr>
            <p:ph idx="1"/>
          </p:nvPr>
        </p:nvSpPr>
        <p:spPr>
          <a:xfrm>
            <a:off x="838200" y="1105188"/>
            <a:ext cx="10515600" cy="5554229"/>
          </a:xfrm>
        </p:spPr>
        <p:txBody>
          <a:bodyPr/>
          <a:lstStyle/>
          <a:p>
            <a:pPr marL="0" indent="0" algn="just">
              <a:buNone/>
            </a:pPr>
            <a:r>
              <a:rPr lang="en-CA" sz="2000" b="1" dirty="0">
                <a:effectLst/>
                <a:latin typeface="Times New Roman" panose="02020603050405020304" pitchFamily="18" charset="0"/>
                <a:ea typeface="Times New Roman" panose="02020603050405020304" pitchFamily="18" charset="0"/>
                <a:cs typeface="Times New Roman" panose="02020603050405020304" pitchFamily="18" charset="0"/>
              </a:rPr>
              <a:t>Energy Manager basics:</a:t>
            </a:r>
          </a:p>
          <a:p>
            <a:pPr marL="0" indent="0" algn="just">
              <a:buNone/>
              <a:tabLst>
                <a:tab pos="449263" algn="l"/>
                <a:tab pos="631825" algn="l"/>
              </a:tabLst>
            </a:pPr>
            <a:r>
              <a:rPr lang="en-CA" sz="2000" dirty="0">
                <a:effectLst/>
                <a:latin typeface="Times New Roman" panose="02020603050405020304" pitchFamily="18" charset="0"/>
                <a:ea typeface="Times New Roman" panose="02020603050405020304" pitchFamily="18" charset="0"/>
                <a:cs typeface="Times New Roman" panose="02020603050405020304" pitchFamily="18" charset="0"/>
              </a:rPr>
              <a:t>	The role of an Energy Manager (EM) involves facilitating energy conservation by identifying and implementing various options for saving energy, leading awareness programs, and monitoring energy consumption. As such, EMs play a critical role in the successful implementation of energy conservation and demand management programs within the industry.</a:t>
            </a:r>
          </a:p>
          <a:p>
            <a:pPr marL="531813" indent="366713" algn="just">
              <a:buFont typeface="Wingdings" panose="05000000000000000000" pitchFamily="2" charset="2"/>
              <a:buChar char="ü"/>
              <a:tabLst>
                <a:tab pos="449263" algn="l"/>
                <a:tab pos="631825" algn="l"/>
              </a:tabLst>
            </a:pPr>
            <a:r>
              <a:rPr lang="en-CA" sz="2000" dirty="0">
                <a:latin typeface="Times New Roman" panose="02020603050405020304" pitchFamily="18" charset="0"/>
                <a:cs typeface="Times New Roman" panose="02020603050405020304" pitchFamily="18" charset="0"/>
              </a:rPr>
              <a:t> Saving Energy</a:t>
            </a:r>
          </a:p>
          <a:p>
            <a:pPr marL="531813" indent="366713" algn="just">
              <a:buFont typeface="Wingdings" panose="05000000000000000000" pitchFamily="2" charset="2"/>
              <a:buChar char="ü"/>
              <a:tabLst>
                <a:tab pos="449263" algn="l"/>
                <a:tab pos="631825" algn="l"/>
              </a:tabLst>
            </a:pPr>
            <a:r>
              <a:rPr lang="en-CA" sz="2000" dirty="0">
                <a:latin typeface="Times New Roman" panose="02020603050405020304" pitchFamily="18" charset="0"/>
                <a:cs typeface="Times New Roman" panose="02020603050405020304" pitchFamily="18" charset="0"/>
              </a:rPr>
              <a:t>Annual Savings Targets</a:t>
            </a:r>
          </a:p>
          <a:p>
            <a:pPr marL="531813" indent="366713" algn="just">
              <a:buFont typeface="Wingdings" panose="05000000000000000000" pitchFamily="2" charset="2"/>
              <a:buChar char="ü"/>
              <a:tabLst>
                <a:tab pos="449263" algn="l"/>
                <a:tab pos="631825" algn="l"/>
              </a:tabLst>
            </a:pPr>
            <a:r>
              <a:rPr lang="en-CA" sz="2000" dirty="0">
                <a:latin typeface="Times New Roman" panose="02020603050405020304" pitchFamily="18" charset="0"/>
                <a:cs typeface="Times New Roman" panose="02020603050405020304" pitchFamily="18" charset="0"/>
              </a:rPr>
              <a:t>Reporting</a:t>
            </a:r>
          </a:p>
          <a:p>
            <a:pPr marL="531813" indent="366713" algn="just">
              <a:buFont typeface="Wingdings" panose="05000000000000000000" pitchFamily="2" charset="2"/>
              <a:buChar char="ü"/>
              <a:tabLst>
                <a:tab pos="449263" algn="l"/>
                <a:tab pos="631825" algn="l"/>
              </a:tabLst>
            </a:pPr>
            <a:r>
              <a:rPr lang="en-CA" sz="2000" dirty="0">
                <a:latin typeface="Times New Roman" panose="02020603050405020304" pitchFamily="18" charset="0"/>
                <a:cs typeface="Times New Roman" panose="02020603050405020304" pitchFamily="18" charset="0"/>
              </a:rPr>
              <a:t>Quarterly Report Reviews</a:t>
            </a:r>
            <a:endParaRPr lang="en-IN" sz="2000" dirty="0">
              <a:latin typeface="Times New Roman" panose="02020603050405020304" pitchFamily="18" charset="0"/>
              <a:cs typeface="Times New Roman" panose="02020603050405020304" pitchFamily="18" charset="0"/>
            </a:endParaRPr>
          </a:p>
          <a:p>
            <a:pPr marL="531813" indent="366713" algn="just">
              <a:buFont typeface="Wingdings" panose="05000000000000000000" pitchFamily="2" charset="2"/>
              <a:buChar char="ü"/>
              <a:tabLst>
                <a:tab pos="449263" algn="l"/>
                <a:tab pos="631825" algn="l"/>
              </a:tabLst>
            </a:pPr>
            <a:r>
              <a:rPr lang="en-CA" sz="2000" dirty="0">
                <a:latin typeface="Times New Roman" panose="02020603050405020304" pitchFamily="18" charset="0"/>
                <a:cs typeface="Times New Roman" panose="02020603050405020304" pitchFamily="18" charset="0"/>
              </a:rPr>
              <a:t>Annual Reviews</a:t>
            </a:r>
          </a:p>
          <a:p>
            <a:pPr marL="0" indent="0" algn="just">
              <a:buNone/>
              <a:tabLst>
                <a:tab pos="449263" algn="l"/>
                <a:tab pos="631825" algn="l"/>
              </a:tabLst>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365673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66746-6298-201A-D6F5-8522E47E095D}"/>
              </a:ext>
            </a:extLst>
          </p:cNvPr>
          <p:cNvSpPr>
            <a:spLocks noGrp="1"/>
          </p:cNvSpPr>
          <p:nvPr>
            <p:ph type="title"/>
          </p:nvPr>
        </p:nvSpPr>
        <p:spPr>
          <a:xfrm>
            <a:off x="838200" y="106507"/>
            <a:ext cx="10515600" cy="761711"/>
          </a:xfrm>
        </p:spPr>
        <p:txBody>
          <a:bodyPr>
            <a:normAutofit/>
          </a:bodyPr>
          <a:lstStyle/>
          <a:p>
            <a:pPr algn="ctr"/>
            <a:r>
              <a:rPr lang="en-US" sz="3600" dirty="0">
                <a:latin typeface="Times New Roman" panose="02020603050405020304" pitchFamily="18" charset="0"/>
                <a:cs typeface="Times New Roman" panose="02020603050405020304" pitchFamily="18" charset="0"/>
              </a:rPr>
              <a:t>Instruments for Energy auditing</a:t>
            </a:r>
            <a:endParaRPr lang="en-IN" sz="3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3B3D9EB-67A8-18C9-2C0B-88AA13B18B92}"/>
              </a:ext>
            </a:extLst>
          </p:cNvPr>
          <p:cNvPicPr>
            <a:picLocks noChangeAspect="1"/>
          </p:cNvPicPr>
          <p:nvPr/>
        </p:nvPicPr>
        <p:blipFill>
          <a:blip r:embed="rId2"/>
          <a:stretch>
            <a:fillRect/>
          </a:stretch>
        </p:blipFill>
        <p:spPr>
          <a:xfrm>
            <a:off x="2201107" y="1494654"/>
            <a:ext cx="7915738" cy="4212725"/>
          </a:xfrm>
          <a:prstGeom prst="rect">
            <a:avLst/>
          </a:prstGeom>
        </p:spPr>
      </p:pic>
    </p:spTree>
    <p:extLst>
      <p:ext uri="{BB962C8B-B14F-4D97-AF65-F5344CB8AC3E}">
        <p14:creationId xmlns:p14="http://schemas.microsoft.com/office/powerpoint/2010/main" val="3199113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66746-6298-201A-D6F5-8522E47E095D}"/>
              </a:ext>
            </a:extLst>
          </p:cNvPr>
          <p:cNvSpPr>
            <a:spLocks noGrp="1"/>
          </p:cNvSpPr>
          <p:nvPr>
            <p:ph type="title"/>
          </p:nvPr>
        </p:nvSpPr>
        <p:spPr>
          <a:xfrm>
            <a:off x="838200" y="106507"/>
            <a:ext cx="10515600" cy="761711"/>
          </a:xfrm>
        </p:spPr>
        <p:txBody>
          <a:bodyPr>
            <a:normAutofit/>
          </a:bodyPr>
          <a:lstStyle/>
          <a:p>
            <a:pPr algn="ctr"/>
            <a:r>
              <a:rPr lang="en-US" sz="3600" dirty="0">
                <a:latin typeface="Times New Roman" panose="02020603050405020304" pitchFamily="18" charset="0"/>
                <a:cs typeface="Times New Roman" panose="02020603050405020304" pitchFamily="18" charset="0"/>
              </a:rPr>
              <a:t>Instruments for Energy auditing</a:t>
            </a:r>
            <a:endParaRPr lang="en-IN" sz="3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FAF6619-D6E1-061E-900C-30665C90924D}"/>
              </a:ext>
            </a:extLst>
          </p:cNvPr>
          <p:cNvPicPr>
            <a:picLocks noChangeAspect="1"/>
          </p:cNvPicPr>
          <p:nvPr/>
        </p:nvPicPr>
        <p:blipFill>
          <a:blip r:embed="rId2"/>
          <a:stretch>
            <a:fillRect/>
          </a:stretch>
        </p:blipFill>
        <p:spPr>
          <a:xfrm>
            <a:off x="1961613" y="1422183"/>
            <a:ext cx="8268773" cy="4881589"/>
          </a:xfrm>
          <a:prstGeom prst="rect">
            <a:avLst/>
          </a:prstGeom>
        </p:spPr>
      </p:pic>
    </p:spTree>
    <p:extLst>
      <p:ext uri="{BB962C8B-B14F-4D97-AF65-F5344CB8AC3E}">
        <p14:creationId xmlns:p14="http://schemas.microsoft.com/office/powerpoint/2010/main" val="731678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66746-6298-201A-D6F5-8522E47E095D}"/>
              </a:ext>
            </a:extLst>
          </p:cNvPr>
          <p:cNvSpPr>
            <a:spLocks noGrp="1"/>
          </p:cNvSpPr>
          <p:nvPr>
            <p:ph type="title"/>
          </p:nvPr>
        </p:nvSpPr>
        <p:spPr>
          <a:xfrm>
            <a:off x="838200" y="106507"/>
            <a:ext cx="10515600" cy="761711"/>
          </a:xfrm>
        </p:spPr>
        <p:txBody>
          <a:bodyPr>
            <a:normAutofit/>
          </a:bodyPr>
          <a:lstStyle/>
          <a:p>
            <a:pPr algn="ctr"/>
            <a:r>
              <a:rPr lang="en-US" sz="3600" dirty="0">
                <a:latin typeface="Times New Roman" panose="02020603050405020304" pitchFamily="18" charset="0"/>
                <a:cs typeface="Times New Roman" panose="02020603050405020304" pitchFamily="18" charset="0"/>
              </a:rPr>
              <a:t>Instruments for Energy auditing</a:t>
            </a:r>
            <a:endParaRPr lang="en-IN" sz="3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7749105-DDC3-5F65-587A-7004A8AD5E9E}"/>
              </a:ext>
            </a:extLst>
          </p:cNvPr>
          <p:cNvPicPr>
            <a:picLocks noChangeAspect="1"/>
          </p:cNvPicPr>
          <p:nvPr/>
        </p:nvPicPr>
        <p:blipFill>
          <a:blip r:embed="rId2"/>
          <a:stretch>
            <a:fillRect/>
          </a:stretch>
        </p:blipFill>
        <p:spPr>
          <a:xfrm>
            <a:off x="2729094" y="1043827"/>
            <a:ext cx="7253106" cy="5707666"/>
          </a:xfrm>
          <a:prstGeom prst="rect">
            <a:avLst/>
          </a:prstGeom>
        </p:spPr>
      </p:pic>
    </p:spTree>
    <p:extLst>
      <p:ext uri="{BB962C8B-B14F-4D97-AF65-F5344CB8AC3E}">
        <p14:creationId xmlns:p14="http://schemas.microsoft.com/office/powerpoint/2010/main" val="1144550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66746-6298-201A-D6F5-8522E47E095D}"/>
              </a:ext>
            </a:extLst>
          </p:cNvPr>
          <p:cNvSpPr>
            <a:spLocks noGrp="1"/>
          </p:cNvSpPr>
          <p:nvPr>
            <p:ph type="title"/>
          </p:nvPr>
        </p:nvSpPr>
        <p:spPr>
          <a:xfrm>
            <a:off x="838200" y="106507"/>
            <a:ext cx="10515600" cy="761711"/>
          </a:xfrm>
        </p:spPr>
        <p:txBody>
          <a:bodyPr>
            <a:normAutofit/>
          </a:bodyPr>
          <a:lstStyle/>
          <a:p>
            <a:pPr algn="ctr"/>
            <a:r>
              <a:rPr lang="en-US" sz="3600" dirty="0">
                <a:latin typeface="Times New Roman" panose="02020603050405020304" pitchFamily="18" charset="0"/>
                <a:cs typeface="Times New Roman" panose="02020603050405020304" pitchFamily="18" charset="0"/>
              </a:rPr>
              <a:t>Instruments for Energy auditing</a:t>
            </a:r>
            <a:endParaRPr lang="en-IN" sz="3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F880CEC-3324-9C72-DDFF-3DBF84E4375D}"/>
              </a:ext>
            </a:extLst>
          </p:cNvPr>
          <p:cNvPicPr>
            <a:picLocks noChangeAspect="1"/>
          </p:cNvPicPr>
          <p:nvPr/>
        </p:nvPicPr>
        <p:blipFill>
          <a:blip r:embed="rId2"/>
          <a:stretch>
            <a:fillRect/>
          </a:stretch>
        </p:blipFill>
        <p:spPr>
          <a:xfrm>
            <a:off x="2175915" y="1421165"/>
            <a:ext cx="8099433" cy="4805464"/>
          </a:xfrm>
          <a:prstGeom prst="rect">
            <a:avLst/>
          </a:prstGeom>
        </p:spPr>
      </p:pic>
    </p:spTree>
    <p:extLst>
      <p:ext uri="{BB962C8B-B14F-4D97-AF65-F5344CB8AC3E}">
        <p14:creationId xmlns:p14="http://schemas.microsoft.com/office/powerpoint/2010/main" val="366750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66746-6298-201A-D6F5-8522E47E095D}"/>
              </a:ext>
            </a:extLst>
          </p:cNvPr>
          <p:cNvSpPr>
            <a:spLocks noGrp="1"/>
          </p:cNvSpPr>
          <p:nvPr>
            <p:ph type="title"/>
          </p:nvPr>
        </p:nvSpPr>
        <p:spPr>
          <a:xfrm>
            <a:off x="838200" y="106507"/>
            <a:ext cx="10515600" cy="761711"/>
          </a:xfrm>
        </p:spPr>
        <p:txBody>
          <a:bodyPr>
            <a:normAutofit/>
          </a:bodyPr>
          <a:lstStyle/>
          <a:p>
            <a:pPr algn="ctr"/>
            <a:r>
              <a:rPr lang="en-US" sz="3600" dirty="0">
                <a:latin typeface="Times New Roman" panose="02020603050405020304" pitchFamily="18" charset="0"/>
                <a:cs typeface="Times New Roman" panose="02020603050405020304" pitchFamily="18" charset="0"/>
              </a:rPr>
              <a:t>Instruments for Energy auditing</a:t>
            </a:r>
            <a:endParaRPr lang="en-IN" sz="3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3C65FFB-5875-63B6-6634-2C1EF1FA10ED}"/>
              </a:ext>
            </a:extLst>
          </p:cNvPr>
          <p:cNvPicPr>
            <a:picLocks noChangeAspect="1"/>
          </p:cNvPicPr>
          <p:nvPr/>
        </p:nvPicPr>
        <p:blipFill>
          <a:blip r:embed="rId2"/>
          <a:stretch>
            <a:fillRect/>
          </a:stretch>
        </p:blipFill>
        <p:spPr>
          <a:xfrm>
            <a:off x="3133859" y="1567774"/>
            <a:ext cx="5924282" cy="3722451"/>
          </a:xfrm>
          <a:prstGeom prst="rect">
            <a:avLst/>
          </a:prstGeom>
        </p:spPr>
      </p:pic>
    </p:spTree>
    <p:extLst>
      <p:ext uri="{BB962C8B-B14F-4D97-AF65-F5344CB8AC3E}">
        <p14:creationId xmlns:p14="http://schemas.microsoft.com/office/powerpoint/2010/main" val="3841268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66746-6298-201A-D6F5-8522E47E095D}"/>
              </a:ext>
            </a:extLst>
          </p:cNvPr>
          <p:cNvSpPr>
            <a:spLocks noGrp="1"/>
          </p:cNvSpPr>
          <p:nvPr>
            <p:ph type="title"/>
          </p:nvPr>
        </p:nvSpPr>
        <p:spPr>
          <a:xfrm>
            <a:off x="838200" y="106507"/>
            <a:ext cx="10515600" cy="761711"/>
          </a:xfrm>
        </p:spPr>
        <p:txBody>
          <a:bodyPr>
            <a:normAutofit/>
          </a:bodyPr>
          <a:lstStyle/>
          <a:p>
            <a:pPr algn="ctr"/>
            <a:r>
              <a:rPr lang="en-US" sz="3600" dirty="0">
                <a:latin typeface="Times New Roman" panose="02020603050405020304" pitchFamily="18" charset="0"/>
                <a:cs typeface="Times New Roman" panose="02020603050405020304" pitchFamily="18" charset="0"/>
              </a:rPr>
              <a:t>Instruments for Energy auditing</a:t>
            </a:r>
            <a:endParaRPr lang="en-IN" sz="3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ED7AF2B-182F-F60F-29E7-459A139F10F0}"/>
              </a:ext>
            </a:extLst>
          </p:cNvPr>
          <p:cNvPicPr>
            <a:picLocks noChangeAspect="1"/>
          </p:cNvPicPr>
          <p:nvPr/>
        </p:nvPicPr>
        <p:blipFill>
          <a:blip r:embed="rId2"/>
          <a:stretch>
            <a:fillRect/>
          </a:stretch>
        </p:blipFill>
        <p:spPr>
          <a:xfrm>
            <a:off x="2342687" y="1512881"/>
            <a:ext cx="7738962" cy="4713747"/>
          </a:xfrm>
          <a:prstGeom prst="rect">
            <a:avLst/>
          </a:prstGeom>
        </p:spPr>
      </p:pic>
    </p:spTree>
    <p:extLst>
      <p:ext uri="{BB962C8B-B14F-4D97-AF65-F5344CB8AC3E}">
        <p14:creationId xmlns:p14="http://schemas.microsoft.com/office/powerpoint/2010/main" val="2036508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66746-6298-201A-D6F5-8522E47E095D}"/>
              </a:ext>
            </a:extLst>
          </p:cNvPr>
          <p:cNvSpPr>
            <a:spLocks noGrp="1"/>
          </p:cNvSpPr>
          <p:nvPr>
            <p:ph type="title"/>
          </p:nvPr>
        </p:nvSpPr>
        <p:spPr>
          <a:xfrm>
            <a:off x="838200" y="106507"/>
            <a:ext cx="10515600" cy="761711"/>
          </a:xfrm>
        </p:spPr>
        <p:txBody>
          <a:bodyPr>
            <a:normAutofit/>
          </a:bodyPr>
          <a:lstStyle/>
          <a:p>
            <a:pPr algn="ctr"/>
            <a:r>
              <a:rPr lang="en-US" sz="3600" dirty="0">
                <a:latin typeface="Times New Roman" panose="02020603050405020304" pitchFamily="18" charset="0"/>
                <a:cs typeface="Times New Roman" panose="02020603050405020304" pitchFamily="18" charset="0"/>
              </a:rPr>
              <a:t>Instruments for Energy auditing</a:t>
            </a:r>
            <a:endParaRPr lang="en-IN" sz="3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AD17AD3-6DD0-4A69-9A48-FE5F35087A2A}"/>
              </a:ext>
            </a:extLst>
          </p:cNvPr>
          <p:cNvPicPr>
            <a:picLocks noChangeAspect="1"/>
          </p:cNvPicPr>
          <p:nvPr/>
        </p:nvPicPr>
        <p:blipFill>
          <a:blip r:embed="rId2"/>
          <a:stretch>
            <a:fillRect/>
          </a:stretch>
        </p:blipFill>
        <p:spPr>
          <a:xfrm>
            <a:off x="2278187" y="1430429"/>
            <a:ext cx="7635625" cy="4730885"/>
          </a:xfrm>
          <a:prstGeom prst="rect">
            <a:avLst/>
          </a:prstGeom>
        </p:spPr>
      </p:pic>
    </p:spTree>
    <p:extLst>
      <p:ext uri="{BB962C8B-B14F-4D97-AF65-F5344CB8AC3E}">
        <p14:creationId xmlns:p14="http://schemas.microsoft.com/office/powerpoint/2010/main" val="13912990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66746-6298-201A-D6F5-8522E47E095D}"/>
              </a:ext>
            </a:extLst>
          </p:cNvPr>
          <p:cNvSpPr>
            <a:spLocks noGrp="1"/>
          </p:cNvSpPr>
          <p:nvPr>
            <p:ph type="title"/>
          </p:nvPr>
        </p:nvSpPr>
        <p:spPr>
          <a:xfrm>
            <a:off x="838200" y="106507"/>
            <a:ext cx="10515600" cy="761711"/>
          </a:xfrm>
        </p:spPr>
        <p:txBody>
          <a:bodyPr>
            <a:normAutofit/>
          </a:bodyPr>
          <a:lstStyle/>
          <a:p>
            <a:pPr algn="ctr"/>
            <a:r>
              <a:rPr lang="en-US" sz="3600" dirty="0">
                <a:latin typeface="Times New Roman" panose="02020603050405020304" pitchFamily="18" charset="0"/>
                <a:cs typeface="Times New Roman" panose="02020603050405020304" pitchFamily="18" charset="0"/>
              </a:rPr>
              <a:t>Instruments for Energy auditing</a:t>
            </a:r>
            <a:endParaRPr lang="en-IN" sz="3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4407DA1-1FDE-E90A-EBA7-C08719B5A8FE}"/>
              </a:ext>
            </a:extLst>
          </p:cNvPr>
          <p:cNvPicPr>
            <a:picLocks noChangeAspect="1"/>
          </p:cNvPicPr>
          <p:nvPr/>
        </p:nvPicPr>
        <p:blipFill>
          <a:blip r:embed="rId2"/>
          <a:stretch>
            <a:fillRect/>
          </a:stretch>
        </p:blipFill>
        <p:spPr>
          <a:xfrm>
            <a:off x="2544037" y="1492501"/>
            <a:ext cx="7484398" cy="4625271"/>
          </a:xfrm>
          <a:prstGeom prst="rect">
            <a:avLst/>
          </a:prstGeom>
        </p:spPr>
      </p:pic>
    </p:spTree>
    <p:extLst>
      <p:ext uri="{BB962C8B-B14F-4D97-AF65-F5344CB8AC3E}">
        <p14:creationId xmlns:p14="http://schemas.microsoft.com/office/powerpoint/2010/main" val="33948260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66746-6298-201A-D6F5-8522E47E095D}"/>
              </a:ext>
            </a:extLst>
          </p:cNvPr>
          <p:cNvSpPr>
            <a:spLocks noGrp="1"/>
          </p:cNvSpPr>
          <p:nvPr>
            <p:ph type="title"/>
          </p:nvPr>
        </p:nvSpPr>
        <p:spPr>
          <a:xfrm>
            <a:off x="838200" y="106507"/>
            <a:ext cx="10515600" cy="761711"/>
          </a:xfrm>
        </p:spPr>
        <p:txBody>
          <a:bodyPr>
            <a:normAutofit/>
          </a:bodyPr>
          <a:lstStyle/>
          <a:p>
            <a:pPr algn="ctr"/>
            <a:r>
              <a:rPr lang="en-US" sz="3600" dirty="0">
                <a:latin typeface="Times New Roman" panose="02020603050405020304" pitchFamily="18" charset="0"/>
                <a:cs typeface="Times New Roman" panose="02020603050405020304" pitchFamily="18" charset="0"/>
              </a:rPr>
              <a:t>Instruments for Energy auditing</a:t>
            </a:r>
            <a:endParaRPr lang="en-IN" sz="3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B051EC3-EE21-7BDE-4743-AE11C41C089A}"/>
              </a:ext>
            </a:extLst>
          </p:cNvPr>
          <p:cNvPicPr>
            <a:picLocks noChangeAspect="1"/>
          </p:cNvPicPr>
          <p:nvPr/>
        </p:nvPicPr>
        <p:blipFill>
          <a:blip r:embed="rId2"/>
          <a:stretch>
            <a:fillRect/>
          </a:stretch>
        </p:blipFill>
        <p:spPr>
          <a:xfrm>
            <a:off x="2132373" y="1868869"/>
            <a:ext cx="8390688" cy="3802588"/>
          </a:xfrm>
          <a:prstGeom prst="rect">
            <a:avLst/>
          </a:prstGeom>
        </p:spPr>
      </p:pic>
    </p:spTree>
    <p:extLst>
      <p:ext uri="{BB962C8B-B14F-4D97-AF65-F5344CB8AC3E}">
        <p14:creationId xmlns:p14="http://schemas.microsoft.com/office/powerpoint/2010/main" val="4077945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66746-6298-201A-D6F5-8522E47E095D}"/>
              </a:ext>
            </a:extLst>
          </p:cNvPr>
          <p:cNvSpPr>
            <a:spLocks noGrp="1"/>
          </p:cNvSpPr>
          <p:nvPr>
            <p:ph type="title"/>
          </p:nvPr>
        </p:nvSpPr>
        <p:spPr>
          <a:xfrm>
            <a:off x="838200" y="106507"/>
            <a:ext cx="10515600" cy="761711"/>
          </a:xfrm>
        </p:spPr>
        <p:txBody>
          <a:bodyPr>
            <a:normAutofit/>
          </a:bodyPr>
          <a:lstStyle/>
          <a:p>
            <a:pPr algn="ctr"/>
            <a:r>
              <a:rPr lang="en-US" sz="3600" dirty="0">
                <a:latin typeface="Times New Roman" panose="02020603050405020304" pitchFamily="18" charset="0"/>
                <a:cs typeface="Times New Roman" panose="02020603050405020304" pitchFamily="18" charset="0"/>
              </a:rPr>
              <a:t>Role and Needs of Energy Managers</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54F979E-C494-A0DB-FF11-F3CFBD5744EB}"/>
              </a:ext>
            </a:extLst>
          </p:cNvPr>
          <p:cNvSpPr>
            <a:spLocks noGrp="1"/>
          </p:cNvSpPr>
          <p:nvPr>
            <p:ph idx="1"/>
          </p:nvPr>
        </p:nvSpPr>
        <p:spPr>
          <a:xfrm>
            <a:off x="838200" y="1105188"/>
            <a:ext cx="10515600" cy="5554229"/>
          </a:xfrm>
        </p:spPr>
        <p:txBody>
          <a:bodyPr/>
          <a:lstStyle/>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tab pos="449263" algn="l"/>
                <a:tab pos="631825" algn="l"/>
              </a:tabLst>
              <a:defRPr/>
            </a:pP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Saving Energy:</a:t>
            </a:r>
          </a:p>
          <a:p>
            <a:pPr marL="0" indent="0" algn="just">
              <a:buNone/>
              <a:tabLst>
                <a:tab pos="449263" algn="l"/>
                <a:tab pos="631825" algn="l"/>
              </a:tabLs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EM duties revolve around the identification, reporting and implementation of energy savings opportunities. For quick reference, the responsibilities identified in the EM Agreement are summarized below:</a:t>
            </a:r>
          </a:p>
          <a:p>
            <a:pPr marL="531813" indent="366713" algn="just">
              <a:buFont typeface="Wingdings" panose="05000000000000000000" pitchFamily="2" charset="2"/>
              <a:buChar char="ü"/>
              <a:tabLst>
                <a:tab pos="449263" algn="l"/>
                <a:tab pos="631825" algn="l"/>
              </a:tabLst>
            </a:pPr>
            <a:r>
              <a:rPr lang="en-CA"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Electrical Energy Saving Project Implementation</a:t>
            </a:r>
          </a:p>
          <a:p>
            <a:pPr marL="531813" indent="366713" algn="just">
              <a:buFont typeface="Wingdings" panose="05000000000000000000" pitchFamily="2" charset="2"/>
              <a:buChar char="ü"/>
              <a:tabLst>
                <a:tab pos="449263" algn="l"/>
                <a:tab pos="631825" algn="l"/>
              </a:tabLst>
            </a:pPr>
            <a:r>
              <a:rPr lang="en-US" sz="2000" dirty="0">
                <a:latin typeface="Times New Roman" panose="02020603050405020304" pitchFamily="18" charset="0"/>
                <a:cs typeface="Times New Roman" panose="02020603050405020304" pitchFamily="18" charset="0"/>
              </a:rPr>
              <a:t>Energy Tracking &amp; Monitoring</a:t>
            </a:r>
          </a:p>
          <a:p>
            <a:pPr marL="531813" indent="366713" algn="just">
              <a:buFont typeface="Wingdings" panose="05000000000000000000" pitchFamily="2" charset="2"/>
              <a:buChar char="ü"/>
              <a:tabLst>
                <a:tab pos="449263" algn="l"/>
                <a:tab pos="631825" algn="l"/>
              </a:tabLst>
            </a:pPr>
            <a:r>
              <a:rPr lang="en-US" sz="2000" dirty="0">
                <a:latin typeface="Times New Roman" panose="02020603050405020304" pitchFamily="18" charset="0"/>
                <a:cs typeface="Times New Roman" panose="02020603050405020304" pitchFamily="18" charset="0"/>
              </a:rPr>
              <a:t>Primary Assessment </a:t>
            </a:r>
          </a:p>
          <a:p>
            <a:pPr marL="531813" indent="366713" algn="just">
              <a:buFont typeface="Wingdings" panose="05000000000000000000" pitchFamily="2" charset="2"/>
              <a:buChar char="ü"/>
              <a:tabLst>
                <a:tab pos="449263" algn="l"/>
                <a:tab pos="631825" algn="l"/>
              </a:tabLst>
            </a:pPr>
            <a:r>
              <a:rPr lang="en-US" sz="2000" dirty="0">
                <a:latin typeface="Times New Roman" panose="02020603050405020304" pitchFamily="18" charset="0"/>
                <a:cs typeface="Times New Roman" panose="02020603050405020304" pitchFamily="18" charset="0"/>
              </a:rPr>
              <a:t>Maintenance and Operating Schedules</a:t>
            </a:r>
          </a:p>
          <a:p>
            <a:pPr marL="531813" indent="366713" algn="just">
              <a:buFont typeface="Wingdings" panose="05000000000000000000" pitchFamily="2" charset="2"/>
              <a:buChar char="ü"/>
              <a:tabLst>
                <a:tab pos="449263" algn="l"/>
                <a:tab pos="631825" algn="l"/>
              </a:tabLst>
            </a:pPr>
            <a:r>
              <a:rPr lang="en-US" sz="2000" dirty="0">
                <a:latin typeface="Times New Roman" panose="02020603050405020304" pitchFamily="18" charset="0"/>
                <a:cs typeface="Times New Roman" panose="02020603050405020304" pitchFamily="18" charset="0"/>
              </a:rPr>
              <a:t>Energy Savings Opportunities &amp; Action Plan</a:t>
            </a:r>
          </a:p>
          <a:p>
            <a:pPr marL="531813" indent="366713" algn="just">
              <a:buFont typeface="Wingdings" panose="05000000000000000000" pitchFamily="2" charset="2"/>
              <a:buChar char="ü"/>
              <a:tabLst>
                <a:tab pos="449263" algn="l"/>
                <a:tab pos="631825" algn="l"/>
              </a:tabLst>
            </a:pPr>
            <a:r>
              <a:rPr lang="en-US" sz="2000" dirty="0">
                <a:latin typeface="Times New Roman" panose="02020603050405020304" pitchFamily="18" charset="0"/>
                <a:cs typeface="Times New Roman" panose="02020603050405020304" pitchFamily="18" charset="0"/>
              </a:rPr>
              <a:t>Measurement &amp; Verification Strategy</a:t>
            </a:r>
          </a:p>
          <a:p>
            <a:pPr marL="531813" indent="366713" algn="just">
              <a:buFont typeface="Wingdings" panose="05000000000000000000" pitchFamily="2" charset="2"/>
              <a:buChar char="ü"/>
              <a:tabLst>
                <a:tab pos="449263" algn="l"/>
                <a:tab pos="631825" algn="l"/>
              </a:tabLst>
            </a:pPr>
            <a:r>
              <a:rPr lang="en-US" sz="2000" dirty="0">
                <a:latin typeface="Times New Roman" panose="02020603050405020304" pitchFamily="18" charset="0"/>
                <a:cs typeface="Times New Roman" panose="02020603050405020304" pitchFamily="18" charset="0"/>
              </a:rPr>
              <a:t>Energy Management </a:t>
            </a:r>
            <a:r>
              <a:rPr lang="en-US" sz="2000" dirty="0" err="1">
                <a:latin typeface="Times New Roman" panose="02020603050405020304" pitchFamily="18" charset="0"/>
                <a:cs typeface="Times New Roman" panose="02020603050405020304" pitchFamily="18" charset="0"/>
              </a:rPr>
              <a:t>Behaviour</a:t>
            </a:r>
            <a:r>
              <a:rPr lang="en-US" sz="2000" dirty="0">
                <a:latin typeface="Times New Roman" panose="02020603050405020304" pitchFamily="18" charset="0"/>
                <a:cs typeface="Times New Roman" panose="02020603050405020304" pitchFamily="18" charset="0"/>
              </a:rPr>
              <a:t> and Business Process Improvements</a:t>
            </a:r>
          </a:p>
          <a:p>
            <a:pPr marL="531813" indent="366713" algn="just">
              <a:buFont typeface="Wingdings" panose="05000000000000000000" pitchFamily="2" charset="2"/>
              <a:buChar char="ü"/>
              <a:tabLst>
                <a:tab pos="449263" algn="l"/>
                <a:tab pos="631825" algn="l"/>
              </a:tabLst>
            </a:pPr>
            <a:r>
              <a:rPr lang="en-US" sz="2000" dirty="0">
                <a:latin typeface="Times New Roman" panose="02020603050405020304" pitchFamily="18" charset="0"/>
                <a:cs typeface="Times New Roman" panose="02020603050405020304" pitchFamily="18" charset="0"/>
              </a:rPr>
              <a:t>Employee Awareness Programs</a:t>
            </a:r>
          </a:p>
          <a:p>
            <a:pPr marL="531813" indent="366713" algn="just">
              <a:buFont typeface="Wingdings" panose="05000000000000000000" pitchFamily="2" charset="2"/>
              <a:buChar char="ü"/>
              <a:tabLst>
                <a:tab pos="449263" algn="l"/>
                <a:tab pos="631825" algn="l"/>
              </a:tabLst>
            </a:pPr>
            <a:r>
              <a:rPr lang="en-US" sz="2000" dirty="0">
                <a:latin typeface="Times New Roman" panose="02020603050405020304" pitchFamily="18" charset="0"/>
                <a:cs typeface="Times New Roman" panose="02020603050405020304" pitchFamily="18" charset="0"/>
              </a:rPr>
              <a:t>Assistance to IESO Projects</a:t>
            </a:r>
          </a:p>
          <a:p>
            <a:pPr marL="531813" indent="366713" algn="just">
              <a:buFont typeface="Wingdings" panose="05000000000000000000" pitchFamily="2" charset="2"/>
              <a:buChar char="ü"/>
              <a:tabLst>
                <a:tab pos="449263" algn="l"/>
                <a:tab pos="631825" algn="l"/>
              </a:tabLst>
            </a:pPr>
            <a:r>
              <a:rPr lang="en-US" sz="2000" dirty="0">
                <a:latin typeface="Times New Roman" panose="02020603050405020304" pitchFamily="18" charset="0"/>
                <a:cs typeface="Times New Roman" panose="02020603050405020304" pitchFamily="18" charset="0"/>
              </a:rPr>
              <a:t>Reporting</a:t>
            </a:r>
          </a:p>
          <a:p>
            <a:pPr marL="0" indent="0" algn="just">
              <a:buNone/>
              <a:tabLst>
                <a:tab pos="449263" algn="l"/>
                <a:tab pos="631825" algn="l"/>
              </a:tabLst>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510668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66746-6298-201A-D6F5-8522E47E095D}"/>
              </a:ext>
            </a:extLst>
          </p:cNvPr>
          <p:cNvSpPr>
            <a:spLocks noGrp="1"/>
          </p:cNvSpPr>
          <p:nvPr>
            <p:ph type="title"/>
          </p:nvPr>
        </p:nvSpPr>
        <p:spPr>
          <a:xfrm>
            <a:off x="838200" y="106507"/>
            <a:ext cx="10515600" cy="761711"/>
          </a:xfrm>
        </p:spPr>
        <p:txBody>
          <a:bodyPr>
            <a:normAutofit/>
          </a:bodyPr>
          <a:lstStyle/>
          <a:p>
            <a:pPr algn="ctr"/>
            <a:r>
              <a:rPr lang="en-US" sz="3600" dirty="0">
                <a:latin typeface="Times New Roman" panose="02020603050405020304" pitchFamily="18" charset="0"/>
                <a:cs typeface="Times New Roman" panose="02020603050405020304" pitchFamily="18" charset="0"/>
              </a:rPr>
              <a:t>Role and Needs of Energy Managers</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54F979E-C494-A0DB-FF11-F3CFBD5744EB}"/>
              </a:ext>
            </a:extLst>
          </p:cNvPr>
          <p:cNvSpPr>
            <a:spLocks noGrp="1"/>
          </p:cNvSpPr>
          <p:nvPr>
            <p:ph idx="1"/>
          </p:nvPr>
        </p:nvSpPr>
        <p:spPr>
          <a:xfrm>
            <a:off x="838200" y="1105188"/>
            <a:ext cx="10515600" cy="5554229"/>
          </a:xfrm>
        </p:spPr>
        <p:txBody>
          <a:bodyPr>
            <a:normAutofit/>
          </a:bodyPr>
          <a:lstStyle/>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tab pos="449263" algn="l"/>
                <a:tab pos="631825" algn="l"/>
              </a:tabLst>
              <a:defRPr/>
            </a:pP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Annual Savings Targets:</a:t>
            </a:r>
          </a:p>
          <a:p>
            <a:pPr marR="0" lvl="0" algn="just" defTabSz="914400" rtl="0" eaLnBrk="1" fontAlgn="auto" latinLnBrk="0" hangingPunct="1">
              <a:lnSpc>
                <a:spcPct val="90000"/>
              </a:lnSpc>
              <a:spcBef>
                <a:spcPts val="1000"/>
              </a:spcBef>
              <a:spcAft>
                <a:spcPts val="0"/>
              </a:spcAft>
              <a:buClrTx/>
              <a:buSzTx/>
              <a:buFont typeface="Wingdings" panose="05000000000000000000" pitchFamily="2" charset="2"/>
              <a:buChar char="§"/>
              <a:tabLst>
                <a:tab pos="449263" algn="l"/>
                <a:tab pos="631825" algn="l"/>
              </a:tabLst>
              <a:defRPr/>
            </a:pPr>
            <a:r>
              <a:rPr lang="en-US" sz="2000" dirty="0">
                <a:latin typeface="Times New Roman" panose="02020603050405020304" pitchFamily="18" charset="0"/>
                <a:cs typeface="Times New Roman" panose="02020603050405020304" pitchFamily="18" charset="0"/>
              </a:rPr>
              <a:t>EMs must meet two targets as laid out in the IAP Energy Manager Funding Agreement: </a:t>
            </a:r>
          </a:p>
          <a:p>
            <a:pPr marL="531813" indent="366713" algn="just">
              <a:buFont typeface="Wingdings" panose="05000000000000000000" pitchFamily="2" charset="2"/>
              <a:buChar char="ü"/>
              <a:tabLst>
                <a:tab pos="449263" algn="l"/>
                <a:tab pos="631825" algn="l"/>
              </a:tabLst>
            </a:pPr>
            <a:r>
              <a:rPr lang="en-US" sz="2000" dirty="0">
                <a:latin typeface="Times New Roman" panose="02020603050405020304" pitchFamily="18" charset="0"/>
                <a:cs typeface="Times New Roman" panose="02020603050405020304" pitchFamily="18" charset="0"/>
              </a:rPr>
              <a:t>Minimum 2,000 MWh Annual Savings Target</a:t>
            </a:r>
          </a:p>
          <a:p>
            <a:pPr marL="895350" indent="-361950" algn="just">
              <a:buFont typeface="Wingdings" panose="05000000000000000000" pitchFamily="2" charset="2"/>
              <a:buChar char="ü"/>
              <a:tabLst>
                <a:tab pos="631825" algn="l"/>
                <a:tab pos="800100" algn="l"/>
              </a:tabLst>
            </a:pPr>
            <a:r>
              <a:rPr lang="en-US" sz="2000" dirty="0">
                <a:latin typeface="Times New Roman" panose="02020603050405020304" pitchFamily="18" charset="0"/>
                <a:cs typeface="Times New Roman" panose="02020603050405020304" pitchFamily="18" charset="0"/>
              </a:rPr>
              <a:t>Minimum 10% of Annual Savings Target attributed to Projects not financed by IESO incentives (non-incented)</a:t>
            </a:r>
          </a:p>
          <a:p>
            <a:pPr algn="just">
              <a:buFont typeface="Wingdings" panose="05000000000000000000" pitchFamily="2" charset="2"/>
              <a:buChar char="§"/>
            </a:pPr>
            <a:r>
              <a:rPr lang="en-US" sz="2000" dirty="0">
                <a:solidFill>
                  <a:prstClr val="black"/>
                </a:solidFill>
                <a:latin typeface="Times New Roman" panose="02020603050405020304" pitchFamily="18" charset="0"/>
                <a:cs typeface="Times New Roman" panose="02020603050405020304" pitchFamily="18" charset="0"/>
              </a:rPr>
              <a:t>Understanding that it can be challenging to reach the targets in the first year of the agreement, if the EM does not meet the Annual Savings Target in the first twelve month period of the Agreement, the shortfall will be added to the Annual Savings Target for the second twelve month period. There is no adjustment in the maximum funding amount if some of the missed target in the first year is carried over to the second year. And the transfer of the target is only available in the first year.</a:t>
            </a:r>
          </a:p>
          <a:p>
            <a:pPr algn="just">
              <a:buFont typeface="Wingdings" panose="05000000000000000000" pitchFamily="2" charset="2"/>
              <a:buChar char="§"/>
            </a:pPr>
            <a:r>
              <a:rPr lang="en-US" sz="2000" dirty="0">
                <a:solidFill>
                  <a:prstClr val="black"/>
                </a:solidFill>
                <a:latin typeface="Times New Roman" panose="02020603050405020304" pitchFamily="18" charset="0"/>
                <a:cs typeface="Times New Roman" panose="02020603050405020304" pitchFamily="18" charset="0"/>
              </a:rPr>
              <a:t>Performance </a:t>
            </a:r>
            <a:r>
              <a:rPr lang="en-US" sz="2000" dirty="0">
                <a:latin typeface="Times New Roman" panose="02020603050405020304" pitchFamily="18" charset="0"/>
                <a:cs typeface="Times New Roman" panose="02020603050405020304" pitchFamily="18" charset="0"/>
              </a:rPr>
              <a:t>will be assessed based on Quarterly Reports submitted by EMs. </a:t>
            </a:r>
          </a:p>
          <a:p>
            <a:pPr marL="0" indent="0">
              <a:buNone/>
            </a:pPr>
            <a:endParaRPr lang="en-IN" dirty="0"/>
          </a:p>
        </p:txBody>
      </p:sp>
    </p:spTree>
    <p:extLst>
      <p:ext uri="{BB962C8B-B14F-4D97-AF65-F5344CB8AC3E}">
        <p14:creationId xmlns:p14="http://schemas.microsoft.com/office/powerpoint/2010/main" val="1312608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66746-6298-201A-D6F5-8522E47E095D}"/>
              </a:ext>
            </a:extLst>
          </p:cNvPr>
          <p:cNvSpPr>
            <a:spLocks noGrp="1"/>
          </p:cNvSpPr>
          <p:nvPr>
            <p:ph type="title"/>
          </p:nvPr>
        </p:nvSpPr>
        <p:spPr>
          <a:xfrm>
            <a:off x="838200" y="106507"/>
            <a:ext cx="10515600" cy="761711"/>
          </a:xfrm>
        </p:spPr>
        <p:txBody>
          <a:bodyPr>
            <a:normAutofit/>
          </a:bodyPr>
          <a:lstStyle/>
          <a:p>
            <a:pPr algn="ctr"/>
            <a:r>
              <a:rPr lang="en-US" sz="3600" dirty="0">
                <a:latin typeface="Times New Roman" panose="02020603050405020304" pitchFamily="18" charset="0"/>
                <a:cs typeface="Times New Roman" panose="02020603050405020304" pitchFamily="18" charset="0"/>
              </a:rPr>
              <a:t>Role and Needs of Energy Managers</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54F979E-C494-A0DB-FF11-F3CFBD5744EB}"/>
              </a:ext>
            </a:extLst>
          </p:cNvPr>
          <p:cNvSpPr>
            <a:spLocks noGrp="1"/>
          </p:cNvSpPr>
          <p:nvPr>
            <p:ph idx="1"/>
          </p:nvPr>
        </p:nvSpPr>
        <p:spPr>
          <a:xfrm>
            <a:off x="838200" y="1105188"/>
            <a:ext cx="10515600" cy="6076662"/>
          </a:xfrm>
        </p:spPr>
        <p:txBody>
          <a:bodyPr>
            <a:normAutofit/>
          </a:bodyPr>
          <a:lstStyle/>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tab pos="449263" algn="l"/>
                <a:tab pos="631825" algn="l"/>
              </a:tabLst>
              <a:defRPr/>
            </a:pP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Reporting:</a:t>
            </a:r>
          </a:p>
          <a:p>
            <a:pPr marR="0" lvl="0" algn="just" defTabSz="914400" rtl="0" eaLnBrk="1" fontAlgn="auto" latinLnBrk="0" hangingPunct="1">
              <a:lnSpc>
                <a:spcPct val="90000"/>
              </a:lnSpc>
              <a:spcBef>
                <a:spcPts val="1000"/>
              </a:spcBef>
              <a:spcAft>
                <a:spcPts val="0"/>
              </a:spcAft>
              <a:buClrTx/>
              <a:buSzTx/>
              <a:buFont typeface="Wingdings" panose="05000000000000000000" pitchFamily="2" charset="2"/>
              <a:buChar char="§"/>
              <a:tabLst>
                <a:tab pos="449263" algn="l"/>
                <a:tab pos="631825" algn="l"/>
              </a:tabLst>
              <a:defRPr/>
            </a:pPr>
            <a:r>
              <a:rPr lang="en-US" sz="2000" dirty="0">
                <a:latin typeface="Times New Roman" panose="02020603050405020304" pitchFamily="18" charset="0"/>
                <a:cs typeface="Times New Roman" panose="02020603050405020304" pitchFamily="18" charset="0"/>
              </a:rPr>
              <a:t>Energy management activities and conservation measures must be reported in Quarterly Reports. Quarterly Reports are submitted to the IESO for review and approval under the EM Funding Agreement.   </a:t>
            </a:r>
          </a:p>
          <a:p>
            <a:pPr marR="0" lvl="0" algn="just" defTabSz="914400" rtl="0" eaLnBrk="1" fontAlgn="auto" latinLnBrk="0" hangingPunct="1">
              <a:lnSpc>
                <a:spcPct val="90000"/>
              </a:lnSpc>
              <a:spcBef>
                <a:spcPts val="1000"/>
              </a:spcBef>
              <a:spcAft>
                <a:spcPts val="0"/>
              </a:spcAft>
              <a:buClrTx/>
              <a:buSzTx/>
              <a:buFont typeface="Wingdings" panose="05000000000000000000" pitchFamily="2" charset="2"/>
              <a:buChar char="§"/>
              <a:tabLst>
                <a:tab pos="449263" algn="l"/>
                <a:tab pos="631825" algn="l"/>
              </a:tabLst>
              <a:defRPr/>
            </a:pPr>
            <a:r>
              <a:rPr lang="en-US" sz="2000" dirty="0">
                <a:latin typeface="Times New Roman" panose="02020603050405020304" pitchFamily="18" charset="0"/>
                <a:cs typeface="Times New Roman" panose="02020603050405020304" pitchFamily="18" charset="0"/>
              </a:rPr>
              <a:t>As part of the reporting requirements under the EM Funding Agreement, EMs are required to prepare the following reporting documents:</a:t>
            </a:r>
          </a:p>
          <a:p>
            <a:pPr marL="531813" indent="366713" algn="just">
              <a:buFont typeface="Wingdings" panose="05000000000000000000" pitchFamily="2" charset="2"/>
              <a:buChar char="ü"/>
              <a:tabLst>
                <a:tab pos="449263" algn="l"/>
                <a:tab pos="631825" algn="l"/>
              </a:tabLst>
            </a:pPr>
            <a:r>
              <a:rPr lang="en-US" sz="2000" dirty="0">
                <a:latin typeface="Times New Roman" panose="02020603050405020304" pitchFamily="18" charset="0"/>
                <a:cs typeface="Times New Roman" panose="02020603050405020304" pitchFamily="18" charset="0"/>
              </a:rPr>
              <a:t>Quarterly Reports within 30 days of the end of each quarter. </a:t>
            </a:r>
          </a:p>
          <a:p>
            <a:pPr marL="895350" indent="-361950" algn="just">
              <a:buFont typeface="Wingdings" panose="05000000000000000000" pitchFamily="2" charset="2"/>
              <a:buChar char="ü"/>
              <a:tabLst>
                <a:tab pos="631825" algn="l"/>
                <a:tab pos="1085850" algn="l"/>
              </a:tabLst>
            </a:pPr>
            <a:r>
              <a:rPr lang="en-US" sz="2000" dirty="0">
                <a:latin typeface="Times New Roman" panose="02020603050405020304" pitchFamily="18" charset="0"/>
                <a:cs typeface="Times New Roman" panose="02020603050405020304" pitchFamily="18" charset="0"/>
              </a:rPr>
              <a:t>EMs are encouraged to provide the Quarterly Reports as close to the end of each quarter as possible.</a:t>
            </a:r>
          </a:p>
          <a:p>
            <a:pPr marL="895350" indent="-361950" algn="just">
              <a:buFont typeface="Wingdings" panose="05000000000000000000" pitchFamily="2" charset="2"/>
              <a:buChar char="ü"/>
              <a:tabLst>
                <a:tab pos="631825" algn="l"/>
                <a:tab pos="895350" algn="l"/>
              </a:tabLst>
            </a:pPr>
            <a:r>
              <a:rPr lang="en-US" sz="2000" dirty="0">
                <a:latin typeface="Times New Roman" panose="02020603050405020304" pitchFamily="18" charset="0"/>
                <a:cs typeface="Times New Roman" panose="02020603050405020304" pitchFamily="18" charset="0"/>
              </a:rPr>
              <a:t>It is recommended that the Quarterly Report be maintained as a living document and used for project tracking purposes, such that it can be provided to the IESO at any time, without need of significant updates. </a:t>
            </a:r>
          </a:p>
          <a:p>
            <a:pPr marL="895350" indent="-361950" algn="just">
              <a:buFont typeface="Wingdings" panose="05000000000000000000" pitchFamily="2" charset="2"/>
              <a:buChar char="ü"/>
              <a:tabLst>
                <a:tab pos="631825" algn="l"/>
                <a:tab pos="895350" algn="l"/>
              </a:tabLst>
            </a:pPr>
            <a:r>
              <a:rPr lang="en-US" sz="2000" dirty="0">
                <a:latin typeface="Times New Roman" panose="02020603050405020304" pitchFamily="18" charset="0"/>
                <a:cs typeface="Times New Roman" panose="02020603050405020304" pitchFamily="18" charset="0"/>
              </a:rPr>
              <a:t>An Energy Management Plan (EMP) for each Facility occupied by the Participant, no later than six (6) months after the EM’s employment start date, unless an EMP already exists. </a:t>
            </a:r>
          </a:p>
          <a:p>
            <a:pPr marL="531813" indent="366713" algn="just">
              <a:buFont typeface="Wingdings" panose="05000000000000000000" pitchFamily="2" charset="2"/>
              <a:buChar char="ü"/>
              <a:tabLst>
                <a:tab pos="449263" algn="l"/>
                <a:tab pos="631825" algn="l"/>
              </a:tabLst>
            </a:pPr>
            <a:r>
              <a:rPr lang="en-US" sz="2000" dirty="0">
                <a:latin typeface="Times New Roman" panose="02020603050405020304" pitchFamily="18" charset="0"/>
                <a:cs typeface="Times New Roman" panose="02020603050405020304" pitchFamily="18" charset="0"/>
              </a:rPr>
              <a:t>An updated EMP is required for each subsequent twelve (12) month term.</a:t>
            </a:r>
          </a:p>
          <a:p>
            <a:pPr marL="895350" indent="-361950" algn="just">
              <a:buFont typeface="Wingdings" panose="05000000000000000000" pitchFamily="2" charset="2"/>
              <a:buChar char="ü"/>
              <a:tabLst>
                <a:tab pos="631825" algn="l"/>
                <a:tab pos="895350" algn="l"/>
              </a:tabLst>
            </a:pPr>
            <a:r>
              <a:rPr lang="en-US" sz="2000" dirty="0">
                <a:latin typeface="Times New Roman" panose="02020603050405020304" pitchFamily="18" charset="0"/>
                <a:cs typeface="Times New Roman" panose="02020603050405020304" pitchFamily="18" charset="0"/>
              </a:rPr>
              <a:t>It is highly recommended that Energy Managers make use of the Quarterly Report Template.</a:t>
            </a:r>
          </a:p>
          <a:p>
            <a:pPr marL="533400" indent="0" algn="just">
              <a:buNone/>
              <a:tabLst>
                <a:tab pos="631825" algn="l"/>
                <a:tab pos="800100" algn="l"/>
              </a:tabLst>
            </a:pPr>
            <a:endParaRPr lang="en-US" sz="20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556495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66746-6298-201A-D6F5-8522E47E095D}"/>
              </a:ext>
            </a:extLst>
          </p:cNvPr>
          <p:cNvSpPr>
            <a:spLocks noGrp="1"/>
          </p:cNvSpPr>
          <p:nvPr>
            <p:ph type="title"/>
          </p:nvPr>
        </p:nvSpPr>
        <p:spPr>
          <a:xfrm>
            <a:off x="838200" y="106507"/>
            <a:ext cx="10515600" cy="761711"/>
          </a:xfrm>
        </p:spPr>
        <p:txBody>
          <a:bodyPr>
            <a:normAutofit/>
          </a:bodyPr>
          <a:lstStyle/>
          <a:p>
            <a:pPr algn="ctr"/>
            <a:r>
              <a:rPr lang="en-US" sz="3600" dirty="0">
                <a:latin typeface="Times New Roman" panose="02020603050405020304" pitchFamily="18" charset="0"/>
                <a:cs typeface="Times New Roman" panose="02020603050405020304" pitchFamily="18" charset="0"/>
              </a:rPr>
              <a:t>Role and Needs of Energy Managers</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54F979E-C494-A0DB-FF11-F3CFBD5744EB}"/>
              </a:ext>
            </a:extLst>
          </p:cNvPr>
          <p:cNvSpPr>
            <a:spLocks noGrp="1"/>
          </p:cNvSpPr>
          <p:nvPr>
            <p:ph idx="1"/>
          </p:nvPr>
        </p:nvSpPr>
        <p:spPr>
          <a:xfrm>
            <a:off x="838200" y="1105188"/>
            <a:ext cx="10515600" cy="6076662"/>
          </a:xfrm>
        </p:spPr>
        <p:txBody>
          <a:bodyPr>
            <a:normAutofit/>
          </a:bodyPr>
          <a:lstStyle/>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tab pos="449263" algn="l"/>
                <a:tab pos="631825" algn="l"/>
              </a:tabLst>
              <a:defRPr/>
            </a:pP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Quarterly Report Reviews:</a:t>
            </a:r>
          </a:p>
          <a:p>
            <a:pPr marL="533400" indent="-361950" algn="just">
              <a:buFont typeface="Wingdings" panose="05000000000000000000" pitchFamily="2" charset="2"/>
              <a:buChar char="§"/>
              <a:tabLst>
                <a:tab pos="449263" algn="l"/>
                <a:tab pos="631825" algn="l"/>
              </a:tabLst>
            </a:pPr>
            <a:r>
              <a:rPr lang="en-US" sz="2000" dirty="0">
                <a:latin typeface="Times New Roman" panose="02020603050405020304" pitchFamily="18" charset="0"/>
                <a:cs typeface="Times New Roman" panose="02020603050405020304" pitchFamily="18" charset="0"/>
              </a:rPr>
              <a:t>Each Quarterly Report will be reviewed by the IESO’s Technical Reviewer so that the likelihood of targets being met can be assessed.</a:t>
            </a:r>
          </a:p>
          <a:p>
            <a:pPr marL="533400" indent="-361950" algn="just">
              <a:buFont typeface="Wingdings" panose="05000000000000000000" pitchFamily="2" charset="2"/>
              <a:buChar char="§"/>
              <a:tabLst>
                <a:tab pos="449263" algn="l"/>
                <a:tab pos="631825" algn="l"/>
              </a:tabLst>
            </a:pPr>
            <a:r>
              <a:rPr lang="en-US" sz="2000" dirty="0">
                <a:latin typeface="Times New Roman" panose="02020603050405020304" pitchFamily="18" charset="0"/>
                <a:cs typeface="Times New Roman" panose="02020603050405020304" pitchFamily="18" charset="0"/>
              </a:rPr>
              <a:t>Mid-term technical review of non-incented Measures can be valuable to IESO accounting.</a:t>
            </a:r>
          </a:p>
          <a:p>
            <a:pPr marL="533400" indent="-361950" algn="just">
              <a:buFont typeface="Wingdings" panose="05000000000000000000" pitchFamily="2" charset="2"/>
              <a:buChar char="§"/>
              <a:tabLst>
                <a:tab pos="449263" algn="l"/>
                <a:tab pos="631825" algn="l"/>
              </a:tabLst>
            </a:pPr>
            <a:r>
              <a:rPr lang="en-US" sz="2000" dirty="0">
                <a:latin typeface="Times New Roman" panose="02020603050405020304" pitchFamily="18" charset="0"/>
                <a:cs typeface="Times New Roman" panose="02020603050405020304" pitchFamily="18" charset="0"/>
              </a:rPr>
              <a:t>Quarterly Reports should include all Measures to date, including those in previous reports and those that have been reviewed.</a:t>
            </a:r>
          </a:p>
          <a:p>
            <a:pPr marL="533400" indent="-361950" algn="just">
              <a:buFont typeface="Wingdings" panose="05000000000000000000" pitchFamily="2" charset="2"/>
              <a:buChar char="§"/>
              <a:tabLst>
                <a:tab pos="449263" algn="l"/>
                <a:tab pos="631825" algn="l"/>
              </a:tabLst>
            </a:pPr>
            <a:r>
              <a:rPr lang="en-US" sz="2000" dirty="0">
                <a:latin typeface="Times New Roman" panose="02020603050405020304" pitchFamily="18" charset="0"/>
                <a:cs typeface="Times New Roman" panose="02020603050405020304" pitchFamily="18" charset="0"/>
              </a:rPr>
              <a:t>Quarterly Reports should also include Projects planned for the next term that show the potential to meet the next term’s targets.</a:t>
            </a:r>
          </a:p>
          <a:p>
            <a:pPr marL="0" indent="0" algn="just">
              <a:lnSpc>
                <a:spcPct val="100000"/>
              </a:lnSpc>
              <a:buNone/>
              <a:tabLst>
                <a:tab pos="449263" algn="l"/>
                <a:tab pos="631825" algn="l"/>
              </a:tabLst>
            </a:pPr>
            <a:r>
              <a:rPr lang="en-CA" sz="2000" b="1" dirty="0">
                <a:solidFill>
                  <a:prstClr val="black"/>
                </a:solidFill>
                <a:latin typeface="Times New Roman" panose="02020603050405020304" pitchFamily="18" charset="0"/>
                <a:cs typeface="Times New Roman" panose="02020603050405020304" pitchFamily="18" charset="0"/>
              </a:rPr>
              <a:t>Annual Reviews:</a:t>
            </a:r>
            <a:endParaRPr lang="en-IN" sz="2000" b="1" dirty="0">
              <a:solidFill>
                <a:prstClr val="black"/>
              </a:solidFill>
              <a:latin typeface="Times New Roman" panose="02020603050405020304" pitchFamily="18" charset="0"/>
              <a:cs typeface="Times New Roman" panose="02020603050405020304" pitchFamily="18" charset="0"/>
            </a:endParaRPr>
          </a:p>
          <a:p>
            <a:pPr marL="533400" lvl="0" indent="-361950" algn="just">
              <a:lnSpc>
                <a:spcPct val="115000"/>
              </a:lnSpc>
              <a:buFont typeface="Wingdings" panose="05000000000000000000" pitchFamily="2" charset="2"/>
              <a:buChar char="§"/>
            </a:pPr>
            <a:r>
              <a:rPr lang="en-CA" sz="2000" dirty="0">
                <a:latin typeface="Times New Roman" panose="02020603050405020304" pitchFamily="18" charset="0"/>
                <a:cs typeface="Times New Roman" panose="02020603050405020304" pitchFamily="18" charset="0"/>
              </a:rPr>
              <a:t>At the end of the fourth quarter of each EM term, an annual review will be performed by the IESO’s Technical Reviewer to determine whether targets have been met.  </a:t>
            </a:r>
            <a:endParaRPr lang="en-IN" sz="2000" dirty="0">
              <a:latin typeface="Times New Roman" panose="02020603050405020304" pitchFamily="18" charset="0"/>
              <a:cs typeface="Times New Roman" panose="02020603050405020304" pitchFamily="18" charset="0"/>
            </a:endParaRPr>
          </a:p>
          <a:p>
            <a:pPr marL="533400" lvl="0" indent="-361950" algn="just">
              <a:lnSpc>
                <a:spcPct val="115000"/>
              </a:lnSpc>
              <a:spcAft>
                <a:spcPts val="1000"/>
              </a:spcAft>
              <a:buFont typeface="Wingdings" panose="05000000000000000000" pitchFamily="2" charset="2"/>
              <a:buChar char="§"/>
            </a:pPr>
            <a:r>
              <a:rPr lang="en-CA" sz="2000" dirty="0">
                <a:latin typeface="Times New Roman" panose="02020603050405020304" pitchFamily="18" charset="0"/>
                <a:cs typeface="Times New Roman" panose="02020603050405020304" pitchFamily="18" charset="0"/>
              </a:rPr>
              <a:t>The annual review is based on the fourth Quarterly Report, which should identify all Projects that are complete and in-service such that they can be counted towards the current term’s Annual Savings Target.</a:t>
            </a:r>
            <a:endParaRPr lang="en-IN" sz="20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4008261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66746-6298-201A-D6F5-8522E47E095D}"/>
              </a:ext>
            </a:extLst>
          </p:cNvPr>
          <p:cNvSpPr>
            <a:spLocks noGrp="1"/>
          </p:cNvSpPr>
          <p:nvPr>
            <p:ph type="title"/>
          </p:nvPr>
        </p:nvSpPr>
        <p:spPr>
          <a:xfrm>
            <a:off x="838200" y="106507"/>
            <a:ext cx="10515600" cy="761711"/>
          </a:xfrm>
        </p:spPr>
        <p:txBody>
          <a:bodyPr>
            <a:normAutofit/>
          </a:bodyPr>
          <a:lstStyle/>
          <a:p>
            <a:pPr algn="ctr"/>
            <a:r>
              <a:rPr lang="en-US" sz="3600" dirty="0">
                <a:latin typeface="Times New Roman" panose="02020603050405020304" pitchFamily="18" charset="0"/>
                <a:cs typeface="Times New Roman" panose="02020603050405020304" pitchFamily="18" charset="0"/>
              </a:rPr>
              <a:t>Role and Needs of Energy Managers</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54F979E-C494-A0DB-FF11-F3CFBD5744EB}"/>
              </a:ext>
            </a:extLst>
          </p:cNvPr>
          <p:cNvSpPr>
            <a:spLocks noGrp="1"/>
          </p:cNvSpPr>
          <p:nvPr>
            <p:ph idx="1"/>
          </p:nvPr>
        </p:nvSpPr>
        <p:spPr>
          <a:xfrm>
            <a:off x="838200" y="1105188"/>
            <a:ext cx="10515600" cy="6076662"/>
          </a:xfrm>
        </p:spPr>
        <p:txBody>
          <a:bodyPr>
            <a:normAutofit fontScale="92500" lnSpcReduction="10000"/>
          </a:bodyPr>
          <a:lstStyle/>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tab pos="449263" algn="l"/>
                <a:tab pos="631825" algn="l"/>
              </a:tabLst>
              <a:defRPr/>
            </a:pP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Technical Review of Non-Incented Savings:</a:t>
            </a: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tab pos="449263" algn="l"/>
                <a:tab pos="631825" algn="l"/>
              </a:tabLst>
              <a:defRPr/>
            </a:pP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a:t>
            </a:r>
            <a:r>
              <a:rPr kumimoji="0" lang="en-US" sz="200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Technical review of non-incented savings are conducted as the pre and post project information becomes available. This review may occur during a Quarterly Report review or the Annual Review.</a:t>
            </a:r>
          </a:p>
          <a:p>
            <a:pPr marL="533400" indent="-361950" algn="just">
              <a:buFont typeface="Wingdings" panose="05000000000000000000" pitchFamily="2" charset="2"/>
              <a:buChar char="§"/>
              <a:tabLst>
                <a:tab pos="449263" algn="l"/>
                <a:tab pos="631825" algn="l"/>
              </a:tabLst>
            </a:pPr>
            <a:r>
              <a:rPr lang="en-US" sz="2000" dirty="0">
                <a:latin typeface="Times New Roman" panose="02020603050405020304" pitchFamily="18" charset="0"/>
                <a:cs typeface="Times New Roman" panose="02020603050405020304" pitchFamily="18" charset="0"/>
              </a:rPr>
              <a:t>During the Quarterly &amp; Annual Review process for EMs, the IESO’s Technical Reviewer will perform a technical review of significant non-incented projects in order substantiate and verify the reported savings. </a:t>
            </a:r>
          </a:p>
          <a:p>
            <a:pPr marL="533400" indent="-361950" algn="just">
              <a:buFont typeface="Wingdings" panose="05000000000000000000" pitchFamily="2" charset="2"/>
              <a:buChar char="§"/>
              <a:tabLst>
                <a:tab pos="449263" algn="l"/>
                <a:tab pos="631825" algn="l"/>
              </a:tabLst>
            </a:pPr>
            <a:r>
              <a:rPr lang="en-US" sz="2000" dirty="0">
                <a:latin typeface="Times New Roman" panose="02020603050405020304" pitchFamily="18" charset="0"/>
                <a:cs typeface="Times New Roman" panose="02020603050405020304" pitchFamily="18" charset="0"/>
              </a:rPr>
              <a:t>For all other non-incented savings, the IESO’s Technical Reviewer will still perform a high level check to ensure that the reported savings are reasonable and to assign a persistence value.</a:t>
            </a:r>
          </a:p>
          <a:p>
            <a:pPr marL="533400" indent="-361950" algn="just">
              <a:buFont typeface="Wingdings" panose="05000000000000000000" pitchFamily="2" charset="2"/>
              <a:buChar char="§"/>
              <a:tabLst>
                <a:tab pos="449263" algn="l"/>
                <a:tab pos="631825" algn="l"/>
              </a:tabLst>
            </a:pPr>
            <a:r>
              <a:rPr lang="en-US" sz="2000" dirty="0">
                <a:latin typeface="Times New Roman" panose="02020603050405020304" pitchFamily="18" charset="0"/>
                <a:cs typeface="Times New Roman" panose="02020603050405020304" pitchFamily="18" charset="0"/>
              </a:rPr>
              <a:t>In order to enable the review of non-incented projects, it is recommended that additional documentation be maintained, such as spillover forms, supporting calculations, operating conditions and technical specifications for pre and post project equipment.</a:t>
            </a:r>
          </a:p>
          <a:p>
            <a:pPr marL="533400" indent="-361950" algn="just">
              <a:buFont typeface="Wingdings" panose="05000000000000000000" pitchFamily="2" charset="2"/>
              <a:buChar char="§"/>
              <a:tabLst>
                <a:tab pos="449263" algn="l"/>
                <a:tab pos="631825" algn="l"/>
              </a:tabLst>
            </a:pPr>
            <a:r>
              <a:rPr lang="en-US" sz="2000" dirty="0">
                <a:latin typeface="Times New Roman" panose="02020603050405020304" pitchFamily="18" charset="0"/>
                <a:cs typeface="Times New Roman" panose="02020603050405020304" pitchFamily="18" charset="0"/>
              </a:rPr>
              <a:t>In addition, it is also recommended that pre and post project Measurement and Verification (M&amp;V) be conducted for non-incented projects, where feasible, to provide support for the claimed energy savings. </a:t>
            </a:r>
          </a:p>
          <a:p>
            <a:pPr marL="1085850" indent="-342900" algn="just">
              <a:buFont typeface="Wingdings" panose="05000000000000000000" pitchFamily="2" charset="2"/>
              <a:buChar char="ü"/>
              <a:tabLst>
                <a:tab pos="631825" algn="l"/>
                <a:tab pos="1162050" algn="l"/>
              </a:tabLst>
            </a:pPr>
            <a:r>
              <a:rPr lang="en-US" sz="2000" dirty="0">
                <a:latin typeface="Times New Roman" panose="02020603050405020304" pitchFamily="18" charset="0"/>
                <a:cs typeface="Times New Roman" panose="02020603050405020304" pitchFamily="18" charset="0"/>
              </a:rPr>
              <a:t>The best support of any project is robust pre-project and post-project power consumption data as collected with power meters or similar instrumentation.</a:t>
            </a:r>
          </a:p>
          <a:p>
            <a:pPr marL="1085850" indent="-342900" algn="just">
              <a:buFont typeface="Wingdings" panose="05000000000000000000" pitchFamily="2" charset="2"/>
              <a:buChar char="ü"/>
              <a:tabLst>
                <a:tab pos="631825" algn="l"/>
                <a:tab pos="1162050" algn="l"/>
              </a:tabLst>
            </a:pPr>
            <a:r>
              <a:rPr lang="en-US" sz="2000" dirty="0">
                <a:latin typeface="Times New Roman" panose="02020603050405020304" pitchFamily="18" charset="0"/>
                <a:cs typeface="Times New Roman" panose="02020603050405020304" pitchFamily="18" charset="0"/>
              </a:rPr>
              <a:t>IPMVP-level M&amp;V may not be warranted, but reasonable M&amp;V should be performed for the benefit of internal project management, as well as IAP reporting.</a:t>
            </a:r>
          </a:p>
          <a:p>
            <a:pPr marL="1085850" indent="-342900" algn="just">
              <a:buFont typeface="Wingdings" panose="05000000000000000000" pitchFamily="2" charset="2"/>
              <a:buChar char="ü"/>
              <a:tabLst>
                <a:tab pos="631825" algn="l"/>
                <a:tab pos="1162050" algn="l"/>
              </a:tabLst>
            </a:pPr>
            <a:r>
              <a:rPr lang="en-US" sz="2000" dirty="0">
                <a:latin typeface="Times New Roman" panose="02020603050405020304" pitchFamily="18" charset="0"/>
                <a:cs typeface="Times New Roman" panose="02020603050405020304" pitchFamily="18" charset="0"/>
              </a:rPr>
              <a:t>An M&amp;V strategy for ALL substantial projects is a characteristic of successful energy management and a proven strategy for gaining management buy-in.</a:t>
            </a:r>
          </a:p>
          <a:p>
            <a:pPr marL="0" indent="0">
              <a:buNone/>
            </a:pPr>
            <a:endParaRPr lang="en-IN" dirty="0"/>
          </a:p>
        </p:txBody>
      </p:sp>
    </p:spTree>
    <p:extLst>
      <p:ext uri="{BB962C8B-B14F-4D97-AF65-F5344CB8AC3E}">
        <p14:creationId xmlns:p14="http://schemas.microsoft.com/office/powerpoint/2010/main" val="1695148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66746-6298-201A-D6F5-8522E47E095D}"/>
              </a:ext>
            </a:extLst>
          </p:cNvPr>
          <p:cNvSpPr>
            <a:spLocks noGrp="1"/>
          </p:cNvSpPr>
          <p:nvPr>
            <p:ph type="title"/>
          </p:nvPr>
        </p:nvSpPr>
        <p:spPr>
          <a:xfrm>
            <a:off x="838200" y="106507"/>
            <a:ext cx="10515600" cy="761711"/>
          </a:xfrm>
        </p:spPr>
        <p:txBody>
          <a:bodyPr>
            <a:normAutofit/>
          </a:bodyPr>
          <a:lstStyle/>
          <a:p>
            <a:pPr algn="ctr"/>
            <a:r>
              <a:rPr lang="en-US" sz="3600" dirty="0">
                <a:latin typeface="Times New Roman" panose="02020603050405020304" pitchFamily="18" charset="0"/>
                <a:cs typeface="Times New Roman" panose="02020603050405020304" pitchFamily="18" charset="0"/>
              </a:rPr>
              <a:t>Instruments for Energy auditing</a:t>
            </a:r>
            <a:endParaRPr lang="en-IN" sz="36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456FBF1-FBA2-A96F-1326-F8D34BDAA9F0}"/>
              </a:ext>
            </a:extLst>
          </p:cNvPr>
          <p:cNvPicPr>
            <a:picLocks noChangeAspect="1"/>
          </p:cNvPicPr>
          <p:nvPr/>
        </p:nvPicPr>
        <p:blipFill>
          <a:blip r:embed="rId2">
            <a:lum bright="-20000" contrast="40000"/>
          </a:blip>
          <a:stretch>
            <a:fillRect/>
          </a:stretch>
        </p:blipFill>
        <p:spPr>
          <a:xfrm>
            <a:off x="1250324" y="1165699"/>
            <a:ext cx="9621530" cy="2834801"/>
          </a:xfrm>
          <a:prstGeom prst="rect">
            <a:avLst/>
          </a:prstGeom>
        </p:spPr>
      </p:pic>
      <p:pic>
        <p:nvPicPr>
          <p:cNvPr id="9" name="Picture 8">
            <a:extLst>
              <a:ext uri="{FF2B5EF4-FFF2-40B4-BE49-F238E27FC236}">
                <a16:creationId xmlns:a16="http://schemas.microsoft.com/office/drawing/2014/main" id="{9160C3F1-349F-4DEE-A962-6A6C99F7C951}"/>
              </a:ext>
            </a:extLst>
          </p:cNvPr>
          <p:cNvPicPr>
            <a:picLocks noChangeAspect="1"/>
          </p:cNvPicPr>
          <p:nvPr/>
        </p:nvPicPr>
        <p:blipFill>
          <a:blip r:embed="rId3">
            <a:lum bright="-20000" contrast="40000"/>
          </a:blip>
          <a:stretch>
            <a:fillRect/>
          </a:stretch>
        </p:blipFill>
        <p:spPr>
          <a:xfrm>
            <a:off x="1250323" y="4297980"/>
            <a:ext cx="9545555" cy="1226519"/>
          </a:xfrm>
          <a:prstGeom prst="rect">
            <a:avLst/>
          </a:prstGeom>
        </p:spPr>
      </p:pic>
    </p:spTree>
    <p:extLst>
      <p:ext uri="{BB962C8B-B14F-4D97-AF65-F5344CB8AC3E}">
        <p14:creationId xmlns:p14="http://schemas.microsoft.com/office/powerpoint/2010/main" val="1653680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66746-6298-201A-D6F5-8522E47E095D}"/>
              </a:ext>
            </a:extLst>
          </p:cNvPr>
          <p:cNvSpPr>
            <a:spLocks noGrp="1"/>
          </p:cNvSpPr>
          <p:nvPr>
            <p:ph type="title"/>
          </p:nvPr>
        </p:nvSpPr>
        <p:spPr>
          <a:xfrm>
            <a:off x="838200" y="106507"/>
            <a:ext cx="10515600" cy="761711"/>
          </a:xfrm>
        </p:spPr>
        <p:txBody>
          <a:bodyPr>
            <a:normAutofit/>
          </a:bodyPr>
          <a:lstStyle/>
          <a:p>
            <a:pPr algn="ctr"/>
            <a:r>
              <a:rPr lang="en-US" sz="3600" dirty="0">
                <a:latin typeface="Times New Roman" panose="02020603050405020304" pitchFamily="18" charset="0"/>
                <a:cs typeface="Times New Roman" panose="02020603050405020304" pitchFamily="18" charset="0"/>
              </a:rPr>
              <a:t>Instruments for Energy auditing</a:t>
            </a:r>
            <a:endParaRPr lang="en-IN" sz="3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545FF3D-B977-1940-F112-376AC665E945}"/>
              </a:ext>
            </a:extLst>
          </p:cNvPr>
          <p:cNvPicPr>
            <a:picLocks noChangeAspect="1"/>
          </p:cNvPicPr>
          <p:nvPr/>
        </p:nvPicPr>
        <p:blipFill>
          <a:blip r:embed="rId2">
            <a:lum bright="-20000" contrast="40000"/>
          </a:blip>
          <a:stretch>
            <a:fillRect/>
          </a:stretch>
        </p:blipFill>
        <p:spPr>
          <a:xfrm>
            <a:off x="1837788" y="994706"/>
            <a:ext cx="8516423" cy="5863294"/>
          </a:xfrm>
          <a:prstGeom prst="rect">
            <a:avLst/>
          </a:prstGeom>
        </p:spPr>
      </p:pic>
    </p:spTree>
    <p:extLst>
      <p:ext uri="{BB962C8B-B14F-4D97-AF65-F5344CB8AC3E}">
        <p14:creationId xmlns:p14="http://schemas.microsoft.com/office/powerpoint/2010/main" val="845812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66746-6298-201A-D6F5-8522E47E095D}"/>
              </a:ext>
            </a:extLst>
          </p:cNvPr>
          <p:cNvSpPr>
            <a:spLocks noGrp="1"/>
          </p:cNvSpPr>
          <p:nvPr>
            <p:ph type="title"/>
          </p:nvPr>
        </p:nvSpPr>
        <p:spPr>
          <a:xfrm>
            <a:off x="838200" y="106507"/>
            <a:ext cx="10515600" cy="761711"/>
          </a:xfrm>
        </p:spPr>
        <p:txBody>
          <a:bodyPr>
            <a:normAutofit/>
          </a:bodyPr>
          <a:lstStyle/>
          <a:p>
            <a:pPr algn="ctr"/>
            <a:r>
              <a:rPr lang="en-US" sz="3600" dirty="0">
                <a:latin typeface="Times New Roman" panose="02020603050405020304" pitchFamily="18" charset="0"/>
                <a:cs typeface="Times New Roman" panose="02020603050405020304" pitchFamily="18" charset="0"/>
              </a:rPr>
              <a:t>Instruments for Energy auditing</a:t>
            </a:r>
            <a:endParaRPr lang="en-IN" sz="3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DAE9C03-DD7A-F1A2-00AE-20FC5DF9E566}"/>
              </a:ext>
            </a:extLst>
          </p:cNvPr>
          <p:cNvPicPr>
            <a:picLocks noChangeAspect="1"/>
          </p:cNvPicPr>
          <p:nvPr/>
        </p:nvPicPr>
        <p:blipFill>
          <a:blip r:embed="rId2"/>
          <a:stretch>
            <a:fillRect/>
          </a:stretch>
        </p:blipFill>
        <p:spPr>
          <a:xfrm>
            <a:off x="2374005" y="1091119"/>
            <a:ext cx="7443989" cy="3761362"/>
          </a:xfrm>
          <a:prstGeom prst="rect">
            <a:avLst/>
          </a:prstGeom>
        </p:spPr>
      </p:pic>
      <p:pic>
        <p:nvPicPr>
          <p:cNvPr id="7" name="Picture 6">
            <a:extLst>
              <a:ext uri="{FF2B5EF4-FFF2-40B4-BE49-F238E27FC236}">
                <a16:creationId xmlns:a16="http://schemas.microsoft.com/office/drawing/2014/main" id="{29042C7A-3247-0A2A-8357-433D7525E28A}"/>
              </a:ext>
            </a:extLst>
          </p:cNvPr>
          <p:cNvPicPr>
            <a:picLocks noChangeAspect="1"/>
          </p:cNvPicPr>
          <p:nvPr/>
        </p:nvPicPr>
        <p:blipFill>
          <a:blip r:embed="rId3"/>
          <a:stretch>
            <a:fillRect/>
          </a:stretch>
        </p:blipFill>
        <p:spPr>
          <a:xfrm>
            <a:off x="2374005" y="4852481"/>
            <a:ext cx="7443989" cy="1913106"/>
          </a:xfrm>
          <a:prstGeom prst="rect">
            <a:avLst/>
          </a:prstGeom>
        </p:spPr>
      </p:pic>
    </p:spTree>
    <p:extLst>
      <p:ext uri="{BB962C8B-B14F-4D97-AF65-F5344CB8AC3E}">
        <p14:creationId xmlns:p14="http://schemas.microsoft.com/office/powerpoint/2010/main" val="30879631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983</Words>
  <Application>Microsoft Office PowerPoint</Application>
  <PresentationFormat>Widescreen</PresentationFormat>
  <Paragraphs>69</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Times New Roman</vt:lpstr>
      <vt:lpstr>Wingdings</vt:lpstr>
      <vt:lpstr>Office Theme</vt:lpstr>
      <vt:lpstr>Role and Needs of Energy Managers</vt:lpstr>
      <vt:lpstr>Role and Needs of Energy Managers</vt:lpstr>
      <vt:lpstr>Role and Needs of Energy Managers</vt:lpstr>
      <vt:lpstr>Role and Needs of Energy Managers</vt:lpstr>
      <vt:lpstr>Role and Needs of Energy Managers</vt:lpstr>
      <vt:lpstr>Role and Needs of Energy Managers</vt:lpstr>
      <vt:lpstr>Instruments for Energy auditing</vt:lpstr>
      <vt:lpstr>Instruments for Energy auditing</vt:lpstr>
      <vt:lpstr>Instruments for Energy auditing</vt:lpstr>
      <vt:lpstr>Instruments for Energy auditing</vt:lpstr>
      <vt:lpstr>Instruments for Energy auditing</vt:lpstr>
      <vt:lpstr>Instruments for Energy auditing</vt:lpstr>
      <vt:lpstr>Instruments for Energy auditing</vt:lpstr>
      <vt:lpstr>Instruments for Energy auditing</vt:lpstr>
      <vt:lpstr>Instruments for Energy auditing</vt:lpstr>
      <vt:lpstr>Instruments for Energy auditing</vt:lpstr>
      <vt:lpstr>Instruments for Energy auditing</vt:lpstr>
      <vt:lpstr>Instruments for Energy auditing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Role and Needs of Energy Managers</dc:title>
  <dc:creator>Mohanraj K</dc:creator>
  <cp:lastModifiedBy>Mohanraj K</cp:lastModifiedBy>
  <cp:revision>1</cp:revision>
  <dcterms:created xsi:type="dcterms:W3CDTF">2023-02-02T05:26:56Z</dcterms:created>
  <dcterms:modified xsi:type="dcterms:W3CDTF">2023-02-02T06:08:21Z</dcterms:modified>
</cp:coreProperties>
</file>