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1"/>
  </p:notesMasterIdLst>
  <p:sldIdLst>
    <p:sldId id="256" r:id="rId2"/>
    <p:sldId id="385" r:id="rId3"/>
    <p:sldId id="258" r:id="rId4"/>
    <p:sldId id="391" r:id="rId5"/>
    <p:sldId id="272" r:id="rId6"/>
    <p:sldId id="381" r:id="rId7"/>
    <p:sldId id="387" r:id="rId8"/>
    <p:sldId id="388" r:id="rId9"/>
    <p:sldId id="389" r:id="rId10"/>
    <p:sldId id="390" r:id="rId11"/>
    <p:sldId id="259" r:id="rId12"/>
    <p:sldId id="260" r:id="rId13"/>
    <p:sldId id="261" r:id="rId14"/>
    <p:sldId id="262" r:id="rId15"/>
    <p:sldId id="263" r:id="rId16"/>
    <p:sldId id="264" r:id="rId17"/>
    <p:sldId id="267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6204-9095-4E7E-B48A-75DC7A5D59CE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7E78-2137-4A62-AFC7-AD355B62A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What is effective communication?</a:t>
            </a:r>
          </a:p>
          <a:p>
            <a:r>
              <a:rPr lang="en-US" altLang="en-US" dirty="0"/>
              <a:t>Communication is the process of sharing information, thoughts and feelings between people through speaking, writing or body language. </a:t>
            </a:r>
          </a:p>
          <a:p>
            <a:r>
              <a:rPr lang="en-US" altLang="en-US" dirty="0"/>
              <a:t>Effective communication extends the concept to require that transmitted content is received and understood by someone in the way it was intended. The goals of effective communication include creating a common perception changing behaviors and acquiring information.</a:t>
            </a:r>
          </a:p>
          <a:p>
            <a:endParaRPr lang="en-US" altLang="en-US" dirty="0"/>
          </a:p>
          <a:p>
            <a:r>
              <a:rPr lang="en-US" altLang="en-US" i="1" dirty="0">
                <a:solidFill>
                  <a:srgbClr val="FFFF00"/>
                </a:solidFill>
              </a:rPr>
              <a:t>“</a:t>
            </a:r>
            <a:r>
              <a:rPr lang="en-US" altLang="en-US" b="1" i="1" dirty="0">
                <a:solidFill>
                  <a:srgbClr val="FFFF00"/>
                </a:solidFill>
              </a:rPr>
              <a:t>Why is communication so important to a safety program?”</a:t>
            </a:r>
          </a:p>
          <a:p>
            <a:endParaRPr lang="en-US" altLang="en-US" dirty="0"/>
          </a:p>
          <a:p>
            <a:r>
              <a:rPr lang="en-US" altLang="en-US" dirty="0"/>
              <a:t>Through a coordinated two-way safety communication program, employees are made aware of safe practices, safety rules and concerns.  Their attitude and awareness toward safety improves.  Also, two-way communication keeps management informed of the committee’s activities and safety priorities.  Good communication also helps the Committee understand its authority and helps management work safety into policies and procedures.</a:t>
            </a:r>
          </a:p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2199F4-B575-46A5-BC2F-1B647808612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0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A communication plan is a written document that describes: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whom your communications will be addressed </a:t>
            </a:r>
            <a:r>
              <a:rPr lang="en-US" altLang="en-US" b="1" dirty="0"/>
              <a:t>(your audience)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What you want to accomplish with your organization’s communications </a:t>
            </a:r>
            <a:r>
              <a:rPr lang="en-US" altLang="en-US" b="1" dirty="0"/>
              <a:t>(your objectives)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Ways those objectives can be accomplished </a:t>
            </a:r>
            <a:r>
              <a:rPr lang="en-US" altLang="en-US" b="1" dirty="0"/>
              <a:t>(your safety goals)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How you will accomplish your objectives </a:t>
            </a:r>
            <a:r>
              <a:rPr lang="en-US" altLang="en-US" b="1" dirty="0"/>
              <a:t>(the tools and timetable)</a:t>
            </a:r>
            <a:r>
              <a:rPr lang="en-US" altLang="en-US" dirty="0"/>
              <a:t>, and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How you will measure the results of your program </a:t>
            </a:r>
            <a:r>
              <a:rPr lang="en-US" altLang="en-US" b="1" dirty="0"/>
              <a:t>(evaluation)</a:t>
            </a:r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b="1" dirty="0"/>
              <a:t>Questions to think about (from the receivers point of view):</a:t>
            </a:r>
          </a:p>
          <a:p>
            <a:pPr>
              <a:defRPr/>
            </a:pPr>
            <a:r>
              <a:rPr lang="en-US" altLang="en-US" dirty="0"/>
              <a:t>Who makes up my audience? Take some time to think about your audience – the people you are communicating to.</a:t>
            </a:r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dirty="0"/>
              <a:t>How do they prefer to receive messages?</a:t>
            </a:r>
          </a:p>
          <a:p>
            <a:pPr>
              <a:defRPr/>
            </a:pPr>
            <a:r>
              <a:rPr lang="en-US" altLang="en-US" dirty="0"/>
              <a:t>What are the literacy skills of the audience?</a:t>
            </a:r>
          </a:p>
          <a:p>
            <a:pPr>
              <a:defRPr/>
            </a:pPr>
            <a:r>
              <a:rPr lang="en-US" altLang="en-US" dirty="0"/>
              <a:t>What’s in it for them?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FA1FC8-ACCC-49FC-95B6-E3692A18173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b="1" dirty="0"/>
              <a:t>The Communication  Process contains</a:t>
            </a:r>
            <a:r>
              <a:rPr lang="en-US" altLang="en-US" dirty="0"/>
              <a:t>:</a:t>
            </a:r>
          </a:p>
          <a:p>
            <a:pPr>
              <a:defRPr/>
            </a:pPr>
            <a:r>
              <a:rPr lang="en-US" altLang="en-US" dirty="0"/>
              <a:t>1. Sender of the message,</a:t>
            </a:r>
          </a:p>
          <a:p>
            <a:pPr>
              <a:defRPr/>
            </a:pPr>
            <a:r>
              <a:rPr lang="en-US" altLang="en-US" dirty="0"/>
              <a:t>2. Recipient of message,</a:t>
            </a:r>
          </a:p>
          <a:p>
            <a:pPr>
              <a:defRPr/>
            </a:pPr>
            <a:r>
              <a:rPr lang="en-US" altLang="en-US" dirty="0"/>
              <a:t>Intervening “static” or “noise” to the means of communication.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At it’s most basic level, communication is the exchange of ideas and feelings between people.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The sender has an idea/thought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The sender encodes the idea as a message in a clear, direct way that allows the receiver to correctly decode the message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The sender transmits the message through a channel (m</a:t>
            </a:r>
            <a:r>
              <a:rPr lang="en-US" altLang="en-US" dirty="0"/>
              <a:t>eans by which message is sent)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The audience/receiver decodes the message (it is an essential component of effective communication , it requires the receiver to ensure that he/she properly heard and understood the message).</a:t>
            </a:r>
          </a:p>
          <a:p>
            <a:pPr>
              <a:defRPr/>
            </a:pPr>
            <a:r>
              <a:rPr lang="en-US" dirty="0"/>
              <a:t>5.  The audience provides feedback to the sender</a:t>
            </a:r>
          </a:p>
          <a:p>
            <a:pPr>
              <a:defRPr/>
            </a:pPr>
            <a:r>
              <a:rPr lang="en-US" altLang="en-US" dirty="0"/>
              <a:t>6.  The intervening “static” or “noise” to the means of communication (barrier/distraction)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9E3A16-79CD-466A-985F-DECCED3B87C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What was the result of a communication failure you have experienced?</a:t>
            </a:r>
          </a:p>
          <a:p>
            <a:endParaRPr lang="en-US" altLang="en-US"/>
          </a:p>
          <a:p>
            <a:r>
              <a:rPr lang="en-US" altLang="en-US"/>
              <a:t>On a typical work day, fourteen people lose their life.</a:t>
            </a:r>
          </a:p>
          <a:p>
            <a:r>
              <a:rPr lang="en-US" altLang="en-US"/>
              <a:t>Over a year nearly four million people incur an injury that requires lost time. </a:t>
            </a:r>
          </a:p>
          <a:p>
            <a:endParaRPr lang="en-US" altLang="en-US"/>
          </a:p>
          <a:p>
            <a:r>
              <a:rPr lang="en-US" altLang="en-US"/>
              <a:t>This does not include the pain and suffering the employee experiences.</a:t>
            </a:r>
          </a:p>
          <a:p>
            <a:endParaRPr lang="en-US" altLang="en-US"/>
          </a:p>
          <a:p>
            <a:r>
              <a:rPr lang="en-US" altLang="en-US"/>
              <a:t>The National Council of Compensation Insurers estimates that as much as 40% of worker’s compensation costs can be linked to how an employer communicates with and responds to worker injuries.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EF37AC-EB13-4059-B965-84BA0A04446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The main objective of any workplace safety communication or program is to change behavior.</a:t>
            </a:r>
          </a:p>
          <a:p>
            <a:endParaRPr lang="en-US" altLang="en-US" b="1"/>
          </a:p>
          <a:p>
            <a:r>
              <a:rPr lang="en-US" altLang="en-US"/>
              <a:t>Effective safety communication can create an environment where employees have an emotional commitment to the organization and its goals.</a:t>
            </a:r>
          </a:p>
          <a:p>
            <a:endParaRPr lang="en-US" altLang="en-US"/>
          </a:p>
          <a:p>
            <a:r>
              <a:rPr lang="en-US" altLang="en-US" b="1"/>
              <a:t>How does a safety committee change attitudes toward safety or improve the way people work?</a:t>
            </a:r>
          </a:p>
          <a:p>
            <a:endParaRPr lang="en-US" altLang="en-US" b="1"/>
          </a:p>
          <a:p>
            <a:r>
              <a:rPr lang="en-US" altLang="en-US"/>
              <a:t>Typically, the objective of safety communication/message is to get employees to stop something (unsafe acts) and start something (following policies and procedures). </a:t>
            </a:r>
          </a:p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32BA8A-34B6-4797-B388-4B0529B07E9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Here are the four “general” ways people perceive risk and seek information in the workplace: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dirty="0"/>
              <a:t>Responsive individuals – </a:t>
            </a:r>
            <a:r>
              <a:rPr lang="en-US" dirty="0"/>
              <a:t>those who believe they have a high risk of injury , but also believe they can take an active role in preventing any work-related injuries and are motivated to seek safety information.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dirty="0"/>
              <a:t>Avoidant individuals -  </a:t>
            </a:r>
            <a:r>
              <a:rPr lang="en-US" dirty="0"/>
              <a:t>those who feel as if they are high risk for injury, but do not take any of the steps needed to address their safety behaviors.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dirty="0"/>
              <a:t>Proactive individuals –  </a:t>
            </a:r>
            <a:r>
              <a:rPr lang="en-US" dirty="0"/>
              <a:t>those who perceive a low risk for injury, but believe they can prevent any injuries. These individuals are not motivated by their perceived risk as much as they are to remain injury free.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dirty="0"/>
              <a:t>Indifferent individuals – </a:t>
            </a:r>
            <a:r>
              <a:rPr lang="en-US" dirty="0"/>
              <a:t>those who do not believe they have any risk of injury, or the ability to prevent such injuries</a:t>
            </a:r>
            <a:r>
              <a:rPr lang="en-US" b="1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F57D4B-8206-47AD-AF15-6E0D4830947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b="1" dirty="0"/>
              <a:t>Safety Communication Reminders: </a:t>
            </a:r>
          </a:p>
          <a:p>
            <a:pPr>
              <a:defRPr/>
            </a:pPr>
            <a:endParaRPr lang="en-US" altLang="en-US" dirty="0"/>
          </a:p>
          <a:p>
            <a:pPr marL="171450" indent="-17145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Verdana" pitchFamily="34" charset="0"/>
              </a:rPr>
              <a:t>Effective communication increases motivation</a:t>
            </a:r>
          </a:p>
          <a:p>
            <a:pPr eaLnBrk="1" hangingPunct="1">
              <a:defRPr/>
            </a:pPr>
            <a:endParaRPr lang="en-US" altLang="en-US" dirty="0">
              <a:latin typeface="Verdana" pitchFamily="34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Verdana" pitchFamily="34" charset="0"/>
              </a:rPr>
              <a:t>The more people a “communication” goes through, the more distorted it becomes</a:t>
            </a:r>
          </a:p>
          <a:p>
            <a:pPr eaLnBrk="1" hangingPunct="1">
              <a:defRPr/>
            </a:pPr>
            <a:endParaRPr lang="en-US" altLang="en-US" dirty="0">
              <a:latin typeface="Verdana" pitchFamily="34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Verdana" pitchFamily="34" charset="0"/>
              </a:rPr>
              <a:t>Effective communication reaches the heart as well as the mind</a:t>
            </a:r>
          </a:p>
          <a:p>
            <a:pPr eaLnBrk="1" hangingPunct="1">
              <a:defRPr/>
            </a:pPr>
            <a:endParaRPr lang="en-US" altLang="en-US" dirty="0">
              <a:latin typeface="Verdana" pitchFamily="34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Verdana" pitchFamily="34" charset="0"/>
              </a:rPr>
              <a:t>Use it or lose it (maintain good habits)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9E7714-2390-4044-8726-7DE73C43D670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2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6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8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nagementstudyhq.com/overview-of-communi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3CA-2955-49D1-8DBA-A1895D69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E22457"/>
                </a:solidFill>
                <a:effectLst/>
                <a:latin typeface="-apple-system"/>
              </a:rPr>
              <a:t>Types of Communication in Organization</a:t>
            </a:r>
            <a:br>
              <a:rPr lang="en-US" b="0" i="0" dirty="0">
                <a:solidFill>
                  <a:srgbClr val="E22457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AFF1D-F43A-44FF-B08E-E2512E71F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Unit- 1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CB21C-1E35-47E9-A689-FA1309FF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16" y="3706220"/>
            <a:ext cx="2837770" cy="19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5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6" descr="L&amp;I logo ba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1000"/>
            <a:ext cx="82534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PPT-092-01</a:t>
            </a:r>
          </a:p>
        </p:txBody>
      </p:sp>
      <p:sp>
        <p:nvSpPr>
          <p:cNvPr id="18437" name="Rectangle 19"/>
          <p:cNvSpPr>
            <a:spLocks noChangeArrowheads="1"/>
          </p:cNvSpPr>
          <p:nvPr/>
        </p:nvSpPr>
        <p:spPr bwMode="auto">
          <a:xfrm>
            <a:off x="9525000" y="60198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16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 bwMode="auto">
          <a:xfrm>
            <a:off x="2011363" y="5334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133601" y="1295400"/>
            <a:ext cx="82899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/>
              <a:t>Effective communication increases motivation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/>
              <a:t>The more people a “communication” goes through, the more distorted it becomes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/>
              <a:t>Effective communication reaches the heart as  well as the mind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/>
              <a:t>Use it or lose it</a:t>
            </a:r>
          </a:p>
          <a:p>
            <a:pPr>
              <a:spcBef>
                <a:spcPct val="20000"/>
              </a:spcBef>
              <a:defRPr/>
            </a:pPr>
            <a:endParaRPr lang="en-US" altLang="en-US" sz="2400" dirty="0"/>
          </a:p>
          <a:p>
            <a:pPr>
              <a:spcBef>
                <a:spcPct val="20000"/>
              </a:spcBef>
              <a:defRPr/>
            </a:pPr>
            <a:endParaRPr lang="en-US" altLang="en-US" sz="2400" dirty="0"/>
          </a:p>
          <a:p>
            <a:pPr>
              <a:spcBef>
                <a:spcPct val="20000"/>
              </a:spcBef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2400" dirty="0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138" y="381000"/>
            <a:ext cx="518160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t>Communication Process</a:t>
            </a:r>
          </a:p>
        </p:txBody>
      </p:sp>
      <p:pic>
        <p:nvPicPr>
          <p:cNvPr id="1844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071939"/>
            <a:ext cx="30845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AA04-D36A-47AA-AF9C-3DA70A9D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  <a:t>Internal Communication</a:t>
            </a:r>
            <a:b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5661-0DCF-42B9-9CF3-71BCA9BD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3"/>
            <a:ext cx="8596668" cy="491822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Internal communication takes place within the organization or group–among people within, among different groups of employees and between employers and employees.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It could be oral or written, visual or audio-visual, formal or informal, and upward or downward.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Internal communication serves to inform, instruct, educate, develop, motivate, persuade, entertain, direct, control and caution people in the organization.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941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3D16-F3F1-4512-97B8-601A69D4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Communication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250A5-FD11-4764-AA65-D0B63E59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88" t="26800" r="50000" b="32600"/>
          <a:stretch/>
        </p:blipFill>
        <p:spPr>
          <a:xfrm>
            <a:off x="1195508" y="1961965"/>
            <a:ext cx="6134489" cy="3879542"/>
          </a:xfrm>
        </p:spPr>
      </p:pic>
    </p:spTree>
    <p:extLst>
      <p:ext uri="{BB962C8B-B14F-4D97-AF65-F5344CB8AC3E}">
        <p14:creationId xmlns:p14="http://schemas.microsoft.com/office/powerpoint/2010/main" val="66674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C63-DA6A-4DE4-B398-7C213912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  <a:t>External Communication</a:t>
            </a:r>
            <a:b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668F-0D42-4835-BCE0-267E6DE2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53" y="1565785"/>
            <a:ext cx="8596668" cy="434195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Unlike internal communication, external communication flows outward.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It addresses people outside the organization, like the prospective customers, competitors, public, press, media and the government.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 External communication can take place in various ways and through different channels.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134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9C3A-1331-4745-B36F-5CD26325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  <a:t>Upward Communication</a:t>
            </a:r>
            <a:b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3CF0-BD43-4D3A-8241-7A166AD5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2" y="1297497"/>
            <a:ext cx="6438507" cy="388077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Large organizations have different hierarchical levels or tiers.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Banks, finance companies, insurance businesses, and such other people-oriented organizations have typically a 3-tier or a 4-tier structure.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The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to be complete and effective should encompass all these levels and tiers.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Upward communication is one which moves upward, i.e., from bottom to top levels in the hierarchy.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53FDA-7642-45DE-80F2-3812EE60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88" y="1270000"/>
            <a:ext cx="3067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5DFF-657C-46F6-8B08-71FF95E9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Any communication that moves from</a:t>
            </a:r>
            <a:br>
              <a:rPr lang="en-US" b="0" i="0" dirty="0">
                <a:solidFill>
                  <a:srgbClr val="2F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3665-4BA8-442A-BB37-2F058994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F3D3C"/>
                </a:solidFill>
                <a:latin typeface="-apple-system"/>
              </a:rPr>
              <a:t>E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mployees to supervisors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supervisors to managers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managers to executives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regional manager to general manager and so on, maybe categorized as upward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6960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5F0-5757-4BA6-9AC7-C8E0A5E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  <a:t>Downward Communication</a:t>
            </a:r>
            <a:br>
              <a:rPr lang="en-IN" b="0" i="0" dirty="0">
                <a:solidFill>
                  <a:srgbClr val="E22457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77DA-5B28-4FC7-BC5C-AA9C8F6F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10515600" cy="504062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Downward communication moves from top to the bottom, i.e. from the CEO downwards. </a:t>
            </a: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It travels through senior executives to junior level functionaries, from the controlling office to the branch, from the head of the division to the head of the unit.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F4DF5-D003-43A7-BAB7-FA2FB6B6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59" y="3162300"/>
            <a:ext cx="3419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010A-5FA6-47CD-9220-F6C54BE3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3" y="155575"/>
            <a:ext cx="8596668" cy="1320800"/>
          </a:xfrm>
        </p:spPr>
        <p:txBody>
          <a:bodyPr/>
          <a:lstStyle/>
          <a:p>
            <a:r>
              <a:rPr lang="en-IN" dirty="0"/>
              <a:t>Upward vs Downward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6124F-0707-4C8A-B45B-15CF17647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3" y="790114"/>
            <a:ext cx="7208667" cy="6067886"/>
          </a:xfrm>
        </p:spPr>
      </p:pic>
    </p:spTree>
    <p:extLst>
      <p:ext uri="{BB962C8B-B14F-4D97-AF65-F5344CB8AC3E}">
        <p14:creationId xmlns:p14="http://schemas.microsoft.com/office/powerpoint/2010/main" val="237502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0D62-EDDA-4C81-A1B9-B6B8BC66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1" y="21575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1CF6-C099-493D-B505-142E29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9" y="1010385"/>
            <a:ext cx="8596668" cy="4443381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Formal Communication 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Towards ensuring communication on an on-going basis, organizations develop formal systems. </a:t>
            </a:r>
          </a:p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Informal Communication 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This type of communication takes place in an unstructured manner and outside the formal forums. There is an element of spontaneity in this communication.</a:t>
            </a:r>
            <a:endParaRPr lang="en-IN" sz="2400" b="0" i="0" dirty="0">
              <a:solidFill>
                <a:srgbClr val="E22457"/>
              </a:solidFill>
              <a:effectLst/>
              <a:latin typeface="-apple-system"/>
            </a:endParaRPr>
          </a:p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Lateral Communication-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Lateral communication generally takes place in an organization and is neither upward nor downward. It proceeds in a horizontal manner and takes place among equals and at peer level</a:t>
            </a:r>
            <a:endParaRPr lang="en-IN" sz="2400" b="0" i="0" dirty="0">
              <a:solidFill>
                <a:srgbClr val="E22457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12BAA-F6CB-D6F7-E96F-D5CAA22A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77" y="4927601"/>
            <a:ext cx="447332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18DF-B465-4DF1-8FD8-961AFEB3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2975"/>
            <a:ext cx="8596668" cy="4878388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Interactive Communication-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Interactive communication is essentially a two-way process. It takes place through meetings, conferences, teleconferencing, multimedia presentations, group discussions</a:t>
            </a:r>
            <a:endParaRPr lang="en-IN" sz="2400" b="0" i="0" dirty="0">
              <a:solidFill>
                <a:srgbClr val="E22457"/>
              </a:solidFill>
              <a:effectLst/>
              <a:latin typeface="-apple-system"/>
            </a:endParaRPr>
          </a:p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Mass Communication-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Mass communication is distinctive in view of its scale. Essentially, it addresses a large mass of people. Public speaking, newspapers, magazines and journals, radio, television, dotcoms, etc. are channels of mass communication</a:t>
            </a:r>
            <a:endParaRPr lang="en-IN" sz="2400" b="0" i="0" dirty="0">
              <a:solidFill>
                <a:srgbClr val="E22457"/>
              </a:solidFill>
              <a:effectLst/>
              <a:latin typeface="-apple-system"/>
            </a:endParaRPr>
          </a:p>
          <a:p>
            <a:r>
              <a:rPr lang="en-IN" sz="2400" b="0" i="0" dirty="0">
                <a:solidFill>
                  <a:srgbClr val="E22457"/>
                </a:solidFill>
                <a:effectLst/>
                <a:latin typeface="-apple-system"/>
              </a:rPr>
              <a:t>Grapevine- 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Grapevine is a kind of informal communication that prevails in organizations and businesses. The source of such communication may not be clear. It spreads by way of gossip and rumors. </a:t>
            </a:r>
            <a:endParaRPr lang="en-IN" sz="2400" b="0" i="0" dirty="0">
              <a:solidFill>
                <a:srgbClr val="E22457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3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6" descr="L&amp;I logo ban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1"/>
          <a:stretch/>
        </p:blipFill>
        <p:spPr bwMode="auto">
          <a:xfrm>
            <a:off x="1981202" y="363245"/>
            <a:ext cx="534987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7" name="Rectangle 19"/>
          <p:cNvSpPr>
            <a:spLocks noChangeArrowheads="1"/>
          </p:cNvSpPr>
          <p:nvPr/>
        </p:nvSpPr>
        <p:spPr bwMode="auto">
          <a:xfrm>
            <a:off x="9067800" y="6019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" t="2032" r="6732"/>
          <a:stretch>
            <a:fillRect/>
          </a:stretch>
        </p:blipFill>
        <p:spPr bwMode="auto">
          <a:xfrm>
            <a:off x="3619500" y="1762125"/>
            <a:ext cx="4572000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1997075" y="381000"/>
            <a:ext cx="533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t>Effective Communication</a:t>
            </a:r>
            <a:br>
              <a:rPr lang="en-US" altLang="en-US" sz="2800" b="1">
                <a:solidFill>
                  <a:schemeClr val="bg1"/>
                </a:solidFill>
                <a:latin typeface="Verdana" panose="020B0604030504040204" pitchFamily="34" charset="0"/>
              </a:rPr>
            </a:br>
            <a:endParaRPr lang="en-US" altLang="en-US" sz="28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80" name="Rectangle 19"/>
          <p:cNvSpPr>
            <a:spLocks noChangeArrowheads="1"/>
          </p:cNvSpPr>
          <p:nvPr/>
        </p:nvSpPr>
        <p:spPr bwMode="auto">
          <a:xfrm>
            <a:off x="9220200" y="6022976"/>
            <a:ext cx="952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450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37FD-7B10-448E-A091-40E7411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81" y="313747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30DC-6E0A-4AB7-8023-2F689748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86" y="974147"/>
            <a:ext cx="8596668" cy="4594302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</a:t>
            </a:r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 is a very important part of any organization.</a:t>
            </a:r>
          </a:p>
          <a:p>
            <a:r>
              <a:rPr lang="en-US" sz="2400" dirty="0">
                <a:solidFill>
                  <a:srgbClr val="2F3D3C"/>
                </a:solidFill>
                <a:latin typeface="-apple-system"/>
              </a:rPr>
              <a:t>It is process of passing information (sending) and understanding (receiving) the same from one person to another through verbal and non-verbal means.</a:t>
            </a:r>
            <a:endParaRPr lang="en-US" sz="2400" b="0" i="0" dirty="0">
              <a:solidFill>
                <a:srgbClr val="2F3D3C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2F3D3C"/>
                </a:solidFill>
                <a:effectLst/>
                <a:latin typeface="-apple-system"/>
              </a:rPr>
              <a:t> It takes place among business entities, within markets, various groups of employees, buyers and sellers, service providers and clients, salesperson and prospective buyers, and within the organization and with the press.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2A261-C301-43F1-8225-5EE5EB68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93" y="4087935"/>
            <a:ext cx="4773207" cy="2770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CA32BC-8D5A-4D98-35F1-ABBD761B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69" y="4253885"/>
            <a:ext cx="455715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E64A-A759-E973-BB59-F69CA7EA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A673A8-57A2-0388-D101-55FD4C5D1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4" y="609600"/>
            <a:ext cx="9439835" cy="56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6" descr="L&amp;I logo ban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6"/>
          <a:stretch/>
        </p:blipFill>
        <p:spPr bwMode="auto">
          <a:xfrm>
            <a:off x="1981202" y="381000"/>
            <a:ext cx="5423646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9067800" y="6019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9" name="Content Placeholder 1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1981200" y="381001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Communication</a:t>
            </a:r>
            <a:r>
              <a:rPr lang="en-US" altLang="en-US" sz="2800" dirty="0">
                <a:latin typeface="Verdana" panose="020B0604030504040204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Plan</a:t>
            </a: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1981200" y="1219201"/>
            <a:ext cx="82296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The elements of an effective communication plan should include a clearly defined: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Verdana" panose="020B0604030504040204" pitchFamily="34" charset="0"/>
              </a:rPr>
              <a:t> Receiver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Verdana" panose="020B0604030504040204" pitchFamily="34" charset="0"/>
              </a:rPr>
              <a:t> Message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Verdana" panose="020B0604030504040204" pitchFamily="34" charset="0"/>
              </a:rPr>
              <a:t> Communication process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Verdana" panose="020B0604030504040204" pitchFamily="34" charset="0"/>
              </a:rPr>
              <a:t> Timeframe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Verdana" panose="020B0604030504040204" pitchFamily="34" charset="0"/>
              </a:rPr>
              <a:t> Evaluative process</a:t>
            </a:r>
          </a:p>
        </p:txBody>
      </p:sp>
      <p:pic>
        <p:nvPicPr>
          <p:cNvPr id="4105" name="Picture 4" descr="training machine guard sq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362200"/>
            <a:ext cx="3465513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6" descr="L&amp;I logo ban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3"/>
          <a:stretch/>
        </p:blipFill>
        <p:spPr bwMode="auto">
          <a:xfrm>
            <a:off x="1981201" y="381000"/>
            <a:ext cx="540571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138" y="381000"/>
            <a:ext cx="5326062" cy="457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Communication Process</a:t>
            </a: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PPT-092-01</a:t>
            </a:r>
          </a:p>
        </p:txBody>
      </p:sp>
      <p:sp>
        <p:nvSpPr>
          <p:cNvPr id="5126" name="Rectangle 19"/>
          <p:cNvSpPr>
            <a:spLocks noChangeArrowheads="1"/>
          </p:cNvSpPr>
          <p:nvPr/>
        </p:nvSpPr>
        <p:spPr bwMode="auto">
          <a:xfrm>
            <a:off x="9067800" y="6019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3</a:t>
            </a:r>
          </a:p>
        </p:txBody>
      </p:sp>
      <p:sp>
        <p:nvSpPr>
          <p:cNvPr id="9" name="Content Placeholder 12"/>
          <p:cNvSpPr txBox="1">
            <a:spLocks/>
          </p:cNvSpPr>
          <p:nvPr/>
        </p:nvSpPr>
        <p:spPr bwMode="auto">
          <a:xfrm>
            <a:off x="1905000" y="1219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kern="0" dirty="0"/>
          </a:p>
        </p:txBody>
      </p:sp>
      <p:pic>
        <p:nvPicPr>
          <p:cNvPr id="5128" name="Picture 8" descr="C:\Documents and Settings\stlane\My Documents\My Pictures\The Communication Proc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74676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6" descr="L&amp;I logo ban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6"/>
          <a:stretch/>
        </p:blipFill>
        <p:spPr bwMode="auto">
          <a:xfrm>
            <a:off x="1981202" y="381000"/>
            <a:ext cx="5423646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PPT-092-01</a:t>
            </a:r>
          </a:p>
        </p:txBody>
      </p:sp>
      <p:sp>
        <p:nvSpPr>
          <p:cNvPr id="9221" name="Rectangle 19"/>
          <p:cNvSpPr>
            <a:spLocks noChangeArrowheads="1"/>
          </p:cNvSpPr>
          <p:nvPr/>
        </p:nvSpPr>
        <p:spPr bwMode="auto">
          <a:xfrm>
            <a:off x="9601200" y="60198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1" name="Content Placeholder 1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1981200" y="1139826"/>
            <a:ext cx="822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Verdana" panose="020B0604030504040204" pitchFamily="34" charset="0"/>
              </a:rPr>
              <a:t> Why it Matters…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2009775" y="1600200"/>
            <a:ext cx="82740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Failure to communicate safety information effectively can have serious negative consequences:</a:t>
            </a:r>
            <a:br>
              <a:rPr lang="en-US" altLang="en-US" sz="2400">
                <a:latin typeface="Verdana" panose="020B0604030504040204" pitchFamily="34" charset="0"/>
              </a:rPr>
            </a:br>
            <a:endParaRPr lang="en-US" altLang="en-US" sz="1600">
              <a:latin typeface="Verdan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Incidents, injuries, and illness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Lost workdays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Reduced productivity and delays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Risk-taking by employees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Inability to comply with regulations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Verdana" panose="020B0604030504040204" pitchFamily="34" charset="0"/>
              </a:rPr>
              <a:t> Higher workers’ compensation and health     </a:t>
            </a:r>
            <a:br>
              <a:rPr lang="en-US" altLang="en-US" sz="2400">
                <a:latin typeface="Verdana" panose="020B0604030504040204" pitchFamily="34" charset="0"/>
              </a:rPr>
            </a:br>
            <a:r>
              <a:rPr lang="en-US" altLang="en-US" sz="2400">
                <a:latin typeface="Verdana" panose="020B0604030504040204" pitchFamily="34" charset="0"/>
              </a:rPr>
              <a:t> insurance costs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997075" y="381000"/>
            <a:ext cx="533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Effective</a:t>
            </a:r>
            <a:r>
              <a:rPr lang="en-US" alt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Communication</a:t>
            </a:r>
            <a:br>
              <a:rPr lang="en-US" alt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endParaRPr lang="en-US" altLang="en-US" sz="28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226" name="Rectangle 19"/>
          <p:cNvSpPr>
            <a:spLocks noChangeArrowheads="1"/>
          </p:cNvSpPr>
          <p:nvPr/>
        </p:nvSpPr>
        <p:spPr bwMode="auto">
          <a:xfrm>
            <a:off x="9220200" y="60198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6" descr="L&amp;I logo bann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3"/>
          <a:stretch/>
        </p:blipFill>
        <p:spPr bwMode="auto">
          <a:xfrm>
            <a:off x="1981201" y="381000"/>
            <a:ext cx="540571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PPT-092-01</a:t>
            </a:r>
          </a:p>
        </p:txBody>
      </p:sp>
      <p:sp>
        <p:nvSpPr>
          <p:cNvPr id="10245" name="Rectangle 19"/>
          <p:cNvSpPr>
            <a:spLocks noChangeArrowheads="1"/>
          </p:cNvSpPr>
          <p:nvPr/>
        </p:nvSpPr>
        <p:spPr bwMode="auto">
          <a:xfrm>
            <a:off x="9601200" y="60198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 8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1981201" y="1752601"/>
            <a:ext cx="82534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The main objective of any workplace safety communication or program is to change behavior.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                                ???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How does a safety committee change attitudes toward safety or improve the way people work?</a:t>
            </a:r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138" y="381000"/>
            <a:ext cx="5326062" cy="457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Safety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6" descr="L&amp;I logo ba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1000"/>
            <a:ext cx="82534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5715000" y="60198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Verdana" panose="020B0604030504040204" pitchFamily="34" charset="0"/>
              </a:rPr>
              <a:t>PPT-092-01</a:t>
            </a:r>
          </a:p>
        </p:txBody>
      </p:sp>
      <p:sp>
        <p:nvSpPr>
          <p:cNvPr id="15365" name="Rectangle 19"/>
          <p:cNvSpPr>
            <a:spLocks noChangeArrowheads="1"/>
          </p:cNvSpPr>
          <p:nvPr/>
        </p:nvSpPr>
        <p:spPr bwMode="auto">
          <a:xfrm>
            <a:off x="9601200" y="60198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11" name="Content Placeholder 12"/>
          <p:cNvSpPr txBox="1">
            <a:spLocks/>
          </p:cNvSpPr>
          <p:nvPr/>
        </p:nvSpPr>
        <p:spPr bwMode="auto">
          <a:xfrm>
            <a:off x="2133600" y="1752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13" name="Content Placeholder 12"/>
          <p:cNvSpPr txBox="1">
            <a:spLocks/>
          </p:cNvSpPr>
          <p:nvPr/>
        </p:nvSpPr>
        <p:spPr bwMode="auto">
          <a:xfrm>
            <a:off x="1981201" y="1030289"/>
            <a:ext cx="825341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019301" y="1368425"/>
            <a:ext cx="81772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latin typeface="Verdana" panose="020B0604030504040204" pitchFamily="34" charset="0"/>
              </a:rPr>
              <a:t>   Four separate groups of workers seek       information differently based on their perceived risk:</a:t>
            </a:r>
          </a:p>
          <a:p>
            <a:pPr lvl="4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</a:rPr>
              <a:t>Responsive individuals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 lvl="4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</a:rPr>
              <a:t>Avoidant individuals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 lvl="4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</a:rPr>
              <a:t>Proactive individuals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 lvl="4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</a:rPr>
              <a:t>Indifferent individuals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138" y="381000"/>
            <a:ext cx="518160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t>Communication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1536</Words>
  <Application>Microsoft Office PowerPoint</Application>
  <PresentationFormat>Widescreen</PresentationFormat>
  <Paragraphs>172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Trebuchet MS</vt:lpstr>
      <vt:lpstr>Verdana</vt:lpstr>
      <vt:lpstr>Wingdings</vt:lpstr>
      <vt:lpstr>Wingdings 3</vt:lpstr>
      <vt:lpstr>Facet</vt:lpstr>
      <vt:lpstr>Types of Communication in Organization </vt:lpstr>
      <vt:lpstr>PowerPoint Presentation</vt:lpstr>
      <vt:lpstr>Communication</vt:lpstr>
      <vt:lpstr>PowerPoint Presentation</vt:lpstr>
      <vt:lpstr>PowerPoint Presentation</vt:lpstr>
      <vt:lpstr>Communication Process</vt:lpstr>
      <vt:lpstr>PowerPoint Presentation</vt:lpstr>
      <vt:lpstr>Safety Communication</vt:lpstr>
      <vt:lpstr>Communication Process</vt:lpstr>
      <vt:lpstr>Communication Process</vt:lpstr>
      <vt:lpstr>Internal Communication </vt:lpstr>
      <vt:lpstr>Communication</vt:lpstr>
      <vt:lpstr>External Communication </vt:lpstr>
      <vt:lpstr>Upward Communication </vt:lpstr>
      <vt:lpstr>Any communication that moves from </vt:lpstr>
      <vt:lpstr>Downward Communication </vt:lpstr>
      <vt:lpstr>Upward vs Downward</vt:lpstr>
      <vt:lpstr>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Communication in Organization </dc:title>
  <dc:creator>Praveen D</dc:creator>
  <cp:lastModifiedBy>Praveen D</cp:lastModifiedBy>
  <cp:revision>20</cp:revision>
  <dcterms:created xsi:type="dcterms:W3CDTF">2021-08-05T06:35:28Z</dcterms:created>
  <dcterms:modified xsi:type="dcterms:W3CDTF">2023-02-08T10:09:21Z</dcterms:modified>
</cp:coreProperties>
</file>