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D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3463" y="132334"/>
            <a:ext cx="603707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939" y="2851570"/>
            <a:ext cx="8326120" cy="3288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67327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0000"/>
                </a:solidFill>
              </a:rPr>
              <a:t>Chemical </a:t>
            </a:r>
            <a:r>
              <a:rPr sz="4800" spc="-25" dirty="0">
                <a:solidFill>
                  <a:srgbClr val="000000"/>
                </a:solidFill>
              </a:rPr>
              <a:t>hazard 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990600" y="4206240"/>
            <a:ext cx="1324356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210811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4210811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4206240"/>
            <a:ext cx="200406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328295" y="2286000"/>
            <a:ext cx="8030209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Carlito"/>
                <a:cs typeface="Carlito"/>
              </a:rPr>
              <a:t>Topic </a:t>
            </a: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10" dirty="0">
                <a:latin typeface="Carlito"/>
                <a:cs typeface="Carlito"/>
              </a:rPr>
              <a:t>outcomes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Describe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definition of chemical </a:t>
            </a:r>
            <a:r>
              <a:rPr lang="en-US" sz="2000" spc="-5" dirty="0">
                <a:latin typeface="Carlito"/>
                <a:cs typeface="Carlito"/>
              </a:rPr>
              <a:t>hazard</a:t>
            </a: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Explains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chemical </a:t>
            </a:r>
            <a:r>
              <a:rPr lang="en-US" sz="2000" spc="-5" dirty="0">
                <a:latin typeface="Carlito"/>
                <a:cs typeface="Carlito"/>
              </a:rPr>
              <a:t>hazard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prevent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strategies.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2334"/>
            <a:ext cx="7209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Chemical </a:t>
            </a:r>
            <a:r>
              <a:rPr spc="-20" dirty="0"/>
              <a:t>safety </a:t>
            </a:r>
            <a:r>
              <a:rPr spc="-5" dirty="0"/>
              <a:t>and handling</a:t>
            </a:r>
            <a:r>
              <a:rPr spc="60" dirty="0"/>
              <a:t> </a:t>
            </a:r>
            <a:r>
              <a:rPr spc="-10" dirty="0"/>
              <a:t>procedure: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1959"/>
            <a:ext cx="7920355" cy="3744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580"/>
              </a:spcBef>
              <a:buAutoNum type="arabicPeriod" startAt="15"/>
              <a:tabLst>
                <a:tab pos="395605" algn="l"/>
              </a:tabLst>
            </a:pPr>
            <a:r>
              <a:rPr sz="2000" b="1" spc="-25" dirty="0">
                <a:latin typeface="Carlito"/>
                <a:cs typeface="Carlito"/>
              </a:rPr>
              <a:t>SAFETY: </a:t>
            </a:r>
            <a:r>
              <a:rPr sz="2000" spc="-5" dirty="0">
                <a:latin typeface="Carlito"/>
                <a:cs typeface="Carlito"/>
              </a:rPr>
              <a:t>If in doubt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correct </a:t>
            </a:r>
            <a:r>
              <a:rPr sz="2000" spc="-5" dirty="0">
                <a:latin typeface="Carlito"/>
                <a:cs typeface="Carlito"/>
              </a:rPr>
              <a:t>use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chemical,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15" dirty="0">
                <a:latin typeface="Carlito"/>
                <a:cs typeface="Carlito"/>
              </a:rPr>
              <a:t>NOT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AutoNum type="arabicPeriod" startAt="15"/>
              <a:tabLst>
                <a:tab pos="400050" algn="l"/>
              </a:tabLst>
            </a:pPr>
            <a:r>
              <a:rPr sz="2000" b="1" dirty="0">
                <a:latin typeface="Carlito"/>
                <a:cs typeface="Carlito"/>
              </a:rPr>
              <a:t>SMOKING: </a:t>
            </a:r>
            <a:r>
              <a:rPr sz="2000" spc="-5" dirty="0">
                <a:latin typeface="Carlito"/>
                <a:cs typeface="Carlito"/>
              </a:rPr>
              <a:t>Do not </a:t>
            </a:r>
            <a:r>
              <a:rPr sz="2000" spc="-15" dirty="0">
                <a:latin typeface="Carlito"/>
                <a:cs typeface="Carlito"/>
              </a:rPr>
              <a:t>smoke </a:t>
            </a:r>
            <a:r>
              <a:rPr sz="2000" spc="-10" dirty="0">
                <a:latin typeface="Carlito"/>
                <a:cs typeface="Carlito"/>
              </a:rPr>
              <a:t>anywhere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chemicals or whilst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are 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chemicals.</a:t>
            </a:r>
            <a:endParaRPr sz="2000">
              <a:latin typeface="Carlito"/>
              <a:cs typeface="Carlito"/>
            </a:endParaRPr>
          </a:p>
          <a:p>
            <a:pPr marL="394970" indent="-382905">
              <a:lnSpc>
                <a:spcPct val="100000"/>
              </a:lnSpc>
              <a:spcBef>
                <a:spcPts val="480"/>
              </a:spcBef>
              <a:buAutoNum type="arabicPeriod" startAt="15"/>
              <a:tabLst>
                <a:tab pos="395605" algn="l"/>
              </a:tabLst>
            </a:pPr>
            <a:r>
              <a:rPr sz="2000" b="1" spc="-5" dirty="0">
                <a:latin typeface="Carlito"/>
                <a:cs typeface="Carlito"/>
              </a:rPr>
              <a:t>FOOD </a:t>
            </a:r>
            <a:r>
              <a:rPr sz="2000" b="1" spc="-25" dirty="0">
                <a:latin typeface="Carlito"/>
                <a:cs typeface="Carlito"/>
              </a:rPr>
              <a:t>SAFETY: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5" dirty="0">
                <a:latin typeface="Carlito"/>
                <a:cs typeface="Carlito"/>
              </a:rPr>
              <a:t>not use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chemicals near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food.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AutoNum type="arabicPeriod" startAt="15"/>
              <a:tabLst>
                <a:tab pos="416559" algn="l"/>
              </a:tabLst>
            </a:pPr>
            <a:r>
              <a:rPr sz="2000" b="1" spc="-10" dirty="0">
                <a:latin typeface="Carlito"/>
                <a:cs typeface="Carlito"/>
              </a:rPr>
              <a:t>CORRECT </a:t>
            </a:r>
            <a:r>
              <a:rPr sz="2000" b="1" dirty="0">
                <a:latin typeface="Carlito"/>
                <a:cs typeface="Carlito"/>
              </a:rPr>
              <a:t>CHEMICAL, </a:t>
            </a:r>
            <a:r>
              <a:rPr sz="2000" b="1" spc="-10" dirty="0">
                <a:latin typeface="Carlito"/>
                <a:cs typeface="Carlito"/>
              </a:rPr>
              <a:t>CORRECT </a:t>
            </a:r>
            <a:r>
              <a:rPr sz="2000" b="1" spc="-5" dirty="0">
                <a:latin typeface="Carlito"/>
                <a:cs typeface="Carlito"/>
              </a:rPr>
              <a:t>JOB: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right </a:t>
            </a:r>
            <a:r>
              <a:rPr sz="2000" spc="-5" dirty="0">
                <a:latin typeface="Carlito"/>
                <a:cs typeface="Carlito"/>
              </a:rPr>
              <a:t>chemicals </a:t>
            </a:r>
            <a:r>
              <a:rPr sz="2000" spc="-20" dirty="0">
                <a:latin typeface="Carlito"/>
                <a:cs typeface="Carlito"/>
              </a:rPr>
              <a:t>for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right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job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AutoNum type="arabicPeriod" startAt="15"/>
              <a:tabLst>
                <a:tab pos="485140" algn="l"/>
                <a:tab pos="485775" algn="l"/>
                <a:tab pos="1750060" algn="l"/>
                <a:tab pos="3187700" algn="l"/>
                <a:tab pos="4693285" algn="l"/>
                <a:tab pos="5553075" algn="l"/>
                <a:tab pos="6059170" algn="l"/>
                <a:tab pos="6595745" algn="l"/>
                <a:tab pos="7290434" algn="l"/>
              </a:tabLst>
            </a:pPr>
            <a:r>
              <a:rPr sz="2000" b="1" spc="-5" dirty="0">
                <a:latin typeface="Carlito"/>
                <a:cs typeface="Carlito"/>
              </a:rPr>
              <a:t>PE</a:t>
            </a:r>
            <a:r>
              <a:rPr sz="2000" b="1" spc="-30" dirty="0">
                <a:latin typeface="Carlito"/>
                <a:cs typeface="Carlito"/>
              </a:rPr>
              <a:t>R</a:t>
            </a:r>
            <a:r>
              <a:rPr sz="2000" b="1" dirty="0">
                <a:latin typeface="Carlito"/>
                <a:cs typeface="Carlito"/>
              </a:rPr>
              <a:t>S</a:t>
            </a:r>
            <a:r>
              <a:rPr sz="2000" b="1" spc="-10" dirty="0">
                <a:latin typeface="Carlito"/>
                <a:cs typeface="Carlito"/>
              </a:rPr>
              <a:t>O</a:t>
            </a:r>
            <a:r>
              <a:rPr sz="2000" b="1" dirty="0">
                <a:latin typeface="Carlito"/>
                <a:cs typeface="Carlito"/>
              </a:rPr>
              <a:t>N</a:t>
            </a:r>
            <a:r>
              <a:rPr sz="2000" b="1" spc="-20" dirty="0">
                <a:latin typeface="Carlito"/>
                <a:cs typeface="Carlito"/>
              </a:rPr>
              <a:t>A</a:t>
            </a:r>
            <a:r>
              <a:rPr sz="2000" b="1" dirty="0">
                <a:latin typeface="Carlito"/>
                <a:cs typeface="Carlito"/>
              </a:rPr>
              <a:t>L	</a:t>
            </a:r>
            <a:r>
              <a:rPr sz="2000" b="1" spc="-5" dirty="0">
                <a:latin typeface="Carlito"/>
                <a:cs typeface="Carlito"/>
              </a:rPr>
              <a:t>P</a:t>
            </a:r>
            <a:r>
              <a:rPr sz="2000" b="1" spc="-25" dirty="0">
                <a:latin typeface="Carlito"/>
                <a:cs typeface="Carlito"/>
              </a:rPr>
              <a:t>R</a:t>
            </a:r>
            <a:r>
              <a:rPr sz="2000" b="1" spc="-60" dirty="0">
                <a:latin typeface="Carlito"/>
                <a:cs typeface="Carlito"/>
              </a:rPr>
              <a:t>O</a:t>
            </a:r>
            <a:r>
              <a:rPr sz="2000" b="1" spc="-5" dirty="0">
                <a:latin typeface="Carlito"/>
                <a:cs typeface="Carlito"/>
              </a:rPr>
              <a:t>T</a:t>
            </a:r>
            <a:r>
              <a:rPr sz="2000" b="1" spc="-30" dirty="0">
                <a:latin typeface="Carlito"/>
                <a:cs typeface="Carlito"/>
              </a:rPr>
              <a:t>E</a:t>
            </a:r>
            <a:r>
              <a:rPr sz="2000" b="1" spc="5" dirty="0">
                <a:latin typeface="Carlito"/>
                <a:cs typeface="Carlito"/>
              </a:rPr>
              <a:t>C</a:t>
            </a:r>
            <a:r>
              <a:rPr sz="2000" b="1" spc="-5" dirty="0">
                <a:latin typeface="Carlito"/>
                <a:cs typeface="Carlito"/>
              </a:rPr>
              <a:t>TIV</a:t>
            </a:r>
            <a:r>
              <a:rPr sz="2000" b="1" dirty="0">
                <a:latin typeface="Carlito"/>
                <a:cs typeface="Carlito"/>
              </a:rPr>
              <a:t>E	</a:t>
            </a:r>
            <a:r>
              <a:rPr sz="2000" b="1" spc="-45" dirty="0">
                <a:latin typeface="Carlito"/>
                <a:cs typeface="Carlito"/>
              </a:rPr>
              <a:t>E</a:t>
            </a:r>
            <a:r>
              <a:rPr sz="2000" b="1" spc="-5" dirty="0">
                <a:latin typeface="Carlito"/>
                <a:cs typeface="Carlito"/>
              </a:rPr>
              <a:t>QUIPME</a:t>
            </a:r>
            <a:r>
              <a:rPr sz="2000" b="1" spc="-20" dirty="0">
                <a:latin typeface="Carlito"/>
                <a:cs typeface="Carlito"/>
              </a:rPr>
              <a:t>N</a:t>
            </a:r>
            <a:r>
              <a:rPr sz="2000" b="1" spc="-80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:	</a:t>
            </a:r>
            <a:r>
              <a:rPr sz="2000" dirty="0">
                <a:latin typeface="Carlito"/>
                <a:cs typeface="Carlito"/>
              </a:rPr>
              <a:t>Al</a:t>
            </a:r>
            <a:r>
              <a:rPr sz="2000" spc="-30" dirty="0">
                <a:latin typeface="Carlito"/>
                <a:cs typeface="Carlito"/>
              </a:rPr>
              <a:t>w</a:t>
            </a:r>
            <a:r>
              <a:rPr sz="2000" spc="-4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y</a:t>
            </a:r>
            <a:r>
              <a:rPr sz="2000" dirty="0">
                <a:latin typeface="Carlito"/>
                <a:cs typeface="Carlito"/>
              </a:rPr>
              <a:t>s	</a:t>
            </a:r>
            <a:r>
              <a:rPr sz="2000" spc="-5" dirty="0">
                <a:latin typeface="Carlito"/>
                <a:cs typeface="Carlito"/>
              </a:rPr>
              <a:t>us</a:t>
            </a:r>
            <a:r>
              <a:rPr sz="2000" dirty="0">
                <a:latin typeface="Carlito"/>
                <a:cs typeface="Carlito"/>
              </a:rPr>
              <a:t>e	and	clean	</a:t>
            </a: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f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ty  </a:t>
            </a:r>
            <a:r>
              <a:rPr sz="2000" spc="-5" dirty="0">
                <a:latin typeface="Carlito"/>
                <a:cs typeface="Carlito"/>
              </a:rPr>
              <a:t>equipment </a:t>
            </a:r>
            <a:r>
              <a:rPr sz="2000" spc="-10" dirty="0">
                <a:latin typeface="Carlito"/>
                <a:cs typeface="Carlito"/>
              </a:rPr>
              <a:t>after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use.</a:t>
            </a:r>
            <a:endParaRPr sz="2000">
              <a:latin typeface="Carlito"/>
              <a:cs typeface="Carlito"/>
            </a:endParaRPr>
          </a:p>
          <a:p>
            <a:pPr marL="12700" marR="6350" algn="just">
              <a:lnSpc>
                <a:spcPct val="100000"/>
              </a:lnSpc>
              <a:spcBef>
                <a:spcPts val="484"/>
              </a:spcBef>
              <a:buAutoNum type="arabicPeriod" startAt="15"/>
              <a:tabLst>
                <a:tab pos="461645" algn="l"/>
              </a:tabLst>
            </a:pPr>
            <a:r>
              <a:rPr sz="2000" b="1" spc="-10" dirty="0">
                <a:latin typeface="Carlito"/>
                <a:cs typeface="Carlito"/>
              </a:rPr>
              <a:t>MOST </a:t>
            </a:r>
            <a:r>
              <a:rPr sz="2000" b="1" spc="-40" dirty="0">
                <a:latin typeface="Carlito"/>
                <a:cs typeface="Carlito"/>
              </a:rPr>
              <a:t>IMPORTANTLY </a:t>
            </a:r>
            <a:r>
              <a:rPr sz="2000" b="1" spc="-5" dirty="0">
                <a:latin typeface="Carlito"/>
                <a:cs typeface="Carlito"/>
              </a:rPr>
              <a:t>USE COMMONSENSE: </a:t>
            </a:r>
            <a:r>
              <a:rPr sz="2000" spc="-3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5" dirty="0">
                <a:latin typeface="Carlito"/>
                <a:cs typeface="Carlito"/>
              </a:rPr>
              <a:t>take </a:t>
            </a:r>
            <a:r>
              <a:rPr sz="2000" spc="-10" dirty="0">
                <a:latin typeface="Carlito"/>
                <a:cs typeface="Carlito"/>
              </a:rPr>
              <a:t>every  </a:t>
            </a:r>
            <a:r>
              <a:rPr sz="2000" spc="-5" dirty="0">
                <a:latin typeface="Carlito"/>
                <a:cs typeface="Carlito"/>
              </a:rPr>
              <a:t>precaution </a:t>
            </a:r>
            <a:r>
              <a:rPr sz="2000" spc="-1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using chemicals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ensure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15" dirty="0">
                <a:latin typeface="Carlito"/>
                <a:cs typeface="Carlito"/>
              </a:rPr>
              <a:t>safety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responsibility is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optimised.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85419"/>
            <a:ext cx="546531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Chemical </a:t>
            </a:r>
            <a:r>
              <a:rPr spc="-15" dirty="0"/>
              <a:t>hazard</a:t>
            </a:r>
            <a:r>
              <a:rPr spc="3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99261"/>
            <a:ext cx="771017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chemical </a:t>
            </a:r>
            <a:r>
              <a:rPr sz="2400" spc="-15" dirty="0">
                <a:latin typeface="Carlito"/>
                <a:cs typeface="Carlito"/>
              </a:rPr>
              <a:t>hazard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chemical </a:t>
            </a:r>
            <a:r>
              <a:rPr sz="2400" spc="-5" dirty="0">
                <a:latin typeface="Carlito"/>
                <a:cs typeface="Carlito"/>
              </a:rPr>
              <a:t>that because of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its 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characteristics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effects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may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cause harm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individual.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Level </a:t>
            </a:r>
            <a:r>
              <a:rPr sz="2400" spc="-5" dirty="0">
                <a:latin typeface="Carlito"/>
                <a:cs typeface="Carlito"/>
              </a:rPr>
              <a:t>of harm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impacted </a:t>
            </a: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;</a:t>
            </a:r>
          </a:p>
          <a:p>
            <a:pPr marL="984885" lvl="1" indent="-5721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400" spc="-5" dirty="0">
                <a:latin typeface="Carlito"/>
                <a:cs typeface="Carlito"/>
              </a:rPr>
              <a:t>amount 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chemical</a:t>
            </a:r>
            <a:endParaRPr sz="2400" dirty="0">
              <a:latin typeface="Carlito"/>
              <a:cs typeface="Carlito"/>
            </a:endParaRPr>
          </a:p>
          <a:p>
            <a:pPr marL="984885" lvl="1" indent="-5721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400" b="1" spc="-5" dirty="0">
                <a:latin typeface="Carlito"/>
                <a:cs typeface="Carlito"/>
              </a:rPr>
              <a:t>time </a:t>
            </a:r>
            <a:r>
              <a:rPr sz="2400" b="1" spc="-15" dirty="0">
                <a:latin typeface="Carlito"/>
                <a:cs typeface="Carlito"/>
              </a:rPr>
              <a:t>frame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exposure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occurs</a:t>
            </a:r>
            <a:endParaRPr sz="2400" dirty="0">
              <a:latin typeface="Carlito"/>
              <a:cs typeface="Carlito"/>
            </a:endParaRPr>
          </a:p>
          <a:p>
            <a:pPr marL="984885" lvl="1" indent="-5721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exposure </a:t>
            </a:r>
            <a:r>
              <a:rPr sz="2400" spc="-5" dirty="0">
                <a:latin typeface="Carlito"/>
                <a:cs typeface="Carlito"/>
              </a:rPr>
              <a:t>occur </a:t>
            </a:r>
            <a:r>
              <a:rPr sz="2400" b="1" spc="-15" dirty="0">
                <a:latin typeface="Carlito"/>
                <a:cs typeface="Carlito"/>
              </a:rPr>
              <a:t>(route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entry)</a:t>
            </a:r>
            <a:endParaRPr sz="2400" dirty="0">
              <a:latin typeface="Carlito"/>
              <a:cs typeface="Carlito"/>
            </a:endParaRPr>
          </a:p>
          <a:p>
            <a:pPr marL="984885" lvl="1" indent="-5721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400" spc="-10" dirty="0">
                <a:latin typeface="Carlito"/>
                <a:cs typeface="Carlito"/>
              </a:rPr>
              <a:t>characteristic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individual</a:t>
            </a:r>
          </a:p>
          <a:p>
            <a:pPr marL="355600" marR="4381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Typical </a:t>
            </a:r>
            <a:r>
              <a:rPr sz="2400" spc="-5" dirty="0">
                <a:latin typeface="Carlito"/>
                <a:cs typeface="Carlito"/>
              </a:rPr>
              <a:t>chemical </a:t>
            </a:r>
            <a:r>
              <a:rPr sz="2400" spc="-15" dirty="0">
                <a:latin typeface="Carlito"/>
                <a:cs typeface="Carlito"/>
              </a:rPr>
              <a:t>hazard </a:t>
            </a:r>
            <a:r>
              <a:rPr sz="2400" dirty="0">
                <a:latin typeface="Carlito"/>
                <a:cs typeface="Carlito"/>
              </a:rPr>
              <a:t>includes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mists,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vapors,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gases, dusts 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fumes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1451" y="4724400"/>
            <a:ext cx="2596896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7052" y="4724400"/>
            <a:ext cx="2327148" cy="1746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99719"/>
            <a:ext cx="660831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/>
              <a:t>Chemical </a:t>
            </a:r>
            <a:r>
              <a:rPr spc="-15" dirty="0"/>
              <a:t>hazard</a:t>
            </a:r>
            <a:r>
              <a:rPr spc="3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9" y="821563"/>
            <a:ext cx="657885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Routes </a:t>
            </a:r>
            <a:r>
              <a:rPr sz="2400" spc="-5" dirty="0">
                <a:latin typeface="Carlito"/>
                <a:cs typeface="Carlito"/>
              </a:rPr>
              <a:t>of entry </a:t>
            </a:r>
            <a:r>
              <a:rPr sz="2400" spc="-10" dirty="0">
                <a:latin typeface="Carlito"/>
                <a:cs typeface="Carlito"/>
              </a:rPr>
              <a:t>point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toxic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chemical;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3983" y="1341119"/>
            <a:ext cx="1582420" cy="1018540"/>
            <a:chOff x="633983" y="1341119"/>
            <a:chExt cx="1582420" cy="1018540"/>
          </a:xfrm>
        </p:grpSpPr>
        <p:sp>
          <p:nvSpPr>
            <p:cNvPr id="5" name="object 5"/>
            <p:cNvSpPr/>
            <p:nvPr/>
          </p:nvSpPr>
          <p:spPr>
            <a:xfrm>
              <a:off x="646937" y="1354073"/>
              <a:ext cx="1556385" cy="992505"/>
            </a:xfrm>
            <a:custGeom>
              <a:avLst/>
              <a:gdLst/>
              <a:ahLst/>
              <a:cxnLst/>
              <a:rect l="l" t="t" r="r" b="b"/>
              <a:pathLst>
                <a:path w="1556385" h="992505">
                  <a:moveTo>
                    <a:pt x="1374394" y="0"/>
                  </a:moveTo>
                  <a:lnTo>
                    <a:pt x="181559" y="0"/>
                  </a:lnTo>
                  <a:lnTo>
                    <a:pt x="133295" y="5907"/>
                  </a:lnTo>
                  <a:lnTo>
                    <a:pt x="89925" y="22577"/>
                  </a:lnTo>
                  <a:lnTo>
                    <a:pt x="53179" y="48434"/>
                  </a:lnTo>
                  <a:lnTo>
                    <a:pt x="24789" y="81900"/>
                  </a:lnTo>
                  <a:lnTo>
                    <a:pt x="6485" y="121399"/>
                  </a:lnTo>
                  <a:lnTo>
                    <a:pt x="0" y="165353"/>
                  </a:lnTo>
                  <a:lnTo>
                    <a:pt x="0" y="826770"/>
                  </a:lnTo>
                  <a:lnTo>
                    <a:pt x="6485" y="870724"/>
                  </a:lnTo>
                  <a:lnTo>
                    <a:pt x="24789" y="910223"/>
                  </a:lnTo>
                  <a:lnTo>
                    <a:pt x="53179" y="943689"/>
                  </a:lnTo>
                  <a:lnTo>
                    <a:pt x="89925" y="969546"/>
                  </a:lnTo>
                  <a:lnTo>
                    <a:pt x="133295" y="986216"/>
                  </a:lnTo>
                  <a:lnTo>
                    <a:pt x="181559" y="992124"/>
                  </a:lnTo>
                  <a:lnTo>
                    <a:pt x="1374394" y="992124"/>
                  </a:lnTo>
                  <a:lnTo>
                    <a:pt x="1422683" y="986216"/>
                  </a:lnTo>
                  <a:lnTo>
                    <a:pt x="1466069" y="969546"/>
                  </a:lnTo>
                  <a:lnTo>
                    <a:pt x="1502822" y="943689"/>
                  </a:lnTo>
                  <a:lnTo>
                    <a:pt x="1531215" y="910223"/>
                  </a:lnTo>
                  <a:lnTo>
                    <a:pt x="1549518" y="870724"/>
                  </a:lnTo>
                  <a:lnTo>
                    <a:pt x="1556004" y="826770"/>
                  </a:lnTo>
                  <a:lnTo>
                    <a:pt x="1556004" y="165353"/>
                  </a:lnTo>
                  <a:lnTo>
                    <a:pt x="1549518" y="121399"/>
                  </a:lnTo>
                  <a:lnTo>
                    <a:pt x="1531215" y="81900"/>
                  </a:lnTo>
                  <a:lnTo>
                    <a:pt x="1502822" y="48434"/>
                  </a:lnTo>
                  <a:lnTo>
                    <a:pt x="1466069" y="22577"/>
                  </a:lnTo>
                  <a:lnTo>
                    <a:pt x="1422683" y="5907"/>
                  </a:lnTo>
                  <a:lnTo>
                    <a:pt x="137439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6937" y="1354073"/>
              <a:ext cx="1556385" cy="992505"/>
            </a:xfrm>
            <a:custGeom>
              <a:avLst/>
              <a:gdLst/>
              <a:ahLst/>
              <a:cxnLst/>
              <a:rect l="l" t="t" r="r" b="b"/>
              <a:pathLst>
                <a:path w="1556385" h="992505">
                  <a:moveTo>
                    <a:pt x="0" y="165353"/>
                  </a:moveTo>
                  <a:lnTo>
                    <a:pt x="6485" y="121399"/>
                  </a:lnTo>
                  <a:lnTo>
                    <a:pt x="24789" y="81900"/>
                  </a:lnTo>
                  <a:lnTo>
                    <a:pt x="53179" y="48434"/>
                  </a:lnTo>
                  <a:lnTo>
                    <a:pt x="89925" y="22577"/>
                  </a:lnTo>
                  <a:lnTo>
                    <a:pt x="133295" y="5907"/>
                  </a:lnTo>
                  <a:lnTo>
                    <a:pt x="181559" y="0"/>
                  </a:lnTo>
                  <a:lnTo>
                    <a:pt x="1374394" y="0"/>
                  </a:lnTo>
                  <a:lnTo>
                    <a:pt x="1422683" y="5907"/>
                  </a:lnTo>
                  <a:lnTo>
                    <a:pt x="1466069" y="22577"/>
                  </a:lnTo>
                  <a:lnTo>
                    <a:pt x="1502822" y="48434"/>
                  </a:lnTo>
                  <a:lnTo>
                    <a:pt x="1531215" y="81900"/>
                  </a:lnTo>
                  <a:lnTo>
                    <a:pt x="1549518" y="121399"/>
                  </a:lnTo>
                  <a:lnTo>
                    <a:pt x="1556004" y="165353"/>
                  </a:lnTo>
                  <a:lnTo>
                    <a:pt x="1556004" y="826770"/>
                  </a:lnTo>
                  <a:lnTo>
                    <a:pt x="1549518" y="870724"/>
                  </a:lnTo>
                  <a:lnTo>
                    <a:pt x="1531215" y="910223"/>
                  </a:lnTo>
                  <a:lnTo>
                    <a:pt x="1502822" y="943689"/>
                  </a:lnTo>
                  <a:lnTo>
                    <a:pt x="1466069" y="969546"/>
                  </a:lnTo>
                  <a:lnTo>
                    <a:pt x="1422683" y="986216"/>
                  </a:lnTo>
                  <a:lnTo>
                    <a:pt x="1374394" y="992124"/>
                  </a:lnTo>
                  <a:lnTo>
                    <a:pt x="181559" y="992124"/>
                  </a:lnTo>
                  <a:lnTo>
                    <a:pt x="133295" y="986216"/>
                  </a:lnTo>
                  <a:lnTo>
                    <a:pt x="89925" y="969546"/>
                  </a:lnTo>
                  <a:lnTo>
                    <a:pt x="53179" y="943689"/>
                  </a:lnTo>
                  <a:lnTo>
                    <a:pt x="24789" y="910223"/>
                  </a:lnTo>
                  <a:lnTo>
                    <a:pt x="6485" y="870724"/>
                  </a:lnTo>
                  <a:lnTo>
                    <a:pt x="0" y="826770"/>
                  </a:lnTo>
                  <a:lnTo>
                    <a:pt x="0" y="1653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6562" y="1643634"/>
            <a:ext cx="1296517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Inhal</a:t>
            </a:r>
            <a:r>
              <a:rPr sz="2100" spc="-25" dirty="0">
                <a:solidFill>
                  <a:srgbClr val="6F2F9F"/>
                </a:solidFill>
                <a:latin typeface="Carlito"/>
                <a:cs typeface="Carlito"/>
              </a:rPr>
              <a:t>a</a:t>
            </a: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tion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936" y="1454277"/>
            <a:ext cx="557339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785" marR="5080" indent="-172720">
              <a:lnSpc>
                <a:spcPts val="1939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Once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chemical reaches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lower </a:t>
            </a:r>
            <a:r>
              <a:rPr sz="1800" spc="-5" dirty="0">
                <a:latin typeface="Carlito"/>
                <a:cs typeface="Carlito"/>
              </a:rPr>
              <a:t>levels of </a:t>
            </a:r>
            <a:r>
              <a:rPr sz="1800" dirty="0">
                <a:latin typeface="Carlito"/>
                <a:cs typeface="Carlito"/>
              </a:rPr>
              <a:t>the lungs, </a:t>
            </a:r>
            <a:r>
              <a:rPr sz="1800" spc="-5" dirty="0">
                <a:latin typeface="Carlito"/>
                <a:cs typeface="Carlito"/>
              </a:rPr>
              <a:t>it 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pass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bloodstream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travel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target organ  </a:t>
            </a:r>
            <a:r>
              <a:rPr sz="1800" spc="-5" dirty="0">
                <a:latin typeface="Carlito"/>
                <a:cs typeface="Carlito"/>
              </a:rPr>
              <a:t>where it will </a:t>
            </a:r>
            <a:r>
              <a:rPr sz="1800" spc="-15" dirty="0">
                <a:latin typeface="Carlito"/>
                <a:cs typeface="Carlito"/>
              </a:rPr>
              <a:t>exert </a:t>
            </a:r>
            <a:r>
              <a:rPr sz="1800" spc="-5" dirty="0">
                <a:latin typeface="Carlito"/>
                <a:cs typeface="Carlito"/>
              </a:rPr>
              <a:t>its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effect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504" y="2578607"/>
            <a:ext cx="1620520" cy="1019810"/>
            <a:chOff x="603504" y="2578607"/>
            <a:chExt cx="1620520" cy="1019810"/>
          </a:xfrm>
        </p:grpSpPr>
        <p:sp>
          <p:nvSpPr>
            <p:cNvPr id="10" name="object 10"/>
            <p:cNvSpPr/>
            <p:nvPr/>
          </p:nvSpPr>
          <p:spPr>
            <a:xfrm>
              <a:off x="616458" y="2591561"/>
              <a:ext cx="1594485" cy="993775"/>
            </a:xfrm>
            <a:custGeom>
              <a:avLst/>
              <a:gdLst/>
              <a:ahLst/>
              <a:cxnLst/>
              <a:rect l="l" t="t" r="r" b="b"/>
              <a:pathLst>
                <a:path w="1594485" h="993775">
                  <a:moveTo>
                    <a:pt x="1408049" y="0"/>
                  </a:moveTo>
                  <a:lnTo>
                    <a:pt x="186004" y="0"/>
                  </a:lnTo>
                  <a:lnTo>
                    <a:pt x="136555" y="5917"/>
                  </a:lnTo>
                  <a:lnTo>
                    <a:pt x="92122" y="22615"/>
                  </a:lnTo>
                  <a:lnTo>
                    <a:pt x="54478" y="48513"/>
                  </a:lnTo>
                  <a:lnTo>
                    <a:pt x="25394" y="82032"/>
                  </a:lnTo>
                  <a:lnTo>
                    <a:pt x="6644" y="121590"/>
                  </a:lnTo>
                  <a:lnTo>
                    <a:pt x="0" y="165608"/>
                  </a:lnTo>
                  <a:lnTo>
                    <a:pt x="0" y="828039"/>
                  </a:lnTo>
                  <a:lnTo>
                    <a:pt x="6644" y="872057"/>
                  </a:lnTo>
                  <a:lnTo>
                    <a:pt x="25394" y="911615"/>
                  </a:lnTo>
                  <a:lnTo>
                    <a:pt x="54478" y="945133"/>
                  </a:lnTo>
                  <a:lnTo>
                    <a:pt x="92122" y="971032"/>
                  </a:lnTo>
                  <a:lnTo>
                    <a:pt x="136555" y="987730"/>
                  </a:lnTo>
                  <a:lnTo>
                    <a:pt x="186004" y="993648"/>
                  </a:lnTo>
                  <a:lnTo>
                    <a:pt x="1408049" y="993648"/>
                  </a:lnTo>
                  <a:lnTo>
                    <a:pt x="1457505" y="987730"/>
                  </a:lnTo>
                  <a:lnTo>
                    <a:pt x="1501949" y="971032"/>
                  </a:lnTo>
                  <a:lnTo>
                    <a:pt x="1539605" y="945134"/>
                  </a:lnTo>
                  <a:lnTo>
                    <a:pt x="1568699" y="911615"/>
                  </a:lnTo>
                  <a:lnTo>
                    <a:pt x="1587457" y="872057"/>
                  </a:lnTo>
                  <a:lnTo>
                    <a:pt x="1594104" y="828039"/>
                  </a:lnTo>
                  <a:lnTo>
                    <a:pt x="1594104" y="165608"/>
                  </a:lnTo>
                  <a:lnTo>
                    <a:pt x="1587457" y="121590"/>
                  </a:lnTo>
                  <a:lnTo>
                    <a:pt x="1568699" y="82032"/>
                  </a:lnTo>
                  <a:lnTo>
                    <a:pt x="1539605" y="48514"/>
                  </a:lnTo>
                  <a:lnTo>
                    <a:pt x="1501949" y="22615"/>
                  </a:lnTo>
                  <a:lnTo>
                    <a:pt x="1457505" y="5917"/>
                  </a:lnTo>
                  <a:lnTo>
                    <a:pt x="140804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458" y="2591561"/>
              <a:ext cx="1594485" cy="993775"/>
            </a:xfrm>
            <a:custGeom>
              <a:avLst/>
              <a:gdLst/>
              <a:ahLst/>
              <a:cxnLst/>
              <a:rect l="l" t="t" r="r" b="b"/>
              <a:pathLst>
                <a:path w="1594485" h="993775">
                  <a:moveTo>
                    <a:pt x="0" y="165608"/>
                  </a:moveTo>
                  <a:lnTo>
                    <a:pt x="6644" y="121590"/>
                  </a:lnTo>
                  <a:lnTo>
                    <a:pt x="25394" y="82032"/>
                  </a:lnTo>
                  <a:lnTo>
                    <a:pt x="54478" y="48513"/>
                  </a:lnTo>
                  <a:lnTo>
                    <a:pt x="92122" y="22615"/>
                  </a:lnTo>
                  <a:lnTo>
                    <a:pt x="136555" y="5917"/>
                  </a:lnTo>
                  <a:lnTo>
                    <a:pt x="186004" y="0"/>
                  </a:lnTo>
                  <a:lnTo>
                    <a:pt x="1408049" y="0"/>
                  </a:lnTo>
                  <a:lnTo>
                    <a:pt x="1457505" y="5917"/>
                  </a:lnTo>
                  <a:lnTo>
                    <a:pt x="1501949" y="22615"/>
                  </a:lnTo>
                  <a:lnTo>
                    <a:pt x="1539605" y="48514"/>
                  </a:lnTo>
                  <a:lnTo>
                    <a:pt x="1568699" y="82032"/>
                  </a:lnTo>
                  <a:lnTo>
                    <a:pt x="1587457" y="121590"/>
                  </a:lnTo>
                  <a:lnTo>
                    <a:pt x="1594104" y="165608"/>
                  </a:lnTo>
                  <a:lnTo>
                    <a:pt x="1594104" y="828039"/>
                  </a:lnTo>
                  <a:lnTo>
                    <a:pt x="1587457" y="872057"/>
                  </a:lnTo>
                  <a:lnTo>
                    <a:pt x="1568699" y="911615"/>
                  </a:lnTo>
                  <a:lnTo>
                    <a:pt x="1539605" y="945134"/>
                  </a:lnTo>
                  <a:lnTo>
                    <a:pt x="1501949" y="971032"/>
                  </a:lnTo>
                  <a:lnTo>
                    <a:pt x="1457505" y="987730"/>
                  </a:lnTo>
                  <a:lnTo>
                    <a:pt x="1408049" y="993648"/>
                  </a:lnTo>
                  <a:lnTo>
                    <a:pt x="186004" y="993648"/>
                  </a:lnTo>
                  <a:lnTo>
                    <a:pt x="136555" y="987730"/>
                  </a:lnTo>
                  <a:lnTo>
                    <a:pt x="92122" y="971032"/>
                  </a:lnTo>
                  <a:lnTo>
                    <a:pt x="54478" y="945133"/>
                  </a:lnTo>
                  <a:lnTo>
                    <a:pt x="25394" y="911615"/>
                  </a:lnTo>
                  <a:lnTo>
                    <a:pt x="6644" y="872057"/>
                  </a:lnTo>
                  <a:lnTo>
                    <a:pt x="0" y="828039"/>
                  </a:lnTo>
                  <a:lnTo>
                    <a:pt x="0" y="1656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6938" y="2738450"/>
            <a:ext cx="1365276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0"/>
              </a:spcBef>
            </a:pPr>
            <a:r>
              <a:rPr sz="2100" spc="-5" dirty="0">
                <a:solidFill>
                  <a:srgbClr val="6F2F9F"/>
                </a:solidFill>
                <a:latin typeface="Carlito"/>
                <a:cs typeface="Carlito"/>
              </a:rPr>
              <a:t>Skin</a:t>
            </a:r>
            <a:endParaRPr sz="2100" dirty="0">
              <a:latin typeface="Carlito"/>
              <a:cs typeface="Carlito"/>
            </a:endParaRPr>
          </a:p>
          <a:p>
            <a:pPr algn="ctr">
              <a:lnSpc>
                <a:spcPts val="2395"/>
              </a:lnSpc>
            </a:pP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a</a:t>
            </a:r>
            <a:r>
              <a:rPr sz="2100" spc="-10" dirty="0">
                <a:solidFill>
                  <a:srgbClr val="6F2F9F"/>
                </a:solidFill>
                <a:latin typeface="Carlito"/>
                <a:cs typeface="Carlito"/>
              </a:rPr>
              <a:t>b</a:t>
            </a:r>
            <a:r>
              <a:rPr sz="2100" spc="-5" dirty="0">
                <a:solidFill>
                  <a:srgbClr val="6F2F9F"/>
                </a:solidFill>
                <a:latin typeface="Carlito"/>
                <a:cs typeface="Carlito"/>
              </a:rPr>
              <a:t>s</a:t>
            </a:r>
            <a:r>
              <a:rPr sz="2100" spc="-10" dirty="0">
                <a:solidFill>
                  <a:srgbClr val="6F2F9F"/>
                </a:solidFill>
                <a:latin typeface="Carlito"/>
                <a:cs typeface="Carlito"/>
              </a:rPr>
              <a:t>o</a:t>
            </a: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r</a:t>
            </a:r>
            <a:r>
              <a:rPr sz="2100" spc="-10" dirty="0">
                <a:solidFill>
                  <a:srgbClr val="6F2F9F"/>
                </a:solidFill>
                <a:latin typeface="Carlito"/>
                <a:cs typeface="Carlito"/>
              </a:rPr>
              <a:t>p</a:t>
            </a: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tion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8076" y="3797808"/>
            <a:ext cx="1582420" cy="1019810"/>
            <a:chOff x="608076" y="3797808"/>
            <a:chExt cx="1582420" cy="1019810"/>
          </a:xfrm>
        </p:grpSpPr>
        <p:sp>
          <p:nvSpPr>
            <p:cNvPr id="14" name="object 14"/>
            <p:cNvSpPr/>
            <p:nvPr/>
          </p:nvSpPr>
          <p:spPr>
            <a:xfrm>
              <a:off x="621030" y="3810762"/>
              <a:ext cx="1556385" cy="993775"/>
            </a:xfrm>
            <a:custGeom>
              <a:avLst/>
              <a:gdLst/>
              <a:ahLst/>
              <a:cxnLst/>
              <a:rect l="l" t="t" r="r" b="b"/>
              <a:pathLst>
                <a:path w="1556385" h="993775">
                  <a:moveTo>
                    <a:pt x="1374394" y="0"/>
                  </a:moveTo>
                  <a:lnTo>
                    <a:pt x="181559" y="0"/>
                  </a:lnTo>
                  <a:lnTo>
                    <a:pt x="133295" y="5917"/>
                  </a:lnTo>
                  <a:lnTo>
                    <a:pt x="89925" y="22615"/>
                  </a:lnTo>
                  <a:lnTo>
                    <a:pt x="53179" y="48513"/>
                  </a:lnTo>
                  <a:lnTo>
                    <a:pt x="24789" y="82032"/>
                  </a:lnTo>
                  <a:lnTo>
                    <a:pt x="6485" y="121590"/>
                  </a:lnTo>
                  <a:lnTo>
                    <a:pt x="0" y="165607"/>
                  </a:lnTo>
                  <a:lnTo>
                    <a:pt x="0" y="828039"/>
                  </a:lnTo>
                  <a:lnTo>
                    <a:pt x="6485" y="872057"/>
                  </a:lnTo>
                  <a:lnTo>
                    <a:pt x="24789" y="911615"/>
                  </a:lnTo>
                  <a:lnTo>
                    <a:pt x="53179" y="945134"/>
                  </a:lnTo>
                  <a:lnTo>
                    <a:pt x="89925" y="971032"/>
                  </a:lnTo>
                  <a:lnTo>
                    <a:pt x="133295" y="987730"/>
                  </a:lnTo>
                  <a:lnTo>
                    <a:pt x="181559" y="993648"/>
                  </a:lnTo>
                  <a:lnTo>
                    <a:pt x="1374394" y="993648"/>
                  </a:lnTo>
                  <a:lnTo>
                    <a:pt x="1422683" y="987730"/>
                  </a:lnTo>
                  <a:lnTo>
                    <a:pt x="1466069" y="971032"/>
                  </a:lnTo>
                  <a:lnTo>
                    <a:pt x="1502822" y="945134"/>
                  </a:lnTo>
                  <a:lnTo>
                    <a:pt x="1531215" y="911615"/>
                  </a:lnTo>
                  <a:lnTo>
                    <a:pt x="1549518" y="872057"/>
                  </a:lnTo>
                  <a:lnTo>
                    <a:pt x="1556003" y="828039"/>
                  </a:lnTo>
                  <a:lnTo>
                    <a:pt x="1556003" y="165607"/>
                  </a:lnTo>
                  <a:lnTo>
                    <a:pt x="1549518" y="121590"/>
                  </a:lnTo>
                  <a:lnTo>
                    <a:pt x="1531215" y="82032"/>
                  </a:lnTo>
                  <a:lnTo>
                    <a:pt x="1502822" y="48513"/>
                  </a:lnTo>
                  <a:lnTo>
                    <a:pt x="1466069" y="22615"/>
                  </a:lnTo>
                  <a:lnTo>
                    <a:pt x="1422683" y="5917"/>
                  </a:lnTo>
                  <a:lnTo>
                    <a:pt x="137439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030" y="3810762"/>
              <a:ext cx="1556385" cy="993775"/>
            </a:xfrm>
            <a:custGeom>
              <a:avLst/>
              <a:gdLst/>
              <a:ahLst/>
              <a:cxnLst/>
              <a:rect l="l" t="t" r="r" b="b"/>
              <a:pathLst>
                <a:path w="1556385" h="993775">
                  <a:moveTo>
                    <a:pt x="0" y="165607"/>
                  </a:moveTo>
                  <a:lnTo>
                    <a:pt x="6485" y="121590"/>
                  </a:lnTo>
                  <a:lnTo>
                    <a:pt x="24789" y="82032"/>
                  </a:lnTo>
                  <a:lnTo>
                    <a:pt x="53179" y="48513"/>
                  </a:lnTo>
                  <a:lnTo>
                    <a:pt x="89925" y="22615"/>
                  </a:lnTo>
                  <a:lnTo>
                    <a:pt x="133295" y="5917"/>
                  </a:lnTo>
                  <a:lnTo>
                    <a:pt x="181559" y="0"/>
                  </a:lnTo>
                  <a:lnTo>
                    <a:pt x="1374394" y="0"/>
                  </a:lnTo>
                  <a:lnTo>
                    <a:pt x="1422683" y="5917"/>
                  </a:lnTo>
                  <a:lnTo>
                    <a:pt x="1466069" y="22615"/>
                  </a:lnTo>
                  <a:lnTo>
                    <a:pt x="1502822" y="48513"/>
                  </a:lnTo>
                  <a:lnTo>
                    <a:pt x="1531215" y="82032"/>
                  </a:lnTo>
                  <a:lnTo>
                    <a:pt x="1549518" y="121590"/>
                  </a:lnTo>
                  <a:lnTo>
                    <a:pt x="1556003" y="165607"/>
                  </a:lnTo>
                  <a:lnTo>
                    <a:pt x="1556003" y="828039"/>
                  </a:lnTo>
                  <a:lnTo>
                    <a:pt x="1549518" y="872057"/>
                  </a:lnTo>
                  <a:lnTo>
                    <a:pt x="1531215" y="911615"/>
                  </a:lnTo>
                  <a:lnTo>
                    <a:pt x="1502822" y="945134"/>
                  </a:lnTo>
                  <a:lnTo>
                    <a:pt x="1466069" y="971032"/>
                  </a:lnTo>
                  <a:lnTo>
                    <a:pt x="1422683" y="987730"/>
                  </a:lnTo>
                  <a:lnTo>
                    <a:pt x="1374394" y="993648"/>
                  </a:lnTo>
                  <a:lnTo>
                    <a:pt x="181559" y="993648"/>
                  </a:lnTo>
                  <a:lnTo>
                    <a:pt x="133295" y="987730"/>
                  </a:lnTo>
                  <a:lnTo>
                    <a:pt x="89925" y="971032"/>
                  </a:lnTo>
                  <a:lnTo>
                    <a:pt x="53179" y="945134"/>
                  </a:lnTo>
                  <a:lnTo>
                    <a:pt x="24789" y="911615"/>
                  </a:lnTo>
                  <a:lnTo>
                    <a:pt x="6485" y="872057"/>
                  </a:lnTo>
                  <a:lnTo>
                    <a:pt x="0" y="828039"/>
                  </a:lnTo>
                  <a:lnTo>
                    <a:pt x="0" y="16560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6938" y="4102354"/>
            <a:ext cx="1261821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6F2F9F"/>
                </a:solidFill>
                <a:latin typeface="Carlito"/>
                <a:cs typeface="Carlito"/>
              </a:rPr>
              <a:t>Ingestion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2633" y="2652776"/>
            <a:ext cx="495554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785" marR="5080" indent="-172720">
              <a:lnSpc>
                <a:spcPts val="1939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Chemical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absorbed </a:t>
            </a:r>
            <a:r>
              <a:rPr sz="1800" spc="-10" dirty="0">
                <a:latin typeface="Carlito"/>
                <a:cs typeface="Carlito"/>
              </a:rPr>
              <a:t>directly through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skin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bloodstream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2314" y="3828033"/>
            <a:ext cx="4979670" cy="794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5080" indent="-172720" algn="just">
              <a:lnSpc>
                <a:spcPct val="9010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rlito"/>
                <a:cs typeface="Carlito"/>
              </a:rPr>
              <a:t>Not a </a:t>
            </a:r>
            <a:r>
              <a:rPr sz="1800" spc="-5" dirty="0">
                <a:latin typeface="Carlito"/>
                <a:cs typeface="Carlito"/>
              </a:rPr>
              <a:t>major </a:t>
            </a:r>
            <a:r>
              <a:rPr sz="1800" spc="-10" dirty="0">
                <a:latin typeface="Carlito"/>
                <a:cs typeface="Carlito"/>
              </a:rPr>
              <a:t>concern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industrial </a:t>
            </a:r>
            <a:r>
              <a:rPr sz="1800" spc="-10" dirty="0">
                <a:latin typeface="Carlito"/>
                <a:cs typeface="Carlito"/>
              </a:rPr>
              <a:t>setting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entry 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mouth, but </a:t>
            </a:r>
            <a:r>
              <a:rPr sz="1800" spc="-15" dirty="0">
                <a:latin typeface="Carlito"/>
                <a:cs typeface="Carlito"/>
              </a:rPr>
              <a:t>may </a:t>
            </a:r>
            <a:r>
              <a:rPr sz="1800" spc="-5" dirty="0">
                <a:latin typeface="Carlito"/>
                <a:cs typeface="Carlito"/>
              </a:rPr>
              <a:t>occur if house </a:t>
            </a:r>
            <a:r>
              <a:rPr sz="1800" spc="-15" dirty="0">
                <a:latin typeface="Carlito"/>
                <a:cs typeface="Carlito"/>
              </a:rPr>
              <a:t>keeping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personal hygiene practices are </a:t>
            </a:r>
            <a:r>
              <a:rPr sz="1800" spc="-5" dirty="0">
                <a:latin typeface="Carlito"/>
                <a:cs typeface="Carlito"/>
              </a:rPr>
              <a:t>not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adhered.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3608" y="5079491"/>
            <a:ext cx="1445260" cy="1018540"/>
            <a:chOff x="673608" y="5079491"/>
            <a:chExt cx="1445260" cy="1018540"/>
          </a:xfrm>
        </p:grpSpPr>
        <p:sp>
          <p:nvSpPr>
            <p:cNvPr id="20" name="object 20"/>
            <p:cNvSpPr/>
            <p:nvPr/>
          </p:nvSpPr>
          <p:spPr>
            <a:xfrm>
              <a:off x="686562" y="5092445"/>
              <a:ext cx="1419225" cy="992505"/>
            </a:xfrm>
            <a:custGeom>
              <a:avLst/>
              <a:gdLst/>
              <a:ahLst/>
              <a:cxnLst/>
              <a:rect l="l" t="t" r="r" b="b"/>
              <a:pathLst>
                <a:path w="1419225" h="992504">
                  <a:moveTo>
                    <a:pt x="1253236" y="0"/>
                  </a:moveTo>
                  <a:lnTo>
                    <a:pt x="165557" y="0"/>
                  </a:lnTo>
                  <a:lnTo>
                    <a:pt x="121543" y="5907"/>
                  </a:lnTo>
                  <a:lnTo>
                    <a:pt x="81994" y="22577"/>
                  </a:lnTo>
                  <a:lnTo>
                    <a:pt x="48488" y="48434"/>
                  </a:lnTo>
                  <a:lnTo>
                    <a:pt x="22602" y="81900"/>
                  </a:lnTo>
                  <a:lnTo>
                    <a:pt x="5913" y="121399"/>
                  </a:lnTo>
                  <a:lnTo>
                    <a:pt x="0" y="165353"/>
                  </a:lnTo>
                  <a:lnTo>
                    <a:pt x="0" y="826731"/>
                  </a:lnTo>
                  <a:lnTo>
                    <a:pt x="5913" y="870702"/>
                  </a:lnTo>
                  <a:lnTo>
                    <a:pt x="22602" y="910211"/>
                  </a:lnTo>
                  <a:lnTo>
                    <a:pt x="48488" y="943684"/>
                  </a:lnTo>
                  <a:lnTo>
                    <a:pt x="81994" y="969544"/>
                  </a:lnTo>
                  <a:lnTo>
                    <a:pt x="121543" y="986216"/>
                  </a:lnTo>
                  <a:lnTo>
                    <a:pt x="165557" y="992123"/>
                  </a:lnTo>
                  <a:lnTo>
                    <a:pt x="1253236" y="992123"/>
                  </a:lnTo>
                  <a:lnTo>
                    <a:pt x="1297253" y="986216"/>
                  </a:lnTo>
                  <a:lnTo>
                    <a:pt x="1336811" y="969544"/>
                  </a:lnTo>
                  <a:lnTo>
                    <a:pt x="1370330" y="943684"/>
                  </a:lnTo>
                  <a:lnTo>
                    <a:pt x="1396228" y="910211"/>
                  </a:lnTo>
                  <a:lnTo>
                    <a:pt x="1412926" y="870702"/>
                  </a:lnTo>
                  <a:lnTo>
                    <a:pt x="1418844" y="826731"/>
                  </a:lnTo>
                  <a:lnTo>
                    <a:pt x="1418844" y="165353"/>
                  </a:lnTo>
                  <a:lnTo>
                    <a:pt x="1412926" y="121399"/>
                  </a:lnTo>
                  <a:lnTo>
                    <a:pt x="1396228" y="81900"/>
                  </a:lnTo>
                  <a:lnTo>
                    <a:pt x="1370330" y="48434"/>
                  </a:lnTo>
                  <a:lnTo>
                    <a:pt x="1336811" y="22577"/>
                  </a:lnTo>
                  <a:lnTo>
                    <a:pt x="1297253" y="5907"/>
                  </a:lnTo>
                  <a:lnTo>
                    <a:pt x="1253236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562" y="5092445"/>
              <a:ext cx="1419225" cy="992505"/>
            </a:xfrm>
            <a:custGeom>
              <a:avLst/>
              <a:gdLst/>
              <a:ahLst/>
              <a:cxnLst/>
              <a:rect l="l" t="t" r="r" b="b"/>
              <a:pathLst>
                <a:path w="1419225" h="992504">
                  <a:moveTo>
                    <a:pt x="0" y="165353"/>
                  </a:moveTo>
                  <a:lnTo>
                    <a:pt x="5913" y="121399"/>
                  </a:lnTo>
                  <a:lnTo>
                    <a:pt x="22602" y="81900"/>
                  </a:lnTo>
                  <a:lnTo>
                    <a:pt x="48488" y="48434"/>
                  </a:lnTo>
                  <a:lnTo>
                    <a:pt x="81994" y="22577"/>
                  </a:lnTo>
                  <a:lnTo>
                    <a:pt x="121543" y="5907"/>
                  </a:lnTo>
                  <a:lnTo>
                    <a:pt x="165557" y="0"/>
                  </a:lnTo>
                  <a:lnTo>
                    <a:pt x="1253236" y="0"/>
                  </a:lnTo>
                  <a:lnTo>
                    <a:pt x="1297253" y="5907"/>
                  </a:lnTo>
                  <a:lnTo>
                    <a:pt x="1336811" y="22577"/>
                  </a:lnTo>
                  <a:lnTo>
                    <a:pt x="1370330" y="48434"/>
                  </a:lnTo>
                  <a:lnTo>
                    <a:pt x="1396228" y="81900"/>
                  </a:lnTo>
                  <a:lnTo>
                    <a:pt x="1412926" y="121399"/>
                  </a:lnTo>
                  <a:lnTo>
                    <a:pt x="1418844" y="165353"/>
                  </a:lnTo>
                  <a:lnTo>
                    <a:pt x="1418844" y="826731"/>
                  </a:lnTo>
                  <a:lnTo>
                    <a:pt x="1412926" y="870702"/>
                  </a:lnTo>
                  <a:lnTo>
                    <a:pt x="1396228" y="910211"/>
                  </a:lnTo>
                  <a:lnTo>
                    <a:pt x="1370330" y="943684"/>
                  </a:lnTo>
                  <a:lnTo>
                    <a:pt x="1336811" y="969544"/>
                  </a:lnTo>
                  <a:lnTo>
                    <a:pt x="1297253" y="986216"/>
                  </a:lnTo>
                  <a:lnTo>
                    <a:pt x="1253236" y="992123"/>
                  </a:lnTo>
                  <a:lnTo>
                    <a:pt x="165557" y="992123"/>
                  </a:lnTo>
                  <a:lnTo>
                    <a:pt x="121543" y="986216"/>
                  </a:lnTo>
                  <a:lnTo>
                    <a:pt x="81994" y="969544"/>
                  </a:lnTo>
                  <a:lnTo>
                    <a:pt x="48488" y="943684"/>
                  </a:lnTo>
                  <a:lnTo>
                    <a:pt x="22602" y="910211"/>
                  </a:lnTo>
                  <a:lnTo>
                    <a:pt x="5913" y="870702"/>
                  </a:lnTo>
                  <a:lnTo>
                    <a:pt x="0" y="826731"/>
                  </a:lnTo>
                  <a:lnTo>
                    <a:pt x="0" y="1653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4541" y="5382564"/>
            <a:ext cx="11185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6F2F9F"/>
                </a:solidFill>
                <a:latin typeface="Carlito"/>
                <a:cs typeface="Carlito"/>
              </a:rPr>
              <a:t>Injection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4533" y="5106416"/>
            <a:ext cx="484886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785" marR="5080" indent="-172720">
              <a:lnSpc>
                <a:spcPts val="1939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15" dirty="0">
                <a:latin typeface="Carlito"/>
                <a:cs typeface="Carlito"/>
              </a:rPr>
              <a:t>route </a:t>
            </a:r>
            <a:r>
              <a:rPr sz="1800" spc="-5" dirty="0">
                <a:latin typeface="Carlito"/>
                <a:cs typeface="Carlito"/>
              </a:rPr>
              <a:t>of entry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some chemicals, </a:t>
            </a:r>
            <a:r>
              <a:rPr sz="1800" spc="-10" dirty="0">
                <a:latin typeface="Carlito"/>
                <a:cs typeface="Carlito"/>
              </a:rPr>
              <a:t>particularly  </a:t>
            </a:r>
            <a:r>
              <a:rPr sz="1800" spc="-5" dirty="0">
                <a:latin typeface="Carlito"/>
                <a:cs typeface="Carlito"/>
              </a:rPr>
              <a:t>drugs, where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 of needles is </a:t>
            </a:r>
            <a:r>
              <a:rPr sz="1800" spc="-10" dirty="0">
                <a:latin typeface="Carlito"/>
                <a:cs typeface="Carlito"/>
              </a:rPr>
              <a:t>common </a:t>
            </a:r>
            <a:r>
              <a:rPr sz="1800" spc="-5" dirty="0">
                <a:latin typeface="Carlito"/>
                <a:cs typeface="Carlito"/>
              </a:rPr>
              <a:t>in  </a:t>
            </a:r>
            <a:r>
              <a:rPr sz="1800" spc="-10" dirty="0">
                <a:latin typeface="Carlito"/>
                <a:cs typeface="Carlito"/>
              </a:rPr>
              <a:t>product </a:t>
            </a:r>
            <a:r>
              <a:rPr sz="1800" spc="-5" dirty="0">
                <a:latin typeface="Carlito"/>
                <a:cs typeface="Carlito"/>
              </a:rPr>
              <a:t>handling, dispensing or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delivery.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99719"/>
            <a:ext cx="630351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Chemical </a:t>
            </a:r>
            <a:r>
              <a:rPr spc="-15" dirty="0"/>
              <a:t>hazard</a:t>
            </a:r>
            <a:r>
              <a:rPr spc="3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821563"/>
            <a:ext cx="430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frame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exposure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occur;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119" y="1341119"/>
            <a:ext cx="1580515" cy="1018540"/>
            <a:chOff x="579119" y="1341119"/>
            <a:chExt cx="1580515" cy="1018540"/>
          </a:xfrm>
        </p:grpSpPr>
        <p:sp>
          <p:nvSpPr>
            <p:cNvPr id="5" name="object 5"/>
            <p:cNvSpPr/>
            <p:nvPr/>
          </p:nvSpPr>
          <p:spPr>
            <a:xfrm>
              <a:off x="592073" y="1354073"/>
              <a:ext cx="1554480" cy="992505"/>
            </a:xfrm>
            <a:custGeom>
              <a:avLst/>
              <a:gdLst/>
              <a:ahLst/>
              <a:cxnLst/>
              <a:rect l="l" t="t" r="r" b="b"/>
              <a:pathLst>
                <a:path w="1554480" h="992505">
                  <a:moveTo>
                    <a:pt x="1373124" y="0"/>
                  </a:moveTo>
                  <a:lnTo>
                    <a:pt x="181381" y="0"/>
                  </a:lnTo>
                  <a:lnTo>
                    <a:pt x="133161" y="5907"/>
                  </a:lnTo>
                  <a:lnTo>
                    <a:pt x="89833" y="22577"/>
                  </a:lnTo>
                  <a:lnTo>
                    <a:pt x="53124" y="48434"/>
                  </a:lnTo>
                  <a:lnTo>
                    <a:pt x="24763" y="81900"/>
                  </a:lnTo>
                  <a:lnTo>
                    <a:pt x="6478" y="121399"/>
                  </a:lnTo>
                  <a:lnTo>
                    <a:pt x="0" y="165353"/>
                  </a:lnTo>
                  <a:lnTo>
                    <a:pt x="0" y="826770"/>
                  </a:lnTo>
                  <a:lnTo>
                    <a:pt x="6478" y="870724"/>
                  </a:lnTo>
                  <a:lnTo>
                    <a:pt x="24763" y="910223"/>
                  </a:lnTo>
                  <a:lnTo>
                    <a:pt x="53124" y="943689"/>
                  </a:lnTo>
                  <a:lnTo>
                    <a:pt x="89833" y="969546"/>
                  </a:lnTo>
                  <a:lnTo>
                    <a:pt x="133161" y="986216"/>
                  </a:lnTo>
                  <a:lnTo>
                    <a:pt x="181381" y="992124"/>
                  </a:lnTo>
                  <a:lnTo>
                    <a:pt x="1373124" y="992124"/>
                  </a:lnTo>
                  <a:lnTo>
                    <a:pt x="1421350" y="986216"/>
                  </a:lnTo>
                  <a:lnTo>
                    <a:pt x="1464676" y="969546"/>
                  </a:lnTo>
                  <a:lnTo>
                    <a:pt x="1501378" y="943689"/>
                  </a:lnTo>
                  <a:lnTo>
                    <a:pt x="1529729" y="910223"/>
                  </a:lnTo>
                  <a:lnTo>
                    <a:pt x="1548004" y="870724"/>
                  </a:lnTo>
                  <a:lnTo>
                    <a:pt x="1554480" y="826770"/>
                  </a:lnTo>
                  <a:lnTo>
                    <a:pt x="1554480" y="165353"/>
                  </a:lnTo>
                  <a:lnTo>
                    <a:pt x="1548004" y="121399"/>
                  </a:lnTo>
                  <a:lnTo>
                    <a:pt x="1529729" y="81900"/>
                  </a:lnTo>
                  <a:lnTo>
                    <a:pt x="1501378" y="48434"/>
                  </a:lnTo>
                  <a:lnTo>
                    <a:pt x="1464676" y="22577"/>
                  </a:lnTo>
                  <a:lnTo>
                    <a:pt x="1421350" y="5907"/>
                  </a:lnTo>
                  <a:lnTo>
                    <a:pt x="1373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2073" y="1354073"/>
              <a:ext cx="1554480" cy="992505"/>
            </a:xfrm>
            <a:custGeom>
              <a:avLst/>
              <a:gdLst/>
              <a:ahLst/>
              <a:cxnLst/>
              <a:rect l="l" t="t" r="r" b="b"/>
              <a:pathLst>
                <a:path w="1554480" h="992505">
                  <a:moveTo>
                    <a:pt x="0" y="165353"/>
                  </a:moveTo>
                  <a:lnTo>
                    <a:pt x="6478" y="121399"/>
                  </a:lnTo>
                  <a:lnTo>
                    <a:pt x="24763" y="81900"/>
                  </a:lnTo>
                  <a:lnTo>
                    <a:pt x="53124" y="48434"/>
                  </a:lnTo>
                  <a:lnTo>
                    <a:pt x="89833" y="22577"/>
                  </a:lnTo>
                  <a:lnTo>
                    <a:pt x="133161" y="5907"/>
                  </a:lnTo>
                  <a:lnTo>
                    <a:pt x="181381" y="0"/>
                  </a:lnTo>
                  <a:lnTo>
                    <a:pt x="1373124" y="0"/>
                  </a:lnTo>
                  <a:lnTo>
                    <a:pt x="1421350" y="5907"/>
                  </a:lnTo>
                  <a:lnTo>
                    <a:pt x="1464676" y="22577"/>
                  </a:lnTo>
                  <a:lnTo>
                    <a:pt x="1501378" y="48434"/>
                  </a:lnTo>
                  <a:lnTo>
                    <a:pt x="1529729" y="81900"/>
                  </a:lnTo>
                  <a:lnTo>
                    <a:pt x="1548004" y="121399"/>
                  </a:lnTo>
                  <a:lnTo>
                    <a:pt x="1554480" y="165353"/>
                  </a:lnTo>
                  <a:lnTo>
                    <a:pt x="1554480" y="826770"/>
                  </a:lnTo>
                  <a:lnTo>
                    <a:pt x="1548004" y="870724"/>
                  </a:lnTo>
                  <a:lnTo>
                    <a:pt x="1529729" y="910223"/>
                  </a:lnTo>
                  <a:lnTo>
                    <a:pt x="1501378" y="943689"/>
                  </a:lnTo>
                  <a:lnTo>
                    <a:pt x="1464676" y="969546"/>
                  </a:lnTo>
                  <a:lnTo>
                    <a:pt x="1421350" y="986216"/>
                  </a:lnTo>
                  <a:lnTo>
                    <a:pt x="1373124" y="992124"/>
                  </a:lnTo>
                  <a:lnTo>
                    <a:pt x="181381" y="992124"/>
                  </a:lnTo>
                  <a:lnTo>
                    <a:pt x="133161" y="986216"/>
                  </a:lnTo>
                  <a:lnTo>
                    <a:pt x="89833" y="969546"/>
                  </a:lnTo>
                  <a:lnTo>
                    <a:pt x="53124" y="943689"/>
                  </a:lnTo>
                  <a:lnTo>
                    <a:pt x="24763" y="910223"/>
                  </a:lnTo>
                  <a:lnTo>
                    <a:pt x="6478" y="870724"/>
                  </a:lnTo>
                  <a:lnTo>
                    <a:pt x="0" y="826770"/>
                  </a:lnTo>
                  <a:lnTo>
                    <a:pt x="0" y="1653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5468" y="1499057"/>
            <a:ext cx="116172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0"/>
              </a:spcBef>
            </a:pPr>
            <a:r>
              <a:rPr sz="2100" spc="-10" dirty="0">
                <a:solidFill>
                  <a:srgbClr val="FFFF00"/>
                </a:solidFill>
                <a:latin typeface="Carlito"/>
                <a:cs typeface="Carlito"/>
              </a:rPr>
              <a:t>Acute</a:t>
            </a:r>
            <a:endParaRPr sz="2100" dirty="0">
              <a:latin typeface="Carlito"/>
              <a:cs typeface="Carlito"/>
            </a:endParaRPr>
          </a:p>
          <a:p>
            <a:pPr algn="ctr">
              <a:lnSpc>
                <a:spcPts val="2395"/>
              </a:lnSpc>
            </a:pPr>
            <a:r>
              <a:rPr sz="2100" spc="-15" dirty="0">
                <a:solidFill>
                  <a:srgbClr val="FFFF00"/>
                </a:solidFill>
                <a:latin typeface="Carlito"/>
                <a:cs typeface="Carlito"/>
              </a:rPr>
              <a:t>exposure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5460" y="1454277"/>
            <a:ext cx="523811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785" marR="5080" indent="-172720">
              <a:lnSpc>
                <a:spcPts val="1939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exposure 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substance over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brief period of time  (usually </a:t>
            </a:r>
            <a:r>
              <a:rPr sz="1800" dirty="0">
                <a:latin typeface="Carlito"/>
                <a:cs typeface="Carlito"/>
              </a:rPr>
              <a:t>24 </a:t>
            </a:r>
            <a:r>
              <a:rPr sz="1800" spc="-10" dirty="0">
                <a:latin typeface="Carlito"/>
                <a:cs typeface="Carlito"/>
              </a:rPr>
              <a:t>hours) </a:t>
            </a:r>
            <a:r>
              <a:rPr sz="1800" spc="-5" dirty="0">
                <a:latin typeface="Carlito"/>
                <a:cs typeface="Carlito"/>
              </a:rPr>
              <a:t>that has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immediate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delayed  </a:t>
            </a:r>
            <a:r>
              <a:rPr sz="1800" spc="-5" dirty="0">
                <a:latin typeface="Carlito"/>
                <a:cs typeface="Carlito"/>
              </a:rPr>
              <a:t>impact 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exposed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person.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5027" y="2578607"/>
            <a:ext cx="1618615" cy="1019810"/>
            <a:chOff x="605027" y="2578607"/>
            <a:chExt cx="1618615" cy="1019810"/>
          </a:xfrm>
        </p:grpSpPr>
        <p:sp>
          <p:nvSpPr>
            <p:cNvPr id="10" name="object 10"/>
            <p:cNvSpPr/>
            <p:nvPr/>
          </p:nvSpPr>
          <p:spPr>
            <a:xfrm>
              <a:off x="617981" y="2591561"/>
              <a:ext cx="1592580" cy="993775"/>
            </a:xfrm>
            <a:custGeom>
              <a:avLst/>
              <a:gdLst/>
              <a:ahLst/>
              <a:cxnLst/>
              <a:rect l="l" t="t" r="r" b="b"/>
              <a:pathLst>
                <a:path w="1592580" h="993775">
                  <a:moveTo>
                    <a:pt x="1406779" y="0"/>
                  </a:moveTo>
                  <a:lnTo>
                    <a:pt x="185826" y="0"/>
                  </a:lnTo>
                  <a:lnTo>
                    <a:pt x="136426" y="5917"/>
                  </a:lnTo>
                  <a:lnTo>
                    <a:pt x="92036" y="22615"/>
                  </a:lnTo>
                  <a:lnTo>
                    <a:pt x="54427" y="48513"/>
                  </a:lnTo>
                  <a:lnTo>
                    <a:pt x="25370" y="82032"/>
                  </a:lnTo>
                  <a:lnTo>
                    <a:pt x="6637" y="121590"/>
                  </a:lnTo>
                  <a:lnTo>
                    <a:pt x="0" y="165608"/>
                  </a:lnTo>
                  <a:lnTo>
                    <a:pt x="0" y="828039"/>
                  </a:lnTo>
                  <a:lnTo>
                    <a:pt x="6637" y="872057"/>
                  </a:lnTo>
                  <a:lnTo>
                    <a:pt x="25370" y="911615"/>
                  </a:lnTo>
                  <a:lnTo>
                    <a:pt x="54427" y="945133"/>
                  </a:lnTo>
                  <a:lnTo>
                    <a:pt x="92036" y="971032"/>
                  </a:lnTo>
                  <a:lnTo>
                    <a:pt x="136426" y="987730"/>
                  </a:lnTo>
                  <a:lnTo>
                    <a:pt x="185826" y="993648"/>
                  </a:lnTo>
                  <a:lnTo>
                    <a:pt x="1406779" y="993648"/>
                  </a:lnTo>
                  <a:lnTo>
                    <a:pt x="1456172" y="987730"/>
                  </a:lnTo>
                  <a:lnTo>
                    <a:pt x="1500556" y="971032"/>
                  </a:lnTo>
                  <a:lnTo>
                    <a:pt x="1538160" y="945134"/>
                  </a:lnTo>
                  <a:lnTo>
                    <a:pt x="1567212" y="911615"/>
                  </a:lnTo>
                  <a:lnTo>
                    <a:pt x="1585943" y="872057"/>
                  </a:lnTo>
                  <a:lnTo>
                    <a:pt x="1592580" y="828039"/>
                  </a:lnTo>
                  <a:lnTo>
                    <a:pt x="1592580" y="165608"/>
                  </a:lnTo>
                  <a:lnTo>
                    <a:pt x="1585943" y="121590"/>
                  </a:lnTo>
                  <a:lnTo>
                    <a:pt x="1567212" y="82032"/>
                  </a:lnTo>
                  <a:lnTo>
                    <a:pt x="1538160" y="48514"/>
                  </a:lnTo>
                  <a:lnTo>
                    <a:pt x="1500556" y="22615"/>
                  </a:lnTo>
                  <a:lnTo>
                    <a:pt x="1456172" y="5917"/>
                  </a:lnTo>
                  <a:lnTo>
                    <a:pt x="14067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981" y="2591561"/>
              <a:ext cx="1592580" cy="993775"/>
            </a:xfrm>
            <a:custGeom>
              <a:avLst/>
              <a:gdLst/>
              <a:ahLst/>
              <a:cxnLst/>
              <a:rect l="l" t="t" r="r" b="b"/>
              <a:pathLst>
                <a:path w="1592580" h="993775">
                  <a:moveTo>
                    <a:pt x="0" y="165608"/>
                  </a:moveTo>
                  <a:lnTo>
                    <a:pt x="6637" y="121590"/>
                  </a:lnTo>
                  <a:lnTo>
                    <a:pt x="25370" y="82032"/>
                  </a:lnTo>
                  <a:lnTo>
                    <a:pt x="54427" y="48513"/>
                  </a:lnTo>
                  <a:lnTo>
                    <a:pt x="92036" y="22615"/>
                  </a:lnTo>
                  <a:lnTo>
                    <a:pt x="136426" y="5917"/>
                  </a:lnTo>
                  <a:lnTo>
                    <a:pt x="185826" y="0"/>
                  </a:lnTo>
                  <a:lnTo>
                    <a:pt x="1406779" y="0"/>
                  </a:lnTo>
                  <a:lnTo>
                    <a:pt x="1456172" y="5917"/>
                  </a:lnTo>
                  <a:lnTo>
                    <a:pt x="1500556" y="22615"/>
                  </a:lnTo>
                  <a:lnTo>
                    <a:pt x="1538160" y="48514"/>
                  </a:lnTo>
                  <a:lnTo>
                    <a:pt x="1567212" y="82032"/>
                  </a:lnTo>
                  <a:lnTo>
                    <a:pt x="1585943" y="121590"/>
                  </a:lnTo>
                  <a:lnTo>
                    <a:pt x="1592580" y="165608"/>
                  </a:lnTo>
                  <a:lnTo>
                    <a:pt x="1592580" y="828039"/>
                  </a:lnTo>
                  <a:lnTo>
                    <a:pt x="1585943" y="872057"/>
                  </a:lnTo>
                  <a:lnTo>
                    <a:pt x="1567212" y="911615"/>
                  </a:lnTo>
                  <a:lnTo>
                    <a:pt x="1538160" y="945134"/>
                  </a:lnTo>
                  <a:lnTo>
                    <a:pt x="1500556" y="971032"/>
                  </a:lnTo>
                  <a:lnTo>
                    <a:pt x="1456172" y="987730"/>
                  </a:lnTo>
                  <a:lnTo>
                    <a:pt x="1406779" y="993648"/>
                  </a:lnTo>
                  <a:lnTo>
                    <a:pt x="185826" y="993648"/>
                  </a:lnTo>
                  <a:lnTo>
                    <a:pt x="136426" y="987730"/>
                  </a:lnTo>
                  <a:lnTo>
                    <a:pt x="92036" y="971032"/>
                  </a:lnTo>
                  <a:lnTo>
                    <a:pt x="54427" y="945133"/>
                  </a:lnTo>
                  <a:lnTo>
                    <a:pt x="25370" y="911615"/>
                  </a:lnTo>
                  <a:lnTo>
                    <a:pt x="6637" y="872057"/>
                  </a:lnTo>
                  <a:lnTo>
                    <a:pt x="0" y="828039"/>
                  </a:lnTo>
                  <a:lnTo>
                    <a:pt x="0" y="1656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5467" y="2738450"/>
            <a:ext cx="120713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2395"/>
              </a:lnSpc>
              <a:spcBef>
                <a:spcPts val="100"/>
              </a:spcBef>
            </a:pPr>
            <a:r>
              <a:rPr sz="2100" spc="-10" dirty="0">
                <a:solidFill>
                  <a:srgbClr val="FFFF00"/>
                </a:solidFill>
                <a:latin typeface="Carlito"/>
                <a:cs typeface="Carlito"/>
              </a:rPr>
              <a:t>Chronic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ts val="2395"/>
              </a:lnSpc>
            </a:pPr>
            <a:r>
              <a:rPr sz="2100" spc="-15" dirty="0">
                <a:solidFill>
                  <a:srgbClr val="FFFF00"/>
                </a:solidFill>
                <a:latin typeface="Carlito"/>
                <a:cs typeface="Carlito"/>
              </a:rPr>
              <a:t>exposure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2633" y="2529332"/>
            <a:ext cx="509524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785" marR="5080" indent="-172720">
              <a:lnSpc>
                <a:spcPts val="1939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exposure 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substance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occurs </a:t>
            </a:r>
            <a:r>
              <a:rPr sz="1800" spc="-10" dirty="0">
                <a:latin typeface="Carlito"/>
                <a:cs typeface="Carlito"/>
              </a:rPr>
              <a:t>over </a:t>
            </a:r>
            <a:r>
              <a:rPr sz="1800" dirty="0">
                <a:latin typeface="Carlito"/>
                <a:cs typeface="Carlito"/>
              </a:rPr>
              <a:t>a long  </a:t>
            </a:r>
            <a:r>
              <a:rPr sz="1800" spc="-5" dirty="0">
                <a:latin typeface="Carlito"/>
                <a:cs typeface="Carlito"/>
              </a:rPr>
              <a:t>period of time, which </a:t>
            </a:r>
            <a:r>
              <a:rPr sz="1800" spc="-10" dirty="0">
                <a:latin typeface="Carlito"/>
                <a:cs typeface="Carlito"/>
              </a:rPr>
              <a:t>allow to accumulate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cause  </a:t>
            </a:r>
            <a:r>
              <a:rPr sz="1800" spc="-15" dirty="0">
                <a:latin typeface="Carlito"/>
                <a:cs typeface="Carlito"/>
              </a:rPr>
              <a:t>toxic </a:t>
            </a:r>
            <a:r>
              <a:rPr sz="1800" spc="-10" dirty="0">
                <a:latin typeface="Carlito"/>
                <a:cs typeface="Carlito"/>
              </a:rPr>
              <a:t>effects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body.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467" y="3729608"/>
            <a:ext cx="4422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2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Types </a:t>
            </a:r>
            <a:r>
              <a:rPr sz="2400" u="heavy" spc="-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of </a:t>
            </a:r>
            <a:r>
              <a:rPr sz="2400" u="heavy" spc="-1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hazardous</a:t>
            </a:r>
            <a:r>
              <a:rPr sz="2400" u="heavy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Chemical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7031" y="4527803"/>
            <a:ext cx="2351532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4200" y="4532376"/>
            <a:ext cx="2895600" cy="1895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3911" y="4532376"/>
            <a:ext cx="2587751" cy="1895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988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3560" marR="5080" indent="-3071495">
              <a:lnSpc>
                <a:spcPct val="100000"/>
              </a:lnSpc>
              <a:spcBef>
                <a:spcPts val="95"/>
              </a:spcBef>
              <a:tabLst>
                <a:tab pos="2138680" algn="l"/>
              </a:tabLst>
            </a:pPr>
            <a:r>
              <a:rPr sz="2500" spc="-15" dirty="0">
                <a:solidFill>
                  <a:srgbClr val="000000"/>
                </a:solidFill>
              </a:rPr>
              <a:t> </a:t>
            </a:r>
            <a:r>
              <a:rPr sz="2500" dirty="0"/>
              <a:t>Identifying,	</a:t>
            </a:r>
            <a:r>
              <a:rPr sz="2500" spc="-5" dirty="0"/>
              <a:t>assessing and </a:t>
            </a:r>
            <a:r>
              <a:rPr sz="2500" spc="-15" dirty="0"/>
              <a:t>control </a:t>
            </a:r>
            <a:r>
              <a:rPr sz="2500" spc="-10" dirty="0"/>
              <a:t>chemical </a:t>
            </a:r>
            <a:r>
              <a:rPr sz="2500" spc="-15" dirty="0"/>
              <a:t>hazard </a:t>
            </a:r>
            <a:r>
              <a:rPr sz="2500" spc="-5" dirty="0"/>
              <a:t>in  industries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2239" y="684224"/>
            <a:ext cx="598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identify </a:t>
            </a:r>
            <a:r>
              <a:rPr sz="2400" dirty="0">
                <a:latin typeface="Carlito"/>
                <a:cs typeface="Carlito"/>
              </a:rPr>
              <a:t>and assess </a:t>
            </a:r>
            <a:r>
              <a:rPr sz="2400" spc="-5" dirty="0">
                <a:latin typeface="Carlito"/>
                <a:cs typeface="Carlito"/>
              </a:rPr>
              <a:t>chemical </a:t>
            </a:r>
            <a:r>
              <a:rPr sz="2400" spc="-15" dirty="0">
                <a:latin typeface="Carlito"/>
                <a:cs typeface="Carlito"/>
              </a:rPr>
              <a:t>hazards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944" y="1304480"/>
            <a:ext cx="1065530" cy="1321435"/>
            <a:chOff x="444944" y="1304480"/>
            <a:chExt cx="1065530" cy="1321435"/>
          </a:xfrm>
        </p:grpSpPr>
        <p:sp>
          <p:nvSpPr>
            <p:cNvPr id="5" name="object 5"/>
            <p:cNvSpPr/>
            <p:nvPr/>
          </p:nvSpPr>
          <p:spPr>
            <a:xfrm>
              <a:off x="457961" y="1317497"/>
              <a:ext cx="1039494" cy="1295400"/>
            </a:xfrm>
            <a:custGeom>
              <a:avLst/>
              <a:gdLst/>
              <a:ahLst/>
              <a:cxnLst/>
              <a:rect l="l" t="t" r="r" b="b"/>
              <a:pathLst>
                <a:path w="1039494" h="1295400">
                  <a:moveTo>
                    <a:pt x="1039368" y="0"/>
                  </a:moveTo>
                  <a:lnTo>
                    <a:pt x="519684" y="453389"/>
                  </a:lnTo>
                  <a:lnTo>
                    <a:pt x="0" y="0"/>
                  </a:lnTo>
                  <a:lnTo>
                    <a:pt x="0" y="842010"/>
                  </a:lnTo>
                  <a:lnTo>
                    <a:pt x="519684" y="1295400"/>
                  </a:lnTo>
                  <a:lnTo>
                    <a:pt x="1039368" y="842010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1" y="1317497"/>
              <a:ext cx="1039494" cy="1295400"/>
            </a:xfrm>
            <a:custGeom>
              <a:avLst/>
              <a:gdLst/>
              <a:ahLst/>
              <a:cxnLst/>
              <a:rect l="l" t="t" r="r" b="b"/>
              <a:pathLst>
                <a:path w="1039494" h="1295400">
                  <a:moveTo>
                    <a:pt x="1039368" y="0"/>
                  </a:moveTo>
                  <a:lnTo>
                    <a:pt x="1039368" y="842010"/>
                  </a:lnTo>
                  <a:lnTo>
                    <a:pt x="519684" y="1295400"/>
                  </a:lnTo>
                  <a:lnTo>
                    <a:pt x="0" y="842010"/>
                  </a:lnTo>
                  <a:lnTo>
                    <a:pt x="0" y="0"/>
                  </a:lnTo>
                  <a:lnTo>
                    <a:pt x="519684" y="453389"/>
                  </a:lnTo>
                  <a:lnTo>
                    <a:pt x="1039368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2490" y="1785365"/>
            <a:ext cx="69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84312" y="1304480"/>
            <a:ext cx="7369175" cy="867410"/>
            <a:chOff x="1484312" y="1304480"/>
            <a:chExt cx="7369175" cy="867410"/>
          </a:xfrm>
        </p:grpSpPr>
        <p:sp>
          <p:nvSpPr>
            <p:cNvPr id="9" name="object 9"/>
            <p:cNvSpPr/>
            <p:nvPr/>
          </p:nvSpPr>
          <p:spPr>
            <a:xfrm>
              <a:off x="1497329" y="1317497"/>
              <a:ext cx="7343140" cy="841375"/>
            </a:xfrm>
            <a:custGeom>
              <a:avLst/>
              <a:gdLst/>
              <a:ahLst/>
              <a:cxnLst/>
              <a:rect l="l" t="t" r="r" b="b"/>
              <a:pathLst>
                <a:path w="7343140" h="841375">
                  <a:moveTo>
                    <a:pt x="7181850" y="0"/>
                  </a:moveTo>
                  <a:lnTo>
                    <a:pt x="0" y="0"/>
                  </a:lnTo>
                  <a:lnTo>
                    <a:pt x="0" y="841248"/>
                  </a:lnTo>
                  <a:lnTo>
                    <a:pt x="7181850" y="841248"/>
                  </a:lnTo>
                  <a:lnTo>
                    <a:pt x="7232660" y="834103"/>
                  </a:lnTo>
                  <a:lnTo>
                    <a:pt x="7276795" y="814206"/>
                  </a:lnTo>
                  <a:lnTo>
                    <a:pt x="7311603" y="783860"/>
                  </a:lnTo>
                  <a:lnTo>
                    <a:pt x="7334432" y="745370"/>
                  </a:lnTo>
                  <a:lnTo>
                    <a:pt x="7342632" y="701039"/>
                  </a:lnTo>
                  <a:lnTo>
                    <a:pt x="7342632" y="140207"/>
                  </a:lnTo>
                  <a:lnTo>
                    <a:pt x="7334432" y="95877"/>
                  </a:lnTo>
                  <a:lnTo>
                    <a:pt x="7311603" y="57387"/>
                  </a:lnTo>
                  <a:lnTo>
                    <a:pt x="7276795" y="27041"/>
                  </a:lnTo>
                  <a:lnTo>
                    <a:pt x="7232660" y="7144"/>
                  </a:lnTo>
                  <a:lnTo>
                    <a:pt x="7181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7329" y="1317497"/>
              <a:ext cx="7343140" cy="841375"/>
            </a:xfrm>
            <a:custGeom>
              <a:avLst/>
              <a:gdLst/>
              <a:ahLst/>
              <a:cxnLst/>
              <a:rect l="l" t="t" r="r" b="b"/>
              <a:pathLst>
                <a:path w="7343140" h="841375">
                  <a:moveTo>
                    <a:pt x="7342632" y="140207"/>
                  </a:moveTo>
                  <a:lnTo>
                    <a:pt x="7342632" y="701039"/>
                  </a:lnTo>
                  <a:lnTo>
                    <a:pt x="7334432" y="745370"/>
                  </a:lnTo>
                  <a:lnTo>
                    <a:pt x="7311603" y="783860"/>
                  </a:lnTo>
                  <a:lnTo>
                    <a:pt x="7276795" y="814206"/>
                  </a:lnTo>
                  <a:lnTo>
                    <a:pt x="7232660" y="834103"/>
                  </a:lnTo>
                  <a:lnTo>
                    <a:pt x="7181850" y="841248"/>
                  </a:lnTo>
                  <a:lnTo>
                    <a:pt x="0" y="841248"/>
                  </a:lnTo>
                  <a:lnTo>
                    <a:pt x="0" y="0"/>
                  </a:lnTo>
                  <a:lnTo>
                    <a:pt x="7181850" y="0"/>
                  </a:lnTo>
                  <a:lnTo>
                    <a:pt x="7232660" y="7144"/>
                  </a:lnTo>
                  <a:lnTo>
                    <a:pt x="7276795" y="27041"/>
                  </a:lnTo>
                  <a:lnTo>
                    <a:pt x="7311603" y="57387"/>
                  </a:lnTo>
                  <a:lnTo>
                    <a:pt x="7334432" y="95877"/>
                  </a:lnTo>
                  <a:lnTo>
                    <a:pt x="7342632" y="140207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5191" y="1434846"/>
            <a:ext cx="674878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List tasks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worker </a:t>
            </a:r>
            <a:r>
              <a:rPr sz="1800" spc="-10" dirty="0">
                <a:latin typeface="Carlito"/>
                <a:cs typeface="Carlito"/>
              </a:rPr>
              <a:t>performs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environmental </a:t>
            </a:r>
            <a:r>
              <a:rPr sz="1800" spc="-20" dirty="0">
                <a:latin typeface="Carlito"/>
                <a:cs typeface="Carlito"/>
              </a:rPr>
              <a:t>factors </a:t>
            </a:r>
            <a:r>
              <a:rPr sz="1800" spc="-5" dirty="0">
                <a:latin typeface="Carlito"/>
                <a:cs typeface="Carlito"/>
              </a:rPr>
              <a:t>where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lang="en-US" sz="180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worker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located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944" y="2371280"/>
            <a:ext cx="8408035" cy="1132840"/>
            <a:chOff x="444944" y="2371280"/>
            <a:chExt cx="8408035" cy="1132840"/>
          </a:xfrm>
        </p:grpSpPr>
        <p:sp>
          <p:nvSpPr>
            <p:cNvPr id="13" name="object 13"/>
            <p:cNvSpPr/>
            <p:nvPr/>
          </p:nvSpPr>
          <p:spPr>
            <a:xfrm>
              <a:off x="457961" y="2384297"/>
              <a:ext cx="1038225" cy="1106805"/>
            </a:xfrm>
            <a:custGeom>
              <a:avLst/>
              <a:gdLst/>
              <a:ahLst/>
              <a:cxnLst/>
              <a:rect l="l" t="t" r="r" b="b"/>
              <a:pathLst>
                <a:path w="1038225" h="1106804">
                  <a:moveTo>
                    <a:pt x="1037844" y="0"/>
                  </a:moveTo>
                  <a:lnTo>
                    <a:pt x="518922" y="387223"/>
                  </a:lnTo>
                  <a:lnTo>
                    <a:pt x="0" y="0"/>
                  </a:lnTo>
                  <a:lnTo>
                    <a:pt x="0" y="719201"/>
                  </a:lnTo>
                  <a:lnTo>
                    <a:pt x="518922" y="1106424"/>
                  </a:lnTo>
                  <a:lnTo>
                    <a:pt x="1037844" y="719201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1" y="2384297"/>
              <a:ext cx="1038225" cy="1106805"/>
            </a:xfrm>
            <a:custGeom>
              <a:avLst/>
              <a:gdLst/>
              <a:ahLst/>
              <a:cxnLst/>
              <a:rect l="l" t="t" r="r" b="b"/>
              <a:pathLst>
                <a:path w="1038225" h="1106804">
                  <a:moveTo>
                    <a:pt x="1037844" y="0"/>
                  </a:moveTo>
                  <a:lnTo>
                    <a:pt x="1037844" y="719201"/>
                  </a:lnTo>
                  <a:lnTo>
                    <a:pt x="518922" y="1106424"/>
                  </a:lnTo>
                  <a:lnTo>
                    <a:pt x="0" y="719201"/>
                  </a:lnTo>
                  <a:lnTo>
                    <a:pt x="0" y="0"/>
                  </a:lnTo>
                  <a:lnTo>
                    <a:pt x="518922" y="387223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7329" y="2384297"/>
              <a:ext cx="7343140" cy="718185"/>
            </a:xfrm>
            <a:custGeom>
              <a:avLst/>
              <a:gdLst/>
              <a:ahLst/>
              <a:cxnLst/>
              <a:rect l="l" t="t" r="r" b="b"/>
              <a:pathLst>
                <a:path w="7343140" h="718185">
                  <a:moveTo>
                    <a:pt x="7181850" y="0"/>
                  </a:moveTo>
                  <a:lnTo>
                    <a:pt x="0" y="0"/>
                  </a:lnTo>
                  <a:lnTo>
                    <a:pt x="0" y="717803"/>
                  </a:lnTo>
                  <a:lnTo>
                    <a:pt x="7181850" y="717803"/>
                  </a:lnTo>
                  <a:lnTo>
                    <a:pt x="7232660" y="711701"/>
                  </a:lnTo>
                  <a:lnTo>
                    <a:pt x="7276795" y="694712"/>
                  </a:lnTo>
                  <a:lnTo>
                    <a:pt x="7311603" y="668810"/>
                  </a:lnTo>
                  <a:lnTo>
                    <a:pt x="7334432" y="635971"/>
                  </a:lnTo>
                  <a:lnTo>
                    <a:pt x="7342632" y="598169"/>
                  </a:lnTo>
                  <a:lnTo>
                    <a:pt x="7342632" y="119634"/>
                  </a:lnTo>
                  <a:lnTo>
                    <a:pt x="7334432" y="81832"/>
                  </a:lnTo>
                  <a:lnTo>
                    <a:pt x="7311603" y="48993"/>
                  </a:lnTo>
                  <a:lnTo>
                    <a:pt x="7276795" y="23091"/>
                  </a:lnTo>
                  <a:lnTo>
                    <a:pt x="7232660" y="6102"/>
                  </a:lnTo>
                  <a:lnTo>
                    <a:pt x="7181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7329" y="2384297"/>
              <a:ext cx="7343140" cy="718185"/>
            </a:xfrm>
            <a:custGeom>
              <a:avLst/>
              <a:gdLst/>
              <a:ahLst/>
              <a:cxnLst/>
              <a:rect l="l" t="t" r="r" b="b"/>
              <a:pathLst>
                <a:path w="7343140" h="718185">
                  <a:moveTo>
                    <a:pt x="7342632" y="119634"/>
                  </a:moveTo>
                  <a:lnTo>
                    <a:pt x="7342632" y="598169"/>
                  </a:lnTo>
                  <a:lnTo>
                    <a:pt x="7334432" y="635971"/>
                  </a:lnTo>
                  <a:lnTo>
                    <a:pt x="7311603" y="668810"/>
                  </a:lnTo>
                  <a:lnTo>
                    <a:pt x="7276795" y="694712"/>
                  </a:lnTo>
                  <a:lnTo>
                    <a:pt x="7232660" y="711701"/>
                  </a:lnTo>
                  <a:lnTo>
                    <a:pt x="7181850" y="717803"/>
                  </a:lnTo>
                  <a:lnTo>
                    <a:pt x="0" y="717803"/>
                  </a:lnTo>
                  <a:lnTo>
                    <a:pt x="0" y="0"/>
                  </a:lnTo>
                  <a:lnTo>
                    <a:pt x="7181850" y="0"/>
                  </a:lnTo>
                  <a:lnTo>
                    <a:pt x="7232660" y="6102"/>
                  </a:lnTo>
                  <a:lnTo>
                    <a:pt x="7276795" y="23091"/>
                  </a:lnTo>
                  <a:lnTo>
                    <a:pt x="7311603" y="48993"/>
                  </a:lnTo>
                  <a:lnTo>
                    <a:pt x="7334432" y="81832"/>
                  </a:lnTo>
                  <a:lnTo>
                    <a:pt x="7342632" y="119634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2490" y="2564384"/>
            <a:ext cx="741045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605">
              <a:lnSpc>
                <a:spcPts val="1839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Identify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and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list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chemicals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which the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worker </a:t>
            </a:r>
            <a:r>
              <a:rPr sz="1800" b="1" spc="-15" dirty="0">
                <a:solidFill>
                  <a:srgbClr val="6F2F9F"/>
                </a:solidFill>
                <a:latin typeface="Carlito"/>
                <a:cs typeface="Carlito"/>
              </a:rPr>
              <a:t>may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be</a:t>
            </a:r>
            <a:r>
              <a:rPr sz="1800" b="1" spc="-1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exposed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839"/>
              </a:lnSpc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44944" y="3209480"/>
            <a:ext cx="1064260" cy="1092835"/>
            <a:chOff x="444944" y="3209480"/>
            <a:chExt cx="1064260" cy="1092835"/>
          </a:xfrm>
        </p:grpSpPr>
        <p:sp>
          <p:nvSpPr>
            <p:cNvPr id="19" name="object 19"/>
            <p:cNvSpPr/>
            <p:nvPr/>
          </p:nvSpPr>
          <p:spPr>
            <a:xfrm>
              <a:off x="457961" y="3222497"/>
              <a:ext cx="1038225" cy="1066800"/>
            </a:xfrm>
            <a:custGeom>
              <a:avLst/>
              <a:gdLst/>
              <a:ahLst/>
              <a:cxnLst/>
              <a:rect l="l" t="t" r="r" b="b"/>
              <a:pathLst>
                <a:path w="1038225" h="1066800">
                  <a:moveTo>
                    <a:pt x="1037844" y="0"/>
                  </a:moveTo>
                  <a:lnTo>
                    <a:pt x="518922" y="373379"/>
                  </a:lnTo>
                  <a:lnTo>
                    <a:pt x="0" y="0"/>
                  </a:lnTo>
                  <a:lnTo>
                    <a:pt x="0" y="693419"/>
                  </a:lnTo>
                  <a:lnTo>
                    <a:pt x="518922" y="1066800"/>
                  </a:lnTo>
                  <a:lnTo>
                    <a:pt x="1037844" y="693419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1" y="3222497"/>
              <a:ext cx="1038225" cy="1066800"/>
            </a:xfrm>
            <a:custGeom>
              <a:avLst/>
              <a:gdLst/>
              <a:ahLst/>
              <a:cxnLst/>
              <a:rect l="l" t="t" r="r" b="b"/>
              <a:pathLst>
                <a:path w="1038225" h="1066800">
                  <a:moveTo>
                    <a:pt x="1037844" y="0"/>
                  </a:moveTo>
                  <a:lnTo>
                    <a:pt x="1037844" y="693419"/>
                  </a:lnTo>
                  <a:lnTo>
                    <a:pt x="518922" y="1066800"/>
                  </a:lnTo>
                  <a:lnTo>
                    <a:pt x="0" y="693419"/>
                  </a:lnTo>
                  <a:lnTo>
                    <a:pt x="0" y="0"/>
                  </a:lnTo>
                  <a:lnTo>
                    <a:pt x="518922" y="373379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2490" y="3576573"/>
            <a:ext cx="8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484312" y="3227768"/>
            <a:ext cx="7369175" cy="719455"/>
            <a:chOff x="1484312" y="3227768"/>
            <a:chExt cx="7369175" cy="719455"/>
          </a:xfrm>
        </p:grpSpPr>
        <p:sp>
          <p:nvSpPr>
            <p:cNvPr id="23" name="object 23"/>
            <p:cNvSpPr/>
            <p:nvPr/>
          </p:nvSpPr>
          <p:spPr>
            <a:xfrm>
              <a:off x="1497329" y="3240785"/>
              <a:ext cx="7343140" cy="693420"/>
            </a:xfrm>
            <a:custGeom>
              <a:avLst/>
              <a:gdLst/>
              <a:ahLst/>
              <a:cxnLst/>
              <a:rect l="l" t="t" r="r" b="b"/>
              <a:pathLst>
                <a:path w="7343140" h="693420">
                  <a:moveTo>
                    <a:pt x="7181850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7181850" y="693419"/>
                  </a:lnTo>
                  <a:lnTo>
                    <a:pt x="7232660" y="687533"/>
                  </a:lnTo>
                  <a:lnTo>
                    <a:pt x="7276795" y="671137"/>
                  </a:lnTo>
                  <a:lnTo>
                    <a:pt x="7311603" y="646127"/>
                  </a:lnTo>
                  <a:lnTo>
                    <a:pt x="7334432" y="614399"/>
                  </a:lnTo>
                  <a:lnTo>
                    <a:pt x="7342632" y="577850"/>
                  </a:lnTo>
                  <a:lnTo>
                    <a:pt x="7342632" y="115569"/>
                  </a:lnTo>
                  <a:lnTo>
                    <a:pt x="7311603" y="47292"/>
                  </a:lnTo>
                  <a:lnTo>
                    <a:pt x="7276795" y="22282"/>
                  </a:lnTo>
                  <a:lnTo>
                    <a:pt x="7232660" y="5886"/>
                  </a:lnTo>
                  <a:lnTo>
                    <a:pt x="71818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7329" y="3240785"/>
              <a:ext cx="7343140" cy="693420"/>
            </a:xfrm>
            <a:custGeom>
              <a:avLst/>
              <a:gdLst/>
              <a:ahLst/>
              <a:cxnLst/>
              <a:rect l="l" t="t" r="r" b="b"/>
              <a:pathLst>
                <a:path w="7343140" h="693420">
                  <a:moveTo>
                    <a:pt x="7342632" y="115569"/>
                  </a:moveTo>
                  <a:lnTo>
                    <a:pt x="7342632" y="577850"/>
                  </a:lnTo>
                  <a:lnTo>
                    <a:pt x="7334432" y="614399"/>
                  </a:lnTo>
                  <a:lnTo>
                    <a:pt x="7311603" y="646127"/>
                  </a:lnTo>
                  <a:lnTo>
                    <a:pt x="7276795" y="671137"/>
                  </a:lnTo>
                  <a:lnTo>
                    <a:pt x="7232660" y="687533"/>
                  </a:lnTo>
                  <a:lnTo>
                    <a:pt x="7181850" y="693419"/>
                  </a:lnTo>
                  <a:lnTo>
                    <a:pt x="0" y="693419"/>
                  </a:lnTo>
                  <a:lnTo>
                    <a:pt x="0" y="0"/>
                  </a:lnTo>
                  <a:lnTo>
                    <a:pt x="7181850" y="0"/>
                  </a:lnTo>
                  <a:lnTo>
                    <a:pt x="7232660" y="5886"/>
                  </a:lnTo>
                  <a:lnTo>
                    <a:pt x="7276795" y="22282"/>
                  </a:lnTo>
                  <a:lnTo>
                    <a:pt x="7311603" y="47292"/>
                  </a:lnTo>
                  <a:lnTo>
                    <a:pt x="7334432" y="79020"/>
                  </a:lnTo>
                  <a:lnTo>
                    <a:pt x="7342632" y="115569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76526" y="3285490"/>
            <a:ext cx="66814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Identify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potential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for exposure to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chemical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substances through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various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routes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1800"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entry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4944" y="4065968"/>
            <a:ext cx="1064260" cy="1205865"/>
            <a:chOff x="444944" y="4065968"/>
            <a:chExt cx="1064260" cy="1205865"/>
          </a:xfrm>
        </p:grpSpPr>
        <p:sp>
          <p:nvSpPr>
            <p:cNvPr id="27" name="object 27"/>
            <p:cNvSpPr/>
            <p:nvPr/>
          </p:nvSpPr>
          <p:spPr>
            <a:xfrm>
              <a:off x="457961" y="4078985"/>
              <a:ext cx="1038225" cy="1179830"/>
            </a:xfrm>
            <a:custGeom>
              <a:avLst/>
              <a:gdLst/>
              <a:ahLst/>
              <a:cxnLst/>
              <a:rect l="l" t="t" r="r" b="b"/>
              <a:pathLst>
                <a:path w="1038225" h="1179829">
                  <a:moveTo>
                    <a:pt x="1037844" y="0"/>
                  </a:moveTo>
                  <a:lnTo>
                    <a:pt x="518922" y="412876"/>
                  </a:lnTo>
                  <a:lnTo>
                    <a:pt x="0" y="0"/>
                  </a:lnTo>
                  <a:lnTo>
                    <a:pt x="0" y="766699"/>
                  </a:lnTo>
                  <a:lnTo>
                    <a:pt x="518922" y="1179576"/>
                  </a:lnTo>
                  <a:lnTo>
                    <a:pt x="1037844" y="766699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961" y="4078985"/>
              <a:ext cx="1038225" cy="1179830"/>
            </a:xfrm>
            <a:custGeom>
              <a:avLst/>
              <a:gdLst/>
              <a:ahLst/>
              <a:cxnLst/>
              <a:rect l="l" t="t" r="r" b="b"/>
              <a:pathLst>
                <a:path w="1038225" h="1179829">
                  <a:moveTo>
                    <a:pt x="1037844" y="0"/>
                  </a:moveTo>
                  <a:lnTo>
                    <a:pt x="1037844" y="766699"/>
                  </a:lnTo>
                  <a:lnTo>
                    <a:pt x="518922" y="1179576"/>
                  </a:lnTo>
                  <a:lnTo>
                    <a:pt x="0" y="766699"/>
                  </a:lnTo>
                  <a:lnTo>
                    <a:pt x="0" y="0"/>
                  </a:lnTo>
                  <a:lnTo>
                    <a:pt x="518922" y="412876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2490" y="4490466"/>
            <a:ext cx="69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1482788" y="4065968"/>
            <a:ext cx="7370445" cy="793115"/>
            <a:chOff x="1482788" y="4065968"/>
            <a:chExt cx="7370445" cy="793115"/>
          </a:xfrm>
        </p:grpSpPr>
        <p:sp>
          <p:nvSpPr>
            <p:cNvPr id="31" name="object 31"/>
            <p:cNvSpPr/>
            <p:nvPr/>
          </p:nvSpPr>
          <p:spPr>
            <a:xfrm>
              <a:off x="1495805" y="4078985"/>
              <a:ext cx="7344409" cy="767080"/>
            </a:xfrm>
            <a:custGeom>
              <a:avLst/>
              <a:gdLst/>
              <a:ahLst/>
              <a:cxnLst/>
              <a:rect l="l" t="t" r="r" b="b"/>
              <a:pathLst>
                <a:path w="7344409" h="767079">
                  <a:moveTo>
                    <a:pt x="7183374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7183374" y="766571"/>
                  </a:lnTo>
                  <a:lnTo>
                    <a:pt x="7234184" y="760063"/>
                  </a:lnTo>
                  <a:lnTo>
                    <a:pt x="7278319" y="741936"/>
                  </a:lnTo>
                  <a:lnTo>
                    <a:pt x="7313127" y="714286"/>
                  </a:lnTo>
                  <a:lnTo>
                    <a:pt x="7335956" y="679212"/>
                  </a:lnTo>
                  <a:lnTo>
                    <a:pt x="7344156" y="638809"/>
                  </a:lnTo>
                  <a:lnTo>
                    <a:pt x="7344156" y="127762"/>
                  </a:lnTo>
                  <a:lnTo>
                    <a:pt x="7335956" y="87359"/>
                  </a:lnTo>
                  <a:lnTo>
                    <a:pt x="7313127" y="52285"/>
                  </a:lnTo>
                  <a:lnTo>
                    <a:pt x="7278319" y="24635"/>
                  </a:lnTo>
                  <a:lnTo>
                    <a:pt x="7234184" y="6508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5805" y="4078985"/>
              <a:ext cx="7344409" cy="767080"/>
            </a:xfrm>
            <a:custGeom>
              <a:avLst/>
              <a:gdLst/>
              <a:ahLst/>
              <a:cxnLst/>
              <a:rect l="l" t="t" r="r" b="b"/>
              <a:pathLst>
                <a:path w="7344409" h="767079">
                  <a:moveTo>
                    <a:pt x="7344156" y="127762"/>
                  </a:moveTo>
                  <a:lnTo>
                    <a:pt x="7344156" y="638809"/>
                  </a:lnTo>
                  <a:lnTo>
                    <a:pt x="7335956" y="679212"/>
                  </a:lnTo>
                  <a:lnTo>
                    <a:pt x="7313127" y="714286"/>
                  </a:lnTo>
                  <a:lnTo>
                    <a:pt x="7278319" y="741936"/>
                  </a:lnTo>
                  <a:lnTo>
                    <a:pt x="7234184" y="760063"/>
                  </a:lnTo>
                  <a:lnTo>
                    <a:pt x="7183374" y="766571"/>
                  </a:lnTo>
                  <a:lnTo>
                    <a:pt x="0" y="766571"/>
                  </a:lnTo>
                  <a:lnTo>
                    <a:pt x="0" y="0"/>
                  </a:lnTo>
                  <a:lnTo>
                    <a:pt x="7183374" y="0"/>
                  </a:lnTo>
                  <a:lnTo>
                    <a:pt x="7234184" y="6508"/>
                  </a:lnTo>
                  <a:lnTo>
                    <a:pt x="7278319" y="24635"/>
                  </a:lnTo>
                  <a:lnTo>
                    <a:pt x="7313127" y="52285"/>
                  </a:lnTo>
                  <a:lnTo>
                    <a:pt x="7335956" y="87359"/>
                  </a:lnTo>
                  <a:lnTo>
                    <a:pt x="7344156" y="127762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75002" y="4160266"/>
            <a:ext cx="684275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Carlito"/>
                <a:cs typeface="Carlito"/>
              </a:rPr>
              <a:t>Assess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hazard, evaluate potential exposure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determine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risk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spc="-10" dirty="0">
                <a:latin typeface="Carlito"/>
                <a:cs typeface="Carlito"/>
              </a:rPr>
              <a:t>exposure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5008" y="4980432"/>
            <a:ext cx="8408035" cy="1205865"/>
            <a:chOff x="445008" y="4980432"/>
            <a:chExt cx="8408035" cy="1205865"/>
          </a:xfrm>
        </p:grpSpPr>
        <p:sp>
          <p:nvSpPr>
            <p:cNvPr id="35" name="object 35"/>
            <p:cNvSpPr/>
            <p:nvPr/>
          </p:nvSpPr>
          <p:spPr>
            <a:xfrm>
              <a:off x="457962" y="4993386"/>
              <a:ext cx="1038225" cy="1179830"/>
            </a:xfrm>
            <a:custGeom>
              <a:avLst/>
              <a:gdLst/>
              <a:ahLst/>
              <a:cxnLst/>
              <a:rect l="l" t="t" r="r" b="b"/>
              <a:pathLst>
                <a:path w="1038225" h="1179829">
                  <a:moveTo>
                    <a:pt x="1037844" y="0"/>
                  </a:moveTo>
                  <a:lnTo>
                    <a:pt x="518922" y="412876"/>
                  </a:lnTo>
                  <a:lnTo>
                    <a:pt x="0" y="0"/>
                  </a:lnTo>
                  <a:lnTo>
                    <a:pt x="0" y="766724"/>
                  </a:lnTo>
                  <a:lnTo>
                    <a:pt x="518922" y="1179576"/>
                  </a:lnTo>
                  <a:lnTo>
                    <a:pt x="1037844" y="766724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962" y="4993386"/>
              <a:ext cx="1038225" cy="1179830"/>
            </a:xfrm>
            <a:custGeom>
              <a:avLst/>
              <a:gdLst/>
              <a:ahLst/>
              <a:cxnLst/>
              <a:rect l="l" t="t" r="r" b="b"/>
              <a:pathLst>
                <a:path w="1038225" h="1179829">
                  <a:moveTo>
                    <a:pt x="1037844" y="0"/>
                  </a:moveTo>
                  <a:lnTo>
                    <a:pt x="1037844" y="766724"/>
                  </a:lnTo>
                  <a:lnTo>
                    <a:pt x="518922" y="1179576"/>
                  </a:lnTo>
                  <a:lnTo>
                    <a:pt x="0" y="766724"/>
                  </a:lnTo>
                  <a:lnTo>
                    <a:pt x="0" y="0"/>
                  </a:lnTo>
                  <a:lnTo>
                    <a:pt x="518922" y="412876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5805" y="4993386"/>
              <a:ext cx="7344409" cy="767080"/>
            </a:xfrm>
            <a:custGeom>
              <a:avLst/>
              <a:gdLst/>
              <a:ahLst/>
              <a:cxnLst/>
              <a:rect l="l" t="t" r="r" b="b"/>
              <a:pathLst>
                <a:path w="7344409" h="767079">
                  <a:moveTo>
                    <a:pt x="718337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7183374" y="766572"/>
                  </a:lnTo>
                  <a:lnTo>
                    <a:pt x="7234184" y="760058"/>
                  </a:lnTo>
                  <a:lnTo>
                    <a:pt x="7278319" y="741921"/>
                  </a:lnTo>
                  <a:lnTo>
                    <a:pt x="7313127" y="714264"/>
                  </a:lnTo>
                  <a:lnTo>
                    <a:pt x="7335956" y="679192"/>
                  </a:lnTo>
                  <a:lnTo>
                    <a:pt x="7344156" y="638810"/>
                  </a:lnTo>
                  <a:lnTo>
                    <a:pt x="7344156" y="127762"/>
                  </a:lnTo>
                  <a:lnTo>
                    <a:pt x="7335956" y="87359"/>
                  </a:lnTo>
                  <a:lnTo>
                    <a:pt x="7313127" y="52285"/>
                  </a:lnTo>
                  <a:lnTo>
                    <a:pt x="7278319" y="24635"/>
                  </a:lnTo>
                  <a:lnTo>
                    <a:pt x="7234184" y="6508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5805" y="4993386"/>
              <a:ext cx="7344409" cy="767080"/>
            </a:xfrm>
            <a:custGeom>
              <a:avLst/>
              <a:gdLst/>
              <a:ahLst/>
              <a:cxnLst/>
              <a:rect l="l" t="t" r="r" b="b"/>
              <a:pathLst>
                <a:path w="7344409" h="767079">
                  <a:moveTo>
                    <a:pt x="7344156" y="127762"/>
                  </a:moveTo>
                  <a:lnTo>
                    <a:pt x="7344156" y="638810"/>
                  </a:lnTo>
                  <a:lnTo>
                    <a:pt x="7335956" y="679192"/>
                  </a:lnTo>
                  <a:lnTo>
                    <a:pt x="7313127" y="714264"/>
                  </a:lnTo>
                  <a:lnTo>
                    <a:pt x="7278319" y="741921"/>
                  </a:lnTo>
                  <a:lnTo>
                    <a:pt x="7234184" y="760058"/>
                  </a:lnTo>
                  <a:lnTo>
                    <a:pt x="7183374" y="766572"/>
                  </a:lnTo>
                  <a:lnTo>
                    <a:pt x="0" y="766572"/>
                  </a:lnTo>
                  <a:lnTo>
                    <a:pt x="0" y="0"/>
                  </a:lnTo>
                  <a:lnTo>
                    <a:pt x="7183374" y="0"/>
                  </a:lnTo>
                  <a:lnTo>
                    <a:pt x="7234184" y="6508"/>
                  </a:lnTo>
                  <a:lnTo>
                    <a:pt x="7278319" y="24635"/>
                  </a:lnTo>
                  <a:lnTo>
                    <a:pt x="7313127" y="52285"/>
                  </a:lnTo>
                  <a:lnTo>
                    <a:pt x="7335956" y="87359"/>
                  </a:lnTo>
                  <a:lnTo>
                    <a:pt x="7344156" y="127762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2490" y="5198491"/>
            <a:ext cx="691642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730">
              <a:lnSpc>
                <a:spcPts val="1889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Identify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appropriate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controls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following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hierarchy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1800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controls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889"/>
              </a:lnSpc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038998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635" marR="5080" indent="-303657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Identifying, </a:t>
            </a:r>
            <a:r>
              <a:rPr sz="2500" spc="-5" dirty="0"/>
              <a:t>assessing and </a:t>
            </a:r>
            <a:r>
              <a:rPr sz="2500" spc="-15" dirty="0"/>
              <a:t>control </a:t>
            </a:r>
            <a:r>
              <a:rPr sz="2500" spc="-10" dirty="0"/>
              <a:t>chemical </a:t>
            </a:r>
            <a:r>
              <a:rPr sz="2500" spc="-15" dirty="0"/>
              <a:t>hazard </a:t>
            </a:r>
            <a:r>
              <a:rPr sz="2500" spc="-5" dirty="0"/>
              <a:t>in  industries</a:t>
            </a:r>
            <a:endParaRPr sz="2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4944" y="749744"/>
            <a:ext cx="8408035" cy="1132840"/>
            <a:chOff x="444944" y="749744"/>
            <a:chExt cx="8408035" cy="1132840"/>
          </a:xfrm>
        </p:grpSpPr>
        <p:sp>
          <p:nvSpPr>
            <p:cNvPr id="4" name="object 4"/>
            <p:cNvSpPr/>
            <p:nvPr/>
          </p:nvSpPr>
          <p:spPr>
            <a:xfrm>
              <a:off x="457961" y="762761"/>
              <a:ext cx="1038225" cy="1106805"/>
            </a:xfrm>
            <a:custGeom>
              <a:avLst/>
              <a:gdLst/>
              <a:ahLst/>
              <a:cxnLst/>
              <a:rect l="l" t="t" r="r" b="b"/>
              <a:pathLst>
                <a:path w="1038225" h="1106805">
                  <a:moveTo>
                    <a:pt x="1037844" y="0"/>
                  </a:moveTo>
                  <a:lnTo>
                    <a:pt x="518922" y="387223"/>
                  </a:lnTo>
                  <a:lnTo>
                    <a:pt x="0" y="0"/>
                  </a:lnTo>
                  <a:lnTo>
                    <a:pt x="0" y="719201"/>
                  </a:lnTo>
                  <a:lnTo>
                    <a:pt x="518922" y="1106424"/>
                  </a:lnTo>
                  <a:lnTo>
                    <a:pt x="1037844" y="719201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1" y="762761"/>
              <a:ext cx="1038225" cy="1106805"/>
            </a:xfrm>
            <a:custGeom>
              <a:avLst/>
              <a:gdLst/>
              <a:ahLst/>
              <a:cxnLst/>
              <a:rect l="l" t="t" r="r" b="b"/>
              <a:pathLst>
                <a:path w="1038225" h="1106805">
                  <a:moveTo>
                    <a:pt x="1037844" y="0"/>
                  </a:moveTo>
                  <a:lnTo>
                    <a:pt x="1037844" y="719201"/>
                  </a:lnTo>
                  <a:lnTo>
                    <a:pt x="518922" y="1106424"/>
                  </a:lnTo>
                  <a:lnTo>
                    <a:pt x="0" y="719201"/>
                  </a:lnTo>
                  <a:lnTo>
                    <a:pt x="0" y="0"/>
                  </a:lnTo>
                  <a:lnTo>
                    <a:pt x="518922" y="387223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5806" y="762761"/>
              <a:ext cx="7344409" cy="719455"/>
            </a:xfrm>
            <a:custGeom>
              <a:avLst/>
              <a:gdLst/>
              <a:ahLst/>
              <a:cxnLst/>
              <a:rect l="l" t="t" r="r" b="b"/>
              <a:pathLst>
                <a:path w="7344409" h="719455">
                  <a:moveTo>
                    <a:pt x="7183374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7183374" y="719327"/>
                  </a:lnTo>
                  <a:lnTo>
                    <a:pt x="7234184" y="713211"/>
                  </a:lnTo>
                  <a:lnTo>
                    <a:pt x="7278319" y="696183"/>
                  </a:lnTo>
                  <a:lnTo>
                    <a:pt x="7313127" y="670224"/>
                  </a:lnTo>
                  <a:lnTo>
                    <a:pt x="7335956" y="637316"/>
                  </a:lnTo>
                  <a:lnTo>
                    <a:pt x="7344156" y="599439"/>
                  </a:lnTo>
                  <a:lnTo>
                    <a:pt x="7344156" y="119887"/>
                  </a:lnTo>
                  <a:lnTo>
                    <a:pt x="7335956" y="82011"/>
                  </a:lnTo>
                  <a:lnTo>
                    <a:pt x="7313127" y="49103"/>
                  </a:lnTo>
                  <a:lnTo>
                    <a:pt x="7278319" y="23144"/>
                  </a:lnTo>
                  <a:lnTo>
                    <a:pt x="7234184" y="6116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5806" y="762761"/>
              <a:ext cx="7344409" cy="719455"/>
            </a:xfrm>
            <a:custGeom>
              <a:avLst/>
              <a:gdLst/>
              <a:ahLst/>
              <a:cxnLst/>
              <a:rect l="l" t="t" r="r" b="b"/>
              <a:pathLst>
                <a:path w="7344409" h="719455">
                  <a:moveTo>
                    <a:pt x="7344156" y="119887"/>
                  </a:moveTo>
                  <a:lnTo>
                    <a:pt x="7344156" y="599439"/>
                  </a:lnTo>
                  <a:lnTo>
                    <a:pt x="7335956" y="637316"/>
                  </a:lnTo>
                  <a:lnTo>
                    <a:pt x="7313127" y="670224"/>
                  </a:lnTo>
                  <a:lnTo>
                    <a:pt x="7278319" y="696183"/>
                  </a:lnTo>
                  <a:lnTo>
                    <a:pt x="7234184" y="713211"/>
                  </a:lnTo>
                  <a:lnTo>
                    <a:pt x="7183374" y="719327"/>
                  </a:lnTo>
                  <a:lnTo>
                    <a:pt x="0" y="719327"/>
                  </a:lnTo>
                  <a:lnTo>
                    <a:pt x="0" y="0"/>
                  </a:lnTo>
                  <a:lnTo>
                    <a:pt x="7183374" y="0"/>
                  </a:lnTo>
                  <a:lnTo>
                    <a:pt x="7234184" y="6116"/>
                  </a:lnTo>
                  <a:lnTo>
                    <a:pt x="7278319" y="23144"/>
                  </a:lnTo>
                  <a:lnTo>
                    <a:pt x="7313127" y="49103"/>
                  </a:lnTo>
                  <a:lnTo>
                    <a:pt x="7335956" y="82011"/>
                  </a:lnTo>
                  <a:lnTo>
                    <a:pt x="7344156" y="119887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2490" y="943102"/>
            <a:ext cx="740918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335">
              <a:lnSpc>
                <a:spcPts val="1839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Identify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and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list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chemicals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which the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worker </a:t>
            </a:r>
            <a:r>
              <a:rPr sz="1800" b="1" spc="-15" dirty="0">
                <a:solidFill>
                  <a:srgbClr val="6F2F9F"/>
                </a:solidFill>
                <a:latin typeface="Carlito"/>
                <a:cs typeface="Carlito"/>
              </a:rPr>
              <a:t>may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be</a:t>
            </a:r>
            <a:r>
              <a:rPr sz="1800" b="1" spc="-1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exposed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9"/>
              </a:lnSpc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944" y="1587944"/>
            <a:ext cx="1064260" cy="1092835"/>
            <a:chOff x="444944" y="1587944"/>
            <a:chExt cx="1064260" cy="1092835"/>
          </a:xfrm>
        </p:grpSpPr>
        <p:sp>
          <p:nvSpPr>
            <p:cNvPr id="10" name="object 10"/>
            <p:cNvSpPr/>
            <p:nvPr/>
          </p:nvSpPr>
          <p:spPr>
            <a:xfrm>
              <a:off x="457961" y="1600962"/>
              <a:ext cx="1038225" cy="1066800"/>
            </a:xfrm>
            <a:custGeom>
              <a:avLst/>
              <a:gdLst/>
              <a:ahLst/>
              <a:cxnLst/>
              <a:rect l="l" t="t" r="r" b="b"/>
              <a:pathLst>
                <a:path w="1038225" h="1066800">
                  <a:moveTo>
                    <a:pt x="1037844" y="0"/>
                  </a:moveTo>
                  <a:lnTo>
                    <a:pt x="518922" y="373379"/>
                  </a:lnTo>
                  <a:lnTo>
                    <a:pt x="0" y="0"/>
                  </a:lnTo>
                  <a:lnTo>
                    <a:pt x="0" y="693420"/>
                  </a:lnTo>
                  <a:lnTo>
                    <a:pt x="518922" y="1066800"/>
                  </a:lnTo>
                  <a:lnTo>
                    <a:pt x="1037844" y="693420"/>
                  </a:lnTo>
                  <a:lnTo>
                    <a:pt x="10378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1" y="1600962"/>
              <a:ext cx="1038225" cy="1066800"/>
            </a:xfrm>
            <a:custGeom>
              <a:avLst/>
              <a:gdLst/>
              <a:ahLst/>
              <a:cxnLst/>
              <a:rect l="l" t="t" r="r" b="b"/>
              <a:pathLst>
                <a:path w="1038225" h="1066800">
                  <a:moveTo>
                    <a:pt x="1037844" y="0"/>
                  </a:moveTo>
                  <a:lnTo>
                    <a:pt x="1037844" y="693420"/>
                  </a:lnTo>
                  <a:lnTo>
                    <a:pt x="518922" y="1066800"/>
                  </a:lnTo>
                  <a:lnTo>
                    <a:pt x="0" y="693420"/>
                  </a:lnTo>
                  <a:lnTo>
                    <a:pt x="0" y="0"/>
                  </a:lnTo>
                  <a:lnTo>
                    <a:pt x="518922" y="373379"/>
                  </a:lnTo>
                  <a:lnTo>
                    <a:pt x="1037844" y="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2490" y="1955419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Step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2852" y="1607819"/>
            <a:ext cx="7370445" cy="719455"/>
            <a:chOff x="1482852" y="1607819"/>
            <a:chExt cx="7370445" cy="719455"/>
          </a:xfrm>
        </p:grpSpPr>
        <p:sp>
          <p:nvSpPr>
            <p:cNvPr id="14" name="object 14"/>
            <p:cNvSpPr/>
            <p:nvPr/>
          </p:nvSpPr>
          <p:spPr>
            <a:xfrm>
              <a:off x="1495806" y="1620773"/>
              <a:ext cx="7344409" cy="693420"/>
            </a:xfrm>
            <a:custGeom>
              <a:avLst/>
              <a:gdLst/>
              <a:ahLst/>
              <a:cxnLst/>
              <a:rect l="l" t="t" r="r" b="b"/>
              <a:pathLst>
                <a:path w="7344409" h="693419">
                  <a:moveTo>
                    <a:pt x="7183374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7183374" y="693420"/>
                  </a:lnTo>
                  <a:lnTo>
                    <a:pt x="7234184" y="687533"/>
                  </a:lnTo>
                  <a:lnTo>
                    <a:pt x="7278319" y="671137"/>
                  </a:lnTo>
                  <a:lnTo>
                    <a:pt x="7313127" y="646127"/>
                  </a:lnTo>
                  <a:lnTo>
                    <a:pt x="7335956" y="614399"/>
                  </a:lnTo>
                  <a:lnTo>
                    <a:pt x="7344156" y="577850"/>
                  </a:lnTo>
                  <a:lnTo>
                    <a:pt x="7344156" y="115570"/>
                  </a:lnTo>
                  <a:lnTo>
                    <a:pt x="7313127" y="47292"/>
                  </a:lnTo>
                  <a:lnTo>
                    <a:pt x="7278319" y="22282"/>
                  </a:lnTo>
                  <a:lnTo>
                    <a:pt x="7234184" y="5886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806" y="1620773"/>
              <a:ext cx="7344409" cy="693420"/>
            </a:xfrm>
            <a:custGeom>
              <a:avLst/>
              <a:gdLst/>
              <a:ahLst/>
              <a:cxnLst/>
              <a:rect l="l" t="t" r="r" b="b"/>
              <a:pathLst>
                <a:path w="7344409" h="693419">
                  <a:moveTo>
                    <a:pt x="7344156" y="115570"/>
                  </a:moveTo>
                  <a:lnTo>
                    <a:pt x="7344156" y="577850"/>
                  </a:lnTo>
                  <a:lnTo>
                    <a:pt x="7335956" y="614399"/>
                  </a:lnTo>
                  <a:lnTo>
                    <a:pt x="7313127" y="646127"/>
                  </a:lnTo>
                  <a:lnTo>
                    <a:pt x="7278319" y="671137"/>
                  </a:lnTo>
                  <a:lnTo>
                    <a:pt x="7234184" y="687533"/>
                  </a:lnTo>
                  <a:lnTo>
                    <a:pt x="7183374" y="693420"/>
                  </a:lnTo>
                  <a:lnTo>
                    <a:pt x="0" y="693420"/>
                  </a:lnTo>
                  <a:lnTo>
                    <a:pt x="0" y="0"/>
                  </a:lnTo>
                  <a:lnTo>
                    <a:pt x="7183374" y="0"/>
                  </a:lnTo>
                  <a:lnTo>
                    <a:pt x="7234184" y="5886"/>
                  </a:lnTo>
                  <a:lnTo>
                    <a:pt x="7278319" y="22282"/>
                  </a:lnTo>
                  <a:lnTo>
                    <a:pt x="7313127" y="47292"/>
                  </a:lnTo>
                  <a:lnTo>
                    <a:pt x="7335956" y="79020"/>
                  </a:lnTo>
                  <a:lnTo>
                    <a:pt x="7344156" y="115570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5002" y="1664334"/>
            <a:ext cx="66814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Identify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potential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for exposure to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chemical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substances through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the 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various </a:t>
            </a:r>
            <a:r>
              <a:rPr sz="1800" b="1" spc="-10" dirty="0">
                <a:solidFill>
                  <a:srgbClr val="6F2F9F"/>
                </a:solidFill>
                <a:latin typeface="Carlito"/>
                <a:cs typeface="Carlito"/>
              </a:rPr>
              <a:t>routes </a:t>
            </a: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1800"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rlito"/>
                <a:cs typeface="Carlito"/>
              </a:rPr>
              <a:t>entry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2851570"/>
            <a:ext cx="8199120" cy="32886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implement Step </a:t>
            </a:r>
            <a:r>
              <a:rPr sz="2000" dirty="0">
                <a:latin typeface="Carlito"/>
                <a:cs typeface="Carlito"/>
              </a:rPr>
              <a:t>2 and </a:t>
            </a:r>
            <a:r>
              <a:rPr sz="2000" spc="-10" dirty="0">
                <a:latin typeface="Carlito"/>
                <a:cs typeface="Carlito"/>
              </a:rPr>
              <a:t>Step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3:</a:t>
            </a:r>
          </a:p>
          <a:p>
            <a:pPr marL="355600" marR="400685" indent="-34290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Ensure </a:t>
            </a:r>
            <a:r>
              <a:rPr sz="2000" dirty="0">
                <a:latin typeface="Carlito"/>
                <a:cs typeface="Carlito"/>
              </a:rPr>
              <a:t>the labels </a:t>
            </a:r>
            <a:r>
              <a:rPr sz="2000" spc="-5" dirty="0">
                <a:latin typeface="Carlito"/>
                <a:cs typeface="Carlito"/>
              </a:rPr>
              <a:t>of incoming </a:t>
            </a:r>
            <a:r>
              <a:rPr sz="2000" spc="-10" dirty="0">
                <a:latin typeface="Carlito"/>
                <a:cs typeface="Carlito"/>
              </a:rPr>
              <a:t>containers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hazardous </a:t>
            </a:r>
            <a:r>
              <a:rPr sz="2000" dirty="0">
                <a:latin typeface="Carlito"/>
                <a:cs typeface="Carlito"/>
              </a:rPr>
              <a:t>chemicals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  </a:t>
            </a:r>
            <a:r>
              <a:rPr sz="2000" spc="-10" dirty="0">
                <a:latin typeface="Carlito"/>
                <a:cs typeface="Carlito"/>
              </a:rPr>
              <a:t>removed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defaced.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Retain </a:t>
            </a:r>
            <a:r>
              <a:rPr sz="2000" dirty="0">
                <a:latin typeface="Carlito"/>
                <a:cs typeface="Carlito"/>
              </a:rPr>
              <a:t>MSDS/CSDS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Incoming </a:t>
            </a:r>
            <a:r>
              <a:rPr sz="2000" spc="-10" dirty="0">
                <a:latin typeface="Carlito"/>
                <a:cs typeface="Carlito"/>
              </a:rPr>
              <a:t>hazardous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chemical.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What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MSDS/CSDS?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137795" marR="5080" algn="just">
              <a:lnSpc>
                <a:spcPct val="100000"/>
              </a:lnSpc>
            </a:pP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Material Safety </a:t>
            </a:r>
            <a:r>
              <a:rPr sz="2000" b="1" spc="-15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Sheet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(MSDS)/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Chemical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Safety </a:t>
            </a:r>
            <a:r>
              <a:rPr sz="2000" b="1" spc="-15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Sheet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(CSDS) 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contains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precautions </a:t>
            </a:r>
            <a:r>
              <a:rPr sz="2000" b="1" spc="-15" dirty="0">
                <a:solidFill>
                  <a:srgbClr val="6F2F9F"/>
                </a:solidFill>
                <a:latin typeface="Carlito"/>
                <a:cs typeface="Carlito"/>
              </a:rPr>
              <a:t>for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handling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and using harmful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substances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and  includes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information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such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as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health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hazards, fire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and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explosion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hazards,  physical characteristics,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hazardous ingredients,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PPE and spill</a:t>
            </a:r>
            <a:r>
              <a:rPr sz="2000" b="1" spc="-7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procedures.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62798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635" marR="5080" indent="-303657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Identifying, </a:t>
            </a:r>
            <a:r>
              <a:rPr sz="2500" spc="-5" dirty="0"/>
              <a:t>assessing and </a:t>
            </a:r>
            <a:r>
              <a:rPr sz="2500" spc="-15" dirty="0"/>
              <a:t>control </a:t>
            </a:r>
            <a:r>
              <a:rPr sz="2500" spc="-10" dirty="0"/>
              <a:t>chemical </a:t>
            </a:r>
            <a:r>
              <a:rPr sz="2500" spc="-15" dirty="0"/>
              <a:t>hazard </a:t>
            </a:r>
            <a:r>
              <a:rPr sz="2500" spc="-5" dirty="0"/>
              <a:t>in  industries</a:t>
            </a:r>
            <a:endParaRPr sz="2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04444" y="818386"/>
            <a:ext cx="4907280" cy="6006465"/>
            <a:chOff x="504444" y="818386"/>
            <a:chExt cx="4907280" cy="6006465"/>
          </a:xfrm>
        </p:grpSpPr>
        <p:sp>
          <p:nvSpPr>
            <p:cNvPr id="4" name="object 4"/>
            <p:cNvSpPr/>
            <p:nvPr/>
          </p:nvSpPr>
          <p:spPr>
            <a:xfrm>
              <a:off x="504444" y="818386"/>
              <a:ext cx="4907280" cy="6006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452" y="882396"/>
              <a:ext cx="4724400" cy="5823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402" y="863346"/>
              <a:ext cx="4762500" cy="5861685"/>
            </a:xfrm>
            <a:custGeom>
              <a:avLst/>
              <a:gdLst/>
              <a:ahLst/>
              <a:cxnLst/>
              <a:rect l="l" t="t" r="r" b="b"/>
              <a:pathLst>
                <a:path w="4762500" h="5861684">
                  <a:moveTo>
                    <a:pt x="0" y="5861304"/>
                  </a:moveTo>
                  <a:lnTo>
                    <a:pt x="4762500" y="5861304"/>
                  </a:lnTo>
                  <a:lnTo>
                    <a:pt x="4762500" y="0"/>
                  </a:lnTo>
                  <a:lnTo>
                    <a:pt x="0" y="0"/>
                  </a:lnTo>
                  <a:lnTo>
                    <a:pt x="0" y="586130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9828" y="5046726"/>
            <a:ext cx="1878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Example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MSDS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334"/>
            <a:ext cx="7054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Chemical </a:t>
            </a:r>
            <a:r>
              <a:rPr spc="-20" dirty="0"/>
              <a:t>safety </a:t>
            </a:r>
            <a:r>
              <a:rPr spc="-5" dirty="0"/>
              <a:t>and handling</a:t>
            </a:r>
            <a:r>
              <a:rPr spc="60" dirty="0"/>
              <a:t> </a:t>
            </a:r>
            <a:r>
              <a:rPr spc="-10" dirty="0"/>
              <a:t>procedure: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02309"/>
            <a:ext cx="7922259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20675" algn="l"/>
              </a:tabLst>
            </a:pPr>
            <a:r>
              <a:rPr sz="2000" b="1" dirty="0">
                <a:latin typeface="Carlito"/>
                <a:cs typeface="Carlito"/>
              </a:rPr>
              <a:t>LABELS: </a:t>
            </a:r>
            <a:r>
              <a:rPr sz="2000" spc="-10" dirty="0">
                <a:latin typeface="Carlito"/>
                <a:cs typeface="Carlito"/>
              </a:rPr>
              <a:t>Ensure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bottle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correct product in </a:t>
            </a:r>
            <a:r>
              <a:rPr sz="2000" spc="-5" dirty="0">
                <a:latin typeface="Carlito"/>
                <a:cs typeface="Carlito"/>
              </a:rPr>
              <a:t>it and correctly  </a:t>
            </a:r>
            <a:r>
              <a:rPr sz="2000" dirty="0">
                <a:latin typeface="Carlito"/>
                <a:cs typeface="Carlito"/>
              </a:rPr>
              <a:t>labeled. Do </a:t>
            </a:r>
            <a:r>
              <a:rPr sz="2000" spc="-5" dirty="0">
                <a:latin typeface="Carlito"/>
                <a:cs typeface="Carlito"/>
              </a:rPr>
              <a:t>not use </a:t>
            </a:r>
            <a:r>
              <a:rPr sz="2000" dirty="0">
                <a:latin typeface="Carlito"/>
                <a:cs typeface="Carlito"/>
              </a:rPr>
              <a:t>un labelled </a:t>
            </a:r>
            <a:r>
              <a:rPr sz="2000" spc="-5" dirty="0">
                <a:latin typeface="Carlito"/>
                <a:cs typeface="Carlito"/>
              </a:rPr>
              <a:t>chemicals. Replace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labels,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spc="-5" dirty="0">
                <a:latin typeface="Carlito"/>
                <a:cs typeface="Carlito"/>
              </a:rPr>
              <a:t>damaged or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illegible.</a:t>
            </a:r>
            <a:endParaRPr sz="2000" dirty="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83540" algn="l"/>
              </a:tabLst>
            </a:pPr>
            <a:r>
              <a:rPr sz="2000" b="1" spc="-10" dirty="0">
                <a:latin typeface="Carlito"/>
                <a:cs typeface="Carlito"/>
              </a:rPr>
              <a:t>CORRECT </a:t>
            </a:r>
            <a:r>
              <a:rPr sz="2000" b="1" dirty="0">
                <a:latin typeface="Carlito"/>
                <a:cs typeface="Carlito"/>
              </a:rPr>
              <a:t>USE </a:t>
            </a:r>
            <a:r>
              <a:rPr sz="2000" b="1" spc="-5" dirty="0">
                <a:latin typeface="Carlito"/>
                <a:cs typeface="Carlito"/>
              </a:rPr>
              <a:t>OF CHEMICALS: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chemicals </a:t>
            </a:r>
            <a:r>
              <a:rPr sz="2000" spc="5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per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instructions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label, product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spc="-5" dirty="0">
                <a:latin typeface="Carlito"/>
                <a:cs typeface="Carlito"/>
              </a:rPr>
              <a:t>sheets, </a:t>
            </a:r>
            <a:r>
              <a:rPr sz="2000" spc="-25" dirty="0">
                <a:latin typeface="Carlito"/>
                <a:cs typeface="Carlito"/>
              </a:rPr>
              <a:t>Wall </a:t>
            </a:r>
            <a:r>
              <a:rPr sz="2000" dirty="0">
                <a:latin typeface="Carlito"/>
                <a:cs typeface="Carlito"/>
              </a:rPr>
              <a:t>charts and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Material </a:t>
            </a:r>
            <a:r>
              <a:rPr sz="2000" spc="-15" dirty="0">
                <a:latin typeface="Carlito"/>
                <a:cs typeface="Carlito"/>
              </a:rPr>
              <a:t>Safety Data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Sheet.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63220" algn="l"/>
              </a:tabLst>
            </a:pPr>
            <a:r>
              <a:rPr sz="2000" b="1" spc="-10" dirty="0">
                <a:latin typeface="Carlito"/>
                <a:cs typeface="Carlito"/>
              </a:rPr>
              <a:t>READ </a:t>
            </a:r>
            <a:r>
              <a:rPr sz="2000" b="1" spc="-5" dirty="0">
                <a:latin typeface="Carlito"/>
                <a:cs typeface="Carlito"/>
              </a:rPr>
              <a:t>THE </a:t>
            </a:r>
            <a:r>
              <a:rPr sz="2000" b="1" dirty="0">
                <a:latin typeface="Carlito"/>
                <a:cs typeface="Carlito"/>
              </a:rPr>
              <a:t>MSDS </a:t>
            </a:r>
            <a:r>
              <a:rPr sz="2000" b="1" spc="-10" dirty="0">
                <a:latin typeface="Carlito"/>
                <a:cs typeface="Carlito"/>
              </a:rPr>
              <a:t>BEFORE </a:t>
            </a:r>
            <a:r>
              <a:rPr sz="2000" b="1" spc="-30" dirty="0">
                <a:latin typeface="Carlito"/>
                <a:cs typeface="Carlito"/>
              </a:rPr>
              <a:t>YOU </a:t>
            </a:r>
            <a:r>
              <a:rPr sz="2000" b="1" spc="-5" dirty="0">
                <a:latin typeface="Carlito"/>
                <a:cs typeface="Carlito"/>
              </a:rPr>
              <a:t>USE ANY CHEMICALS: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dirty="0">
                <a:latin typeface="Carlito"/>
                <a:cs typeface="Carlito"/>
              </a:rPr>
              <a:t>all the  </a:t>
            </a:r>
            <a:r>
              <a:rPr sz="2000" spc="-10" dirty="0">
                <a:latin typeface="Carlito"/>
                <a:cs typeface="Carlito"/>
              </a:rPr>
              <a:t>information you </a:t>
            </a:r>
            <a:r>
              <a:rPr sz="2000" spc="-5" dirty="0">
                <a:latin typeface="Carlito"/>
                <a:cs typeface="Carlito"/>
              </a:rPr>
              <a:t>need is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5" dirty="0">
                <a:latin typeface="Carlito"/>
                <a:cs typeface="Carlito"/>
              </a:rPr>
              <a:t>the label. It is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responsibility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spc="-10" dirty="0">
                <a:latin typeface="Carlito"/>
                <a:cs typeface="Carlito"/>
              </a:rPr>
              <a:t>know 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chemical </a:t>
            </a:r>
            <a:r>
              <a:rPr sz="2000" spc="-1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kept.</a:t>
            </a:r>
            <a:endParaRPr sz="2000" dirty="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73685" algn="l"/>
              </a:tabLst>
            </a:pPr>
            <a:r>
              <a:rPr sz="2000" b="1" spc="-5" dirty="0">
                <a:latin typeface="Carlito"/>
                <a:cs typeface="Carlito"/>
              </a:rPr>
              <a:t>CHEMICALS </a:t>
            </a:r>
            <a:r>
              <a:rPr sz="2000" b="1" dirty="0">
                <a:latin typeface="Carlito"/>
                <a:cs typeface="Carlito"/>
              </a:rPr>
              <a:t>– </a:t>
            </a:r>
            <a:r>
              <a:rPr sz="2000" b="1" spc="-5" dirty="0">
                <a:latin typeface="Carlito"/>
                <a:cs typeface="Carlito"/>
              </a:rPr>
              <a:t>SAFE HANDLING: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5" dirty="0">
                <a:latin typeface="Carlito"/>
                <a:cs typeface="Carlito"/>
              </a:rPr>
              <a:t>not mix chemicals, </a:t>
            </a:r>
            <a:r>
              <a:rPr sz="2000" spc="-15" dirty="0">
                <a:latin typeface="Carlito"/>
                <a:cs typeface="Carlito"/>
              </a:rPr>
              <a:t>(It’s </a:t>
            </a:r>
            <a:r>
              <a:rPr sz="2000" spc="-10" dirty="0">
                <a:latin typeface="Carlito"/>
                <a:cs typeface="Carlito"/>
              </a:rPr>
              <a:t>hazardous </a:t>
            </a:r>
            <a:r>
              <a:rPr sz="2000" spc="-5" dirty="0">
                <a:latin typeface="Carlito"/>
                <a:cs typeface="Carlito"/>
              </a:rPr>
              <a:t>and  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counter </a:t>
            </a:r>
            <a:r>
              <a:rPr sz="2000" spc="-5" dirty="0">
                <a:latin typeface="Carlito"/>
                <a:cs typeface="Carlito"/>
              </a:rPr>
              <a:t>productive). Do not </a:t>
            </a:r>
            <a:r>
              <a:rPr sz="2000" spc="-30" dirty="0">
                <a:latin typeface="Carlito"/>
                <a:cs typeface="Carlito"/>
              </a:rPr>
              <a:t>“Top </a:t>
            </a:r>
            <a:r>
              <a:rPr sz="2000" spc="-50" dirty="0">
                <a:latin typeface="Carlito"/>
                <a:cs typeface="Carlito"/>
              </a:rPr>
              <a:t>Up”, </a:t>
            </a:r>
            <a:r>
              <a:rPr sz="2000" spc="-15" dirty="0">
                <a:latin typeface="Carlito"/>
                <a:cs typeface="Carlito"/>
              </a:rPr>
              <a:t>(It’s hazardous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lead </a:t>
            </a:r>
            <a:r>
              <a:rPr sz="2000" spc="-2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cross contamination).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a clean </a:t>
            </a:r>
            <a:r>
              <a:rPr sz="2000" spc="-5" dirty="0">
                <a:latin typeface="Carlito"/>
                <a:cs typeface="Carlito"/>
              </a:rPr>
              <a:t>empty </a:t>
            </a:r>
            <a:r>
              <a:rPr sz="2000" spc="-30" dirty="0">
                <a:latin typeface="Carlito"/>
                <a:cs typeface="Carlito"/>
              </a:rPr>
              <a:t>container.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overdose.</a:t>
            </a:r>
            <a:endParaRPr sz="2000" dirty="0">
              <a:latin typeface="Carlito"/>
              <a:cs typeface="Carlito"/>
            </a:endParaRPr>
          </a:p>
          <a:p>
            <a:pPr marL="12700" marR="7620" algn="just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319405" algn="l"/>
              </a:tabLst>
            </a:pPr>
            <a:r>
              <a:rPr sz="2000" b="1" spc="-5" dirty="0">
                <a:latin typeface="Carlito"/>
                <a:cs typeface="Carlito"/>
              </a:rPr>
              <a:t>RETURN CHEMICALS AFTER USE: </a:t>
            </a:r>
            <a:r>
              <a:rPr sz="2000" spc="-5" dirty="0">
                <a:latin typeface="Carlito"/>
                <a:cs typeface="Carlito"/>
              </a:rPr>
              <a:t>When finished with chemicals, wipe  down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bottle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store away </a:t>
            </a:r>
            <a:r>
              <a:rPr sz="2000" spc="-15" dirty="0">
                <a:latin typeface="Carlito"/>
                <a:cs typeface="Carlito"/>
              </a:rPr>
              <a:t>safely </a:t>
            </a:r>
            <a:r>
              <a:rPr sz="2000" spc="-5" dirty="0">
                <a:latin typeface="Carlito"/>
                <a:cs typeface="Carlito"/>
              </a:rPr>
              <a:t>in chemical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cupboard.</a:t>
            </a:r>
            <a:endParaRPr sz="2000" dirty="0">
              <a:latin typeface="Carlito"/>
              <a:cs typeface="Carlito"/>
            </a:endParaRPr>
          </a:p>
          <a:p>
            <a:pPr marL="379730" indent="-367665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80365" algn="l"/>
              </a:tabLst>
            </a:pPr>
            <a:r>
              <a:rPr sz="2000" b="1" spc="-70" dirty="0">
                <a:latin typeface="Carlito"/>
                <a:cs typeface="Carlito"/>
              </a:rPr>
              <a:t>ALWAYS </a:t>
            </a:r>
            <a:r>
              <a:rPr sz="2000" b="1" spc="-10" dirty="0">
                <a:latin typeface="Carlito"/>
                <a:cs typeface="Carlito"/>
              </a:rPr>
              <a:t>WEAR </a:t>
            </a:r>
            <a:r>
              <a:rPr sz="2000" b="1" spc="-20" dirty="0">
                <a:latin typeface="Carlito"/>
                <a:cs typeface="Carlito"/>
              </a:rPr>
              <a:t>APPROPRIATE </a:t>
            </a:r>
            <a:r>
              <a:rPr sz="2000" b="1" spc="-15" dirty="0">
                <a:latin typeface="Carlito"/>
                <a:cs typeface="Carlito"/>
              </a:rPr>
              <a:t>PROTECTIVE CLOTHING: </a:t>
            </a:r>
            <a:r>
              <a:rPr sz="2000" spc="-5" dirty="0">
                <a:latin typeface="Carlito"/>
                <a:cs typeface="Carlito"/>
              </a:rPr>
              <a:t>i.e.</a:t>
            </a:r>
            <a:r>
              <a:rPr sz="2000" spc="3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Aprons,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Gloves, </a:t>
            </a:r>
            <a:r>
              <a:rPr sz="2000" dirty="0">
                <a:latin typeface="Carlito"/>
                <a:cs typeface="Carlito"/>
              </a:rPr>
              <a:t>Goggles or </a:t>
            </a:r>
            <a:r>
              <a:rPr sz="2000" spc="-5" dirty="0">
                <a:latin typeface="Carlito"/>
                <a:cs typeface="Carlito"/>
              </a:rPr>
              <a:t>Glasses, </a:t>
            </a:r>
            <a:r>
              <a:rPr sz="2000" spc="-15" dirty="0">
                <a:latin typeface="Carlito"/>
                <a:cs typeface="Carlito"/>
              </a:rPr>
              <a:t>Safety </a:t>
            </a:r>
            <a:r>
              <a:rPr sz="2000" spc="-25" dirty="0">
                <a:latin typeface="Carlito"/>
                <a:cs typeface="Carlito"/>
              </a:rPr>
              <a:t>Footwear, </a:t>
            </a:r>
            <a:r>
              <a:rPr sz="2000" spc="-5" dirty="0">
                <a:latin typeface="Carlito"/>
                <a:cs typeface="Carlito"/>
              </a:rPr>
              <a:t>Masks, </a:t>
            </a:r>
            <a:r>
              <a:rPr sz="2000" spc="-15" dirty="0">
                <a:latin typeface="Carlito"/>
                <a:cs typeface="Carlito"/>
              </a:rPr>
              <a:t>etc </a:t>
            </a:r>
            <a:r>
              <a:rPr sz="2000" dirty="0">
                <a:latin typeface="Carlito"/>
                <a:cs typeface="Carlito"/>
              </a:rPr>
              <a:t>(As </a:t>
            </a:r>
            <a:r>
              <a:rPr sz="2000" spc="-5" dirty="0">
                <a:latin typeface="Carlito"/>
                <a:cs typeface="Carlito"/>
              </a:rPr>
              <a:t>per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MSDS).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334"/>
            <a:ext cx="7054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Chemical </a:t>
            </a:r>
            <a:r>
              <a:rPr spc="-20" dirty="0"/>
              <a:t>safety </a:t>
            </a:r>
            <a:r>
              <a:rPr spc="-5" dirty="0"/>
              <a:t>and handling</a:t>
            </a:r>
            <a:r>
              <a:rPr spc="60" dirty="0"/>
              <a:t> </a:t>
            </a:r>
            <a:r>
              <a:rPr spc="-10" dirty="0"/>
              <a:t>procedure: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02309"/>
            <a:ext cx="7920990" cy="563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332740" algn="l"/>
              </a:tabLst>
            </a:pPr>
            <a:r>
              <a:rPr sz="2000" b="1" spc="-5" dirty="0">
                <a:latin typeface="Carlito"/>
                <a:cs typeface="Carlito"/>
              </a:rPr>
              <a:t>REPORT ALL </a:t>
            </a:r>
            <a:r>
              <a:rPr sz="2000" b="1" dirty="0">
                <a:latin typeface="Carlito"/>
                <a:cs typeface="Carlito"/>
              </a:rPr>
              <a:t>SPILLS, </a:t>
            </a:r>
            <a:r>
              <a:rPr sz="2000" b="1" spc="-5" dirty="0">
                <a:latin typeface="Carlito"/>
                <a:cs typeface="Carlito"/>
              </a:rPr>
              <a:t>ACCIDENTS </a:t>
            </a:r>
            <a:r>
              <a:rPr sz="2000" b="1" dirty="0">
                <a:latin typeface="Carlito"/>
                <a:cs typeface="Carlito"/>
              </a:rPr>
              <a:t>&amp; ILL </a:t>
            </a:r>
            <a:r>
              <a:rPr sz="2000" b="1" spc="-10" dirty="0">
                <a:latin typeface="Carlito"/>
                <a:cs typeface="Carlito"/>
              </a:rPr>
              <a:t>EFFECTS: </a:t>
            </a:r>
            <a:r>
              <a:rPr sz="2000" spc="-10" dirty="0">
                <a:latin typeface="Carlito"/>
                <a:cs typeface="Carlito"/>
              </a:rPr>
              <a:t>Ensure </a:t>
            </a:r>
            <a:r>
              <a:rPr sz="2000" spc="-5" dirty="0">
                <a:latin typeface="Carlito"/>
                <a:cs typeface="Carlito"/>
              </a:rPr>
              <a:t>Spill </a:t>
            </a:r>
            <a:r>
              <a:rPr sz="2000" dirty="0">
                <a:latin typeface="Carlito"/>
                <a:cs typeface="Carlito"/>
              </a:rPr>
              <a:t>Kits </a:t>
            </a:r>
            <a:r>
              <a:rPr sz="2000" spc="-10" dirty="0">
                <a:latin typeface="Carlito"/>
                <a:cs typeface="Carlito"/>
              </a:rPr>
              <a:t>are  available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easily </a:t>
            </a:r>
            <a:r>
              <a:rPr sz="2000" dirty="0">
                <a:latin typeface="Carlito"/>
                <a:cs typeface="Carlito"/>
              </a:rPr>
              <a:t>accessible. </a:t>
            </a:r>
            <a:r>
              <a:rPr sz="2000" spc="-15" dirty="0">
                <a:latin typeface="Carlito"/>
                <a:cs typeface="Carlito"/>
              </a:rPr>
              <a:t>Remove </a:t>
            </a:r>
            <a:r>
              <a:rPr sz="2000" dirty="0">
                <a:latin typeface="Carlito"/>
                <a:cs typeface="Carlito"/>
              </a:rPr>
              <a:t>spills </a:t>
            </a:r>
            <a:r>
              <a:rPr sz="2000" spc="5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per </a:t>
            </a:r>
            <a:r>
              <a:rPr sz="2000" dirty="0">
                <a:latin typeface="Carlito"/>
                <a:cs typeface="Carlito"/>
              </a:rPr>
              <a:t>MSDS </a:t>
            </a:r>
            <a:r>
              <a:rPr sz="2000" spc="-5" dirty="0">
                <a:latin typeface="Carlito"/>
                <a:cs typeface="Carlito"/>
              </a:rPr>
              <a:t>directions. If  </a:t>
            </a:r>
            <a:r>
              <a:rPr sz="2000" dirty="0">
                <a:latin typeface="Carlito"/>
                <a:cs typeface="Carlito"/>
              </a:rPr>
              <a:t>unable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contain </a:t>
            </a:r>
            <a:r>
              <a:rPr sz="2000" spc="-5" dirty="0">
                <a:latin typeface="Carlito"/>
                <a:cs typeface="Carlito"/>
              </a:rPr>
              <a:t>spills </a:t>
            </a:r>
            <a:r>
              <a:rPr sz="2000" spc="-15" dirty="0">
                <a:latin typeface="Carlito"/>
                <a:cs typeface="Carlito"/>
              </a:rPr>
              <a:t>safely </a:t>
            </a:r>
            <a:r>
              <a:rPr sz="2000" spc="-10" dirty="0">
                <a:latin typeface="Carlito"/>
                <a:cs typeface="Carlito"/>
              </a:rPr>
              <a:t>activate </a:t>
            </a:r>
            <a:r>
              <a:rPr sz="2000" spc="-5" dirty="0">
                <a:latin typeface="Carlito"/>
                <a:cs typeface="Carlito"/>
              </a:rPr>
              <a:t>code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YELLOW.</a:t>
            </a:r>
            <a:endParaRPr sz="2000" dirty="0">
              <a:latin typeface="Carlito"/>
              <a:cs typeface="Carlito"/>
            </a:endParaRPr>
          </a:p>
          <a:p>
            <a:pPr marL="266700" indent="-254635" algn="just">
              <a:lnSpc>
                <a:spcPct val="100000"/>
              </a:lnSpc>
              <a:spcBef>
                <a:spcPts val="480"/>
              </a:spcBef>
              <a:buAutoNum type="arabicPeriod" startAt="7"/>
              <a:tabLst>
                <a:tab pos="267335" algn="l"/>
              </a:tabLst>
            </a:pPr>
            <a:r>
              <a:rPr sz="2000" b="1" spc="-10" dirty="0">
                <a:latin typeface="Carlito"/>
                <a:cs typeface="Carlito"/>
              </a:rPr>
              <a:t>FIRST </a:t>
            </a:r>
            <a:r>
              <a:rPr sz="2000" b="1" dirty="0">
                <a:latin typeface="Carlito"/>
                <a:cs typeface="Carlito"/>
              </a:rPr>
              <a:t>AID </a:t>
            </a:r>
            <a:r>
              <a:rPr sz="2000" b="1" spc="-20" dirty="0">
                <a:latin typeface="Carlito"/>
                <a:cs typeface="Carlito"/>
              </a:rPr>
              <a:t>KIT: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dirty="0">
                <a:latin typeface="Carlito"/>
                <a:cs typeface="Carlito"/>
              </a:rPr>
              <a:t>Aid Kits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easily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accessible</a:t>
            </a: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  <a:buAutoNum type="arabicPeriod" startAt="7"/>
              <a:tabLst>
                <a:tab pos="369570" algn="l"/>
              </a:tabLst>
            </a:pPr>
            <a:r>
              <a:rPr sz="2000" b="1" dirty="0">
                <a:latin typeface="Carlito"/>
                <a:cs typeface="Carlito"/>
              </a:rPr>
              <a:t>NEVER </a:t>
            </a:r>
            <a:r>
              <a:rPr sz="2000" b="1" spc="-45" dirty="0">
                <a:latin typeface="Carlito"/>
                <a:cs typeface="Carlito"/>
              </a:rPr>
              <a:t>STACK </a:t>
            </a:r>
            <a:r>
              <a:rPr sz="2000" b="1" dirty="0">
                <a:latin typeface="Carlito"/>
                <a:cs typeface="Carlito"/>
              </a:rPr>
              <a:t>CHEMICALS </a:t>
            </a:r>
            <a:r>
              <a:rPr sz="2000" b="1" spc="-5" dirty="0">
                <a:latin typeface="Carlito"/>
                <a:cs typeface="Carlito"/>
              </a:rPr>
              <a:t>MORE THAN </a:t>
            </a:r>
            <a:r>
              <a:rPr sz="2000" b="1" dirty="0">
                <a:latin typeface="Carlito"/>
                <a:cs typeface="Carlito"/>
              </a:rPr>
              <a:t>2 </a:t>
            </a:r>
            <a:r>
              <a:rPr sz="2000" b="1" spc="-5" dirty="0">
                <a:latin typeface="Carlito"/>
                <a:cs typeface="Carlito"/>
              </a:rPr>
              <a:t>DRUMS </a:t>
            </a:r>
            <a:r>
              <a:rPr sz="2000" b="1" dirty="0">
                <a:latin typeface="Carlito"/>
                <a:cs typeface="Carlito"/>
              </a:rPr>
              <a:t>HIGH: </a:t>
            </a:r>
            <a:r>
              <a:rPr sz="2000" spc="-5" dirty="0">
                <a:latin typeface="Carlito"/>
                <a:cs typeface="Carlito"/>
              </a:rPr>
              <a:t>Stacking  Chemical drums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boxes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2 </a:t>
            </a:r>
            <a:r>
              <a:rPr sz="2000" spc="-5" dirty="0">
                <a:latin typeface="Carlito"/>
                <a:cs typeface="Carlito"/>
              </a:rPr>
              <a:t>high is </a:t>
            </a:r>
            <a:r>
              <a:rPr sz="2000" spc="-15" dirty="0">
                <a:latin typeface="Carlito"/>
                <a:cs typeface="Carlito"/>
              </a:rPr>
              <a:t>unsafe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10" dirty="0">
                <a:latin typeface="Carlito"/>
                <a:cs typeface="Carlito"/>
              </a:rPr>
              <a:t>fall causing  </a:t>
            </a:r>
            <a:r>
              <a:rPr sz="2000" spc="-5" dirty="0">
                <a:latin typeface="Carlito"/>
                <a:cs typeface="Carlito"/>
              </a:rPr>
              <a:t>damage. It is advisable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spc="-15" dirty="0">
                <a:latin typeface="Carlito"/>
                <a:cs typeface="Carlito"/>
              </a:rPr>
              <a:t>powders </a:t>
            </a:r>
            <a:r>
              <a:rPr sz="2000" spc="-10" dirty="0">
                <a:latin typeface="Carlito"/>
                <a:cs typeface="Carlito"/>
              </a:rPr>
              <a:t>above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liquids.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480"/>
              </a:spcBef>
              <a:buAutoNum type="arabicPeriod" startAt="7"/>
              <a:tabLst>
                <a:tab pos="404495" algn="l"/>
              </a:tabLst>
            </a:pPr>
            <a:r>
              <a:rPr sz="2000" b="1" spc="-5" dirty="0">
                <a:latin typeface="Carlito"/>
                <a:cs typeface="Carlito"/>
              </a:rPr>
              <a:t>IF</a:t>
            </a:r>
            <a:r>
              <a:rPr sz="2000" b="1" spc="6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DOUBT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THROW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IT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OUT:</a:t>
            </a:r>
            <a:r>
              <a:rPr sz="2000" b="1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you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sure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product,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label,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Do not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it, </a:t>
            </a:r>
            <a:r>
              <a:rPr sz="2000" spc="-5" dirty="0">
                <a:latin typeface="Carlito"/>
                <a:cs typeface="Carlito"/>
              </a:rPr>
              <a:t>notify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supervisor so it 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disposed of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properly.</a:t>
            </a:r>
            <a:endParaRPr sz="2000" dirty="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  <a:spcBef>
                <a:spcPts val="475"/>
              </a:spcBef>
              <a:buAutoNum type="arabicPeriod" startAt="11"/>
              <a:tabLst>
                <a:tab pos="459740" algn="l"/>
              </a:tabLst>
            </a:pPr>
            <a:r>
              <a:rPr sz="2000" b="1" spc="-5" dirty="0">
                <a:latin typeface="Carlito"/>
                <a:cs typeface="Carlito"/>
              </a:rPr>
              <a:t>OBSERVE SAFE </a:t>
            </a:r>
            <a:r>
              <a:rPr sz="2000" b="1" spc="-25" dirty="0">
                <a:latin typeface="Carlito"/>
                <a:cs typeface="Carlito"/>
              </a:rPr>
              <a:t>OPERATION </a:t>
            </a:r>
            <a:r>
              <a:rPr sz="2000" b="1" spc="-10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DISPENSING </a:t>
            </a:r>
            <a:r>
              <a:rPr sz="2000" b="1" spc="-15" dirty="0">
                <a:latin typeface="Carlito"/>
                <a:cs typeface="Carlito"/>
              </a:rPr>
              <a:t>EQUIPMENT: </a:t>
            </a:r>
            <a:r>
              <a:rPr sz="2000" spc="-10" dirty="0">
                <a:latin typeface="Carlito"/>
                <a:cs typeface="Carlito"/>
              </a:rPr>
              <a:t>Ensure </a:t>
            </a:r>
            <a:r>
              <a:rPr sz="2000" dirty="0">
                <a:latin typeface="Carlito"/>
                <a:cs typeface="Carlito"/>
              </a:rPr>
              <a:t>all  </a:t>
            </a:r>
            <a:r>
              <a:rPr sz="2000" spc="-20" dirty="0">
                <a:latin typeface="Carlito"/>
                <a:cs typeface="Carlito"/>
              </a:rPr>
              <a:t>staff </a:t>
            </a:r>
            <a:r>
              <a:rPr sz="2000" spc="-5" dirty="0">
                <a:latin typeface="Carlito"/>
                <a:cs typeface="Carlito"/>
              </a:rPr>
              <a:t>knows how </a:t>
            </a:r>
            <a:r>
              <a:rPr sz="2000" spc="-15" dirty="0">
                <a:latin typeface="Carlito"/>
                <a:cs typeface="Carlito"/>
              </a:rPr>
              <a:t>to operate </a:t>
            </a:r>
            <a:r>
              <a:rPr sz="2000" spc="-5" dirty="0">
                <a:latin typeface="Carlito"/>
                <a:cs typeface="Carlito"/>
              </a:rPr>
              <a:t>chemical-dispensing </a:t>
            </a:r>
            <a:r>
              <a:rPr sz="2000" spc="-20" dirty="0">
                <a:latin typeface="Carlito"/>
                <a:cs typeface="Carlito"/>
              </a:rPr>
              <a:t>systems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safely.</a:t>
            </a:r>
            <a:endParaRPr sz="2000" dirty="0">
              <a:latin typeface="Carlito"/>
              <a:cs typeface="Carlito"/>
            </a:endParaRPr>
          </a:p>
          <a:p>
            <a:pPr marL="440690" indent="-428625">
              <a:lnSpc>
                <a:spcPct val="100000"/>
              </a:lnSpc>
              <a:spcBef>
                <a:spcPts val="484"/>
              </a:spcBef>
              <a:buAutoNum type="arabicPeriod" startAt="11"/>
              <a:tabLst>
                <a:tab pos="441325" algn="l"/>
              </a:tabLst>
            </a:pPr>
            <a:r>
              <a:rPr sz="2000" b="1" dirty="0">
                <a:latin typeface="Carlito"/>
                <a:cs typeface="Carlito"/>
              </a:rPr>
              <a:t>USE</a:t>
            </a:r>
            <a:r>
              <a:rPr sz="2000" b="1" spc="35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OF</a:t>
            </a:r>
            <a:r>
              <a:rPr sz="2000" b="1" spc="355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CONTAINERS:</a:t>
            </a:r>
            <a:r>
              <a:rPr sz="2000" b="1" spc="3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Seal</a:t>
            </a:r>
            <a:r>
              <a:rPr sz="2000" spc="3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containers</a:t>
            </a:r>
            <a:r>
              <a:rPr sz="2000" spc="3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when</a:t>
            </a:r>
            <a:r>
              <a:rPr sz="2000" spc="3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3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3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use.</a:t>
            </a:r>
            <a:r>
              <a:rPr sz="2000" spc="3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3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3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open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damaged </a:t>
            </a:r>
            <a:r>
              <a:rPr sz="2000" spc="-10" dirty="0">
                <a:latin typeface="Carlito"/>
                <a:cs typeface="Carlito"/>
              </a:rPr>
              <a:t>containers, return </a:t>
            </a:r>
            <a:r>
              <a:rPr sz="2000" dirty="0">
                <a:latin typeface="Carlito"/>
                <a:cs typeface="Carlito"/>
              </a:rPr>
              <a:t>them </a:t>
            </a:r>
            <a:r>
              <a:rPr sz="2000" spc="-5" dirty="0">
                <a:latin typeface="Carlito"/>
                <a:cs typeface="Carlito"/>
              </a:rPr>
              <a:t>or seek </a:t>
            </a:r>
            <a:r>
              <a:rPr sz="2000" dirty="0">
                <a:latin typeface="Carlito"/>
                <a:cs typeface="Carlito"/>
              </a:rPr>
              <a:t>advice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supplier.</a:t>
            </a:r>
            <a:endParaRPr sz="2000" dirty="0">
              <a:latin typeface="Carlito"/>
              <a:cs typeface="Carlito"/>
            </a:endParaRPr>
          </a:p>
          <a:p>
            <a:pPr marL="12700" marR="6985">
              <a:lnSpc>
                <a:spcPct val="100000"/>
              </a:lnSpc>
              <a:spcBef>
                <a:spcPts val="480"/>
              </a:spcBef>
              <a:buAutoNum type="arabicPeriod" startAt="13"/>
              <a:tabLst>
                <a:tab pos="407670" algn="l"/>
              </a:tabLst>
            </a:pPr>
            <a:r>
              <a:rPr sz="2000" b="1" spc="-15" dirty="0">
                <a:latin typeface="Carlito"/>
                <a:cs typeface="Carlito"/>
              </a:rPr>
              <a:t>HYGIENE: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spc="-10" dirty="0">
                <a:latin typeface="Carlito"/>
                <a:cs typeface="Carlito"/>
              </a:rPr>
              <a:t>wash your </a:t>
            </a:r>
            <a:r>
              <a:rPr sz="2000" spc="-5" dirty="0">
                <a:latin typeface="Carlito"/>
                <a:cs typeface="Carlito"/>
              </a:rPr>
              <a:t>hands </a:t>
            </a:r>
            <a:r>
              <a:rPr sz="2000" spc="-1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using chemicals, </a:t>
            </a:r>
            <a:r>
              <a:rPr sz="2000" spc="-10" dirty="0">
                <a:latin typeface="Carlito"/>
                <a:cs typeface="Carlito"/>
              </a:rPr>
              <a:t>(even </a:t>
            </a:r>
            <a:r>
              <a:rPr sz="2000" spc="-5" dirty="0">
                <a:latin typeface="Carlito"/>
                <a:cs typeface="Carlito"/>
              </a:rPr>
              <a:t>if gloves  </a:t>
            </a:r>
            <a:r>
              <a:rPr sz="2000" spc="-15" dirty="0">
                <a:latin typeface="Carlito"/>
                <a:cs typeface="Carlito"/>
              </a:rPr>
              <a:t>were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worn).</a:t>
            </a:r>
            <a:endParaRPr sz="2000" dirty="0">
              <a:latin typeface="Carlito"/>
              <a:cs typeface="Carlito"/>
            </a:endParaRPr>
          </a:p>
          <a:p>
            <a:pPr marL="396240" indent="-384175">
              <a:lnSpc>
                <a:spcPct val="100000"/>
              </a:lnSpc>
              <a:spcBef>
                <a:spcPts val="480"/>
              </a:spcBef>
              <a:buAutoNum type="arabicPeriod" startAt="13"/>
              <a:tabLst>
                <a:tab pos="396875" algn="l"/>
              </a:tabLst>
            </a:pPr>
            <a:r>
              <a:rPr sz="2000" b="1" spc="-20" dirty="0">
                <a:latin typeface="Carlito"/>
                <a:cs typeface="Carlito"/>
              </a:rPr>
              <a:t>VENTILATION: </a:t>
            </a:r>
            <a:r>
              <a:rPr sz="2000" spc="-10" dirty="0">
                <a:latin typeface="Carlito"/>
                <a:cs typeface="Carlito"/>
              </a:rPr>
              <a:t>Ensure 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adequate ventilation 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storeroom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chemicals.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1005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Carlito</vt:lpstr>
      <vt:lpstr>Wingdings</vt:lpstr>
      <vt:lpstr>Office Theme</vt:lpstr>
      <vt:lpstr>Chemical hazard </vt:lpstr>
      <vt:lpstr>Chemical hazard Definition</vt:lpstr>
      <vt:lpstr> Chemical hazard Definition</vt:lpstr>
      <vt:lpstr>Chemical hazard Definition</vt:lpstr>
      <vt:lpstr> Identifying, assessing and control chemical hazard in  industries</vt:lpstr>
      <vt:lpstr>Identifying, assessing and control chemical hazard in  industries</vt:lpstr>
      <vt:lpstr>Identifying, assessing and control chemical hazard in  industries</vt:lpstr>
      <vt:lpstr>Chemical safety and handling procedure:</vt:lpstr>
      <vt:lpstr>Chemical safety and handling procedure:</vt:lpstr>
      <vt:lpstr>Chemical safety and handling procedure: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Praveen D</cp:lastModifiedBy>
  <cp:revision>6</cp:revision>
  <dcterms:created xsi:type="dcterms:W3CDTF">2020-09-04T02:46:05Z</dcterms:created>
  <dcterms:modified xsi:type="dcterms:W3CDTF">2021-08-13T07:11:38Z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2020-09-04T00:00:00Z</vt:filetime>
  </property>
</Properties>
</file>