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9" r:id="rId4"/>
    <p:sldId id="268" r:id="rId5"/>
    <p:sldId id="270" r:id="rId6"/>
    <p:sldId id="266" r:id="rId7"/>
    <p:sldId id="257" r:id="rId8"/>
    <p:sldId id="258" r:id="rId9"/>
    <p:sldId id="259" r:id="rId10"/>
    <p:sldId id="261" r:id="rId11"/>
    <p:sldId id="260" r:id="rId12"/>
    <p:sldId id="263" r:id="rId13"/>
    <p:sldId id="264" r:id="rId14"/>
    <p:sldId id="265" r:id="rId15"/>
    <p:sldId id="271" r:id="rId16"/>
    <p:sldId id="272" r:id="rId17"/>
    <p:sldId id="273"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36FF330-A238-4458-8BCF-87FB6774BE7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380579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6FF330-A238-4458-8BCF-87FB6774BE7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31393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6FF330-A238-4458-8BCF-87FB6774BE7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176331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36FF330-A238-4458-8BCF-87FB6774BE7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243539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6FF330-A238-4458-8BCF-87FB6774BE7B}"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103172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36FF330-A238-4458-8BCF-87FB6774BE7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5845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36FF330-A238-4458-8BCF-87FB6774BE7B}"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141542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36FF330-A238-4458-8BCF-87FB6774BE7B}"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306753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6FF330-A238-4458-8BCF-87FB6774BE7B}"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256311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FF330-A238-4458-8BCF-87FB6774BE7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3268287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6FF330-A238-4458-8BCF-87FB6774BE7B}"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C8BB5-CED9-4E78-8AEF-9057EE1154D3}" type="slidenum">
              <a:rPr lang="en-IN" smtClean="0"/>
              <a:t>‹#›</a:t>
            </a:fld>
            <a:endParaRPr lang="en-IN"/>
          </a:p>
        </p:txBody>
      </p:sp>
    </p:spTree>
    <p:extLst>
      <p:ext uri="{BB962C8B-B14F-4D97-AF65-F5344CB8AC3E}">
        <p14:creationId xmlns:p14="http://schemas.microsoft.com/office/powerpoint/2010/main" val="16496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FF330-A238-4458-8BCF-87FB6774BE7B}" type="datetimeFigureOut">
              <a:rPr lang="en-IN" smtClean="0"/>
              <a:t>27-08-2023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C8BB5-CED9-4E78-8AEF-9057EE1154D3}" type="slidenum">
              <a:rPr lang="en-IN" smtClean="0"/>
              <a:t>‹#›</a:t>
            </a:fld>
            <a:endParaRPr lang="en-IN"/>
          </a:p>
        </p:txBody>
      </p:sp>
    </p:spTree>
    <p:extLst>
      <p:ext uri="{BB962C8B-B14F-4D97-AF65-F5344CB8AC3E}">
        <p14:creationId xmlns:p14="http://schemas.microsoft.com/office/powerpoint/2010/main" val="124222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sha.gov/SLTC/processsafetymanagement/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2" y="2306737"/>
            <a:ext cx="6400800" cy="1752600"/>
          </a:xfrm>
        </p:spPr>
        <p:txBody>
          <a:bodyPr/>
          <a:lstStyle/>
          <a:p>
            <a:r>
              <a:rPr lang="en-US" dirty="0"/>
              <a:t>Unit -2</a:t>
            </a:r>
            <a:endParaRPr lang="en-IN" dirty="0"/>
          </a:p>
        </p:txBody>
      </p:sp>
      <p:pic>
        <p:nvPicPr>
          <p:cNvPr id="5" name="Picture 4">
            <a:extLst>
              <a:ext uri="{FF2B5EF4-FFF2-40B4-BE49-F238E27FC236}">
                <a16:creationId xmlns:a16="http://schemas.microsoft.com/office/drawing/2014/main" id="{C6229627-9789-47F9-A239-97A1575C152A}"/>
              </a:ext>
            </a:extLst>
          </p:cNvPr>
          <p:cNvPicPr>
            <a:picLocks noChangeAspect="1"/>
          </p:cNvPicPr>
          <p:nvPr/>
        </p:nvPicPr>
        <p:blipFill rotWithShape="1">
          <a:blip r:embed="rId2">
            <a:extLst>
              <a:ext uri="{28A0092B-C50C-407E-A947-70E740481C1C}">
                <a14:useLocalDpi xmlns:a14="http://schemas.microsoft.com/office/drawing/2010/main" val="0"/>
              </a:ext>
            </a:extLst>
          </a:blip>
          <a:srcRect t="15098"/>
          <a:stretch/>
        </p:blipFill>
        <p:spPr>
          <a:xfrm>
            <a:off x="103548" y="380390"/>
            <a:ext cx="8712968" cy="6577002"/>
          </a:xfrm>
          <a:prstGeom prst="rect">
            <a:avLst/>
          </a:prstGeom>
        </p:spPr>
      </p:pic>
      <p:sp>
        <p:nvSpPr>
          <p:cNvPr id="7" name="Title 6">
            <a:extLst>
              <a:ext uri="{FF2B5EF4-FFF2-40B4-BE49-F238E27FC236}">
                <a16:creationId xmlns:a16="http://schemas.microsoft.com/office/drawing/2014/main" id="{C1F1D81A-1F39-42F9-BE06-EC3B5C8AABF2}"/>
              </a:ext>
            </a:extLst>
          </p:cNvPr>
          <p:cNvSpPr>
            <a:spLocks noGrp="1"/>
          </p:cNvSpPr>
          <p:nvPr>
            <p:ph type="ctrTitle"/>
          </p:nvPr>
        </p:nvSpPr>
        <p:spPr>
          <a:xfrm>
            <a:off x="467544" y="137304"/>
            <a:ext cx="7772400" cy="1470025"/>
          </a:xfrm>
        </p:spPr>
        <p:txBody>
          <a:bodyPr/>
          <a:lstStyle/>
          <a:p>
            <a:r>
              <a:rPr lang="en-IN" dirty="0">
                <a:highlight>
                  <a:srgbClr val="FFFF00"/>
                </a:highlight>
              </a:rPr>
              <a:t>Chemical Reaction Hazards</a:t>
            </a:r>
          </a:p>
        </p:txBody>
      </p:sp>
    </p:spTree>
    <p:extLst>
      <p:ext uri="{BB962C8B-B14F-4D97-AF65-F5344CB8AC3E}">
        <p14:creationId xmlns:p14="http://schemas.microsoft.com/office/powerpoint/2010/main" val="3195098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Polymerization</a:t>
            </a:r>
            <a:endParaRPr lang="en-IN" dirty="0">
              <a:solidFill>
                <a:srgbClr val="FF0000"/>
              </a:solidFill>
            </a:endParaRPr>
          </a:p>
        </p:txBody>
      </p:sp>
      <p:sp>
        <p:nvSpPr>
          <p:cNvPr id="3" name="Content Placeholder 2"/>
          <p:cNvSpPr>
            <a:spLocks noGrp="1"/>
          </p:cNvSpPr>
          <p:nvPr>
            <p:ph idx="1"/>
          </p:nvPr>
        </p:nvSpPr>
        <p:spPr>
          <a:xfrm>
            <a:off x="457200" y="1600200"/>
            <a:ext cx="8229600" cy="5429200"/>
          </a:xfrm>
        </p:spPr>
        <p:txBody>
          <a:bodyPr>
            <a:normAutofit/>
          </a:bodyPr>
          <a:lstStyle/>
          <a:p>
            <a:r>
              <a:rPr lang="en-US" sz="3000" dirty="0"/>
              <a:t>Polymerization is the joining together of molecules to form chains or other linkages</a:t>
            </a:r>
          </a:p>
          <a:p>
            <a:r>
              <a:rPr lang="en-IN" sz="3000" dirty="0"/>
              <a:t>Chain reactions proceed quickly following slow initiation. Heat effects can be sudden, especially where catalysts are used, and may become uncontrollable, particularly as the viscosity of the reaction mixture increases.</a:t>
            </a:r>
          </a:p>
          <a:p>
            <a:r>
              <a:rPr lang="en-IN" sz="3000" dirty="0" err="1"/>
              <a:t>Eg</a:t>
            </a:r>
            <a:r>
              <a:rPr lang="en-IN" sz="3000" dirty="0"/>
              <a:t>) Styrene (with heat of polymerisation of 17 kcal/</a:t>
            </a:r>
            <a:r>
              <a:rPr lang="en-IN" sz="3000" dirty="0" err="1"/>
              <a:t>mol</a:t>
            </a:r>
            <a:r>
              <a:rPr lang="en-IN" sz="3000" dirty="0"/>
              <a:t>) can </a:t>
            </a:r>
            <a:r>
              <a:rPr lang="en-IN" sz="3000" dirty="0" err="1"/>
              <a:t>vapourise</a:t>
            </a:r>
            <a:r>
              <a:rPr lang="en-IN" sz="3000" dirty="0"/>
              <a:t> air mixture with exposure limits </a:t>
            </a:r>
          </a:p>
          <a:p>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112" y="116632"/>
            <a:ext cx="3257550" cy="1400175"/>
          </a:xfrm>
          <a:prstGeom prst="rect">
            <a:avLst/>
          </a:prstGeom>
        </p:spPr>
      </p:pic>
    </p:spTree>
    <p:extLst>
      <p:ext uri="{BB962C8B-B14F-4D97-AF65-F5344CB8AC3E}">
        <p14:creationId xmlns:p14="http://schemas.microsoft.com/office/powerpoint/2010/main" val="38224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pPr algn="l"/>
            <a:r>
              <a:rPr lang="en-IN" b="1" dirty="0">
                <a:solidFill>
                  <a:srgbClr val="FF0000"/>
                </a:solidFill>
              </a:rPr>
              <a:t>Polymerization</a:t>
            </a:r>
            <a:br>
              <a:rPr lang="en-IN" b="1"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251520" y="836712"/>
            <a:ext cx="8435280" cy="5688632"/>
          </a:xfrm>
        </p:spPr>
        <p:txBody>
          <a:bodyPr>
            <a:normAutofit/>
          </a:bodyPr>
          <a:lstStyle/>
          <a:p>
            <a:r>
              <a:rPr lang="en-IN" u="sng" dirty="0"/>
              <a:t>Sufficient surface cooling and auxiliary cooling</a:t>
            </a:r>
            <a:r>
              <a:rPr lang="en-IN" dirty="0"/>
              <a:t>, e.g. refluxing liquid, should be provided. An adequate, dependable supply of coolant is essential for control of exothermic reactions. </a:t>
            </a:r>
          </a:p>
          <a:p>
            <a:r>
              <a:rPr lang="en-IN" dirty="0"/>
              <a:t>Instrumentation for control of chemical processes is extremely complex as temperature and pressure limits are approached. However, most instrument-control systems are designed to "fail safe" upon failure of the computer, electric power, or the instrument air supply.</a:t>
            </a:r>
          </a:p>
          <a:p>
            <a:endParaRPr lang="en-IN" dirty="0"/>
          </a:p>
        </p:txBody>
      </p:sp>
    </p:spTree>
    <p:extLst>
      <p:ext uri="{BB962C8B-B14F-4D97-AF65-F5344CB8AC3E}">
        <p14:creationId xmlns:p14="http://schemas.microsoft.com/office/powerpoint/2010/main" val="73084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rPr>
              <a:t>Halogenation</a:t>
            </a:r>
            <a:br>
              <a:rPr lang="en-IN" b="1" dirty="0"/>
            </a:br>
            <a:endParaRPr lang="en-IN" dirty="0"/>
          </a:p>
        </p:txBody>
      </p:sp>
      <p:sp>
        <p:nvSpPr>
          <p:cNvPr id="3" name="Content Placeholder 2"/>
          <p:cNvSpPr>
            <a:spLocks noGrp="1"/>
          </p:cNvSpPr>
          <p:nvPr>
            <p:ph idx="1"/>
          </p:nvPr>
        </p:nvSpPr>
        <p:spPr/>
        <p:txBody>
          <a:bodyPr/>
          <a:lstStyle/>
          <a:p>
            <a:r>
              <a:rPr lang="en-IN" dirty="0"/>
              <a:t>Heats of reaction are highly exothermic for halogens, particularly fluorine, and chain reactions can result in explosions over broad concentration ranges. Halogens also present severely challenging corrosion problems.</a:t>
            </a:r>
          </a:p>
          <a:p>
            <a:endParaRPr lang="en-IN" dirty="0"/>
          </a:p>
        </p:txBody>
      </p:sp>
    </p:spTree>
    <p:extLst>
      <p:ext uri="{BB962C8B-B14F-4D97-AF65-F5344CB8AC3E}">
        <p14:creationId xmlns:p14="http://schemas.microsoft.com/office/powerpoint/2010/main" val="226997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rPr>
              <a:t>Hydrogenation</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Generally exothermic in </a:t>
            </a:r>
            <a:r>
              <a:rPr lang="en-US" dirty="0" err="1"/>
              <a:t>vapour</a:t>
            </a:r>
            <a:r>
              <a:rPr lang="en-US" dirty="0"/>
              <a:t> phase</a:t>
            </a:r>
            <a:endParaRPr lang="en-IN" dirty="0"/>
          </a:p>
          <a:p>
            <a:r>
              <a:rPr lang="en-IN" dirty="0"/>
              <a:t>Except for the difficulties of using hydrogen under very high pressures and at moderately high temperatures, hydrogen reactions are not particularly hazardous.</a:t>
            </a:r>
          </a:p>
          <a:p>
            <a:r>
              <a:rPr lang="en-IN" dirty="0"/>
              <a:t> Moderately exothermic, uncontrollable conditions are rarely encountered, except where hydroxylamine intermediates can be formed.</a:t>
            </a:r>
          </a:p>
          <a:p>
            <a:r>
              <a:rPr lang="en-US" dirty="0" err="1"/>
              <a:t>Eg</a:t>
            </a:r>
            <a:r>
              <a:rPr lang="en-US" dirty="0"/>
              <a:t>)CO methanol to </a:t>
            </a:r>
            <a:r>
              <a:rPr lang="en-US" dirty="0" err="1"/>
              <a:t>parrafins</a:t>
            </a:r>
            <a:endParaRPr lang="en-IN" dirty="0"/>
          </a:p>
          <a:p>
            <a:endParaRPr lang="en-IN" dirty="0"/>
          </a:p>
        </p:txBody>
      </p:sp>
    </p:spTree>
    <p:extLst>
      <p:ext uri="{BB962C8B-B14F-4D97-AF65-F5344CB8AC3E}">
        <p14:creationId xmlns:p14="http://schemas.microsoft.com/office/powerpoint/2010/main" val="44081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rPr>
              <a:t>Oxidation</a:t>
            </a:r>
            <a:br>
              <a:rPr lang="en-IN" b="1" dirty="0"/>
            </a:br>
            <a:endParaRPr lang="en-IN" dirty="0"/>
          </a:p>
        </p:txBody>
      </p:sp>
      <p:sp>
        <p:nvSpPr>
          <p:cNvPr id="3" name="Content Placeholder 2"/>
          <p:cNvSpPr>
            <a:spLocks noGrp="1"/>
          </p:cNvSpPr>
          <p:nvPr>
            <p:ph idx="1"/>
          </p:nvPr>
        </p:nvSpPr>
        <p:spPr>
          <a:xfrm>
            <a:off x="457200" y="1124744"/>
            <a:ext cx="8579296" cy="5257800"/>
          </a:xfrm>
        </p:spPr>
        <p:txBody>
          <a:bodyPr>
            <a:normAutofit fontScale="85000" lnSpcReduction="10000"/>
          </a:bodyPr>
          <a:lstStyle/>
          <a:p>
            <a:r>
              <a:rPr lang="en-IN" dirty="0"/>
              <a:t>Safe reactions depend on limiting the concentration of oxidizing agents or oxidants, or on low temperature. </a:t>
            </a:r>
          </a:p>
          <a:p>
            <a:pPr marL="0" indent="0">
              <a:buNone/>
            </a:pPr>
            <a:endParaRPr lang="en-IN" dirty="0"/>
          </a:p>
          <a:p>
            <a:pPr marL="0" indent="0">
              <a:buNone/>
            </a:pPr>
            <a:r>
              <a:rPr lang="en-IN" dirty="0"/>
              <a:t>The following should be used with extreme caution: </a:t>
            </a:r>
          </a:p>
          <a:p>
            <a:r>
              <a:rPr lang="en-IN" dirty="0"/>
              <a:t>salts of permanganic acid</a:t>
            </a:r>
          </a:p>
          <a:p>
            <a:r>
              <a:rPr lang="en-IN" dirty="0"/>
              <a:t>hypochlorous acid and salts</a:t>
            </a:r>
          </a:p>
          <a:p>
            <a:r>
              <a:rPr lang="en-IN" dirty="0"/>
              <a:t>sodium chlorite and chlorine dioxide</a:t>
            </a:r>
          </a:p>
          <a:p>
            <a:r>
              <a:rPr lang="en-IN" dirty="0"/>
              <a:t>all chlorates; all peroxides, particularly organic peroxides</a:t>
            </a:r>
          </a:p>
          <a:p>
            <a:r>
              <a:rPr lang="en-IN" dirty="0"/>
              <a:t>nitric acid </a:t>
            </a:r>
          </a:p>
          <a:p>
            <a:r>
              <a:rPr lang="en-IN" dirty="0"/>
              <a:t>nitrogen tetroxide</a:t>
            </a:r>
          </a:p>
          <a:p>
            <a:r>
              <a:rPr lang="en-IN" dirty="0"/>
              <a:t>ozone</a:t>
            </a:r>
          </a:p>
          <a:p>
            <a:endParaRPr lang="en-IN" dirty="0"/>
          </a:p>
        </p:txBody>
      </p:sp>
    </p:spTree>
    <p:extLst>
      <p:ext uri="{BB962C8B-B14F-4D97-AF65-F5344CB8AC3E}">
        <p14:creationId xmlns:p14="http://schemas.microsoft.com/office/powerpoint/2010/main" val="191867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B6D3-7B5B-4142-9CBB-56F9F61030FF}"/>
              </a:ext>
            </a:extLst>
          </p:cNvPr>
          <p:cNvSpPr>
            <a:spLocks noGrp="1"/>
          </p:cNvSpPr>
          <p:nvPr>
            <p:ph type="title"/>
          </p:nvPr>
        </p:nvSpPr>
        <p:spPr/>
        <p:txBody>
          <a:bodyPr/>
          <a:lstStyle/>
          <a:p>
            <a:r>
              <a:rPr lang="en-US" dirty="0"/>
              <a:t>What do you need to do?</a:t>
            </a:r>
            <a:endParaRPr lang="en-IN" dirty="0"/>
          </a:p>
        </p:txBody>
      </p:sp>
      <p:sp>
        <p:nvSpPr>
          <p:cNvPr id="3" name="Content Placeholder 2">
            <a:extLst>
              <a:ext uri="{FF2B5EF4-FFF2-40B4-BE49-F238E27FC236}">
                <a16:creationId xmlns:a16="http://schemas.microsoft.com/office/drawing/2014/main" id="{7F6AF803-0452-4063-A069-1AAA67E423F6}"/>
              </a:ext>
            </a:extLst>
          </p:cNvPr>
          <p:cNvSpPr>
            <a:spLocks noGrp="1"/>
          </p:cNvSpPr>
          <p:nvPr>
            <p:ph idx="1"/>
          </p:nvPr>
        </p:nvSpPr>
        <p:spPr/>
        <p:txBody>
          <a:bodyPr>
            <a:normAutofit/>
          </a:bodyPr>
          <a:lstStyle/>
          <a:p>
            <a:r>
              <a:rPr lang="en-US" sz="2800" dirty="0"/>
              <a:t>To deal with chemical reaction hazards you first need to identify them. </a:t>
            </a:r>
          </a:p>
          <a:p>
            <a:r>
              <a:rPr lang="en-US" sz="2800" dirty="0"/>
              <a:t>Then you need to decide how likely they are to occur and how serious the consequences would be. This is known as risk assessment.</a:t>
            </a:r>
          </a:p>
          <a:p>
            <a:r>
              <a:rPr lang="en-US" sz="2800" dirty="0"/>
              <a:t> You are required by law to assess the risks that the process presents and, if you have five or more employees, to record the significant findings.</a:t>
            </a:r>
            <a:endParaRPr lang="en-IN" sz="2800" dirty="0"/>
          </a:p>
        </p:txBody>
      </p:sp>
    </p:spTree>
    <p:extLst>
      <p:ext uri="{BB962C8B-B14F-4D97-AF65-F5344CB8AC3E}">
        <p14:creationId xmlns:p14="http://schemas.microsoft.com/office/powerpoint/2010/main" val="1152910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3969-D596-4F59-895A-6F90C5A7F36F}"/>
              </a:ext>
            </a:extLst>
          </p:cNvPr>
          <p:cNvSpPr>
            <a:spLocks noGrp="1"/>
          </p:cNvSpPr>
          <p:nvPr>
            <p:ph type="title"/>
          </p:nvPr>
        </p:nvSpPr>
        <p:spPr/>
        <p:txBody>
          <a:bodyPr/>
          <a:lstStyle/>
          <a:p>
            <a:r>
              <a:rPr lang="en-US" sz="4400" dirty="0"/>
              <a:t>Safety measures</a:t>
            </a:r>
            <a:endParaRPr lang="en-IN" dirty="0"/>
          </a:p>
        </p:txBody>
      </p:sp>
      <p:sp>
        <p:nvSpPr>
          <p:cNvPr id="3" name="Content Placeholder 2">
            <a:extLst>
              <a:ext uri="{FF2B5EF4-FFF2-40B4-BE49-F238E27FC236}">
                <a16:creationId xmlns:a16="http://schemas.microsoft.com/office/drawing/2014/main" id="{AD2ED0C6-E9BF-4984-A69F-42DFD57C7F8A}"/>
              </a:ext>
            </a:extLst>
          </p:cNvPr>
          <p:cNvSpPr>
            <a:spLocks noGrp="1"/>
          </p:cNvSpPr>
          <p:nvPr>
            <p:ph idx="1"/>
          </p:nvPr>
        </p:nvSpPr>
        <p:spPr/>
        <p:txBody>
          <a:bodyPr>
            <a:normAutofit/>
          </a:bodyPr>
          <a:lstStyle/>
          <a:p>
            <a:r>
              <a:rPr lang="en-US" sz="2800" dirty="0"/>
              <a:t>Once you know what the risks are, you can select the measures to ensure safe operation. </a:t>
            </a:r>
          </a:p>
          <a:p>
            <a:r>
              <a:rPr lang="en-US" sz="2800" dirty="0"/>
              <a:t>You can ensure safe operation in a number of ways, by using: inherently safer methods, which eliminate or reduce the hazard;</a:t>
            </a:r>
          </a:p>
          <a:p>
            <a:r>
              <a:rPr lang="en-US" sz="2800" dirty="0"/>
              <a:t>process control, which prevents a runaway reaction occurring; and </a:t>
            </a:r>
          </a:p>
          <a:p>
            <a:r>
              <a:rPr lang="en-US" sz="2800" dirty="0"/>
              <a:t>protective measures, which limit the consequences of a runaway</a:t>
            </a:r>
            <a:endParaRPr lang="en-IN" sz="2800" dirty="0"/>
          </a:p>
        </p:txBody>
      </p:sp>
    </p:spTree>
    <p:extLst>
      <p:ext uri="{BB962C8B-B14F-4D97-AF65-F5344CB8AC3E}">
        <p14:creationId xmlns:p14="http://schemas.microsoft.com/office/powerpoint/2010/main" val="2000794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F349-96E5-47CD-B565-6EDE9E19789D}"/>
              </a:ext>
            </a:extLst>
          </p:cNvPr>
          <p:cNvSpPr>
            <a:spLocks noGrp="1"/>
          </p:cNvSpPr>
          <p:nvPr>
            <p:ph type="title"/>
          </p:nvPr>
        </p:nvSpPr>
        <p:spPr/>
        <p:txBody>
          <a:bodyPr/>
          <a:lstStyle/>
          <a:p>
            <a:r>
              <a:rPr lang="en-US" dirty="0"/>
              <a:t>Inherent safety</a:t>
            </a:r>
            <a:endParaRPr lang="en-IN" dirty="0"/>
          </a:p>
        </p:txBody>
      </p:sp>
      <p:sp>
        <p:nvSpPr>
          <p:cNvPr id="3" name="Content Placeholder 2">
            <a:extLst>
              <a:ext uri="{FF2B5EF4-FFF2-40B4-BE49-F238E27FC236}">
                <a16:creationId xmlns:a16="http://schemas.microsoft.com/office/drawing/2014/main" id="{1D4AD5B2-8E4B-4083-A4DD-F4E04C32C08A}"/>
              </a:ext>
            </a:extLst>
          </p:cNvPr>
          <p:cNvSpPr>
            <a:spLocks noGrp="1"/>
          </p:cNvSpPr>
          <p:nvPr>
            <p:ph idx="1"/>
          </p:nvPr>
        </p:nvSpPr>
        <p:spPr/>
        <p:txBody>
          <a:bodyPr>
            <a:normAutofit fontScale="85000" lnSpcReduction="10000"/>
          </a:bodyPr>
          <a:lstStyle/>
          <a:p>
            <a:r>
              <a:rPr lang="en-US" dirty="0"/>
              <a:t>Where possible, you should first eliminate or reduce hazards by inherently safer design.</a:t>
            </a:r>
          </a:p>
          <a:p>
            <a:r>
              <a:rPr lang="en-US" dirty="0"/>
              <a:t> For example: replace hazardous materials with safer ones</a:t>
            </a:r>
          </a:p>
          <a:p>
            <a:r>
              <a:rPr lang="en-US" dirty="0"/>
              <a:t>Have less unreacted material in the reactor, </a:t>
            </a:r>
            <a:r>
              <a:rPr lang="en-US" dirty="0" err="1"/>
              <a:t>eg</a:t>
            </a:r>
            <a:r>
              <a:rPr lang="en-US" dirty="0"/>
              <a:t> using a continuous process instead of a batch reactor; </a:t>
            </a:r>
          </a:p>
          <a:p>
            <a:r>
              <a:rPr lang="en-US" dirty="0"/>
              <a:t>Use a semi-batch method (in which one of the raw materials is added over time) instead of a batch process; and/or ■■ use a heating medium which has a maximum temperature that is too low for the reaction mixture to decompose</a:t>
            </a:r>
            <a:endParaRPr lang="en-IN" dirty="0"/>
          </a:p>
        </p:txBody>
      </p:sp>
    </p:spTree>
    <p:extLst>
      <p:ext uri="{BB962C8B-B14F-4D97-AF65-F5344CB8AC3E}">
        <p14:creationId xmlns:p14="http://schemas.microsoft.com/office/powerpoint/2010/main" val="4207644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0639-3972-48DC-BC31-47E69E4A8C81}"/>
              </a:ext>
            </a:extLst>
          </p:cNvPr>
          <p:cNvSpPr>
            <a:spLocks noGrp="1"/>
          </p:cNvSpPr>
          <p:nvPr>
            <p:ph type="title"/>
          </p:nvPr>
        </p:nvSpPr>
        <p:spPr>
          <a:xfrm>
            <a:off x="291832" y="14198"/>
            <a:ext cx="8229600" cy="1143000"/>
          </a:xfrm>
        </p:spPr>
        <p:txBody>
          <a:bodyPr/>
          <a:lstStyle/>
          <a:p>
            <a:r>
              <a:rPr lang="en-US" dirty="0"/>
              <a:t>Process control</a:t>
            </a:r>
            <a:endParaRPr lang="en-IN" dirty="0"/>
          </a:p>
        </p:txBody>
      </p:sp>
      <p:sp>
        <p:nvSpPr>
          <p:cNvPr id="3" name="Content Placeholder 2">
            <a:extLst>
              <a:ext uri="{FF2B5EF4-FFF2-40B4-BE49-F238E27FC236}">
                <a16:creationId xmlns:a16="http://schemas.microsoft.com/office/drawing/2014/main" id="{8FE0A4EF-6A5E-447B-ABDB-EFD728AA1C10}"/>
              </a:ext>
            </a:extLst>
          </p:cNvPr>
          <p:cNvSpPr>
            <a:spLocks noGrp="1"/>
          </p:cNvSpPr>
          <p:nvPr>
            <p:ph idx="1"/>
          </p:nvPr>
        </p:nvSpPr>
        <p:spPr>
          <a:xfrm>
            <a:off x="291832" y="908720"/>
            <a:ext cx="8229600" cy="4525963"/>
          </a:xfrm>
        </p:spPr>
        <p:txBody>
          <a:bodyPr>
            <a:normAutofit/>
          </a:bodyPr>
          <a:lstStyle/>
          <a:p>
            <a:r>
              <a:rPr lang="en-US" sz="2800" dirty="0"/>
              <a:t>Process control includes the use of sensors, alarms, trips and other control systems that either take automatic action or allow for manual intervention to prevent the conditions for uncontrolled reaction occurring. </a:t>
            </a:r>
          </a:p>
          <a:p>
            <a:r>
              <a:rPr lang="en-US" sz="2800" dirty="0"/>
              <a:t>Specifying such measures requires a thorough understanding of the chemical process involved, especially the limits of safe operation.</a:t>
            </a:r>
            <a:endParaRPr lang="en-IN" sz="2800" dirty="0"/>
          </a:p>
        </p:txBody>
      </p:sp>
      <p:pic>
        <p:nvPicPr>
          <p:cNvPr id="5" name="Picture 4">
            <a:extLst>
              <a:ext uri="{FF2B5EF4-FFF2-40B4-BE49-F238E27FC236}">
                <a16:creationId xmlns:a16="http://schemas.microsoft.com/office/drawing/2014/main" id="{430E52E6-2D5D-45C8-B5B4-7CA998FC4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6989" y="4581128"/>
            <a:ext cx="3238683" cy="2041972"/>
          </a:xfrm>
          <a:prstGeom prst="rect">
            <a:avLst/>
          </a:prstGeom>
        </p:spPr>
      </p:pic>
      <p:sp>
        <p:nvSpPr>
          <p:cNvPr id="6" name="TextBox 5">
            <a:extLst>
              <a:ext uri="{FF2B5EF4-FFF2-40B4-BE49-F238E27FC236}">
                <a16:creationId xmlns:a16="http://schemas.microsoft.com/office/drawing/2014/main" id="{AD0DE3C3-4F1B-4921-B27A-A267218CFC5F}"/>
              </a:ext>
            </a:extLst>
          </p:cNvPr>
          <p:cNvSpPr txBox="1"/>
          <p:nvPr/>
        </p:nvSpPr>
        <p:spPr>
          <a:xfrm>
            <a:off x="3563888" y="5589240"/>
            <a:ext cx="1152128" cy="646331"/>
          </a:xfrm>
          <a:prstGeom prst="rect">
            <a:avLst/>
          </a:prstGeom>
          <a:noFill/>
        </p:spPr>
        <p:txBody>
          <a:bodyPr wrap="square" rtlCol="0">
            <a:spAutoFit/>
          </a:bodyPr>
          <a:lstStyle/>
          <a:p>
            <a:r>
              <a:rPr lang="en-IN" dirty="0"/>
              <a:t>Alarm in industry</a:t>
            </a:r>
          </a:p>
        </p:txBody>
      </p:sp>
    </p:spTree>
    <p:extLst>
      <p:ext uri="{BB962C8B-B14F-4D97-AF65-F5344CB8AC3E}">
        <p14:creationId xmlns:p14="http://schemas.microsoft.com/office/powerpoint/2010/main" val="420810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8241-9498-4DC1-BF4A-6A590BC7C5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47501E-3420-4CCF-9F91-347C66AD3BC5}"/>
              </a:ext>
            </a:extLst>
          </p:cNvPr>
          <p:cNvSpPr>
            <a:spLocks noGrp="1"/>
          </p:cNvSpPr>
          <p:nvPr>
            <p:ph idx="1"/>
          </p:nvPr>
        </p:nvSpPr>
        <p:spPr/>
        <p:txBody>
          <a:bodyPr/>
          <a:lstStyle/>
          <a:p>
            <a:endParaRPr lang="en-IN" dirty="0"/>
          </a:p>
          <a:p>
            <a:endParaRPr lang="en-IN" dirty="0"/>
          </a:p>
          <a:p>
            <a:r>
              <a:rPr lang="en-IN" dirty="0"/>
              <a:t>What kind of chemical reaction in process industries?</a:t>
            </a:r>
          </a:p>
        </p:txBody>
      </p:sp>
    </p:spTree>
    <p:extLst>
      <p:ext uri="{BB962C8B-B14F-4D97-AF65-F5344CB8AC3E}">
        <p14:creationId xmlns:p14="http://schemas.microsoft.com/office/powerpoint/2010/main" val="423048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57B7-CC43-42FC-9AEB-67081ABF57F3}"/>
              </a:ext>
            </a:extLst>
          </p:cNvPr>
          <p:cNvSpPr>
            <a:spLocks noGrp="1"/>
          </p:cNvSpPr>
          <p:nvPr>
            <p:ph type="title"/>
          </p:nvPr>
        </p:nvSpPr>
        <p:spPr/>
        <p:txBody>
          <a:bodyPr>
            <a:normAutofit fontScale="90000"/>
          </a:bodyPr>
          <a:lstStyle/>
          <a:p>
            <a:r>
              <a:rPr lang="en-US" dirty="0">
                <a:solidFill>
                  <a:srgbClr val="FF0000"/>
                </a:solidFill>
              </a:rPr>
              <a:t>What are chemical reaction hazards?</a:t>
            </a:r>
            <a:endParaRPr lang="en-IN" dirty="0">
              <a:solidFill>
                <a:srgbClr val="FF0000"/>
              </a:solidFill>
            </a:endParaRPr>
          </a:p>
        </p:txBody>
      </p:sp>
      <p:sp>
        <p:nvSpPr>
          <p:cNvPr id="3" name="Content Placeholder 2">
            <a:extLst>
              <a:ext uri="{FF2B5EF4-FFF2-40B4-BE49-F238E27FC236}">
                <a16:creationId xmlns:a16="http://schemas.microsoft.com/office/drawing/2014/main" id="{56C2E5EF-C7F1-42F9-849E-B32C4ACA2BEE}"/>
              </a:ext>
            </a:extLst>
          </p:cNvPr>
          <p:cNvSpPr>
            <a:spLocks noGrp="1"/>
          </p:cNvSpPr>
          <p:nvPr>
            <p:ph idx="1"/>
          </p:nvPr>
        </p:nvSpPr>
        <p:spPr/>
        <p:txBody>
          <a:bodyPr>
            <a:normAutofit/>
          </a:bodyPr>
          <a:lstStyle/>
          <a:p>
            <a:r>
              <a:rPr lang="en-US" sz="2800" dirty="0"/>
              <a:t>Raw materials react together during the manufacture of a chemical to give the product. </a:t>
            </a:r>
          </a:p>
          <a:p>
            <a:r>
              <a:rPr lang="en-US" sz="2800" dirty="0"/>
              <a:t>Such a chemical process often releases energy in the form of heat, and the reaction is described as ‘exothermic’. </a:t>
            </a:r>
          </a:p>
          <a:p>
            <a:r>
              <a:rPr lang="en-US" sz="2800" dirty="0"/>
              <a:t>A reaction may be exothermic even if you have to heat the reaction mass initially to get the reaction started</a:t>
            </a:r>
            <a:endParaRPr lang="en-IN" sz="2800" dirty="0"/>
          </a:p>
        </p:txBody>
      </p:sp>
    </p:spTree>
    <p:extLst>
      <p:ext uri="{BB962C8B-B14F-4D97-AF65-F5344CB8AC3E}">
        <p14:creationId xmlns:p14="http://schemas.microsoft.com/office/powerpoint/2010/main" val="194851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1F7A-838B-4474-8F28-30638105727A}"/>
              </a:ext>
            </a:extLst>
          </p:cNvPr>
          <p:cNvSpPr>
            <a:spLocks noGrp="1"/>
          </p:cNvSpPr>
          <p:nvPr>
            <p:ph type="title"/>
          </p:nvPr>
        </p:nvSpPr>
        <p:spPr/>
        <p:txBody>
          <a:bodyPr/>
          <a:lstStyle/>
          <a:p>
            <a:r>
              <a:rPr lang="en-IN" dirty="0"/>
              <a:t>Effects</a:t>
            </a:r>
          </a:p>
        </p:txBody>
      </p:sp>
      <p:sp>
        <p:nvSpPr>
          <p:cNvPr id="3" name="Content Placeholder 2">
            <a:extLst>
              <a:ext uri="{FF2B5EF4-FFF2-40B4-BE49-F238E27FC236}">
                <a16:creationId xmlns:a16="http://schemas.microsoft.com/office/drawing/2014/main" id="{56F19C71-DCAA-470B-B200-FBD922BCDEA8}"/>
              </a:ext>
            </a:extLst>
          </p:cNvPr>
          <p:cNvSpPr>
            <a:spLocks noGrp="1"/>
          </p:cNvSpPr>
          <p:nvPr>
            <p:ph idx="1"/>
          </p:nvPr>
        </p:nvSpPr>
        <p:spPr/>
        <p:txBody>
          <a:bodyPr>
            <a:normAutofit/>
          </a:bodyPr>
          <a:lstStyle/>
          <a:p>
            <a:r>
              <a:rPr lang="en-US" sz="2800" b="0" i="0" dirty="0">
                <a:solidFill>
                  <a:srgbClr val="333333"/>
                </a:solidFill>
                <a:effectLst/>
              </a:rPr>
              <a:t>When chemical reactions are not properly managed, they can have harmful, or even catastrophic consequences, such as toxic fumes, fires, and explosions.</a:t>
            </a:r>
          </a:p>
          <a:p>
            <a:r>
              <a:rPr lang="en-US" sz="2800" b="0" i="0" dirty="0">
                <a:solidFill>
                  <a:srgbClr val="333333"/>
                </a:solidFill>
                <a:effectLst/>
              </a:rPr>
              <a:t> These reactions may result in death and injury to people, damage to physical property, and severe effects on the environment. </a:t>
            </a:r>
          </a:p>
          <a:p>
            <a:r>
              <a:rPr lang="en-US" sz="2800" b="0" i="0" strike="noStrike" dirty="0">
                <a:effectLst/>
                <a:hlinkClick r:id="rId2" tooltip="Process Safety Management">
                  <a:extLst>
                    <a:ext uri="{A12FA001-AC4F-418D-AE19-62706E023703}">
                      <ahyp:hlinkClr xmlns:ahyp="http://schemas.microsoft.com/office/drawing/2018/hyperlinkcolor" val="tx"/>
                    </a:ext>
                  </a:extLst>
                </a:hlinkClick>
              </a:rPr>
              <a:t>Process Safety Management</a:t>
            </a:r>
            <a:r>
              <a:rPr lang="en-US" sz="2800" b="0" i="0" dirty="0">
                <a:effectLst/>
              </a:rPr>
              <a:t> </a:t>
            </a:r>
            <a:r>
              <a:rPr lang="en-US" sz="2800" b="0" i="0" dirty="0">
                <a:solidFill>
                  <a:srgbClr val="333333"/>
                </a:solidFill>
                <a:effectLst/>
              </a:rPr>
              <a:t>is used to prevent and mitigate chemical reactivity hazards.</a:t>
            </a:r>
            <a:endParaRPr lang="en-IN" sz="2800" dirty="0"/>
          </a:p>
          <a:p>
            <a:endParaRPr lang="en-IN" dirty="0"/>
          </a:p>
        </p:txBody>
      </p:sp>
    </p:spTree>
    <p:extLst>
      <p:ext uri="{BB962C8B-B14F-4D97-AF65-F5344CB8AC3E}">
        <p14:creationId xmlns:p14="http://schemas.microsoft.com/office/powerpoint/2010/main" val="2958729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F690-0882-4F0C-A9BB-081586D554BC}"/>
              </a:ext>
            </a:extLst>
          </p:cNvPr>
          <p:cNvSpPr>
            <a:spLocks noGrp="1"/>
          </p:cNvSpPr>
          <p:nvPr>
            <p:ph type="title"/>
          </p:nvPr>
        </p:nvSpPr>
        <p:spPr>
          <a:xfrm>
            <a:off x="179512" y="-16928"/>
            <a:ext cx="8229600" cy="1143000"/>
          </a:xfrm>
        </p:spPr>
        <p:txBody>
          <a:bodyPr>
            <a:normAutofit/>
          </a:bodyPr>
          <a:lstStyle/>
          <a:p>
            <a:pPr algn="l"/>
            <a:r>
              <a:rPr lang="en-IN" sz="3600" dirty="0">
                <a:solidFill>
                  <a:srgbClr val="C00000"/>
                </a:solidFill>
              </a:rPr>
              <a:t>Thermal runaway</a:t>
            </a:r>
          </a:p>
        </p:txBody>
      </p:sp>
      <p:sp>
        <p:nvSpPr>
          <p:cNvPr id="3" name="Content Placeholder 2">
            <a:extLst>
              <a:ext uri="{FF2B5EF4-FFF2-40B4-BE49-F238E27FC236}">
                <a16:creationId xmlns:a16="http://schemas.microsoft.com/office/drawing/2014/main" id="{70FB8559-F8F0-4556-95DE-41430401AA1D}"/>
              </a:ext>
            </a:extLst>
          </p:cNvPr>
          <p:cNvSpPr>
            <a:spLocks noGrp="1"/>
          </p:cNvSpPr>
          <p:nvPr>
            <p:ph idx="1"/>
          </p:nvPr>
        </p:nvSpPr>
        <p:spPr>
          <a:xfrm>
            <a:off x="345030" y="919137"/>
            <a:ext cx="6293701" cy="3589983"/>
          </a:xfrm>
        </p:spPr>
        <p:txBody>
          <a:bodyPr>
            <a:normAutofit fontScale="85000" lnSpcReduction="10000"/>
          </a:bodyPr>
          <a:lstStyle/>
          <a:p>
            <a:r>
              <a:rPr lang="en-US" dirty="0"/>
              <a:t>An exothermic reaction can lead to thermal runaway, which begins when the heat produced by the reaction exceeds the heat removed.</a:t>
            </a:r>
          </a:p>
          <a:p>
            <a:r>
              <a:rPr lang="en-US" dirty="0"/>
              <a:t> The surplus heat raises the temperature of the reaction mass, which causes the rate of reaction to increase. </a:t>
            </a:r>
          </a:p>
          <a:p>
            <a:r>
              <a:rPr lang="en-US" dirty="0"/>
              <a:t>This in turn accelerates the rate of heat production.</a:t>
            </a:r>
          </a:p>
          <a:p>
            <a:pPr marL="0" indent="0">
              <a:buNone/>
            </a:pPr>
            <a:endParaRPr lang="en-US" dirty="0"/>
          </a:p>
        </p:txBody>
      </p:sp>
      <p:pic>
        <p:nvPicPr>
          <p:cNvPr id="7" name="Picture 6">
            <a:extLst>
              <a:ext uri="{FF2B5EF4-FFF2-40B4-BE49-F238E27FC236}">
                <a16:creationId xmlns:a16="http://schemas.microsoft.com/office/drawing/2014/main" id="{1AEEDB6A-ECE6-F2C4-B3E3-6E6BFADB0ACE}"/>
              </a:ext>
            </a:extLst>
          </p:cNvPr>
          <p:cNvPicPr>
            <a:picLocks noChangeAspect="1"/>
          </p:cNvPicPr>
          <p:nvPr/>
        </p:nvPicPr>
        <p:blipFill>
          <a:blip r:embed="rId2"/>
          <a:stretch>
            <a:fillRect/>
          </a:stretch>
        </p:blipFill>
        <p:spPr>
          <a:xfrm>
            <a:off x="6804248" y="931393"/>
            <a:ext cx="2241179" cy="2497607"/>
          </a:xfrm>
          <a:prstGeom prst="rect">
            <a:avLst/>
          </a:prstGeom>
        </p:spPr>
      </p:pic>
      <p:sp>
        <p:nvSpPr>
          <p:cNvPr id="8" name="TextBox 7">
            <a:extLst>
              <a:ext uri="{FF2B5EF4-FFF2-40B4-BE49-F238E27FC236}">
                <a16:creationId xmlns:a16="http://schemas.microsoft.com/office/drawing/2014/main" id="{EEBE63B2-9683-4D67-E5D3-6385E54469B6}"/>
              </a:ext>
            </a:extLst>
          </p:cNvPr>
          <p:cNvSpPr txBox="1"/>
          <p:nvPr/>
        </p:nvSpPr>
        <p:spPr>
          <a:xfrm>
            <a:off x="971600" y="6165304"/>
            <a:ext cx="648072"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F51E022D-8325-C741-9D6C-358214BA407B}"/>
              </a:ext>
            </a:extLst>
          </p:cNvPr>
          <p:cNvSpPr txBox="1"/>
          <p:nvPr/>
        </p:nvSpPr>
        <p:spPr>
          <a:xfrm>
            <a:off x="467544" y="4869160"/>
            <a:ext cx="8424936" cy="1107996"/>
          </a:xfrm>
          <a:prstGeom prst="rect">
            <a:avLst/>
          </a:prstGeom>
          <a:noFill/>
        </p:spPr>
        <p:txBody>
          <a:bodyPr wrap="square" rtlCol="0">
            <a:spAutoFit/>
          </a:bodyPr>
          <a:lstStyle/>
          <a:p>
            <a:r>
              <a:rPr lang="en-US" sz="2400" b="1" dirty="0">
                <a:solidFill>
                  <a:srgbClr val="0070C0"/>
                </a:solidFill>
              </a:rPr>
              <a:t>Thumb rule: </a:t>
            </a:r>
            <a:r>
              <a:rPr lang="en-US" sz="2400" dirty="0"/>
              <a:t>suggests that reaction rate –and hence the rate of heat generation – doubles with every 10 °C rise in temperature.</a:t>
            </a:r>
            <a:endParaRPr lang="en-IN" sz="2400" dirty="0"/>
          </a:p>
          <a:p>
            <a:endParaRPr lang="en-IN" dirty="0"/>
          </a:p>
        </p:txBody>
      </p:sp>
    </p:spTree>
    <p:extLst>
      <p:ext uri="{BB962C8B-B14F-4D97-AF65-F5344CB8AC3E}">
        <p14:creationId xmlns:p14="http://schemas.microsoft.com/office/powerpoint/2010/main" val="194089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Examples - Hazards</a:t>
            </a:r>
            <a:endParaRPr lang="en-IN" dirty="0">
              <a:solidFill>
                <a:srgbClr val="FF0000"/>
              </a:solidFill>
            </a:endParaRPr>
          </a:p>
        </p:txBody>
      </p:sp>
      <p:sp>
        <p:nvSpPr>
          <p:cNvPr id="3" name="Content Placeholder 2"/>
          <p:cNvSpPr>
            <a:spLocks noGrp="1"/>
          </p:cNvSpPr>
          <p:nvPr>
            <p:ph idx="1"/>
          </p:nvPr>
        </p:nvSpPr>
        <p:spPr>
          <a:xfrm>
            <a:off x="460850" y="1916832"/>
            <a:ext cx="8229600" cy="4525963"/>
          </a:xfrm>
        </p:spPr>
        <p:txBody>
          <a:bodyPr/>
          <a:lstStyle/>
          <a:p>
            <a:r>
              <a:rPr lang="en-US" dirty="0"/>
              <a:t>Hazards arise due to strong oxidizing nature of nitrating mixture</a:t>
            </a:r>
          </a:p>
          <a:p>
            <a:r>
              <a:rPr lang="en-US" dirty="0"/>
              <a:t>Due to high flammable character (nitro derivatives/explosive nature)</a:t>
            </a:r>
          </a:p>
          <a:p>
            <a:r>
              <a:rPr lang="en-US" dirty="0"/>
              <a:t>Toxicity – caused by inhalation and skin absorption</a:t>
            </a:r>
          </a:p>
          <a:p>
            <a:r>
              <a:rPr lang="en-US" dirty="0"/>
              <a:t>Adopted only automatic control</a:t>
            </a:r>
            <a:endParaRPr lang="en-IN" dirty="0"/>
          </a:p>
        </p:txBody>
      </p:sp>
    </p:spTree>
    <p:extLst>
      <p:ext uri="{BB962C8B-B14F-4D97-AF65-F5344CB8AC3E}">
        <p14:creationId xmlns:p14="http://schemas.microsoft.com/office/powerpoint/2010/main" val="224319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Combustion</a:t>
            </a:r>
            <a:br>
              <a:rPr lang="en-IN" b="1" dirty="0"/>
            </a:br>
            <a:endParaRPr lang="en-IN" dirty="0"/>
          </a:p>
        </p:txBody>
      </p:sp>
      <p:sp>
        <p:nvSpPr>
          <p:cNvPr id="3" name="Content Placeholder 2"/>
          <p:cNvSpPr>
            <a:spLocks noGrp="1"/>
          </p:cNvSpPr>
          <p:nvPr>
            <p:ph idx="1"/>
          </p:nvPr>
        </p:nvSpPr>
        <p:spPr>
          <a:xfrm>
            <a:off x="35496" y="2132856"/>
            <a:ext cx="8445624" cy="4824536"/>
          </a:xfrm>
        </p:spPr>
        <p:txBody>
          <a:bodyPr>
            <a:normAutofit/>
          </a:bodyPr>
          <a:lstStyle/>
          <a:p>
            <a:r>
              <a:rPr lang="en-IN" sz="2600" dirty="0"/>
              <a:t>The burning of solid, liquid, and gaseous fuels as a source of energy is very common. </a:t>
            </a:r>
          </a:p>
          <a:p>
            <a:r>
              <a:rPr lang="en-IN" sz="2600" dirty="0"/>
              <a:t>Using sufficient and reliable combustion controls, this process seldom causes serious problems. However, some combustion processes are deliberately carried out with an inadequate oxygen supply in order to obtain products of incomplete combustion. </a:t>
            </a:r>
          </a:p>
          <a:p>
            <a:r>
              <a:rPr lang="en-IN" sz="2600" dirty="0"/>
              <a:t>Explosive mixtures sometimes occur, and then flashback is a serious problem.</a:t>
            </a:r>
          </a:p>
          <a:p>
            <a:endParaRPr lang="en-IN" dirty="0"/>
          </a:p>
        </p:txBody>
      </p:sp>
      <p:pic>
        <p:nvPicPr>
          <p:cNvPr id="5" name="Picture 4">
            <a:extLst>
              <a:ext uri="{FF2B5EF4-FFF2-40B4-BE49-F238E27FC236}">
                <a16:creationId xmlns:a16="http://schemas.microsoft.com/office/drawing/2014/main" id="{D0211AD1-E901-4AD9-82F0-EEF1391645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171797"/>
            <a:ext cx="1470794" cy="1961059"/>
          </a:xfrm>
          <a:prstGeom prst="rect">
            <a:avLst/>
          </a:prstGeom>
        </p:spPr>
      </p:pic>
      <p:pic>
        <p:nvPicPr>
          <p:cNvPr id="7" name="Picture 6">
            <a:extLst>
              <a:ext uri="{FF2B5EF4-FFF2-40B4-BE49-F238E27FC236}">
                <a16:creationId xmlns:a16="http://schemas.microsoft.com/office/drawing/2014/main" id="{17A4EAD2-2F62-4706-9F98-1D27ED953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199181"/>
            <a:ext cx="2409825" cy="1895475"/>
          </a:xfrm>
          <a:prstGeom prst="rect">
            <a:avLst/>
          </a:prstGeom>
        </p:spPr>
      </p:pic>
    </p:spTree>
    <p:extLst>
      <p:ext uri="{BB962C8B-B14F-4D97-AF65-F5344CB8AC3E}">
        <p14:creationId xmlns:p14="http://schemas.microsoft.com/office/powerpoint/2010/main" val="384397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3" y="1556792"/>
            <a:ext cx="6537139" cy="4896544"/>
          </a:xfrm>
        </p:spPr>
      </p:pic>
    </p:spTree>
    <p:extLst>
      <p:ext uri="{BB962C8B-B14F-4D97-AF65-F5344CB8AC3E}">
        <p14:creationId xmlns:p14="http://schemas.microsoft.com/office/powerpoint/2010/main" val="3215968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a:solidFill>
                  <a:srgbClr val="FF0000"/>
                </a:solidFill>
              </a:rPr>
              <a:t>Nitration</a:t>
            </a:r>
            <a:endParaRPr lang="en-IN" dirty="0">
              <a:solidFill>
                <a:srgbClr val="FF0000"/>
              </a:solidFill>
            </a:endParaRPr>
          </a:p>
        </p:txBody>
      </p:sp>
      <p:sp>
        <p:nvSpPr>
          <p:cNvPr id="3" name="Content Placeholder 2"/>
          <p:cNvSpPr>
            <a:spLocks noGrp="1"/>
          </p:cNvSpPr>
          <p:nvPr>
            <p:ph idx="1"/>
          </p:nvPr>
        </p:nvSpPr>
        <p:spPr>
          <a:xfrm>
            <a:off x="457200" y="1052736"/>
            <a:ext cx="8507288" cy="5184576"/>
          </a:xfrm>
        </p:spPr>
        <p:txBody>
          <a:bodyPr>
            <a:normAutofit lnSpcReduction="10000"/>
          </a:bodyPr>
          <a:lstStyle/>
          <a:p>
            <a:r>
              <a:rPr lang="en-IN" sz="2800" dirty="0"/>
              <a:t>All nitration reactions are potentially hazardous because of the explosive nature of the products and the strong oxidizing tendency, characteristic of the nitrating agent. </a:t>
            </a:r>
          </a:p>
          <a:p>
            <a:r>
              <a:rPr lang="en-IN" sz="2800" dirty="0"/>
              <a:t>The nitration reaction and the oxidation side reaction are highly exothermic. Therefore, these reactions may be extremely rapid and become uncontrollable. </a:t>
            </a:r>
          </a:p>
          <a:p>
            <a:r>
              <a:rPr lang="en-IN" sz="2800" b="1" u="sng" dirty="0">
                <a:solidFill>
                  <a:srgbClr val="0070C0"/>
                </a:solidFill>
              </a:rPr>
              <a:t>Close temperature control </a:t>
            </a:r>
            <a:r>
              <a:rPr lang="en-IN" sz="2800" dirty="0"/>
              <a:t>must be maintained. </a:t>
            </a:r>
          </a:p>
          <a:p>
            <a:r>
              <a:rPr lang="en-IN" sz="2800" dirty="0"/>
              <a:t>Sensitivity is enhanced by the presence of impurities, and rapid autocatalytic decompositions, i.e. fume-offs, may be violent.</a:t>
            </a:r>
          </a:p>
          <a:p>
            <a:r>
              <a:rPr lang="en-US" sz="2800" dirty="0" err="1"/>
              <a:t>Eg</a:t>
            </a:r>
            <a:r>
              <a:rPr lang="en-US" sz="2800" dirty="0"/>
              <a:t>) </a:t>
            </a:r>
            <a:r>
              <a:rPr lang="en-US" sz="2800" dirty="0" err="1"/>
              <a:t>nitrobezene</a:t>
            </a:r>
            <a:r>
              <a:rPr lang="en-US" sz="2800" dirty="0"/>
              <a:t>, TNT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080" y="5229200"/>
            <a:ext cx="3048000" cy="1333500"/>
          </a:xfrm>
          <a:prstGeom prst="rect">
            <a:avLst/>
          </a:prstGeom>
        </p:spPr>
      </p:pic>
    </p:spTree>
    <p:extLst>
      <p:ext uri="{BB962C8B-B14F-4D97-AF65-F5344CB8AC3E}">
        <p14:creationId xmlns:p14="http://schemas.microsoft.com/office/powerpoint/2010/main" val="2323582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2954</TotalTime>
  <Words>1008</Words>
  <Application>Microsoft Office PowerPoint</Application>
  <PresentationFormat>On-screen Show (4:3)</PresentationFormat>
  <Paragraphs>76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Chemical Reaction Hazards</vt:lpstr>
      <vt:lpstr>PowerPoint Presentation</vt:lpstr>
      <vt:lpstr>What are chemical reaction hazards?</vt:lpstr>
      <vt:lpstr>Effects</vt:lpstr>
      <vt:lpstr>Thermal runaway</vt:lpstr>
      <vt:lpstr>Examples - Hazards</vt:lpstr>
      <vt:lpstr>Combustion </vt:lpstr>
      <vt:lpstr>PowerPoint Presentation</vt:lpstr>
      <vt:lpstr>Nitration</vt:lpstr>
      <vt:lpstr>Polymerization</vt:lpstr>
      <vt:lpstr>Polymerization </vt:lpstr>
      <vt:lpstr>Halogenation </vt:lpstr>
      <vt:lpstr>Hydrogenation </vt:lpstr>
      <vt:lpstr>Oxidation </vt:lpstr>
      <vt:lpstr>What do you need to do?</vt:lpstr>
      <vt:lpstr>Safety measures</vt:lpstr>
      <vt:lpstr>Inherent safety</vt:lpstr>
      <vt:lpstr>Process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Praveen D</cp:lastModifiedBy>
  <cp:revision>15</cp:revision>
  <dcterms:created xsi:type="dcterms:W3CDTF">2020-09-08T05:53:49Z</dcterms:created>
  <dcterms:modified xsi:type="dcterms:W3CDTF">2023-08-27T17:02:35Z</dcterms:modified>
</cp:coreProperties>
</file>