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67" r:id="rId4"/>
    <p:sldId id="268" r:id="rId5"/>
    <p:sldId id="269" r:id="rId6"/>
    <p:sldId id="257" r:id="rId7"/>
    <p:sldId id="258" r:id="rId8"/>
    <p:sldId id="274" r:id="rId9"/>
    <p:sldId id="275" r:id="rId10"/>
    <p:sldId id="259" r:id="rId11"/>
    <p:sldId id="261" r:id="rId12"/>
    <p:sldId id="260" r:id="rId13"/>
    <p:sldId id="272" r:id="rId14"/>
    <p:sldId id="262" r:id="rId15"/>
    <p:sldId id="263" r:id="rId16"/>
    <p:sldId id="264" r:id="rId17"/>
    <p:sldId id="265" r:id="rId18"/>
    <p:sldId id="266" r:id="rId19"/>
    <p:sldId id="270"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0"/>
  </p:normalViewPr>
  <p:slideViewPr>
    <p:cSldViewPr>
      <p:cViewPr varScale="1">
        <p:scale>
          <a:sx n="81" d="100"/>
          <a:sy n="81" d="100"/>
        </p:scale>
        <p:origin x="1517"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1442D2E-C5FF-4F92-B7B7-AFF00699FBAD}" type="datetimeFigureOut">
              <a:rPr lang="en-US" smtClean="0"/>
              <a:pPr/>
              <a:t>9/1/2023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1459C-D43A-4CA8-895E-649663AAA5E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1442D2E-C5FF-4F92-B7B7-AFF00699FBAD}" type="datetimeFigureOut">
              <a:rPr lang="en-US" smtClean="0"/>
              <a:pPr/>
              <a:t>9/1/2023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1459C-D43A-4CA8-895E-649663AAA5E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1442D2E-C5FF-4F92-B7B7-AFF00699FBAD}" type="datetimeFigureOut">
              <a:rPr lang="en-US" smtClean="0"/>
              <a:pPr/>
              <a:t>9/1/2023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1459C-D43A-4CA8-895E-649663AAA5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1442D2E-C5FF-4F92-B7B7-AFF00699FBAD}" type="datetimeFigureOut">
              <a:rPr lang="en-US" smtClean="0"/>
              <a:pPr/>
              <a:t>9/1/2023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1459C-D43A-4CA8-895E-649663AAA5E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42D2E-C5FF-4F92-B7B7-AFF00699FBAD}" type="datetimeFigureOut">
              <a:rPr lang="en-US" smtClean="0"/>
              <a:pPr/>
              <a:t>9/1/2023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1459C-D43A-4CA8-895E-649663AAA5E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1442D2E-C5FF-4F92-B7B7-AFF00699FBAD}" type="datetimeFigureOut">
              <a:rPr lang="en-US" smtClean="0"/>
              <a:pPr/>
              <a:t>9/1/2023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1459C-D43A-4CA8-895E-649663AAA5E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1442D2E-C5FF-4F92-B7B7-AFF00699FBAD}" type="datetimeFigureOut">
              <a:rPr lang="en-US" smtClean="0"/>
              <a:pPr/>
              <a:t>9/1/2023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D1459C-D43A-4CA8-895E-649663AAA5E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1442D2E-C5FF-4F92-B7B7-AFF00699FBAD}" type="datetimeFigureOut">
              <a:rPr lang="en-US" smtClean="0"/>
              <a:pPr/>
              <a:t>9/1/2023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D1459C-D43A-4CA8-895E-649663AAA5E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42D2E-C5FF-4F92-B7B7-AFF00699FBAD}" type="datetimeFigureOut">
              <a:rPr lang="en-US" smtClean="0"/>
              <a:pPr/>
              <a:t>9/1/2023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D1459C-D43A-4CA8-895E-649663AAA5E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42D2E-C5FF-4F92-B7B7-AFF00699FBAD}" type="datetimeFigureOut">
              <a:rPr lang="en-US" smtClean="0"/>
              <a:pPr/>
              <a:t>9/1/2023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1459C-D43A-4CA8-895E-649663AAA5E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42D2E-C5FF-4F92-B7B7-AFF00699FBAD}" type="datetimeFigureOut">
              <a:rPr lang="en-US" smtClean="0"/>
              <a:pPr/>
              <a:t>9/1/2023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1459C-D43A-4CA8-895E-649663AAA5E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2D2E-C5FF-4F92-B7B7-AFF00699FBAD}" type="datetimeFigureOut">
              <a:rPr lang="en-US" smtClean="0"/>
              <a:pPr/>
              <a:t>9/1/2023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1459C-D43A-4CA8-895E-649663AAA5E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solidFill>
                  <a:srgbClr val="0070C0"/>
                </a:solidFill>
              </a:rPr>
              <a:t>High Pressure - High temperature </a:t>
            </a:r>
            <a:br>
              <a:rPr lang="en-IN" b="1">
                <a:solidFill>
                  <a:srgbClr val="0070C0"/>
                </a:solidFill>
              </a:rPr>
            </a:br>
            <a:r>
              <a:rPr lang="en-IN" b="1">
                <a:solidFill>
                  <a:srgbClr val="0070C0"/>
                </a:solidFill>
              </a:rPr>
              <a:t>Operations</a:t>
            </a:r>
            <a:br>
              <a:rPr lang="en-IN" b="1" dirty="0"/>
            </a:br>
            <a:r>
              <a:rPr lang="en-IN" b="1" dirty="0"/>
              <a:t>UNIT- II</a:t>
            </a:r>
            <a:endParaRPr lang="en-IN" dirty="0"/>
          </a:p>
        </p:txBody>
      </p:sp>
      <p:sp>
        <p:nvSpPr>
          <p:cNvPr id="3" name="Subtitle 2"/>
          <p:cNvSpPr>
            <a:spLocks noGrp="1"/>
          </p:cNvSpPr>
          <p:nvPr>
            <p:ph type="subTitle" idx="1"/>
          </p:nvPr>
        </p:nvSpPr>
        <p:spPr/>
        <p:txBody>
          <a:bodyPr>
            <a:normAutofit/>
          </a:bodyPr>
          <a:lstStyle/>
          <a:p>
            <a:endParaRPr lang="en-IN" dirty="0"/>
          </a:p>
          <a:p>
            <a:r>
              <a:rPr lang="en-IN" dirty="0"/>
              <a:t> </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accident can occur?</a:t>
            </a:r>
            <a:endParaRPr lang="en-IN" dirty="0"/>
          </a:p>
        </p:txBody>
      </p:sp>
      <p:sp>
        <p:nvSpPr>
          <p:cNvPr id="3" name="Content Placeholder 2"/>
          <p:cNvSpPr>
            <a:spLocks noGrp="1"/>
          </p:cNvSpPr>
          <p:nvPr>
            <p:ph idx="1"/>
          </p:nvPr>
        </p:nvSpPr>
        <p:spPr>
          <a:xfrm>
            <a:off x="457200" y="1600200"/>
            <a:ext cx="8147248" cy="4525963"/>
          </a:xfrm>
        </p:spPr>
        <p:txBody>
          <a:bodyPr/>
          <a:lstStyle/>
          <a:p>
            <a:r>
              <a:rPr lang="en-US" dirty="0"/>
              <a:t>If Boiler is unattended at the time of accident</a:t>
            </a:r>
          </a:p>
          <a:p>
            <a:r>
              <a:rPr lang="en-US" dirty="0"/>
              <a:t>Unexpected rapid increase in steam pressure and consequently safety valves failing to function, disruption occurred</a:t>
            </a:r>
          </a:p>
          <a:p>
            <a:r>
              <a:rPr lang="en-US" dirty="0"/>
              <a:t>If periodical independent inspection is not done</a:t>
            </a:r>
          </a:p>
          <a:p>
            <a:r>
              <a:rPr lang="en-US" dirty="0"/>
              <a:t>If the controls to the burners were defective</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a:solidFill>
                  <a:srgbClr val="C00000"/>
                </a:solidFill>
              </a:rPr>
              <a:t>Pressure deviations</a:t>
            </a:r>
            <a:endParaRPr lang="en-IN" dirty="0">
              <a:solidFill>
                <a:srgbClr val="C00000"/>
              </a:solidFill>
            </a:endParaRPr>
          </a:p>
        </p:txBody>
      </p:sp>
      <p:sp>
        <p:nvSpPr>
          <p:cNvPr id="3" name="Content Placeholder 2"/>
          <p:cNvSpPr>
            <a:spLocks noGrp="1"/>
          </p:cNvSpPr>
          <p:nvPr>
            <p:ph idx="1"/>
          </p:nvPr>
        </p:nvSpPr>
        <p:spPr>
          <a:xfrm>
            <a:off x="457200" y="1285860"/>
            <a:ext cx="8229600" cy="4840303"/>
          </a:xfrm>
        </p:spPr>
        <p:txBody>
          <a:bodyPr>
            <a:normAutofit fontScale="92500" lnSpcReduction="10000"/>
          </a:bodyPr>
          <a:lstStyle/>
          <a:p>
            <a:r>
              <a:rPr lang="en-US" dirty="0"/>
              <a:t>Changes in action of pumping equipment. </a:t>
            </a:r>
            <a:r>
              <a:rPr lang="en-US" dirty="0" err="1"/>
              <a:t>Eg</a:t>
            </a:r>
            <a:r>
              <a:rPr lang="en-US" dirty="0"/>
              <a:t>) failure of pump/compressor</a:t>
            </a:r>
          </a:p>
          <a:p>
            <a:r>
              <a:rPr lang="en-US" dirty="0"/>
              <a:t>Change of flow </a:t>
            </a:r>
            <a:r>
              <a:rPr lang="en-US" dirty="0" err="1"/>
              <a:t>eg</a:t>
            </a:r>
            <a:r>
              <a:rPr lang="en-US" dirty="0"/>
              <a:t>) closure of valves</a:t>
            </a:r>
          </a:p>
          <a:p>
            <a:r>
              <a:rPr lang="en-US" dirty="0"/>
              <a:t>Changes in heat input(</a:t>
            </a:r>
            <a:r>
              <a:rPr lang="en-US" dirty="0" err="1"/>
              <a:t>eg.</a:t>
            </a:r>
            <a:r>
              <a:rPr lang="en-US" dirty="0"/>
              <a:t> Heat from sun/fire)</a:t>
            </a:r>
          </a:p>
          <a:p>
            <a:r>
              <a:rPr lang="en-US" dirty="0"/>
              <a:t>Changes in heat output(</a:t>
            </a:r>
            <a:r>
              <a:rPr lang="en-US" dirty="0" err="1"/>
              <a:t>eg.</a:t>
            </a:r>
            <a:r>
              <a:rPr lang="en-US" dirty="0"/>
              <a:t> Loss of condenser cooling)</a:t>
            </a:r>
          </a:p>
          <a:p>
            <a:r>
              <a:rPr lang="en-US" dirty="0"/>
              <a:t>Thermal expansion and contraction(</a:t>
            </a:r>
            <a:r>
              <a:rPr lang="en-US" dirty="0" err="1"/>
              <a:t>eg.</a:t>
            </a:r>
            <a:r>
              <a:rPr lang="en-US" dirty="0"/>
              <a:t> Liquid density changes in pipeline)</a:t>
            </a:r>
          </a:p>
          <a:p>
            <a:r>
              <a:rPr lang="en-US" dirty="0"/>
              <a:t>Chemical reactions and explosion (</a:t>
            </a:r>
            <a:r>
              <a:rPr lang="en-US" dirty="0" err="1"/>
              <a:t>eg.</a:t>
            </a:r>
            <a:r>
              <a:rPr lang="en-US" dirty="0"/>
              <a:t> Runaway reactions)</a:t>
            </a:r>
            <a:endParaRPr lang="en-IN" dirty="0"/>
          </a:p>
        </p:txBody>
      </p:sp>
    </p:spTree>
    <p:extLst>
      <p:ext uri="{BB962C8B-B14F-4D97-AF65-F5344CB8AC3E}">
        <p14:creationId xmlns:p14="http://schemas.microsoft.com/office/powerpoint/2010/main" val="1979050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861" y="160337"/>
            <a:ext cx="8229600" cy="1143000"/>
          </a:xfrm>
        </p:spPr>
        <p:txBody>
          <a:bodyPr/>
          <a:lstStyle/>
          <a:p>
            <a:r>
              <a:rPr lang="en-US" dirty="0"/>
              <a:t>Design of pressure vessel</a:t>
            </a:r>
            <a:endParaRPr lang="en-IN" dirty="0"/>
          </a:p>
        </p:txBody>
      </p:sp>
      <p:sp>
        <p:nvSpPr>
          <p:cNvPr id="3" name="Content Placeholder 2"/>
          <p:cNvSpPr>
            <a:spLocks noGrp="1"/>
          </p:cNvSpPr>
          <p:nvPr>
            <p:ph idx="1"/>
          </p:nvPr>
        </p:nvSpPr>
        <p:spPr/>
        <p:txBody>
          <a:bodyPr/>
          <a:lstStyle/>
          <a:p>
            <a:r>
              <a:rPr lang="en-US" dirty="0"/>
              <a:t>Pressure</a:t>
            </a:r>
          </a:p>
          <a:p>
            <a:r>
              <a:rPr lang="en-US" dirty="0"/>
              <a:t>Temperature </a:t>
            </a:r>
          </a:p>
          <a:p>
            <a:r>
              <a:rPr lang="en-US" dirty="0"/>
              <a:t>Cyclic conditions</a:t>
            </a:r>
          </a:p>
          <a:p>
            <a:r>
              <a:rPr lang="en-US" dirty="0"/>
              <a:t>Effect of contents of the vessels</a:t>
            </a:r>
          </a:p>
          <a:p>
            <a:r>
              <a:rPr lang="en-US" dirty="0"/>
              <a:t>Effect of induced loads from </a:t>
            </a:r>
            <a:r>
              <a:rPr lang="en-US" dirty="0" err="1"/>
              <a:t>pipework</a:t>
            </a:r>
            <a:endParaRPr lang="en-US" dirty="0"/>
          </a:p>
          <a:p>
            <a:r>
              <a:rPr lang="en-US" dirty="0"/>
              <a:t>Effect of weather, snow, wind, earthquake, etc</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Pressure relief devices </a:t>
            </a:r>
            <a:endParaRPr lang="en-IN" dirty="0"/>
          </a:p>
        </p:txBody>
      </p:sp>
      <p:sp>
        <p:nvSpPr>
          <p:cNvPr id="3" name="Content Placeholder 2"/>
          <p:cNvSpPr>
            <a:spLocks noGrp="1"/>
          </p:cNvSpPr>
          <p:nvPr>
            <p:ph idx="1"/>
          </p:nvPr>
        </p:nvSpPr>
        <p:spPr/>
        <p:txBody>
          <a:bodyPr>
            <a:normAutofit/>
          </a:bodyPr>
          <a:lstStyle/>
          <a:p>
            <a:endParaRPr lang="en-IN" dirty="0"/>
          </a:p>
          <a:p>
            <a:r>
              <a:rPr lang="en-IN" sz="2800" dirty="0"/>
              <a:t>Safety valve </a:t>
            </a:r>
          </a:p>
          <a:p>
            <a:endParaRPr lang="en-IN" sz="2800" dirty="0"/>
          </a:p>
          <a:p>
            <a:r>
              <a:rPr lang="en-IN" sz="2800" dirty="0"/>
              <a:t>Relief Valve </a:t>
            </a:r>
          </a:p>
          <a:p>
            <a:endParaRPr lang="en-IN" sz="2800" dirty="0"/>
          </a:p>
          <a:p>
            <a:r>
              <a:rPr lang="en-IN" sz="2800" dirty="0"/>
              <a:t>Safety Relief Valve </a:t>
            </a:r>
          </a:p>
          <a:p>
            <a:pPr marL="0" indent="0">
              <a:buNone/>
            </a:pPr>
            <a:r>
              <a:rPr lang="en-US" sz="2800" dirty="0"/>
              <a:t>-</a:t>
            </a:r>
            <a:r>
              <a:rPr lang="en-IN" sz="2800" dirty="0"/>
              <a:t>Conventional Safety Relief Valve </a:t>
            </a:r>
          </a:p>
          <a:p>
            <a:pPr marL="0" indent="0">
              <a:buNone/>
            </a:pPr>
            <a:r>
              <a:rPr lang="en-US" sz="2800" dirty="0"/>
              <a:t>-</a:t>
            </a:r>
            <a:r>
              <a:rPr lang="en-IN" sz="2800" dirty="0"/>
              <a:t>Balanced Bellows Safety Relief Valve </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70D3C058-FDCD-4E5C-BAEF-551AAE0B5E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7944" y="1340768"/>
            <a:ext cx="1728192" cy="1728192"/>
          </a:xfrm>
          <a:prstGeom prst="rect">
            <a:avLst/>
          </a:prstGeom>
        </p:spPr>
      </p:pic>
      <p:pic>
        <p:nvPicPr>
          <p:cNvPr id="7" name="Picture 6">
            <a:extLst>
              <a:ext uri="{FF2B5EF4-FFF2-40B4-BE49-F238E27FC236}">
                <a16:creationId xmlns:a16="http://schemas.microsoft.com/office/drawing/2014/main" id="{08D6731C-8A1F-4876-975E-7ABAFCC01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3277" y="2483768"/>
            <a:ext cx="2346043" cy="1728192"/>
          </a:xfrm>
          <a:prstGeom prst="rect">
            <a:avLst/>
          </a:prstGeom>
        </p:spPr>
      </p:pic>
      <p:pic>
        <p:nvPicPr>
          <p:cNvPr id="9" name="Picture 8">
            <a:extLst>
              <a:ext uri="{FF2B5EF4-FFF2-40B4-BE49-F238E27FC236}">
                <a16:creationId xmlns:a16="http://schemas.microsoft.com/office/drawing/2014/main" id="{DEDCB141-408F-4D3D-BD00-C05B5D37E7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2160" y="4437112"/>
            <a:ext cx="2760394" cy="2070295"/>
          </a:xfrm>
          <a:prstGeom prst="rect">
            <a:avLst/>
          </a:prstGeom>
        </p:spPr>
      </p:pic>
    </p:spTree>
    <p:extLst>
      <p:ext uri="{BB962C8B-B14F-4D97-AF65-F5344CB8AC3E}">
        <p14:creationId xmlns:p14="http://schemas.microsoft.com/office/powerpoint/2010/main" val="3763805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74638"/>
            <a:ext cx="8115328" cy="439718"/>
          </a:xfrm>
        </p:spPr>
        <p:txBody>
          <a:bodyPr>
            <a:normAutofit fontScale="90000"/>
          </a:bodyPr>
          <a:lstStyle/>
          <a:p>
            <a:r>
              <a:rPr lang="en-US" dirty="0">
                <a:solidFill>
                  <a:srgbClr val="C00000"/>
                </a:solidFill>
              </a:rPr>
              <a:t>Safety considerations</a:t>
            </a:r>
            <a:endParaRPr lang="en-IN" dirty="0">
              <a:solidFill>
                <a:srgbClr val="C00000"/>
              </a:solidFill>
            </a:endParaRPr>
          </a:p>
        </p:txBody>
      </p:sp>
      <p:sp>
        <p:nvSpPr>
          <p:cNvPr id="3" name="Content Placeholder 2"/>
          <p:cNvSpPr>
            <a:spLocks noGrp="1"/>
          </p:cNvSpPr>
          <p:nvPr>
            <p:ph idx="1"/>
          </p:nvPr>
        </p:nvSpPr>
        <p:spPr>
          <a:xfrm>
            <a:off x="500034" y="3571876"/>
            <a:ext cx="8229600" cy="3143272"/>
          </a:xfrm>
        </p:spPr>
        <p:txBody>
          <a:bodyPr/>
          <a:lstStyle/>
          <a:p>
            <a:r>
              <a:rPr lang="en-US" dirty="0">
                <a:solidFill>
                  <a:srgbClr val="FF0000"/>
                </a:solidFill>
              </a:rPr>
              <a:t>Reducing pressure hazard:</a:t>
            </a:r>
          </a:p>
          <a:p>
            <a:pPr>
              <a:buNone/>
            </a:pPr>
            <a:r>
              <a:rPr lang="en-US" dirty="0"/>
              <a:t>Proper storage</a:t>
            </a:r>
          </a:p>
          <a:p>
            <a:pPr>
              <a:buNone/>
            </a:pPr>
            <a:r>
              <a:rPr lang="en-US" dirty="0"/>
              <a:t>Training and testing of personnel</a:t>
            </a:r>
          </a:p>
          <a:p>
            <a:pPr>
              <a:buNone/>
            </a:pPr>
            <a:r>
              <a:rPr lang="en-US" dirty="0"/>
              <a:t>Periodic inspections</a:t>
            </a:r>
          </a:p>
          <a:p>
            <a:pPr>
              <a:buNone/>
            </a:pPr>
            <a:r>
              <a:rPr lang="en-US" dirty="0"/>
              <a:t>Proper operating conditions</a:t>
            </a:r>
            <a:endParaRPr lang="en-IN" dirty="0"/>
          </a:p>
        </p:txBody>
      </p:sp>
      <p:sp>
        <p:nvSpPr>
          <p:cNvPr id="4" name="Content Placeholder 2"/>
          <p:cNvSpPr txBox="1">
            <a:spLocks/>
          </p:cNvSpPr>
          <p:nvPr/>
        </p:nvSpPr>
        <p:spPr>
          <a:xfrm>
            <a:off x="500034" y="785794"/>
            <a:ext cx="8229600" cy="2571768"/>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Range of gauge (not less than one/half times but not greater than twice the operating pressure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Reducing valves – to control the downstream pressure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Water level controls and alarms</a:t>
            </a: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dirty="0"/>
              <a:t>High temperature operations</a:t>
            </a:r>
            <a:endParaRPr lang="en-IN" dirty="0"/>
          </a:p>
        </p:txBody>
      </p:sp>
      <p:sp>
        <p:nvSpPr>
          <p:cNvPr id="3" name="Content Placeholder 2"/>
          <p:cNvSpPr>
            <a:spLocks noGrp="1"/>
          </p:cNvSpPr>
          <p:nvPr>
            <p:ph idx="1"/>
          </p:nvPr>
        </p:nvSpPr>
        <p:spPr/>
        <p:txBody>
          <a:bodyPr/>
          <a:lstStyle/>
          <a:p>
            <a:endParaRPr lang="en-US" dirty="0"/>
          </a:p>
          <a:p>
            <a:endParaRPr lang="en-IN" dirty="0"/>
          </a:p>
        </p:txBody>
      </p:sp>
      <p:sp>
        <p:nvSpPr>
          <p:cNvPr id="4" name="Content Placeholder 2"/>
          <p:cNvSpPr txBox="1">
            <a:spLocks/>
          </p:cNvSpPr>
          <p:nvPr/>
        </p:nvSpPr>
        <p:spPr>
          <a:xfrm>
            <a:off x="500034" y="1714488"/>
            <a:ext cx="8229600" cy="435771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500034" y="1071546"/>
            <a:ext cx="8229600" cy="2857520"/>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When the reaction vessel</a:t>
            </a:r>
            <a:r>
              <a:rPr kumimoji="0" lang="en-US" sz="3200" b="0" i="0" u="none" strike="noStrike" kern="1200" cap="none" spc="0" normalizeH="0" noProof="0" dirty="0">
                <a:ln>
                  <a:noFill/>
                </a:ln>
                <a:solidFill>
                  <a:schemeClr val="tx1"/>
                </a:solidFill>
                <a:effectLst/>
                <a:uLnTx/>
                <a:uFillTx/>
                <a:latin typeface="+mn-lt"/>
                <a:ea typeface="+mn-ea"/>
                <a:cs typeface="+mn-cs"/>
              </a:rPr>
              <a:t> is heated at a very high temperature the materials of construction is limited by reduction in their mechanical properties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baseline="0" dirty="0">
                <a:solidFill>
                  <a:srgbClr val="C00000"/>
                </a:solidFill>
              </a:rPr>
              <a:t>High</a:t>
            </a:r>
            <a:r>
              <a:rPr lang="en-US" sz="3200" dirty="0">
                <a:solidFill>
                  <a:srgbClr val="C00000"/>
                </a:solidFill>
              </a:rPr>
              <a:t> alloy steel – loss of ductility in certain ranges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rgbClr val="C00000"/>
                </a:solidFill>
                <a:effectLst/>
                <a:uLnTx/>
                <a:uFillTx/>
                <a:latin typeface="+mn-lt"/>
                <a:ea typeface="+mn-ea"/>
                <a:cs typeface="+mn-cs"/>
              </a:rPr>
              <a:t>Mild steel -  brittle</a:t>
            </a:r>
            <a:r>
              <a:rPr kumimoji="0" lang="en-US" sz="3200" b="0" i="0" u="none" strike="noStrike" kern="1200" cap="none" spc="0" normalizeH="0" noProof="0" dirty="0">
                <a:ln>
                  <a:noFill/>
                </a:ln>
                <a:solidFill>
                  <a:srgbClr val="C00000"/>
                </a:solidFill>
                <a:effectLst/>
                <a:uLnTx/>
                <a:uFillTx/>
                <a:latin typeface="+mn-lt"/>
                <a:ea typeface="+mn-ea"/>
                <a:cs typeface="+mn-cs"/>
              </a:rPr>
              <a:t> fracture can be subjected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rgbClr val="C00000"/>
              </a:solidFill>
              <a:effectLst/>
              <a:uLnTx/>
              <a:uFillTx/>
              <a:latin typeface="+mn-lt"/>
              <a:ea typeface="+mn-ea"/>
              <a:cs typeface="+mn-cs"/>
            </a:endParaRPr>
          </a:p>
        </p:txBody>
      </p:sp>
      <p:pic>
        <p:nvPicPr>
          <p:cNvPr id="6" name="Picture 5" descr="Schematic-diagram-of-batch-reactor.png"/>
          <p:cNvPicPr>
            <a:picLocks noChangeAspect="1"/>
          </p:cNvPicPr>
          <p:nvPr/>
        </p:nvPicPr>
        <p:blipFill>
          <a:blip r:embed="rId2"/>
          <a:stretch>
            <a:fillRect/>
          </a:stretch>
        </p:blipFill>
        <p:spPr>
          <a:xfrm>
            <a:off x="5143504" y="3714752"/>
            <a:ext cx="3058789" cy="2904650"/>
          </a:xfrm>
          <a:prstGeom prst="rect">
            <a:avLst/>
          </a:prstGeom>
        </p:spPr>
      </p:pic>
      <p:pic>
        <p:nvPicPr>
          <p:cNvPr id="8" name="Picture 7">
            <a:extLst>
              <a:ext uri="{FF2B5EF4-FFF2-40B4-BE49-F238E27FC236}">
                <a16:creationId xmlns:a16="http://schemas.microsoft.com/office/drawing/2014/main" id="{710ABBDC-9512-CE04-3303-D93C32EFD1E1}"/>
              </a:ext>
            </a:extLst>
          </p:cNvPr>
          <p:cNvPicPr>
            <a:picLocks noChangeAspect="1"/>
          </p:cNvPicPr>
          <p:nvPr/>
        </p:nvPicPr>
        <p:blipFill>
          <a:blip r:embed="rId3"/>
          <a:stretch>
            <a:fillRect/>
          </a:stretch>
        </p:blipFill>
        <p:spPr>
          <a:xfrm>
            <a:off x="611560" y="3929066"/>
            <a:ext cx="2615755" cy="2244212"/>
          </a:xfrm>
          <a:prstGeom prst="rect">
            <a:avLst/>
          </a:prstGeom>
        </p:spPr>
      </p:pic>
      <p:sp>
        <p:nvSpPr>
          <p:cNvPr id="9" name="TextBox 8">
            <a:extLst>
              <a:ext uri="{FF2B5EF4-FFF2-40B4-BE49-F238E27FC236}">
                <a16:creationId xmlns:a16="http://schemas.microsoft.com/office/drawing/2014/main" id="{B47E6DD5-6617-301E-D8F6-A837C3A1E17D}"/>
              </a:ext>
            </a:extLst>
          </p:cNvPr>
          <p:cNvSpPr txBox="1"/>
          <p:nvPr/>
        </p:nvSpPr>
        <p:spPr>
          <a:xfrm>
            <a:off x="611560" y="6211669"/>
            <a:ext cx="3058788" cy="646331"/>
          </a:xfrm>
          <a:prstGeom prst="rect">
            <a:avLst/>
          </a:prstGeom>
          <a:noFill/>
        </p:spPr>
        <p:txBody>
          <a:bodyPr wrap="square" rtlCol="0">
            <a:spAutoFit/>
          </a:bodyPr>
          <a:lstStyle/>
          <a:p>
            <a:r>
              <a:rPr lang="en-IN" b="1" dirty="0"/>
              <a:t>Brittle fracture in reactor vessel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99392"/>
            <a:ext cx="8229600" cy="1143000"/>
          </a:xfrm>
        </p:spPr>
        <p:txBody>
          <a:bodyPr>
            <a:normAutofit fontScale="90000"/>
          </a:bodyPr>
          <a:lstStyle/>
          <a:p>
            <a:r>
              <a:rPr lang="en-US" dirty="0">
                <a:solidFill>
                  <a:srgbClr val="FF0000"/>
                </a:solidFill>
              </a:rPr>
              <a:t>Resistance of the material to corrosion</a:t>
            </a:r>
            <a:endParaRPr lang="en-IN" dirty="0">
              <a:solidFill>
                <a:srgbClr val="FF0000"/>
              </a:solidFill>
            </a:endParaRPr>
          </a:p>
        </p:txBody>
      </p:sp>
      <p:sp>
        <p:nvSpPr>
          <p:cNvPr id="3" name="Content Placeholder 2"/>
          <p:cNvSpPr>
            <a:spLocks noGrp="1"/>
          </p:cNvSpPr>
          <p:nvPr>
            <p:ph idx="1"/>
          </p:nvPr>
        </p:nvSpPr>
        <p:spPr>
          <a:xfrm>
            <a:off x="457200" y="836712"/>
            <a:ext cx="8229600" cy="3240360"/>
          </a:xfrm>
        </p:spPr>
        <p:txBody>
          <a:bodyPr>
            <a:normAutofit lnSpcReduction="10000"/>
          </a:bodyPr>
          <a:lstStyle/>
          <a:p>
            <a:r>
              <a:rPr lang="en-US" sz="2800" dirty="0"/>
              <a:t>Choice of materials is very important</a:t>
            </a:r>
          </a:p>
          <a:p>
            <a:r>
              <a:rPr lang="en-US" sz="2800" dirty="0"/>
              <a:t>Component parts suffer loss of material by corrosion- load carrying capacity is reduced</a:t>
            </a:r>
          </a:p>
          <a:p>
            <a:r>
              <a:rPr lang="en-US" sz="2800" dirty="0"/>
              <a:t>Even without loss of weight, material become brittle or crack</a:t>
            </a:r>
          </a:p>
          <a:p>
            <a:r>
              <a:rPr lang="en-US" sz="2800" dirty="0"/>
              <a:t>Corrosion products can cause impurities to the product or impair heat transfer properties</a:t>
            </a:r>
            <a:endParaRPr lang="en-IN" sz="2800" dirty="0"/>
          </a:p>
        </p:txBody>
      </p:sp>
      <p:sp>
        <p:nvSpPr>
          <p:cNvPr id="4" name="TextBox 3">
            <a:extLst>
              <a:ext uri="{FF2B5EF4-FFF2-40B4-BE49-F238E27FC236}">
                <a16:creationId xmlns:a16="http://schemas.microsoft.com/office/drawing/2014/main" id="{02D1B3B3-FF09-2E69-3249-1DAD11C9471D}"/>
              </a:ext>
            </a:extLst>
          </p:cNvPr>
          <p:cNvSpPr txBox="1"/>
          <p:nvPr/>
        </p:nvSpPr>
        <p:spPr>
          <a:xfrm>
            <a:off x="251520" y="4077072"/>
            <a:ext cx="5145562" cy="2400657"/>
          </a:xfrm>
          <a:prstGeom prst="rect">
            <a:avLst/>
          </a:prstGeom>
          <a:noFill/>
        </p:spPr>
        <p:txBody>
          <a:bodyPr wrap="square" rtlCol="0">
            <a:spAutoFit/>
          </a:bodyPr>
          <a:lstStyle/>
          <a:p>
            <a:r>
              <a:rPr lang="en-IN" sz="2400" b="1" dirty="0">
                <a:solidFill>
                  <a:srgbClr val="0070C0"/>
                </a:solidFill>
              </a:rPr>
              <a:t>Corrosion resistant materials</a:t>
            </a:r>
          </a:p>
          <a:p>
            <a:r>
              <a:rPr lang="en-IN" b="1" dirty="0"/>
              <a:t>Aluminium</a:t>
            </a:r>
          </a:p>
          <a:p>
            <a:r>
              <a:rPr lang="en-IN" b="1" dirty="0"/>
              <a:t>Lead</a:t>
            </a:r>
          </a:p>
          <a:p>
            <a:r>
              <a:rPr lang="en-IN" b="1" dirty="0"/>
              <a:t>Chromium</a:t>
            </a:r>
          </a:p>
          <a:p>
            <a:r>
              <a:rPr lang="en-IN" b="1" dirty="0"/>
              <a:t>Thermoplastics – Polypropylene, polyethylene, nylon</a:t>
            </a:r>
          </a:p>
          <a:p>
            <a:r>
              <a:rPr lang="en-IN" b="1" dirty="0"/>
              <a:t>Fibre reinforced plastics, fibre glass</a:t>
            </a:r>
          </a:p>
          <a:p>
            <a:r>
              <a:rPr lang="en-IN" b="1" dirty="0"/>
              <a:t>Rubbers – Butyl rubber, neoprene rubber</a:t>
            </a:r>
          </a:p>
        </p:txBody>
      </p:sp>
      <p:pic>
        <p:nvPicPr>
          <p:cNvPr id="6" name="Picture 5">
            <a:extLst>
              <a:ext uri="{FF2B5EF4-FFF2-40B4-BE49-F238E27FC236}">
                <a16:creationId xmlns:a16="http://schemas.microsoft.com/office/drawing/2014/main" id="{D63E3CB0-109D-8F5A-029A-4A996BA8D62D}"/>
              </a:ext>
            </a:extLst>
          </p:cNvPr>
          <p:cNvPicPr>
            <a:picLocks noChangeAspect="1"/>
          </p:cNvPicPr>
          <p:nvPr/>
        </p:nvPicPr>
        <p:blipFill>
          <a:blip r:embed="rId2"/>
          <a:stretch>
            <a:fillRect/>
          </a:stretch>
        </p:blipFill>
        <p:spPr>
          <a:xfrm>
            <a:off x="5076056" y="4077072"/>
            <a:ext cx="3960441" cy="261568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367"/>
            <a:ext cx="8229600" cy="614321"/>
          </a:xfrm>
        </p:spPr>
        <p:txBody>
          <a:bodyPr>
            <a:normAutofit fontScale="90000"/>
          </a:bodyPr>
          <a:lstStyle/>
          <a:p>
            <a:r>
              <a:rPr lang="en-US" dirty="0"/>
              <a:t>Safety measures</a:t>
            </a:r>
            <a:endParaRPr lang="en-IN" dirty="0"/>
          </a:p>
        </p:txBody>
      </p:sp>
      <p:sp>
        <p:nvSpPr>
          <p:cNvPr id="3" name="Content Placeholder 2"/>
          <p:cNvSpPr>
            <a:spLocks noGrp="1"/>
          </p:cNvSpPr>
          <p:nvPr>
            <p:ph idx="1"/>
          </p:nvPr>
        </p:nvSpPr>
        <p:spPr>
          <a:xfrm>
            <a:off x="214282" y="548681"/>
            <a:ext cx="8929718" cy="4248472"/>
          </a:xfrm>
        </p:spPr>
        <p:txBody>
          <a:bodyPr>
            <a:normAutofit/>
          </a:bodyPr>
          <a:lstStyle/>
          <a:p>
            <a:r>
              <a:rPr lang="en-US" sz="2400" dirty="0"/>
              <a:t>If corrosion can’t be eliminated, acceptable safety can be achieved by designing with excess of materials</a:t>
            </a:r>
          </a:p>
          <a:p>
            <a:r>
              <a:rPr lang="en-US" sz="2400" dirty="0"/>
              <a:t>In commercial heat transfer apparatus, it operates  from temp 455 </a:t>
            </a:r>
            <a:r>
              <a:rPr lang="en-US" sz="2400" dirty="0">
                <a:sym typeface="Symbol" panose="05050102010706020507" pitchFamily="18" charset="2"/>
              </a:rPr>
              <a:t></a:t>
            </a:r>
            <a:r>
              <a:rPr lang="en-US" sz="2400" dirty="0"/>
              <a:t>F to high temperature of 4000 </a:t>
            </a:r>
            <a:r>
              <a:rPr lang="en-US" sz="2400" dirty="0">
                <a:sym typeface="Symbol" panose="05050102010706020507" pitchFamily="18" charset="2"/>
              </a:rPr>
              <a:t></a:t>
            </a:r>
            <a:r>
              <a:rPr lang="en-US" sz="2400" dirty="0"/>
              <a:t>F</a:t>
            </a:r>
          </a:p>
          <a:p>
            <a:pPr>
              <a:buNone/>
            </a:pPr>
            <a:r>
              <a:rPr lang="en-US" sz="2400" dirty="0"/>
              <a:t> - </a:t>
            </a:r>
            <a:r>
              <a:rPr lang="en-US" sz="2400" dirty="0">
                <a:solidFill>
                  <a:srgbClr val="C00000"/>
                </a:solidFill>
              </a:rPr>
              <a:t>Special considerations of heat transfer involving liquid metals and cooling waters</a:t>
            </a:r>
          </a:p>
          <a:p>
            <a:pPr>
              <a:buNone/>
            </a:pPr>
            <a:r>
              <a:rPr lang="en-US" sz="2400" dirty="0">
                <a:solidFill>
                  <a:srgbClr val="C00000"/>
                </a:solidFill>
              </a:rPr>
              <a:t>Accumulation of materials will reduce the effectiveness of heat transfer equipment with age</a:t>
            </a:r>
          </a:p>
          <a:p>
            <a:pPr>
              <a:buNone/>
            </a:pPr>
            <a:r>
              <a:rPr lang="en-US" sz="2400" dirty="0"/>
              <a:t>Heat exchange is to control or balance a reactive process- In case of reactor heat removal exactly balance the heat of reaction</a:t>
            </a:r>
            <a:endParaRPr lang="en-IN" sz="2400" dirty="0"/>
          </a:p>
        </p:txBody>
      </p:sp>
      <p:pic>
        <p:nvPicPr>
          <p:cNvPr id="5" name="Picture 4">
            <a:extLst>
              <a:ext uri="{FF2B5EF4-FFF2-40B4-BE49-F238E27FC236}">
                <a16:creationId xmlns:a16="http://schemas.microsoft.com/office/drawing/2014/main" id="{F66C39EA-DE41-ECAB-ECDC-0390038E9751}"/>
              </a:ext>
            </a:extLst>
          </p:cNvPr>
          <p:cNvPicPr>
            <a:picLocks noChangeAspect="1"/>
          </p:cNvPicPr>
          <p:nvPr/>
        </p:nvPicPr>
        <p:blipFill>
          <a:blip r:embed="rId2"/>
          <a:stretch>
            <a:fillRect/>
          </a:stretch>
        </p:blipFill>
        <p:spPr>
          <a:xfrm>
            <a:off x="2555776" y="4509120"/>
            <a:ext cx="3790952" cy="1951981"/>
          </a:xfrm>
          <a:prstGeom prst="rect">
            <a:avLst/>
          </a:prstGeom>
        </p:spPr>
      </p:pic>
      <p:sp>
        <p:nvSpPr>
          <p:cNvPr id="6" name="TextBox 5">
            <a:extLst>
              <a:ext uri="{FF2B5EF4-FFF2-40B4-BE49-F238E27FC236}">
                <a16:creationId xmlns:a16="http://schemas.microsoft.com/office/drawing/2014/main" id="{A8677CF9-2AA8-E6A0-C3E5-298E0E72B5FF}"/>
              </a:ext>
            </a:extLst>
          </p:cNvPr>
          <p:cNvSpPr txBox="1"/>
          <p:nvPr/>
        </p:nvSpPr>
        <p:spPr>
          <a:xfrm>
            <a:off x="6660232" y="5445224"/>
            <a:ext cx="1800200" cy="369332"/>
          </a:xfrm>
          <a:prstGeom prst="rect">
            <a:avLst/>
          </a:prstGeom>
          <a:noFill/>
        </p:spPr>
        <p:txBody>
          <a:bodyPr wrap="square" rtlCol="0">
            <a:spAutoFit/>
          </a:bodyPr>
          <a:lstStyle/>
          <a:p>
            <a:r>
              <a:rPr lang="en-IN" dirty="0"/>
              <a:t>Heat exchanger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Temperature deviations in reactor</a:t>
            </a:r>
            <a:endParaRPr lang="en-IN" dirty="0"/>
          </a:p>
        </p:txBody>
      </p:sp>
      <p:sp>
        <p:nvSpPr>
          <p:cNvPr id="3" name="Content Placeholder 2"/>
          <p:cNvSpPr>
            <a:spLocks noGrp="1"/>
          </p:cNvSpPr>
          <p:nvPr>
            <p:ph idx="1"/>
          </p:nvPr>
        </p:nvSpPr>
        <p:spPr>
          <a:xfrm>
            <a:off x="428596" y="1285860"/>
            <a:ext cx="8229600" cy="2614618"/>
          </a:xfrm>
        </p:spPr>
        <p:txBody>
          <a:bodyPr>
            <a:normAutofit fontScale="92500" lnSpcReduction="10000"/>
          </a:bodyPr>
          <a:lstStyle/>
          <a:p>
            <a:pPr>
              <a:buNone/>
            </a:pPr>
            <a:r>
              <a:rPr lang="en-US" dirty="0"/>
              <a:t>Sequence errors</a:t>
            </a:r>
          </a:p>
          <a:p>
            <a:r>
              <a:rPr lang="en-US" dirty="0"/>
              <a:t>Delay in initiating agitation</a:t>
            </a:r>
          </a:p>
          <a:p>
            <a:r>
              <a:rPr lang="en-US" dirty="0"/>
              <a:t>Temp variations or feed flow</a:t>
            </a:r>
          </a:p>
          <a:p>
            <a:r>
              <a:rPr lang="en-US" dirty="0"/>
              <a:t>Maldistribution of reactants</a:t>
            </a:r>
          </a:p>
          <a:p>
            <a:r>
              <a:rPr lang="en-US" dirty="0"/>
              <a:t>Fouling of heat transfer surfaces</a:t>
            </a:r>
            <a:endParaRPr lang="en-IN" dirty="0"/>
          </a:p>
        </p:txBody>
      </p:sp>
      <p:sp>
        <p:nvSpPr>
          <p:cNvPr id="4" name="Content Placeholder 2"/>
          <p:cNvSpPr txBox="1">
            <a:spLocks/>
          </p:cNvSpPr>
          <p:nvPr/>
        </p:nvSpPr>
        <p:spPr>
          <a:xfrm>
            <a:off x="500034" y="4071942"/>
            <a:ext cx="8229600" cy="2614618"/>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rgbClr val="C00000"/>
                </a:solidFill>
                <a:effectLst/>
                <a:uLnTx/>
                <a:uFillTx/>
                <a:latin typeface="+mn-lt"/>
                <a:ea typeface="+mn-ea"/>
                <a:cs typeface="+mn-cs"/>
              </a:rPr>
              <a:t>Causes: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a:solidFill>
                  <a:srgbClr val="C00000"/>
                </a:solidFill>
              </a:rPr>
              <a:t>Changes in heat input (fuel loss)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rgbClr val="C00000"/>
                </a:solidFill>
                <a:effectLst/>
                <a:uLnTx/>
                <a:uFillTx/>
                <a:latin typeface="+mn-lt"/>
                <a:ea typeface="+mn-ea"/>
                <a:cs typeface="+mn-cs"/>
              </a:rPr>
              <a:t>Changes</a:t>
            </a:r>
            <a:r>
              <a:rPr kumimoji="0" lang="en-US" sz="3200" b="0" i="0" u="none" strike="noStrike" kern="1200" cap="none" spc="0" normalizeH="0" noProof="0" dirty="0">
                <a:ln>
                  <a:noFill/>
                </a:ln>
                <a:solidFill>
                  <a:srgbClr val="C00000"/>
                </a:solidFill>
                <a:effectLst/>
                <a:uLnTx/>
                <a:uFillTx/>
                <a:latin typeface="+mn-lt"/>
                <a:ea typeface="+mn-ea"/>
                <a:cs typeface="+mn-cs"/>
              </a:rPr>
              <a:t> in heat output (loss of cooling)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baseline="0" dirty="0">
                <a:solidFill>
                  <a:srgbClr val="C00000"/>
                </a:solidFill>
              </a:rPr>
              <a:t>Changes</a:t>
            </a:r>
            <a:r>
              <a:rPr lang="en-US" sz="3200" dirty="0">
                <a:solidFill>
                  <a:srgbClr val="C00000"/>
                </a:solidFill>
              </a:rPr>
              <a:t> in heat transfer (fouling of heat exchangers)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rgbClr val="C00000"/>
                </a:solidFill>
                <a:effectLst/>
                <a:uLnTx/>
                <a:uFillTx/>
                <a:latin typeface="+mn-lt"/>
                <a:ea typeface="+mn-ea"/>
                <a:cs typeface="+mn-cs"/>
              </a:rPr>
              <a:t>Generation</a:t>
            </a:r>
            <a:r>
              <a:rPr kumimoji="0" lang="en-US" sz="3200" b="0" i="0" u="none" strike="noStrike" kern="1200" cap="none" spc="0" normalizeH="0" noProof="0" dirty="0">
                <a:ln>
                  <a:noFill/>
                </a:ln>
                <a:solidFill>
                  <a:srgbClr val="C00000"/>
                </a:solidFill>
                <a:effectLst/>
                <a:uLnTx/>
                <a:uFillTx/>
                <a:latin typeface="+mn-lt"/>
                <a:ea typeface="+mn-ea"/>
                <a:cs typeface="+mn-cs"/>
              </a:rPr>
              <a:t> of heat (runaway reaction)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baseline="0" dirty="0">
                <a:solidFill>
                  <a:srgbClr val="C00000"/>
                </a:solidFill>
              </a:rPr>
              <a:t>Thermal lags (</a:t>
            </a:r>
            <a:r>
              <a:rPr lang="en-US" sz="3200" baseline="0" dirty="0" err="1">
                <a:solidFill>
                  <a:srgbClr val="C00000"/>
                </a:solidFill>
              </a:rPr>
              <a:t>eg,lags</a:t>
            </a:r>
            <a:r>
              <a:rPr lang="en-US" sz="3200" dirty="0">
                <a:solidFill>
                  <a:srgbClr val="C00000"/>
                </a:solidFill>
              </a:rPr>
              <a:t> in heat exchanger)</a:t>
            </a:r>
            <a:endParaRPr kumimoji="0" lang="en-US" sz="3200" b="0" i="0" u="none" strike="noStrike" kern="1200" cap="none" spc="0" normalizeH="0" baseline="0" noProof="0" dirty="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20335"/>
            <a:ext cx="8229600" cy="1143000"/>
          </a:xfrm>
        </p:spPr>
        <p:txBody>
          <a:bodyPr/>
          <a:lstStyle/>
          <a:p>
            <a:r>
              <a:rPr lang="en-US" dirty="0">
                <a:solidFill>
                  <a:srgbClr val="C00000"/>
                </a:solidFill>
              </a:rPr>
              <a:t>Heat transfer equipment</a:t>
            </a:r>
            <a:endParaRPr lang="en-IN" dirty="0">
              <a:solidFill>
                <a:srgbClr val="C00000"/>
              </a:solidFill>
            </a:endParaRPr>
          </a:p>
        </p:txBody>
      </p:sp>
      <p:sp>
        <p:nvSpPr>
          <p:cNvPr id="3" name="Content Placeholder 2"/>
          <p:cNvSpPr>
            <a:spLocks noGrp="1"/>
          </p:cNvSpPr>
          <p:nvPr>
            <p:ph idx="1"/>
          </p:nvPr>
        </p:nvSpPr>
        <p:spPr>
          <a:xfrm>
            <a:off x="395536" y="1484784"/>
            <a:ext cx="5616624" cy="4641379"/>
          </a:xfrm>
        </p:spPr>
        <p:txBody>
          <a:bodyPr>
            <a:normAutofit fontScale="92500"/>
          </a:bodyPr>
          <a:lstStyle/>
          <a:p>
            <a:r>
              <a:rPr lang="en-IN" sz="2800" dirty="0"/>
              <a:t>The heat transfer equipment such as</a:t>
            </a:r>
          </a:p>
          <a:p>
            <a:r>
              <a:rPr lang="en-IN" sz="2800" dirty="0"/>
              <a:t> Evaporator</a:t>
            </a:r>
          </a:p>
          <a:p>
            <a:r>
              <a:rPr lang="en-IN" sz="2800" dirty="0"/>
              <a:t>Reactors</a:t>
            </a:r>
          </a:p>
          <a:p>
            <a:r>
              <a:rPr lang="en-IN" sz="2800" dirty="0"/>
              <a:t>Furnaces</a:t>
            </a:r>
          </a:p>
          <a:p>
            <a:r>
              <a:rPr lang="en-IN" sz="2800" dirty="0"/>
              <a:t>heat exchangers </a:t>
            </a:r>
          </a:p>
          <a:p>
            <a:pPr marL="0" indent="0">
              <a:buNone/>
            </a:pPr>
            <a:r>
              <a:rPr lang="en-IN" sz="2800" dirty="0"/>
              <a:t>-require some type of heating which may be directly fired with the help of fuel, electric heating, or using heat transfer media like steam or heating fluids </a:t>
            </a:r>
          </a:p>
        </p:txBody>
      </p:sp>
      <p:pic>
        <p:nvPicPr>
          <p:cNvPr id="5" name="Picture 4">
            <a:extLst>
              <a:ext uri="{FF2B5EF4-FFF2-40B4-BE49-F238E27FC236}">
                <a16:creationId xmlns:a16="http://schemas.microsoft.com/office/drawing/2014/main" id="{91F2DE86-3263-C748-4C03-9819D06BF48D}"/>
              </a:ext>
            </a:extLst>
          </p:cNvPr>
          <p:cNvPicPr>
            <a:picLocks noChangeAspect="1"/>
          </p:cNvPicPr>
          <p:nvPr/>
        </p:nvPicPr>
        <p:blipFill>
          <a:blip r:embed="rId2"/>
          <a:stretch>
            <a:fillRect/>
          </a:stretch>
        </p:blipFill>
        <p:spPr>
          <a:xfrm>
            <a:off x="6382454" y="908720"/>
            <a:ext cx="2207652" cy="2387136"/>
          </a:xfrm>
          <a:prstGeom prst="rect">
            <a:avLst/>
          </a:prstGeom>
        </p:spPr>
      </p:pic>
      <p:sp>
        <p:nvSpPr>
          <p:cNvPr id="6" name="TextBox 5">
            <a:extLst>
              <a:ext uri="{FF2B5EF4-FFF2-40B4-BE49-F238E27FC236}">
                <a16:creationId xmlns:a16="http://schemas.microsoft.com/office/drawing/2014/main" id="{E9E0E2B3-712D-7A6F-7566-708710201A25}"/>
              </a:ext>
            </a:extLst>
          </p:cNvPr>
          <p:cNvSpPr txBox="1"/>
          <p:nvPr/>
        </p:nvSpPr>
        <p:spPr>
          <a:xfrm>
            <a:off x="6543663" y="3295856"/>
            <a:ext cx="1944216" cy="369332"/>
          </a:xfrm>
          <a:prstGeom prst="rect">
            <a:avLst/>
          </a:prstGeom>
          <a:noFill/>
        </p:spPr>
        <p:txBody>
          <a:bodyPr wrap="square" rtlCol="0">
            <a:spAutoFit/>
          </a:bodyPr>
          <a:lstStyle/>
          <a:p>
            <a:pPr algn="ctr"/>
            <a:r>
              <a:rPr lang="en-IN" b="1" dirty="0"/>
              <a:t>Evaporator</a:t>
            </a:r>
          </a:p>
        </p:txBody>
      </p:sp>
      <p:pic>
        <p:nvPicPr>
          <p:cNvPr id="8" name="Picture 7">
            <a:extLst>
              <a:ext uri="{FF2B5EF4-FFF2-40B4-BE49-F238E27FC236}">
                <a16:creationId xmlns:a16="http://schemas.microsoft.com/office/drawing/2014/main" id="{7B4BC642-8E6C-5C54-FF80-7CA26CAB9599}"/>
              </a:ext>
            </a:extLst>
          </p:cNvPr>
          <p:cNvPicPr>
            <a:picLocks noChangeAspect="1"/>
          </p:cNvPicPr>
          <p:nvPr/>
        </p:nvPicPr>
        <p:blipFill>
          <a:blip r:embed="rId3"/>
          <a:stretch>
            <a:fillRect/>
          </a:stretch>
        </p:blipFill>
        <p:spPr>
          <a:xfrm>
            <a:off x="6504397" y="3673524"/>
            <a:ext cx="1966130" cy="2293819"/>
          </a:xfrm>
          <a:prstGeom prst="rect">
            <a:avLst/>
          </a:prstGeom>
        </p:spPr>
      </p:pic>
      <p:sp>
        <p:nvSpPr>
          <p:cNvPr id="9" name="TextBox 8">
            <a:extLst>
              <a:ext uri="{FF2B5EF4-FFF2-40B4-BE49-F238E27FC236}">
                <a16:creationId xmlns:a16="http://schemas.microsoft.com/office/drawing/2014/main" id="{7EFF2AF5-EADB-CD7F-0F19-7D669725C172}"/>
              </a:ext>
            </a:extLst>
          </p:cNvPr>
          <p:cNvSpPr txBox="1"/>
          <p:nvPr/>
        </p:nvSpPr>
        <p:spPr>
          <a:xfrm>
            <a:off x="6804248" y="6126163"/>
            <a:ext cx="1440160" cy="369332"/>
          </a:xfrm>
          <a:prstGeom prst="rect">
            <a:avLst/>
          </a:prstGeom>
          <a:noFill/>
        </p:spPr>
        <p:txBody>
          <a:bodyPr wrap="square" rtlCol="0">
            <a:spAutoFit/>
          </a:bodyPr>
          <a:lstStyle/>
          <a:p>
            <a:r>
              <a:rPr lang="en-IN" b="1" dirty="0"/>
              <a:t>Furnace</a:t>
            </a:r>
          </a:p>
        </p:txBody>
      </p:sp>
    </p:spTree>
    <p:extLst>
      <p:ext uri="{BB962C8B-B14F-4D97-AF65-F5344CB8AC3E}">
        <p14:creationId xmlns:p14="http://schemas.microsoft.com/office/powerpoint/2010/main" val="3014304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EB74-DE87-4125-9B8B-CA0D2B9218CD}"/>
              </a:ext>
            </a:extLst>
          </p:cNvPr>
          <p:cNvSpPr>
            <a:spLocks noGrp="1"/>
          </p:cNvSpPr>
          <p:nvPr>
            <p:ph type="title"/>
          </p:nvPr>
        </p:nvSpPr>
        <p:spPr>
          <a:xfrm>
            <a:off x="95295" y="2852936"/>
            <a:ext cx="8229600" cy="713008"/>
          </a:xfrm>
        </p:spPr>
        <p:txBody>
          <a:bodyPr>
            <a:noAutofit/>
          </a:bodyPr>
          <a:lstStyle/>
          <a:p>
            <a:r>
              <a:rPr lang="en-US" sz="2400" b="1" i="0" dirty="0" err="1">
                <a:solidFill>
                  <a:srgbClr val="222222"/>
                </a:solidFill>
                <a:effectLst/>
                <a:latin typeface="Arial" panose="020B0604020202020204" pitchFamily="34" charset="0"/>
              </a:rPr>
              <a:t>Flixborough</a:t>
            </a:r>
            <a:r>
              <a:rPr lang="en-US" sz="2400" b="1" i="0" dirty="0">
                <a:solidFill>
                  <a:srgbClr val="222222"/>
                </a:solidFill>
                <a:effectLst/>
                <a:latin typeface="Arial" panose="020B0604020202020204" pitchFamily="34" charset="0"/>
              </a:rPr>
              <a:t> Disaster</a:t>
            </a:r>
            <a:br>
              <a:rPr lang="en-US" sz="2400" b="1" i="0" dirty="0">
                <a:solidFill>
                  <a:srgbClr val="222222"/>
                </a:solidFill>
                <a:effectLst/>
                <a:latin typeface="Arial" panose="020B0604020202020204" pitchFamily="34" charset="0"/>
              </a:rPr>
            </a:br>
            <a:r>
              <a:rPr lang="en-US" sz="2400" b="1" i="0" dirty="0">
                <a:solidFill>
                  <a:srgbClr val="222222"/>
                </a:solidFill>
                <a:effectLst/>
                <a:latin typeface="Arial" panose="020B0604020202020204" pitchFamily="34" charset="0"/>
              </a:rPr>
              <a:t>Explosion of a Cyclohexane Cloud</a:t>
            </a:r>
            <a:br>
              <a:rPr lang="en-US" sz="2400" b="1" i="0" dirty="0">
                <a:solidFill>
                  <a:srgbClr val="222222"/>
                </a:solidFill>
                <a:effectLst/>
                <a:latin typeface="Arial" panose="020B0604020202020204" pitchFamily="34" charset="0"/>
              </a:rPr>
            </a:br>
            <a:endParaRPr lang="en-IN" sz="2400" dirty="0"/>
          </a:p>
        </p:txBody>
      </p:sp>
      <p:pic>
        <p:nvPicPr>
          <p:cNvPr id="5" name="Content Placeholder 4">
            <a:extLst>
              <a:ext uri="{FF2B5EF4-FFF2-40B4-BE49-F238E27FC236}">
                <a16:creationId xmlns:a16="http://schemas.microsoft.com/office/drawing/2014/main" id="{3B6E5BCC-9548-4112-B591-EAAA49B3E9B1}"/>
              </a:ext>
            </a:extLst>
          </p:cNvPr>
          <p:cNvPicPr>
            <a:picLocks noGrp="1" noChangeAspect="1"/>
          </p:cNvPicPr>
          <p:nvPr>
            <p:ph idx="1"/>
          </p:nvPr>
        </p:nvPicPr>
        <p:blipFill>
          <a:blip r:embed="rId2"/>
          <a:stretch>
            <a:fillRect/>
          </a:stretch>
        </p:blipFill>
        <p:spPr>
          <a:xfrm>
            <a:off x="323528" y="3645872"/>
            <a:ext cx="4095979" cy="2962034"/>
          </a:xfrm>
        </p:spPr>
      </p:pic>
      <p:sp>
        <p:nvSpPr>
          <p:cNvPr id="6" name="TextBox 5">
            <a:extLst>
              <a:ext uri="{FF2B5EF4-FFF2-40B4-BE49-F238E27FC236}">
                <a16:creationId xmlns:a16="http://schemas.microsoft.com/office/drawing/2014/main" id="{4A47982F-9723-45D5-A3F2-325F1C2D9D04}"/>
              </a:ext>
            </a:extLst>
          </p:cNvPr>
          <p:cNvSpPr txBox="1"/>
          <p:nvPr/>
        </p:nvSpPr>
        <p:spPr>
          <a:xfrm>
            <a:off x="4724495" y="3936538"/>
            <a:ext cx="3600400" cy="2585323"/>
          </a:xfrm>
          <a:prstGeom prst="rect">
            <a:avLst/>
          </a:prstGeom>
          <a:noFill/>
        </p:spPr>
        <p:txBody>
          <a:bodyPr wrap="square" rtlCol="0">
            <a:spAutoFit/>
          </a:bodyPr>
          <a:lstStyle/>
          <a:p>
            <a:r>
              <a:rPr lang="en-US" dirty="0"/>
              <a:t>Date: June 1st, 1974</a:t>
            </a:r>
          </a:p>
          <a:p>
            <a:r>
              <a:rPr lang="en-US" dirty="0"/>
              <a:t>Place: </a:t>
            </a:r>
            <a:r>
              <a:rPr lang="en-US" dirty="0" err="1"/>
              <a:t>Flixborough</a:t>
            </a:r>
            <a:r>
              <a:rPr lang="en-US" dirty="0"/>
              <a:t>, United Kingdom</a:t>
            </a:r>
          </a:p>
          <a:p>
            <a:r>
              <a:rPr lang="en-US" dirty="0"/>
              <a:t>Type of accident: Explosion in a cyclohexane processing plant</a:t>
            </a:r>
          </a:p>
          <a:p>
            <a:r>
              <a:rPr lang="en-US" dirty="0"/>
              <a:t>Outcome: 28 deaths (workers), 89 injured  (36 on site, 53 off-site), 1821 damaged houses. Loss about $66 million which is equivalent to $200 million today .</a:t>
            </a:r>
            <a:endParaRPr lang="en-IN" dirty="0"/>
          </a:p>
        </p:txBody>
      </p:sp>
      <p:sp>
        <p:nvSpPr>
          <p:cNvPr id="8" name="TextBox 7">
            <a:extLst>
              <a:ext uri="{FF2B5EF4-FFF2-40B4-BE49-F238E27FC236}">
                <a16:creationId xmlns:a16="http://schemas.microsoft.com/office/drawing/2014/main" id="{87771063-5728-4C54-8B5B-763543047406}"/>
              </a:ext>
            </a:extLst>
          </p:cNvPr>
          <p:cNvSpPr txBox="1"/>
          <p:nvPr/>
        </p:nvSpPr>
        <p:spPr>
          <a:xfrm>
            <a:off x="467544" y="1019535"/>
            <a:ext cx="6768752" cy="1938992"/>
          </a:xfrm>
          <a:prstGeom prst="rect">
            <a:avLst/>
          </a:prstGeom>
          <a:noFill/>
        </p:spPr>
        <p:txBody>
          <a:bodyPr wrap="square" rtlCol="0">
            <a:spAutoFit/>
          </a:bodyPr>
          <a:lstStyle/>
          <a:p>
            <a:r>
              <a:rPr lang="en-IN" sz="2400" dirty="0" err="1">
                <a:solidFill>
                  <a:srgbClr val="FF0000"/>
                </a:solidFill>
              </a:rPr>
              <a:t>Flixborough</a:t>
            </a:r>
            <a:r>
              <a:rPr lang="en-IN" sz="2400" dirty="0">
                <a:solidFill>
                  <a:srgbClr val="FF0000"/>
                </a:solidFill>
              </a:rPr>
              <a:t> Disaster</a:t>
            </a:r>
          </a:p>
          <a:p>
            <a:r>
              <a:rPr lang="en-IN" sz="2400" dirty="0">
                <a:solidFill>
                  <a:srgbClr val="FF0000"/>
                </a:solidFill>
              </a:rPr>
              <a:t>Seveso Disaster </a:t>
            </a:r>
          </a:p>
          <a:p>
            <a:r>
              <a:rPr lang="en-IN" sz="2400" dirty="0">
                <a:solidFill>
                  <a:srgbClr val="FF0000"/>
                </a:solidFill>
              </a:rPr>
              <a:t>Chernobyl Disaster </a:t>
            </a:r>
          </a:p>
          <a:p>
            <a:r>
              <a:rPr lang="en-IN" sz="2400" dirty="0">
                <a:solidFill>
                  <a:srgbClr val="FF0000"/>
                </a:solidFill>
              </a:rPr>
              <a:t>Bhopal Disaster </a:t>
            </a:r>
          </a:p>
          <a:p>
            <a:endParaRPr lang="en-IN" sz="2400" dirty="0">
              <a:solidFill>
                <a:srgbClr val="FF0000"/>
              </a:solidFill>
            </a:endParaRPr>
          </a:p>
        </p:txBody>
      </p:sp>
      <p:sp>
        <p:nvSpPr>
          <p:cNvPr id="9" name="TextBox 8">
            <a:extLst>
              <a:ext uri="{FF2B5EF4-FFF2-40B4-BE49-F238E27FC236}">
                <a16:creationId xmlns:a16="http://schemas.microsoft.com/office/drawing/2014/main" id="{488DE5F5-4030-41BD-B2B1-AA424E8628E4}"/>
              </a:ext>
            </a:extLst>
          </p:cNvPr>
          <p:cNvSpPr txBox="1"/>
          <p:nvPr/>
        </p:nvSpPr>
        <p:spPr>
          <a:xfrm>
            <a:off x="611560" y="250094"/>
            <a:ext cx="6048672" cy="769441"/>
          </a:xfrm>
          <a:prstGeom prst="rect">
            <a:avLst/>
          </a:prstGeom>
          <a:noFill/>
        </p:spPr>
        <p:txBody>
          <a:bodyPr wrap="square" rtlCol="0">
            <a:spAutoFit/>
          </a:bodyPr>
          <a:lstStyle/>
          <a:p>
            <a:r>
              <a:rPr lang="en-IN" sz="4400" dirty="0">
                <a:solidFill>
                  <a:srgbClr val="0070C0"/>
                </a:solidFill>
              </a:rPr>
              <a:t>Industrial Disasters</a:t>
            </a:r>
          </a:p>
        </p:txBody>
      </p:sp>
    </p:spTree>
    <p:extLst>
      <p:ext uri="{BB962C8B-B14F-4D97-AF65-F5344CB8AC3E}">
        <p14:creationId xmlns:p14="http://schemas.microsoft.com/office/powerpoint/2010/main" val="383217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052736"/>
            <a:ext cx="8229600" cy="5073427"/>
          </a:xfrm>
        </p:spPr>
        <p:txBody>
          <a:bodyPr>
            <a:normAutofit lnSpcReduction="10000"/>
          </a:bodyPr>
          <a:lstStyle/>
          <a:p>
            <a:endParaRPr lang="en-IN" dirty="0"/>
          </a:p>
          <a:p>
            <a:r>
              <a:rPr lang="en-IN" dirty="0"/>
              <a:t>In such equipment the heat absorbed by the tubes must be continuously removed by circulating the fluids and to prevent excess temperature rise through the liquid film heat transfer coefficient should be sufficiently high. </a:t>
            </a:r>
          </a:p>
          <a:p>
            <a:r>
              <a:rPr lang="en-IN" dirty="0"/>
              <a:t>Periodic inspection of the equipment is necessary and for that reason sufficient numbers of inspection opening must be provided, if applicable. </a:t>
            </a:r>
          </a:p>
          <a:p>
            <a:endParaRPr lang="en-IN" dirty="0"/>
          </a:p>
        </p:txBody>
      </p:sp>
    </p:spTree>
    <p:extLst>
      <p:ext uri="{BB962C8B-B14F-4D97-AF65-F5344CB8AC3E}">
        <p14:creationId xmlns:p14="http://schemas.microsoft.com/office/powerpoint/2010/main" val="342017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463"/>
            <a:ext cx="7776864" cy="841175"/>
          </a:xfrm>
        </p:spPr>
        <p:txBody>
          <a:bodyPr/>
          <a:lstStyle/>
          <a:p>
            <a:r>
              <a:rPr lang="en-US" dirty="0"/>
              <a:t>Equipment design problems</a:t>
            </a:r>
            <a:endParaRPr lang="en-IN" dirty="0"/>
          </a:p>
        </p:txBody>
      </p:sp>
      <p:sp>
        <p:nvSpPr>
          <p:cNvPr id="3" name="Content Placeholder 2"/>
          <p:cNvSpPr>
            <a:spLocks noGrp="1"/>
          </p:cNvSpPr>
          <p:nvPr>
            <p:ph idx="1"/>
          </p:nvPr>
        </p:nvSpPr>
        <p:spPr>
          <a:xfrm>
            <a:off x="432858" y="1412776"/>
            <a:ext cx="4114800" cy="4525963"/>
          </a:xfrm>
        </p:spPr>
        <p:txBody>
          <a:bodyPr/>
          <a:lstStyle/>
          <a:p>
            <a:r>
              <a:rPr lang="en-US" dirty="0"/>
              <a:t>Pressure vessel</a:t>
            </a:r>
          </a:p>
          <a:p>
            <a:r>
              <a:rPr lang="en-US" dirty="0"/>
              <a:t>Heat exchanger</a:t>
            </a:r>
          </a:p>
          <a:p>
            <a:r>
              <a:rPr lang="en-US" dirty="0" err="1"/>
              <a:t>Rotory</a:t>
            </a:r>
            <a:r>
              <a:rPr lang="en-US" dirty="0"/>
              <a:t> motion </a:t>
            </a:r>
            <a:r>
              <a:rPr lang="en-US" dirty="0" err="1"/>
              <a:t>equipments</a:t>
            </a:r>
            <a:r>
              <a:rPr lang="en-US" dirty="0"/>
              <a:t> (agitators,..)</a:t>
            </a:r>
          </a:p>
          <a:p>
            <a:r>
              <a:rPr lang="en-US" dirty="0"/>
              <a:t>Reactors</a:t>
            </a:r>
            <a:endParaRPr lang="en-IN" dirty="0"/>
          </a:p>
        </p:txBody>
      </p:sp>
      <p:pic>
        <p:nvPicPr>
          <p:cNvPr id="5" name="Picture 4">
            <a:extLst>
              <a:ext uri="{FF2B5EF4-FFF2-40B4-BE49-F238E27FC236}">
                <a16:creationId xmlns:a16="http://schemas.microsoft.com/office/drawing/2014/main" id="{31D3A8C4-0AED-6B38-9100-8824681FFF84}"/>
              </a:ext>
            </a:extLst>
          </p:cNvPr>
          <p:cNvPicPr>
            <a:picLocks noChangeAspect="1"/>
          </p:cNvPicPr>
          <p:nvPr/>
        </p:nvPicPr>
        <p:blipFill>
          <a:blip r:embed="rId2"/>
          <a:stretch>
            <a:fillRect/>
          </a:stretch>
        </p:blipFill>
        <p:spPr>
          <a:xfrm>
            <a:off x="4427984" y="738778"/>
            <a:ext cx="2520280" cy="1762650"/>
          </a:xfrm>
          <a:prstGeom prst="rect">
            <a:avLst/>
          </a:prstGeom>
        </p:spPr>
      </p:pic>
      <p:pic>
        <p:nvPicPr>
          <p:cNvPr id="7" name="Picture 6">
            <a:extLst>
              <a:ext uri="{FF2B5EF4-FFF2-40B4-BE49-F238E27FC236}">
                <a16:creationId xmlns:a16="http://schemas.microsoft.com/office/drawing/2014/main" id="{B2C996D7-CE8F-093A-6F00-095AB7DB795D}"/>
              </a:ext>
            </a:extLst>
          </p:cNvPr>
          <p:cNvPicPr>
            <a:picLocks noChangeAspect="1"/>
          </p:cNvPicPr>
          <p:nvPr/>
        </p:nvPicPr>
        <p:blipFill>
          <a:blip r:embed="rId3"/>
          <a:stretch>
            <a:fillRect/>
          </a:stretch>
        </p:blipFill>
        <p:spPr>
          <a:xfrm>
            <a:off x="4547253" y="2500924"/>
            <a:ext cx="2163026" cy="1484561"/>
          </a:xfrm>
          <a:prstGeom prst="rect">
            <a:avLst/>
          </a:prstGeom>
        </p:spPr>
      </p:pic>
      <p:pic>
        <p:nvPicPr>
          <p:cNvPr id="9" name="Picture 8">
            <a:extLst>
              <a:ext uri="{FF2B5EF4-FFF2-40B4-BE49-F238E27FC236}">
                <a16:creationId xmlns:a16="http://schemas.microsoft.com/office/drawing/2014/main" id="{306BD0BB-FAA4-38C9-A9DF-8341823265DD}"/>
              </a:ext>
            </a:extLst>
          </p:cNvPr>
          <p:cNvPicPr>
            <a:picLocks noChangeAspect="1"/>
          </p:cNvPicPr>
          <p:nvPr/>
        </p:nvPicPr>
        <p:blipFill>
          <a:blip r:embed="rId4"/>
          <a:stretch>
            <a:fillRect/>
          </a:stretch>
        </p:blipFill>
        <p:spPr>
          <a:xfrm>
            <a:off x="7130979" y="2683540"/>
            <a:ext cx="1938710" cy="3977575"/>
          </a:xfrm>
          <a:prstGeom prst="rect">
            <a:avLst/>
          </a:prstGeom>
        </p:spPr>
      </p:pic>
      <p:pic>
        <p:nvPicPr>
          <p:cNvPr id="11" name="Picture 10">
            <a:extLst>
              <a:ext uri="{FF2B5EF4-FFF2-40B4-BE49-F238E27FC236}">
                <a16:creationId xmlns:a16="http://schemas.microsoft.com/office/drawing/2014/main" id="{309D817F-6835-CFB1-B22B-4580807BD626}"/>
              </a:ext>
            </a:extLst>
          </p:cNvPr>
          <p:cNvPicPr>
            <a:picLocks noChangeAspect="1"/>
          </p:cNvPicPr>
          <p:nvPr/>
        </p:nvPicPr>
        <p:blipFill>
          <a:blip r:embed="rId5"/>
          <a:stretch>
            <a:fillRect/>
          </a:stretch>
        </p:blipFill>
        <p:spPr>
          <a:xfrm>
            <a:off x="4568754" y="4174257"/>
            <a:ext cx="2562225" cy="2009775"/>
          </a:xfrm>
          <a:prstGeom prst="rect">
            <a:avLst/>
          </a:prstGeom>
        </p:spPr>
      </p:pic>
      <p:cxnSp>
        <p:nvCxnSpPr>
          <p:cNvPr id="13" name="Straight Arrow Connector 12">
            <a:extLst>
              <a:ext uri="{FF2B5EF4-FFF2-40B4-BE49-F238E27FC236}">
                <a16:creationId xmlns:a16="http://schemas.microsoft.com/office/drawing/2014/main" id="{6A107980-95F6-7D91-9563-B5782CCCD5FD}"/>
              </a:ext>
            </a:extLst>
          </p:cNvPr>
          <p:cNvCxnSpPr/>
          <p:nvPr/>
        </p:nvCxnSpPr>
        <p:spPr>
          <a:xfrm flipV="1">
            <a:off x="3539141" y="1196752"/>
            <a:ext cx="791628"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ED3E131-11C8-AB41-3A56-6C79F31E5798}"/>
              </a:ext>
            </a:extLst>
          </p:cNvPr>
          <p:cNvCxnSpPr/>
          <p:nvPr/>
        </p:nvCxnSpPr>
        <p:spPr>
          <a:xfrm>
            <a:off x="3635896" y="2217452"/>
            <a:ext cx="792088" cy="779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E4847FC-9D76-4AF3-7A1B-5DF4492452E7}"/>
              </a:ext>
            </a:extLst>
          </p:cNvPr>
          <p:cNvCxnSpPr/>
          <p:nvPr/>
        </p:nvCxnSpPr>
        <p:spPr>
          <a:xfrm>
            <a:off x="2339752" y="4581128"/>
            <a:ext cx="2109328" cy="115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CA1AF1A-FA5C-5BEE-6D5C-24536B3D34B0}"/>
              </a:ext>
            </a:extLst>
          </p:cNvPr>
          <p:cNvSpPr txBox="1"/>
          <p:nvPr/>
        </p:nvSpPr>
        <p:spPr>
          <a:xfrm>
            <a:off x="7560274" y="2131592"/>
            <a:ext cx="1080120" cy="369332"/>
          </a:xfrm>
          <a:prstGeom prst="rect">
            <a:avLst/>
          </a:prstGeom>
          <a:noFill/>
        </p:spPr>
        <p:txBody>
          <a:bodyPr wrap="square" rtlCol="0">
            <a:spAutoFit/>
          </a:bodyPr>
          <a:lstStyle/>
          <a:p>
            <a:r>
              <a:rPr lang="en-IN" dirty="0"/>
              <a:t>Agitator</a:t>
            </a:r>
          </a:p>
        </p:txBody>
      </p:sp>
    </p:spTree>
    <p:extLst>
      <p:ext uri="{BB962C8B-B14F-4D97-AF65-F5344CB8AC3E}">
        <p14:creationId xmlns:p14="http://schemas.microsoft.com/office/powerpoint/2010/main" val="342174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9"/>
            <a:ext cx="8229600" cy="1143000"/>
          </a:xfrm>
        </p:spPr>
        <p:txBody>
          <a:bodyPr>
            <a:normAutofit fontScale="90000"/>
          </a:bodyPr>
          <a:lstStyle/>
          <a:p>
            <a:br>
              <a:rPr lang="en-IN" dirty="0"/>
            </a:br>
            <a:r>
              <a:rPr lang="en-IN" dirty="0"/>
              <a:t> </a:t>
            </a:r>
            <a:r>
              <a:rPr lang="en-IN" b="1" dirty="0"/>
              <a:t>Material of construction </a:t>
            </a:r>
            <a:endParaRPr lang="en-IN" dirty="0"/>
          </a:p>
        </p:txBody>
      </p:sp>
      <p:sp>
        <p:nvSpPr>
          <p:cNvPr id="3" name="Content Placeholder 2"/>
          <p:cNvSpPr>
            <a:spLocks noGrp="1"/>
          </p:cNvSpPr>
          <p:nvPr>
            <p:ph idx="1"/>
          </p:nvPr>
        </p:nvSpPr>
        <p:spPr>
          <a:xfrm>
            <a:off x="395536" y="1196752"/>
            <a:ext cx="8229600" cy="3629000"/>
          </a:xfrm>
        </p:spPr>
        <p:txBody>
          <a:bodyPr>
            <a:normAutofit fontScale="77500" lnSpcReduction="20000"/>
          </a:bodyPr>
          <a:lstStyle/>
          <a:p>
            <a:endParaRPr lang="en-IN" dirty="0"/>
          </a:p>
          <a:p>
            <a:r>
              <a:rPr lang="en-IN" dirty="0"/>
              <a:t> Strength</a:t>
            </a:r>
          </a:p>
          <a:p>
            <a:r>
              <a:rPr lang="en-IN" dirty="0"/>
              <a:t>corrosion resistance</a:t>
            </a:r>
          </a:p>
          <a:p>
            <a:r>
              <a:rPr lang="en-IN" dirty="0"/>
              <a:t>Elasticity</a:t>
            </a:r>
          </a:p>
          <a:p>
            <a:r>
              <a:rPr lang="en-IN" dirty="0"/>
              <a:t>Toughness</a:t>
            </a:r>
          </a:p>
          <a:p>
            <a:r>
              <a:rPr lang="en-IN" dirty="0"/>
              <a:t>Wear</a:t>
            </a:r>
          </a:p>
          <a:p>
            <a:r>
              <a:rPr lang="en-IN" dirty="0"/>
              <a:t>fatigue resistance </a:t>
            </a:r>
          </a:p>
          <a:p>
            <a:r>
              <a:rPr lang="en-IN" dirty="0"/>
              <a:t>ease of fabrication </a:t>
            </a:r>
          </a:p>
          <a:p>
            <a:r>
              <a:rPr lang="en-IN" dirty="0"/>
              <a:t>availability and cost </a:t>
            </a:r>
          </a:p>
          <a:p>
            <a:endParaRPr lang="en-US" dirty="0"/>
          </a:p>
          <a:p>
            <a:endParaRPr lang="en-IN" dirty="0"/>
          </a:p>
        </p:txBody>
      </p:sp>
    </p:spTree>
    <p:extLst>
      <p:ext uri="{BB962C8B-B14F-4D97-AF65-F5344CB8AC3E}">
        <p14:creationId xmlns:p14="http://schemas.microsoft.com/office/powerpoint/2010/main" val="4001542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71400"/>
            <a:ext cx="8686800" cy="1143000"/>
          </a:xfrm>
        </p:spPr>
        <p:txBody>
          <a:bodyPr>
            <a:normAutofit fontScale="90000"/>
          </a:bodyPr>
          <a:lstStyle/>
          <a:p>
            <a:br>
              <a:rPr lang="en-IN" dirty="0"/>
            </a:br>
            <a:r>
              <a:rPr lang="en-IN" dirty="0"/>
              <a:t> </a:t>
            </a:r>
            <a:r>
              <a:rPr lang="en-IN" b="1" dirty="0"/>
              <a:t>Precautions in design and construction </a:t>
            </a:r>
            <a:endParaRPr lang="en-IN" dirty="0"/>
          </a:p>
        </p:txBody>
      </p:sp>
      <p:sp>
        <p:nvSpPr>
          <p:cNvPr id="3" name="Content Placeholder 2"/>
          <p:cNvSpPr>
            <a:spLocks noGrp="1"/>
          </p:cNvSpPr>
          <p:nvPr>
            <p:ph idx="1"/>
          </p:nvPr>
        </p:nvSpPr>
        <p:spPr>
          <a:xfrm>
            <a:off x="457200" y="908720"/>
            <a:ext cx="8229600" cy="5832648"/>
          </a:xfrm>
        </p:spPr>
        <p:txBody>
          <a:bodyPr>
            <a:normAutofit fontScale="77500" lnSpcReduction="20000"/>
          </a:bodyPr>
          <a:lstStyle/>
          <a:p>
            <a:endParaRPr lang="en-IN" dirty="0"/>
          </a:p>
          <a:p>
            <a:r>
              <a:rPr lang="en-US" dirty="0"/>
              <a:t>High safety standard should be followed -</a:t>
            </a:r>
            <a:r>
              <a:rPr lang="en-IN" dirty="0"/>
              <a:t>vary according to the type of equipment. </a:t>
            </a:r>
          </a:p>
          <a:p>
            <a:r>
              <a:rPr lang="en-IN" dirty="0"/>
              <a:t>A properly designed piece of equipment will have in-built safety and loss prevention features. </a:t>
            </a:r>
          </a:p>
          <a:p>
            <a:r>
              <a:rPr lang="en-IN" dirty="0"/>
              <a:t>To prevent such failures the ideas and experience which are already available at various points in connection with emergency measures should be incorporated.</a:t>
            </a:r>
          </a:p>
          <a:p>
            <a:r>
              <a:rPr lang="en-IN" b="1" dirty="0"/>
              <a:t> Examples :</a:t>
            </a:r>
          </a:p>
          <a:p>
            <a:r>
              <a:rPr lang="en-IN" dirty="0"/>
              <a:t>unit reliability and flexibility</a:t>
            </a:r>
          </a:p>
          <a:p>
            <a:r>
              <a:rPr lang="en-IN" dirty="0"/>
              <a:t>ease of operations</a:t>
            </a:r>
          </a:p>
          <a:p>
            <a:r>
              <a:rPr lang="en-IN" dirty="0"/>
              <a:t>inspection and maintenance</a:t>
            </a:r>
          </a:p>
          <a:p>
            <a:r>
              <a:rPr lang="en-IN" dirty="0"/>
              <a:t>emergency shutdown facility,</a:t>
            </a:r>
          </a:p>
          <a:p>
            <a:r>
              <a:rPr lang="en-IN" dirty="0"/>
              <a:t>design to withstand probable pressure and temperature range, with facility to over pressure/temperature control etc. </a:t>
            </a:r>
          </a:p>
        </p:txBody>
      </p:sp>
    </p:spTree>
    <p:extLst>
      <p:ext uri="{BB962C8B-B14F-4D97-AF65-F5344CB8AC3E}">
        <p14:creationId xmlns:p14="http://schemas.microsoft.com/office/powerpoint/2010/main" val="2828545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r>
              <a:rPr lang="en-IN" b="1" dirty="0">
                <a:solidFill>
                  <a:srgbClr val="FF0000"/>
                </a:solidFill>
              </a:rPr>
              <a:t>Pressure  equipment safety</a:t>
            </a:r>
            <a:br>
              <a:rPr lang="en-IN" dirty="0"/>
            </a:br>
            <a:endParaRPr lang="en-IN" dirty="0"/>
          </a:p>
        </p:txBody>
      </p:sp>
      <p:sp>
        <p:nvSpPr>
          <p:cNvPr id="3" name="Content Placeholder 2"/>
          <p:cNvSpPr>
            <a:spLocks noGrp="1"/>
          </p:cNvSpPr>
          <p:nvPr>
            <p:ph idx="1"/>
          </p:nvPr>
        </p:nvSpPr>
        <p:spPr>
          <a:xfrm>
            <a:off x="457200" y="714356"/>
            <a:ext cx="8795320" cy="5411807"/>
          </a:xfrm>
        </p:spPr>
        <p:txBody>
          <a:bodyPr>
            <a:normAutofit fontScale="92500" lnSpcReduction="10000"/>
          </a:bodyPr>
          <a:lstStyle/>
          <a:p>
            <a:pPr fontAlgn="base">
              <a:buNone/>
            </a:pPr>
            <a:r>
              <a:rPr lang="en-IN" dirty="0"/>
              <a:t>Many types of pressure equipment can be hazardous. These include: </a:t>
            </a:r>
          </a:p>
          <a:p>
            <a:pPr fontAlgn="base"/>
            <a:r>
              <a:rPr lang="en-IN" dirty="0"/>
              <a:t>Steam boilers and associated pipework</a:t>
            </a:r>
          </a:p>
          <a:p>
            <a:pPr fontAlgn="base"/>
            <a:r>
              <a:rPr lang="en-IN" dirty="0"/>
              <a:t> Pressurised hot-water boilers</a:t>
            </a:r>
          </a:p>
          <a:p>
            <a:pPr fontAlgn="base"/>
            <a:r>
              <a:rPr lang="en-IN" dirty="0"/>
              <a:t>Air compressors</a:t>
            </a:r>
          </a:p>
          <a:p>
            <a:pPr fontAlgn="base"/>
            <a:r>
              <a:rPr lang="en-IN" dirty="0"/>
              <a:t>Air receivers and associated pipework</a:t>
            </a:r>
          </a:p>
          <a:p>
            <a:pPr fontAlgn="base"/>
            <a:r>
              <a:rPr lang="en-IN" dirty="0"/>
              <a:t>Autoclaves </a:t>
            </a:r>
          </a:p>
          <a:p>
            <a:pPr fontAlgn="base"/>
            <a:r>
              <a:rPr lang="en-IN" dirty="0"/>
              <a:t>Gas (</a:t>
            </a:r>
            <a:r>
              <a:rPr lang="en-IN" dirty="0" err="1"/>
              <a:t>eg</a:t>
            </a:r>
            <a:r>
              <a:rPr lang="en-IN" dirty="0"/>
              <a:t> LPG) storage tanks </a:t>
            </a:r>
          </a:p>
          <a:p>
            <a:pPr fontAlgn="base"/>
            <a:r>
              <a:rPr lang="en-IN" dirty="0"/>
              <a:t>Chemical reaction vessels.</a:t>
            </a:r>
          </a:p>
          <a:p>
            <a:pPr fontAlgn="base">
              <a:buNone/>
            </a:pPr>
            <a:r>
              <a:rPr lang="en-IN" dirty="0"/>
              <a:t>When things go wrong, these types of equipment can cause serious injuries and even fatalities.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Steam boiler - example</a:t>
            </a:r>
            <a:endParaRPr lang="en-IN" dirty="0">
              <a:solidFill>
                <a:srgbClr val="FF0000"/>
              </a:solidFill>
            </a:endParaRPr>
          </a:p>
        </p:txBody>
      </p:sp>
      <p:pic>
        <p:nvPicPr>
          <p:cNvPr id="4" name="Content Placeholder 3" descr="boiler_diagram.jpg"/>
          <p:cNvPicPr>
            <a:picLocks noGrp="1" noChangeAspect="1"/>
          </p:cNvPicPr>
          <p:nvPr>
            <p:ph idx="1"/>
          </p:nvPr>
        </p:nvPicPr>
        <p:blipFill>
          <a:blip r:embed="rId2"/>
          <a:stretch>
            <a:fillRect/>
          </a:stretch>
        </p:blipFill>
        <p:spPr>
          <a:xfrm>
            <a:off x="714348" y="1428736"/>
            <a:ext cx="3950342" cy="4525963"/>
          </a:xfrm>
        </p:spPr>
      </p:pic>
      <p:sp>
        <p:nvSpPr>
          <p:cNvPr id="5" name="TextBox 4"/>
          <p:cNvSpPr txBox="1"/>
          <p:nvPr/>
        </p:nvSpPr>
        <p:spPr>
          <a:xfrm>
            <a:off x="4786314" y="1571612"/>
            <a:ext cx="4357686" cy="3785652"/>
          </a:xfrm>
          <a:prstGeom prst="rect">
            <a:avLst/>
          </a:prstGeom>
          <a:noFill/>
        </p:spPr>
        <p:txBody>
          <a:bodyPr wrap="square" rtlCol="0">
            <a:spAutoFit/>
          </a:bodyPr>
          <a:lstStyle/>
          <a:p>
            <a:r>
              <a:rPr lang="en-IN" sz="2400" dirty="0"/>
              <a:t>A boiler is a vessel or tank in which heat, produced from the combustion of fuels such as natural gas, fuel oil, or coal, is used to generate hot water or steam</a:t>
            </a:r>
          </a:p>
          <a:p>
            <a:r>
              <a:rPr lang="en-IN" sz="2400" dirty="0"/>
              <a:t>Applications - building space heating to electric power production or industrial process heat.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594A-DEC4-48FA-BA28-B14001F145F5}"/>
              </a:ext>
            </a:extLst>
          </p:cNvPr>
          <p:cNvSpPr>
            <a:spLocks noGrp="1"/>
          </p:cNvSpPr>
          <p:nvPr>
            <p:ph type="title"/>
          </p:nvPr>
        </p:nvSpPr>
        <p:spPr/>
        <p:txBody>
          <a:bodyPr>
            <a:normAutofit/>
          </a:bodyPr>
          <a:lstStyle/>
          <a:p>
            <a:endParaRPr lang="en-IN" dirty="0"/>
          </a:p>
        </p:txBody>
      </p:sp>
      <p:sp>
        <p:nvSpPr>
          <p:cNvPr id="3" name="Content Placeholder 2">
            <a:extLst>
              <a:ext uri="{FF2B5EF4-FFF2-40B4-BE49-F238E27FC236}">
                <a16:creationId xmlns:a16="http://schemas.microsoft.com/office/drawing/2014/main" id="{381FC594-8B5B-8767-D86D-7C25FC899A44}"/>
              </a:ext>
            </a:extLst>
          </p:cNvPr>
          <p:cNvSpPr>
            <a:spLocks noGrp="1"/>
          </p:cNvSpPr>
          <p:nvPr>
            <p:ph idx="1"/>
          </p:nvPr>
        </p:nvSpPr>
        <p:spPr/>
        <p:txBody>
          <a:bodyPr>
            <a:normAutofit lnSpcReduction="10000"/>
          </a:bodyPr>
          <a:lstStyle/>
          <a:p>
            <a:r>
              <a:rPr lang="en-US" b="1" i="0" dirty="0">
                <a:solidFill>
                  <a:srgbClr val="4B4F58"/>
                </a:solidFill>
                <a:effectLst/>
                <a:latin typeface="Open Sans" panose="020B0606030504020204" pitchFamily="34" charset="0"/>
              </a:rPr>
              <a:t>What Safety Precautions Should One Consider While Working with Pressure Vessels? </a:t>
            </a:r>
          </a:p>
          <a:p>
            <a:endParaRPr lang="en-US" b="1" dirty="0">
              <a:solidFill>
                <a:srgbClr val="4B4F58"/>
              </a:solidFill>
              <a:latin typeface="Open Sans" panose="020B0606030504020204" pitchFamily="34" charset="0"/>
            </a:endParaRPr>
          </a:p>
          <a:p>
            <a:endParaRPr lang="en-US" b="1" dirty="0">
              <a:solidFill>
                <a:srgbClr val="4B4F58"/>
              </a:solidFill>
              <a:latin typeface="Open Sans" panose="020B0606030504020204" pitchFamily="34" charset="0"/>
            </a:endParaRPr>
          </a:p>
          <a:p>
            <a:endParaRPr lang="en-US" b="1" dirty="0">
              <a:solidFill>
                <a:srgbClr val="4B4F58"/>
              </a:solidFill>
              <a:latin typeface="Open Sans" panose="020B0606030504020204" pitchFamily="34" charset="0"/>
            </a:endParaRPr>
          </a:p>
          <a:p>
            <a:endParaRPr lang="en-US" b="1" dirty="0">
              <a:solidFill>
                <a:srgbClr val="4B4F58"/>
              </a:solidFill>
              <a:latin typeface="Open Sans" panose="020B0606030504020204" pitchFamily="34" charset="0"/>
            </a:endParaRPr>
          </a:p>
          <a:p>
            <a:endParaRPr lang="en-US" b="1" dirty="0">
              <a:solidFill>
                <a:srgbClr val="4B4F58"/>
              </a:solidFill>
              <a:latin typeface="Open Sans" panose="020B0606030504020204" pitchFamily="34" charset="0"/>
            </a:endParaRPr>
          </a:p>
          <a:p>
            <a:r>
              <a:rPr lang="en-IN" sz="1400" dirty="0"/>
              <a:t>https://www.bepeterson.com/4-most-important-safety-precautions-for-operating-pressure-vessels</a:t>
            </a:r>
          </a:p>
        </p:txBody>
      </p:sp>
    </p:spTree>
    <p:extLst>
      <p:ext uri="{BB962C8B-B14F-4D97-AF65-F5344CB8AC3E}">
        <p14:creationId xmlns:p14="http://schemas.microsoft.com/office/powerpoint/2010/main" val="453689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F663B-75BA-E318-E473-47564C8849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084E80-4331-E347-185B-9A169863E020}"/>
              </a:ext>
            </a:extLst>
          </p:cNvPr>
          <p:cNvSpPr>
            <a:spLocks noGrp="1"/>
          </p:cNvSpPr>
          <p:nvPr>
            <p:ph idx="1"/>
          </p:nvPr>
        </p:nvSpPr>
        <p:spPr/>
        <p:txBody>
          <a:bodyPr/>
          <a:lstStyle/>
          <a:p>
            <a:r>
              <a:rPr lang="en-IN" b="1" i="0" dirty="0">
                <a:effectLst/>
              </a:rPr>
              <a:t>Timely Maintenance</a:t>
            </a:r>
            <a:endParaRPr lang="en-IN" dirty="0"/>
          </a:p>
          <a:p>
            <a:r>
              <a:rPr lang="en-IN" b="1" i="0" dirty="0">
                <a:effectLst/>
              </a:rPr>
              <a:t>Proper Knowledge and Training</a:t>
            </a:r>
          </a:p>
          <a:p>
            <a:r>
              <a:rPr lang="en-IN" b="1" i="0" dirty="0">
                <a:effectLst/>
              </a:rPr>
              <a:t>Understanding Operating Conditions</a:t>
            </a:r>
            <a:endParaRPr lang="en-IN" b="1" dirty="0"/>
          </a:p>
          <a:p>
            <a:r>
              <a:rPr lang="en-IN" b="1" i="0" dirty="0">
                <a:effectLst/>
              </a:rPr>
              <a:t>Installing Protective Devices</a:t>
            </a:r>
            <a:endParaRPr lang="en-IN" dirty="0"/>
          </a:p>
        </p:txBody>
      </p:sp>
    </p:spTree>
    <p:extLst>
      <p:ext uri="{BB962C8B-B14F-4D97-AF65-F5344CB8AC3E}">
        <p14:creationId xmlns:p14="http://schemas.microsoft.com/office/powerpoint/2010/main" val="3864218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10862</TotalTime>
  <Words>974</Words>
  <Application>Microsoft Office PowerPoint</Application>
  <PresentationFormat>On-screen Show (4:3)</PresentationFormat>
  <Paragraphs>149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Open Sans</vt:lpstr>
      <vt:lpstr>Office Theme</vt:lpstr>
      <vt:lpstr>High Pressure - High temperature  Operations UNIT- II</vt:lpstr>
      <vt:lpstr>Flixborough Disaster Explosion of a Cyclohexane Cloud </vt:lpstr>
      <vt:lpstr>Equipment design problems</vt:lpstr>
      <vt:lpstr>  Material of construction </vt:lpstr>
      <vt:lpstr>  Precautions in design and construction </vt:lpstr>
      <vt:lpstr>Pressure  equipment safety </vt:lpstr>
      <vt:lpstr>Steam boiler - example</vt:lpstr>
      <vt:lpstr>PowerPoint Presentation</vt:lpstr>
      <vt:lpstr>PowerPoint Presentation</vt:lpstr>
      <vt:lpstr>How the accident can occur?</vt:lpstr>
      <vt:lpstr>Pressure deviations</vt:lpstr>
      <vt:lpstr>Design of pressure vessel</vt:lpstr>
      <vt:lpstr>Pressure relief devices </vt:lpstr>
      <vt:lpstr>Safety considerations</vt:lpstr>
      <vt:lpstr>High temperature operations</vt:lpstr>
      <vt:lpstr>Resistance of the material to corrosion</vt:lpstr>
      <vt:lpstr>Safety measures</vt:lpstr>
      <vt:lpstr>Temperature deviations in reactor</vt:lpstr>
      <vt:lpstr>Heat transfer equipment</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pressure and High Temperature Operations</dc:title>
  <dc:creator>Nandy</dc:creator>
  <cp:lastModifiedBy>Praveen D</cp:lastModifiedBy>
  <cp:revision>28</cp:revision>
  <dcterms:created xsi:type="dcterms:W3CDTF">2018-08-27T06:38:36Z</dcterms:created>
  <dcterms:modified xsi:type="dcterms:W3CDTF">2023-09-01T04:22:30Z</dcterms:modified>
</cp:coreProperties>
</file>