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3" r:id="rId3"/>
    <p:sldId id="257" r:id="rId4"/>
    <p:sldId id="288" r:id="rId5"/>
    <p:sldId id="289"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90" r:id="rId35"/>
    <p:sldId id="291" r:id="rId36"/>
    <p:sldId id="286" r:id="rId37"/>
    <p:sldId id="292" r:id="rId38"/>
    <p:sldId id="287"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0B1F0B-90A9-4988-8C30-AD07ABE3E78C}" type="datetimeFigureOut">
              <a:rPr lang="en-US" smtClean="0"/>
              <a:pPr/>
              <a:t>8/27/2018</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27EFA42-E017-4168-B3CB-C2C540B713A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sldNum" sz="quarter" idx="5"/>
          </p:nvPr>
        </p:nvSpPr>
        <p:spPr>
          <a:noFill/>
          <a:ln w="12700">
            <a:miter lim="800000"/>
            <a:headEnd type="none" w="sm" len="sm"/>
            <a:tailEnd type="none" w="sm" len="sm"/>
          </a:ln>
        </p:spPr>
        <p:txBody>
          <a:bodyPr/>
          <a:lstStyle/>
          <a:p>
            <a:fld id="{637D6CAC-D1D4-4A7D-BF54-C3CAF6447124}" type="slidenum">
              <a:rPr lang="en-US" altLang="en-US" sz="1300" smtClean="0"/>
              <a:pPr/>
              <a:t>2</a:t>
            </a:fld>
            <a:endParaRPr lang="en-US" altLang="en-US" sz="1300" smtClean="0"/>
          </a:p>
        </p:txBody>
      </p:sp>
      <p:sp>
        <p:nvSpPr>
          <p:cNvPr id="50179" name="Rectangle 6"/>
          <p:cNvSpPr>
            <a:spLocks noChangeArrowheads="1" noTextEdit="1"/>
          </p:cNvSpPr>
          <p:nvPr>
            <p:ph type="sldImg"/>
          </p:nvPr>
        </p:nvSpPr>
        <p:spPr>
          <a:ln/>
        </p:spPr>
      </p:sp>
      <p:sp>
        <p:nvSpPr>
          <p:cNvPr id="50180" name="Rectangle 7"/>
          <p:cNvSpPr>
            <a:spLocks noGrp="1" noChangeArrowheads="1"/>
          </p:cNvSpPr>
          <p:nvPr>
            <p:ph type="body" idx="1"/>
          </p:nvPr>
        </p:nvSpPr>
        <p:spPr>
          <a:noFill/>
        </p:spPr>
        <p:txBody>
          <a:bodyPr/>
          <a:lstStyle/>
          <a:p>
            <a:r>
              <a:rPr lang="en-US" altLang="en-US" smtClean="0"/>
              <a:t>What is Ergonomics?</a:t>
            </a:r>
          </a:p>
          <a:p>
            <a:pPr lvl="1"/>
            <a:r>
              <a:rPr lang="en-US" altLang="en-US" smtClean="0"/>
              <a:t>Ergonomics is the science of modifying jobs to fit the capabilities of the people who do them. Work-related MSDs result when there is a mismatch between the physical capability of workers and the physical demands of their jobs.  Ergonomics helps resolve this mismatch.</a:t>
            </a:r>
          </a:p>
          <a:p>
            <a:pPr lvl="1"/>
            <a:r>
              <a:rPr lang="en-US" altLang="en-US" smtClean="0"/>
              <a:t>Ergonomics helps reduce MSDs that can result when the worker’s job requires repetitive reaching, using forceful exertions, bending and lifting, working with vibrating equipment, or other repetitive motions.</a:t>
            </a:r>
          </a:p>
          <a:p>
            <a:pPr lvl="1"/>
            <a:r>
              <a:rPr lang="en-US" altLang="en-US" smtClean="0"/>
              <a:t>Ergonomic engineering controls may change the design of a work-station, a production line, or the way a job is performed for the purpose of reducing MSDs.</a:t>
            </a:r>
          </a:p>
          <a:p>
            <a:pPr lvl="1"/>
            <a:r>
              <a:rPr lang="en-US" altLang="en-US" smtClean="0"/>
              <a:t>Ergonomics may introduce safe work practices, such as providing alternative tasks or allowing workers to rotate through different types of jobs throughout the day so that their exposure to risk factors is reduced.</a:t>
            </a:r>
          </a:p>
          <a:p>
            <a:pPr lvl="1"/>
            <a:r>
              <a:rPr lang="en-US" altLang="en-US" smtClean="0"/>
              <a:t>Finally, ergonomic personal protective equipment, or PPE, may be used to provide additional protection from MSDs.</a:t>
            </a:r>
          </a:p>
          <a:p>
            <a:pPr lvl="1"/>
            <a:endParaRPr lang="en-US" altLang="en-US" smtClean="0"/>
          </a:p>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smtClean="0"/>
              <a:t>Data from http://www.osha.gov/SLTC/etools/machineguarding/index.html</a:t>
            </a:r>
          </a:p>
          <a:p>
            <a:endParaRPr lang="en-US" smtClean="0"/>
          </a:p>
        </p:txBody>
      </p:sp>
      <p:sp>
        <p:nvSpPr>
          <p:cNvPr id="74756" name="Header Placeholder 3"/>
          <p:cNvSpPr>
            <a:spLocks noGrp="1"/>
          </p:cNvSpPr>
          <p:nvPr>
            <p:ph type="hdr" sz="quarter"/>
          </p:nvPr>
        </p:nvSpPr>
        <p:spPr>
          <a:noFill/>
        </p:spPr>
        <p:txBody>
          <a:bodyPr/>
          <a:lstStyle/>
          <a:p>
            <a:r>
              <a:rPr lang="en-US" smtClean="0"/>
              <a:t>Machine Safety</a:t>
            </a:r>
          </a:p>
        </p:txBody>
      </p:sp>
      <p:sp>
        <p:nvSpPr>
          <p:cNvPr id="74757" name="Footer Placeholder 4"/>
          <p:cNvSpPr>
            <a:spLocks noGrp="1"/>
          </p:cNvSpPr>
          <p:nvPr>
            <p:ph type="ftr" sz="quarter" idx="4"/>
          </p:nvPr>
        </p:nvSpPr>
        <p:spPr>
          <a:noFill/>
        </p:spPr>
        <p:txBody>
          <a:bodyPr/>
          <a:lstStyle/>
          <a:p>
            <a:endParaRPr lang="en-US" smtClean="0"/>
          </a:p>
        </p:txBody>
      </p:sp>
      <p:sp>
        <p:nvSpPr>
          <p:cNvPr id="74758" name="Slide Number Placeholder 5"/>
          <p:cNvSpPr>
            <a:spLocks noGrp="1"/>
          </p:cNvSpPr>
          <p:nvPr>
            <p:ph type="sldNum" sz="quarter" idx="5"/>
          </p:nvPr>
        </p:nvSpPr>
        <p:spPr>
          <a:noFill/>
        </p:spPr>
        <p:txBody>
          <a:bodyPr/>
          <a:lstStyle/>
          <a:p>
            <a:fld id="{5487CA02-5BDE-4341-9961-F5E362BBA767}"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mtClean="0"/>
              <a:t>OSHA 3170</a:t>
            </a:r>
          </a:p>
        </p:txBody>
      </p:sp>
      <p:sp>
        <p:nvSpPr>
          <p:cNvPr id="75780" name="Header Placeholder 3"/>
          <p:cNvSpPr>
            <a:spLocks noGrp="1"/>
          </p:cNvSpPr>
          <p:nvPr>
            <p:ph type="hdr" sz="quarter"/>
          </p:nvPr>
        </p:nvSpPr>
        <p:spPr>
          <a:noFill/>
        </p:spPr>
        <p:txBody>
          <a:bodyPr/>
          <a:lstStyle/>
          <a:p>
            <a:r>
              <a:rPr lang="en-US" smtClean="0"/>
              <a:t>Machine Safety</a:t>
            </a:r>
          </a:p>
        </p:txBody>
      </p:sp>
      <p:sp>
        <p:nvSpPr>
          <p:cNvPr id="75781" name="Footer Placeholder 4"/>
          <p:cNvSpPr>
            <a:spLocks noGrp="1"/>
          </p:cNvSpPr>
          <p:nvPr>
            <p:ph type="ftr" sz="quarter" idx="4"/>
          </p:nvPr>
        </p:nvSpPr>
        <p:spPr>
          <a:noFill/>
        </p:spPr>
        <p:txBody>
          <a:bodyPr/>
          <a:lstStyle/>
          <a:p>
            <a:endParaRPr lang="en-US" smtClean="0"/>
          </a:p>
        </p:txBody>
      </p:sp>
      <p:sp>
        <p:nvSpPr>
          <p:cNvPr id="75782" name="Slide Number Placeholder 5"/>
          <p:cNvSpPr>
            <a:spLocks noGrp="1"/>
          </p:cNvSpPr>
          <p:nvPr>
            <p:ph type="sldNum" sz="quarter" idx="5"/>
          </p:nvPr>
        </p:nvSpPr>
        <p:spPr>
          <a:noFill/>
        </p:spPr>
        <p:txBody>
          <a:bodyPr/>
          <a:lstStyle/>
          <a:p>
            <a:fld id="{3C97389D-4DD5-492D-A5DC-B312EF7CB2C6}" type="slidenum">
              <a:rPr lang="en-US" smtClean="0"/>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r>
              <a:rPr lang="en-US" b="1" smtClean="0"/>
              <a:t>1910.212(b)</a:t>
            </a:r>
            <a:r>
              <a:rPr lang="en-US" smtClean="0"/>
              <a:t> Anchoring fixed machinery. Machines designed for a fixed location shall be securely anchored to prevent walking or moving.</a:t>
            </a:r>
          </a:p>
        </p:txBody>
      </p:sp>
      <p:sp>
        <p:nvSpPr>
          <p:cNvPr id="138244" name="Header Placeholder 3"/>
          <p:cNvSpPr>
            <a:spLocks noGrp="1"/>
          </p:cNvSpPr>
          <p:nvPr>
            <p:ph type="hdr" sz="quarter"/>
          </p:nvPr>
        </p:nvSpPr>
        <p:spPr>
          <a:noFill/>
        </p:spPr>
        <p:txBody>
          <a:bodyPr/>
          <a:lstStyle/>
          <a:p>
            <a:r>
              <a:rPr lang="en-US" smtClean="0"/>
              <a:t>Machine Safety</a:t>
            </a:r>
          </a:p>
        </p:txBody>
      </p:sp>
      <p:sp>
        <p:nvSpPr>
          <p:cNvPr id="138245" name="Footer Placeholder 4"/>
          <p:cNvSpPr>
            <a:spLocks noGrp="1"/>
          </p:cNvSpPr>
          <p:nvPr>
            <p:ph type="ftr" sz="quarter" idx="4"/>
          </p:nvPr>
        </p:nvSpPr>
        <p:spPr>
          <a:noFill/>
        </p:spPr>
        <p:txBody>
          <a:bodyPr/>
          <a:lstStyle/>
          <a:p>
            <a:endParaRPr lang="en-US" smtClean="0"/>
          </a:p>
        </p:txBody>
      </p:sp>
      <p:sp>
        <p:nvSpPr>
          <p:cNvPr id="138246" name="Slide Number Placeholder 5"/>
          <p:cNvSpPr>
            <a:spLocks noGrp="1"/>
          </p:cNvSpPr>
          <p:nvPr>
            <p:ph type="sldNum" sz="quarter" idx="5"/>
          </p:nvPr>
        </p:nvSpPr>
        <p:spPr>
          <a:noFill/>
        </p:spPr>
        <p:txBody>
          <a:bodyPr/>
          <a:lstStyle/>
          <a:p>
            <a:fld id="{594AA0AA-1241-42A2-95D4-4E9797AB17BA}" type="slidenum">
              <a:rPr lang="en-US" smtClean="0"/>
              <a:pPr/>
              <a:t>34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en-US" smtClean="0"/>
          </a:p>
        </p:txBody>
      </p:sp>
      <p:sp>
        <p:nvSpPr>
          <p:cNvPr id="139268" name="Header Placeholder 3"/>
          <p:cNvSpPr>
            <a:spLocks noGrp="1"/>
          </p:cNvSpPr>
          <p:nvPr>
            <p:ph type="hdr" sz="quarter"/>
          </p:nvPr>
        </p:nvSpPr>
        <p:spPr>
          <a:noFill/>
        </p:spPr>
        <p:txBody>
          <a:bodyPr/>
          <a:lstStyle/>
          <a:p>
            <a:r>
              <a:rPr lang="en-US" smtClean="0"/>
              <a:t>Machine Safety</a:t>
            </a:r>
          </a:p>
        </p:txBody>
      </p:sp>
      <p:sp>
        <p:nvSpPr>
          <p:cNvPr id="139269" name="Footer Placeholder 4"/>
          <p:cNvSpPr>
            <a:spLocks noGrp="1"/>
          </p:cNvSpPr>
          <p:nvPr>
            <p:ph type="ftr" sz="quarter" idx="4"/>
          </p:nvPr>
        </p:nvSpPr>
        <p:spPr>
          <a:noFill/>
        </p:spPr>
        <p:txBody>
          <a:bodyPr/>
          <a:lstStyle/>
          <a:p>
            <a:endParaRPr lang="en-US" smtClean="0"/>
          </a:p>
        </p:txBody>
      </p:sp>
      <p:sp>
        <p:nvSpPr>
          <p:cNvPr id="139270" name="Slide Number Placeholder 5"/>
          <p:cNvSpPr>
            <a:spLocks noGrp="1"/>
          </p:cNvSpPr>
          <p:nvPr>
            <p:ph type="sldNum" sz="quarter" idx="5"/>
          </p:nvPr>
        </p:nvSpPr>
        <p:spPr>
          <a:noFill/>
        </p:spPr>
        <p:txBody>
          <a:bodyPr/>
          <a:lstStyle/>
          <a:p>
            <a:fld id="{FB04F26B-0A25-4E53-852E-488DC2C664EF}" type="slidenum">
              <a:rPr lang="en-US" smtClean="0"/>
              <a:pPr/>
              <a:t>35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43659" y="486409"/>
            <a:ext cx="6456680" cy="635000"/>
          </a:xfrm>
          <a:prstGeom prst="rect">
            <a:avLst/>
          </a:prstGeom>
        </p:spPr>
        <p:txBody>
          <a:bodyPr wrap="square" lIns="0" tIns="0" rIns="0" bIns="0">
            <a:spAutoFit/>
          </a:bodyPr>
          <a:lstStyle>
            <a:lvl1pPr>
              <a:defRPr sz="4000" b="1" i="0">
                <a:solidFill>
                  <a:srgbClr val="FFFF00"/>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bg1"/>
                </a:solidFill>
                <a:latin typeface="Arial"/>
                <a:cs typeface="Arial"/>
              </a:defRPr>
            </a:lvl1pPr>
          </a:lstStyle>
          <a:p>
            <a:pPr marL="12700">
              <a:lnSpc>
                <a:spcPts val="1645"/>
              </a:lnSpc>
            </a:pPr>
            <a:r>
              <a:rPr dirty="0"/>
              <a:t>OSHA Office of </a:t>
            </a:r>
            <a:r>
              <a:rPr spc="-5" dirty="0"/>
              <a:t>Training </a:t>
            </a:r>
            <a:r>
              <a:rPr dirty="0"/>
              <a:t>and</a:t>
            </a:r>
            <a:r>
              <a:rPr spc="10" dirty="0"/>
              <a:t> </a:t>
            </a:r>
            <a:r>
              <a:rPr spc="-5" dirty="0"/>
              <a:t>Educ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8/27/2018</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11125">
              <a:lnSpc>
                <a:spcPts val="1425"/>
              </a:lnSpc>
            </a:pPr>
            <a:fld id="{81D60167-4931-47E6-BA6A-407CBD079E47}" type="slidenum">
              <a:rPr dirty="0"/>
              <a:pPr marL="111125">
                <a:lnSpc>
                  <a:spcPts val="142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bg1"/>
                </a:solidFill>
                <a:latin typeface="Arial"/>
                <a:cs typeface="Arial"/>
              </a:defRPr>
            </a:lvl1pPr>
          </a:lstStyle>
          <a:p>
            <a:pPr marL="12700">
              <a:lnSpc>
                <a:spcPts val="1645"/>
              </a:lnSpc>
            </a:pPr>
            <a:r>
              <a:rPr dirty="0"/>
              <a:t>OSHA Office of </a:t>
            </a:r>
            <a:r>
              <a:rPr spc="-5" dirty="0"/>
              <a:t>Training </a:t>
            </a:r>
            <a:r>
              <a:rPr dirty="0"/>
              <a:t>and</a:t>
            </a:r>
            <a:r>
              <a:rPr spc="10" dirty="0"/>
              <a:t> </a:t>
            </a:r>
            <a:r>
              <a:rPr spc="-5" dirty="0"/>
              <a:t>Educ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8/27/2018</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11125">
              <a:lnSpc>
                <a:spcPts val="1425"/>
              </a:lnSpc>
            </a:pPr>
            <a:fld id="{81D60167-4931-47E6-BA6A-407CBD079E47}" type="slidenum">
              <a:rPr dirty="0"/>
              <a:pPr marL="111125">
                <a:lnSpc>
                  <a:spcPts val="142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FF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931409" y="1280159"/>
            <a:ext cx="3771265" cy="3709670"/>
          </a:xfrm>
          <a:prstGeom prst="rect">
            <a:avLst/>
          </a:prstGeom>
        </p:spPr>
        <p:txBody>
          <a:bodyPr wrap="square" lIns="0" tIns="0" rIns="0" bIns="0">
            <a:spAutoFit/>
          </a:bodyPr>
          <a:lstStyle>
            <a:lvl1pPr>
              <a:defRPr sz="2200" b="0" i="0">
                <a:solidFill>
                  <a:schemeClr val="bg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bg1"/>
                </a:solidFill>
                <a:latin typeface="Arial"/>
                <a:cs typeface="Arial"/>
              </a:defRPr>
            </a:lvl1pPr>
          </a:lstStyle>
          <a:p>
            <a:pPr marL="12700">
              <a:lnSpc>
                <a:spcPts val="1645"/>
              </a:lnSpc>
            </a:pPr>
            <a:r>
              <a:rPr dirty="0"/>
              <a:t>OSHA Office of </a:t>
            </a:r>
            <a:r>
              <a:rPr spc="-5" dirty="0"/>
              <a:t>Training </a:t>
            </a:r>
            <a:r>
              <a:rPr dirty="0"/>
              <a:t>and</a:t>
            </a:r>
            <a:r>
              <a:rPr spc="10" dirty="0"/>
              <a:t> </a:t>
            </a:r>
            <a:r>
              <a:rPr spc="-5" dirty="0"/>
              <a:t>Educ</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8/27/2018</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11125">
              <a:lnSpc>
                <a:spcPts val="1425"/>
              </a:lnSpc>
            </a:pPr>
            <a:fld id="{81D60167-4931-47E6-BA6A-407CBD079E47}" type="slidenum">
              <a:rPr dirty="0"/>
              <a:pPr marL="111125">
                <a:lnSpc>
                  <a:spcPts val="142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bg1"/>
                </a:solidFill>
                <a:latin typeface="Arial"/>
                <a:cs typeface="Arial"/>
              </a:defRPr>
            </a:lvl1pPr>
          </a:lstStyle>
          <a:p>
            <a:pPr marL="12700">
              <a:lnSpc>
                <a:spcPts val="1645"/>
              </a:lnSpc>
            </a:pPr>
            <a:r>
              <a:rPr dirty="0"/>
              <a:t>OSHA Office of </a:t>
            </a:r>
            <a:r>
              <a:rPr spc="-5" dirty="0"/>
              <a:t>Training </a:t>
            </a:r>
            <a:r>
              <a:rPr dirty="0"/>
              <a:t>and</a:t>
            </a:r>
            <a:r>
              <a:rPr spc="10" dirty="0"/>
              <a:t> </a:t>
            </a:r>
            <a:r>
              <a:rPr spc="-5" dirty="0"/>
              <a:t>Educ</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8/27/2018</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11125">
              <a:lnSpc>
                <a:spcPts val="1425"/>
              </a:lnSpc>
            </a:pPr>
            <a:fld id="{81D60167-4931-47E6-BA6A-407CBD079E47}" type="slidenum">
              <a:rPr dirty="0"/>
              <a:pPr marL="111125">
                <a:lnSpc>
                  <a:spcPts val="142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bg1"/>
                </a:solidFill>
                <a:latin typeface="Arial"/>
                <a:cs typeface="Arial"/>
              </a:defRPr>
            </a:lvl1pPr>
          </a:lstStyle>
          <a:p>
            <a:pPr marL="12700">
              <a:lnSpc>
                <a:spcPts val="1645"/>
              </a:lnSpc>
            </a:pPr>
            <a:r>
              <a:rPr dirty="0"/>
              <a:t>OSHA Office of </a:t>
            </a:r>
            <a:r>
              <a:rPr spc="-5" dirty="0"/>
              <a:t>Training </a:t>
            </a:r>
            <a:r>
              <a:rPr dirty="0"/>
              <a:t>and</a:t>
            </a:r>
            <a:r>
              <a:rPr spc="10" dirty="0"/>
              <a:t> </a:t>
            </a:r>
            <a:r>
              <a:rPr spc="-5" dirty="0"/>
              <a:t>Educ</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8/27/2018</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11125">
              <a:lnSpc>
                <a:spcPts val="1425"/>
              </a:lnSpc>
            </a:pPr>
            <a:fld id="{81D60167-4931-47E6-BA6A-407CBD079E47}" type="slidenum">
              <a:rPr dirty="0"/>
              <a:pPr marL="111125">
                <a:lnSpc>
                  <a:spcPts val="1425"/>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473075"/>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2057400"/>
            <a:ext cx="36957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2057400"/>
            <a:ext cx="36957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FF"/>
          </a:solidFill>
        </p:spPr>
        <p:txBody>
          <a:bodyPr wrap="square" lIns="0" tIns="0" rIns="0" bIns="0" rtlCol="0"/>
          <a:lstStyle/>
          <a:p>
            <a:endParaRPr/>
          </a:p>
        </p:txBody>
      </p:sp>
      <p:sp>
        <p:nvSpPr>
          <p:cNvPr id="2" name="Holder 2"/>
          <p:cNvSpPr>
            <a:spLocks noGrp="1"/>
          </p:cNvSpPr>
          <p:nvPr>
            <p:ph type="title"/>
          </p:nvPr>
        </p:nvSpPr>
        <p:spPr>
          <a:xfrm>
            <a:off x="3400425" y="571500"/>
            <a:ext cx="2343150" cy="635000"/>
          </a:xfrm>
          <a:prstGeom prst="rect">
            <a:avLst/>
          </a:prstGeom>
        </p:spPr>
        <p:txBody>
          <a:bodyPr wrap="square" lIns="0" tIns="0" rIns="0" bIns="0">
            <a:spAutoFit/>
          </a:bodyPr>
          <a:lstStyle>
            <a:lvl1pPr>
              <a:defRPr sz="4000" b="1" i="0">
                <a:solidFill>
                  <a:srgbClr val="FFFF00"/>
                </a:solidFill>
                <a:latin typeface="Arial"/>
                <a:cs typeface="Arial"/>
              </a:defRPr>
            </a:lvl1pPr>
          </a:lstStyle>
          <a:p>
            <a:endParaRPr/>
          </a:p>
        </p:txBody>
      </p:sp>
      <p:sp>
        <p:nvSpPr>
          <p:cNvPr id="3" name="Holder 3"/>
          <p:cNvSpPr>
            <a:spLocks noGrp="1"/>
          </p:cNvSpPr>
          <p:nvPr>
            <p:ph type="body" idx="1"/>
          </p:nvPr>
        </p:nvSpPr>
        <p:spPr>
          <a:xfrm>
            <a:off x="673099" y="1395729"/>
            <a:ext cx="7797800" cy="4132579"/>
          </a:xfrm>
          <a:prstGeom prst="rect">
            <a:avLst/>
          </a:prstGeom>
        </p:spPr>
        <p:txBody>
          <a:bodyPr wrap="square" lIns="0" tIns="0" rIns="0" bIns="0">
            <a:spAutoFit/>
          </a:bodyPr>
          <a:lstStyle>
            <a:lvl1pPr>
              <a:defRPr sz="24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97860" y="6357952"/>
            <a:ext cx="2746375" cy="224154"/>
          </a:xfrm>
          <a:prstGeom prst="rect">
            <a:avLst/>
          </a:prstGeom>
        </p:spPr>
        <p:txBody>
          <a:bodyPr wrap="square" lIns="0" tIns="0" rIns="0" bIns="0">
            <a:spAutoFit/>
          </a:bodyPr>
          <a:lstStyle>
            <a:lvl1pPr>
              <a:defRPr sz="1400" b="0" i="0">
                <a:solidFill>
                  <a:schemeClr val="bg1"/>
                </a:solidFill>
                <a:latin typeface="Arial"/>
                <a:cs typeface="Arial"/>
              </a:defRPr>
            </a:lvl1pPr>
          </a:lstStyle>
          <a:p>
            <a:pPr marL="12700">
              <a:lnSpc>
                <a:spcPts val="1645"/>
              </a:lnSpc>
            </a:pPr>
            <a:r>
              <a:rPr dirty="0"/>
              <a:t>OSHA Office of </a:t>
            </a:r>
            <a:r>
              <a:rPr spc="-5" dirty="0"/>
              <a:t>Training </a:t>
            </a:r>
            <a:r>
              <a:rPr dirty="0"/>
              <a:t>and</a:t>
            </a:r>
            <a:r>
              <a:rPr spc="10" dirty="0"/>
              <a:t> </a:t>
            </a:r>
            <a:r>
              <a:rPr spc="-5" dirty="0"/>
              <a:t>Educ</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8/27/2018</a:t>
            </a:fld>
            <a:endParaRPr lang="en-US"/>
          </a:p>
        </p:txBody>
      </p:sp>
      <p:sp>
        <p:nvSpPr>
          <p:cNvPr id="6" name="Holder 6"/>
          <p:cNvSpPr>
            <a:spLocks noGrp="1"/>
          </p:cNvSpPr>
          <p:nvPr>
            <p:ph type="sldNum" sz="quarter" idx="7"/>
          </p:nvPr>
        </p:nvSpPr>
        <p:spPr>
          <a:xfrm>
            <a:off x="8162290" y="6372056"/>
            <a:ext cx="22225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11125">
              <a:lnSpc>
                <a:spcPts val="1425"/>
              </a:lnSpc>
            </a:pPr>
            <a:fld id="{81D60167-4931-47E6-BA6A-407CBD079E47}" type="slidenum">
              <a:rPr dirty="0"/>
              <a:pPr marL="111125">
                <a:lnSpc>
                  <a:spcPts val="142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533400"/>
            <a:ext cx="7162800" cy="1367041"/>
          </a:xfrm>
          <a:prstGeom prst="rect">
            <a:avLst/>
          </a:prstGeom>
        </p:spPr>
        <p:txBody>
          <a:bodyPr vert="horz" wrap="square" lIns="0" tIns="12700" rIns="0" bIns="0" rtlCol="0">
            <a:spAutoFit/>
          </a:bodyPr>
          <a:lstStyle/>
          <a:p>
            <a:pPr marL="12700">
              <a:lnSpc>
                <a:spcPct val="100000"/>
              </a:lnSpc>
              <a:spcBef>
                <a:spcPts val="100"/>
              </a:spcBef>
            </a:pPr>
            <a:r>
              <a:rPr lang="en-US" sz="4400" i="1" spc="-5" dirty="0" smtClean="0">
                <a:latin typeface="Arial"/>
                <a:cs typeface="Arial"/>
              </a:rPr>
              <a:t>Safe </a:t>
            </a:r>
            <a:r>
              <a:rPr sz="4200" i="1" spc="-5" smtClean="0">
                <a:latin typeface="Arial"/>
                <a:cs typeface="Arial"/>
              </a:rPr>
              <a:t>Guarding</a:t>
            </a:r>
            <a:r>
              <a:rPr lang="en-US" sz="4200" i="1" spc="-5" dirty="0" smtClean="0">
                <a:latin typeface="Arial"/>
                <a:cs typeface="Arial"/>
              </a:rPr>
              <a:t> of </a:t>
            </a:r>
            <a:r>
              <a:rPr lang="en-IN" sz="4400" i="1" spc="-5" dirty="0" smtClean="0"/>
              <a:t>Machines</a:t>
            </a:r>
            <a:br>
              <a:rPr lang="en-IN" sz="4400" i="1" spc="-5" dirty="0" smtClean="0"/>
            </a:br>
            <a:r>
              <a:rPr lang="en-IN" sz="4400" i="1" spc="-5" dirty="0" smtClean="0"/>
              <a:t>		Ergonomics</a:t>
            </a:r>
            <a:endParaRPr sz="4200">
              <a:latin typeface="Arial"/>
              <a:cs typeface="Arial"/>
            </a:endParaRPr>
          </a:p>
        </p:txBody>
      </p:sp>
      <p:sp>
        <p:nvSpPr>
          <p:cNvPr id="3" name="object 3"/>
          <p:cNvSpPr/>
          <p:nvPr/>
        </p:nvSpPr>
        <p:spPr>
          <a:xfrm>
            <a:off x="2424429" y="1948179"/>
            <a:ext cx="4226560" cy="403987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1</a:t>
            </a:fld>
            <a:endParaRPr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7379" y="283209"/>
            <a:ext cx="5351780" cy="635000"/>
          </a:xfrm>
          <a:prstGeom prst="rect">
            <a:avLst/>
          </a:prstGeom>
        </p:spPr>
        <p:txBody>
          <a:bodyPr vert="horz" wrap="square" lIns="0" tIns="12700" rIns="0" bIns="0" rtlCol="0">
            <a:spAutoFit/>
          </a:bodyPr>
          <a:lstStyle/>
          <a:p>
            <a:pPr marL="12700">
              <a:lnSpc>
                <a:spcPct val="100000"/>
              </a:lnSpc>
              <a:spcBef>
                <a:spcPts val="100"/>
              </a:spcBef>
            </a:pPr>
            <a:r>
              <a:rPr spc="-5" dirty="0"/>
              <a:t>In-Running Nip</a:t>
            </a:r>
            <a:r>
              <a:rPr spc="-85" dirty="0"/>
              <a:t> </a:t>
            </a:r>
            <a:r>
              <a:rPr spc="-5" dirty="0"/>
              <a:t>Points</a:t>
            </a:r>
          </a:p>
        </p:txBody>
      </p:sp>
      <p:sp>
        <p:nvSpPr>
          <p:cNvPr id="3" name="object 3"/>
          <p:cNvSpPr/>
          <p:nvPr/>
        </p:nvSpPr>
        <p:spPr>
          <a:xfrm>
            <a:off x="3671570" y="1416050"/>
            <a:ext cx="4136389" cy="45554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986269" y="1690370"/>
            <a:ext cx="1414780" cy="825500"/>
          </a:xfrm>
          <a:custGeom>
            <a:avLst/>
            <a:gdLst/>
            <a:ahLst/>
            <a:cxnLst/>
            <a:rect l="l" t="t" r="r" b="b"/>
            <a:pathLst>
              <a:path w="1414779" h="825500">
                <a:moveTo>
                  <a:pt x="0" y="0"/>
                </a:moveTo>
                <a:lnTo>
                  <a:pt x="1414779" y="0"/>
                </a:lnTo>
                <a:lnTo>
                  <a:pt x="1414779" y="825500"/>
                </a:lnTo>
                <a:lnTo>
                  <a:pt x="0" y="825500"/>
                </a:lnTo>
                <a:lnTo>
                  <a:pt x="0" y="0"/>
                </a:lnTo>
                <a:close/>
              </a:path>
            </a:pathLst>
          </a:custGeom>
          <a:ln w="9344">
            <a:solidFill>
              <a:srgbClr val="000000"/>
            </a:solidFill>
          </a:ln>
        </p:spPr>
        <p:txBody>
          <a:bodyPr wrap="square" lIns="0" tIns="0" rIns="0" bIns="0" rtlCol="0"/>
          <a:lstStyle/>
          <a:p>
            <a:endParaRPr/>
          </a:p>
        </p:txBody>
      </p:sp>
      <p:sp>
        <p:nvSpPr>
          <p:cNvPr id="5" name="object 5"/>
          <p:cNvSpPr txBox="1"/>
          <p:nvPr/>
        </p:nvSpPr>
        <p:spPr>
          <a:xfrm>
            <a:off x="6990942" y="1695042"/>
            <a:ext cx="1405890" cy="816610"/>
          </a:xfrm>
          <a:prstGeom prst="rect">
            <a:avLst/>
          </a:prstGeom>
          <a:solidFill>
            <a:srgbClr val="FFFFCC"/>
          </a:solidFill>
        </p:spPr>
        <p:txBody>
          <a:bodyPr vert="horz" wrap="square" lIns="0" tIns="41910" rIns="0" bIns="0" rtlCol="0">
            <a:spAutoFit/>
          </a:bodyPr>
          <a:lstStyle/>
          <a:p>
            <a:pPr marL="85090" marR="194945">
              <a:lnSpc>
                <a:spcPct val="100000"/>
              </a:lnSpc>
              <a:spcBef>
                <a:spcPts val="330"/>
              </a:spcBef>
            </a:pPr>
            <a:r>
              <a:rPr sz="2400" spc="-5" dirty="0">
                <a:latin typeface="Arial"/>
                <a:cs typeface="Arial"/>
              </a:rPr>
              <a:t>Belt</a:t>
            </a:r>
            <a:r>
              <a:rPr sz="2400" spc="-80" dirty="0">
                <a:latin typeface="Arial"/>
                <a:cs typeface="Arial"/>
              </a:rPr>
              <a:t> </a:t>
            </a:r>
            <a:r>
              <a:rPr sz="2400" spc="-10" dirty="0">
                <a:latin typeface="Arial"/>
                <a:cs typeface="Arial"/>
              </a:rPr>
              <a:t>and  pulley</a:t>
            </a:r>
            <a:endParaRPr sz="2400">
              <a:latin typeface="Arial"/>
              <a:cs typeface="Arial"/>
            </a:endParaRPr>
          </a:p>
        </p:txBody>
      </p:sp>
      <p:sp>
        <p:nvSpPr>
          <p:cNvPr id="6" name="object 6"/>
          <p:cNvSpPr/>
          <p:nvPr/>
        </p:nvSpPr>
        <p:spPr>
          <a:xfrm>
            <a:off x="2904489" y="3056889"/>
            <a:ext cx="1663700" cy="825500"/>
          </a:xfrm>
          <a:custGeom>
            <a:avLst/>
            <a:gdLst/>
            <a:ahLst/>
            <a:cxnLst/>
            <a:rect l="l" t="t" r="r" b="b"/>
            <a:pathLst>
              <a:path w="1663700" h="825500">
                <a:moveTo>
                  <a:pt x="0" y="0"/>
                </a:moveTo>
                <a:lnTo>
                  <a:pt x="1663700" y="0"/>
                </a:lnTo>
                <a:lnTo>
                  <a:pt x="1663700" y="825500"/>
                </a:lnTo>
                <a:lnTo>
                  <a:pt x="0" y="825500"/>
                </a:lnTo>
                <a:lnTo>
                  <a:pt x="0" y="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2909162" y="3061562"/>
            <a:ext cx="1654810" cy="816610"/>
          </a:xfrm>
          <a:prstGeom prst="rect">
            <a:avLst/>
          </a:prstGeom>
          <a:solidFill>
            <a:srgbClr val="FFFFCC"/>
          </a:solidFill>
        </p:spPr>
        <p:txBody>
          <a:bodyPr vert="horz" wrap="square" lIns="0" tIns="41910" rIns="0" bIns="0" rtlCol="0">
            <a:spAutoFit/>
          </a:bodyPr>
          <a:lstStyle/>
          <a:p>
            <a:pPr marL="85090" marR="173990">
              <a:lnSpc>
                <a:spcPct val="100000"/>
              </a:lnSpc>
              <a:spcBef>
                <a:spcPts val="330"/>
              </a:spcBef>
            </a:pPr>
            <a:r>
              <a:rPr sz="2400" spc="-10" dirty="0">
                <a:latin typeface="Arial"/>
                <a:cs typeface="Arial"/>
              </a:rPr>
              <a:t>Chain</a:t>
            </a:r>
            <a:r>
              <a:rPr sz="2400" spc="-65" dirty="0">
                <a:latin typeface="Arial"/>
                <a:cs typeface="Arial"/>
              </a:rPr>
              <a:t> </a:t>
            </a:r>
            <a:r>
              <a:rPr sz="2400" spc="-10" dirty="0">
                <a:latin typeface="Arial"/>
                <a:cs typeface="Arial"/>
              </a:rPr>
              <a:t>and  </a:t>
            </a:r>
            <a:r>
              <a:rPr sz="2400" spc="-5" dirty="0">
                <a:latin typeface="Arial"/>
                <a:cs typeface="Arial"/>
              </a:rPr>
              <a:t>sprocket</a:t>
            </a:r>
            <a:endParaRPr sz="2400">
              <a:latin typeface="Arial"/>
              <a:cs typeface="Arial"/>
            </a:endParaRPr>
          </a:p>
        </p:txBody>
      </p:sp>
      <p:sp>
        <p:nvSpPr>
          <p:cNvPr id="8" name="object 8"/>
          <p:cNvSpPr/>
          <p:nvPr/>
        </p:nvSpPr>
        <p:spPr>
          <a:xfrm>
            <a:off x="7119619" y="3115310"/>
            <a:ext cx="1501140" cy="826769"/>
          </a:xfrm>
          <a:custGeom>
            <a:avLst/>
            <a:gdLst/>
            <a:ahLst/>
            <a:cxnLst/>
            <a:rect l="l" t="t" r="r" b="b"/>
            <a:pathLst>
              <a:path w="1501140" h="826770">
                <a:moveTo>
                  <a:pt x="0" y="0"/>
                </a:moveTo>
                <a:lnTo>
                  <a:pt x="1501139" y="0"/>
                </a:lnTo>
                <a:lnTo>
                  <a:pt x="1501139" y="826769"/>
                </a:lnTo>
                <a:lnTo>
                  <a:pt x="0" y="826769"/>
                </a:lnTo>
                <a:lnTo>
                  <a:pt x="0" y="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7124292" y="3119982"/>
            <a:ext cx="1492250" cy="817880"/>
          </a:xfrm>
          <a:prstGeom prst="rect">
            <a:avLst/>
          </a:prstGeom>
          <a:solidFill>
            <a:srgbClr val="FFFFCC"/>
          </a:solidFill>
        </p:spPr>
        <p:txBody>
          <a:bodyPr vert="horz" wrap="square" lIns="0" tIns="41910" rIns="0" bIns="0" rtlCol="0">
            <a:spAutoFit/>
          </a:bodyPr>
          <a:lstStyle/>
          <a:p>
            <a:pPr marL="85090" marR="111760">
              <a:lnSpc>
                <a:spcPct val="100000"/>
              </a:lnSpc>
              <a:spcBef>
                <a:spcPts val="330"/>
              </a:spcBef>
            </a:pPr>
            <a:r>
              <a:rPr sz="2400" spc="-5" dirty="0">
                <a:latin typeface="Arial"/>
                <a:cs typeface="Arial"/>
              </a:rPr>
              <a:t>Rack</a:t>
            </a:r>
            <a:r>
              <a:rPr sz="2400" spc="-90" dirty="0">
                <a:latin typeface="Arial"/>
                <a:cs typeface="Arial"/>
              </a:rPr>
              <a:t> </a:t>
            </a:r>
            <a:r>
              <a:rPr sz="2400" spc="-5" dirty="0">
                <a:latin typeface="Arial"/>
                <a:cs typeface="Arial"/>
              </a:rPr>
              <a:t>and  </a:t>
            </a:r>
            <a:r>
              <a:rPr sz="2400" spc="-10" dirty="0">
                <a:latin typeface="Arial"/>
                <a:cs typeface="Arial"/>
              </a:rPr>
              <a:t>pinion</a:t>
            </a:r>
            <a:endParaRPr sz="2400">
              <a:latin typeface="Arial"/>
              <a:cs typeface="Arial"/>
            </a:endParaRPr>
          </a:p>
        </p:txBody>
      </p:sp>
      <p:sp>
        <p:nvSpPr>
          <p:cNvPr id="10" name="object 10"/>
          <p:cNvSpPr/>
          <p:nvPr/>
        </p:nvSpPr>
        <p:spPr>
          <a:xfrm>
            <a:off x="1003300" y="2579370"/>
            <a:ext cx="1894839" cy="339344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282700" y="1598930"/>
            <a:ext cx="1457960" cy="825500"/>
          </a:xfrm>
          <a:custGeom>
            <a:avLst/>
            <a:gdLst/>
            <a:ahLst/>
            <a:cxnLst/>
            <a:rect l="l" t="t" r="r" b="b"/>
            <a:pathLst>
              <a:path w="1457960" h="825500">
                <a:moveTo>
                  <a:pt x="0" y="0"/>
                </a:moveTo>
                <a:lnTo>
                  <a:pt x="1457960" y="0"/>
                </a:lnTo>
                <a:lnTo>
                  <a:pt x="1457960" y="825500"/>
                </a:lnTo>
                <a:lnTo>
                  <a:pt x="0" y="825500"/>
                </a:lnTo>
                <a:lnTo>
                  <a:pt x="0" y="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1287372" y="1603602"/>
            <a:ext cx="1449070" cy="816610"/>
          </a:xfrm>
          <a:prstGeom prst="rect">
            <a:avLst/>
          </a:prstGeom>
          <a:solidFill>
            <a:srgbClr val="FFFFCC"/>
          </a:solidFill>
        </p:spPr>
        <p:txBody>
          <a:bodyPr vert="horz" wrap="square" lIns="0" tIns="40640" rIns="0" bIns="0" rtlCol="0">
            <a:spAutoFit/>
          </a:bodyPr>
          <a:lstStyle/>
          <a:p>
            <a:pPr marL="85090" marR="153670">
              <a:lnSpc>
                <a:spcPct val="100000"/>
              </a:lnSpc>
              <a:spcBef>
                <a:spcPts val="320"/>
              </a:spcBef>
            </a:pPr>
            <a:r>
              <a:rPr sz="2400" spc="-5" dirty="0">
                <a:latin typeface="Arial"/>
                <a:cs typeface="Arial"/>
              </a:rPr>
              <a:t>Rotating  </a:t>
            </a:r>
            <a:r>
              <a:rPr sz="2400" dirty="0">
                <a:latin typeface="Arial"/>
                <a:cs typeface="Arial"/>
              </a:rPr>
              <a:t>cy</a:t>
            </a:r>
            <a:r>
              <a:rPr sz="2400" spc="-5" dirty="0">
                <a:latin typeface="Arial"/>
                <a:cs typeface="Arial"/>
              </a:rPr>
              <a:t>li</a:t>
            </a:r>
            <a:r>
              <a:rPr sz="2400" spc="-10" dirty="0">
                <a:latin typeface="Arial"/>
                <a:cs typeface="Arial"/>
              </a:rPr>
              <a:t>nde</a:t>
            </a:r>
            <a:r>
              <a:rPr sz="2400" spc="10" dirty="0">
                <a:latin typeface="Arial"/>
                <a:cs typeface="Arial"/>
              </a:rPr>
              <a:t>r</a:t>
            </a:r>
            <a:r>
              <a:rPr sz="2400" dirty="0">
                <a:latin typeface="Arial"/>
                <a:cs typeface="Arial"/>
              </a:rPr>
              <a:t>s</a:t>
            </a:r>
            <a:endParaRPr sz="24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10</a:t>
            </a:fld>
            <a:endParaRPr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8380" y="298450"/>
            <a:ext cx="7130415" cy="635000"/>
          </a:xfrm>
          <a:prstGeom prst="rect">
            <a:avLst/>
          </a:prstGeom>
        </p:spPr>
        <p:txBody>
          <a:bodyPr vert="horz" wrap="square" lIns="0" tIns="12700" rIns="0" bIns="0" rtlCol="0">
            <a:spAutoFit/>
          </a:bodyPr>
          <a:lstStyle/>
          <a:p>
            <a:pPr marL="12700">
              <a:lnSpc>
                <a:spcPct val="100000"/>
              </a:lnSpc>
              <a:spcBef>
                <a:spcPts val="100"/>
              </a:spcBef>
            </a:pPr>
            <a:r>
              <a:rPr spc="-5" dirty="0"/>
              <a:t>Requirements </a:t>
            </a:r>
            <a:r>
              <a:rPr dirty="0"/>
              <a:t>for</a:t>
            </a:r>
            <a:r>
              <a:rPr spc="-40" dirty="0"/>
              <a:t> </a:t>
            </a:r>
            <a:r>
              <a:rPr spc="-10" dirty="0"/>
              <a:t>Safeguards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11</a:t>
            </a:fld>
            <a:endParaRPr dirty="0"/>
          </a:p>
        </p:txBody>
      </p:sp>
      <p:sp>
        <p:nvSpPr>
          <p:cNvPr id="3" name="object 3"/>
          <p:cNvSpPr txBox="1">
            <a:spLocks noGrp="1"/>
          </p:cNvSpPr>
          <p:nvPr>
            <p:ph type="body" idx="1"/>
          </p:nvPr>
        </p:nvSpPr>
        <p:spPr>
          <a:xfrm>
            <a:off x="457200" y="1395728"/>
            <a:ext cx="8686799" cy="3843360"/>
          </a:xfrm>
          <a:prstGeom prst="rect">
            <a:avLst/>
          </a:prstGeom>
        </p:spPr>
        <p:txBody>
          <a:bodyPr vert="horz" wrap="square" lIns="0" tIns="72390" rIns="0" bIns="0" rtlCol="0">
            <a:spAutoFit/>
          </a:bodyPr>
          <a:lstStyle/>
          <a:p>
            <a:pPr marL="389890" marR="185420" indent="-342900">
              <a:lnSpc>
                <a:spcPts val="2410"/>
              </a:lnSpc>
              <a:spcBef>
                <a:spcPts val="570"/>
              </a:spcBef>
            </a:pPr>
            <a:r>
              <a:rPr sz="3600" spc="-7" baseline="2314" dirty="0">
                <a:solidFill>
                  <a:srgbClr val="FF9800"/>
                </a:solidFill>
                <a:latin typeface="Times New Roman"/>
                <a:cs typeface="Times New Roman"/>
              </a:rPr>
              <a:t></a:t>
            </a:r>
            <a:r>
              <a:rPr sz="2400" u="heavy" spc="-5" dirty="0">
                <a:uFill>
                  <a:solidFill>
                    <a:srgbClr val="FFFFFF"/>
                  </a:solidFill>
                </a:uFill>
              </a:rPr>
              <a:t>Prevent contact</a:t>
            </a:r>
            <a:r>
              <a:rPr sz="2400" spc="-5" dirty="0"/>
              <a:t> </a:t>
            </a:r>
            <a:r>
              <a:rPr sz="2400" dirty="0"/>
              <a:t>- </a:t>
            </a:r>
            <a:r>
              <a:rPr sz="2400" spc="-5" dirty="0"/>
              <a:t>prevent worker’s body </a:t>
            </a:r>
            <a:r>
              <a:rPr sz="2400" spc="-5"/>
              <a:t>or </a:t>
            </a:r>
            <a:r>
              <a:rPr lang="en-US" sz="2400" spc="-5" dirty="0" smtClean="0"/>
              <a:t> c</a:t>
            </a:r>
            <a:r>
              <a:rPr sz="2400" spc="-5" smtClean="0"/>
              <a:t>lothing </a:t>
            </a:r>
            <a:r>
              <a:rPr lang="en-US" sz="2400" spc="-5" dirty="0" smtClean="0"/>
              <a:t>from </a:t>
            </a:r>
            <a:r>
              <a:rPr lang="en-US" sz="2400" spc="-735" dirty="0" err="1" smtClean="0"/>
              <a:t>ffr</a:t>
            </a:r>
            <a:r>
              <a:rPr lang="en-US" sz="2400" spc="-5" dirty="0" err="1" smtClean="0"/>
              <a:t>c</a:t>
            </a:r>
            <a:r>
              <a:rPr sz="2400" spc="-5" smtClean="0"/>
              <a:t>ontacting </a:t>
            </a:r>
            <a:r>
              <a:rPr sz="2400" spc="-5" dirty="0"/>
              <a:t>hazardous moving parts</a:t>
            </a:r>
            <a:endParaRPr sz="2400">
              <a:latin typeface="Times New Roman"/>
              <a:cs typeface="Times New Roman"/>
            </a:endParaRPr>
          </a:p>
          <a:p>
            <a:pPr marL="389890" marR="1068070" indent="-342900">
              <a:lnSpc>
                <a:spcPts val="2410"/>
              </a:lnSpc>
              <a:spcBef>
                <a:spcPts val="590"/>
              </a:spcBef>
            </a:pPr>
            <a:r>
              <a:rPr sz="3600" spc="-7" baseline="2314" dirty="0">
                <a:solidFill>
                  <a:srgbClr val="FF9800"/>
                </a:solidFill>
                <a:latin typeface="Times New Roman"/>
                <a:cs typeface="Times New Roman"/>
              </a:rPr>
              <a:t></a:t>
            </a:r>
            <a:r>
              <a:rPr sz="2400" u="heavy" spc="-5" dirty="0">
                <a:uFill>
                  <a:solidFill>
                    <a:srgbClr val="FFFFFF"/>
                  </a:solidFill>
                </a:uFill>
              </a:rPr>
              <a:t>Secure</a:t>
            </a:r>
            <a:r>
              <a:rPr sz="2400" spc="-5" dirty="0"/>
              <a:t> </a:t>
            </a:r>
            <a:r>
              <a:rPr sz="2400" dirty="0"/>
              <a:t>- firmly </a:t>
            </a:r>
            <a:r>
              <a:rPr sz="2400" spc="-5" dirty="0"/>
              <a:t>secured </a:t>
            </a:r>
            <a:r>
              <a:rPr sz="2400" dirty="0"/>
              <a:t>to </a:t>
            </a:r>
            <a:r>
              <a:rPr sz="2400" spc="-5" dirty="0"/>
              <a:t>machine and </a:t>
            </a:r>
            <a:r>
              <a:rPr sz="2400" spc="-5"/>
              <a:t>not </a:t>
            </a:r>
            <a:r>
              <a:rPr sz="2400" spc="-5" smtClean="0"/>
              <a:t>removed</a:t>
            </a:r>
            <a:endParaRPr sz="2400">
              <a:latin typeface="Times New Roman"/>
              <a:cs typeface="Times New Roman"/>
            </a:endParaRPr>
          </a:p>
          <a:p>
            <a:pPr marL="389890" marR="303530" indent="-342900">
              <a:lnSpc>
                <a:spcPts val="2410"/>
              </a:lnSpc>
              <a:spcBef>
                <a:spcPts val="590"/>
              </a:spcBef>
            </a:pPr>
            <a:r>
              <a:rPr sz="3600" spc="-7" baseline="2314" dirty="0">
                <a:solidFill>
                  <a:srgbClr val="FF9800"/>
                </a:solidFill>
                <a:latin typeface="Times New Roman"/>
                <a:cs typeface="Times New Roman"/>
              </a:rPr>
              <a:t></a:t>
            </a:r>
            <a:r>
              <a:rPr sz="2400" u="heavy" spc="-5" dirty="0">
                <a:uFill>
                  <a:solidFill>
                    <a:srgbClr val="FFFFFF"/>
                  </a:solidFill>
                </a:uFill>
              </a:rPr>
              <a:t>Protect </a:t>
            </a:r>
            <a:r>
              <a:rPr sz="2400" u="heavy" dirty="0">
                <a:uFill>
                  <a:solidFill>
                    <a:srgbClr val="FFFFFF"/>
                  </a:solidFill>
                </a:uFill>
              </a:rPr>
              <a:t>from </a:t>
            </a:r>
            <a:r>
              <a:rPr sz="2400" u="heavy" spc="-5" dirty="0">
                <a:uFill>
                  <a:solidFill>
                    <a:srgbClr val="FFFFFF"/>
                  </a:solidFill>
                </a:uFill>
              </a:rPr>
              <a:t>falling objects</a:t>
            </a:r>
            <a:r>
              <a:rPr sz="2400" spc="-5" dirty="0"/>
              <a:t> </a:t>
            </a:r>
            <a:r>
              <a:rPr sz="2400" dirty="0"/>
              <a:t>- </a:t>
            </a:r>
            <a:r>
              <a:rPr sz="2400" spc="-5" dirty="0"/>
              <a:t>ensure that </a:t>
            </a:r>
            <a:r>
              <a:rPr sz="2400" dirty="0"/>
              <a:t>no </a:t>
            </a:r>
            <a:r>
              <a:rPr sz="2400" spc="-5" dirty="0"/>
              <a:t>objects </a:t>
            </a:r>
            <a:r>
              <a:rPr sz="2400" spc="-960" dirty="0"/>
              <a:t>can </a:t>
            </a:r>
            <a:r>
              <a:rPr sz="2400" spc="-645" dirty="0"/>
              <a:t> </a:t>
            </a:r>
            <a:r>
              <a:rPr sz="2400" spc="-5" dirty="0"/>
              <a:t>fall into moving</a:t>
            </a:r>
            <a:r>
              <a:rPr sz="2400" spc="15" dirty="0"/>
              <a:t> </a:t>
            </a:r>
            <a:r>
              <a:rPr sz="2400" spc="-5" dirty="0"/>
              <a:t>parts</a:t>
            </a:r>
            <a:endParaRPr sz="2400">
              <a:latin typeface="Times New Roman"/>
              <a:cs typeface="Times New Roman"/>
            </a:endParaRPr>
          </a:p>
          <a:p>
            <a:pPr marL="389890" marR="575310" indent="-342900">
              <a:lnSpc>
                <a:spcPts val="2410"/>
              </a:lnSpc>
              <a:spcBef>
                <a:spcPts val="590"/>
              </a:spcBef>
            </a:pPr>
            <a:r>
              <a:rPr sz="3600" spc="-7" baseline="2314" dirty="0">
                <a:solidFill>
                  <a:srgbClr val="FF9800"/>
                </a:solidFill>
                <a:latin typeface="Times New Roman"/>
                <a:cs typeface="Times New Roman"/>
              </a:rPr>
              <a:t></a:t>
            </a:r>
            <a:r>
              <a:rPr sz="2400" u="heavy" spc="-5" dirty="0">
                <a:uFill>
                  <a:solidFill>
                    <a:srgbClr val="FFFFFF"/>
                  </a:solidFill>
                </a:uFill>
              </a:rPr>
              <a:t>Create no </a:t>
            </a:r>
            <a:r>
              <a:rPr sz="2400" u="heavy" spc="-10" dirty="0">
                <a:uFill>
                  <a:solidFill>
                    <a:srgbClr val="FFFFFF"/>
                  </a:solidFill>
                </a:uFill>
              </a:rPr>
              <a:t>new </a:t>
            </a:r>
            <a:r>
              <a:rPr sz="2400" u="heavy" spc="-5" dirty="0">
                <a:uFill>
                  <a:solidFill>
                    <a:srgbClr val="FFFFFF"/>
                  </a:solidFill>
                </a:uFill>
              </a:rPr>
              <a:t>hazards</a:t>
            </a:r>
            <a:r>
              <a:rPr sz="2400" spc="-5" dirty="0"/>
              <a:t> </a:t>
            </a:r>
            <a:r>
              <a:rPr sz="2400" dirty="0"/>
              <a:t>- must </a:t>
            </a:r>
            <a:r>
              <a:rPr sz="2400" spc="-10" dirty="0"/>
              <a:t>not </a:t>
            </a:r>
            <a:r>
              <a:rPr sz="2400" spc="-5" dirty="0"/>
              <a:t>have shear </a:t>
            </a:r>
            <a:r>
              <a:rPr sz="2400" spc="-340" dirty="0"/>
              <a:t>points,  </a:t>
            </a:r>
            <a:r>
              <a:rPr sz="2400" spc="-10" dirty="0"/>
              <a:t>jagged edges </a:t>
            </a:r>
            <a:r>
              <a:rPr sz="2400" spc="-5" dirty="0"/>
              <a:t>or unfinished</a:t>
            </a:r>
            <a:r>
              <a:rPr sz="2400" spc="35" dirty="0"/>
              <a:t> </a:t>
            </a:r>
            <a:r>
              <a:rPr sz="2400" spc="-5" dirty="0"/>
              <a:t>surfaces</a:t>
            </a:r>
            <a:endParaRPr sz="2400">
              <a:latin typeface="Times New Roman"/>
              <a:cs typeface="Times New Roman"/>
            </a:endParaRPr>
          </a:p>
          <a:p>
            <a:pPr marL="389890" marR="469900" indent="-342900">
              <a:lnSpc>
                <a:spcPts val="2400"/>
              </a:lnSpc>
              <a:spcBef>
                <a:spcPts val="610"/>
              </a:spcBef>
            </a:pPr>
            <a:r>
              <a:rPr sz="3600" spc="-7" baseline="2314" dirty="0">
                <a:solidFill>
                  <a:srgbClr val="FF9800"/>
                </a:solidFill>
                <a:latin typeface="Times New Roman"/>
                <a:cs typeface="Times New Roman"/>
              </a:rPr>
              <a:t></a:t>
            </a:r>
            <a:r>
              <a:rPr sz="2400" u="heavy" spc="-5" dirty="0">
                <a:uFill>
                  <a:solidFill>
                    <a:srgbClr val="FFFFFF"/>
                  </a:solidFill>
                </a:uFill>
              </a:rPr>
              <a:t>Create no interference</a:t>
            </a:r>
            <a:r>
              <a:rPr sz="2400" spc="-5" dirty="0"/>
              <a:t> </a:t>
            </a:r>
            <a:r>
              <a:rPr sz="2400" dirty="0"/>
              <a:t>- </a:t>
            </a:r>
            <a:r>
              <a:rPr sz="2400" spc="-5" dirty="0"/>
              <a:t>must </a:t>
            </a:r>
            <a:r>
              <a:rPr sz="2400" spc="-10" dirty="0"/>
              <a:t>not </a:t>
            </a:r>
            <a:r>
              <a:rPr sz="2400" spc="-5" dirty="0"/>
              <a:t>prevent worker </a:t>
            </a:r>
            <a:r>
              <a:rPr sz="2400" spc="-730" dirty="0"/>
              <a:t>from </a:t>
            </a:r>
            <a:r>
              <a:rPr sz="2400" spc="-560" dirty="0"/>
              <a:t> </a:t>
            </a:r>
            <a:r>
              <a:rPr sz="2400" spc="-5" dirty="0"/>
              <a:t>performing </a:t>
            </a:r>
            <a:r>
              <a:rPr sz="2400" dirty="0"/>
              <a:t>the </a:t>
            </a:r>
            <a:r>
              <a:rPr sz="2400" spc="-5" dirty="0"/>
              <a:t>job quickly </a:t>
            </a:r>
            <a:r>
              <a:rPr sz="2400" spc="-10" dirty="0"/>
              <a:t>and</a:t>
            </a:r>
            <a:r>
              <a:rPr sz="2400" spc="-5" dirty="0"/>
              <a:t> comfortably</a:t>
            </a:r>
            <a:endParaRPr sz="2400">
              <a:latin typeface="Times New Roman"/>
              <a:cs typeface="Times New Roman"/>
            </a:endParaRPr>
          </a:p>
          <a:p>
            <a:pPr marL="389890" marR="5080" indent="-342900">
              <a:lnSpc>
                <a:spcPts val="2400"/>
              </a:lnSpc>
              <a:spcBef>
                <a:spcPts val="610"/>
              </a:spcBef>
            </a:pPr>
            <a:r>
              <a:rPr sz="3600" spc="-7" baseline="2314" dirty="0">
                <a:solidFill>
                  <a:srgbClr val="FF9800"/>
                </a:solidFill>
                <a:latin typeface="Times New Roman"/>
                <a:cs typeface="Times New Roman"/>
              </a:rPr>
              <a:t></a:t>
            </a:r>
            <a:r>
              <a:rPr sz="2400" u="heavy" spc="-5" dirty="0">
                <a:uFill>
                  <a:solidFill>
                    <a:srgbClr val="FFFFFF"/>
                  </a:solidFill>
                </a:uFill>
              </a:rPr>
              <a:t>Allow </a:t>
            </a:r>
            <a:r>
              <a:rPr sz="2400" u="heavy" dirty="0">
                <a:uFill>
                  <a:solidFill>
                    <a:srgbClr val="FFFFFF"/>
                  </a:solidFill>
                </a:uFill>
              </a:rPr>
              <a:t>safe </a:t>
            </a:r>
            <a:r>
              <a:rPr sz="2400" u="heavy" spc="-5" dirty="0">
                <a:uFill>
                  <a:solidFill>
                    <a:srgbClr val="FFFFFF"/>
                  </a:solidFill>
                </a:uFill>
              </a:rPr>
              <a:t>lubrication</a:t>
            </a:r>
            <a:r>
              <a:rPr sz="2400" spc="-5" dirty="0"/>
              <a:t> </a:t>
            </a:r>
            <a:r>
              <a:rPr sz="2400" dirty="0"/>
              <a:t>- </a:t>
            </a:r>
            <a:r>
              <a:rPr sz="2400" spc="-5" dirty="0"/>
              <a:t>if possible, be </a:t>
            </a:r>
            <a:r>
              <a:rPr sz="2400" spc="-10" dirty="0"/>
              <a:t>able </a:t>
            </a:r>
            <a:r>
              <a:rPr sz="2400" dirty="0"/>
              <a:t>to </a:t>
            </a:r>
            <a:r>
              <a:rPr sz="2400" spc="-5" dirty="0"/>
              <a:t>lubricate </a:t>
            </a:r>
            <a:r>
              <a:rPr sz="2400" spc="-930" dirty="0"/>
              <a:t>the </a:t>
            </a:r>
            <a:r>
              <a:rPr sz="2400" spc="-640" dirty="0"/>
              <a:t> </a:t>
            </a:r>
            <a:r>
              <a:rPr sz="2400" spc="-5" dirty="0"/>
              <a:t>machine </a:t>
            </a:r>
            <a:r>
              <a:rPr sz="2400" spc="-10" dirty="0"/>
              <a:t>without </a:t>
            </a:r>
            <a:r>
              <a:rPr sz="2400" spc="-5" dirty="0"/>
              <a:t>removing </a:t>
            </a:r>
            <a:r>
              <a:rPr sz="2400" dirty="0"/>
              <a:t>the</a:t>
            </a:r>
            <a:r>
              <a:rPr sz="2400" spc="15" dirty="0"/>
              <a:t> </a:t>
            </a:r>
            <a:r>
              <a:rPr sz="2400" spc="-5" dirty="0"/>
              <a:t>safeguards</a:t>
            </a:r>
            <a:endParaRPr sz="2400">
              <a:latin typeface="Times New Roman"/>
              <a:cs typeface="Times New Roman"/>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297179"/>
            <a:ext cx="7466330" cy="574040"/>
          </a:xfrm>
          <a:prstGeom prst="rect">
            <a:avLst/>
          </a:prstGeom>
        </p:spPr>
        <p:txBody>
          <a:bodyPr vert="horz" wrap="square" lIns="0" tIns="12700" rIns="0" bIns="0" rtlCol="0">
            <a:spAutoFit/>
          </a:bodyPr>
          <a:lstStyle/>
          <a:p>
            <a:pPr marL="12700">
              <a:lnSpc>
                <a:spcPct val="100000"/>
              </a:lnSpc>
              <a:spcBef>
                <a:spcPts val="100"/>
              </a:spcBef>
            </a:pPr>
            <a:r>
              <a:rPr sz="3600" spc="-5" dirty="0"/>
              <a:t>Methods </a:t>
            </a:r>
            <a:r>
              <a:rPr sz="3600" dirty="0"/>
              <a:t>of </a:t>
            </a:r>
            <a:r>
              <a:rPr sz="3600" spc="-5" dirty="0"/>
              <a:t>Machine</a:t>
            </a:r>
            <a:r>
              <a:rPr sz="3600" spc="-45" dirty="0"/>
              <a:t> </a:t>
            </a:r>
            <a:r>
              <a:rPr sz="3600" spc="-5" dirty="0"/>
              <a:t>Safeguarding</a:t>
            </a:r>
            <a:endParaRPr sz="36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12</a:t>
            </a:fld>
            <a:endParaRPr dirty="0"/>
          </a:p>
        </p:txBody>
      </p:sp>
      <p:sp>
        <p:nvSpPr>
          <p:cNvPr id="3" name="object 3"/>
          <p:cNvSpPr txBox="1"/>
          <p:nvPr/>
        </p:nvSpPr>
        <p:spPr>
          <a:xfrm>
            <a:off x="593090" y="1262380"/>
            <a:ext cx="4265930" cy="4594719"/>
          </a:xfrm>
          <a:prstGeom prst="rect">
            <a:avLst/>
          </a:prstGeom>
        </p:spPr>
        <p:txBody>
          <a:bodyPr vert="horz" wrap="square" lIns="0" tIns="59690" rIns="0" bIns="0" rtlCol="0">
            <a:spAutoFit/>
          </a:bodyPr>
          <a:lstStyle/>
          <a:p>
            <a:pPr marL="12700">
              <a:lnSpc>
                <a:spcPct val="100000"/>
              </a:lnSpc>
              <a:spcBef>
                <a:spcPts val="470"/>
              </a:spcBef>
            </a:pPr>
            <a:r>
              <a:rPr sz="3300" spc="-7" baseline="2525" dirty="0">
                <a:solidFill>
                  <a:srgbClr val="FF9800"/>
                </a:solidFill>
                <a:latin typeface="Times New Roman"/>
                <a:cs typeface="Times New Roman"/>
              </a:rPr>
              <a:t></a:t>
            </a:r>
            <a:r>
              <a:rPr sz="2200" spc="-5" dirty="0">
                <a:solidFill>
                  <a:srgbClr val="FFFFFF"/>
                </a:solidFill>
                <a:latin typeface="Arial"/>
                <a:cs typeface="Arial"/>
              </a:rPr>
              <a:t>Guards</a:t>
            </a:r>
            <a:endParaRPr sz="2200">
              <a:latin typeface="Arial"/>
              <a:cs typeface="Arial"/>
            </a:endParaRPr>
          </a:p>
          <a:p>
            <a:pPr marL="469900">
              <a:lnSpc>
                <a:spcPct val="100000"/>
              </a:lnSpc>
              <a:spcBef>
                <a:spcPts val="370"/>
              </a:spcBef>
            </a:pPr>
            <a:r>
              <a:rPr sz="2200" smtClean="0">
                <a:solidFill>
                  <a:srgbClr val="FFFFFF"/>
                </a:solidFill>
                <a:latin typeface="Arial"/>
                <a:cs typeface="Arial"/>
              </a:rPr>
              <a:t>fixed</a:t>
            </a:r>
            <a:endParaRPr sz="2200">
              <a:latin typeface="Arial"/>
              <a:cs typeface="Arial"/>
            </a:endParaRPr>
          </a:p>
          <a:p>
            <a:pPr marL="469900" marR="2148205">
              <a:lnSpc>
                <a:spcPts val="3020"/>
              </a:lnSpc>
              <a:spcBef>
                <a:spcPts val="150"/>
              </a:spcBef>
            </a:pPr>
            <a:r>
              <a:rPr sz="2200" smtClean="0">
                <a:solidFill>
                  <a:srgbClr val="FFFFFF"/>
                </a:solidFill>
                <a:latin typeface="Arial"/>
                <a:cs typeface="Arial"/>
              </a:rPr>
              <a:t>interlocked  </a:t>
            </a:r>
            <a:r>
              <a:rPr sz="3300" spc="172" baseline="2525" smtClean="0">
                <a:solidFill>
                  <a:srgbClr val="FF9800"/>
                </a:solidFill>
                <a:latin typeface="Arial"/>
                <a:cs typeface="Arial"/>
              </a:rPr>
              <a:t> </a:t>
            </a:r>
            <a:r>
              <a:rPr lang="en-US" sz="3300" spc="172" baseline="2525" dirty="0" smtClean="0">
                <a:solidFill>
                  <a:srgbClr val="FF9800"/>
                </a:solidFill>
                <a:latin typeface="Arial"/>
                <a:cs typeface="Arial"/>
              </a:rPr>
              <a:t>v</a:t>
            </a:r>
            <a:r>
              <a:rPr sz="2200" smtClean="0">
                <a:solidFill>
                  <a:srgbClr val="FFFFFF"/>
                </a:solidFill>
                <a:latin typeface="Arial"/>
                <a:cs typeface="Arial"/>
              </a:rPr>
              <a:t>adjustable</a:t>
            </a:r>
            <a:endParaRPr sz="2200">
              <a:latin typeface="Arial"/>
              <a:cs typeface="Arial"/>
            </a:endParaRPr>
          </a:p>
          <a:p>
            <a:pPr marL="469900">
              <a:lnSpc>
                <a:spcPct val="100000"/>
              </a:lnSpc>
              <a:spcBef>
                <a:spcPts val="210"/>
              </a:spcBef>
            </a:pPr>
            <a:r>
              <a:rPr sz="2200" smtClean="0">
                <a:solidFill>
                  <a:srgbClr val="FFFFFF"/>
                </a:solidFill>
                <a:latin typeface="Arial"/>
                <a:cs typeface="Arial"/>
              </a:rPr>
              <a:t>self-adjusting</a:t>
            </a:r>
            <a:endParaRPr sz="2200">
              <a:latin typeface="Arial"/>
              <a:cs typeface="Arial"/>
            </a:endParaRPr>
          </a:p>
          <a:p>
            <a:pPr marL="12700">
              <a:lnSpc>
                <a:spcPct val="100000"/>
              </a:lnSpc>
              <a:spcBef>
                <a:spcPts val="370"/>
              </a:spcBef>
            </a:pPr>
            <a:r>
              <a:rPr sz="3300" baseline="2525" dirty="0">
                <a:solidFill>
                  <a:srgbClr val="FF9800"/>
                </a:solidFill>
                <a:latin typeface="Times New Roman"/>
                <a:cs typeface="Times New Roman"/>
              </a:rPr>
              <a:t></a:t>
            </a:r>
            <a:r>
              <a:rPr sz="2200" dirty="0">
                <a:solidFill>
                  <a:srgbClr val="FFFFFF"/>
                </a:solidFill>
                <a:latin typeface="Arial"/>
                <a:cs typeface="Arial"/>
              </a:rPr>
              <a:t>Devices</a:t>
            </a:r>
            <a:endParaRPr sz="2200">
              <a:latin typeface="Arial"/>
              <a:cs typeface="Arial"/>
            </a:endParaRPr>
          </a:p>
          <a:p>
            <a:pPr marL="469900" marR="1308735">
              <a:lnSpc>
                <a:spcPct val="113999"/>
              </a:lnSpc>
            </a:pPr>
            <a:r>
              <a:rPr sz="2200" spc="-5" smtClean="0">
                <a:solidFill>
                  <a:srgbClr val="FFFFFF"/>
                </a:solidFill>
                <a:latin typeface="Arial"/>
                <a:cs typeface="Arial"/>
              </a:rPr>
              <a:t>presence </a:t>
            </a:r>
            <a:r>
              <a:rPr sz="2200">
                <a:solidFill>
                  <a:srgbClr val="FFFFFF"/>
                </a:solidFill>
                <a:latin typeface="Arial"/>
                <a:cs typeface="Arial"/>
              </a:rPr>
              <a:t>sensing  </a:t>
            </a:r>
            <a:r>
              <a:rPr sz="2200" smtClean="0">
                <a:solidFill>
                  <a:srgbClr val="FFFFFF"/>
                </a:solidFill>
                <a:latin typeface="Arial"/>
                <a:cs typeface="Arial"/>
              </a:rPr>
              <a:t>pullback</a:t>
            </a:r>
            <a:endParaRPr sz="2200">
              <a:latin typeface="Arial"/>
              <a:cs typeface="Arial"/>
            </a:endParaRPr>
          </a:p>
          <a:p>
            <a:pPr marL="469900">
              <a:lnSpc>
                <a:spcPct val="100000"/>
              </a:lnSpc>
              <a:spcBef>
                <a:spcPts val="370"/>
              </a:spcBef>
            </a:pPr>
            <a:r>
              <a:rPr sz="2200" spc="-5" smtClean="0">
                <a:solidFill>
                  <a:srgbClr val="FFFFFF"/>
                </a:solidFill>
                <a:latin typeface="Arial"/>
                <a:cs typeface="Arial"/>
              </a:rPr>
              <a:t>restraint</a:t>
            </a:r>
            <a:endParaRPr sz="2200">
              <a:latin typeface="Arial"/>
              <a:cs typeface="Arial"/>
            </a:endParaRPr>
          </a:p>
          <a:p>
            <a:pPr marL="755650" marR="5080" indent="-285750">
              <a:lnSpc>
                <a:spcPts val="2460"/>
              </a:lnSpc>
              <a:spcBef>
                <a:spcPts val="600"/>
              </a:spcBef>
            </a:pPr>
            <a:r>
              <a:rPr sz="3300" baseline="2525" smtClean="0">
                <a:solidFill>
                  <a:srgbClr val="FF9800"/>
                </a:solidFill>
                <a:latin typeface="Arial"/>
                <a:cs typeface="Arial"/>
              </a:rPr>
              <a:t> </a:t>
            </a:r>
            <a:r>
              <a:rPr sz="2200" spc="-5" dirty="0">
                <a:solidFill>
                  <a:srgbClr val="FFFFFF"/>
                </a:solidFill>
                <a:latin typeface="Arial"/>
                <a:cs typeface="Arial"/>
              </a:rPr>
              <a:t>safety controls (tripwire  </a:t>
            </a:r>
            <a:r>
              <a:rPr sz="2200" dirty="0">
                <a:solidFill>
                  <a:srgbClr val="FFFFFF"/>
                </a:solidFill>
                <a:latin typeface="Arial"/>
                <a:cs typeface="Arial"/>
              </a:rPr>
              <a:t>cable, </a:t>
            </a:r>
            <a:r>
              <a:rPr sz="2200" spc="-5" dirty="0">
                <a:solidFill>
                  <a:srgbClr val="FFFFFF"/>
                </a:solidFill>
                <a:latin typeface="Arial"/>
                <a:cs typeface="Arial"/>
              </a:rPr>
              <a:t>two-hand contol,</a:t>
            </a:r>
            <a:r>
              <a:rPr sz="2200" spc="-60" dirty="0">
                <a:solidFill>
                  <a:srgbClr val="FFFFFF"/>
                </a:solidFill>
                <a:latin typeface="Arial"/>
                <a:cs typeface="Arial"/>
              </a:rPr>
              <a:t> </a:t>
            </a:r>
            <a:r>
              <a:rPr sz="2200" dirty="0">
                <a:solidFill>
                  <a:srgbClr val="FFFFFF"/>
                </a:solidFill>
                <a:latin typeface="Arial"/>
                <a:cs typeface="Arial"/>
              </a:rPr>
              <a:t>etc.)</a:t>
            </a:r>
            <a:endParaRPr sz="2200">
              <a:latin typeface="Arial"/>
              <a:cs typeface="Arial"/>
            </a:endParaRPr>
          </a:p>
          <a:p>
            <a:pPr marL="469900">
              <a:lnSpc>
                <a:spcPct val="100000"/>
              </a:lnSpc>
              <a:spcBef>
                <a:spcPts val="320"/>
              </a:spcBef>
              <a:tabLst>
                <a:tab pos="755015" algn="l"/>
              </a:tabLst>
            </a:pPr>
            <a:r>
              <a:rPr sz="2200" spc="-5" smtClean="0">
                <a:solidFill>
                  <a:srgbClr val="FFFFFF"/>
                </a:solidFill>
                <a:latin typeface="Arial"/>
                <a:cs typeface="Arial"/>
              </a:rPr>
              <a:t>gates</a:t>
            </a:r>
            <a:endParaRPr sz="2200">
              <a:latin typeface="Arial"/>
              <a:cs typeface="Arial"/>
            </a:endParaRPr>
          </a:p>
        </p:txBody>
      </p:sp>
      <p:sp>
        <p:nvSpPr>
          <p:cNvPr id="4" name="object 4"/>
          <p:cNvSpPr txBox="1"/>
          <p:nvPr/>
        </p:nvSpPr>
        <p:spPr>
          <a:xfrm>
            <a:off x="5388609" y="2078990"/>
            <a:ext cx="10350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9800"/>
                </a:solidFill>
                <a:latin typeface="Arial"/>
                <a:cs typeface="Arial"/>
              </a:rPr>
              <a:t>t</a:t>
            </a:r>
            <a:endParaRPr sz="2200">
              <a:latin typeface="Arial"/>
              <a:cs typeface="Arial"/>
            </a:endParaRPr>
          </a:p>
        </p:txBody>
      </p:sp>
      <p:sp>
        <p:nvSpPr>
          <p:cNvPr id="5" name="object 5"/>
          <p:cNvSpPr txBox="1"/>
          <p:nvPr/>
        </p:nvSpPr>
        <p:spPr>
          <a:xfrm>
            <a:off x="5388609" y="4232909"/>
            <a:ext cx="11874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9800"/>
                </a:solidFill>
                <a:latin typeface="Arial"/>
                <a:cs typeface="Arial"/>
              </a:rPr>
              <a:t>r</a:t>
            </a:r>
            <a:endParaRPr sz="2200">
              <a:latin typeface="Arial"/>
              <a:cs typeface="Arial"/>
            </a:endParaRPr>
          </a:p>
        </p:txBody>
      </p:sp>
      <p:sp>
        <p:nvSpPr>
          <p:cNvPr id="6" name="object 6"/>
          <p:cNvSpPr txBox="1">
            <a:spLocks noGrp="1"/>
          </p:cNvSpPr>
          <p:nvPr>
            <p:ph sz="half" idx="3"/>
          </p:nvPr>
        </p:nvSpPr>
        <p:spPr>
          <a:prstGeom prst="rect">
            <a:avLst/>
          </a:prstGeom>
        </p:spPr>
        <p:txBody>
          <a:bodyPr vert="horz" wrap="square" lIns="0" tIns="59690" rIns="0" bIns="0" rtlCol="0">
            <a:spAutoFit/>
          </a:bodyPr>
          <a:lstStyle/>
          <a:p>
            <a:pPr marL="12700">
              <a:lnSpc>
                <a:spcPct val="100000"/>
              </a:lnSpc>
              <a:spcBef>
                <a:spcPts val="470"/>
              </a:spcBef>
            </a:pPr>
            <a:r>
              <a:rPr sz="3300" baseline="2525" dirty="0">
                <a:solidFill>
                  <a:srgbClr val="FF9800"/>
                </a:solidFill>
                <a:latin typeface="Times New Roman"/>
                <a:cs typeface="Times New Roman"/>
              </a:rPr>
              <a:t></a:t>
            </a:r>
            <a:r>
              <a:rPr sz="2200" dirty="0"/>
              <a:t>Location/distance</a:t>
            </a:r>
            <a:endParaRPr sz="2200">
              <a:latin typeface="Times New Roman"/>
              <a:cs typeface="Times New Roman"/>
            </a:endParaRPr>
          </a:p>
          <a:p>
            <a:pPr marL="12700">
              <a:lnSpc>
                <a:spcPct val="100000"/>
              </a:lnSpc>
              <a:spcBef>
                <a:spcPts val="370"/>
              </a:spcBef>
            </a:pPr>
            <a:r>
              <a:rPr sz="3300" spc="-7" baseline="2525" dirty="0">
                <a:solidFill>
                  <a:srgbClr val="FF9800"/>
                </a:solidFill>
                <a:latin typeface="Times New Roman"/>
                <a:cs typeface="Times New Roman"/>
              </a:rPr>
              <a:t></a:t>
            </a:r>
            <a:r>
              <a:rPr sz="2200" spc="-5" dirty="0"/>
              <a:t>Feeding </a:t>
            </a:r>
            <a:r>
              <a:rPr sz="2200" dirty="0"/>
              <a:t>and </a:t>
            </a:r>
            <a:r>
              <a:rPr sz="2200"/>
              <a:t>ejection</a:t>
            </a:r>
            <a:r>
              <a:rPr sz="2200" spc="-5"/>
              <a:t> </a:t>
            </a:r>
            <a:r>
              <a:rPr sz="2200" spc="-355" smtClean="0"/>
              <a:t>methods</a:t>
            </a:r>
            <a:endParaRPr sz="2200" smtClean="0">
              <a:latin typeface="Times New Roman"/>
              <a:cs typeface="Times New Roman"/>
            </a:endParaRPr>
          </a:p>
          <a:p>
            <a:pPr marL="755650" marR="164465">
              <a:lnSpc>
                <a:spcPts val="2460"/>
              </a:lnSpc>
              <a:spcBef>
                <a:spcPts val="600"/>
              </a:spcBef>
            </a:pPr>
            <a:r>
              <a:rPr spc="-5" smtClean="0"/>
              <a:t>automatic and/or</a:t>
            </a:r>
            <a:r>
              <a:rPr spc="-50" smtClean="0"/>
              <a:t> </a:t>
            </a:r>
            <a:r>
              <a:rPr smtClean="0"/>
              <a:t>semi-  </a:t>
            </a:r>
            <a:r>
              <a:rPr spc="-5" smtClean="0"/>
              <a:t>automatic feed and  </a:t>
            </a:r>
            <a:r>
              <a:rPr smtClean="0"/>
              <a:t>ejection</a:t>
            </a:r>
          </a:p>
          <a:p>
            <a:pPr marL="469900">
              <a:lnSpc>
                <a:spcPct val="100000"/>
              </a:lnSpc>
              <a:spcBef>
                <a:spcPts val="330"/>
              </a:spcBef>
              <a:tabLst>
                <a:tab pos="755015" algn="l"/>
              </a:tabLst>
            </a:pPr>
            <a:r>
              <a:rPr sz="3300" baseline="2525" smtClean="0">
                <a:solidFill>
                  <a:srgbClr val="FF9800"/>
                </a:solidFill>
              </a:rPr>
              <a:t>n</a:t>
            </a:r>
            <a:r>
              <a:rPr sz="3300" baseline="2525" dirty="0">
                <a:solidFill>
                  <a:srgbClr val="FF9800"/>
                </a:solidFill>
              </a:rPr>
              <a:t>	</a:t>
            </a:r>
            <a:r>
              <a:rPr sz="2200" spc="-5" dirty="0"/>
              <a:t>robots</a:t>
            </a:r>
            <a:endParaRPr sz="2200"/>
          </a:p>
          <a:p>
            <a:pPr marL="12700">
              <a:lnSpc>
                <a:spcPct val="100000"/>
              </a:lnSpc>
              <a:spcBef>
                <a:spcPts val="370"/>
              </a:spcBef>
            </a:pPr>
            <a:r>
              <a:rPr sz="3300" spc="-7" baseline="2525" dirty="0">
                <a:solidFill>
                  <a:srgbClr val="FF9800"/>
                </a:solidFill>
                <a:latin typeface="Times New Roman"/>
                <a:cs typeface="Times New Roman"/>
              </a:rPr>
              <a:t></a:t>
            </a:r>
            <a:r>
              <a:rPr sz="2200" spc="-5" dirty="0"/>
              <a:t>Miscellaneous</a:t>
            </a:r>
            <a:r>
              <a:rPr sz="2200" dirty="0"/>
              <a:t> aids</a:t>
            </a:r>
            <a:endParaRPr sz="2200">
              <a:latin typeface="Times New Roman"/>
              <a:cs typeface="Times New Roman"/>
            </a:endParaRPr>
          </a:p>
          <a:p>
            <a:pPr marL="755650" marR="629285" indent="-285750">
              <a:lnSpc>
                <a:spcPct val="113999"/>
              </a:lnSpc>
              <a:tabLst>
                <a:tab pos="755015" algn="l"/>
              </a:tabLst>
            </a:pPr>
            <a:r>
              <a:rPr sz="3300" baseline="2525" dirty="0">
                <a:solidFill>
                  <a:srgbClr val="FF9800"/>
                </a:solidFill>
              </a:rPr>
              <a:t>d	</a:t>
            </a:r>
            <a:r>
              <a:rPr sz="2200" spc="-5" dirty="0"/>
              <a:t>awareness barriers  </a:t>
            </a:r>
            <a:r>
              <a:rPr sz="2200" dirty="0"/>
              <a:t>protective</a:t>
            </a:r>
            <a:r>
              <a:rPr sz="2200" spc="-30" dirty="0"/>
              <a:t> </a:t>
            </a:r>
            <a:r>
              <a:rPr sz="2200" dirty="0"/>
              <a:t>shields</a:t>
            </a:r>
            <a:endParaRPr sz="2200"/>
          </a:p>
          <a:p>
            <a:pPr marL="469900">
              <a:lnSpc>
                <a:spcPct val="100000"/>
              </a:lnSpc>
              <a:spcBef>
                <a:spcPts val="370"/>
              </a:spcBef>
              <a:tabLst>
                <a:tab pos="755015" algn="l"/>
              </a:tabLst>
            </a:pPr>
            <a:r>
              <a:rPr sz="3300" baseline="2525" dirty="0">
                <a:solidFill>
                  <a:srgbClr val="FF9800"/>
                </a:solidFill>
              </a:rPr>
              <a:t>d	</a:t>
            </a:r>
            <a:r>
              <a:rPr sz="2200" spc="-5" dirty="0"/>
              <a:t>hand-feeding</a:t>
            </a:r>
            <a:r>
              <a:rPr sz="2200" spc="-10" dirty="0"/>
              <a:t> </a:t>
            </a:r>
            <a:r>
              <a:rPr sz="2200" dirty="0"/>
              <a:t>tools</a:t>
            </a:r>
            <a:endParaRPr sz="220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1020" y="303529"/>
            <a:ext cx="2986405"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FF00"/>
                </a:solidFill>
                <a:latin typeface="Arial"/>
                <a:cs typeface="Arial"/>
              </a:rPr>
              <a:t>Fixed</a:t>
            </a:r>
            <a:r>
              <a:rPr sz="4000" b="1" spc="-90" dirty="0">
                <a:solidFill>
                  <a:srgbClr val="FFFF00"/>
                </a:solidFill>
                <a:latin typeface="Arial"/>
                <a:cs typeface="Arial"/>
              </a:rPr>
              <a:t> </a:t>
            </a:r>
            <a:r>
              <a:rPr sz="4000" b="1" spc="-5" dirty="0">
                <a:solidFill>
                  <a:srgbClr val="FFFF00"/>
                </a:solidFill>
                <a:latin typeface="Arial"/>
                <a:cs typeface="Arial"/>
              </a:rPr>
              <a:t>Guard</a:t>
            </a:r>
            <a:endParaRPr sz="4000">
              <a:latin typeface="Arial"/>
              <a:cs typeface="Arial"/>
            </a:endParaRPr>
          </a:p>
        </p:txBody>
      </p:sp>
      <p:sp>
        <p:nvSpPr>
          <p:cNvPr id="3" name="object 3"/>
          <p:cNvSpPr txBox="1"/>
          <p:nvPr/>
        </p:nvSpPr>
        <p:spPr>
          <a:xfrm>
            <a:off x="908050" y="1355090"/>
            <a:ext cx="7298055" cy="848360"/>
          </a:xfrm>
          <a:prstGeom prst="rect">
            <a:avLst/>
          </a:prstGeom>
        </p:spPr>
        <p:txBody>
          <a:bodyPr vert="horz" wrap="square" lIns="0" tIns="12700" rIns="0" bIns="0" rtlCol="0">
            <a:spAutoFit/>
          </a:bodyPr>
          <a:lstStyle/>
          <a:p>
            <a:pPr marL="12700" marR="5080">
              <a:lnSpc>
                <a:spcPct val="100000"/>
              </a:lnSpc>
              <a:spcBef>
                <a:spcPts val="100"/>
              </a:spcBef>
            </a:pPr>
            <a:r>
              <a:rPr sz="2700" spc="-5" dirty="0">
                <a:solidFill>
                  <a:srgbClr val="FFFFFF"/>
                </a:solidFill>
                <a:latin typeface="Arial"/>
                <a:cs typeface="Arial"/>
              </a:rPr>
              <a:t>Provides </a:t>
            </a:r>
            <a:r>
              <a:rPr sz="2700" dirty="0">
                <a:solidFill>
                  <a:srgbClr val="FFFFFF"/>
                </a:solidFill>
                <a:latin typeface="Arial"/>
                <a:cs typeface="Arial"/>
              </a:rPr>
              <a:t>a </a:t>
            </a:r>
            <a:r>
              <a:rPr sz="2700" spc="-5" dirty="0">
                <a:solidFill>
                  <a:srgbClr val="FFFFFF"/>
                </a:solidFill>
                <a:latin typeface="Arial"/>
                <a:cs typeface="Arial"/>
              </a:rPr>
              <a:t>barrier </a:t>
            </a:r>
            <a:r>
              <a:rPr sz="2700" dirty="0">
                <a:solidFill>
                  <a:srgbClr val="FFFFFF"/>
                </a:solidFill>
                <a:latin typeface="Arial"/>
                <a:cs typeface="Arial"/>
              </a:rPr>
              <a:t>- a </a:t>
            </a:r>
            <a:r>
              <a:rPr sz="2700" spc="-5" dirty="0">
                <a:solidFill>
                  <a:srgbClr val="FFFFFF"/>
                </a:solidFill>
                <a:latin typeface="Arial"/>
                <a:cs typeface="Arial"/>
              </a:rPr>
              <a:t>permanent part of the  </a:t>
            </a:r>
            <a:r>
              <a:rPr sz="2700" dirty="0">
                <a:solidFill>
                  <a:srgbClr val="FFFFFF"/>
                </a:solidFill>
                <a:latin typeface="Arial"/>
                <a:cs typeface="Arial"/>
              </a:rPr>
              <a:t>machine, </a:t>
            </a:r>
            <a:r>
              <a:rPr sz="2700" spc="-5" dirty="0">
                <a:solidFill>
                  <a:srgbClr val="FFFFFF"/>
                </a:solidFill>
                <a:latin typeface="Arial"/>
                <a:cs typeface="Arial"/>
              </a:rPr>
              <a:t>preferable </a:t>
            </a:r>
            <a:r>
              <a:rPr sz="2700" dirty="0">
                <a:solidFill>
                  <a:srgbClr val="FFFFFF"/>
                </a:solidFill>
                <a:latin typeface="Arial"/>
                <a:cs typeface="Arial"/>
              </a:rPr>
              <a:t>to </a:t>
            </a:r>
            <a:r>
              <a:rPr sz="2700" spc="-5" dirty="0">
                <a:solidFill>
                  <a:srgbClr val="FFFFFF"/>
                </a:solidFill>
                <a:latin typeface="Arial"/>
                <a:cs typeface="Arial"/>
              </a:rPr>
              <a:t>all other </a:t>
            </a:r>
            <a:r>
              <a:rPr sz="2700" dirty="0">
                <a:solidFill>
                  <a:srgbClr val="FFFFFF"/>
                </a:solidFill>
                <a:latin typeface="Arial"/>
                <a:cs typeface="Arial"/>
              </a:rPr>
              <a:t>types </a:t>
            </a:r>
            <a:r>
              <a:rPr sz="2700" spc="-5" dirty="0">
                <a:solidFill>
                  <a:srgbClr val="FFFFFF"/>
                </a:solidFill>
                <a:latin typeface="Arial"/>
                <a:cs typeface="Arial"/>
              </a:rPr>
              <a:t>of</a:t>
            </a:r>
            <a:r>
              <a:rPr sz="2700" spc="20" dirty="0">
                <a:solidFill>
                  <a:srgbClr val="FFFFFF"/>
                </a:solidFill>
                <a:latin typeface="Arial"/>
                <a:cs typeface="Arial"/>
              </a:rPr>
              <a:t> </a:t>
            </a:r>
            <a:r>
              <a:rPr sz="2700" spc="-5" dirty="0">
                <a:solidFill>
                  <a:srgbClr val="FFFFFF"/>
                </a:solidFill>
                <a:latin typeface="Arial"/>
                <a:cs typeface="Arial"/>
              </a:rPr>
              <a:t>guards.</a:t>
            </a:r>
            <a:endParaRPr sz="2700">
              <a:latin typeface="Arial"/>
              <a:cs typeface="Arial"/>
            </a:endParaRPr>
          </a:p>
        </p:txBody>
      </p:sp>
      <p:sp>
        <p:nvSpPr>
          <p:cNvPr id="4" name="object 4"/>
          <p:cNvSpPr/>
          <p:nvPr/>
        </p:nvSpPr>
        <p:spPr>
          <a:xfrm>
            <a:off x="1209039" y="2837179"/>
            <a:ext cx="3721100" cy="30048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850" y="2801620"/>
            <a:ext cx="1592579" cy="304164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13</a:t>
            </a:fld>
            <a:endParaRPr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8870" y="353059"/>
            <a:ext cx="4368800" cy="635000"/>
          </a:xfrm>
          <a:prstGeom prst="rect">
            <a:avLst/>
          </a:prstGeom>
        </p:spPr>
        <p:txBody>
          <a:bodyPr vert="horz" wrap="square" lIns="0" tIns="12700" rIns="0" bIns="0" rtlCol="0">
            <a:spAutoFit/>
          </a:bodyPr>
          <a:lstStyle/>
          <a:p>
            <a:pPr marL="12700">
              <a:lnSpc>
                <a:spcPct val="100000"/>
              </a:lnSpc>
              <a:spcBef>
                <a:spcPts val="100"/>
              </a:spcBef>
            </a:pPr>
            <a:r>
              <a:rPr spc="-5" dirty="0"/>
              <a:t>Interlocked</a:t>
            </a:r>
            <a:r>
              <a:rPr spc="-80" dirty="0"/>
              <a:t> </a:t>
            </a:r>
            <a:r>
              <a:rPr spc="-5" dirty="0"/>
              <a:t>Guard</a:t>
            </a:r>
          </a:p>
        </p:txBody>
      </p:sp>
      <p:sp>
        <p:nvSpPr>
          <p:cNvPr id="3" name="object 3"/>
          <p:cNvSpPr txBox="1"/>
          <p:nvPr/>
        </p:nvSpPr>
        <p:spPr>
          <a:xfrm>
            <a:off x="1125219" y="1369059"/>
            <a:ext cx="6870700" cy="148844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FFFF"/>
                </a:solidFill>
                <a:latin typeface="Arial"/>
                <a:cs typeface="Arial"/>
              </a:rPr>
              <a:t>When this type of guard is </a:t>
            </a:r>
            <a:r>
              <a:rPr sz="2400" spc="-10" dirty="0">
                <a:solidFill>
                  <a:srgbClr val="FFFFFF"/>
                </a:solidFill>
                <a:latin typeface="Arial"/>
                <a:cs typeface="Arial"/>
              </a:rPr>
              <a:t>opened </a:t>
            </a:r>
            <a:r>
              <a:rPr sz="2400" spc="-5" dirty="0">
                <a:solidFill>
                  <a:srgbClr val="FFFFFF"/>
                </a:solidFill>
                <a:latin typeface="Arial"/>
                <a:cs typeface="Arial"/>
              </a:rPr>
              <a:t>or removed, the  tripping mechanism and/or power automatically  shuts off or disengages, </a:t>
            </a:r>
            <a:r>
              <a:rPr sz="2400" spc="-10" dirty="0">
                <a:solidFill>
                  <a:srgbClr val="FFFFFF"/>
                </a:solidFill>
                <a:latin typeface="Arial"/>
                <a:cs typeface="Arial"/>
              </a:rPr>
              <a:t>and </a:t>
            </a:r>
            <a:r>
              <a:rPr sz="2400" spc="-5" dirty="0">
                <a:solidFill>
                  <a:srgbClr val="FFFFFF"/>
                </a:solidFill>
                <a:latin typeface="Arial"/>
                <a:cs typeface="Arial"/>
              </a:rPr>
              <a:t>the machine cannot  cycle or be started until the guard is back in</a:t>
            </a:r>
            <a:r>
              <a:rPr sz="2400" spc="30" dirty="0">
                <a:solidFill>
                  <a:srgbClr val="FFFFFF"/>
                </a:solidFill>
                <a:latin typeface="Arial"/>
                <a:cs typeface="Arial"/>
              </a:rPr>
              <a:t> </a:t>
            </a:r>
            <a:r>
              <a:rPr sz="2400" spc="-5" dirty="0">
                <a:solidFill>
                  <a:srgbClr val="FFFFFF"/>
                </a:solidFill>
                <a:latin typeface="Arial"/>
                <a:cs typeface="Arial"/>
              </a:rPr>
              <a:t>place.</a:t>
            </a:r>
            <a:endParaRPr sz="2400">
              <a:latin typeface="Arial"/>
              <a:cs typeface="Arial"/>
            </a:endParaRPr>
          </a:p>
        </p:txBody>
      </p:sp>
      <p:sp>
        <p:nvSpPr>
          <p:cNvPr id="4" name="object 4"/>
          <p:cNvSpPr/>
          <p:nvPr/>
        </p:nvSpPr>
        <p:spPr>
          <a:xfrm>
            <a:off x="3002279" y="3362959"/>
            <a:ext cx="3155949" cy="26581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16979" y="3088639"/>
            <a:ext cx="2230120" cy="1191260"/>
          </a:xfrm>
          <a:custGeom>
            <a:avLst/>
            <a:gdLst/>
            <a:ahLst/>
            <a:cxnLst/>
            <a:rect l="l" t="t" r="r" b="b"/>
            <a:pathLst>
              <a:path w="2230120" h="1191260">
                <a:moveTo>
                  <a:pt x="0" y="0"/>
                </a:moveTo>
                <a:lnTo>
                  <a:pt x="2230120" y="0"/>
                </a:lnTo>
                <a:lnTo>
                  <a:pt x="2230120" y="1191260"/>
                </a:lnTo>
                <a:lnTo>
                  <a:pt x="0" y="1191260"/>
                </a:lnTo>
                <a:lnTo>
                  <a:pt x="0" y="0"/>
                </a:lnTo>
                <a:close/>
              </a:path>
            </a:pathLst>
          </a:custGeom>
          <a:ln w="9344">
            <a:solidFill>
              <a:srgbClr val="000000"/>
            </a:solidFill>
          </a:ln>
        </p:spPr>
        <p:txBody>
          <a:bodyPr wrap="square" lIns="0" tIns="0" rIns="0" bIns="0" rtlCol="0"/>
          <a:lstStyle/>
          <a:p>
            <a:endParaRPr/>
          </a:p>
        </p:txBody>
      </p:sp>
      <p:sp>
        <p:nvSpPr>
          <p:cNvPr id="6" name="object 6"/>
          <p:cNvSpPr txBox="1"/>
          <p:nvPr/>
        </p:nvSpPr>
        <p:spPr>
          <a:xfrm>
            <a:off x="6321652" y="3093312"/>
            <a:ext cx="2221230" cy="1182370"/>
          </a:xfrm>
          <a:prstGeom prst="rect">
            <a:avLst/>
          </a:prstGeom>
          <a:solidFill>
            <a:srgbClr val="FFFFCC"/>
          </a:solidFill>
        </p:spPr>
        <p:txBody>
          <a:bodyPr vert="horz" wrap="square" lIns="0" tIns="41910" rIns="0" bIns="0" rtlCol="0">
            <a:spAutoFit/>
          </a:bodyPr>
          <a:lstStyle/>
          <a:p>
            <a:pPr marL="85090" marR="129539">
              <a:lnSpc>
                <a:spcPct val="100000"/>
              </a:lnSpc>
              <a:spcBef>
                <a:spcPts val="330"/>
              </a:spcBef>
            </a:pPr>
            <a:r>
              <a:rPr sz="2400" spc="-5" dirty="0">
                <a:latin typeface="Arial"/>
                <a:cs typeface="Arial"/>
              </a:rPr>
              <a:t>Interlocked  guard </a:t>
            </a:r>
            <a:r>
              <a:rPr sz="2400" dirty="0">
                <a:latin typeface="Arial"/>
                <a:cs typeface="Arial"/>
              </a:rPr>
              <a:t>on  </a:t>
            </a:r>
            <a:r>
              <a:rPr sz="2400" spc="-5" dirty="0">
                <a:latin typeface="Arial"/>
                <a:cs typeface="Arial"/>
              </a:rPr>
              <a:t>revolving</a:t>
            </a:r>
            <a:r>
              <a:rPr sz="2400" spc="-70" dirty="0">
                <a:latin typeface="Arial"/>
                <a:cs typeface="Arial"/>
              </a:rPr>
              <a:t> </a:t>
            </a:r>
            <a:r>
              <a:rPr sz="2400" spc="-5" dirty="0">
                <a:latin typeface="Arial"/>
                <a:cs typeface="Arial"/>
              </a:rPr>
              <a:t>drum</a:t>
            </a:r>
            <a:endParaRPr sz="2400">
              <a:latin typeface="Arial"/>
              <a:cs typeface="Arial"/>
            </a:endParaRPr>
          </a:p>
        </p:txBody>
      </p:sp>
      <p:sp>
        <p:nvSpPr>
          <p:cNvPr id="7" name="object 7"/>
          <p:cNvSpPr/>
          <p:nvPr/>
        </p:nvSpPr>
        <p:spPr>
          <a:xfrm>
            <a:off x="5199379" y="3305809"/>
            <a:ext cx="1057910" cy="340360"/>
          </a:xfrm>
          <a:custGeom>
            <a:avLst/>
            <a:gdLst/>
            <a:ahLst/>
            <a:cxnLst/>
            <a:rect l="l" t="t" r="r" b="b"/>
            <a:pathLst>
              <a:path w="1057910" h="340360">
                <a:moveTo>
                  <a:pt x="237490" y="170179"/>
                </a:moveTo>
                <a:lnTo>
                  <a:pt x="0" y="325119"/>
                </a:lnTo>
                <a:lnTo>
                  <a:pt x="284480" y="340359"/>
                </a:lnTo>
                <a:lnTo>
                  <a:pt x="273050" y="297179"/>
                </a:lnTo>
                <a:lnTo>
                  <a:pt x="589830" y="212089"/>
                </a:lnTo>
                <a:lnTo>
                  <a:pt x="250190" y="212089"/>
                </a:lnTo>
                <a:lnTo>
                  <a:pt x="237490" y="170179"/>
                </a:lnTo>
                <a:close/>
              </a:path>
              <a:path w="1057910" h="340360">
                <a:moveTo>
                  <a:pt x="1035050" y="0"/>
                </a:moveTo>
                <a:lnTo>
                  <a:pt x="250190" y="212089"/>
                </a:lnTo>
                <a:lnTo>
                  <a:pt x="589830" y="212089"/>
                </a:lnTo>
                <a:lnTo>
                  <a:pt x="1057910" y="86360"/>
                </a:lnTo>
                <a:lnTo>
                  <a:pt x="1035050" y="0"/>
                </a:lnTo>
                <a:close/>
              </a:path>
            </a:pathLst>
          </a:custGeom>
          <a:solidFill>
            <a:srgbClr val="FFFFFF"/>
          </a:solidFill>
        </p:spPr>
        <p:txBody>
          <a:bodyPr wrap="square" lIns="0" tIns="0" rIns="0" bIns="0" rtlCol="0"/>
          <a:lstStyle/>
          <a:p>
            <a:endParaRPr/>
          </a:p>
        </p:txBody>
      </p:sp>
      <p:sp>
        <p:nvSpPr>
          <p:cNvPr id="8" name="object 8"/>
          <p:cNvSpPr/>
          <p:nvPr/>
        </p:nvSpPr>
        <p:spPr>
          <a:xfrm>
            <a:off x="5199379" y="3305809"/>
            <a:ext cx="1057910" cy="340360"/>
          </a:xfrm>
          <a:custGeom>
            <a:avLst/>
            <a:gdLst/>
            <a:ahLst/>
            <a:cxnLst/>
            <a:rect l="l" t="t" r="r" b="b"/>
            <a:pathLst>
              <a:path w="1057910" h="340360">
                <a:moveTo>
                  <a:pt x="1035050" y="0"/>
                </a:moveTo>
                <a:lnTo>
                  <a:pt x="250190" y="212089"/>
                </a:lnTo>
                <a:lnTo>
                  <a:pt x="237490" y="170179"/>
                </a:lnTo>
                <a:lnTo>
                  <a:pt x="0" y="325119"/>
                </a:lnTo>
                <a:lnTo>
                  <a:pt x="284480" y="340359"/>
                </a:lnTo>
                <a:lnTo>
                  <a:pt x="273050" y="297179"/>
                </a:lnTo>
                <a:lnTo>
                  <a:pt x="1057910" y="86360"/>
                </a:lnTo>
                <a:lnTo>
                  <a:pt x="1035050" y="0"/>
                </a:lnTo>
                <a:close/>
              </a:path>
            </a:pathLst>
          </a:custGeom>
          <a:ln w="9344">
            <a:solidFill>
              <a:srgbClr val="000000"/>
            </a:solid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14</a:t>
            </a:fld>
            <a:endParaRPr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020" y="382270"/>
            <a:ext cx="4257040" cy="635000"/>
          </a:xfrm>
          <a:prstGeom prst="rect">
            <a:avLst/>
          </a:prstGeom>
        </p:spPr>
        <p:txBody>
          <a:bodyPr vert="horz" wrap="square" lIns="0" tIns="12700" rIns="0" bIns="0" rtlCol="0">
            <a:spAutoFit/>
          </a:bodyPr>
          <a:lstStyle/>
          <a:p>
            <a:pPr marL="12700">
              <a:lnSpc>
                <a:spcPct val="100000"/>
              </a:lnSpc>
              <a:spcBef>
                <a:spcPts val="100"/>
              </a:spcBef>
            </a:pPr>
            <a:r>
              <a:rPr spc="-5" dirty="0"/>
              <a:t>Adjustable</a:t>
            </a:r>
            <a:r>
              <a:rPr spc="-70" dirty="0"/>
              <a:t> </a:t>
            </a:r>
            <a:r>
              <a:rPr spc="-5" dirty="0"/>
              <a:t>Guard</a:t>
            </a:r>
          </a:p>
        </p:txBody>
      </p:sp>
      <p:sp>
        <p:nvSpPr>
          <p:cNvPr id="3" name="object 3"/>
          <p:cNvSpPr txBox="1"/>
          <p:nvPr/>
        </p:nvSpPr>
        <p:spPr>
          <a:xfrm>
            <a:off x="1215389" y="1437640"/>
            <a:ext cx="6703059" cy="848360"/>
          </a:xfrm>
          <a:prstGeom prst="rect">
            <a:avLst/>
          </a:prstGeom>
        </p:spPr>
        <p:txBody>
          <a:bodyPr vert="horz" wrap="square" lIns="0" tIns="12700" rIns="0" bIns="0" rtlCol="0">
            <a:spAutoFit/>
          </a:bodyPr>
          <a:lstStyle/>
          <a:p>
            <a:pPr marL="12700" marR="5080">
              <a:lnSpc>
                <a:spcPct val="100000"/>
              </a:lnSpc>
              <a:spcBef>
                <a:spcPts val="100"/>
              </a:spcBef>
            </a:pPr>
            <a:r>
              <a:rPr sz="2700" spc="-5" dirty="0">
                <a:solidFill>
                  <a:srgbClr val="FFFFFF"/>
                </a:solidFill>
                <a:latin typeface="Arial"/>
                <a:cs typeface="Arial"/>
              </a:rPr>
              <a:t>Provides </a:t>
            </a:r>
            <a:r>
              <a:rPr sz="2700" dirty="0">
                <a:solidFill>
                  <a:srgbClr val="FFFFFF"/>
                </a:solidFill>
                <a:latin typeface="Arial"/>
                <a:cs typeface="Arial"/>
              </a:rPr>
              <a:t>a </a:t>
            </a:r>
            <a:r>
              <a:rPr sz="2700" spc="-5" dirty="0">
                <a:solidFill>
                  <a:srgbClr val="FFFFFF"/>
                </a:solidFill>
                <a:latin typeface="Arial"/>
                <a:cs typeface="Arial"/>
              </a:rPr>
              <a:t>barrier which </a:t>
            </a:r>
            <a:r>
              <a:rPr sz="2700" dirty="0">
                <a:solidFill>
                  <a:srgbClr val="FFFFFF"/>
                </a:solidFill>
                <a:latin typeface="Arial"/>
                <a:cs typeface="Arial"/>
              </a:rPr>
              <a:t>may </a:t>
            </a:r>
            <a:r>
              <a:rPr sz="2700" spc="-5" dirty="0">
                <a:solidFill>
                  <a:srgbClr val="FFFFFF"/>
                </a:solidFill>
                <a:latin typeface="Arial"/>
                <a:cs typeface="Arial"/>
              </a:rPr>
              <a:t>be adjusted </a:t>
            </a:r>
            <a:r>
              <a:rPr sz="2700" dirty="0">
                <a:solidFill>
                  <a:srgbClr val="FFFFFF"/>
                </a:solidFill>
                <a:latin typeface="Arial"/>
                <a:cs typeface="Arial"/>
              </a:rPr>
              <a:t>to  </a:t>
            </a:r>
            <a:r>
              <a:rPr sz="2700" spc="-5" dirty="0">
                <a:solidFill>
                  <a:srgbClr val="FFFFFF"/>
                </a:solidFill>
                <a:latin typeface="Arial"/>
                <a:cs typeface="Arial"/>
              </a:rPr>
              <a:t>facilitate </a:t>
            </a:r>
            <a:r>
              <a:rPr sz="2700" dirty="0">
                <a:solidFill>
                  <a:srgbClr val="FFFFFF"/>
                </a:solidFill>
                <a:latin typeface="Arial"/>
                <a:cs typeface="Arial"/>
              </a:rPr>
              <a:t>a variety </a:t>
            </a:r>
            <a:r>
              <a:rPr sz="2700" spc="-5" dirty="0">
                <a:solidFill>
                  <a:srgbClr val="FFFFFF"/>
                </a:solidFill>
                <a:latin typeface="Arial"/>
                <a:cs typeface="Arial"/>
              </a:rPr>
              <a:t>of production</a:t>
            </a:r>
            <a:r>
              <a:rPr sz="2700" spc="40" dirty="0">
                <a:solidFill>
                  <a:srgbClr val="FFFFFF"/>
                </a:solidFill>
                <a:latin typeface="Arial"/>
                <a:cs typeface="Arial"/>
              </a:rPr>
              <a:t> </a:t>
            </a:r>
            <a:r>
              <a:rPr sz="2700" spc="-5" dirty="0">
                <a:solidFill>
                  <a:srgbClr val="FFFFFF"/>
                </a:solidFill>
                <a:latin typeface="Arial"/>
                <a:cs typeface="Arial"/>
              </a:rPr>
              <a:t>operations.</a:t>
            </a:r>
            <a:endParaRPr sz="2700">
              <a:latin typeface="Arial"/>
              <a:cs typeface="Arial"/>
            </a:endParaRPr>
          </a:p>
        </p:txBody>
      </p:sp>
      <p:sp>
        <p:nvSpPr>
          <p:cNvPr id="4" name="object 4"/>
          <p:cNvSpPr/>
          <p:nvPr/>
        </p:nvSpPr>
        <p:spPr>
          <a:xfrm>
            <a:off x="3126739" y="2573020"/>
            <a:ext cx="2830830" cy="34328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894070" y="4142740"/>
            <a:ext cx="2611120" cy="825500"/>
          </a:xfrm>
          <a:custGeom>
            <a:avLst/>
            <a:gdLst/>
            <a:ahLst/>
            <a:cxnLst/>
            <a:rect l="l" t="t" r="r" b="b"/>
            <a:pathLst>
              <a:path w="2611120" h="825500">
                <a:moveTo>
                  <a:pt x="0" y="0"/>
                </a:moveTo>
                <a:lnTo>
                  <a:pt x="2611120" y="0"/>
                </a:lnTo>
                <a:lnTo>
                  <a:pt x="2611120" y="825500"/>
                </a:lnTo>
                <a:lnTo>
                  <a:pt x="0" y="825500"/>
                </a:lnTo>
                <a:lnTo>
                  <a:pt x="0" y="0"/>
                </a:lnTo>
                <a:close/>
              </a:path>
            </a:pathLst>
          </a:custGeom>
          <a:ln w="9344">
            <a:solidFill>
              <a:srgbClr val="000000"/>
            </a:solidFill>
          </a:ln>
        </p:spPr>
        <p:txBody>
          <a:bodyPr wrap="square" lIns="0" tIns="0" rIns="0" bIns="0" rtlCol="0"/>
          <a:lstStyle/>
          <a:p>
            <a:endParaRPr/>
          </a:p>
        </p:txBody>
      </p:sp>
      <p:sp>
        <p:nvSpPr>
          <p:cNvPr id="6" name="object 6"/>
          <p:cNvSpPr txBox="1"/>
          <p:nvPr/>
        </p:nvSpPr>
        <p:spPr>
          <a:xfrm>
            <a:off x="5898742" y="4147412"/>
            <a:ext cx="2602230" cy="816610"/>
          </a:xfrm>
          <a:prstGeom prst="rect">
            <a:avLst/>
          </a:prstGeom>
          <a:solidFill>
            <a:srgbClr val="FFFFCC"/>
          </a:solidFill>
        </p:spPr>
        <p:txBody>
          <a:bodyPr vert="horz" wrap="square" lIns="0" tIns="41910" rIns="0" bIns="0" rtlCol="0">
            <a:spAutoFit/>
          </a:bodyPr>
          <a:lstStyle/>
          <a:p>
            <a:pPr marL="85090" marR="257810">
              <a:lnSpc>
                <a:spcPct val="100000"/>
              </a:lnSpc>
              <a:spcBef>
                <a:spcPts val="330"/>
              </a:spcBef>
            </a:pPr>
            <a:r>
              <a:rPr sz="2400" spc="-5" dirty="0">
                <a:latin typeface="Arial"/>
                <a:cs typeface="Arial"/>
              </a:rPr>
              <a:t>Bandsaw </a:t>
            </a:r>
            <a:r>
              <a:rPr sz="2400" spc="-10" dirty="0">
                <a:latin typeface="Arial"/>
                <a:cs typeface="Arial"/>
              </a:rPr>
              <a:t>blade  </a:t>
            </a:r>
            <a:r>
              <a:rPr sz="2400" spc="-5" dirty="0">
                <a:latin typeface="Arial"/>
                <a:cs typeface="Arial"/>
              </a:rPr>
              <a:t>adjustable</a:t>
            </a:r>
            <a:r>
              <a:rPr sz="2400" spc="-95" dirty="0">
                <a:latin typeface="Arial"/>
                <a:cs typeface="Arial"/>
              </a:rPr>
              <a:t> </a:t>
            </a:r>
            <a:r>
              <a:rPr sz="2400" spc="-5" dirty="0">
                <a:latin typeface="Arial"/>
                <a:cs typeface="Arial"/>
              </a:rPr>
              <a:t>guard</a:t>
            </a:r>
            <a:endParaRPr sz="2400">
              <a:latin typeface="Arial"/>
              <a:cs typeface="Arial"/>
            </a:endParaRPr>
          </a:p>
        </p:txBody>
      </p:sp>
      <p:sp>
        <p:nvSpPr>
          <p:cNvPr id="7" name="object 7"/>
          <p:cNvSpPr/>
          <p:nvPr/>
        </p:nvSpPr>
        <p:spPr>
          <a:xfrm>
            <a:off x="4827270" y="4400550"/>
            <a:ext cx="990600" cy="520700"/>
          </a:xfrm>
          <a:custGeom>
            <a:avLst/>
            <a:gdLst/>
            <a:ahLst/>
            <a:cxnLst/>
            <a:rect l="l" t="t" r="r" b="b"/>
            <a:pathLst>
              <a:path w="990600" h="520700">
                <a:moveTo>
                  <a:pt x="203200" y="321310"/>
                </a:moveTo>
                <a:lnTo>
                  <a:pt x="0" y="520700"/>
                </a:lnTo>
                <a:lnTo>
                  <a:pt x="281939" y="480060"/>
                </a:lnTo>
                <a:lnTo>
                  <a:pt x="261619" y="440689"/>
                </a:lnTo>
                <a:lnTo>
                  <a:pt x="422762" y="360680"/>
                </a:lnTo>
                <a:lnTo>
                  <a:pt x="222250" y="360680"/>
                </a:lnTo>
                <a:lnTo>
                  <a:pt x="203200" y="321310"/>
                </a:lnTo>
                <a:close/>
              </a:path>
              <a:path w="990600" h="520700">
                <a:moveTo>
                  <a:pt x="951229" y="0"/>
                </a:moveTo>
                <a:lnTo>
                  <a:pt x="222250" y="360680"/>
                </a:lnTo>
                <a:lnTo>
                  <a:pt x="422762" y="360680"/>
                </a:lnTo>
                <a:lnTo>
                  <a:pt x="990600" y="78739"/>
                </a:lnTo>
                <a:lnTo>
                  <a:pt x="951229" y="0"/>
                </a:lnTo>
                <a:close/>
              </a:path>
            </a:pathLst>
          </a:custGeom>
          <a:solidFill>
            <a:srgbClr val="FFFFFF"/>
          </a:solidFill>
        </p:spPr>
        <p:txBody>
          <a:bodyPr wrap="square" lIns="0" tIns="0" rIns="0" bIns="0" rtlCol="0"/>
          <a:lstStyle/>
          <a:p>
            <a:endParaRPr/>
          </a:p>
        </p:txBody>
      </p:sp>
      <p:sp>
        <p:nvSpPr>
          <p:cNvPr id="8" name="object 8"/>
          <p:cNvSpPr/>
          <p:nvPr/>
        </p:nvSpPr>
        <p:spPr>
          <a:xfrm>
            <a:off x="4827270" y="4400550"/>
            <a:ext cx="990600" cy="520700"/>
          </a:xfrm>
          <a:custGeom>
            <a:avLst/>
            <a:gdLst/>
            <a:ahLst/>
            <a:cxnLst/>
            <a:rect l="l" t="t" r="r" b="b"/>
            <a:pathLst>
              <a:path w="990600" h="520700">
                <a:moveTo>
                  <a:pt x="951229" y="0"/>
                </a:moveTo>
                <a:lnTo>
                  <a:pt x="222250" y="360680"/>
                </a:lnTo>
                <a:lnTo>
                  <a:pt x="203200" y="321310"/>
                </a:lnTo>
                <a:lnTo>
                  <a:pt x="0" y="520700"/>
                </a:lnTo>
                <a:lnTo>
                  <a:pt x="281939" y="480060"/>
                </a:lnTo>
                <a:lnTo>
                  <a:pt x="261619" y="440689"/>
                </a:lnTo>
                <a:lnTo>
                  <a:pt x="990600" y="78739"/>
                </a:lnTo>
                <a:lnTo>
                  <a:pt x="951229" y="0"/>
                </a:lnTo>
                <a:close/>
              </a:path>
            </a:pathLst>
          </a:custGeom>
          <a:ln w="9344">
            <a:solidFill>
              <a:srgbClr val="000000"/>
            </a:solid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15</a:t>
            </a:fld>
            <a:endParaRPr dirty="0"/>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3110" y="538479"/>
            <a:ext cx="5101590" cy="635000"/>
          </a:xfrm>
          <a:prstGeom prst="rect">
            <a:avLst/>
          </a:prstGeom>
        </p:spPr>
        <p:txBody>
          <a:bodyPr vert="horz" wrap="square" lIns="0" tIns="12700" rIns="0" bIns="0" rtlCol="0">
            <a:spAutoFit/>
          </a:bodyPr>
          <a:lstStyle/>
          <a:p>
            <a:pPr marL="12700">
              <a:lnSpc>
                <a:spcPct val="100000"/>
              </a:lnSpc>
              <a:spcBef>
                <a:spcPts val="100"/>
              </a:spcBef>
            </a:pPr>
            <a:r>
              <a:rPr spc="-5" dirty="0"/>
              <a:t>Self-Adjusting</a:t>
            </a:r>
            <a:r>
              <a:rPr spc="-70" dirty="0"/>
              <a:t> </a:t>
            </a:r>
            <a:r>
              <a:rPr spc="-5" dirty="0"/>
              <a:t>Guard</a:t>
            </a:r>
          </a:p>
        </p:txBody>
      </p:sp>
      <p:sp>
        <p:nvSpPr>
          <p:cNvPr id="3" name="object 3"/>
          <p:cNvSpPr txBox="1"/>
          <p:nvPr/>
        </p:nvSpPr>
        <p:spPr>
          <a:xfrm>
            <a:off x="875030" y="1750059"/>
            <a:ext cx="7278370" cy="878840"/>
          </a:xfrm>
          <a:prstGeom prst="rect">
            <a:avLst/>
          </a:prstGeom>
        </p:spPr>
        <p:txBody>
          <a:bodyPr vert="horz" wrap="square" lIns="0" tIns="12700" rIns="0" bIns="0" rtlCol="0">
            <a:spAutoFit/>
          </a:bodyPr>
          <a:lstStyle/>
          <a:p>
            <a:pPr marL="12700" marR="5080">
              <a:lnSpc>
                <a:spcPct val="100000"/>
              </a:lnSpc>
              <a:spcBef>
                <a:spcPts val="100"/>
              </a:spcBef>
            </a:pPr>
            <a:r>
              <a:rPr sz="2800" spc="-5" dirty="0">
                <a:solidFill>
                  <a:srgbClr val="FFFFFF"/>
                </a:solidFill>
                <a:latin typeface="Arial"/>
                <a:cs typeface="Arial"/>
              </a:rPr>
              <a:t>Provides </a:t>
            </a:r>
            <a:r>
              <a:rPr sz="2800" dirty="0">
                <a:solidFill>
                  <a:srgbClr val="FFFFFF"/>
                </a:solidFill>
                <a:latin typeface="Arial"/>
                <a:cs typeface="Arial"/>
              </a:rPr>
              <a:t>a </a:t>
            </a:r>
            <a:r>
              <a:rPr sz="2800" spc="-5" dirty="0">
                <a:solidFill>
                  <a:srgbClr val="FFFFFF"/>
                </a:solidFill>
                <a:latin typeface="Arial"/>
                <a:cs typeface="Arial"/>
              </a:rPr>
              <a:t>barrier </a:t>
            </a:r>
            <a:r>
              <a:rPr sz="2800" dirty="0">
                <a:solidFill>
                  <a:srgbClr val="FFFFFF"/>
                </a:solidFill>
                <a:latin typeface="Arial"/>
                <a:cs typeface="Arial"/>
              </a:rPr>
              <a:t>which moves according to  the size of the stock entering the danger</a:t>
            </a:r>
            <a:r>
              <a:rPr sz="2800" spc="-40" dirty="0">
                <a:solidFill>
                  <a:srgbClr val="FFFFFF"/>
                </a:solidFill>
                <a:latin typeface="Arial"/>
                <a:cs typeface="Arial"/>
              </a:rPr>
              <a:t> </a:t>
            </a:r>
            <a:r>
              <a:rPr sz="2800" dirty="0">
                <a:solidFill>
                  <a:srgbClr val="FFFFFF"/>
                </a:solidFill>
                <a:latin typeface="Arial"/>
                <a:cs typeface="Arial"/>
              </a:rPr>
              <a:t>area.</a:t>
            </a:r>
            <a:endParaRPr sz="2800">
              <a:latin typeface="Arial"/>
              <a:cs typeface="Arial"/>
            </a:endParaRPr>
          </a:p>
        </p:txBody>
      </p:sp>
      <p:sp>
        <p:nvSpPr>
          <p:cNvPr id="4" name="object 4"/>
          <p:cNvSpPr/>
          <p:nvPr/>
        </p:nvSpPr>
        <p:spPr>
          <a:xfrm>
            <a:off x="2978150" y="2948939"/>
            <a:ext cx="3117850" cy="305561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26150" y="2961639"/>
            <a:ext cx="2870200" cy="826769"/>
          </a:xfrm>
          <a:custGeom>
            <a:avLst/>
            <a:gdLst/>
            <a:ahLst/>
            <a:cxnLst/>
            <a:rect l="l" t="t" r="r" b="b"/>
            <a:pathLst>
              <a:path w="2870200" h="826770">
                <a:moveTo>
                  <a:pt x="0" y="0"/>
                </a:moveTo>
                <a:lnTo>
                  <a:pt x="2870200" y="0"/>
                </a:lnTo>
                <a:lnTo>
                  <a:pt x="2870200" y="826770"/>
                </a:lnTo>
                <a:lnTo>
                  <a:pt x="0" y="826770"/>
                </a:lnTo>
                <a:lnTo>
                  <a:pt x="0" y="0"/>
                </a:lnTo>
                <a:close/>
              </a:path>
            </a:pathLst>
          </a:custGeom>
          <a:ln w="9344">
            <a:solidFill>
              <a:srgbClr val="000000"/>
            </a:solidFill>
          </a:ln>
        </p:spPr>
        <p:txBody>
          <a:bodyPr wrap="square" lIns="0" tIns="0" rIns="0" bIns="0" rtlCol="0"/>
          <a:lstStyle/>
          <a:p>
            <a:endParaRPr/>
          </a:p>
        </p:txBody>
      </p:sp>
      <p:sp>
        <p:nvSpPr>
          <p:cNvPr id="6" name="object 6"/>
          <p:cNvSpPr txBox="1"/>
          <p:nvPr/>
        </p:nvSpPr>
        <p:spPr>
          <a:xfrm>
            <a:off x="6030822" y="2966312"/>
            <a:ext cx="2861310" cy="817880"/>
          </a:xfrm>
          <a:prstGeom prst="rect">
            <a:avLst/>
          </a:prstGeom>
          <a:solidFill>
            <a:srgbClr val="FFFFCC"/>
          </a:solidFill>
        </p:spPr>
        <p:txBody>
          <a:bodyPr vert="horz" wrap="square" lIns="0" tIns="41910" rIns="0" bIns="0" rtlCol="0">
            <a:spAutoFit/>
          </a:bodyPr>
          <a:lstStyle/>
          <a:p>
            <a:pPr marL="83820" marR="109855">
              <a:lnSpc>
                <a:spcPct val="100000"/>
              </a:lnSpc>
              <a:spcBef>
                <a:spcPts val="330"/>
              </a:spcBef>
            </a:pPr>
            <a:r>
              <a:rPr sz="2400" spc="-5" dirty="0">
                <a:latin typeface="Arial"/>
                <a:cs typeface="Arial"/>
              </a:rPr>
              <a:t>Circular table saw  self-adjusting</a:t>
            </a:r>
            <a:r>
              <a:rPr sz="2400" spc="-65" dirty="0">
                <a:latin typeface="Arial"/>
                <a:cs typeface="Arial"/>
              </a:rPr>
              <a:t> </a:t>
            </a:r>
            <a:r>
              <a:rPr sz="2400" spc="-5" dirty="0">
                <a:latin typeface="Arial"/>
                <a:cs typeface="Arial"/>
              </a:rPr>
              <a:t>guard</a:t>
            </a:r>
            <a:endParaRPr sz="2400">
              <a:latin typeface="Arial"/>
              <a:cs typeface="Arial"/>
            </a:endParaRPr>
          </a:p>
        </p:txBody>
      </p:sp>
      <p:sp>
        <p:nvSpPr>
          <p:cNvPr id="7" name="object 7"/>
          <p:cNvSpPr/>
          <p:nvPr/>
        </p:nvSpPr>
        <p:spPr>
          <a:xfrm>
            <a:off x="4969509" y="3158489"/>
            <a:ext cx="991869" cy="521970"/>
          </a:xfrm>
          <a:custGeom>
            <a:avLst/>
            <a:gdLst/>
            <a:ahLst/>
            <a:cxnLst/>
            <a:rect l="l" t="t" r="r" b="b"/>
            <a:pathLst>
              <a:path w="991870" h="521970">
                <a:moveTo>
                  <a:pt x="204469" y="322580"/>
                </a:moveTo>
                <a:lnTo>
                  <a:pt x="0" y="521970"/>
                </a:lnTo>
                <a:lnTo>
                  <a:pt x="281939" y="480060"/>
                </a:lnTo>
                <a:lnTo>
                  <a:pt x="262889" y="440689"/>
                </a:lnTo>
                <a:lnTo>
                  <a:pt x="421475" y="361950"/>
                </a:lnTo>
                <a:lnTo>
                  <a:pt x="223519" y="361950"/>
                </a:lnTo>
                <a:lnTo>
                  <a:pt x="204469" y="322580"/>
                </a:lnTo>
                <a:close/>
              </a:path>
              <a:path w="991870" h="521970">
                <a:moveTo>
                  <a:pt x="952500" y="0"/>
                </a:moveTo>
                <a:lnTo>
                  <a:pt x="223519" y="361950"/>
                </a:lnTo>
                <a:lnTo>
                  <a:pt x="421475" y="361950"/>
                </a:lnTo>
                <a:lnTo>
                  <a:pt x="991869" y="78739"/>
                </a:lnTo>
                <a:lnTo>
                  <a:pt x="952500" y="0"/>
                </a:lnTo>
                <a:close/>
              </a:path>
            </a:pathLst>
          </a:custGeom>
          <a:solidFill>
            <a:srgbClr val="FFFFFF"/>
          </a:solidFill>
        </p:spPr>
        <p:txBody>
          <a:bodyPr wrap="square" lIns="0" tIns="0" rIns="0" bIns="0" rtlCol="0"/>
          <a:lstStyle/>
          <a:p>
            <a:endParaRPr/>
          </a:p>
        </p:txBody>
      </p:sp>
      <p:sp>
        <p:nvSpPr>
          <p:cNvPr id="8" name="object 8"/>
          <p:cNvSpPr/>
          <p:nvPr/>
        </p:nvSpPr>
        <p:spPr>
          <a:xfrm>
            <a:off x="4969509" y="3158489"/>
            <a:ext cx="991869" cy="521970"/>
          </a:xfrm>
          <a:custGeom>
            <a:avLst/>
            <a:gdLst/>
            <a:ahLst/>
            <a:cxnLst/>
            <a:rect l="l" t="t" r="r" b="b"/>
            <a:pathLst>
              <a:path w="991870" h="521970">
                <a:moveTo>
                  <a:pt x="952500" y="0"/>
                </a:moveTo>
                <a:lnTo>
                  <a:pt x="223519" y="361950"/>
                </a:lnTo>
                <a:lnTo>
                  <a:pt x="204469" y="322580"/>
                </a:lnTo>
                <a:lnTo>
                  <a:pt x="0" y="521970"/>
                </a:lnTo>
                <a:lnTo>
                  <a:pt x="281939" y="480060"/>
                </a:lnTo>
                <a:lnTo>
                  <a:pt x="262889" y="440689"/>
                </a:lnTo>
                <a:lnTo>
                  <a:pt x="991869" y="78739"/>
                </a:lnTo>
                <a:lnTo>
                  <a:pt x="952500" y="0"/>
                </a:lnTo>
                <a:close/>
              </a:path>
            </a:pathLst>
          </a:custGeom>
          <a:ln w="9344">
            <a:solidFill>
              <a:srgbClr val="000000"/>
            </a:solid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16</a:t>
            </a:fld>
            <a:endParaRPr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7629" y="424179"/>
            <a:ext cx="3890645" cy="635000"/>
          </a:xfrm>
          <a:prstGeom prst="rect">
            <a:avLst/>
          </a:prstGeom>
        </p:spPr>
        <p:txBody>
          <a:bodyPr vert="horz" wrap="square" lIns="0" tIns="12700" rIns="0" bIns="0" rtlCol="0">
            <a:spAutoFit/>
          </a:bodyPr>
          <a:lstStyle/>
          <a:p>
            <a:pPr marL="12700">
              <a:lnSpc>
                <a:spcPct val="100000"/>
              </a:lnSpc>
              <a:spcBef>
                <a:spcPts val="100"/>
              </a:spcBef>
            </a:pPr>
            <a:r>
              <a:rPr spc="-5" dirty="0"/>
              <a:t>Pullback</a:t>
            </a:r>
            <a:r>
              <a:rPr spc="-80" dirty="0"/>
              <a:t> </a:t>
            </a:r>
            <a:r>
              <a:rPr spc="-5" dirty="0"/>
              <a:t>Device</a:t>
            </a:r>
          </a:p>
        </p:txBody>
      </p:sp>
      <p:sp>
        <p:nvSpPr>
          <p:cNvPr id="3" name="object 3"/>
          <p:cNvSpPr txBox="1"/>
          <p:nvPr/>
        </p:nvSpPr>
        <p:spPr>
          <a:xfrm>
            <a:off x="765809" y="1573529"/>
            <a:ext cx="4161790" cy="3677920"/>
          </a:xfrm>
          <a:prstGeom prst="rect">
            <a:avLst/>
          </a:prstGeom>
        </p:spPr>
        <p:txBody>
          <a:bodyPr vert="horz" wrap="square" lIns="0" tIns="38735" rIns="0" bIns="0" rtlCol="0">
            <a:spAutoFit/>
          </a:bodyPr>
          <a:lstStyle/>
          <a:p>
            <a:pPr marL="355600" marR="222250" indent="-342900">
              <a:lnSpc>
                <a:spcPct val="92900"/>
              </a:lnSpc>
              <a:spcBef>
                <a:spcPts val="3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Utilizes </a:t>
            </a:r>
            <a:r>
              <a:rPr sz="2400" dirty="0">
                <a:solidFill>
                  <a:srgbClr val="FFFFFF"/>
                </a:solidFill>
                <a:latin typeface="Arial"/>
                <a:cs typeface="Arial"/>
              </a:rPr>
              <a:t>a </a:t>
            </a:r>
            <a:r>
              <a:rPr sz="2400" spc="-5" dirty="0">
                <a:solidFill>
                  <a:srgbClr val="FFFFFF"/>
                </a:solidFill>
                <a:latin typeface="Arial"/>
                <a:cs typeface="Arial"/>
              </a:rPr>
              <a:t>series of cables  attached </a:t>
            </a:r>
            <a:r>
              <a:rPr sz="2400" dirty="0">
                <a:solidFill>
                  <a:srgbClr val="FFFFFF"/>
                </a:solidFill>
                <a:latin typeface="Arial"/>
                <a:cs typeface="Arial"/>
              </a:rPr>
              <a:t>to the </a:t>
            </a:r>
            <a:r>
              <a:rPr sz="2400" spc="-5" dirty="0">
                <a:solidFill>
                  <a:srgbClr val="FFFFFF"/>
                </a:solidFill>
                <a:latin typeface="Arial"/>
                <a:cs typeface="Arial"/>
              </a:rPr>
              <a:t>operator’s  hands, wrists, and/or</a:t>
            </a:r>
            <a:r>
              <a:rPr sz="2400" spc="-45" dirty="0">
                <a:solidFill>
                  <a:srgbClr val="FFFFFF"/>
                </a:solidFill>
                <a:latin typeface="Arial"/>
                <a:cs typeface="Arial"/>
              </a:rPr>
              <a:t> </a:t>
            </a:r>
            <a:r>
              <a:rPr sz="2400" dirty="0">
                <a:solidFill>
                  <a:srgbClr val="FFFFFF"/>
                </a:solidFill>
                <a:latin typeface="Arial"/>
                <a:cs typeface="Arial"/>
              </a:rPr>
              <a:t>arms</a:t>
            </a:r>
            <a:endParaRPr sz="2400">
              <a:latin typeface="Arial"/>
              <a:cs typeface="Arial"/>
            </a:endParaRPr>
          </a:p>
          <a:p>
            <a:pPr marL="355600" marR="400050" indent="-342900">
              <a:lnSpc>
                <a:spcPts val="2670"/>
              </a:lnSpc>
              <a:spcBef>
                <a:spcPts val="66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Primarily used </a:t>
            </a:r>
            <a:r>
              <a:rPr sz="2400" dirty="0">
                <a:solidFill>
                  <a:srgbClr val="FFFFFF"/>
                </a:solidFill>
                <a:latin typeface="Arial"/>
                <a:cs typeface="Arial"/>
              </a:rPr>
              <a:t>on </a:t>
            </a:r>
            <a:r>
              <a:rPr sz="2400" spc="-345" dirty="0">
                <a:solidFill>
                  <a:srgbClr val="FFFFFF"/>
                </a:solidFill>
                <a:latin typeface="Arial"/>
                <a:cs typeface="Arial"/>
              </a:rPr>
              <a:t>machines  </a:t>
            </a:r>
            <a:r>
              <a:rPr sz="2400" spc="-5" dirty="0">
                <a:solidFill>
                  <a:srgbClr val="FFFFFF"/>
                </a:solidFill>
                <a:latin typeface="Arial"/>
                <a:cs typeface="Arial"/>
              </a:rPr>
              <a:t>with stroking</a:t>
            </a:r>
            <a:r>
              <a:rPr sz="2400" spc="-15" dirty="0">
                <a:solidFill>
                  <a:srgbClr val="FFFFFF"/>
                </a:solidFill>
                <a:latin typeface="Arial"/>
                <a:cs typeface="Arial"/>
              </a:rPr>
              <a:t> </a:t>
            </a:r>
            <a:r>
              <a:rPr sz="2400" spc="-5" dirty="0">
                <a:solidFill>
                  <a:srgbClr val="FFFFFF"/>
                </a:solidFill>
                <a:latin typeface="Arial"/>
                <a:cs typeface="Arial"/>
              </a:rPr>
              <a:t>action</a:t>
            </a:r>
            <a:endParaRPr sz="2400">
              <a:latin typeface="Arial"/>
              <a:cs typeface="Arial"/>
            </a:endParaRPr>
          </a:p>
          <a:p>
            <a:pPr marL="355600" marR="296545" indent="-342900">
              <a:lnSpc>
                <a:spcPct val="92900"/>
              </a:lnSpc>
              <a:spcBef>
                <a:spcPts val="55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Allows access </a:t>
            </a:r>
            <a:r>
              <a:rPr sz="2400" dirty="0">
                <a:solidFill>
                  <a:srgbClr val="FFFFFF"/>
                </a:solidFill>
                <a:latin typeface="Arial"/>
                <a:cs typeface="Arial"/>
              </a:rPr>
              <a:t>to </a:t>
            </a:r>
            <a:r>
              <a:rPr sz="2400" spc="-5" dirty="0">
                <a:solidFill>
                  <a:srgbClr val="FFFFFF"/>
                </a:solidFill>
                <a:latin typeface="Arial"/>
                <a:cs typeface="Arial"/>
              </a:rPr>
              <a:t>the </a:t>
            </a:r>
            <a:r>
              <a:rPr sz="2400" spc="-10" dirty="0">
                <a:solidFill>
                  <a:srgbClr val="FFFFFF"/>
                </a:solidFill>
                <a:latin typeface="Arial"/>
                <a:cs typeface="Arial"/>
              </a:rPr>
              <a:t>point  </a:t>
            </a:r>
            <a:r>
              <a:rPr sz="2400" spc="-735" dirty="0">
                <a:solidFill>
                  <a:srgbClr val="FFFFFF"/>
                </a:solidFill>
                <a:latin typeface="Arial"/>
                <a:cs typeface="Arial"/>
              </a:rPr>
              <a:t>of</a:t>
            </a:r>
            <a:r>
              <a:rPr sz="2400" spc="-10" dirty="0">
                <a:solidFill>
                  <a:srgbClr val="FFFFFF"/>
                </a:solidFill>
                <a:latin typeface="Arial"/>
                <a:cs typeface="Arial"/>
              </a:rPr>
              <a:t> </a:t>
            </a:r>
            <a:r>
              <a:rPr sz="2400" spc="-5" dirty="0">
                <a:solidFill>
                  <a:srgbClr val="FFFFFF"/>
                </a:solidFill>
                <a:latin typeface="Arial"/>
                <a:cs typeface="Arial"/>
              </a:rPr>
              <a:t>operation </a:t>
            </a:r>
            <a:r>
              <a:rPr sz="2400" spc="-10" dirty="0">
                <a:solidFill>
                  <a:srgbClr val="FFFFFF"/>
                </a:solidFill>
                <a:latin typeface="Arial"/>
                <a:cs typeface="Arial"/>
              </a:rPr>
              <a:t>when </a:t>
            </a:r>
            <a:r>
              <a:rPr sz="2400" dirty="0">
                <a:solidFill>
                  <a:srgbClr val="FFFFFF"/>
                </a:solidFill>
                <a:latin typeface="Arial"/>
                <a:cs typeface="Arial"/>
              </a:rPr>
              <a:t>the  </a:t>
            </a:r>
            <a:r>
              <a:rPr sz="2400" spc="-5" dirty="0">
                <a:solidFill>
                  <a:srgbClr val="FFFFFF"/>
                </a:solidFill>
                <a:latin typeface="Arial"/>
                <a:cs typeface="Arial"/>
              </a:rPr>
              <a:t>slide/ram is </a:t>
            </a:r>
            <a:r>
              <a:rPr sz="2400" dirty="0">
                <a:solidFill>
                  <a:srgbClr val="FFFFFF"/>
                </a:solidFill>
                <a:latin typeface="Arial"/>
                <a:cs typeface="Arial"/>
              </a:rPr>
              <a:t>up</a:t>
            </a:r>
            <a:endParaRPr sz="2400">
              <a:latin typeface="Arial"/>
              <a:cs typeface="Arial"/>
            </a:endParaRPr>
          </a:p>
          <a:p>
            <a:pPr marL="355600" marR="5080" indent="-342900">
              <a:lnSpc>
                <a:spcPts val="2680"/>
              </a:lnSpc>
              <a:spcBef>
                <a:spcPts val="65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Withdraws </a:t>
            </a:r>
            <a:r>
              <a:rPr sz="2400" spc="-10" dirty="0">
                <a:solidFill>
                  <a:srgbClr val="FFFFFF"/>
                </a:solidFill>
                <a:latin typeface="Arial"/>
                <a:cs typeface="Arial"/>
              </a:rPr>
              <a:t>hands when </a:t>
            </a:r>
            <a:r>
              <a:rPr sz="2400" dirty="0">
                <a:solidFill>
                  <a:srgbClr val="FFFFFF"/>
                </a:solidFill>
                <a:latin typeface="Arial"/>
                <a:cs typeface="Arial"/>
              </a:rPr>
              <a:t>the  </a:t>
            </a:r>
            <a:r>
              <a:rPr sz="2400" spc="-5" dirty="0">
                <a:solidFill>
                  <a:srgbClr val="FFFFFF"/>
                </a:solidFill>
                <a:latin typeface="Arial"/>
                <a:cs typeface="Arial"/>
              </a:rPr>
              <a:t>slide/ram </a:t>
            </a:r>
            <a:r>
              <a:rPr sz="2400" spc="-10" dirty="0">
                <a:solidFill>
                  <a:srgbClr val="FFFFFF"/>
                </a:solidFill>
                <a:latin typeface="Arial"/>
                <a:cs typeface="Arial"/>
              </a:rPr>
              <a:t>begins </a:t>
            </a:r>
            <a:r>
              <a:rPr sz="2400" dirty="0">
                <a:solidFill>
                  <a:srgbClr val="FFFFFF"/>
                </a:solidFill>
                <a:latin typeface="Arial"/>
                <a:cs typeface="Arial"/>
              </a:rPr>
              <a:t>to</a:t>
            </a:r>
            <a:r>
              <a:rPr sz="2400" spc="-30" dirty="0">
                <a:solidFill>
                  <a:srgbClr val="FFFFFF"/>
                </a:solidFill>
                <a:latin typeface="Arial"/>
                <a:cs typeface="Arial"/>
              </a:rPr>
              <a:t> </a:t>
            </a:r>
            <a:r>
              <a:rPr sz="2400" spc="-5" dirty="0">
                <a:solidFill>
                  <a:srgbClr val="FFFFFF"/>
                </a:solidFill>
                <a:latin typeface="Arial"/>
                <a:cs typeface="Arial"/>
              </a:rPr>
              <a:t>descend</a:t>
            </a:r>
            <a:endParaRPr sz="2400">
              <a:latin typeface="Arial"/>
              <a:cs typeface="Arial"/>
            </a:endParaRPr>
          </a:p>
        </p:txBody>
      </p:sp>
      <p:sp>
        <p:nvSpPr>
          <p:cNvPr id="4" name="object 4"/>
          <p:cNvSpPr/>
          <p:nvPr/>
        </p:nvSpPr>
        <p:spPr>
          <a:xfrm>
            <a:off x="5593079" y="1652270"/>
            <a:ext cx="2745739" cy="420243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17</a:t>
            </a:fld>
            <a:endParaRPr dirty="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0850" y="317500"/>
            <a:ext cx="5705475" cy="635000"/>
          </a:xfrm>
          <a:prstGeom prst="rect">
            <a:avLst/>
          </a:prstGeom>
        </p:spPr>
        <p:txBody>
          <a:bodyPr vert="horz" wrap="square" lIns="0" tIns="12700" rIns="0" bIns="0" rtlCol="0">
            <a:spAutoFit/>
          </a:bodyPr>
          <a:lstStyle/>
          <a:p>
            <a:pPr marL="12700">
              <a:lnSpc>
                <a:spcPct val="100000"/>
              </a:lnSpc>
              <a:spcBef>
                <a:spcPts val="100"/>
              </a:spcBef>
            </a:pPr>
            <a:r>
              <a:rPr spc="-5" dirty="0"/>
              <a:t>Pullback Device</a:t>
            </a:r>
            <a:r>
              <a:rPr spc="-60" dirty="0"/>
              <a:t> </a:t>
            </a:r>
            <a:r>
              <a:rPr sz="3600" spc="-5" dirty="0"/>
              <a:t>(cont’d)</a:t>
            </a:r>
            <a:endParaRPr sz="3600"/>
          </a:p>
        </p:txBody>
      </p:sp>
      <p:sp>
        <p:nvSpPr>
          <p:cNvPr id="3" name="object 3"/>
          <p:cNvSpPr txBox="1"/>
          <p:nvPr/>
        </p:nvSpPr>
        <p:spPr>
          <a:xfrm>
            <a:off x="749300" y="4339589"/>
            <a:ext cx="3353435" cy="1484630"/>
          </a:xfrm>
          <a:prstGeom prst="rect">
            <a:avLst/>
          </a:prstGeom>
        </p:spPr>
        <p:txBody>
          <a:bodyPr vert="horz" wrap="square" lIns="0" tIns="59690" rIns="0" bIns="0" rtlCol="0">
            <a:spAutoFit/>
          </a:bodyPr>
          <a:lstStyle/>
          <a:p>
            <a:pPr marL="12700">
              <a:lnSpc>
                <a:spcPct val="100000"/>
              </a:lnSpc>
              <a:spcBef>
                <a:spcPts val="470"/>
              </a:spcBef>
            </a:pPr>
            <a:r>
              <a:rPr sz="3300" spc="-7" baseline="2525" dirty="0">
                <a:solidFill>
                  <a:srgbClr val="FF9800"/>
                </a:solidFill>
                <a:latin typeface="Times New Roman"/>
                <a:cs typeface="Times New Roman"/>
              </a:rPr>
              <a:t></a:t>
            </a:r>
            <a:r>
              <a:rPr sz="2200" spc="-5" dirty="0">
                <a:solidFill>
                  <a:srgbClr val="FFFFFF"/>
                </a:solidFill>
                <a:latin typeface="Arial"/>
                <a:cs typeface="Arial"/>
              </a:rPr>
              <a:t>Hands </a:t>
            </a:r>
            <a:r>
              <a:rPr sz="2200" dirty="0">
                <a:solidFill>
                  <a:srgbClr val="FFFFFF"/>
                </a:solidFill>
                <a:latin typeface="Arial"/>
                <a:cs typeface="Arial"/>
              </a:rPr>
              <a:t>in die,</a:t>
            </a:r>
            <a:r>
              <a:rPr sz="2200" spc="-15" dirty="0">
                <a:solidFill>
                  <a:srgbClr val="FFFFFF"/>
                </a:solidFill>
                <a:latin typeface="Arial"/>
                <a:cs typeface="Arial"/>
              </a:rPr>
              <a:t> </a:t>
            </a:r>
            <a:r>
              <a:rPr sz="2200" spc="-5" dirty="0">
                <a:solidFill>
                  <a:srgbClr val="FFFFFF"/>
                </a:solidFill>
                <a:latin typeface="Arial"/>
                <a:cs typeface="Arial"/>
              </a:rPr>
              <a:t>feeding</a:t>
            </a:r>
            <a:endParaRPr sz="2200">
              <a:latin typeface="Arial"/>
              <a:cs typeface="Arial"/>
            </a:endParaRPr>
          </a:p>
          <a:p>
            <a:pPr marL="12700">
              <a:lnSpc>
                <a:spcPct val="100000"/>
              </a:lnSpc>
              <a:spcBef>
                <a:spcPts val="370"/>
              </a:spcBef>
            </a:pPr>
            <a:r>
              <a:rPr sz="3300" baseline="2525" dirty="0">
                <a:solidFill>
                  <a:srgbClr val="FF9800"/>
                </a:solidFill>
                <a:latin typeface="Times New Roman"/>
                <a:cs typeface="Times New Roman"/>
              </a:rPr>
              <a:t></a:t>
            </a:r>
            <a:r>
              <a:rPr sz="2200" dirty="0">
                <a:solidFill>
                  <a:srgbClr val="FFFFFF"/>
                </a:solidFill>
                <a:latin typeface="Arial"/>
                <a:cs typeface="Arial"/>
              </a:rPr>
              <a:t>Point </a:t>
            </a:r>
            <a:r>
              <a:rPr sz="2200" spc="-5" dirty="0">
                <a:solidFill>
                  <a:srgbClr val="FFFFFF"/>
                </a:solidFill>
                <a:latin typeface="Arial"/>
                <a:cs typeface="Arial"/>
              </a:rPr>
              <a:t>of operation</a:t>
            </a:r>
            <a:r>
              <a:rPr sz="2200" spc="-45" dirty="0">
                <a:solidFill>
                  <a:srgbClr val="FFFFFF"/>
                </a:solidFill>
                <a:latin typeface="Arial"/>
                <a:cs typeface="Arial"/>
              </a:rPr>
              <a:t> </a:t>
            </a:r>
            <a:r>
              <a:rPr sz="2200" spc="-345" dirty="0">
                <a:solidFill>
                  <a:srgbClr val="FFFFFF"/>
                </a:solidFill>
                <a:latin typeface="Arial"/>
                <a:cs typeface="Arial"/>
              </a:rPr>
              <a:t>exposed</a:t>
            </a:r>
            <a:endParaRPr sz="2200">
              <a:latin typeface="Arial"/>
              <a:cs typeface="Arial"/>
            </a:endParaRPr>
          </a:p>
          <a:p>
            <a:pPr marL="355600" marR="236220" indent="-342900">
              <a:lnSpc>
                <a:spcPts val="2460"/>
              </a:lnSpc>
              <a:spcBef>
                <a:spcPts val="600"/>
              </a:spcBef>
            </a:pPr>
            <a:r>
              <a:rPr sz="3300" spc="-7" baseline="2525" dirty="0">
                <a:solidFill>
                  <a:srgbClr val="FF9800"/>
                </a:solidFill>
                <a:latin typeface="Times New Roman"/>
                <a:cs typeface="Times New Roman"/>
              </a:rPr>
              <a:t></a:t>
            </a:r>
            <a:r>
              <a:rPr sz="2200" spc="-5" dirty="0">
                <a:solidFill>
                  <a:srgbClr val="FFFFFF"/>
                </a:solidFill>
                <a:latin typeface="Arial"/>
                <a:cs typeface="Arial"/>
              </a:rPr>
              <a:t>Pullback </a:t>
            </a:r>
            <a:r>
              <a:rPr sz="2200" dirty="0">
                <a:solidFill>
                  <a:srgbClr val="FFFFFF"/>
                </a:solidFill>
                <a:latin typeface="Arial"/>
                <a:cs typeface="Arial"/>
              </a:rPr>
              <a:t>device </a:t>
            </a:r>
            <a:r>
              <a:rPr sz="2200" spc="-315" dirty="0">
                <a:solidFill>
                  <a:srgbClr val="FFFFFF"/>
                </a:solidFill>
                <a:latin typeface="Arial"/>
                <a:cs typeface="Arial"/>
              </a:rPr>
              <a:t>attached  </a:t>
            </a:r>
            <a:r>
              <a:rPr sz="2200" dirty="0">
                <a:solidFill>
                  <a:srgbClr val="FFFFFF"/>
                </a:solidFill>
                <a:latin typeface="Arial"/>
                <a:cs typeface="Arial"/>
              </a:rPr>
              <a:t>and properly</a:t>
            </a:r>
            <a:r>
              <a:rPr sz="2200" spc="-75" dirty="0">
                <a:solidFill>
                  <a:srgbClr val="FFFFFF"/>
                </a:solidFill>
                <a:latin typeface="Arial"/>
                <a:cs typeface="Arial"/>
              </a:rPr>
              <a:t> </a:t>
            </a:r>
            <a:r>
              <a:rPr sz="2200" dirty="0">
                <a:solidFill>
                  <a:srgbClr val="FFFFFF"/>
                </a:solidFill>
                <a:latin typeface="Arial"/>
                <a:cs typeface="Arial"/>
              </a:rPr>
              <a:t>adjusted</a:t>
            </a:r>
            <a:endParaRPr sz="2200">
              <a:latin typeface="Arial"/>
              <a:cs typeface="Arial"/>
            </a:endParaRPr>
          </a:p>
        </p:txBody>
      </p:sp>
      <p:sp>
        <p:nvSpPr>
          <p:cNvPr id="4" name="object 4"/>
          <p:cNvSpPr txBox="1"/>
          <p:nvPr/>
        </p:nvSpPr>
        <p:spPr>
          <a:xfrm>
            <a:off x="4927600" y="4339589"/>
            <a:ext cx="3488054" cy="1414780"/>
          </a:xfrm>
          <a:prstGeom prst="rect">
            <a:avLst/>
          </a:prstGeom>
        </p:spPr>
        <p:txBody>
          <a:bodyPr vert="horz" wrap="square" lIns="0" tIns="59690" rIns="0" bIns="0" rtlCol="0">
            <a:spAutoFit/>
          </a:bodyPr>
          <a:lstStyle/>
          <a:p>
            <a:pPr marL="12700">
              <a:lnSpc>
                <a:spcPct val="100000"/>
              </a:lnSpc>
              <a:spcBef>
                <a:spcPts val="470"/>
              </a:spcBef>
            </a:pPr>
            <a:r>
              <a:rPr sz="3300" spc="-7" baseline="2525" dirty="0">
                <a:solidFill>
                  <a:srgbClr val="FF9800"/>
                </a:solidFill>
                <a:latin typeface="Times New Roman"/>
                <a:cs typeface="Times New Roman"/>
              </a:rPr>
              <a:t></a:t>
            </a:r>
            <a:r>
              <a:rPr sz="2200" spc="-5" dirty="0">
                <a:solidFill>
                  <a:srgbClr val="FFFFFF"/>
                </a:solidFill>
                <a:latin typeface="Arial"/>
                <a:cs typeface="Arial"/>
              </a:rPr>
              <a:t>Die </a:t>
            </a:r>
            <a:r>
              <a:rPr sz="2200" dirty="0">
                <a:solidFill>
                  <a:srgbClr val="FFFFFF"/>
                </a:solidFill>
                <a:latin typeface="Arial"/>
                <a:cs typeface="Arial"/>
              </a:rPr>
              <a:t>closed</a:t>
            </a:r>
            <a:endParaRPr sz="2200">
              <a:latin typeface="Arial"/>
              <a:cs typeface="Arial"/>
            </a:endParaRPr>
          </a:p>
          <a:p>
            <a:pPr marL="355600" marR="5080" indent="-342900">
              <a:lnSpc>
                <a:spcPts val="2460"/>
              </a:lnSpc>
              <a:spcBef>
                <a:spcPts val="600"/>
              </a:spcBef>
            </a:pPr>
            <a:r>
              <a:rPr sz="3300" spc="-7" baseline="2525" dirty="0">
                <a:solidFill>
                  <a:srgbClr val="FF9800"/>
                </a:solidFill>
                <a:latin typeface="Times New Roman"/>
                <a:cs typeface="Times New Roman"/>
              </a:rPr>
              <a:t></a:t>
            </a:r>
            <a:r>
              <a:rPr sz="2200" spc="-5" dirty="0">
                <a:solidFill>
                  <a:srgbClr val="FFFFFF"/>
                </a:solidFill>
                <a:latin typeface="Arial"/>
                <a:cs typeface="Arial"/>
              </a:rPr>
              <a:t>Hands withdrawn from </a:t>
            </a:r>
            <a:r>
              <a:rPr sz="2200" spc="-480" dirty="0">
                <a:solidFill>
                  <a:srgbClr val="FFFFFF"/>
                </a:solidFill>
                <a:latin typeface="Arial"/>
                <a:cs typeface="Arial"/>
              </a:rPr>
              <a:t>point  </a:t>
            </a:r>
            <a:r>
              <a:rPr sz="2200" spc="-5" dirty="0">
                <a:solidFill>
                  <a:srgbClr val="FFFFFF"/>
                </a:solidFill>
                <a:latin typeface="Arial"/>
                <a:cs typeface="Arial"/>
              </a:rPr>
              <a:t>of operation by </a:t>
            </a:r>
            <a:r>
              <a:rPr sz="2200" dirty="0">
                <a:solidFill>
                  <a:srgbClr val="FFFFFF"/>
                </a:solidFill>
                <a:latin typeface="Arial"/>
                <a:cs typeface="Arial"/>
              </a:rPr>
              <a:t>pullback  device</a:t>
            </a:r>
            <a:endParaRPr sz="2200">
              <a:latin typeface="Arial"/>
              <a:cs typeface="Arial"/>
            </a:endParaRPr>
          </a:p>
        </p:txBody>
      </p:sp>
      <p:sp>
        <p:nvSpPr>
          <p:cNvPr id="5" name="object 5"/>
          <p:cNvSpPr/>
          <p:nvPr/>
        </p:nvSpPr>
        <p:spPr>
          <a:xfrm>
            <a:off x="5052059" y="1536700"/>
            <a:ext cx="3205480" cy="270637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87730" y="1536700"/>
            <a:ext cx="3185160" cy="268605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18</a:t>
            </a:fld>
            <a:endParaRPr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1750" y="303529"/>
            <a:ext cx="4003040" cy="635000"/>
          </a:xfrm>
          <a:prstGeom prst="rect">
            <a:avLst/>
          </a:prstGeom>
        </p:spPr>
        <p:txBody>
          <a:bodyPr vert="horz" wrap="square" lIns="0" tIns="12700" rIns="0" bIns="0" rtlCol="0">
            <a:spAutoFit/>
          </a:bodyPr>
          <a:lstStyle/>
          <a:p>
            <a:pPr marL="12700">
              <a:lnSpc>
                <a:spcPct val="100000"/>
              </a:lnSpc>
              <a:spcBef>
                <a:spcPts val="100"/>
              </a:spcBef>
            </a:pPr>
            <a:r>
              <a:rPr spc="-5" dirty="0"/>
              <a:t>Restraint</a:t>
            </a:r>
            <a:r>
              <a:rPr spc="-55" dirty="0"/>
              <a:t> </a:t>
            </a:r>
            <a:r>
              <a:rPr spc="-5" dirty="0"/>
              <a:t>Device</a:t>
            </a:r>
          </a:p>
        </p:txBody>
      </p:sp>
      <p:sp>
        <p:nvSpPr>
          <p:cNvPr id="3" name="object 3"/>
          <p:cNvSpPr txBox="1"/>
          <p:nvPr/>
        </p:nvSpPr>
        <p:spPr>
          <a:xfrm>
            <a:off x="764540" y="1455420"/>
            <a:ext cx="3869690" cy="3942079"/>
          </a:xfrm>
          <a:prstGeom prst="rect">
            <a:avLst/>
          </a:prstGeom>
        </p:spPr>
        <p:txBody>
          <a:bodyPr vert="horz" wrap="square" lIns="0" tIns="38735" rIns="0" bIns="0" rtlCol="0">
            <a:spAutoFit/>
          </a:bodyPr>
          <a:lstStyle/>
          <a:p>
            <a:pPr marL="355600" marR="48895" indent="-342900">
              <a:lnSpc>
                <a:spcPct val="92900"/>
              </a:lnSpc>
              <a:spcBef>
                <a:spcPts val="3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Uses cables or straps  attached </a:t>
            </a:r>
            <a:r>
              <a:rPr sz="2400" spc="5" dirty="0">
                <a:solidFill>
                  <a:srgbClr val="FFFFFF"/>
                </a:solidFill>
                <a:latin typeface="Arial"/>
                <a:cs typeface="Arial"/>
              </a:rPr>
              <a:t>to </a:t>
            </a:r>
            <a:r>
              <a:rPr sz="2400" spc="-5" dirty="0">
                <a:solidFill>
                  <a:srgbClr val="FFFFFF"/>
                </a:solidFill>
                <a:latin typeface="Arial"/>
                <a:cs typeface="Arial"/>
              </a:rPr>
              <a:t>the operator’s  </a:t>
            </a:r>
            <a:r>
              <a:rPr sz="2400" spc="-10" dirty="0">
                <a:solidFill>
                  <a:srgbClr val="FFFFFF"/>
                </a:solidFill>
                <a:latin typeface="Arial"/>
                <a:cs typeface="Arial"/>
              </a:rPr>
              <a:t>hands and </a:t>
            </a:r>
            <a:r>
              <a:rPr sz="2400" dirty="0">
                <a:solidFill>
                  <a:srgbClr val="FFFFFF"/>
                </a:solidFill>
                <a:latin typeface="Arial"/>
                <a:cs typeface="Arial"/>
              </a:rPr>
              <a:t>a </a:t>
            </a:r>
            <a:r>
              <a:rPr sz="2400" spc="-5" dirty="0">
                <a:solidFill>
                  <a:srgbClr val="FFFFFF"/>
                </a:solidFill>
                <a:latin typeface="Arial"/>
                <a:cs typeface="Arial"/>
              </a:rPr>
              <a:t>fixed</a:t>
            </a:r>
            <a:r>
              <a:rPr sz="2400" dirty="0">
                <a:solidFill>
                  <a:srgbClr val="FFFFFF"/>
                </a:solidFill>
                <a:latin typeface="Arial"/>
                <a:cs typeface="Arial"/>
              </a:rPr>
              <a:t> </a:t>
            </a:r>
            <a:r>
              <a:rPr sz="2400" spc="-10" dirty="0">
                <a:solidFill>
                  <a:srgbClr val="FFFFFF"/>
                </a:solidFill>
                <a:latin typeface="Arial"/>
                <a:cs typeface="Arial"/>
              </a:rPr>
              <a:t>point</a:t>
            </a:r>
            <a:endParaRPr sz="2400">
              <a:latin typeface="Arial"/>
              <a:cs typeface="Arial"/>
            </a:endParaRPr>
          </a:p>
          <a:p>
            <a:pPr marL="355600" marR="272415" indent="-342900">
              <a:lnSpc>
                <a:spcPct val="92800"/>
              </a:lnSpc>
              <a:spcBef>
                <a:spcPts val="605"/>
              </a:spcBef>
            </a:pPr>
            <a:r>
              <a:rPr sz="3600" baseline="2314" dirty="0">
                <a:solidFill>
                  <a:srgbClr val="FF9800"/>
                </a:solidFill>
                <a:latin typeface="Times New Roman"/>
                <a:cs typeface="Times New Roman"/>
              </a:rPr>
              <a:t></a:t>
            </a:r>
            <a:r>
              <a:rPr sz="2400" dirty="0">
                <a:solidFill>
                  <a:srgbClr val="FFFFFF"/>
                </a:solidFill>
                <a:latin typeface="Arial"/>
                <a:cs typeface="Arial"/>
              </a:rPr>
              <a:t>Must </a:t>
            </a:r>
            <a:r>
              <a:rPr sz="2400" spc="-5" dirty="0">
                <a:solidFill>
                  <a:srgbClr val="FFFFFF"/>
                </a:solidFill>
                <a:latin typeface="Arial"/>
                <a:cs typeface="Arial"/>
              </a:rPr>
              <a:t>be </a:t>
            </a:r>
            <a:r>
              <a:rPr sz="2400" spc="-10" dirty="0">
                <a:solidFill>
                  <a:srgbClr val="FFFFFF"/>
                </a:solidFill>
                <a:latin typeface="Arial"/>
                <a:cs typeface="Arial"/>
              </a:rPr>
              <a:t>adjusted </a:t>
            </a:r>
            <a:r>
              <a:rPr sz="2400" dirty="0">
                <a:solidFill>
                  <a:srgbClr val="FFFFFF"/>
                </a:solidFill>
                <a:latin typeface="Arial"/>
                <a:cs typeface="Arial"/>
              </a:rPr>
              <a:t>to </a:t>
            </a:r>
            <a:r>
              <a:rPr sz="2400" spc="-5" dirty="0">
                <a:solidFill>
                  <a:srgbClr val="FFFFFF"/>
                </a:solidFill>
                <a:latin typeface="Arial"/>
                <a:cs typeface="Arial"/>
              </a:rPr>
              <a:t>let </a:t>
            </a:r>
            <a:r>
              <a:rPr sz="2400" spc="-940" dirty="0">
                <a:solidFill>
                  <a:srgbClr val="FFFFFF"/>
                </a:solidFill>
                <a:latin typeface="Arial"/>
                <a:cs typeface="Arial"/>
              </a:rPr>
              <a:t>the </a:t>
            </a:r>
            <a:r>
              <a:rPr sz="2400" spc="-655" dirty="0">
                <a:solidFill>
                  <a:srgbClr val="FFFFFF"/>
                </a:solidFill>
                <a:latin typeface="Arial"/>
                <a:cs typeface="Arial"/>
              </a:rPr>
              <a:t> </a:t>
            </a:r>
            <a:r>
              <a:rPr sz="2400" spc="-5" dirty="0">
                <a:solidFill>
                  <a:srgbClr val="FFFFFF"/>
                </a:solidFill>
                <a:latin typeface="Arial"/>
                <a:cs typeface="Arial"/>
              </a:rPr>
              <a:t>operator’s </a:t>
            </a:r>
            <a:r>
              <a:rPr sz="2400" spc="-10" dirty="0">
                <a:solidFill>
                  <a:srgbClr val="FFFFFF"/>
                </a:solidFill>
                <a:latin typeface="Arial"/>
                <a:cs typeface="Arial"/>
              </a:rPr>
              <a:t>hands </a:t>
            </a:r>
            <a:r>
              <a:rPr sz="2400" spc="-5" dirty="0">
                <a:solidFill>
                  <a:srgbClr val="FFFFFF"/>
                </a:solidFill>
                <a:latin typeface="Arial"/>
                <a:cs typeface="Arial"/>
              </a:rPr>
              <a:t>travel  within </a:t>
            </a:r>
            <a:r>
              <a:rPr sz="2400" dirty="0">
                <a:solidFill>
                  <a:srgbClr val="FFFFFF"/>
                </a:solidFill>
                <a:latin typeface="Arial"/>
                <a:cs typeface="Arial"/>
              </a:rPr>
              <a:t>a </a:t>
            </a:r>
            <a:r>
              <a:rPr sz="2400" spc="-5" dirty="0">
                <a:solidFill>
                  <a:srgbClr val="FFFFFF"/>
                </a:solidFill>
                <a:latin typeface="Arial"/>
                <a:cs typeface="Arial"/>
              </a:rPr>
              <a:t>predetermined  safe</a:t>
            </a:r>
            <a:r>
              <a:rPr sz="2400" dirty="0">
                <a:solidFill>
                  <a:srgbClr val="FFFFFF"/>
                </a:solidFill>
                <a:latin typeface="Arial"/>
                <a:cs typeface="Arial"/>
              </a:rPr>
              <a:t> </a:t>
            </a:r>
            <a:r>
              <a:rPr sz="2400" spc="-5" dirty="0">
                <a:solidFill>
                  <a:srgbClr val="FFFFFF"/>
                </a:solidFill>
                <a:latin typeface="Arial"/>
                <a:cs typeface="Arial"/>
              </a:rPr>
              <a:t>area</a:t>
            </a:r>
            <a:endParaRPr sz="2400">
              <a:latin typeface="Arial"/>
              <a:cs typeface="Arial"/>
            </a:endParaRPr>
          </a:p>
          <a:p>
            <a:pPr marL="355600" marR="5080" indent="-342900">
              <a:lnSpc>
                <a:spcPct val="92900"/>
              </a:lnSpc>
              <a:spcBef>
                <a:spcPts val="6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Hand-feeding tools </a:t>
            </a:r>
            <a:r>
              <a:rPr sz="2400" dirty="0">
                <a:solidFill>
                  <a:srgbClr val="FFFFFF"/>
                </a:solidFill>
                <a:latin typeface="Arial"/>
                <a:cs typeface="Arial"/>
              </a:rPr>
              <a:t>are </a:t>
            </a:r>
            <a:r>
              <a:rPr sz="2400" spc="-575" dirty="0">
                <a:solidFill>
                  <a:srgbClr val="FFFFFF"/>
                </a:solidFill>
                <a:latin typeface="Arial"/>
                <a:cs typeface="Arial"/>
              </a:rPr>
              <a:t>often  </a:t>
            </a:r>
            <a:r>
              <a:rPr sz="2400" spc="-5" dirty="0">
                <a:solidFill>
                  <a:srgbClr val="FFFFFF"/>
                </a:solidFill>
                <a:latin typeface="Arial"/>
                <a:cs typeface="Arial"/>
              </a:rPr>
              <a:t>necessary if </a:t>
            </a:r>
            <a:r>
              <a:rPr sz="2400" dirty="0">
                <a:solidFill>
                  <a:srgbClr val="FFFFFF"/>
                </a:solidFill>
                <a:latin typeface="Arial"/>
                <a:cs typeface="Arial"/>
              </a:rPr>
              <a:t>the </a:t>
            </a:r>
            <a:r>
              <a:rPr sz="2400" spc="-5" dirty="0">
                <a:solidFill>
                  <a:srgbClr val="FFFFFF"/>
                </a:solidFill>
                <a:latin typeface="Arial"/>
                <a:cs typeface="Arial"/>
              </a:rPr>
              <a:t>operation  involves </a:t>
            </a:r>
            <a:r>
              <a:rPr sz="2400" spc="-10" dirty="0">
                <a:solidFill>
                  <a:srgbClr val="FFFFFF"/>
                </a:solidFill>
                <a:latin typeface="Arial"/>
                <a:cs typeface="Arial"/>
              </a:rPr>
              <a:t>placing </a:t>
            </a:r>
            <a:r>
              <a:rPr sz="2400" spc="-5" dirty="0">
                <a:solidFill>
                  <a:srgbClr val="FFFFFF"/>
                </a:solidFill>
                <a:latin typeface="Arial"/>
                <a:cs typeface="Arial"/>
              </a:rPr>
              <a:t>material  into </a:t>
            </a:r>
            <a:r>
              <a:rPr sz="2400" dirty="0">
                <a:solidFill>
                  <a:srgbClr val="FFFFFF"/>
                </a:solidFill>
                <a:latin typeface="Arial"/>
                <a:cs typeface="Arial"/>
              </a:rPr>
              <a:t>the </a:t>
            </a:r>
            <a:r>
              <a:rPr sz="2400" spc="-10" dirty="0">
                <a:solidFill>
                  <a:srgbClr val="FFFFFF"/>
                </a:solidFill>
                <a:latin typeface="Arial"/>
                <a:cs typeface="Arial"/>
              </a:rPr>
              <a:t>danger</a:t>
            </a:r>
            <a:r>
              <a:rPr sz="2400" spc="-15" dirty="0">
                <a:solidFill>
                  <a:srgbClr val="FFFFFF"/>
                </a:solidFill>
                <a:latin typeface="Arial"/>
                <a:cs typeface="Arial"/>
              </a:rPr>
              <a:t> </a:t>
            </a:r>
            <a:r>
              <a:rPr sz="2400" spc="-5" dirty="0">
                <a:solidFill>
                  <a:srgbClr val="FFFFFF"/>
                </a:solidFill>
                <a:latin typeface="Arial"/>
                <a:cs typeface="Arial"/>
              </a:rPr>
              <a:t>area</a:t>
            </a:r>
            <a:endParaRPr sz="2400">
              <a:latin typeface="Arial"/>
              <a:cs typeface="Arial"/>
            </a:endParaRPr>
          </a:p>
        </p:txBody>
      </p:sp>
      <p:sp>
        <p:nvSpPr>
          <p:cNvPr id="4" name="object 4"/>
          <p:cNvSpPr/>
          <p:nvPr/>
        </p:nvSpPr>
        <p:spPr>
          <a:xfrm>
            <a:off x="5117237" y="1627277"/>
            <a:ext cx="3125924" cy="239059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19</a:t>
            </a:fld>
            <a:endParaRPr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Grp="1" noChangeArrowheads="1"/>
          </p:cNvSpPr>
          <p:nvPr>
            <p:ph type="title"/>
          </p:nvPr>
        </p:nvSpPr>
        <p:spPr>
          <a:xfrm>
            <a:off x="990600" y="457200"/>
            <a:ext cx="7543800" cy="762000"/>
          </a:xfrm>
        </p:spPr>
        <p:txBody>
          <a:bodyPr/>
          <a:lstStyle/>
          <a:p>
            <a:pPr eaLnBrk="1" fontAlgn="auto" hangingPunct="1">
              <a:spcAft>
                <a:spcPts val="0"/>
              </a:spcAft>
              <a:defRPr/>
            </a:pPr>
            <a:r>
              <a:rPr lang="en-US" altLang="en-US" dirty="0" smtClean="0"/>
              <a:t>What Is Ergonomics?</a:t>
            </a:r>
          </a:p>
        </p:txBody>
      </p:sp>
      <p:sp>
        <p:nvSpPr>
          <p:cNvPr id="86029" name="Rectangle 13"/>
          <p:cNvSpPr>
            <a:spLocks noGrp="1" noChangeArrowheads="1"/>
          </p:cNvSpPr>
          <p:nvPr>
            <p:ph type="body" sz="half" idx="1"/>
          </p:nvPr>
        </p:nvSpPr>
        <p:spPr>
          <a:xfrm>
            <a:off x="228600" y="1143000"/>
            <a:ext cx="6400800" cy="3784600"/>
          </a:xfrm>
        </p:spPr>
        <p:txBody>
          <a:bodyPr/>
          <a:lstStyle/>
          <a:p>
            <a:pPr lvl="1" eaLnBrk="1" hangingPunct="1"/>
            <a:r>
              <a:rPr lang="en-US" sz="2400" b="1" dirty="0" smtClean="0">
                <a:solidFill>
                  <a:srgbClr val="FFFF00"/>
                </a:solidFill>
              </a:rPr>
              <a:t>Ergonomics</a:t>
            </a:r>
            <a:r>
              <a:rPr lang="en-US" sz="2400" dirty="0" smtClean="0">
                <a:solidFill>
                  <a:srgbClr val="FFFF00"/>
                </a:solidFill>
              </a:rPr>
              <a:t> (from the </a:t>
            </a:r>
            <a:r>
              <a:rPr lang="en-US" sz="2400" b="1" dirty="0" smtClean="0">
                <a:solidFill>
                  <a:srgbClr val="FFFF00"/>
                </a:solidFill>
              </a:rPr>
              <a:t>Greek</a:t>
            </a:r>
            <a:r>
              <a:rPr lang="en-US" sz="2400" dirty="0" smtClean="0">
                <a:solidFill>
                  <a:srgbClr val="FFFF00"/>
                </a:solidFill>
              </a:rPr>
              <a:t> word </a:t>
            </a:r>
            <a:r>
              <a:rPr lang="en-US" sz="2400" dirty="0" err="1" smtClean="0">
                <a:solidFill>
                  <a:srgbClr val="FFFF00"/>
                </a:solidFill>
              </a:rPr>
              <a:t>ergon</a:t>
            </a:r>
            <a:r>
              <a:rPr lang="en-US" sz="2400" dirty="0" smtClean="0">
                <a:solidFill>
                  <a:srgbClr val="FFFF00"/>
                </a:solidFill>
              </a:rPr>
              <a:t> </a:t>
            </a:r>
            <a:r>
              <a:rPr lang="en-US" sz="2400" b="1" dirty="0" smtClean="0">
                <a:solidFill>
                  <a:srgbClr val="FFFF00"/>
                </a:solidFill>
              </a:rPr>
              <a:t>meaning</a:t>
            </a:r>
            <a:r>
              <a:rPr lang="en-US" sz="2400" dirty="0" smtClean="0">
                <a:solidFill>
                  <a:srgbClr val="FFFF00"/>
                </a:solidFill>
              </a:rPr>
              <a:t> work, and </a:t>
            </a:r>
            <a:r>
              <a:rPr lang="en-US" sz="2400" dirty="0" err="1" smtClean="0">
                <a:solidFill>
                  <a:srgbClr val="FFFF00"/>
                </a:solidFill>
              </a:rPr>
              <a:t>nomoi</a:t>
            </a:r>
            <a:r>
              <a:rPr lang="en-US" sz="2400" dirty="0" smtClean="0">
                <a:solidFill>
                  <a:srgbClr val="FFFF00"/>
                </a:solidFill>
              </a:rPr>
              <a:t> </a:t>
            </a:r>
            <a:r>
              <a:rPr lang="en-US" sz="2400" b="1" dirty="0" smtClean="0">
                <a:solidFill>
                  <a:srgbClr val="FFFF00"/>
                </a:solidFill>
              </a:rPr>
              <a:t>meaning </a:t>
            </a:r>
            <a:r>
              <a:rPr lang="en-US" sz="2400" dirty="0" smtClean="0">
                <a:solidFill>
                  <a:srgbClr val="FFFF00"/>
                </a:solidFill>
              </a:rPr>
              <a:t>natural laws), is the science of refining the design of products to optimize them for human use.</a:t>
            </a:r>
          </a:p>
          <a:p>
            <a:pPr lvl="1" eaLnBrk="1" hangingPunct="1"/>
            <a:r>
              <a:rPr lang="en-US" sz="2400" dirty="0" smtClean="0">
                <a:solidFill>
                  <a:srgbClr val="FFFF00"/>
                </a:solidFill>
              </a:rPr>
              <a:t>The study of people's efficiency in their working environment.</a:t>
            </a:r>
            <a:endParaRPr lang="en-US" altLang="en-US" sz="2400" dirty="0" smtClean="0">
              <a:solidFill>
                <a:srgbClr val="FFFF00"/>
              </a:solidFill>
              <a:cs typeface="Arial" pitchFamily="34" charset="0"/>
            </a:endParaRPr>
          </a:p>
          <a:p>
            <a:pPr lvl="1" eaLnBrk="1" hangingPunct="1"/>
            <a:r>
              <a:rPr lang="en-US" altLang="en-US" sz="2400" dirty="0" smtClean="0">
                <a:solidFill>
                  <a:srgbClr val="FFFF00"/>
                </a:solidFill>
                <a:cs typeface="Arial" pitchFamily="34" charset="0"/>
              </a:rPr>
              <a:t>Modify jobs to fit capabilities of people</a:t>
            </a:r>
          </a:p>
          <a:p>
            <a:pPr lvl="1" eaLnBrk="1" hangingPunct="1"/>
            <a:r>
              <a:rPr lang="en-US" altLang="en-US" sz="2400" dirty="0" smtClean="0">
                <a:solidFill>
                  <a:srgbClr val="FFFF00"/>
                </a:solidFill>
                <a:cs typeface="Arial" pitchFamily="34" charset="0"/>
              </a:rPr>
              <a:t>Reduce MSDs</a:t>
            </a:r>
          </a:p>
          <a:p>
            <a:pPr lvl="2" eaLnBrk="1" hangingPunct="1"/>
            <a:r>
              <a:rPr lang="en-US" altLang="en-US" sz="2400" dirty="0" smtClean="0">
                <a:solidFill>
                  <a:srgbClr val="FFFF00"/>
                </a:solidFill>
                <a:cs typeface="Arial" pitchFamily="34" charset="0"/>
              </a:rPr>
              <a:t>Repetitive reaching, forceful exertions, bending and lifting, or working with vibrating equipment</a:t>
            </a:r>
          </a:p>
          <a:p>
            <a:pPr lvl="1" eaLnBrk="1" hangingPunct="1"/>
            <a:r>
              <a:rPr lang="en-US" altLang="en-US" sz="2400" dirty="0" smtClean="0">
                <a:solidFill>
                  <a:srgbClr val="FFFF00"/>
                </a:solidFill>
                <a:cs typeface="Arial" pitchFamily="34" charset="0"/>
              </a:rPr>
              <a:t>Engineering controls</a:t>
            </a:r>
          </a:p>
          <a:p>
            <a:pPr lvl="1" eaLnBrk="1" hangingPunct="1"/>
            <a:r>
              <a:rPr lang="en-US" altLang="en-US" sz="2400" dirty="0" smtClean="0">
                <a:solidFill>
                  <a:srgbClr val="FFFF00"/>
                </a:solidFill>
                <a:cs typeface="Arial" pitchFamily="34" charset="0"/>
              </a:rPr>
              <a:t>Safe work practices</a:t>
            </a:r>
          </a:p>
          <a:p>
            <a:pPr lvl="1" eaLnBrk="1" hangingPunct="1"/>
            <a:r>
              <a:rPr lang="en-US" altLang="en-US" sz="2400" dirty="0" smtClean="0">
                <a:solidFill>
                  <a:srgbClr val="FFFF00"/>
                </a:solidFill>
                <a:cs typeface="Arial" pitchFamily="34" charset="0"/>
              </a:rPr>
              <a:t>PPE</a:t>
            </a:r>
          </a:p>
        </p:txBody>
      </p:sp>
      <p:pic>
        <p:nvPicPr>
          <p:cNvPr id="12292" name="Picture 22"/>
          <p:cNvPicPr>
            <a:picLocks noGrp="1" noChangeAspect="1" noChangeArrowheads="1"/>
          </p:cNvPicPr>
          <p:nvPr>
            <p:ph sz="half" idx="2"/>
          </p:nvPr>
        </p:nvPicPr>
        <p:blipFill>
          <a:blip r:embed="rId4"/>
          <a:srcRect/>
          <a:stretch>
            <a:fillRect/>
          </a:stretch>
        </p:blipFill>
        <p:spPr>
          <a:xfrm>
            <a:off x="6858000" y="2057400"/>
            <a:ext cx="2286000" cy="3806825"/>
          </a:xfrm>
          <a:ln>
            <a:solidFill>
              <a:schemeClr val="tx1"/>
            </a:solid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29">
                                            <p:txEl>
                                              <p:pRg st="2" end="2"/>
                                            </p:txEl>
                                          </p:spTgt>
                                        </p:tgtEl>
                                        <p:attrNameLst>
                                          <p:attrName>style.visibility</p:attrName>
                                        </p:attrNameLst>
                                      </p:cBhvr>
                                      <p:to>
                                        <p:strVal val="visible"/>
                                      </p:to>
                                    </p:set>
                                    <p:anim calcmode="lin" valueType="num">
                                      <p:cBhvr additive="base">
                                        <p:cTn id="7" dur="500" fill="hold"/>
                                        <p:tgtEl>
                                          <p:spTgt spid="8602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029">
                                            <p:txEl>
                                              <p:pRg st="1" end="1"/>
                                            </p:txEl>
                                          </p:spTgt>
                                        </p:tgtEl>
                                        <p:attrNameLst>
                                          <p:attrName>style.visibility</p:attrName>
                                        </p:attrNameLst>
                                      </p:cBhvr>
                                      <p:to>
                                        <p:strVal val="visible"/>
                                      </p:to>
                                    </p:set>
                                    <p:anim calcmode="lin" valueType="num">
                                      <p:cBhvr additive="base">
                                        <p:cTn id="13" dur="500" fill="hold"/>
                                        <p:tgtEl>
                                          <p:spTgt spid="860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6029">
                                            <p:txEl>
                                              <p:pRg st="0" end="0"/>
                                            </p:txEl>
                                          </p:spTgt>
                                        </p:tgtEl>
                                        <p:attrNameLst>
                                          <p:attrName>style.visibility</p:attrName>
                                        </p:attrNameLst>
                                      </p:cBhvr>
                                      <p:to>
                                        <p:strVal val="visible"/>
                                      </p:to>
                                    </p:set>
                                    <p:anim calcmode="lin" valueType="num">
                                      <p:cBhvr additive="base">
                                        <p:cTn id="19" dur="500" fill="hold"/>
                                        <p:tgtEl>
                                          <p:spTgt spid="8602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6029">
                                            <p:txEl>
                                              <p:pRg st="3" end="3"/>
                                            </p:txEl>
                                          </p:spTgt>
                                        </p:tgtEl>
                                        <p:attrNameLst>
                                          <p:attrName>style.visibility</p:attrName>
                                        </p:attrNameLst>
                                      </p:cBhvr>
                                      <p:to>
                                        <p:strVal val="visible"/>
                                      </p:to>
                                    </p:set>
                                    <p:anim calcmode="lin" valueType="num">
                                      <p:cBhvr additive="base">
                                        <p:cTn id="25" dur="500" fill="hold"/>
                                        <p:tgtEl>
                                          <p:spTgt spid="8602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2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86029">
                                            <p:txEl>
                                              <p:pRg st="4" end="4"/>
                                            </p:txEl>
                                          </p:spTgt>
                                        </p:tgtEl>
                                        <p:attrNameLst>
                                          <p:attrName>style.visibility</p:attrName>
                                        </p:attrNameLst>
                                      </p:cBhvr>
                                      <p:to>
                                        <p:strVal val="visible"/>
                                      </p:to>
                                    </p:set>
                                    <p:anim calcmode="lin" valueType="num">
                                      <p:cBhvr additive="base">
                                        <p:cTn id="29" dur="500" fill="hold"/>
                                        <p:tgtEl>
                                          <p:spTgt spid="8602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602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86029">
                                            <p:txEl>
                                              <p:pRg st="5" end="5"/>
                                            </p:txEl>
                                          </p:spTgt>
                                        </p:tgtEl>
                                        <p:attrNameLst>
                                          <p:attrName>style.visibility</p:attrName>
                                        </p:attrNameLst>
                                      </p:cBhvr>
                                      <p:to>
                                        <p:strVal val="visible"/>
                                      </p:to>
                                    </p:set>
                                    <p:anim calcmode="lin" valueType="num">
                                      <p:cBhvr additive="base">
                                        <p:cTn id="35" dur="500" fill="hold"/>
                                        <p:tgtEl>
                                          <p:spTgt spid="8602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602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86029">
                                            <p:txEl>
                                              <p:pRg st="6" end="6"/>
                                            </p:txEl>
                                          </p:spTgt>
                                        </p:tgtEl>
                                        <p:attrNameLst>
                                          <p:attrName>style.visibility</p:attrName>
                                        </p:attrNameLst>
                                      </p:cBhvr>
                                      <p:to>
                                        <p:strVal val="visible"/>
                                      </p:to>
                                    </p:set>
                                    <p:anim calcmode="lin" valueType="num">
                                      <p:cBhvr additive="base">
                                        <p:cTn id="41" dur="500" fill="hold"/>
                                        <p:tgtEl>
                                          <p:spTgt spid="8602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602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86029">
                                            <p:txEl>
                                              <p:pRg st="7" end="7"/>
                                            </p:txEl>
                                          </p:spTgt>
                                        </p:tgtEl>
                                        <p:attrNameLst>
                                          <p:attrName>style.visibility</p:attrName>
                                        </p:attrNameLst>
                                      </p:cBhvr>
                                      <p:to>
                                        <p:strVal val="visible"/>
                                      </p:to>
                                    </p:set>
                                    <p:anim calcmode="lin" valueType="num">
                                      <p:cBhvr additive="base">
                                        <p:cTn id="47" dur="500" fill="hold"/>
                                        <p:tgtEl>
                                          <p:spTgt spid="8602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602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960" y="638809"/>
            <a:ext cx="5470525" cy="635000"/>
          </a:xfrm>
          <a:prstGeom prst="rect">
            <a:avLst/>
          </a:prstGeom>
        </p:spPr>
        <p:txBody>
          <a:bodyPr vert="horz" wrap="square" lIns="0" tIns="12700" rIns="0" bIns="0" rtlCol="0">
            <a:spAutoFit/>
          </a:bodyPr>
          <a:lstStyle/>
          <a:p>
            <a:pPr marL="12700">
              <a:lnSpc>
                <a:spcPct val="100000"/>
              </a:lnSpc>
              <a:spcBef>
                <a:spcPts val="100"/>
              </a:spcBef>
            </a:pPr>
            <a:r>
              <a:rPr spc="-5" dirty="0"/>
              <a:t>Safety Tripwire</a:t>
            </a:r>
            <a:r>
              <a:rPr spc="-55" dirty="0"/>
              <a:t> </a:t>
            </a:r>
            <a:r>
              <a:rPr spc="-5" dirty="0"/>
              <a:t>Cables</a:t>
            </a:r>
          </a:p>
        </p:txBody>
      </p:sp>
      <p:sp>
        <p:nvSpPr>
          <p:cNvPr id="3" name="object 3"/>
          <p:cNvSpPr txBox="1"/>
          <p:nvPr/>
        </p:nvSpPr>
        <p:spPr>
          <a:xfrm>
            <a:off x="706119" y="1750059"/>
            <a:ext cx="3686175" cy="2349500"/>
          </a:xfrm>
          <a:prstGeom prst="rect">
            <a:avLst/>
          </a:prstGeom>
        </p:spPr>
        <p:txBody>
          <a:bodyPr vert="horz" wrap="square" lIns="0" tIns="40005" rIns="0" bIns="0" rtlCol="0">
            <a:spAutoFit/>
          </a:bodyPr>
          <a:lstStyle/>
          <a:p>
            <a:pPr marL="354965" marR="229870" indent="-342900">
              <a:lnSpc>
                <a:spcPct val="93100"/>
              </a:lnSpc>
              <a:spcBef>
                <a:spcPts val="315"/>
              </a:spcBef>
            </a:pPr>
            <a:r>
              <a:rPr sz="3900" baseline="2136" dirty="0">
                <a:solidFill>
                  <a:srgbClr val="FF9800"/>
                </a:solidFill>
                <a:latin typeface="Times New Roman"/>
                <a:cs typeface="Times New Roman"/>
              </a:rPr>
              <a:t></a:t>
            </a:r>
            <a:r>
              <a:rPr sz="2600" dirty="0">
                <a:solidFill>
                  <a:srgbClr val="FFFFFF"/>
                </a:solidFill>
                <a:latin typeface="Arial"/>
                <a:cs typeface="Arial"/>
              </a:rPr>
              <a:t>Device located</a:t>
            </a:r>
            <a:r>
              <a:rPr sz="2600" spc="-55" dirty="0">
                <a:solidFill>
                  <a:srgbClr val="FFFFFF"/>
                </a:solidFill>
                <a:latin typeface="Arial"/>
                <a:cs typeface="Arial"/>
              </a:rPr>
              <a:t> </a:t>
            </a:r>
            <a:r>
              <a:rPr sz="2600" spc="-250" dirty="0">
                <a:solidFill>
                  <a:srgbClr val="FFFFFF"/>
                </a:solidFill>
                <a:latin typeface="Arial"/>
                <a:cs typeface="Arial"/>
              </a:rPr>
              <a:t>around  </a:t>
            </a:r>
            <a:r>
              <a:rPr sz="2600" spc="-5" dirty="0">
                <a:solidFill>
                  <a:srgbClr val="FFFFFF"/>
                </a:solidFill>
                <a:latin typeface="Arial"/>
                <a:cs typeface="Arial"/>
              </a:rPr>
              <a:t>the </a:t>
            </a:r>
            <a:r>
              <a:rPr sz="2600" dirty="0">
                <a:solidFill>
                  <a:srgbClr val="FFFFFF"/>
                </a:solidFill>
                <a:latin typeface="Arial"/>
                <a:cs typeface="Arial"/>
              </a:rPr>
              <a:t>perimeter of or  near </a:t>
            </a:r>
            <a:r>
              <a:rPr sz="2600" spc="-5" dirty="0">
                <a:solidFill>
                  <a:srgbClr val="FFFFFF"/>
                </a:solidFill>
                <a:latin typeface="Arial"/>
                <a:cs typeface="Arial"/>
              </a:rPr>
              <a:t>the </a:t>
            </a:r>
            <a:r>
              <a:rPr sz="2600" dirty="0">
                <a:solidFill>
                  <a:srgbClr val="FFFFFF"/>
                </a:solidFill>
                <a:latin typeface="Arial"/>
                <a:cs typeface="Arial"/>
              </a:rPr>
              <a:t>danger</a:t>
            </a:r>
            <a:r>
              <a:rPr sz="2600" spc="-55" dirty="0">
                <a:solidFill>
                  <a:srgbClr val="FFFFFF"/>
                </a:solidFill>
                <a:latin typeface="Arial"/>
                <a:cs typeface="Arial"/>
              </a:rPr>
              <a:t> </a:t>
            </a:r>
            <a:r>
              <a:rPr sz="2600" spc="-5" dirty="0">
                <a:solidFill>
                  <a:srgbClr val="FFFFFF"/>
                </a:solidFill>
                <a:latin typeface="Arial"/>
                <a:cs typeface="Arial"/>
              </a:rPr>
              <a:t>area</a:t>
            </a:r>
            <a:endParaRPr sz="2600">
              <a:latin typeface="Arial"/>
              <a:cs typeface="Arial"/>
            </a:endParaRPr>
          </a:p>
          <a:p>
            <a:pPr marL="354965" marR="5080" indent="-342900">
              <a:lnSpc>
                <a:spcPct val="93100"/>
              </a:lnSpc>
              <a:spcBef>
                <a:spcPts val="655"/>
              </a:spcBef>
            </a:pPr>
            <a:r>
              <a:rPr sz="3900" baseline="2136" dirty="0">
                <a:solidFill>
                  <a:srgbClr val="FF9800"/>
                </a:solidFill>
                <a:latin typeface="Times New Roman"/>
                <a:cs typeface="Times New Roman"/>
              </a:rPr>
              <a:t></a:t>
            </a:r>
            <a:r>
              <a:rPr sz="2600" dirty="0">
                <a:solidFill>
                  <a:srgbClr val="FFFFFF"/>
                </a:solidFill>
                <a:latin typeface="Arial"/>
                <a:cs typeface="Arial"/>
              </a:rPr>
              <a:t>Operator </a:t>
            </a:r>
            <a:r>
              <a:rPr sz="2600" spc="5" dirty="0">
                <a:solidFill>
                  <a:srgbClr val="FFFFFF"/>
                </a:solidFill>
                <a:latin typeface="Arial"/>
                <a:cs typeface="Arial"/>
              </a:rPr>
              <a:t>must </a:t>
            </a:r>
            <a:r>
              <a:rPr sz="2600" dirty="0">
                <a:solidFill>
                  <a:srgbClr val="FFFFFF"/>
                </a:solidFill>
                <a:latin typeface="Arial"/>
                <a:cs typeface="Arial"/>
              </a:rPr>
              <a:t>be </a:t>
            </a:r>
            <a:r>
              <a:rPr sz="2600">
                <a:solidFill>
                  <a:srgbClr val="FFFFFF"/>
                </a:solidFill>
                <a:latin typeface="Arial"/>
                <a:cs typeface="Arial"/>
              </a:rPr>
              <a:t>able  </a:t>
            </a:r>
            <a:r>
              <a:rPr sz="2600" spc="-1010" smtClean="0">
                <a:solidFill>
                  <a:srgbClr val="FFFFFF"/>
                </a:solidFill>
                <a:latin typeface="Arial"/>
                <a:cs typeface="Arial"/>
              </a:rPr>
              <a:t>to</a:t>
            </a:r>
            <a:r>
              <a:rPr sz="2600" spc="-15" smtClean="0">
                <a:solidFill>
                  <a:srgbClr val="FFFFFF"/>
                </a:solidFill>
                <a:latin typeface="Arial"/>
                <a:cs typeface="Arial"/>
              </a:rPr>
              <a:t> </a:t>
            </a:r>
            <a:r>
              <a:rPr sz="2600" smtClean="0">
                <a:solidFill>
                  <a:srgbClr val="FFFFFF"/>
                </a:solidFill>
                <a:latin typeface="Arial"/>
                <a:cs typeface="Arial"/>
              </a:rPr>
              <a:t>reach </a:t>
            </a:r>
            <a:r>
              <a:rPr sz="2600" spc="-5" dirty="0">
                <a:solidFill>
                  <a:srgbClr val="FFFFFF"/>
                </a:solidFill>
                <a:latin typeface="Arial"/>
                <a:cs typeface="Arial"/>
              </a:rPr>
              <a:t>the </a:t>
            </a:r>
            <a:r>
              <a:rPr sz="2600" dirty="0">
                <a:solidFill>
                  <a:srgbClr val="FFFFFF"/>
                </a:solidFill>
                <a:latin typeface="Arial"/>
                <a:cs typeface="Arial"/>
              </a:rPr>
              <a:t>cable </a:t>
            </a:r>
            <a:r>
              <a:rPr sz="2600" spc="-5" dirty="0">
                <a:solidFill>
                  <a:srgbClr val="FFFFFF"/>
                </a:solidFill>
                <a:latin typeface="Arial"/>
                <a:cs typeface="Arial"/>
              </a:rPr>
              <a:t>to  </a:t>
            </a:r>
            <a:r>
              <a:rPr sz="2600" dirty="0">
                <a:solidFill>
                  <a:srgbClr val="FFFFFF"/>
                </a:solidFill>
                <a:latin typeface="Arial"/>
                <a:cs typeface="Arial"/>
              </a:rPr>
              <a:t>stop </a:t>
            </a:r>
            <a:r>
              <a:rPr sz="2600" spc="-5" dirty="0">
                <a:solidFill>
                  <a:srgbClr val="FFFFFF"/>
                </a:solidFill>
                <a:latin typeface="Arial"/>
                <a:cs typeface="Arial"/>
              </a:rPr>
              <a:t>the</a:t>
            </a:r>
            <a:r>
              <a:rPr sz="2600" spc="-15" dirty="0">
                <a:solidFill>
                  <a:srgbClr val="FFFFFF"/>
                </a:solidFill>
                <a:latin typeface="Arial"/>
                <a:cs typeface="Arial"/>
              </a:rPr>
              <a:t> </a:t>
            </a:r>
            <a:r>
              <a:rPr sz="2600" dirty="0">
                <a:solidFill>
                  <a:srgbClr val="FFFFFF"/>
                </a:solidFill>
                <a:latin typeface="Arial"/>
                <a:cs typeface="Arial"/>
              </a:rPr>
              <a:t>machine</a:t>
            </a:r>
            <a:endParaRPr sz="2600">
              <a:latin typeface="Arial"/>
              <a:cs typeface="Arial"/>
            </a:endParaRPr>
          </a:p>
        </p:txBody>
      </p:sp>
      <p:sp>
        <p:nvSpPr>
          <p:cNvPr id="4" name="object 4"/>
          <p:cNvSpPr/>
          <p:nvPr/>
        </p:nvSpPr>
        <p:spPr>
          <a:xfrm>
            <a:off x="4931409" y="1908810"/>
            <a:ext cx="3256280" cy="38989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20</a:t>
            </a:fld>
            <a:endParaRPr dirty="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3470" y="340359"/>
            <a:ext cx="4418330" cy="635000"/>
          </a:xfrm>
          <a:prstGeom prst="rect">
            <a:avLst/>
          </a:prstGeom>
        </p:spPr>
        <p:txBody>
          <a:bodyPr vert="horz" wrap="square" lIns="0" tIns="12700" rIns="0" bIns="0" rtlCol="0">
            <a:spAutoFit/>
          </a:bodyPr>
          <a:lstStyle/>
          <a:p>
            <a:pPr marL="12700">
              <a:lnSpc>
                <a:spcPct val="100000"/>
              </a:lnSpc>
              <a:spcBef>
                <a:spcPts val="100"/>
              </a:spcBef>
            </a:pPr>
            <a:r>
              <a:rPr spc="-10" dirty="0"/>
              <a:t>Two-Hand</a:t>
            </a:r>
            <a:r>
              <a:rPr spc="-45" dirty="0"/>
              <a:t> </a:t>
            </a:r>
            <a:r>
              <a:rPr spc="-10" dirty="0"/>
              <a:t>Control</a:t>
            </a:r>
          </a:p>
        </p:txBody>
      </p:sp>
      <p:sp>
        <p:nvSpPr>
          <p:cNvPr id="3" name="object 3"/>
          <p:cNvSpPr/>
          <p:nvPr/>
        </p:nvSpPr>
        <p:spPr>
          <a:xfrm>
            <a:off x="5513070" y="1600200"/>
            <a:ext cx="2931160" cy="26593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3909" y="1488440"/>
            <a:ext cx="4106545" cy="3666490"/>
          </a:xfrm>
          <a:prstGeom prst="rect">
            <a:avLst/>
          </a:prstGeom>
        </p:spPr>
        <p:txBody>
          <a:bodyPr vert="horz" wrap="square" lIns="0" tIns="40005" rIns="0" bIns="0" rtlCol="0">
            <a:spAutoFit/>
          </a:bodyPr>
          <a:lstStyle/>
          <a:p>
            <a:pPr marL="355600" marR="567690" indent="-342900">
              <a:lnSpc>
                <a:spcPct val="92800"/>
              </a:lnSpc>
              <a:spcBef>
                <a:spcPts val="315"/>
              </a:spcBef>
            </a:pPr>
            <a:r>
              <a:rPr sz="3750" spc="-7" baseline="2222" dirty="0">
                <a:solidFill>
                  <a:srgbClr val="FF9800"/>
                </a:solidFill>
                <a:latin typeface="Times New Roman"/>
                <a:cs typeface="Times New Roman"/>
              </a:rPr>
              <a:t></a:t>
            </a:r>
            <a:r>
              <a:rPr sz="2500" spc="-5" dirty="0">
                <a:solidFill>
                  <a:srgbClr val="FFFFFF"/>
                </a:solidFill>
                <a:latin typeface="Arial"/>
                <a:cs typeface="Arial"/>
              </a:rPr>
              <a:t>Requires </a:t>
            </a:r>
            <a:r>
              <a:rPr sz="2500" dirty="0">
                <a:solidFill>
                  <a:srgbClr val="FFFFFF"/>
                </a:solidFill>
                <a:latin typeface="Arial"/>
                <a:cs typeface="Arial"/>
              </a:rPr>
              <a:t>constant,  </a:t>
            </a:r>
            <a:r>
              <a:rPr sz="2500" spc="-5" dirty="0">
                <a:solidFill>
                  <a:srgbClr val="FFFFFF"/>
                </a:solidFill>
                <a:latin typeface="Arial"/>
                <a:cs typeface="Arial"/>
              </a:rPr>
              <a:t>concurrent pressure to  activate </a:t>
            </a:r>
            <a:r>
              <a:rPr sz="2500" dirty="0">
                <a:solidFill>
                  <a:srgbClr val="FFFFFF"/>
                </a:solidFill>
                <a:latin typeface="Arial"/>
                <a:cs typeface="Arial"/>
              </a:rPr>
              <a:t>the</a:t>
            </a:r>
            <a:r>
              <a:rPr sz="2500" spc="-40" dirty="0">
                <a:solidFill>
                  <a:srgbClr val="FFFFFF"/>
                </a:solidFill>
                <a:latin typeface="Arial"/>
                <a:cs typeface="Arial"/>
              </a:rPr>
              <a:t> </a:t>
            </a:r>
            <a:r>
              <a:rPr sz="2500" spc="-5" dirty="0">
                <a:solidFill>
                  <a:srgbClr val="FFFFFF"/>
                </a:solidFill>
                <a:latin typeface="Arial"/>
                <a:cs typeface="Arial"/>
              </a:rPr>
              <a:t>machine</a:t>
            </a:r>
            <a:endParaRPr sz="2500">
              <a:latin typeface="Arial"/>
              <a:cs typeface="Arial"/>
            </a:endParaRPr>
          </a:p>
          <a:p>
            <a:pPr marL="355600" marR="5080" indent="-342900">
              <a:lnSpc>
                <a:spcPct val="92800"/>
              </a:lnSpc>
              <a:spcBef>
                <a:spcPts val="615"/>
              </a:spcBef>
            </a:pPr>
            <a:r>
              <a:rPr sz="3750" spc="-7" baseline="2222" dirty="0">
                <a:solidFill>
                  <a:srgbClr val="FF9800"/>
                </a:solidFill>
                <a:latin typeface="Times New Roman"/>
                <a:cs typeface="Times New Roman"/>
              </a:rPr>
              <a:t></a:t>
            </a:r>
            <a:r>
              <a:rPr sz="2500" spc="-5" dirty="0">
                <a:solidFill>
                  <a:srgbClr val="FFFFFF"/>
                </a:solidFill>
                <a:latin typeface="Arial"/>
                <a:cs typeface="Arial"/>
              </a:rPr>
              <a:t>The operator’s hands are  required </a:t>
            </a:r>
            <a:r>
              <a:rPr sz="2500" dirty="0">
                <a:solidFill>
                  <a:srgbClr val="FFFFFF"/>
                </a:solidFill>
                <a:latin typeface="Arial"/>
                <a:cs typeface="Arial"/>
              </a:rPr>
              <a:t>to </a:t>
            </a:r>
            <a:r>
              <a:rPr sz="2500" spc="-5" dirty="0">
                <a:solidFill>
                  <a:srgbClr val="FFFFFF"/>
                </a:solidFill>
                <a:latin typeface="Arial"/>
                <a:cs typeface="Arial"/>
              </a:rPr>
              <a:t>be at </a:t>
            </a:r>
            <a:r>
              <a:rPr sz="2500" dirty="0">
                <a:solidFill>
                  <a:srgbClr val="FFFFFF"/>
                </a:solidFill>
                <a:latin typeface="Arial"/>
                <a:cs typeface="Arial"/>
              </a:rPr>
              <a:t>a </a:t>
            </a:r>
            <a:r>
              <a:rPr sz="2500" spc="-5" dirty="0">
                <a:solidFill>
                  <a:srgbClr val="FFFFFF"/>
                </a:solidFill>
                <a:latin typeface="Arial"/>
                <a:cs typeface="Arial"/>
              </a:rPr>
              <a:t>safe  location (on control  buttons) and at </a:t>
            </a:r>
            <a:r>
              <a:rPr sz="2500" dirty="0">
                <a:solidFill>
                  <a:srgbClr val="FFFFFF"/>
                </a:solidFill>
                <a:latin typeface="Arial"/>
                <a:cs typeface="Arial"/>
              </a:rPr>
              <a:t>a safe  </a:t>
            </a:r>
            <a:r>
              <a:rPr sz="2500" spc="-5" dirty="0">
                <a:solidFill>
                  <a:srgbClr val="FFFFFF"/>
                </a:solidFill>
                <a:latin typeface="Arial"/>
                <a:cs typeface="Arial"/>
              </a:rPr>
              <a:t>distance from </a:t>
            </a:r>
            <a:r>
              <a:rPr sz="2500" dirty="0">
                <a:solidFill>
                  <a:srgbClr val="FFFFFF"/>
                </a:solidFill>
                <a:latin typeface="Arial"/>
                <a:cs typeface="Arial"/>
              </a:rPr>
              <a:t>the </a:t>
            </a:r>
            <a:r>
              <a:rPr sz="2500" spc="-5" dirty="0">
                <a:solidFill>
                  <a:srgbClr val="FFFFFF"/>
                </a:solidFill>
                <a:latin typeface="Arial"/>
                <a:cs typeface="Arial"/>
              </a:rPr>
              <a:t>danger  area </a:t>
            </a:r>
            <a:r>
              <a:rPr sz="2500" spc="-10" dirty="0">
                <a:solidFill>
                  <a:srgbClr val="FFFFFF"/>
                </a:solidFill>
                <a:latin typeface="Arial"/>
                <a:cs typeface="Arial"/>
              </a:rPr>
              <a:t>while </a:t>
            </a:r>
            <a:r>
              <a:rPr sz="2500" dirty="0">
                <a:solidFill>
                  <a:srgbClr val="FFFFFF"/>
                </a:solidFill>
                <a:latin typeface="Arial"/>
                <a:cs typeface="Arial"/>
              </a:rPr>
              <a:t>the </a:t>
            </a:r>
            <a:r>
              <a:rPr sz="2500" spc="-5" dirty="0">
                <a:solidFill>
                  <a:srgbClr val="FFFFFF"/>
                </a:solidFill>
                <a:latin typeface="Arial"/>
                <a:cs typeface="Arial"/>
              </a:rPr>
              <a:t>machine  completes its closing</a:t>
            </a:r>
            <a:r>
              <a:rPr sz="2500" spc="-45" dirty="0">
                <a:solidFill>
                  <a:srgbClr val="FFFFFF"/>
                </a:solidFill>
                <a:latin typeface="Arial"/>
                <a:cs typeface="Arial"/>
              </a:rPr>
              <a:t> </a:t>
            </a:r>
            <a:r>
              <a:rPr sz="2500" spc="-5" dirty="0">
                <a:solidFill>
                  <a:srgbClr val="FFFFFF"/>
                </a:solidFill>
                <a:latin typeface="Arial"/>
                <a:cs typeface="Arial"/>
              </a:rPr>
              <a:t>cycle</a:t>
            </a:r>
            <a:endParaRPr sz="25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21</a:t>
            </a:fld>
            <a:endParaRPr dirty="0"/>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6690" y="186690"/>
            <a:ext cx="1154430" cy="635000"/>
          </a:xfrm>
          <a:prstGeom prst="rect">
            <a:avLst/>
          </a:prstGeom>
        </p:spPr>
        <p:txBody>
          <a:bodyPr vert="horz" wrap="square" lIns="0" tIns="12700" rIns="0" bIns="0" rtlCol="0">
            <a:spAutoFit/>
          </a:bodyPr>
          <a:lstStyle/>
          <a:p>
            <a:pPr marL="12700">
              <a:lnSpc>
                <a:spcPct val="100000"/>
              </a:lnSpc>
              <a:spcBef>
                <a:spcPts val="100"/>
              </a:spcBef>
            </a:pPr>
            <a:r>
              <a:rPr spc="-15" dirty="0"/>
              <a:t>G</a:t>
            </a:r>
            <a:r>
              <a:rPr spc="5" dirty="0"/>
              <a:t>a</a:t>
            </a:r>
            <a:r>
              <a:rPr dirty="0"/>
              <a:t>te</a:t>
            </a:r>
          </a:p>
        </p:txBody>
      </p:sp>
      <p:sp>
        <p:nvSpPr>
          <p:cNvPr id="3" name="object 3"/>
          <p:cNvSpPr txBox="1"/>
          <p:nvPr/>
        </p:nvSpPr>
        <p:spPr>
          <a:xfrm>
            <a:off x="631190" y="1066800"/>
            <a:ext cx="7718425" cy="1601470"/>
          </a:xfrm>
          <a:prstGeom prst="rect">
            <a:avLst/>
          </a:prstGeom>
        </p:spPr>
        <p:txBody>
          <a:bodyPr vert="horz" wrap="square" lIns="0" tIns="38735" rIns="0" bIns="0" rtlCol="0">
            <a:spAutoFit/>
          </a:bodyPr>
          <a:lstStyle/>
          <a:p>
            <a:pPr marL="355600" marR="5080" indent="-342900">
              <a:lnSpc>
                <a:spcPct val="92900"/>
              </a:lnSpc>
              <a:spcBef>
                <a:spcPts val="3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Movable barrier device which protects </a:t>
            </a:r>
            <a:r>
              <a:rPr sz="2400" dirty="0">
                <a:solidFill>
                  <a:srgbClr val="FFFFFF"/>
                </a:solidFill>
                <a:latin typeface="Arial"/>
                <a:cs typeface="Arial"/>
              </a:rPr>
              <a:t>the </a:t>
            </a:r>
            <a:r>
              <a:rPr sz="2400" spc="-5" dirty="0">
                <a:solidFill>
                  <a:srgbClr val="FFFFFF"/>
                </a:solidFill>
                <a:latin typeface="Arial"/>
                <a:cs typeface="Arial"/>
              </a:rPr>
              <a:t>operator at  </a:t>
            </a:r>
            <a:r>
              <a:rPr sz="2400" spc="-740" dirty="0">
                <a:solidFill>
                  <a:srgbClr val="FFFFFF"/>
                </a:solidFill>
                <a:latin typeface="Arial"/>
                <a:cs typeface="Arial"/>
              </a:rPr>
              <a:t>the</a:t>
            </a:r>
            <a:r>
              <a:rPr sz="2400" spc="-5" dirty="0">
                <a:solidFill>
                  <a:srgbClr val="FFFFFF"/>
                </a:solidFill>
                <a:latin typeface="Arial"/>
                <a:cs typeface="Arial"/>
              </a:rPr>
              <a:t> </a:t>
            </a:r>
            <a:r>
              <a:rPr sz="2400" spc="-10" dirty="0">
                <a:solidFill>
                  <a:srgbClr val="FFFFFF"/>
                </a:solidFill>
                <a:latin typeface="Arial"/>
                <a:cs typeface="Arial"/>
              </a:rPr>
              <a:t>point </a:t>
            </a:r>
            <a:r>
              <a:rPr sz="2400" spc="-5" dirty="0">
                <a:solidFill>
                  <a:srgbClr val="FFFFFF"/>
                </a:solidFill>
                <a:latin typeface="Arial"/>
                <a:cs typeface="Arial"/>
              </a:rPr>
              <a:t>of operation before the machine cycle can be  started</a:t>
            </a:r>
            <a:endParaRPr sz="2400">
              <a:latin typeface="Arial"/>
              <a:cs typeface="Arial"/>
            </a:endParaRPr>
          </a:p>
          <a:p>
            <a:pPr marL="12700">
              <a:lnSpc>
                <a:spcPct val="100000"/>
              </a:lnSpc>
              <a:spcBef>
                <a:spcPts val="1300"/>
              </a:spcBef>
            </a:pPr>
            <a:r>
              <a:rPr sz="3600" baseline="2314" dirty="0">
                <a:solidFill>
                  <a:srgbClr val="FF9800"/>
                </a:solidFill>
                <a:latin typeface="Times New Roman"/>
                <a:cs typeface="Times New Roman"/>
              </a:rPr>
              <a:t></a:t>
            </a:r>
            <a:r>
              <a:rPr sz="2400" dirty="0">
                <a:solidFill>
                  <a:srgbClr val="FFFFFF"/>
                </a:solidFill>
                <a:latin typeface="Arial"/>
                <a:cs typeface="Arial"/>
              </a:rPr>
              <a:t>If </a:t>
            </a:r>
            <a:r>
              <a:rPr sz="2400" spc="-5" dirty="0">
                <a:solidFill>
                  <a:srgbClr val="FFFFFF"/>
                </a:solidFill>
                <a:latin typeface="Arial"/>
                <a:cs typeface="Arial"/>
              </a:rPr>
              <a:t>the gate </a:t>
            </a:r>
            <a:r>
              <a:rPr sz="2400" spc="-10" dirty="0">
                <a:solidFill>
                  <a:srgbClr val="FFFFFF"/>
                </a:solidFill>
                <a:latin typeface="Arial"/>
                <a:cs typeface="Arial"/>
              </a:rPr>
              <a:t>does </a:t>
            </a:r>
            <a:r>
              <a:rPr sz="2400" spc="-5" dirty="0">
                <a:solidFill>
                  <a:srgbClr val="FFFFFF"/>
                </a:solidFill>
                <a:latin typeface="Arial"/>
                <a:cs typeface="Arial"/>
              </a:rPr>
              <a:t>not fully close, machine </a:t>
            </a:r>
            <a:r>
              <a:rPr sz="2400" spc="-10" dirty="0">
                <a:solidFill>
                  <a:srgbClr val="FFFFFF"/>
                </a:solidFill>
                <a:latin typeface="Arial"/>
                <a:cs typeface="Arial"/>
              </a:rPr>
              <a:t>will </a:t>
            </a:r>
            <a:r>
              <a:rPr sz="2400" spc="-5" dirty="0">
                <a:solidFill>
                  <a:srgbClr val="FFFFFF"/>
                </a:solidFill>
                <a:latin typeface="Arial"/>
                <a:cs typeface="Arial"/>
              </a:rPr>
              <a:t>not</a:t>
            </a:r>
            <a:r>
              <a:rPr sz="2400" spc="100" dirty="0">
                <a:solidFill>
                  <a:srgbClr val="FFFFFF"/>
                </a:solidFill>
                <a:latin typeface="Arial"/>
                <a:cs typeface="Arial"/>
              </a:rPr>
              <a:t> </a:t>
            </a:r>
            <a:r>
              <a:rPr sz="2400" spc="-130" dirty="0">
                <a:solidFill>
                  <a:srgbClr val="FFFFFF"/>
                </a:solidFill>
                <a:latin typeface="Arial"/>
                <a:cs typeface="Arial"/>
              </a:rPr>
              <a:t>function</a:t>
            </a:r>
            <a:endParaRPr sz="2400">
              <a:latin typeface="Arial"/>
              <a:cs typeface="Arial"/>
            </a:endParaRPr>
          </a:p>
        </p:txBody>
      </p:sp>
      <p:sp>
        <p:nvSpPr>
          <p:cNvPr id="4" name="object 4"/>
          <p:cNvSpPr/>
          <p:nvPr/>
        </p:nvSpPr>
        <p:spPr>
          <a:xfrm>
            <a:off x="1822450" y="5609590"/>
            <a:ext cx="1704339" cy="459740"/>
          </a:xfrm>
          <a:custGeom>
            <a:avLst/>
            <a:gdLst/>
            <a:ahLst/>
            <a:cxnLst/>
            <a:rect l="l" t="t" r="r" b="b"/>
            <a:pathLst>
              <a:path w="1704339" h="459739">
                <a:moveTo>
                  <a:pt x="0" y="0"/>
                </a:moveTo>
                <a:lnTo>
                  <a:pt x="1704339" y="0"/>
                </a:lnTo>
                <a:lnTo>
                  <a:pt x="1704339" y="459740"/>
                </a:lnTo>
                <a:lnTo>
                  <a:pt x="0" y="459740"/>
                </a:lnTo>
                <a:lnTo>
                  <a:pt x="0" y="0"/>
                </a:lnTo>
                <a:close/>
              </a:path>
            </a:pathLst>
          </a:custGeom>
          <a:ln w="9344">
            <a:solidFill>
              <a:srgbClr val="000000"/>
            </a:solidFill>
          </a:ln>
        </p:spPr>
        <p:txBody>
          <a:bodyPr wrap="square" lIns="0" tIns="0" rIns="0" bIns="0" rtlCol="0"/>
          <a:lstStyle/>
          <a:p>
            <a:endParaRPr/>
          </a:p>
        </p:txBody>
      </p:sp>
      <p:sp>
        <p:nvSpPr>
          <p:cNvPr id="5" name="object 5"/>
          <p:cNvSpPr txBox="1"/>
          <p:nvPr/>
        </p:nvSpPr>
        <p:spPr>
          <a:xfrm>
            <a:off x="1827122" y="5614262"/>
            <a:ext cx="1695450" cy="450850"/>
          </a:xfrm>
          <a:prstGeom prst="rect">
            <a:avLst/>
          </a:prstGeom>
          <a:solidFill>
            <a:srgbClr val="FFFFCC"/>
          </a:solidFill>
        </p:spPr>
        <p:txBody>
          <a:bodyPr vert="horz" wrap="square" lIns="0" tIns="41910" rIns="0" bIns="0" rtlCol="0">
            <a:spAutoFit/>
          </a:bodyPr>
          <a:lstStyle/>
          <a:p>
            <a:pPr marL="85090">
              <a:lnSpc>
                <a:spcPct val="100000"/>
              </a:lnSpc>
              <a:spcBef>
                <a:spcPts val="330"/>
              </a:spcBef>
            </a:pPr>
            <a:r>
              <a:rPr sz="2400" dirty="0">
                <a:latin typeface="Arial"/>
                <a:cs typeface="Arial"/>
              </a:rPr>
              <a:t>Gate</a:t>
            </a:r>
            <a:r>
              <a:rPr sz="2400" spc="-45" dirty="0">
                <a:latin typeface="Arial"/>
                <a:cs typeface="Arial"/>
              </a:rPr>
              <a:t> </a:t>
            </a:r>
            <a:r>
              <a:rPr sz="2400" spc="-5" dirty="0">
                <a:latin typeface="Arial"/>
                <a:cs typeface="Arial"/>
              </a:rPr>
              <a:t>Open</a:t>
            </a:r>
            <a:endParaRPr sz="2400">
              <a:latin typeface="Arial"/>
              <a:cs typeface="Arial"/>
            </a:endParaRPr>
          </a:p>
        </p:txBody>
      </p:sp>
      <p:sp>
        <p:nvSpPr>
          <p:cNvPr id="6" name="object 6"/>
          <p:cNvSpPr/>
          <p:nvPr/>
        </p:nvSpPr>
        <p:spPr>
          <a:xfrm>
            <a:off x="5715000" y="5609590"/>
            <a:ext cx="1908810" cy="459740"/>
          </a:xfrm>
          <a:custGeom>
            <a:avLst/>
            <a:gdLst/>
            <a:ahLst/>
            <a:cxnLst/>
            <a:rect l="l" t="t" r="r" b="b"/>
            <a:pathLst>
              <a:path w="1908809" h="459739">
                <a:moveTo>
                  <a:pt x="0" y="0"/>
                </a:moveTo>
                <a:lnTo>
                  <a:pt x="1908809" y="0"/>
                </a:lnTo>
                <a:lnTo>
                  <a:pt x="1908809" y="459740"/>
                </a:lnTo>
                <a:lnTo>
                  <a:pt x="0" y="459740"/>
                </a:lnTo>
                <a:lnTo>
                  <a:pt x="0" y="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5719672" y="5614262"/>
            <a:ext cx="1899920" cy="450850"/>
          </a:xfrm>
          <a:prstGeom prst="rect">
            <a:avLst/>
          </a:prstGeom>
          <a:solidFill>
            <a:srgbClr val="FFFFCC"/>
          </a:solidFill>
        </p:spPr>
        <p:txBody>
          <a:bodyPr vert="horz" wrap="square" lIns="0" tIns="41910" rIns="0" bIns="0" rtlCol="0">
            <a:spAutoFit/>
          </a:bodyPr>
          <a:lstStyle/>
          <a:p>
            <a:pPr marL="85090">
              <a:lnSpc>
                <a:spcPct val="100000"/>
              </a:lnSpc>
              <a:spcBef>
                <a:spcPts val="330"/>
              </a:spcBef>
            </a:pPr>
            <a:r>
              <a:rPr sz="2400" spc="-5" dirty="0">
                <a:latin typeface="Arial"/>
                <a:cs typeface="Arial"/>
              </a:rPr>
              <a:t>Gate</a:t>
            </a:r>
            <a:r>
              <a:rPr sz="2400" spc="-30" dirty="0">
                <a:latin typeface="Arial"/>
                <a:cs typeface="Arial"/>
              </a:rPr>
              <a:t> </a:t>
            </a:r>
            <a:r>
              <a:rPr sz="2400" spc="-5" dirty="0">
                <a:latin typeface="Arial"/>
                <a:cs typeface="Arial"/>
              </a:rPr>
              <a:t>Closed</a:t>
            </a:r>
            <a:endParaRPr sz="2400">
              <a:latin typeface="Arial"/>
              <a:cs typeface="Arial"/>
            </a:endParaRPr>
          </a:p>
        </p:txBody>
      </p:sp>
      <p:sp>
        <p:nvSpPr>
          <p:cNvPr id="8" name="object 8"/>
          <p:cNvSpPr/>
          <p:nvPr/>
        </p:nvSpPr>
        <p:spPr>
          <a:xfrm>
            <a:off x="1282700" y="2893060"/>
            <a:ext cx="2599690" cy="263271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278120" y="2923539"/>
            <a:ext cx="2597150" cy="260223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22</a:t>
            </a:fld>
            <a:endParaRPr dirty="0"/>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6170" y="254000"/>
            <a:ext cx="4395470" cy="1201420"/>
          </a:xfrm>
          <a:prstGeom prst="rect">
            <a:avLst/>
          </a:prstGeom>
        </p:spPr>
        <p:txBody>
          <a:bodyPr vert="horz" wrap="square" lIns="0" tIns="67310" rIns="0" bIns="0" rtlCol="0">
            <a:spAutoFit/>
          </a:bodyPr>
          <a:lstStyle/>
          <a:p>
            <a:pPr marL="12700" marR="5080" indent="196850">
              <a:lnSpc>
                <a:spcPts val="4460"/>
              </a:lnSpc>
              <a:spcBef>
                <a:spcPts val="530"/>
              </a:spcBef>
            </a:pPr>
            <a:r>
              <a:rPr spc="-5" dirty="0"/>
              <a:t>Safeguarding by  L</a:t>
            </a:r>
            <a:r>
              <a:rPr spc="-15" dirty="0"/>
              <a:t>o</a:t>
            </a:r>
            <a:r>
              <a:rPr spc="-5" dirty="0"/>
              <a:t>ca</a:t>
            </a:r>
            <a:r>
              <a:rPr dirty="0"/>
              <a:t>t</a:t>
            </a:r>
            <a:r>
              <a:rPr spc="10" dirty="0"/>
              <a:t>i</a:t>
            </a:r>
            <a:r>
              <a:rPr spc="-5" dirty="0"/>
              <a:t>o</a:t>
            </a:r>
            <a:r>
              <a:rPr spc="-15" dirty="0"/>
              <a:t>n</a:t>
            </a:r>
            <a:r>
              <a:rPr spc="5" dirty="0"/>
              <a:t>/</a:t>
            </a:r>
            <a:r>
              <a:rPr spc="-10" dirty="0"/>
              <a:t>D</a:t>
            </a:r>
            <a:r>
              <a:rPr spc="5" dirty="0"/>
              <a:t>i</a:t>
            </a:r>
            <a:r>
              <a:rPr spc="-15" dirty="0"/>
              <a:t>s</a:t>
            </a:r>
            <a:r>
              <a:rPr spc="5" dirty="0"/>
              <a:t>t</a:t>
            </a:r>
            <a:r>
              <a:rPr spc="-5" dirty="0"/>
              <a:t>a</a:t>
            </a:r>
            <a:r>
              <a:rPr spc="-15" dirty="0"/>
              <a:t>n</a:t>
            </a:r>
            <a:r>
              <a:rPr spc="-5" dirty="0"/>
              <a:t>c</a:t>
            </a:r>
            <a:r>
              <a:rPr dirty="0"/>
              <a:t>e</a:t>
            </a:r>
          </a:p>
        </p:txBody>
      </p:sp>
      <p:sp>
        <p:nvSpPr>
          <p:cNvPr id="3" name="object 3"/>
          <p:cNvSpPr txBox="1"/>
          <p:nvPr/>
        </p:nvSpPr>
        <p:spPr>
          <a:xfrm>
            <a:off x="765809" y="1878329"/>
            <a:ext cx="3636645" cy="3186430"/>
          </a:xfrm>
          <a:prstGeom prst="rect">
            <a:avLst/>
          </a:prstGeom>
        </p:spPr>
        <p:txBody>
          <a:bodyPr vert="horz" wrap="square" lIns="0" tIns="38735" rIns="0" bIns="0" rtlCol="0">
            <a:spAutoFit/>
          </a:bodyPr>
          <a:lstStyle/>
          <a:p>
            <a:pPr marL="355600" marR="5080" indent="-342900">
              <a:lnSpc>
                <a:spcPct val="92900"/>
              </a:lnSpc>
              <a:spcBef>
                <a:spcPts val="3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Locate </a:t>
            </a:r>
            <a:r>
              <a:rPr sz="2400" dirty="0">
                <a:solidFill>
                  <a:srgbClr val="FFFFFF"/>
                </a:solidFill>
                <a:latin typeface="Arial"/>
                <a:cs typeface="Arial"/>
              </a:rPr>
              <a:t>the </a:t>
            </a:r>
            <a:r>
              <a:rPr sz="2400" spc="-5" dirty="0">
                <a:solidFill>
                  <a:srgbClr val="FFFFFF"/>
                </a:solidFill>
                <a:latin typeface="Arial"/>
                <a:cs typeface="Arial"/>
              </a:rPr>
              <a:t>machine or</a:t>
            </a:r>
            <a:r>
              <a:rPr sz="2400" spc="-50" dirty="0">
                <a:solidFill>
                  <a:srgbClr val="FFFFFF"/>
                </a:solidFill>
                <a:latin typeface="Arial"/>
                <a:cs typeface="Arial"/>
              </a:rPr>
              <a:t> </a:t>
            </a:r>
            <a:r>
              <a:rPr sz="2400" spc="-260" dirty="0">
                <a:solidFill>
                  <a:srgbClr val="FFFFFF"/>
                </a:solidFill>
                <a:latin typeface="Arial"/>
                <a:cs typeface="Arial"/>
              </a:rPr>
              <a:t>its  </a:t>
            </a:r>
            <a:r>
              <a:rPr sz="2400" spc="-10" dirty="0">
                <a:solidFill>
                  <a:srgbClr val="FFFFFF"/>
                </a:solidFill>
                <a:latin typeface="Arial"/>
                <a:cs typeface="Arial"/>
              </a:rPr>
              <a:t>dangerous </a:t>
            </a:r>
            <a:r>
              <a:rPr sz="2400" spc="-5" dirty="0">
                <a:solidFill>
                  <a:srgbClr val="FFFFFF"/>
                </a:solidFill>
                <a:latin typeface="Arial"/>
                <a:cs typeface="Arial"/>
              </a:rPr>
              <a:t>moving parts  </a:t>
            </a:r>
            <a:r>
              <a:rPr sz="2400" dirty="0">
                <a:solidFill>
                  <a:srgbClr val="FFFFFF"/>
                </a:solidFill>
                <a:latin typeface="Arial"/>
                <a:cs typeface="Arial"/>
              </a:rPr>
              <a:t>so </a:t>
            </a:r>
            <a:r>
              <a:rPr sz="2400" spc="-5" dirty="0">
                <a:solidFill>
                  <a:srgbClr val="FFFFFF"/>
                </a:solidFill>
                <a:latin typeface="Arial"/>
                <a:cs typeface="Arial"/>
              </a:rPr>
              <a:t>that they </a:t>
            </a:r>
            <a:r>
              <a:rPr sz="2400" dirty="0">
                <a:solidFill>
                  <a:srgbClr val="FFFFFF"/>
                </a:solidFill>
                <a:latin typeface="Arial"/>
                <a:cs typeface="Arial"/>
              </a:rPr>
              <a:t>are </a:t>
            </a:r>
            <a:r>
              <a:rPr sz="2400" spc="-5" dirty="0">
                <a:solidFill>
                  <a:srgbClr val="FFFFFF"/>
                </a:solidFill>
                <a:latin typeface="Arial"/>
                <a:cs typeface="Arial"/>
              </a:rPr>
              <a:t>not  accessible or </a:t>
            </a:r>
            <a:r>
              <a:rPr sz="2400" dirty="0">
                <a:solidFill>
                  <a:srgbClr val="FFFFFF"/>
                </a:solidFill>
                <a:latin typeface="Arial"/>
                <a:cs typeface="Arial"/>
              </a:rPr>
              <a:t>do </a:t>
            </a:r>
            <a:r>
              <a:rPr sz="2400" spc="-10" dirty="0">
                <a:solidFill>
                  <a:srgbClr val="FFFFFF"/>
                </a:solidFill>
                <a:latin typeface="Arial"/>
                <a:cs typeface="Arial"/>
              </a:rPr>
              <a:t>not  </a:t>
            </a:r>
            <a:r>
              <a:rPr sz="2400" spc="-5" dirty="0">
                <a:solidFill>
                  <a:srgbClr val="FFFFFF"/>
                </a:solidFill>
                <a:latin typeface="Arial"/>
                <a:cs typeface="Arial"/>
              </a:rPr>
              <a:t>present </a:t>
            </a:r>
            <a:r>
              <a:rPr sz="2400" dirty="0">
                <a:solidFill>
                  <a:srgbClr val="FFFFFF"/>
                </a:solidFill>
                <a:latin typeface="Arial"/>
                <a:cs typeface="Arial"/>
              </a:rPr>
              <a:t>a </a:t>
            </a:r>
            <a:r>
              <a:rPr sz="2400" spc="-5" dirty="0">
                <a:solidFill>
                  <a:srgbClr val="FFFFFF"/>
                </a:solidFill>
                <a:latin typeface="Arial"/>
                <a:cs typeface="Arial"/>
              </a:rPr>
              <a:t>hazard </a:t>
            </a:r>
            <a:r>
              <a:rPr sz="2400" dirty="0">
                <a:solidFill>
                  <a:srgbClr val="FFFFFF"/>
                </a:solidFill>
                <a:latin typeface="Arial"/>
                <a:cs typeface="Arial"/>
              </a:rPr>
              <a:t>to a  </a:t>
            </a:r>
            <a:r>
              <a:rPr sz="2400" spc="-5" dirty="0">
                <a:solidFill>
                  <a:srgbClr val="FFFFFF"/>
                </a:solidFill>
                <a:latin typeface="Arial"/>
                <a:cs typeface="Arial"/>
              </a:rPr>
              <a:t>worker during normal  operation</a:t>
            </a:r>
            <a:endParaRPr sz="2400">
              <a:latin typeface="Arial"/>
              <a:cs typeface="Arial"/>
            </a:endParaRPr>
          </a:p>
          <a:p>
            <a:pPr marL="355600" marR="330200" indent="-342900">
              <a:lnSpc>
                <a:spcPts val="2680"/>
              </a:lnSpc>
              <a:spcBef>
                <a:spcPts val="64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Maintain </a:t>
            </a:r>
            <a:r>
              <a:rPr sz="2400" dirty="0">
                <a:solidFill>
                  <a:srgbClr val="FFFFFF"/>
                </a:solidFill>
                <a:latin typeface="Arial"/>
                <a:cs typeface="Arial"/>
              </a:rPr>
              <a:t>a </a:t>
            </a:r>
            <a:r>
              <a:rPr sz="2400" spc="-5" dirty="0">
                <a:solidFill>
                  <a:srgbClr val="FFFFFF"/>
                </a:solidFill>
                <a:latin typeface="Arial"/>
                <a:cs typeface="Arial"/>
              </a:rPr>
              <a:t>safe </a:t>
            </a:r>
            <a:r>
              <a:rPr sz="2400" spc="-305" dirty="0">
                <a:solidFill>
                  <a:srgbClr val="FFFFFF"/>
                </a:solidFill>
                <a:latin typeface="Arial"/>
                <a:cs typeface="Arial"/>
              </a:rPr>
              <a:t>distance  </a:t>
            </a:r>
            <a:r>
              <a:rPr sz="2400" dirty="0">
                <a:solidFill>
                  <a:srgbClr val="FFFFFF"/>
                </a:solidFill>
                <a:latin typeface="Arial"/>
                <a:cs typeface="Arial"/>
              </a:rPr>
              <a:t>from the </a:t>
            </a:r>
            <a:r>
              <a:rPr sz="2400" spc="-10" dirty="0">
                <a:solidFill>
                  <a:srgbClr val="FFFFFF"/>
                </a:solidFill>
                <a:latin typeface="Arial"/>
                <a:cs typeface="Arial"/>
              </a:rPr>
              <a:t>danger</a:t>
            </a:r>
            <a:r>
              <a:rPr sz="2400" spc="-45" dirty="0">
                <a:solidFill>
                  <a:srgbClr val="FFFFFF"/>
                </a:solidFill>
                <a:latin typeface="Arial"/>
                <a:cs typeface="Arial"/>
              </a:rPr>
              <a:t> </a:t>
            </a:r>
            <a:r>
              <a:rPr sz="2400" spc="-5" dirty="0">
                <a:solidFill>
                  <a:srgbClr val="FFFFFF"/>
                </a:solidFill>
                <a:latin typeface="Arial"/>
                <a:cs typeface="Arial"/>
              </a:rPr>
              <a:t>area</a:t>
            </a:r>
            <a:endParaRPr sz="2400">
              <a:latin typeface="Arial"/>
              <a:cs typeface="Arial"/>
            </a:endParaRPr>
          </a:p>
        </p:txBody>
      </p:sp>
      <p:sp>
        <p:nvSpPr>
          <p:cNvPr id="4" name="object 4"/>
          <p:cNvSpPr/>
          <p:nvPr/>
        </p:nvSpPr>
        <p:spPr>
          <a:xfrm>
            <a:off x="5125720" y="2062479"/>
            <a:ext cx="3119120" cy="308356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23</a:t>
            </a:fld>
            <a:endParaRPr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939" y="185420"/>
            <a:ext cx="5280025" cy="1148080"/>
          </a:xfrm>
          <a:prstGeom prst="rect">
            <a:avLst/>
          </a:prstGeom>
        </p:spPr>
        <p:txBody>
          <a:bodyPr vert="horz" wrap="square" lIns="0" tIns="12700" rIns="0" bIns="0" rtlCol="0">
            <a:spAutoFit/>
          </a:bodyPr>
          <a:lstStyle/>
          <a:p>
            <a:pPr marL="1905" algn="ctr">
              <a:lnSpc>
                <a:spcPts val="4660"/>
              </a:lnSpc>
              <a:spcBef>
                <a:spcPts val="100"/>
              </a:spcBef>
            </a:pPr>
            <a:r>
              <a:rPr spc="-5" dirty="0"/>
              <a:t>Automatic</a:t>
            </a:r>
            <a:r>
              <a:rPr spc="-15" dirty="0"/>
              <a:t> </a:t>
            </a:r>
            <a:r>
              <a:rPr spc="-5" dirty="0"/>
              <a:t>Feed</a:t>
            </a:r>
          </a:p>
          <a:p>
            <a:pPr algn="ctr">
              <a:lnSpc>
                <a:spcPts val="4180"/>
              </a:lnSpc>
            </a:pPr>
            <a:r>
              <a:rPr sz="3600" spc="-5" dirty="0"/>
              <a:t>(shown </a:t>
            </a:r>
            <a:r>
              <a:rPr sz="3600" dirty="0"/>
              <a:t>on </a:t>
            </a:r>
            <a:r>
              <a:rPr sz="3600" spc="-5" dirty="0"/>
              <a:t>power</a:t>
            </a:r>
            <a:r>
              <a:rPr sz="3600" spc="-80" dirty="0"/>
              <a:t> </a:t>
            </a:r>
            <a:r>
              <a:rPr sz="3600" spc="-5" dirty="0"/>
              <a:t>press)</a:t>
            </a:r>
            <a:endParaRPr sz="3600"/>
          </a:p>
        </p:txBody>
      </p:sp>
      <p:sp>
        <p:nvSpPr>
          <p:cNvPr id="3" name="object 3"/>
          <p:cNvSpPr/>
          <p:nvPr/>
        </p:nvSpPr>
        <p:spPr>
          <a:xfrm>
            <a:off x="2664460" y="1840229"/>
            <a:ext cx="3785870" cy="41808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82440" y="3390900"/>
            <a:ext cx="73660" cy="85090"/>
          </a:xfrm>
          <a:custGeom>
            <a:avLst/>
            <a:gdLst/>
            <a:ahLst/>
            <a:cxnLst/>
            <a:rect l="l" t="t" r="r" b="b"/>
            <a:pathLst>
              <a:path w="73660" h="85089">
                <a:moveTo>
                  <a:pt x="64770" y="0"/>
                </a:moveTo>
                <a:lnTo>
                  <a:pt x="0" y="40639"/>
                </a:lnTo>
                <a:lnTo>
                  <a:pt x="73660" y="85089"/>
                </a:lnTo>
                <a:lnTo>
                  <a:pt x="64770" y="0"/>
                </a:lnTo>
                <a:close/>
              </a:path>
            </a:pathLst>
          </a:custGeom>
          <a:solidFill>
            <a:srgbClr val="000000"/>
          </a:solidFill>
        </p:spPr>
        <p:txBody>
          <a:bodyPr wrap="square" lIns="0" tIns="0" rIns="0" bIns="0" rtlCol="0"/>
          <a:lstStyle/>
          <a:p>
            <a:endParaRPr/>
          </a:p>
        </p:txBody>
      </p:sp>
      <p:sp>
        <p:nvSpPr>
          <p:cNvPr id="5" name="object 5"/>
          <p:cNvSpPr/>
          <p:nvPr/>
        </p:nvSpPr>
        <p:spPr>
          <a:xfrm>
            <a:off x="3774440" y="2555239"/>
            <a:ext cx="560070" cy="876300"/>
          </a:xfrm>
          <a:custGeom>
            <a:avLst/>
            <a:gdLst/>
            <a:ahLst/>
            <a:cxnLst/>
            <a:rect l="l" t="t" r="r" b="b"/>
            <a:pathLst>
              <a:path w="560070" h="876300">
                <a:moveTo>
                  <a:pt x="21589" y="0"/>
                </a:moveTo>
                <a:lnTo>
                  <a:pt x="0" y="13970"/>
                </a:lnTo>
                <a:lnTo>
                  <a:pt x="538480" y="876300"/>
                </a:lnTo>
                <a:lnTo>
                  <a:pt x="560070" y="862330"/>
                </a:lnTo>
                <a:lnTo>
                  <a:pt x="21589" y="0"/>
                </a:lnTo>
                <a:close/>
              </a:path>
            </a:pathLst>
          </a:custGeom>
          <a:solidFill>
            <a:srgbClr val="000000"/>
          </a:solidFill>
        </p:spPr>
        <p:txBody>
          <a:bodyPr wrap="square" lIns="0" tIns="0" rIns="0" bIns="0" rtlCol="0"/>
          <a:lstStyle/>
          <a:p>
            <a:endParaRPr/>
          </a:p>
        </p:txBody>
      </p:sp>
      <p:sp>
        <p:nvSpPr>
          <p:cNvPr id="6" name="object 6"/>
          <p:cNvSpPr txBox="1"/>
          <p:nvPr/>
        </p:nvSpPr>
        <p:spPr>
          <a:xfrm>
            <a:off x="2717800" y="2228850"/>
            <a:ext cx="1090295" cy="1021080"/>
          </a:xfrm>
          <a:prstGeom prst="rect">
            <a:avLst/>
          </a:prstGeom>
        </p:spPr>
        <p:txBody>
          <a:bodyPr vert="horz" wrap="square" lIns="0" tIns="49530" rIns="0" bIns="0" rtlCol="0">
            <a:spAutoFit/>
          </a:bodyPr>
          <a:lstStyle/>
          <a:p>
            <a:pPr marL="252729" marR="5080">
              <a:lnSpc>
                <a:spcPct val="79900"/>
              </a:lnSpc>
              <a:spcBef>
                <a:spcPts val="390"/>
              </a:spcBef>
            </a:pPr>
            <a:r>
              <a:rPr sz="1200" spc="-5" dirty="0">
                <a:latin typeface="Arial"/>
                <a:cs typeface="Arial"/>
              </a:rPr>
              <a:t>T</a:t>
            </a:r>
            <a:r>
              <a:rPr sz="1200" dirty="0">
                <a:latin typeface="Arial"/>
                <a:cs typeface="Arial"/>
              </a:rPr>
              <a:t>ransp</a:t>
            </a:r>
            <a:r>
              <a:rPr sz="1200" spc="10" dirty="0">
                <a:latin typeface="Arial"/>
                <a:cs typeface="Arial"/>
              </a:rPr>
              <a:t>a</a:t>
            </a:r>
            <a:r>
              <a:rPr sz="1200" spc="-10" dirty="0">
                <a:latin typeface="Arial"/>
                <a:cs typeface="Arial"/>
              </a:rPr>
              <a:t>r</a:t>
            </a:r>
            <a:r>
              <a:rPr sz="1200" dirty="0">
                <a:latin typeface="Arial"/>
                <a:cs typeface="Arial"/>
              </a:rPr>
              <a:t>e</a:t>
            </a:r>
            <a:r>
              <a:rPr sz="1200" spc="10" dirty="0">
                <a:latin typeface="Arial"/>
                <a:cs typeface="Arial"/>
              </a:rPr>
              <a:t>n</a:t>
            </a:r>
            <a:r>
              <a:rPr sz="1200" dirty="0">
                <a:latin typeface="Arial"/>
                <a:cs typeface="Arial"/>
              </a:rPr>
              <a:t>t  Enclosure  </a:t>
            </a:r>
            <a:r>
              <a:rPr sz="1200" spc="-5" dirty="0">
                <a:latin typeface="Arial"/>
                <a:cs typeface="Arial"/>
              </a:rPr>
              <a:t>Guard</a:t>
            </a:r>
            <a:endParaRPr sz="1200">
              <a:latin typeface="Arial"/>
              <a:cs typeface="Arial"/>
            </a:endParaRPr>
          </a:p>
          <a:p>
            <a:pPr>
              <a:lnSpc>
                <a:spcPct val="100000"/>
              </a:lnSpc>
              <a:spcBef>
                <a:spcPts val="10"/>
              </a:spcBef>
            </a:pPr>
            <a:endParaRPr sz="1800">
              <a:latin typeface="Times New Roman"/>
              <a:cs typeface="Times New Roman"/>
            </a:endParaRPr>
          </a:p>
          <a:p>
            <a:pPr marL="12700" marR="296545">
              <a:lnSpc>
                <a:spcPct val="70100"/>
              </a:lnSpc>
            </a:pPr>
            <a:r>
              <a:rPr sz="1200" dirty="0">
                <a:latin typeface="Arial"/>
                <a:cs typeface="Arial"/>
              </a:rPr>
              <a:t>Stock</a:t>
            </a:r>
            <a:r>
              <a:rPr sz="1200" spc="-75" dirty="0">
                <a:latin typeface="Arial"/>
                <a:cs typeface="Arial"/>
              </a:rPr>
              <a:t> </a:t>
            </a:r>
            <a:r>
              <a:rPr sz="1200" spc="-5" dirty="0">
                <a:latin typeface="Arial"/>
                <a:cs typeface="Arial"/>
              </a:rPr>
              <a:t>Feed  Roll</a:t>
            </a:r>
            <a:endParaRPr sz="1200">
              <a:latin typeface="Arial"/>
              <a:cs typeface="Arial"/>
            </a:endParaRPr>
          </a:p>
        </p:txBody>
      </p:sp>
      <p:sp>
        <p:nvSpPr>
          <p:cNvPr id="7" name="object 7"/>
          <p:cNvSpPr/>
          <p:nvPr/>
        </p:nvSpPr>
        <p:spPr>
          <a:xfrm>
            <a:off x="3065779" y="3785870"/>
            <a:ext cx="76200" cy="82550"/>
          </a:xfrm>
          <a:custGeom>
            <a:avLst/>
            <a:gdLst/>
            <a:ahLst/>
            <a:cxnLst/>
            <a:rect l="l" t="t" r="r" b="b"/>
            <a:pathLst>
              <a:path w="76200" h="82550">
                <a:moveTo>
                  <a:pt x="0" y="0"/>
                </a:moveTo>
                <a:lnTo>
                  <a:pt x="25400" y="82549"/>
                </a:lnTo>
                <a:lnTo>
                  <a:pt x="76200" y="13969"/>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3088639" y="3188970"/>
            <a:ext cx="134620" cy="621030"/>
          </a:xfrm>
          <a:custGeom>
            <a:avLst/>
            <a:gdLst/>
            <a:ahLst/>
            <a:cxnLst/>
            <a:rect l="l" t="t" r="r" b="b"/>
            <a:pathLst>
              <a:path w="134619" h="621029">
                <a:moveTo>
                  <a:pt x="110490" y="0"/>
                </a:moveTo>
                <a:lnTo>
                  <a:pt x="0" y="617219"/>
                </a:lnTo>
                <a:lnTo>
                  <a:pt x="25400" y="621029"/>
                </a:lnTo>
                <a:lnTo>
                  <a:pt x="134620" y="3809"/>
                </a:lnTo>
                <a:lnTo>
                  <a:pt x="110490" y="0"/>
                </a:lnTo>
                <a:close/>
              </a:path>
            </a:pathLst>
          </a:custGeom>
          <a:solidFill>
            <a:srgbClr val="000000"/>
          </a:solidFill>
        </p:spPr>
        <p:txBody>
          <a:bodyPr wrap="square" lIns="0" tIns="0" rIns="0" bIns="0" rtlCol="0"/>
          <a:lstStyle/>
          <a:p>
            <a:endParaRPr/>
          </a:p>
        </p:txBody>
      </p:sp>
      <p:sp>
        <p:nvSpPr>
          <p:cNvPr id="9" name="object 9"/>
          <p:cNvSpPr txBox="1"/>
          <p:nvPr/>
        </p:nvSpPr>
        <p:spPr>
          <a:xfrm>
            <a:off x="3831590" y="4329429"/>
            <a:ext cx="528320" cy="354330"/>
          </a:xfrm>
          <a:prstGeom prst="rect">
            <a:avLst/>
          </a:prstGeom>
        </p:spPr>
        <p:txBody>
          <a:bodyPr vert="horz" wrap="square" lIns="0" tIns="49530" rIns="0" bIns="0" rtlCol="0">
            <a:spAutoFit/>
          </a:bodyPr>
          <a:lstStyle/>
          <a:p>
            <a:pPr marL="102870" marR="5080" indent="-90170">
              <a:lnSpc>
                <a:spcPct val="79900"/>
              </a:lnSpc>
              <a:spcBef>
                <a:spcPts val="390"/>
              </a:spcBef>
            </a:pPr>
            <a:r>
              <a:rPr sz="1200" dirty="0">
                <a:latin typeface="Arial"/>
                <a:cs typeface="Arial"/>
              </a:rPr>
              <a:t>Dang</a:t>
            </a:r>
            <a:r>
              <a:rPr sz="1200" spc="10" dirty="0">
                <a:latin typeface="Arial"/>
                <a:cs typeface="Arial"/>
              </a:rPr>
              <a:t>e</a:t>
            </a:r>
            <a:r>
              <a:rPr sz="1200" dirty="0">
                <a:latin typeface="Arial"/>
                <a:cs typeface="Arial"/>
              </a:rPr>
              <a:t>r  Area</a:t>
            </a:r>
            <a:endParaRPr sz="1200">
              <a:latin typeface="Arial"/>
              <a:cs typeface="Arial"/>
            </a:endParaRPr>
          </a:p>
        </p:txBody>
      </p:sp>
      <p:sp>
        <p:nvSpPr>
          <p:cNvPr id="10" name="object 10"/>
          <p:cNvSpPr/>
          <p:nvPr/>
        </p:nvSpPr>
        <p:spPr>
          <a:xfrm>
            <a:off x="4617720" y="3779520"/>
            <a:ext cx="80010" cy="83820"/>
          </a:xfrm>
          <a:custGeom>
            <a:avLst/>
            <a:gdLst/>
            <a:ahLst/>
            <a:cxnLst/>
            <a:rect l="l" t="t" r="r" b="b"/>
            <a:pathLst>
              <a:path w="80010" h="83820">
                <a:moveTo>
                  <a:pt x="80009" y="0"/>
                </a:moveTo>
                <a:lnTo>
                  <a:pt x="0" y="33019"/>
                </a:lnTo>
                <a:lnTo>
                  <a:pt x="57150" y="83819"/>
                </a:lnTo>
                <a:lnTo>
                  <a:pt x="80009" y="0"/>
                </a:lnTo>
                <a:close/>
              </a:path>
            </a:pathLst>
          </a:custGeom>
          <a:solidFill>
            <a:srgbClr val="000000"/>
          </a:solidFill>
        </p:spPr>
        <p:txBody>
          <a:bodyPr wrap="square" lIns="0" tIns="0" rIns="0" bIns="0" rtlCol="0"/>
          <a:lstStyle/>
          <a:p>
            <a:endParaRPr/>
          </a:p>
        </p:txBody>
      </p:sp>
      <p:sp>
        <p:nvSpPr>
          <p:cNvPr id="11" name="object 11"/>
          <p:cNvSpPr/>
          <p:nvPr/>
        </p:nvSpPr>
        <p:spPr>
          <a:xfrm>
            <a:off x="4204970" y="3817620"/>
            <a:ext cx="461009" cy="515620"/>
          </a:xfrm>
          <a:custGeom>
            <a:avLst/>
            <a:gdLst/>
            <a:ahLst/>
            <a:cxnLst/>
            <a:rect l="l" t="t" r="r" b="b"/>
            <a:pathLst>
              <a:path w="461010" h="515620">
                <a:moveTo>
                  <a:pt x="441959" y="0"/>
                </a:moveTo>
                <a:lnTo>
                  <a:pt x="0" y="497839"/>
                </a:lnTo>
                <a:lnTo>
                  <a:pt x="19050" y="515619"/>
                </a:lnTo>
                <a:lnTo>
                  <a:pt x="461009" y="16509"/>
                </a:lnTo>
                <a:lnTo>
                  <a:pt x="441959" y="0"/>
                </a:lnTo>
                <a:close/>
              </a:path>
            </a:pathLst>
          </a:custGeom>
          <a:solidFill>
            <a:srgbClr val="000000"/>
          </a:solidFill>
        </p:spPr>
        <p:txBody>
          <a:bodyPr wrap="square" lIns="0" tIns="0" rIns="0" bIns="0" rtlCol="0"/>
          <a:lstStyle/>
          <a:p>
            <a:endParaRPr/>
          </a:p>
        </p:txBody>
      </p:sp>
      <p:sp>
        <p:nvSpPr>
          <p:cNvPr id="12" name="object 12"/>
          <p:cNvSpPr txBox="1"/>
          <p:nvPr/>
        </p:nvSpPr>
        <p:spPr>
          <a:xfrm>
            <a:off x="2856229" y="5521959"/>
            <a:ext cx="11620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Completed</a:t>
            </a:r>
            <a:r>
              <a:rPr sz="1200" spc="-35" dirty="0">
                <a:latin typeface="Arial"/>
                <a:cs typeface="Arial"/>
              </a:rPr>
              <a:t> </a:t>
            </a:r>
            <a:r>
              <a:rPr sz="1200" spc="-5" dirty="0">
                <a:latin typeface="Arial"/>
                <a:cs typeface="Arial"/>
              </a:rPr>
              <a:t>Work</a:t>
            </a:r>
            <a:endParaRPr sz="1200">
              <a:latin typeface="Arial"/>
              <a:cs typeface="Arial"/>
            </a:endParaRPr>
          </a:p>
        </p:txBody>
      </p:sp>
      <p:sp>
        <p:nvSpPr>
          <p:cNvPr id="13" name="object 13"/>
          <p:cNvSpPr/>
          <p:nvPr/>
        </p:nvSpPr>
        <p:spPr>
          <a:xfrm>
            <a:off x="4648200" y="5459729"/>
            <a:ext cx="82550" cy="74930"/>
          </a:xfrm>
          <a:custGeom>
            <a:avLst/>
            <a:gdLst/>
            <a:ahLst/>
            <a:cxnLst/>
            <a:rect l="l" t="t" r="r" b="b"/>
            <a:pathLst>
              <a:path w="82550" h="74929">
                <a:moveTo>
                  <a:pt x="0" y="0"/>
                </a:moveTo>
                <a:lnTo>
                  <a:pt x="15239" y="74930"/>
                </a:lnTo>
                <a:lnTo>
                  <a:pt x="82550" y="21590"/>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4084320" y="5481320"/>
            <a:ext cx="589280" cy="144780"/>
          </a:xfrm>
          <a:custGeom>
            <a:avLst/>
            <a:gdLst/>
            <a:ahLst/>
            <a:cxnLst/>
            <a:rect l="l" t="t" r="r" b="b"/>
            <a:pathLst>
              <a:path w="589279" h="144779">
                <a:moveTo>
                  <a:pt x="584200" y="0"/>
                </a:moveTo>
                <a:lnTo>
                  <a:pt x="0" y="119379"/>
                </a:lnTo>
                <a:lnTo>
                  <a:pt x="5079" y="144779"/>
                </a:lnTo>
                <a:lnTo>
                  <a:pt x="589279" y="25399"/>
                </a:lnTo>
                <a:lnTo>
                  <a:pt x="584200" y="0"/>
                </a:lnTo>
                <a:close/>
              </a:path>
            </a:pathLst>
          </a:custGeom>
          <a:solidFill>
            <a:srgbClr val="000000"/>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24</a:t>
            </a:fld>
            <a:endParaRPr dirty="0"/>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8079" y="245109"/>
            <a:ext cx="1771014" cy="635000"/>
          </a:xfrm>
          <a:prstGeom prst="rect">
            <a:avLst/>
          </a:prstGeom>
        </p:spPr>
        <p:txBody>
          <a:bodyPr vert="horz" wrap="square" lIns="0" tIns="12700" rIns="0" bIns="0" rtlCol="0">
            <a:spAutoFit/>
          </a:bodyPr>
          <a:lstStyle/>
          <a:p>
            <a:pPr marL="12700">
              <a:lnSpc>
                <a:spcPct val="100000"/>
              </a:lnSpc>
              <a:spcBef>
                <a:spcPts val="100"/>
              </a:spcBef>
            </a:pPr>
            <a:r>
              <a:rPr spc="-10" dirty="0"/>
              <a:t>R</a:t>
            </a:r>
            <a:r>
              <a:rPr spc="-15" dirty="0"/>
              <a:t>o</a:t>
            </a:r>
            <a:r>
              <a:rPr spc="-5" dirty="0"/>
              <a:t>bots</a:t>
            </a:r>
          </a:p>
        </p:txBody>
      </p:sp>
      <p:sp>
        <p:nvSpPr>
          <p:cNvPr id="3" name="object 3"/>
          <p:cNvSpPr txBox="1"/>
          <p:nvPr/>
        </p:nvSpPr>
        <p:spPr>
          <a:xfrm>
            <a:off x="717550" y="1395729"/>
            <a:ext cx="3551554" cy="3525520"/>
          </a:xfrm>
          <a:prstGeom prst="rect">
            <a:avLst/>
          </a:prstGeom>
        </p:spPr>
        <p:txBody>
          <a:bodyPr vert="horz" wrap="square" lIns="0" tIns="38735" rIns="0" bIns="0" rtlCol="0">
            <a:spAutoFit/>
          </a:bodyPr>
          <a:lstStyle/>
          <a:p>
            <a:pPr marL="355600" marR="5080" indent="-342900">
              <a:lnSpc>
                <a:spcPct val="92900"/>
              </a:lnSpc>
              <a:spcBef>
                <a:spcPts val="3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Machines that </a:t>
            </a:r>
            <a:r>
              <a:rPr sz="2400" spc="-10" dirty="0">
                <a:solidFill>
                  <a:srgbClr val="FFFFFF"/>
                </a:solidFill>
                <a:latin typeface="Arial"/>
                <a:cs typeface="Arial"/>
              </a:rPr>
              <a:t>load and  unload </a:t>
            </a:r>
            <a:r>
              <a:rPr sz="2400" spc="-5" dirty="0">
                <a:solidFill>
                  <a:srgbClr val="FFFFFF"/>
                </a:solidFill>
                <a:latin typeface="Arial"/>
                <a:cs typeface="Arial"/>
              </a:rPr>
              <a:t>stock, assemble  parts, transfer objects,  or perform </a:t>
            </a:r>
            <a:r>
              <a:rPr sz="2400" spc="-10" dirty="0">
                <a:solidFill>
                  <a:srgbClr val="FFFFFF"/>
                </a:solidFill>
                <a:latin typeface="Arial"/>
                <a:cs typeface="Arial"/>
              </a:rPr>
              <a:t>other</a:t>
            </a:r>
            <a:r>
              <a:rPr sz="2400" spc="15" dirty="0">
                <a:solidFill>
                  <a:srgbClr val="FFFFFF"/>
                </a:solidFill>
                <a:latin typeface="Arial"/>
                <a:cs typeface="Arial"/>
              </a:rPr>
              <a:t> </a:t>
            </a:r>
            <a:r>
              <a:rPr sz="2400" spc="-5" dirty="0">
                <a:solidFill>
                  <a:srgbClr val="FFFFFF"/>
                </a:solidFill>
                <a:latin typeface="Arial"/>
                <a:cs typeface="Arial"/>
              </a:rPr>
              <a:t>tasks</a:t>
            </a:r>
            <a:endParaRPr sz="2400">
              <a:latin typeface="Arial"/>
              <a:cs typeface="Arial"/>
            </a:endParaRPr>
          </a:p>
          <a:p>
            <a:pPr marL="355600" marR="223520" indent="-342900">
              <a:lnSpc>
                <a:spcPct val="92900"/>
              </a:lnSpc>
              <a:spcBef>
                <a:spcPts val="59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Best used in high-  production processes  requiring repeated  routines where they  prevent other hazards  </a:t>
            </a:r>
            <a:r>
              <a:rPr sz="2400" dirty="0">
                <a:solidFill>
                  <a:srgbClr val="FFFFFF"/>
                </a:solidFill>
                <a:latin typeface="Arial"/>
                <a:cs typeface="Arial"/>
              </a:rPr>
              <a:t>to</a:t>
            </a:r>
            <a:r>
              <a:rPr sz="2400" spc="-15" dirty="0">
                <a:solidFill>
                  <a:srgbClr val="FFFFFF"/>
                </a:solidFill>
                <a:latin typeface="Arial"/>
                <a:cs typeface="Arial"/>
              </a:rPr>
              <a:t> </a:t>
            </a:r>
            <a:r>
              <a:rPr sz="2400" spc="-5" dirty="0">
                <a:solidFill>
                  <a:srgbClr val="FFFFFF"/>
                </a:solidFill>
                <a:latin typeface="Arial"/>
                <a:cs typeface="Arial"/>
              </a:rPr>
              <a:t>employees</a:t>
            </a:r>
            <a:endParaRPr sz="2400">
              <a:latin typeface="Arial"/>
              <a:cs typeface="Arial"/>
            </a:endParaRPr>
          </a:p>
        </p:txBody>
      </p:sp>
      <p:sp>
        <p:nvSpPr>
          <p:cNvPr id="4" name="object 4"/>
          <p:cNvSpPr/>
          <p:nvPr/>
        </p:nvSpPr>
        <p:spPr>
          <a:xfrm>
            <a:off x="4568190" y="1522730"/>
            <a:ext cx="3851910" cy="44767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25</a:t>
            </a:fld>
            <a:endParaRPr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9660" y="311150"/>
            <a:ext cx="4428490"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FF00"/>
                </a:solidFill>
                <a:latin typeface="Arial"/>
                <a:cs typeface="Arial"/>
              </a:rPr>
              <a:t>Protective</a:t>
            </a:r>
            <a:r>
              <a:rPr sz="4000" b="1" spc="-55" dirty="0">
                <a:solidFill>
                  <a:srgbClr val="FFFF00"/>
                </a:solidFill>
                <a:latin typeface="Arial"/>
                <a:cs typeface="Arial"/>
              </a:rPr>
              <a:t> </a:t>
            </a:r>
            <a:r>
              <a:rPr sz="4000" b="1" spc="-5" dirty="0">
                <a:solidFill>
                  <a:srgbClr val="FFFF00"/>
                </a:solidFill>
                <a:latin typeface="Arial"/>
                <a:cs typeface="Arial"/>
              </a:rPr>
              <a:t>Shields</a:t>
            </a:r>
            <a:endParaRPr sz="4000">
              <a:latin typeface="Arial"/>
              <a:cs typeface="Arial"/>
            </a:endParaRPr>
          </a:p>
        </p:txBody>
      </p:sp>
      <p:sp>
        <p:nvSpPr>
          <p:cNvPr id="3" name="object 3"/>
          <p:cNvSpPr/>
          <p:nvPr/>
        </p:nvSpPr>
        <p:spPr>
          <a:xfrm>
            <a:off x="4840377" y="3420517"/>
            <a:ext cx="3273244" cy="259252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78509" y="1308100"/>
            <a:ext cx="7738745" cy="1214120"/>
          </a:xfrm>
          <a:prstGeom prst="rect">
            <a:avLst/>
          </a:prstGeom>
        </p:spPr>
        <p:txBody>
          <a:bodyPr vert="horz" wrap="square" lIns="0" tIns="12700" rIns="0" bIns="0" rtlCol="0">
            <a:spAutoFit/>
          </a:bodyPr>
          <a:lstStyle/>
          <a:p>
            <a:pPr marL="12700" marR="5080">
              <a:lnSpc>
                <a:spcPct val="100000"/>
              </a:lnSpc>
              <a:spcBef>
                <a:spcPts val="100"/>
              </a:spcBef>
            </a:pPr>
            <a:r>
              <a:rPr sz="2600" dirty="0">
                <a:solidFill>
                  <a:srgbClr val="FFFFFF"/>
                </a:solidFill>
                <a:latin typeface="Arial"/>
                <a:cs typeface="Arial"/>
              </a:rPr>
              <a:t>These do not give complete protection from machine  hazards, but do provide </a:t>
            </a:r>
            <a:r>
              <a:rPr sz="2600" spc="5" dirty="0">
                <a:solidFill>
                  <a:srgbClr val="FFFFFF"/>
                </a:solidFill>
                <a:latin typeface="Arial"/>
                <a:cs typeface="Arial"/>
              </a:rPr>
              <a:t>some </a:t>
            </a:r>
            <a:r>
              <a:rPr sz="2600" spc="-5" dirty="0">
                <a:solidFill>
                  <a:srgbClr val="FFFFFF"/>
                </a:solidFill>
                <a:latin typeface="Arial"/>
                <a:cs typeface="Arial"/>
              </a:rPr>
              <a:t>protection from flying  </a:t>
            </a:r>
            <a:r>
              <a:rPr sz="2600" dirty="0">
                <a:solidFill>
                  <a:srgbClr val="FFFFFF"/>
                </a:solidFill>
                <a:latin typeface="Arial"/>
                <a:cs typeface="Arial"/>
              </a:rPr>
              <a:t>particles, splashing </a:t>
            </a:r>
            <a:r>
              <a:rPr sz="2600" spc="-5" dirty="0">
                <a:solidFill>
                  <a:srgbClr val="FFFFFF"/>
                </a:solidFill>
                <a:latin typeface="Arial"/>
                <a:cs typeface="Arial"/>
              </a:rPr>
              <a:t>cutting </a:t>
            </a:r>
            <a:r>
              <a:rPr sz="2600" dirty="0">
                <a:solidFill>
                  <a:srgbClr val="FFFFFF"/>
                </a:solidFill>
                <a:latin typeface="Arial"/>
                <a:cs typeface="Arial"/>
              </a:rPr>
              <a:t>oils, or</a:t>
            </a:r>
            <a:r>
              <a:rPr sz="2600" spc="-5" dirty="0">
                <a:solidFill>
                  <a:srgbClr val="FFFFFF"/>
                </a:solidFill>
                <a:latin typeface="Arial"/>
                <a:cs typeface="Arial"/>
              </a:rPr>
              <a:t> </a:t>
            </a:r>
            <a:r>
              <a:rPr sz="2600" dirty="0">
                <a:solidFill>
                  <a:srgbClr val="FFFFFF"/>
                </a:solidFill>
                <a:latin typeface="Arial"/>
                <a:cs typeface="Arial"/>
              </a:rPr>
              <a:t>coolants.</a:t>
            </a:r>
            <a:endParaRPr sz="2600">
              <a:latin typeface="Arial"/>
              <a:cs typeface="Arial"/>
            </a:endParaRPr>
          </a:p>
        </p:txBody>
      </p:sp>
      <p:sp>
        <p:nvSpPr>
          <p:cNvPr id="5" name="object 5"/>
          <p:cNvSpPr/>
          <p:nvPr/>
        </p:nvSpPr>
        <p:spPr>
          <a:xfrm>
            <a:off x="1811020" y="3064510"/>
            <a:ext cx="1783080" cy="295782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26</a:t>
            </a:fld>
            <a:endParaRPr dirty="0"/>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200" y="615950"/>
            <a:ext cx="3406775" cy="635000"/>
          </a:xfrm>
          <a:prstGeom prst="rect">
            <a:avLst/>
          </a:prstGeom>
        </p:spPr>
        <p:txBody>
          <a:bodyPr vert="horz" wrap="square" lIns="0" tIns="12700" rIns="0" bIns="0" rtlCol="0">
            <a:spAutoFit/>
          </a:bodyPr>
          <a:lstStyle/>
          <a:p>
            <a:pPr marL="12700">
              <a:lnSpc>
                <a:spcPct val="100000"/>
              </a:lnSpc>
              <a:spcBef>
                <a:spcPts val="100"/>
              </a:spcBef>
            </a:pPr>
            <a:r>
              <a:rPr spc="-5" dirty="0"/>
              <a:t>Holding</a:t>
            </a:r>
            <a:r>
              <a:rPr spc="-90" dirty="0"/>
              <a:t> </a:t>
            </a:r>
            <a:r>
              <a:rPr spc="-5" dirty="0"/>
              <a:t>Tools</a:t>
            </a:r>
          </a:p>
        </p:txBody>
      </p:sp>
      <p:sp>
        <p:nvSpPr>
          <p:cNvPr id="3" name="object 3"/>
          <p:cNvSpPr txBox="1"/>
          <p:nvPr/>
        </p:nvSpPr>
        <p:spPr>
          <a:xfrm>
            <a:off x="765809" y="1766570"/>
            <a:ext cx="3975100" cy="1826260"/>
          </a:xfrm>
          <a:prstGeom prst="rect">
            <a:avLst/>
          </a:prstGeom>
        </p:spPr>
        <p:txBody>
          <a:bodyPr vert="horz" wrap="square" lIns="0" tIns="45085" rIns="0" bIns="0" rtlCol="0">
            <a:spAutoFit/>
          </a:bodyPr>
          <a:lstStyle/>
          <a:p>
            <a:pPr marL="355600" marR="341630" indent="-342900">
              <a:lnSpc>
                <a:spcPts val="2680"/>
              </a:lnSpc>
              <a:spcBef>
                <a:spcPts val="35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Used </a:t>
            </a:r>
            <a:r>
              <a:rPr sz="2400" dirty="0">
                <a:solidFill>
                  <a:srgbClr val="FFFFFF"/>
                </a:solidFill>
                <a:latin typeface="Arial"/>
                <a:cs typeface="Arial"/>
              </a:rPr>
              <a:t>to </a:t>
            </a:r>
            <a:r>
              <a:rPr sz="2400" spc="-5" dirty="0">
                <a:solidFill>
                  <a:srgbClr val="FFFFFF"/>
                </a:solidFill>
                <a:latin typeface="Arial"/>
                <a:cs typeface="Arial"/>
              </a:rPr>
              <a:t>place </a:t>
            </a:r>
            <a:r>
              <a:rPr sz="2400" spc="-10" dirty="0">
                <a:solidFill>
                  <a:srgbClr val="FFFFFF"/>
                </a:solidFill>
                <a:latin typeface="Arial"/>
                <a:cs typeface="Arial"/>
              </a:rPr>
              <a:t>and </a:t>
            </a:r>
            <a:r>
              <a:rPr sz="2400" spc="-335" dirty="0">
                <a:solidFill>
                  <a:srgbClr val="FFFFFF"/>
                </a:solidFill>
                <a:latin typeface="Arial"/>
                <a:cs typeface="Arial"/>
              </a:rPr>
              <a:t>remove  </a:t>
            </a:r>
            <a:r>
              <a:rPr sz="2400" spc="-5" dirty="0">
                <a:solidFill>
                  <a:srgbClr val="FFFFFF"/>
                </a:solidFill>
                <a:latin typeface="Arial"/>
                <a:cs typeface="Arial"/>
              </a:rPr>
              <a:t>stock </a:t>
            </a:r>
            <a:r>
              <a:rPr sz="2400" spc="-10" dirty="0">
                <a:solidFill>
                  <a:srgbClr val="FFFFFF"/>
                </a:solidFill>
                <a:latin typeface="Arial"/>
                <a:cs typeface="Arial"/>
              </a:rPr>
              <a:t>in </a:t>
            </a:r>
            <a:r>
              <a:rPr sz="2400" spc="-5" dirty="0">
                <a:solidFill>
                  <a:srgbClr val="FFFFFF"/>
                </a:solidFill>
                <a:latin typeface="Arial"/>
                <a:cs typeface="Arial"/>
              </a:rPr>
              <a:t>the </a:t>
            </a:r>
            <a:r>
              <a:rPr sz="2400" spc="-10" dirty="0">
                <a:solidFill>
                  <a:srgbClr val="FFFFFF"/>
                </a:solidFill>
                <a:latin typeface="Arial"/>
                <a:cs typeface="Arial"/>
              </a:rPr>
              <a:t>danger</a:t>
            </a:r>
            <a:r>
              <a:rPr sz="2400" spc="-5" dirty="0">
                <a:solidFill>
                  <a:srgbClr val="FFFFFF"/>
                </a:solidFill>
                <a:latin typeface="Arial"/>
                <a:cs typeface="Arial"/>
              </a:rPr>
              <a:t> area</a:t>
            </a:r>
            <a:endParaRPr sz="2400">
              <a:latin typeface="Arial"/>
              <a:cs typeface="Arial"/>
            </a:endParaRPr>
          </a:p>
          <a:p>
            <a:pPr marL="355600" marR="5080" indent="-342900">
              <a:lnSpc>
                <a:spcPct val="92900"/>
              </a:lnSpc>
              <a:spcBef>
                <a:spcPts val="54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Not </a:t>
            </a:r>
            <a:r>
              <a:rPr sz="2400" dirty="0">
                <a:solidFill>
                  <a:srgbClr val="FFFFFF"/>
                </a:solidFill>
                <a:latin typeface="Arial"/>
                <a:cs typeface="Arial"/>
              </a:rPr>
              <a:t>to </a:t>
            </a:r>
            <a:r>
              <a:rPr sz="2400" spc="-5" dirty="0">
                <a:solidFill>
                  <a:srgbClr val="FFFFFF"/>
                </a:solidFill>
                <a:latin typeface="Arial"/>
                <a:cs typeface="Arial"/>
              </a:rPr>
              <a:t>be used </a:t>
            </a:r>
            <a:r>
              <a:rPr sz="2400" u="heavy" spc="-5" dirty="0">
                <a:solidFill>
                  <a:srgbClr val="FFFFFF"/>
                </a:solidFill>
                <a:uFill>
                  <a:solidFill>
                    <a:srgbClr val="FFFFFF"/>
                  </a:solidFill>
                </a:uFill>
                <a:latin typeface="Arial"/>
                <a:cs typeface="Arial"/>
              </a:rPr>
              <a:t>instead</a:t>
            </a:r>
            <a:r>
              <a:rPr sz="2400" spc="-5" dirty="0">
                <a:solidFill>
                  <a:srgbClr val="FFFFFF"/>
                </a:solidFill>
                <a:latin typeface="Arial"/>
                <a:cs typeface="Arial"/>
              </a:rPr>
              <a:t> of  other machine safeguards,  </a:t>
            </a:r>
            <a:r>
              <a:rPr sz="2400" spc="-10" dirty="0">
                <a:solidFill>
                  <a:srgbClr val="FFFFFF"/>
                </a:solidFill>
                <a:latin typeface="Arial"/>
                <a:cs typeface="Arial"/>
              </a:rPr>
              <a:t>but </a:t>
            </a:r>
            <a:r>
              <a:rPr sz="2400" spc="-5" dirty="0">
                <a:solidFill>
                  <a:srgbClr val="FFFFFF"/>
                </a:solidFill>
                <a:latin typeface="Arial"/>
                <a:cs typeface="Arial"/>
              </a:rPr>
              <a:t>as </a:t>
            </a:r>
            <a:r>
              <a:rPr sz="2400" dirty="0">
                <a:solidFill>
                  <a:srgbClr val="FFFFFF"/>
                </a:solidFill>
                <a:latin typeface="Arial"/>
                <a:cs typeface="Arial"/>
              </a:rPr>
              <a:t>a</a:t>
            </a:r>
            <a:r>
              <a:rPr sz="2400" spc="10" dirty="0">
                <a:solidFill>
                  <a:srgbClr val="FFFFFF"/>
                </a:solidFill>
                <a:latin typeface="Arial"/>
                <a:cs typeface="Arial"/>
              </a:rPr>
              <a:t> </a:t>
            </a:r>
            <a:r>
              <a:rPr sz="2400" spc="-5" dirty="0">
                <a:solidFill>
                  <a:srgbClr val="FFFFFF"/>
                </a:solidFill>
                <a:latin typeface="Arial"/>
                <a:cs typeface="Arial"/>
              </a:rPr>
              <a:t>supplement</a:t>
            </a:r>
            <a:endParaRPr sz="2400">
              <a:latin typeface="Arial"/>
              <a:cs typeface="Arial"/>
            </a:endParaRPr>
          </a:p>
        </p:txBody>
      </p:sp>
      <p:sp>
        <p:nvSpPr>
          <p:cNvPr id="4" name="object 4"/>
          <p:cNvSpPr/>
          <p:nvPr/>
        </p:nvSpPr>
        <p:spPr>
          <a:xfrm>
            <a:off x="5193029" y="1885950"/>
            <a:ext cx="3039110" cy="387096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27</a:t>
            </a:fld>
            <a:endParaRPr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019" y="2555240"/>
            <a:ext cx="7494905" cy="1122680"/>
          </a:xfrm>
          <a:prstGeom prst="rect">
            <a:avLst/>
          </a:prstGeom>
        </p:spPr>
        <p:txBody>
          <a:bodyPr vert="horz" wrap="square" lIns="0" tIns="12700" rIns="0" bIns="0" rtlCol="0">
            <a:spAutoFit/>
          </a:bodyPr>
          <a:lstStyle/>
          <a:p>
            <a:pPr marL="12700" marR="5080">
              <a:lnSpc>
                <a:spcPct val="100000"/>
              </a:lnSpc>
              <a:spcBef>
                <a:spcPts val="100"/>
              </a:spcBef>
            </a:pPr>
            <a:r>
              <a:rPr sz="3600" i="1" spc="-5" dirty="0">
                <a:latin typeface="Arial"/>
                <a:cs typeface="Arial"/>
              </a:rPr>
              <a:t>Some Examples </a:t>
            </a:r>
            <a:r>
              <a:rPr sz="3600" i="1" dirty="0">
                <a:latin typeface="Arial"/>
                <a:cs typeface="Arial"/>
              </a:rPr>
              <a:t>of </a:t>
            </a:r>
            <a:r>
              <a:rPr sz="3600" i="1" spc="-5" dirty="0">
                <a:latin typeface="Arial"/>
                <a:cs typeface="Arial"/>
              </a:rPr>
              <a:t>OSHA Machine  Guarding Requirements </a:t>
            </a:r>
            <a:r>
              <a:rPr sz="3600" i="1" dirty="0">
                <a:latin typeface="Arial"/>
                <a:cs typeface="Arial"/>
              </a:rPr>
              <a:t>. . .</a:t>
            </a:r>
            <a:r>
              <a:rPr sz="3600" i="1" spc="-40" dirty="0">
                <a:latin typeface="Arial"/>
                <a:cs typeface="Arial"/>
              </a:rPr>
              <a:t> </a:t>
            </a:r>
            <a:r>
              <a:rPr sz="3600" i="1" dirty="0">
                <a:latin typeface="Arial"/>
                <a:cs typeface="Arial"/>
              </a:rPr>
              <a:t>.</a:t>
            </a:r>
            <a:endParaRPr sz="36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28</a:t>
            </a:fld>
            <a:endParaRPr dirty="0"/>
          </a:p>
        </p:txBody>
      </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0410" y="382270"/>
            <a:ext cx="5126355" cy="635000"/>
          </a:xfrm>
          <a:prstGeom prst="rect">
            <a:avLst/>
          </a:prstGeom>
        </p:spPr>
        <p:txBody>
          <a:bodyPr vert="horz" wrap="square" lIns="0" tIns="12700" rIns="0" bIns="0" rtlCol="0">
            <a:spAutoFit/>
          </a:bodyPr>
          <a:lstStyle/>
          <a:p>
            <a:pPr marL="12700">
              <a:lnSpc>
                <a:spcPct val="100000"/>
              </a:lnSpc>
              <a:spcBef>
                <a:spcPts val="100"/>
              </a:spcBef>
            </a:pPr>
            <a:r>
              <a:rPr spc="-5" dirty="0"/>
              <a:t>Guarding </a:t>
            </a:r>
            <a:r>
              <a:rPr spc="-10" dirty="0"/>
              <a:t>Fan</a:t>
            </a:r>
            <a:r>
              <a:rPr spc="-85" dirty="0"/>
              <a:t> </a:t>
            </a:r>
            <a:r>
              <a:rPr spc="-5" dirty="0"/>
              <a:t>Blades</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57200" marR="5080">
              <a:lnSpc>
                <a:spcPct val="100000"/>
              </a:lnSpc>
              <a:spcBef>
                <a:spcPts val="100"/>
              </a:spcBef>
            </a:pPr>
            <a:r>
              <a:rPr sz="2500" spc="-5" dirty="0"/>
              <a:t>When </a:t>
            </a:r>
            <a:r>
              <a:rPr sz="2500" dirty="0"/>
              <a:t>the </a:t>
            </a:r>
            <a:r>
              <a:rPr sz="2500" spc="-5" dirty="0"/>
              <a:t>periphery </a:t>
            </a:r>
            <a:r>
              <a:rPr sz="2500" dirty="0"/>
              <a:t>of </a:t>
            </a:r>
            <a:r>
              <a:rPr sz="2500" spc="-5" dirty="0"/>
              <a:t>the blades of </a:t>
            </a:r>
            <a:r>
              <a:rPr sz="2500" dirty="0"/>
              <a:t>a fan </a:t>
            </a:r>
            <a:r>
              <a:rPr sz="2500" spc="-5" dirty="0"/>
              <a:t>is </a:t>
            </a:r>
            <a:r>
              <a:rPr sz="2500" spc="-10" dirty="0"/>
              <a:t>less  </a:t>
            </a:r>
            <a:r>
              <a:rPr sz="2500" spc="-5" dirty="0"/>
              <a:t>than </a:t>
            </a:r>
            <a:r>
              <a:rPr sz="2500" dirty="0"/>
              <a:t>7 </a:t>
            </a:r>
            <a:r>
              <a:rPr sz="2500" spc="-5" dirty="0"/>
              <a:t>feet above </a:t>
            </a:r>
            <a:r>
              <a:rPr sz="2500" dirty="0"/>
              <a:t>the </a:t>
            </a:r>
            <a:r>
              <a:rPr sz="2500" spc="-5" dirty="0"/>
              <a:t>floor or working </a:t>
            </a:r>
            <a:r>
              <a:rPr sz="2500" spc="-10" dirty="0"/>
              <a:t>level, </a:t>
            </a:r>
            <a:r>
              <a:rPr sz="2500" spc="-5" dirty="0"/>
              <a:t>the  blades </a:t>
            </a:r>
            <a:r>
              <a:rPr sz="2500" spc="-10" dirty="0"/>
              <a:t>must </a:t>
            </a:r>
            <a:r>
              <a:rPr sz="2500" dirty="0"/>
              <a:t>be </a:t>
            </a:r>
            <a:r>
              <a:rPr sz="2500" spc="-5" dirty="0"/>
              <a:t>guarded with </a:t>
            </a:r>
            <a:r>
              <a:rPr sz="2500" dirty="0"/>
              <a:t>a </a:t>
            </a:r>
            <a:r>
              <a:rPr sz="2500" spc="-5" dirty="0"/>
              <a:t>guard </a:t>
            </a:r>
            <a:r>
              <a:rPr sz="2500" spc="-10" dirty="0"/>
              <a:t>having  </a:t>
            </a:r>
            <a:r>
              <a:rPr sz="2500" spc="-5" dirty="0"/>
              <a:t>openings no larger than 1/2</a:t>
            </a:r>
            <a:r>
              <a:rPr sz="2500" spc="5" dirty="0"/>
              <a:t> </a:t>
            </a:r>
            <a:r>
              <a:rPr sz="2500" spc="-5" dirty="0"/>
              <a:t>inch.</a:t>
            </a:r>
            <a:endParaRPr sz="2500"/>
          </a:p>
        </p:txBody>
      </p:sp>
      <p:sp>
        <p:nvSpPr>
          <p:cNvPr id="4" name="object 4"/>
          <p:cNvSpPr/>
          <p:nvPr/>
        </p:nvSpPr>
        <p:spPr>
          <a:xfrm>
            <a:off x="1040130" y="3352800"/>
            <a:ext cx="2603499" cy="26708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50129" y="3352800"/>
            <a:ext cx="3324860" cy="273050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29</a:t>
            </a:fld>
            <a:endParaRPr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1020" y="538479"/>
            <a:ext cx="2986405" cy="63500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3</a:t>
            </a:fld>
            <a:endParaRPr dirty="0"/>
          </a:p>
        </p:txBody>
      </p:sp>
      <p:sp>
        <p:nvSpPr>
          <p:cNvPr id="3" name="object 3"/>
          <p:cNvSpPr txBox="1"/>
          <p:nvPr/>
        </p:nvSpPr>
        <p:spPr>
          <a:xfrm>
            <a:off x="788669" y="1592579"/>
            <a:ext cx="7717790" cy="4048760"/>
          </a:xfrm>
          <a:prstGeom prst="rect">
            <a:avLst/>
          </a:prstGeom>
        </p:spPr>
        <p:txBody>
          <a:bodyPr vert="horz" wrap="square" lIns="0" tIns="12700" rIns="0" bIns="0" rtlCol="0">
            <a:spAutoFit/>
          </a:bodyPr>
          <a:lstStyle/>
          <a:p>
            <a:pPr marL="12700" marR="5080">
              <a:lnSpc>
                <a:spcPct val="100000"/>
              </a:lnSpc>
              <a:spcBef>
                <a:spcPts val="100"/>
              </a:spcBef>
              <a:tabLst>
                <a:tab pos="2469515" algn="l"/>
              </a:tabLst>
            </a:pPr>
            <a:r>
              <a:rPr sz="2400" spc="-5" dirty="0">
                <a:solidFill>
                  <a:srgbClr val="FFFFFF"/>
                </a:solidFill>
                <a:latin typeface="Arial"/>
                <a:cs typeface="Arial"/>
              </a:rPr>
              <a:t>Crushed </a:t>
            </a:r>
            <a:r>
              <a:rPr sz="2400" spc="-10" dirty="0">
                <a:solidFill>
                  <a:srgbClr val="FFFFFF"/>
                </a:solidFill>
                <a:latin typeface="Arial"/>
                <a:cs typeface="Arial"/>
              </a:rPr>
              <a:t>hands </a:t>
            </a:r>
            <a:r>
              <a:rPr sz="2400" spc="-5" dirty="0">
                <a:solidFill>
                  <a:srgbClr val="FFFFFF"/>
                </a:solidFill>
                <a:latin typeface="Arial"/>
                <a:cs typeface="Arial"/>
              </a:rPr>
              <a:t>and </a:t>
            </a:r>
            <a:r>
              <a:rPr sz="2400" dirty="0">
                <a:solidFill>
                  <a:srgbClr val="FFFFFF"/>
                </a:solidFill>
                <a:latin typeface="Arial"/>
                <a:cs typeface="Arial"/>
              </a:rPr>
              <a:t>arms, </a:t>
            </a:r>
            <a:r>
              <a:rPr sz="2400" spc="-5" dirty="0">
                <a:solidFill>
                  <a:srgbClr val="FFFFFF"/>
                </a:solidFill>
                <a:latin typeface="Arial"/>
                <a:cs typeface="Arial"/>
              </a:rPr>
              <a:t>severed fingers, </a:t>
            </a:r>
            <a:r>
              <a:rPr sz="2400" spc="-10" dirty="0">
                <a:solidFill>
                  <a:srgbClr val="FFFFFF"/>
                </a:solidFill>
                <a:latin typeface="Arial"/>
                <a:cs typeface="Arial"/>
              </a:rPr>
              <a:t>blindness </a:t>
            </a:r>
            <a:r>
              <a:rPr sz="2400" dirty="0">
                <a:solidFill>
                  <a:srgbClr val="FFFFFF"/>
                </a:solidFill>
                <a:latin typeface="Arial"/>
                <a:cs typeface="Arial"/>
              </a:rPr>
              <a:t>-  </a:t>
            </a:r>
            <a:r>
              <a:rPr sz="2400" spc="-5" dirty="0">
                <a:solidFill>
                  <a:srgbClr val="FFFFFF"/>
                </a:solidFill>
                <a:latin typeface="Arial"/>
                <a:cs typeface="Arial"/>
              </a:rPr>
              <a:t>the list of possible machinery-related </a:t>
            </a:r>
            <a:r>
              <a:rPr sz="2400" spc="-10" dirty="0">
                <a:solidFill>
                  <a:srgbClr val="FFFFFF"/>
                </a:solidFill>
                <a:latin typeface="Arial"/>
                <a:cs typeface="Arial"/>
              </a:rPr>
              <a:t>injuries </a:t>
            </a:r>
            <a:r>
              <a:rPr sz="2400" spc="-5" dirty="0">
                <a:solidFill>
                  <a:srgbClr val="FFFFFF"/>
                </a:solidFill>
                <a:latin typeface="Arial"/>
                <a:cs typeface="Arial"/>
              </a:rPr>
              <a:t>is as </a:t>
            </a:r>
            <a:r>
              <a:rPr sz="2400" spc="-10" dirty="0">
                <a:solidFill>
                  <a:srgbClr val="FFFFFF"/>
                </a:solidFill>
                <a:latin typeface="Arial"/>
                <a:cs typeface="Arial"/>
              </a:rPr>
              <a:t>long  </a:t>
            </a:r>
            <a:r>
              <a:rPr sz="2400" spc="-5" dirty="0">
                <a:solidFill>
                  <a:srgbClr val="FFFFFF"/>
                </a:solidFill>
                <a:latin typeface="Arial"/>
                <a:cs typeface="Arial"/>
              </a:rPr>
              <a:t>as it</a:t>
            </a:r>
            <a:r>
              <a:rPr sz="2400" spc="30" dirty="0">
                <a:solidFill>
                  <a:srgbClr val="FFFFFF"/>
                </a:solidFill>
                <a:latin typeface="Arial"/>
                <a:cs typeface="Arial"/>
              </a:rPr>
              <a:t> </a:t>
            </a:r>
            <a:r>
              <a:rPr sz="2400" spc="-10" dirty="0">
                <a:solidFill>
                  <a:srgbClr val="FFFFFF"/>
                </a:solidFill>
                <a:latin typeface="Arial"/>
                <a:cs typeface="Arial"/>
              </a:rPr>
              <a:t>is</a:t>
            </a:r>
            <a:r>
              <a:rPr sz="2400" spc="10" dirty="0">
                <a:solidFill>
                  <a:srgbClr val="FFFFFF"/>
                </a:solidFill>
                <a:latin typeface="Arial"/>
                <a:cs typeface="Arial"/>
              </a:rPr>
              <a:t> </a:t>
            </a:r>
            <a:r>
              <a:rPr sz="2400" spc="-5" dirty="0">
                <a:solidFill>
                  <a:srgbClr val="FFFFFF"/>
                </a:solidFill>
                <a:latin typeface="Arial"/>
                <a:cs typeface="Arial"/>
              </a:rPr>
              <a:t>horrifying.	Safeguards </a:t>
            </a:r>
            <a:r>
              <a:rPr sz="2400" dirty="0">
                <a:solidFill>
                  <a:srgbClr val="FFFFFF"/>
                </a:solidFill>
                <a:latin typeface="Arial"/>
                <a:cs typeface="Arial"/>
              </a:rPr>
              <a:t>are </a:t>
            </a:r>
            <a:r>
              <a:rPr sz="2400" spc="-5" dirty="0">
                <a:solidFill>
                  <a:srgbClr val="FFFFFF"/>
                </a:solidFill>
                <a:latin typeface="Arial"/>
                <a:cs typeface="Arial"/>
              </a:rPr>
              <a:t>essential for protecting  workers </a:t>
            </a:r>
            <a:r>
              <a:rPr sz="2400" dirty="0">
                <a:solidFill>
                  <a:srgbClr val="FFFFFF"/>
                </a:solidFill>
                <a:latin typeface="Arial"/>
                <a:cs typeface="Arial"/>
              </a:rPr>
              <a:t>from </a:t>
            </a:r>
            <a:r>
              <a:rPr sz="2400" spc="-10" dirty="0">
                <a:solidFill>
                  <a:srgbClr val="FFFFFF"/>
                </a:solidFill>
                <a:latin typeface="Arial"/>
                <a:cs typeface="Arial"/>
              </a:rPr>
              <a:t>needless and </a:t>
            </a:r>
            <a:r>
              <a:rPr sz="2400" spc="-5" dirty="0">
                <a:solidFill>
                  <a:srgbClr val="FFFFFF"/>
                </a:solidFill>
                <a:latin typeface="Arial"/>
                <a:cs typeface="Arial"/>
              </a:rPr>
              <a:t>preventable</a:t>
            </a:r>
            <a:r>
              <a:rPr sz="2400" spc="30" dirty="0">
                <a:solidFill>
                  <a:srgbClr val="FFFFFF"/>
                </a:solidFill>
                <a:latin typeface="Arial"/>
                <a:cs typeface="Arial"/>
              </a:rPr>
              <a:t> </a:t>
            </a:r>
            <a:r>
              <a:rPr sz="2400" spc="-5" dirty="0">
                <a:solidFill>
                  <a:srgbClr val="FFFFFF"/>
                </a:solidFill>
                <a:latin typeface="Arial"/>
                <a:cs typeface="Arial"/>
              </a:rPr>
              <a:t>injuries.</a:t>
            </a:r>
            <a:endParaRPr sz="2400">
              <a:latin typeface="Arial"/>
              <a:cs typeface="Arial"/>
            </a:endParaRPr>
          </a:p>
          <a:p>
            <a:pPr>
              <a:lnSpc>
                <a:spcPct val="100000"/>
              </a:lnSpc>
              <a:spcBef>
                <a:spcPts val="5"/>
              </a:spcBef>
            </a:pPr>
            <a:endParaRPr sz="2500">
              <a:latin typeface="Times New Roman"/>
              <a:cs typeface="Times New Roman"/>
            </a:endParaRPr>
          </a:p>
          <a:p>
            <a:pPr marL="12700" marR="6350">
              <a:lnSpc>
                <a:spcPct val="100000"/>
              </a:lnSpc>
              <a:tabLst>
                <a:tab pos="3945254" algn="l"/>
              </a:tabLst>
            </a:pPr>
            <a:r>
              <a:rPr sz="2400" dirty="0">
                <a:solidFill>
                  <a:srgbClr val="FFFFFF"/>
                </a:solidFill>
                <a:latin typeface="Arial"/>
                <a:cs typeface="Arial"/>
              </a:rPr>
              <a:t>A </a:t>
            </a:r>
            <a:r>
              <a:rPr sz="2400" spc="-10" dirty="0">
                <a:solidFill>
                  <a:srgbClr val="FFFFFF"/>
                </a:solidFill>
                <a:latin typeface="Arial"/>
                <a:cs typeface="Arial"/>
              </a:rPr>
              <a:t>good </a:t>
            </a:r>
            <a:r>
              <a:rPr sz="2400" spc="-5" dirty="0">
                <a:solidFill>
                  <a:srgbClr val="FFFFFF"/>
                </a:solidFill>
                <a:latin typeface="Arial"/>
                <a:cs typeface="Arial"/>
              </a:rPr>
              <a:t>rule </a:t>
            </a:r>
            <a:r>
              <a:rPr sz="2400" dirty="0">
                <a:solidFill>
                  <a:srgbClr val="FFFFFF"/>
                </a:solidFill>
                <a:latin typeface="Arial"/>
                <a:cs typeface="Arial"/>
              </a:rPr>
              <a:t>to</a:t>
            </a:r>
            <a:r>
              <a:rPr sz="2400" spc="50" dirty="0">
                <a:solidFill>
                  <a:srgbClr val="FFFFFF"/>
                </a:solidFill>
                <a:latin typeface="Arial"/>
                <a:cs typeface="Arial"/>
              </a:rPr>
              <a:t> </a:t>
            </a:r>
            <a:r>
              <a:rPr sz="2400" spc="-5" dirty="0">
                <a:solidFill>
                  <a:srgbClr val="FFFFFF"/>
                </a:solidFill>
                <a:latin typeface="Arial"/>
                <a:cs typeface="Arial"/>
              </a:rPr>
              <a:t>remember</a:t>
            </a:r>
            <a:r>
              <a:rPr sz="2400" spc="15" dirty="0">
                <a:solidFill>
                  <a:srgbClr val="FFFFFF"/>
                </a:solidFill>
                <a:latin typeface="Arial"/>
                <a:cs typeface="Arial"/>
              </a:rPr>
              <a:t> </a:t>
            </a:r>
            <a:r>
              <a:rPr sz="2400" spc="-5" dirty="0">
                <a:solidFill>
                  <a:srgbClr val="FFFFFF"/>
                </a:solidFill>
                <a:latin typeface="Arial"/>
                <a:cs typeface="Arial"/>
              </a:rPr>
              <a:t>is:	</a:t>
            </a:r>
            <a:r>
              <a:rPr sz="2400" u="heavy" spc="-5" dirty="0">
                <a:solidFill>
                  <a:srgbClr val="FFFFFF"/>
                </a:solidFill>
                <a:uFill>
                  <a:solidFill>
                    <a:srgbClr val="FFFFFF"/>
                  </a:solidFill>
                </a:uFill>
                <a:latin typeface="Arial"/>
                <a:cs typeface="Arial"/>
              </a:rPr>
              <a:t>Any machine part, function, </a:t>
            </a:r>
            <a:r>
              <a:rPr sz="2400" spc="-5" dirty="0">
                <a:solidFill>
                  <a:srgbClr val="FFFFFF"/>
                </a:solidFill>
                <a:latin typeface="Arial"/>
                <a:cs typeface="Arial"/>
              </a:rPr>
              <a:t> </a:t>
            </a:r>
            <a:r>
              <a:rPr sz="2400" u="heavy" spc="-5" dirty="0">
                <a:solidFill>
                  <a:srgbClr val="FFFFFF"/>
                </a:solidFill>
                <a:uFill>
                  <a:solidFill>
                    <a:srgbClr val="FFFFFF"/>
                  </a:solidFill>
                </a:uFill>
                <a:latin typeface="Arial"/>
                <a:cs typeface="Arial"/>
              </a:rPr>
              <a:t>or process which </a:t>
            </a:r>
            <a:r>
              <a:rPr sz="2400" u="heavy" dirty="0">
                <a:solidFill>
                  <a:srgbClr val="FFFFFF"/>
                </a:solidFill>
                <a:uFill>
                  <a:solidFill>
                    <a:srgbClr val="FFFFFF"/>
                  </a:solidFill>
                </a:uFill>
                <a:latin typeface="Arial"/>
                <a:cs typeface="Arial"/>
              </a:rPr>
              <a:t>may </a:t>
            </a:r>
            <a:r>
              <a:rPr sz="2400" u="heavy" spc="-5" dirty="0">
                <a:solidFill>
                  <a:srgbClr val="FFFFFF"/>
                </a:solidFill>
                <a:uFill>
                  <a:solidFill>
                    <a:srgbClr val="FFFFFF"/>
                  </a:solidFill>
                </a:uFill>
                <a:latin typeface="Arial"/>
                <a:cs typeface="Arial"/>
              </a:rPr>
              <a:t>cause injury </a:t>
            </a:r>
            <a:r>
              <a:rPr sz="2400" u="heavy" dirty="0">
                <a:solidFill>
                  <a:srgbClr val="FFFFFF"/>
                </a:solidFill>
                <a:uFill>
                  <a:solidFill>
                    <a:srgbClr val="FFFFFF"/>
                  </a:solidFill>
                </a:uFill>
                <a:latin typeface="Arial"/>
                <a:cs typeface="Arial"/>
              </a:rPr>
              <a:t>must </a:t>
            </a:r>
            <a:r>
              <a:rPr sz="2400" u="heavy" spc="-5" dirty="0">
                <a:solidFill>
                  <a:srgbClr val="FFFFFF"/>
                </a:solidFill>
                <a:uFill>
                  <a:solidFill>
                    <a:srgbClr val="FFFFFF"/>
                  </a:solidFill>
                </a:uFill>
                <a:latin typeface="Arial"/>
                <a:cs typeface="Arial"/>
              </a:rPr>
              <a:t>be</a:t>
            </a:r>
            <a:r>
              <a:rPr sz="2400" u="heavy" spc="-10" dirty="0">
                <a:solidFill>
                  <a:srgbClr val="FFFFFF"/>
                </a:solidFill>
                <a:uFill>
                  <a:solidFill>
                    <a:srgbClr val="FFFFFF"/>
                  </a:solidFill>
                </a:uFill>
                <a:latin typeface="Arial"/>
                <a:cs typeface="Arial"/>
              </a:rPr>
              <a:t> </a:t>
            </a:r>
            <a:r>
              <a:rPr sz="2400" u="heavy" spc="-5" dirty="0">
                <a:solidFill>
                  <a:srgbClr val="FFFFFF"/>
                </a:solidFill>
                <a:uFill>
                  <a:solidFill>
                    <a:srgbClr val="FFFFFF"/>
                  </a:solidFill>
                </a:uFill>
                <a:latin typeface="Arial"/>
                <a:cs typeface="Arial"/>
              </a:rPr>
              <a:t>safeguarded</a:t>
            </a:r>
            <a:r>
              <a:rPr sz="2400" spc="-5" dirty="0">
                <a:solidFill>
                  <a:srgbClr val="FFFFFF"/>
                </a:solidFill>
                <a:latin typeface="Arial"/>
                <a:cs typeface="Arial"/>
              </a:rPr>
              <a:t>.</a:t>
            </a:r>
            <a:endParaRPr sz="2400">
              <a:latin typeface="Arial"/>
              <a:cs typeface="Arial"/>
            </a:endParaRPr>
          </a:p>
          <a:p>
            <a:pPr>
              <a:lnSpc>
                <a:spcPct val="100000"/>
              </a:lnSpc>
              <a:spcBef>
                <a:spcPts val="5"/>
              </a:spcBef>
            </a:pPr>
            <a:endParaRPr sz="2500">
              <a:latin typeface="Times New Roman"/>
              <a:cs typeface="Times New Roman"/>
            </a:endParaRPr>
          </a:p>
          <a:p>
            <a:pPr marL="12700" marR="87630">
              <a:lnSpc>
                <a:spcPct val="100000"/>
              </a:lnSpc>
            </a:pPr>
            <a:r>
              <a:rPr sz="2400" spc="-5" dirty="0">
                <a:solidFill>
                  <a:srgbClr val="FFFFFF"/>
                </a:solidFill>
                <a:latin typeface="Arial"/>
                <a:cs typeface="Arial"/>
              </a:rPr>
              <a:t>Where the operation of </a:t>
            </a:r>
            <a:r>
              <a:rPr sz="2400" dirty="0">
                <a:solidFill>
                  <a:srgbClr val="FFFFFF"/>
                </a:solidFill>
                <a:latin typeface="Arial"/>
                <a:cs typeface="Arial"/>
              </a:rPr>
              <a:t>a </a:t>
            </a:r>
            <a:r>
              <a:rPr sz="2400" spc="-5" dirty="0">
                <a:solidFill>
                  <a:srgbClr val="FFFFFF"/>
                </a:solidFill>
                <a:latin typeface="Arial"/>
                <a:cs typeface="Arial"/>
              </a:rPr>
              <a:t>machine can injure </a:t>
            </a:r>
            <a:r>
              <a:rPr sz="2400" dirty="0">
                <a:solidFill>
                  <a:srgbClr val="FFFFFF"/>
                </a:solidFill>
                <a:latin typeface="Arial"/>
                <a:cs typeface="Arial"/>
              </a:rPr>
              <a:t>the  </a:t>
            </a:r>
            <a:r>
              <a:rPr sz="2400" spc="-5" dirty="0">
                <a:solidFill>
                  <a:srgbClr val="FFFFFF"/>
                </a:solidFill>
                <a:latin typeface="Arial"/>
                <a:cs typeface="Arial"/>
              </a:rPr>
              <a:t>operator or other workers, the hazard </a:t>
            </a:r>
            <a:r>
              <a:rPr sz="2400" dirty="0">
                <a:solidFill>
                  <a:srgbClr val="FFFFFF"/>
                </a:solidFill>
                <a:latin typeface="Arial"/>
                <a:cs typeface="Arial"/>
              </a:rPr>
              <a:t>must </a:t>
            </a:r>
            <a:r>
              <a:rPr sz="2400" spc="-5" dirty="0">
                <a:solidFill>
                  <a:srgbClr val="FFFFFF"/>
                </a:solidFill>
                <a:latin typeface="Arial"/>
                <a:cs typeface="Arial"/>
              </a:rPr>
              <a:t>be controlled  or</a:t>
            </a:r>
            <a:r>
              <a:rPr sz="2400" spc="5" dirty="0">
                <a:solidFill>
                  <a:srgbClr val="FFFFFF"/>
                </a:solidFill>
                <a:latin typeface="Arial"/>
                <a:cs typeface="Arial"/>
              </a:rPr>
              <a:t> </a:t>
            </a:r>
            <a:r>
              <a:rPr sz="2400" spc="-5" dirty="0">
                <a:solidFill>
                  <a:srgbClr val="FFFFFF"/>
                </a:solidFill>
                <a:latin typeface="Arial"/>
                <a:cs typeface="Arial"/>
              </a:rPr>
              <a:t>eliminated.</a:t>
            </a:r>
            <a:endParaRPr sz="2400">
              <a:latin typeface="Arial"/>
              <a:cs typeface="Arial"/>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2550" y="459740"/>
            <a:ext cx="6456045" cy="635000"/>
          </a:xfrm>
          <a:prstGeom prst="rect">
            <a:avLst/>
          </a:prstGeom>
        </p:spPr>
        <p:txBody>
          <a:bodyPr vert="horz" wrap="square" lIns="0" tIns="12700" rIns="0" bIns="0" rtlCol="0">
            <a:spAutoFit/>
          </a:bodyPr>
          <a:lstStyle/>
          <a:p>
            <a:pPr marL="12700">
              <a:lnSpc>
                <a:spcPct val="100000"/>
              </a:lnSpc>
              <a:spcBef>
                <a:spcPts val="100"/>
              </a:spcBef>
            </a:pPr>
            <a:r>
              <a:rPr spc="-5" dirty="0"/>
              <a:t>Abrasive </a:t>
            </a:r>
            <a:r>
              <a:rPr spc="-10" dirty="0"/>
              <a:t>Wheel Machinery</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16230" marR="5080">
              <a:lnSpc>
                <a:spcPct val="100000"/>
              </a:lnSpc>
              <a:spcBef>
                <a:spcPts val="100"/>
              </a:spcBef>
            </a:pPr>
            <a:r>
              <a:rPr spc="-5" dirty="0"/>
              <a:t>Work rests </a:t>
            </a:r>
            <a:r>
              <a:rPr dirty="0"/>
              <a:t>on </a:t>
            </a:r>
            <a:r>
              <a:rPr spc="-5" dirty="0"/>
              <a:t>offhand grinding machines </a:t>
            </a:r>
            <a:r>
              <a:rPr dirty="0"/>
              <a:t>must </a:t>
            </a:r>
            <a:r>
              <a:rPr spc="-5" dirty="0"/>
              <a:t>be kept  adjusted closely </a:t>
            </a:r>
            <a:r>
              <a:rPr spc="5" dirty="0"/>
              <a:t>to </a:t>
            </a:r>
            <a:r>
              <a:rPr spc="-5" dirty="0"/>
              <a:t>the </a:t>
            </a:r>
            <a:r>
              <a:rPr spc="-10" dirty="0"/>
              <a:t>wheel </a:t>
            </a:r>
            <a:r>
              <a:rPr spc="-5" dirty="0"/>
              <a:t>with </a:t>
            </a:r>
            <a:r>
              <a:rPr dirty="0"/>
              <a:t>a </a:t>
            </a:r>
            <a:r>
              <a:rPr spc="-5" dirty="0"/>
              <a:t>maximum </a:t>
            </a:r>
            <a:r>
              <a:rPr spc="-10" dirty="0"/>
              <a:t>opening  </a:t>
            </a:r>
            <a:r>
              <a:rPr spc="-5" dirty="0"/>
              <a:t>of 1/8-inch </a:t>
            </a:r>
            <a:r>
              <a:rPr dirty="0"/>
              <a:t>to </a:t>
            </a:r>
            <a:r>
              <a:rPr spc="-5" dirty="0"/>
              <a:t>prevent </a:t>
            </a:r>
            <a:r>
              <a:rPr dirty="0"/>
              <a:t>the </a:t>
            </a:r>
            <a:r>
              <a:rPr spc="-5" dirty="0"/>
              <a:t>work from </a:t>
            </a:r>
            <a:r>
              <a:rPr spc="-10" dirty="0"/>
              <a:t>being </a:t>
            </a:r>
            <a:r>
              <a:rPr spc="-5" dirty="0"/>
              <a:t>jammed  between </a:t>
            </a:r>
            <a:r>
              <a:rPr dirty="0"/>
              <a:t>the </a:t>
            </a:r>
            <a:r>
              <a:rPr spc="-10" dirty="0"/>
              <a:t>wheel </a:t>
            </a:r>
            <a:r>
              <a:rPr spc="-5" dirty="0"/>
              <a:t>and </a:t>
            </a:r>
            <a:r>
              <a:rPr dirty="0"/>
              <a:t>the rest, </a:t>
            </a:r>
            <a:r>
              <a:rPr spc="-5" dirty="0"/>
              <a:t>which </a:t>
            </a:r>
            <a:r>
              <a:rPr dirty="0"/>
              <a:t>may </a:t>
            </a:r>
            <a:r>
              <a:rPr spc="-5" dirty="0"/>
              <a:t>result in  </a:t>
            </a:r>
            <a:r>
              <a:rPr spc="-10" dirty="0"/>
              <a:t>wheel</a:t>
            </a:r>
            <a:r>
              <a:rPr spc="-5" dirty="0"/>
              <a:t> breakage.</a:t>
            </a:r>
          </a:p>
        </p:txBody>
      </p:sp>
      <p:sp>
        <p:nvSpPr>
          <p:cNvPr id="4" name="object 4"/>
          <p:cNvSpPr/>
          <p:nvPr/>
        </p:nvSpPr>
        <p:spPr>
          <a:xfrm>
            <a:off x="3048000" y="3352800"/>
            <a:ext cx="3048000" cy="26517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14670" y="3956050"/>
            <a:ext cx="991869" cy="521970"/>
          </a:xfrm>
          <a:custGeom>
            <a:avLst/>
            <a:gdLst/>
            <a:ahLst/>
            <a:cxnLst/>
            <a:rect l="l" t="t" r="r" b="b"/>
            <a:pathLst>
              <a:path w="991870" h="521970">
                <a:moveTo>
                  <a:pt x="204469" y="321310"/>
                </a:moveTo>
                <a:lnTo>
                  <a:pt x="0" y="521969"/>
                </a:lnTo>
                <a:lnTo>
                  <a:pt x="283209" y="481330"/>
                </a:lnTo>
                <a:lnTo>
                  <a:pt x="262889" y="440689"/>
                </a:lnTo>
                <a:lnTo>
                  <a:pt x="422033" y="361950"/>
                </a:lnTo>
                <a:lnTo>
                  <a:pt x="223519" y="361950"/>
                </a:lnTo>
                <a:lnTo>
                  <a:pt x="204469" y="321310"/>
                </a:lnTo>
                <a:close/>
              </a:path>
              <a:path w="991870" h="521970">
                <a:moveTo>
                  <a:pt x="953770" y="0"/>
                </a:moveTo>
                <a:lnTo>
                  <a:pt x="223519" y="361950"/>
                </a:lnTo>
                <a:lnTo>
                  <a:pt x="422033" y="361950"/>
                </a:lnTo>
                <a:lnTo>
                  <a:pt x="991870" y="80010"/>
                </a:lnTo>
                <a:lnTo>
                  <a:pt x="953770" y="0"/>
                </a:lnTo>
                <a:close/>
              </a:path>
            </a:pathLst>
          </a:custGeom>
          <a:solidFill>
            <a:srgbClr val="FFFFFF"/>
          </a:solidFill>
        </p:spPr>
        <p:txBody>
          <a:bodyPr wrap="square" lIns="0" tIns="0" rIns="0" bIns="0" rtlCol="0"/>
          <a:lstStyle/>
          <a:p>
            <a:endParaRPr/>
          </a:p>
        </p:txBody>
      </p:sp>
      <p:sp>
        <p:nvSpPr>
          <p:cNvPr id="6" name="object 6"/>
          <p:cNvSpPr/>
          <p:nvPr/>
        </p:nvSpPr>
        <p:spPr>
          <a:xfrm>
            <a:off x="5614670" y="3956050"/>
            <a:ext cx="991869" cy="521970"/>
          </a:xfrm>
          <a:custGeom>
            <a:avLst/>
            <a:gdLst/>
            <a:ahLst/>
            <a:cxnLst/>
            <a:rect l="l" t="t" r="r" b="b"/>
            <a:pathLst>
              <a:path w="991870" h="521970">
                <a:moveTo>
                  <a:pt x="953770" y="0"/>
                </a:moveTo>
                <a:lnTo>
                  <a:pt x="223519" y="361950"/>
                </a:lnTo>
                <a:lnTo>
                  <a:pt x="204469" y="321310"/>
                </a:lnTo>
                <a:lnTo>
                  <a:pt x="0" y="521969"/>
                </a:lnTo>
                <a:lnTo>
                  <a:pt x="283209" y="481330"/>
                </a:lnTo>
                <a:lnTo>
                  <a:pt x="262889" y="440689"/>
                </a:lnTo>
                <a:lnTo>
                  <a:pt x="991870" y="80010"/>
                </a:lnTo>
                <a:lnTo>
                  <a:pt x="953770" y="0"/>
                </a:lnTo>
                <a:close/>
              </a:path>
            </a:pathLst>
          </a:custGeom>
          <a:ln w="9344">
            <a:solidFill>
              <a:srgbClr val="000000"/>
            </a:solidFill>
          </a:ln>
        </p:spPr>
        <p:txBody>
          <a:bodyPr wrap="square" lIns="0" tIns="0" rIns="0" bIns="0" rtlCol="0"/>
          <a:lstStyle/>
          <a:p>
            <a:endParaRPr/>
          </a:p>
        </p:txBody>
      </p:sp>
      <p:sp>
        <p:nvSpPr>
          <p:cNvPr id="7" name="object 7"/>
          <p:cNvSpPr/>
          <p:nvPr/>
        </p:nvSpPr>
        <p:spPr>
          <a:xfrm>
            <a:off x="4344670" y="4042409"/>
            <a:ext cx="991869" cy="520700"/>
          </a:xfrm>
          <a:custGeom>
            <a:avLst/>
            <a:gdLst/>
            <a:ahLst/>
            <a:cxnLst/>
            <a:rect l="l" t="t" r="r" b="b"/>
            <a:pathLst>
              <a:path w="991870" h="520700">
                <a:moveTo>
                  <a:pt x="203200" y="321309"/>
                </a:moveTo>
                <a:lnTo>
                  <a:pt x="0" y="520700"/>
                </a:lnTo>
                <a:lnTo>
                  <a:pt x="281939" y="480059"/>
                </a:lnTo>
                <a:lnTo>
                  <a:pt x="261619" y="440689"/>
                </a:lnTo>
                <a:lnTo>
                  <a:pt x="420481" y="361950"/>
                </a:lnTo>
                <a:lnTo>
                  <a:pt x="223519" y="361950"/>
                </a:lnTo>
                <a:lnTo>
                  <a:pt x="203200" y="321309"/>
                </a:lnTo>
                <a:close/>
              </a:path>
              <a:path w="991870" h="520700">
                <a:moveTo>
                  <a:pt x="952500" y="0"/>
                </a:moveTo>
                <a:lnTo>
                  <a:pt x="223519" y="361950"/>
                </a:lnTo>
                <a:lnTo>
                  <a:pt x="420481" y="361950"/>
                </a:lnTo>
                <a:lnTo>
                  <a:pt x="991869" y="78739"/>
                </a:lnTo>
                <a:lnTo>
                  <a:pt x="952500" y="0"/>
                </a:lnTo>
                <a:close/>
              </a:path>
            </a:pathLst>
          </a:custGeom>
          <a:solidFill>
            <a:srgbClr val="FFFFFF"/>
          </a:solidFill>
        </p:spPr>
        <p:txBody>
          <a:bodyPr wrap="square" lIns="0" tIns="0" rIns="0" bIns="0" rtlCol="0"/>
          <a:lstStyle/>
          <a:p>
            <a:endParaRPr/>
          </a:p>
        </p:txBody>
      </p:sp>
      <p:sp>
        <p:nvSpPr>
          <p:cNvPr id="8" name="object 8"/>
          <p:cNvSpPr/>
          <p:nvPr/>
        </p:nvSpPr>
        <p:spPr>
          <a:xfrm>
            <a:off x="4344670" y="4042409"/>
            <a:ext cx="991869" cy="520700"/>
          </a:xfrm>
          <a:custGeom>
            <a:avLst/>
            <a:gdLst/>
            <a:ahLst/>
            <a:cxnLst/>
            <a:rect l="l" t="t" r="r" b="b"/>
            <a:pathLst>
              <a:path w="991870" h="520700">
                <a:moveTo>
                  <a:pt x="952500" y="0"/>
                </a:moveTo>
                <a:lnTo>
                  <a:pt x="223519" y="361950"/>
                </a:lnTo>
                <a:lnTo>
                  <a:pt x="203200" y="321309"/>
                </a:lnTo>
                <a:lnTo>
                  <a:pt x="0" y="520700"/>
                </a:lnTo>
                <a:lnTo>
                  <a:pt x="281939" y="480059"/>
                </a:lnTo>
                <a:lnTo>
                  <a:pt x="261619" y="440689"/>
                </a:lnTo>
                <a:lnTo>
                  <a:pt x="991869" y="78739"/>
                </a:lnTo>
                <a:lnTo>
                  <a:pt x="952500" y="0"/>
                </a:lnTo>
                <a:close/>
              </a:path>
            </a:pathLst>
          </a:custGeom>
          <a:ln w="9344">
            <a:solidFill>
              <a:srgbClr val="000000"/>
            </a:solid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30</a:t>
            </a:fld>
            <a:endParaRPr dirty="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5240">
              <a:lnSpc>
                <a:spcPct val="100000"/>
              </a:lnSpc>
              <a:spcBef>
                <a:spcPts val="100"/>
              </a:spcBef>
            </a:pPr>
            <a:r>
              <a:rPr spc="-5" dirty="0"/>
              <a:t>Abrasive </a:t>
            </a:r>
            <a:r>
              <a:rPr spc="-10" dirty="0"/>
              <a:t>Wheel</a:t>
            </a:r>
            <a:r>
              <a:rPr spc="-70" dirty="0"/>
              <a:t> </a:t>
            </a:r>
            <a:r>
              <a:rPr spc="-5" dirty="0"/>
              <a:t>Machinery</a:t>
            </a:r>
          </a:p>
        </p:txBody>
      </p:sp>
      <p:sp>
        <p:nvSpPr>
          <p:cNvPr id="3" name="object 3"/>
          <p:cNvSpPr txBox="1"/>
          <p:nvPr/>
        </p:nvSpPr>
        <p:spPr>
          <a:xfrm>
            <a:off x="956310" y="1515109"/>
            <a:ext cx="7141209" cy="787400"/>
          </a:xfrm>
          <a:prstGeom prst="rect">
            <a:avLst/>
          </a:prstGeom>
        </p:spPr>
        <p:txBody>
          <a:bodyPr vert="horz" wrap="square" lIns="0" tIns="12700" rIns="0" bIns="0" rtlCol="0">
            <a:spAutoFit/>
          </a:bodyPr>
          <a:lstStyle/>
          <a:p>
            <a:pPr marL="12700" marR="5080">
              <a:lnSpc>
                <a:spcPct val="100000"/>
              </a:lnSpc>
              <a:spcBef>
                <a:spcPts val="100"/>
              </a:spcBef>
            </a:pPr>
            <a:r>
              <a:rPr sz="2500" spc="-5" dirty="0">
                <a:solidFill>
                  <a:srgbClr val="FFFFFF"/>
                </a:solidFill>
                <a:latin typeface="Arial"/>
                <a:cs typeface="Arial"/>
              </a:rPr>
              <a:t>The distance between </a:t>
            </a:r>
            <a:r>
              <a:rPr sz="2500" dirty="0">
                <a:solidFill>
                  <a:srgbClr val="FFFFFF"/>
                </a:solidFill>
                <a:latin typeface="Arial"/>
                <a:cs typeface="Arial"/>
              </a:rPr>
              <a:t>the </a:t>
            </a:r>
            <a:r>
              <a:rPr sz="2500" spc="-5" dirty="0">
                <a:solidFill>
                  <a:srgbClr val="FFFFFF"/>
                </a:solidFill>
                <a:latin typeface="Arial"/>
                <a:cs typeface="Arial"/>
              </a:rPr>
              <a:t>wheel periphery and </a:t>
            </a:r>
            <a:r>
              <a:rPr sz="2500" dirty="0">
                <a:solidFill>
                  <a:srgbClr val="FFFFFF"/>
                </a:solidFill>
                <a:latin typeface="Arial"/>
                <a:cs typeface="Arial"/>
              </a:rPr>
              <a:t>the  </a:t>
            </a:r>
            <a:r>
              <a:rPr sz="2500" spc="-5" dirty="0">
                <a:solidFill>
                  <a:srgbClr val="FFFFFF"/>
                </a:solidFill>
                <a:latin typeface="Arial"/>
                <a:cs typeface="Arial"/>
              </a:rPr>
              <a:t>adjustable tongue must never exceed</a:t>
            </a:r>
            <a:r>
              <a:rPr sz="2500" spc="10" dirty="0">
                <a:solidFill>
                  <a:srgbClr val="FFFFFF"/>
                </a:solidFill>
                <a:latin typeface="Arial"/>
                <a:cs typeface="Arial"/>
              </a:rPr>
              <a:t> </a:t>
            </a:r>
            <a:r>
              <a:rPr sz="2500" spc="-5" dirty="0">
                <a:solidFill>
                  <a:srgbClr val="FFFFFF"/>
                </a:solidFill>
                <a:latin typeface="Arial"/>
                <a:cs typeface="Arial"/>
              </a:rPr>
              <a:t>1/4-inch.</a:t>
            </a:r>
            <a:endParaRPr sz="2500">
              <a:latin typeface="Arial"/>
              <a:cs typeface="Arial"/>
            </a:endParaRPr>
          </a:p>
        </p:txBody>
      </p:sp>
      <p:sp>
        <p:nvSpPr>
          <p:cNvPr id="4" name="object 4"/>
          <p:cNvSpPr/>
          <p:nvPr/>
        </p:nvSpPr>
        <p:spPr>
          <a:xfrm>
            <a:off x="3531870" y="2729229"/>
            <a:ext cx="2080260" cy="327533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461509" y="3802379"/>
            <a:ext cx="991869" cy="521970"/>
          </a:xfrm>
          <a:custGeom>
            <a:avLst/>
            <a:gdLst/>
            <a:ahLst/>
            <a:cxnLst/>
            <a:rect l="l" t="t" r="r" b="b"/>
            <a:pathLst>
              <a:path w="991870" h="521970">
                <a:moveTo>
                  <a:pt x="203200" y="321310"/>
                </a:moveTo>
                <a:lnTo>
                  <a:pt x="0" y="521970"/>
                </a:lnTo>
                <a:lnTo>
                  <a:pt x="281939" y="481330"/>
                </a:lnTo>
                <a:lnTo>
                  <a:pt x="262889" y="440690"/>
                </a:lnTo>
                <a:lnTo>
                  <a:pt x="424600" y="360680"/>
                </a:lnTo>
                <a:lnTo>
                  <a:pt x="223519" y="360680"/>
                </a:lnTo>
                <a:lnTo>
                  <a:pt x="203200" y="321310"/>
                </a:lnTo>
                <a:close/>
              </a:path>
              <a:path w="991870" h="521970">
                <a:moveTo>
                  <a:pt x="952500" y="0"/>
                </a:moveTo>
                <a:lnTo>
                  <a:pt x="223519" y="360680"/>
                </a:lnTo>
                <a:lnTo>
                  <a:pt x="424600" y="360680"/>
                </a:lnTo>
                <a:lnTo>
                  <a:pt x="991869" y="80010"/>
                </a:lnTo>
                <a:lnTo>
                  <a:pt x="952500" y="0"/>
                </a:lnTo>
                <a:close/>
              </a:path>
            </a:pathLst>
          </a:custGeom>
          <a:solidFill>
            <a:srgbClr val="FFFFFF"/>
          </a:solidFill>
        </p:spPr>
        <p:txBody>
          <a:bodyPr wrap="square" lIns="0" tIns="0" rIns="0" bIns="0" rtlCol="0"/>
          <a:lstStyle/>
          <a:p>
            <a:endParaRPr/>
          </a:p>
        </p:txBody>
      </p:sp>
      <p:sp>
        <p:nvSpPr>
          <p:cNvPr id="6" name="object 6"/>
          <p:cNvSpPr/>
          <p:nvPr/>
        </p:nvSpPr>
        <p:spPr>
          <a:xfrm>
            <a:off x="4461509" y="3802379"/>
            <a:ext cx="991869" cy="521970"/>
          </a:xfrm>
          <a:custGeom>
            <a:avLst/>
            <a:gdLst/>
            <a:ahLst/>
            <a:cxnLst/>
            <a:rect l="l" t="t" r="r" b="b"/>
            <a:pathLst>
              <a:path w="991870" h="521970">
                <a:moveTo>
                  <a:pt x="952500" y="0"/>
                </a:moveTo>
                <a:lnTo>
                  <a:pt x="223519" y="360680"/>
                </a:lnTo>
                <a:lnTo>
                  <a:pt x="203200" y="321310"/>
                </a:lnTo>
                <a:lnTo>
                  <a:pt x="0" y="521970"/>
                </a:lnTo>
                <a:lnTo>
                  <a:pt x="281939" y="481330"/>
                </a:lnTo>
                <a:lnTo>
                  <a:pt x="262889" y="440690"/>
                </a:lnTo>
                <a:lnTo>
                  <a:pt x="991869" y="80010"/>
                </a:lnTo>
                <a:lnTo>
                  <a:pt x="952500" y="0"/>
                </a:lnTo>
                <a:close/>
              </a:path>
            </a:pathLst>
          </a:custGeom>
          <a:ln w="9344">
            <a:solidFill>
              <a:srgbClr val="000000"/>
            </a:solidFill>
          </a:ln>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31</a:t>
            </a:fld>
            <a:endParaRPr dirty="0"/>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6160" y="593090"/>
            <a:ext cx="7094220" cy="589280"/>
          </a:xfrm>
          <a:prstGeom prst="rect">
            <a:avLst/>
          </a:prstGeom>
        </p:spPr>
        <p:txBody>
          <a:bodyPr vert="horz" wrap="square" lIns="0" tIns="12700" rIns="0" bIns="0" rtlCol="0">
            <a:spAutoFit/>
          </a:bodyPr>
          <a:lstStyle/>
          <a:p>
            <a:pPr marL="12700">
              <a:lnSpc>
                <a:spcPct val="100000"/>
              </a:lnSpc>
              <a:spcBef>
                <a:spcPts val="100"/>
              </a:spcBef>
            </a:pPr>
            <a:r>
              <a:rPr sz="3700" spc="-5" dirty="0"/>
              <a:t>Power-Transmission</a:t>
            </a:r>
            <a:r>
              <a:rPr sz="3700" spc="-75" dirty="0"/>
              <a:t> </a:t>
            </a:r>
            <a:r>
              <a:rPr sz="3700" spc="-5" dirty="0"/>
              <a:t>Apparatus</a:t>
            </a:r>
            <a:endParaRPr sz="3700"/>
          </a:p>
        </p:txBody>
      </p:sp>
      <p:sp>
        <p:nvSpPr>
          <p:cNvPr id="3" name="object 3"/>
          <p:cNvSpPr/>
          <p:nvPr/>
        </p:nvSpPr>
        <p:spPr>
          <a:xfrm>
            <a:off x="6045200" y="2037079"/>
            <a:ext cx="2282190" cy="386461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33450" y="1968500"/>
            <a:ext cx="3498215" cy="2691130"/>
          </a:xfrm>
          <a:prstGeom prst="rect">
            <a:avLst/>
          </a:prstGeom>
        </p:spPr>
        <p:txBody>
          <a:bodyPr vert="horz" wrap="square" lIns="0" tIns="12700" rIns="0" bIns="0" rtlCol="0">
            <a:spAutoFit/>
          </a:bodyPr>
          <a:lstStyle/>
          <a:p>
            <a:pPr marL="12700" marR="5080">
              <a:lnSpc>
                <a:spcPct val="99900"/>
              </a:lnSpc>
              <a:spcBef>
                <a:spcPts val="100"/>
              </a:spcBef>
            </a:pPr>
            <a:r>
              <a:rPr sz="2500" spc="-5" dirty="0">
                <a:solidFill>
                  <a:srgbClr val="FFFFFF"/>
                </a:solidFill>
                <a:latin typeface="Arial"/>
                <a:cs typeface="Arial"/>
              </a:rPr>
              <a:t>Power-transmission  apparatus (shafting,  flywheels, pulleys, belts,  chain drives, </a:t>
            </a:r>
            <a:r>
              <a:rPr sz="2500" dirty="0">
                <a:solidFill>
                  <a:srgbClr val="FFFFFF"/>
                </a:solidFill>
                <a:latin typeface="Arial"/>
                <a:cs typeface="Arial"/>
              </a:rPr>
              <a:t>etc.) </a:t>
            </a:r>
            <a:r>
              <a:rPr sz="2500" spc="-10" dirty="0">
                <a:solidFill>
                  <a:srgbClr val="FFFFFF"/>
                </a:solidFill>
                <a:latin typeface="Arial"/>
                <a:cs typeface="Arial"/>
              </a:rPr>
              <a:t>less  </a:t>
            </a:r>
            <a:r>
              <a:rPr sz="2500" spc="-5" dirty="0">
                <a:solidFill>
                  <a:srgbClr val="FFFFFF"/>
                </a:solidFill>
                <a:latin typeface="Arial"/>
                <a:cs typeface="Arial"/>
              </a:rPr>
              <a:t>than </a:t>
            </a:r>
            <a:r>
              <a:rPr sz="2500" dirty="0">
                <a:solidFill>
                  <a:srgbClr val="FFFFFF"/>
                </a:solidFill>
                <a:latin typeface="Arial"/>
                <a:cs typeface="Arial"/>
              </a:rPr>
              <a:t>7 </a:t>
            </a:r>
            <a:r>
              <a:rPr sz="2500" spc="-5" dirty="0">
                <a:solidFill>
                  <a:srgbClr val="FFFFFF"/>
                </a:solidFill>
                <a:latin typeface="Arial"/>
                <a:cs typeface="Arial"/>
              </a:rPr>
              <a:t>feet from </a:t>
            </a:r>
            <a:r>
              <a:rPr sz="2500" dirty="0">
                <a:solidFill>
                  <a:srgbClr val="FFFFFF"/>
                </a:solidFill>
                <a:latin typeface="Arial"/>
                <a:cs typeface="Arial"/>
              </a:rPr>
              <a:t>the </a:t>
            </a:r>
            <a:r>
              <a:rPr sz="2500" spc="-5" dirty="0">
                <a:solidFill>
                  <a:srgbClr val="FFFFFF"/>
                </a:solidFill>
                <a:latin typeface="Arial"/>
                <a:cs typeface="Arial"/>
              </a:rPr>
              <a:t>floor  or working platform </a:t>
            </a:r>
            <a:r>
              <a:rPr sz="2500" spc="-10" dirty="0">
                <a:solidFill>
                  <a:srgbClr val="FFFFFF"/>
                </a:solidFill>
                <a:latin typeface="Arial"/>
                <a:cs typeface="Arial"/>
              </a:rPr>
              <a:t>must  </a:t>
            </a:r>
            <a:r>
              <a:rPr sz="2500" spc="-5" dirty="0">
                <a:solidFill>
                  <a:srgbClr val="FFFFFF"/>
                </a:solidFill>
                <a:latin typeface="Arial"/>
                <a:cs typeface="Arial"/>
              </a:rPr>
              <a:t>be guarded.</a:t>
            </a:r>
            <a:endParaRPr sz="2500">
              <a:latin typeface="Arial"/>
              <a:cs typeface="Arial"/>
            </a:endParaRPr>
          </a:p>
        </p:txBody>
      </p:sp>
      <p:sp>
        <p:nvSpPr>
          <p:cNvPr id="5" name="object 5"/>
          <p:cNvSpPr/>
          <p:nvPr/>
        </p:nvSpPr>
        <p:spPr>
          <a:xfrm>
            <a:off x="4949190" y="1889760"/>
            <a:ext cx="2321560" cy="826769"/>
          </a:xfrm>
          <a:custGeom>
            <a:avLst/>
            <a:gdLst/>
            <a:ahLst/>
            <a:cxnLst/>
            <a:rect l="l" t="t" r="r" b="b"/>
            <a:pathLst>
              <a:path w="2321559" h="826769">
                <a:moveTo>
                  <a:pt x="0" y="0"/>
                </a:moveTo>
                <a:lnTo>
                  <a:pt x="2321560" y="0"/>
                </a:lnTo>
                <a:lnTo>
                  <a:pt x="2321560" y="826769"/>
                </a:lnTo>
                <a:lnTo>
                  <a:pt x="0" y="826769"/>
                </a:lnTo>
                <a:lnTo>
                  <a:pt x="0" y="0"/>
                </a:lnTo>
                <a:close/>
              </a:path>
            </a:pathLst>
          </a:custGeom>
          <a:ln w="9344">
            <a:solidFill>
              <a:srgbClr val="000000"/>
            </a:solidFill>
          </a:ln>
        </p:spPr>
        <p:txBody>
          <a:bodyPr wrap="square" lIns="0" tIns="0" rIns="0" bIns="0" rtlCol="0"/>
          <a:lstStyle/>
          <a:p>
            <a:endParaRPr/>
          </a:p>
        </p:txBody>
      </p:sp>
      <p:sp>
        <p:nvSpPr>
          <p:cNvPr id="6" name="object 6"/>
          <p:cNvSpPr txBox="1"/>
          <p:nvPr/>
        </p:nvSpPr>
        <p:spPr>
          <a:xfrm>
            <a:off x="4953862" y="1894432"/>
            <a:ext cx="2312670" cy="817880"/>
          </a:xfrm>
          <a:prstGeom prst="rect">
            <a:avLst/>
          </a:prstGeom>
          <a:solidFill>
            <a:srgbClr val="FFFFCC"/>
          </a:solidFill>
        </p:spPr>
        <p:txBody>
          <a:bodyPr vert="horz" wrap="square" lIns="0" tIns="41910" rIns="0" bIns="0" rtlCol="0">
            <a:spAutoFit/>
          </a:bodyPr>
          <a:lstStyle/>
          <a:p>
            <a:pPr marL="85090" marR="137795">
              <a:lnSpc>
                <a:spcPct val="100000"/>
              </a:lnSpc>
              <a:spcBef>
                <a:spcPts val="330"/>
              </a:spcBef>
            </a:pPr>
            <a:r>
              <a:rPr sz="2400" spc="-10" dirty="0">
                <a:latin typeface="Arial"/>
                <a:cs typeface="Arial"/>
              </a:rPr>
              <a:t>Unguarded belt  and</a:t>
            </a:r>
            <a:r>
              <a:rPr sz="2400" spc="-5" dirty="0">
                <a:latin typeface="Arial"/>
                <a:cs typeface="Arial"/>
              </a:rPr>
              <a:t> </a:t>
            </a:r>
            <a:r>
              <a:rPr sz="2400" spc="-10" dirty="0">
                <a:latin typeface="Arial"/>
                <a:cs typeface="Arial"/>
              </a:rPr>
              <a:t>pulley</a:t>
            </a:r>
            <a:endParaRPr sz="240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32</a:t>
            </a:fld>
            <a:endParaRPr dirty="0"/>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909" y="191770"/>
            <a:ext cx="7753984" cy="635000"/>
          </a:xfrm>
          <a:prstGeom prst="rect">
            <a:avLst/>
          </a:prstGeom>
        </p:spPr>
        <p:txBody>
          <a:bodyPr vert="horz" wrap="square" lIns="0" tIns="12700" rIns="0" bIns="0" rtlCol="0">
            <a:spAutoFit/>
          </a:bodyPr>
          <a:lstStyle/>
          <a:p>
            <a:pPr marL="12700">
              <a:lnSpc>
                <a:spcPct val="100000"/>
              </a:lnSpc>
              <a:spcBef>
                <a:spcPts val="100"/>
              </a:spcBef>
            </a:pPr>
            <a:r>
              <a:rPr spc="-5" dirty="0"/>
              <a:t>Machine Safety</a:t>
            </a:r>
            <a:r>
              <a:rPr spc="-55" dirty="0"/>
              <a:t> </a:t>
            </a:r>
            <a:r>
              <a:rPr spc="-5" dirty="0"/>
              <a:t>Responsibilities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33</a:t>
            </a:fld>
            <a:endParaRPr dirty="0"/>
          </a:p>
        </p:txBody>
      </p:sp>
      <p:sp>
        <p:nvSpPr>
          <p:cNvPr id="3" name="object 3"/>
          <p:cNvSpPr txBox="1"/>
          <p:nvPr/>
        </p:nvSpPr>
        <p:spPr>
          <a:xfrm>
            <a:off x="736600" y="936376"/>
            <a:ext cx="7623809" cy="5121658"/>
          </a:xfrm>
          <a:prstGeom prst="rect">
            <a:avLst/>
          </a:prstGeom>
        </p:spPr>
        <p:txBody>
          <a:bodyPr vert="horz" wrap="square" lIns="0" tIns="64135" rIns="0" bIns="0" rtlCol="0">
            <a:spAutoFit/>
          </a:bodyPr>
          <a:lstStyle/>
          <a:p>
            <a:pPr marL="12700">
              <a:lnSpc>
                <a:spcPct val="100000"/>
              </a:lnSpc>
              <a:spcBef>
                <a:spcPts val="50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Management</a:t>
            </a:r>
            <a:endParaRPr sz="2400">
              <a:latin typeface="Arial"/>
              <a:cs typeface="Arial"/>
            </a:endParaRPr>
          </a:p>
          <a:p>
            <a:pPr marL="469900">
              <a:lnSpc>
                <a:spcPct val="100000"/>
              </a:lnSpc>
              <a:spcBef>
                <a:spcPts val="390"/>
              </a:spcBef>
            </a:pPr>
            <a:r>
              <a:rPr lang="en-US" sz="2300" dirty="0" smtClean="0">
                <a:solidFill>
                  <a:srgbClr val="FFFFFF"/>
                </a:solidFill>
                <a:latin typeface="Arial"/>
                <a:cs typeface="Arial"/>
              </a:rPr>
              <a:t>E</a:t>
            </a:r>
            <a:r>
              <a:rPr sz="2300" smtClean="0">
                <a:solidFill>
                  <a:srgbClr val="FFFFFF"/>
                </a:solidFill>
                <a:latin typeface="Arial"/>
                <a:cs typeface="Arial"/>
              </a:rPr>
              <a:t>nsure </a:t>
            </a:r>
            <a:r>
              <a:rPr sz="2300" dirty="0">
                <a:solidFill>
                  <a:srgbClr val="FFFFFF"/>
                </a:solidFill>
                <a:latin typeface="Arial"/>
                <a:cs typeface="Arial"/>
              </a:rPr>
              <a:t>all machinery is properly</a:t>
            </a:r>
            <a:r>
              <a:rPr sz="2300" spc="50" dirty="0">
                <a:solidFill>
                  <a:srgbClr val="FFFFFF"/>
                </a:solidFill>
                <a:latin typeface="Arial"/>
                <a:cs typeface="Arial"/>
              </a:rPr>
              <a:t> </a:t>
            </a:r>
            <a:r>
              <a:rPr sz="2300" dirty="0">
                <a:solidFill>
                  <a:srgbClr val="FFFFFF"/>
                </a:solidFill>
                <a:latin typeface="Arial"/>
                <a:cs typeface="Arial"/>
              </a:rPr>
              <a:t>guarded</a:t>
            </a:r>
            <a:endParaRPr sz="2300">
              <a:latin typeface="Arial"/>
              <a:cs typeface="Arial"/>
            </a:endParaRPr>
          </a:p>
          <a:p>
            <a:pPr marL="12700">
              <a:lnSpc>
                <a:spcPct val="100000"/>
              </a:lnSpc>
              <a:spcBef>
                <a:spcPts val="40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Supervisors</a:t>
            </a:r>
            <a:endParaRPr sz="2400">
              <a:latin typeface="Arial"/>
              <a:cs typeface="Arial"/>
            </a:endParaRPr>
          </a:p>
          <a:p>
            <a:pPr marL="469900" marR="5080">
              <a:lnSpc>
                <a:spcPct val="114100"/>
              </a:lnSpc>
            </a:pPr>
            <a:r>
              <a:rPr lang="en-US" sz="2300" spc="-5" dirty="0" smtClean="0">
                <a:solidFill>
                  <a:srgbClr val="FFFFFF"/>
                </a:solidFill>
                <a:latin typeface="Arial"/>
                <a:cs typeface="Arial"/>
              </a:rPr>
              <a:t>T</a:t>
            </a:r>
            <a:r>
              <a:rPr sz="2300" spc="-5" smtClean="0">
                <a:solidFill>
                  <a:srgbClr val="FFFFFF"/>
                </a:solidFill>
                <a:latin typeface="Arial"/>
                <a:cs typeface="Arial"/>
              </a:rPr>
              <a:t>rain </a:t>
            </a:r>
            <a:r>
              <a:rPr sz="2300" dirty="0">
                <a:solidFill>
                  <a:srgbClr val="FFFFFF"/>
                </a:solidFill>
                <a:latin typeface="Arial"/>
                <a:cs typeface="Arial"/>
              </a:rPr>
              <a:t>employees on specific guard rules </a:t>
            </a:r>
            <a:r>
              <a:rPr sz="2300" spc="-5" dirty="0">
                <a:solidFill>
                  <a:srgbClr val="FFFFFF"/>
                </a:solidFill>
                <a:latin typeface="Arial"/>
                <a:cs typeface="Arial"/>
              </a:rPr>
              <a:t>in </a:t>
            </a:r>
            <a:r>
              <a:rPr sz="2300" dirty="0">
                <a:solidFill>
                  <a:srgbClr val="FFFFFF"/>
                </a:solidFill>
                <a:latin typeface="Arial"/>
                <a:cs typeface="Arial"/>
              </a:rPr>
              <a:t>their </a:t>
            </a:r>
            <a:r>
              <a:rPr sz="2300">
                <a:solidFill>
                  <a:srgbClr val="FFFFFF"/>
                </a:solidFill>
                <a:latin typeface="Arial"/>
                <a:cs typeface="Arial"/>
              </a:rPr>
              <a:t>areas  </a:t>
            </a:r>
            <a:r>
              <a:rPr lang="en-US" sz="3450" baseline="2415" dirty="0" smtClean="0">
                <a:solidFill>
                  <a:srgbClr val="FF9800"/>
                </a:solidFill>
                <a:latin typeface="Arial"/>
                <a:cs typeface="Arial"/>
              </a:rPr>
              <a:t>E</a:t>
            </a:r>
            <a:r>
              <a:rPr sz="2300" smtClean="0">
                <a:solidFill>
                  <a:srgbClr val="FFFFFF"/>
                </a:solidFill>
                <a:latin typeface="Arial"/>
                <a:cs typeface="Arial"/>
              </a:rPr>
              <a:t>nsure </a:t>
            </a:r>
            <a:r>
              <a:rPr sz="2300" dirty="0">
                <a:solidFill>
                  <a:srgbClr val="FFFFFF"/>
                </a:solidFill>
                <a:latin typeface="Arial"/>
                <a:cs typeface="Arial"/>
              </a:rPr>
              <a:t>machine guards remain in place and</a:t>
            </a:r>
            <a:r>
              <a:rPr sz="2300" spc="-330" dirty="0">
                <a:solidFill>
                  <a:srgbClr val="FFFFFF"/>
                </a:solidFill>
                <a:latin typeface="Arial"/>
                <a:cs typeface="Arial"/>
              </a:rPr>
              <a:t> </a:t>
            </a:r>
            <a:r>
              <a:rPr sz="2300" dirty="0">
                <a:solidFill>
                  <a:srgbClr val="FFFFFF"/>
                </a:solidFill>
                <a:latin typeface="Arial"/>
                <a:cs typeface="Arial"/>
              </a:rPr>
              <a:t>are</a:t>
            </a:r>
            <a:endParaRPr sz="2300">
              <a:latin typeface="Arial"/>
              <a:cs typeface="Arial"/>
            </a:endParaRPr>
          </a:p>
          <a:p>
            <a:pPr marL="755650">
              <a:lnSpc>
                <a:spcPts val="2580"/>
              </a:lnSpc>
            </a:pPr>
            <a:r>
              <a:rPr sz="2300" dirty="0">
                <a:solidFill>
                  <a:srgbClr val="FFFFFF"/>
                </a:solidFill>
                <a:latin typeface="Arial"/>
                <a:cs typeface="Arial"/>
              </a:rPr>
              <a:t>functional</a:t>
            </a:r>
            <a:endParaRPr sz="2300">
              <a:latin typeface="Arial"/>
              <a:cs typeface="Arial"/>
            </a:endParaRPr>
          </a:p>
          <a:p>
            <a:pPr marL="469900">
              <a:lnSpc>
                <a:spcPct val="100000"/>
              </a:lnSpc>
              <a:spcBef>
                <a:spcPts val="400"/>
              </a:spcBef>
            </a:pPr>
            <a:r>
              <a:rPr sz="3450" baseline="2415" smtClean="0">
                <a:solidFill>
                  <a:srgbClr val="FF9800"/>
                </a:solidFill>
                <a:latin typeface="Arial"/>
                <a:cs typeface="Arial"/>
              </a:rPr>
              <a:t> </a:t>
            </a:r>
            <a:r>
              <a:rPr lang="en-US" sz="3600" baseline="2415" dirty="0" smtClean="0">
                <a:solidFill>
                  <a:srgbClr val="FFFFFF"/>
                </a:solidFill>
                <a:latin typeface="Arial"/>
                <a:cs typeface="Arial"/>
              </a:rPr>
              <a:t>i</a:t>
            </a:r>
            <a:r>
              <a:rPr sz="2300" smtClean="0">
                <a:solidFill>
                  <a:srgbClr val="FFFFFF"/>
                </a:solidFill>
                <a:latin typeface="Arial"/>
                <a:cs typeface="Arial"/>
              </a:rPr>
              <a:t>mmediately </a:t>
            </a:r>
            <a:r>
              <a:rPr sz="2300" dirty="0">
                <a:solidFill>
                  <a:srgbClr val="FFFFFF"/>
                </a:solidFill>
                <a:latin typeface="Arial"/>
                <a:cs typeface="Arial"/>
              </a:rPr>
              <a:t>correct machine guard</a:t>
            </a:r>
            <a:r>
              <a:rPr sz="2300" spc="-340" dirty="0">
                <a:solidFill>
                  <a:srgbClr val="FFFFFF"/>
                </a:solidFill>
                <a:latin typeface="Arial"/>
                <a:cs typeface="Arial"/>
              </a:rPr>
              <a:t> </a:t>
            </a:r>
            <a:r>
              <a:rPr sz="2300" dirty="0">
                <a:solidFill>
                  <a:srgbClr val="FFFFFF"/>
                </a:solidFill>
                <a:latin typeface="Arial"/>
                <a:cs typeface="Arial"/>
              </a:rPr>
              <a:t>deficiencies</a:t>
            </a:r>
            <a:endParaRPr sz="2300">
              <a:latin typeface="Arial"/>
              <a:cs typeface="Arial"/>
            </a:endParaRPr>
          </a:p>
          <a:p>
            <a:pPr marL="12700">
              <a:lnSpc>
                <a:spcPct val="100000"/>
              </a:lnSpc>
              <a:spcBef>
                <a:spcPts val="40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Employees</a:t>
            </a:r>
            <a:endParaRPr sz="2400">
              <a:latin typeface="Arial"/>
              <a:cs typeface="Arial"/>
            </a:endParaRPr>
          </a:p>
          <a:p>
            <a:pPr marL="755650" marR="102235" indent="-285750">
              <a:lnSpc>
                <a:spcPts val="2580"/>
              </a:lnSpc>
              <a:spcBef>
                <a:spcPts val="625"/>
              </a:spcBef>
            </a:pPr>
            <a:r>
              <a:rPr sz="3450" baseline="2415" smtClean="0">
                <a:solidFill>
                  <a:srgbClr val="FF9800"/>
                </a:solidFill>
                <a:latin typeface="Arial"/>
                <a:cs typeface="Arial"/>
              </a:rPr>
              <a:t> </a:t>
            </a:r>
            <a:r>
              <a:rPr lang="en-US" sz="2300" baseline="2415" dirty="0" smtClean="0">
                <a:solidFill>
                  <a:srgbClr val="FFFFFF"/>
                </a:solidFill>
                <a:latin typeface="Arial"/>
                <a:cs typeface="Arial"/>
              </a:rPr>
              <a:t>D</a:t>
            </a:r>
            <a:r>
              <a:rPr sz="2300" smtClean="0">
                <a:solidFill>
                  <a:srgbClr val="FFFFFF"/>
                </a:solidFill>
                <a:latin typeface="Arial"/>
                <a:cs typeface="Arial"/>
              </a:rPr>
              <a:t>o </a:t>
            </a:r>
            <a:r>
              <a:rPr sz="2300" dirty="0">
                <a:solidFill>
                  <a:srgbClr val="FFFFFF"/>
                </a:solidFill>
                <a:latin typeface="Arial"/>
                <a:cs typeface="Arial"/>
              </a:rPr>
              <a:t>not remove guards unless machine is locked and  tagged</a:t>
            </a:r>
            <a:endParaRPr sz="2300">
              <a:latin typeface="Arial"/>
              <a:cs typeface="Arial"/>
            </a:endParaRPr>
          </a:p>
          <a:p>
            <a:pPr marL="755650" marR="885190" indent="-285750">
              <a:lnSpc>
                <a:spcPts val="2580"/>
              </a:lnSpc>
              <a:spcBef>
                <a:spcPts val="580"/>
              </a:spcBef>
            </a:pPr>
            <a:r>
              <a:rPr sz="3450" baseline="2415" smtClean="0">
                <a:solidFill>
                  <a:srgbClr val="FF9800"/>
                </a:solidFill>
                <a:latin typeface="Arial"/>
                <a:cs typeface="Arial"/>
              </a:rPr>
              <a:t> </a:t>
            </a:r>
            <a:r>
              <a:rPr sz="2300" dirty="0">
                <a:solidFill>
                  <a:srgbClr val="FFFFFF"/>
                </a:solidFill>
                <a:latin typeface="Arial"/>
                <a:cs typeface="Arial"/>
              </a:rPr>
              <a:t>report machine guard problems </a:t>
            </a:r>
            <a:r>
              <a:rPr sz="2300" spc="-5" dirty="0">
                <a:solidFill>
                  <a:srgbClr val="FFFFFF"/>
                </a:solidFill>
                <a:latin typeface="Arial"/>
                <a:cs typeface="Arial"/>
              </a:rPr>
              <a:t>to </a:t>
            </a:r>
            <a:r>
              <a:rPr sz="2300" dirty="0">
                <a:solidFill>
                  <a:srgbClr val="FFFFFF"/>
                </a:solidFill>
                <a:latin typeface="Arial"/>
                <a:cs typeface="Arial"/>
              </a:rPr>
              <a:t>supervisors  immediately</a:t>
            </a:r>
            <a:endParaRPr sz="2300">
              <a:latin typeface="Arial"/>
              <a:cs typeface="Arial"/>
            </a:endParaRPr>
          </a:p>
          <a:p>
            <a:pPr marL="469900">
              <a:lnSpc>
                <a:spcPct val="100000"/>
              </a:lnSpc>
              <a:spcBef>
                <a:spcPts val="335"/>
              </a:spcBef>
            </a:pPr>
            <a:r>
              <a:rPr sz="3450" baseline="2415" smtClean="0">
                <a:solidFill>
                  <a:srgbClr val="FF9800"/>
                </a:solidFill>
                <a:latin typeface="Arial"/>
                <a:cs typeface="Arial"/>
              </a:rPr>
              <a:t> </a:t>
            </a:r>
            <a:r>
              <a:rPr sz="2300" dirty="0">
                <a:solidFill>
                  <a:srgbClr val="FFFFFF"/>
                </a:solidFill>
                <a:latin typeface="Arial"/>
                <a:cs typeface="Arial"/>
              </a:rPr>
              <a:t>do not operate equipment unless guards are in</a:t>
            </a:r>
            <a:r>
              <a:rPr sz="2300" spc="-340" dirty="0">
                <a:solidFill>
                  <a:srgbClr val="FFFFFF"/>
                </a:solidFill>
                <a:latin typeface="Arial"/>
                <a:cs typeface="Arial"/>
              </a:rPr>
              <a:t> </a:t>
            </a:r>
            <a:r>
              <a:rPr sz="2300" dirty="0">
                <a:solidFill>
                  <a:srgbClr val="FFFFFF"/>
                </a:solidFill>
                <a:latin typeface="Arial"/>
                <a:cs typeface="Arial"/>
              </a:rPr>
              <a:t>place</a:t>
            </a:r>
            <a:endParaRPr sz="2300">
              <a:latin typeface="Arial"/>
              <a:cs typeface="Arial"/>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4294967295"/>
          </p:nvPr>
        </p:nvSpPr>
        <p:spPr>
          <a:xfrm>
            <a:off x="6553200" y="6248400"/>
            <a:ext cx="1905000" cy="457200"/>
          </a:xfrm>
          <a:prstGeom prst="rect">
            <a:avLst/>
          </a:prstGeom>
          <a:noFill/>
        </p:spPr>
        <p:txBody>
          <a:bodyPr/>
          <a:lstStyle/>
          <a:p>
            <a:fld id="{CF82373C-01CA-435E-8E05-237EEFEF1294}" type="slidenum">
              <a:rPr lang="en-US" smtClean="0"/>
              <a:pPr/>
              <a:t>34</a:t>
            </a:fld>
            <a:endParaRPr lang="en-US" smtClean="0"/>
          </a:p>
        </p:txBody>
      </p:sp>
      <p:sp>
        <p:nvSpPr>
          <p:cNvPr id="66563" name="Rectangle 2"/>
          <p:cNvSpPr>
            <a:spLocks noGrp="1" noChangeArrowheads="1"/>
          </p:cNvSpPr>
          <p:nvPr>
            <p:ph type="title"/>
          </p:nvPr>
        </p:nvSpPr>
        <p:spPr>
          <a:xfrm>
            <a:off x="457200" y="228600"/>
            <a:ext cx="5362575" cy="635000"/>
          </a:xfrm>
        </p:spPr>
        <p:txBody>
          <a:bodyPr/>
          <a:lstStyle/>
          <a:p>
            <a:r>
              <a:rPr lang="en-US" dirty="0" smtClean="0"/>
              <a:t>Machinery: General Safety Principles</a:t>
            </a:r>
          </a:p>
        </p:txBody>
      </p:sp>
      <p:sp>
        <p:nvSpPr>
          <p:cNvPr id="66564" name="Rectangle 3"/>
          <p:cNvSpPr>
            <a:spLocks noGrp="1" noChangeArrowheads="1"/>
          </p:cNvSpPr>
          <p:nvPr>
            <p:ph type="body" idx="1"/>
          </p:nvPr>
        </p:nvSpPr>
        <p:spPr/>
        <p:txBody>
          <a:bodyPr/>
          <a:lstStyle/>
          <a:p>
            <a:r>
              <a:rPr lang="en-US" smtClean="0"/>
              <a:t>Securely fasten equipment to eliminate movement or “walking”</a:t>
            </a:r>
          </a:p>
          <a:p>
            <a:r>
              <a:rPr lang="en-US" smtClean="0"/>
              <a:t>No loose clothing, long hair, jewelry, or gloves around rotating machine parts</a:t>
            </a:r>
          </a:p>
          <a:p>
            <a:r>
              <a:rPr lang="en-US" smtClean="0"/>
              <a:t>Respect machine guards</a:t>
            </a:r>
          </a:p>
          <a:p>
            <a:r>
              <a:rPr lang="en-US" smtClean="0"/>
              <a:t>Keep electrical cords and plugs intact</a:t>
            </a:r>
          </a:p>
          <a:p>
            <a:r>
              <a:rPr lang="en-US" smtClean="0"/>
              <a:t>Inspect machinery before each use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4294967295"/>
          </p:nvPr>
        </p:nvSpPr>
        <p:spPr>
          <a:xfrm>
            <a:off x="6553200" y="6248400"/>
            <a:ext cx="1905000" cy="457200"/>
          </a:xfrm>
          <a:prstGeom prst="rect">
            <a:avLst/>
          </a:prstGeom>
          <a:noFill/>
        </p:spPr>
        <p:txBody>
          <a:bodyPr/>
          <a:lstStyle/>
          <a:p>
            <a:fld id="{0663AC7E-1E8D-470E-AEEA-A0E42520B9A7}" type="slidenum">
              <a:rPr lang="en-US" smtClean="0"/>
              <a:pPr/>
              <a:t>35</a:t>
            </a:fld>
            <a:endParaRPr lang="en-US" smtClean="0"/>
          </a:p>
        </p:txBody>
      </p:sp>
      <p:sp>
        <p:nvSpPr>
          <p:cNvPr id="67587" name="Rectangle 2"/>
          <p:cNvSpPr>
            <a:spLocks noGrp="1" noChangeArrowheads="1"/>
          </p:cNvSpPr>
          <p:nvPr>
            <p:ph type="title"/>
          </p:nvPr>
        </p:nvSpPr>
        <p:spPr>
          <a:xfrm>
            <a:off x="685800" y="533400"/>
            <a:ext cx="7772400" cy="1143000"/>
          </a:xfrm>
        </p:spPr>
        <p:txBody>
          <a:bodyPr/>
          <a:lstStyle/>
          <a:p>
            <a:r>
              <a:rPr lang="en-US" smtClean="0"/>
              <a:t>Machinery: General Safety Principles</a:t>
            </a:r>
          </a:p>
        </p:txBody>
      </p:sp>
      <p:sp>
        <p:nvSpPr>
          <p:cNvPr id="67588" name="Rectangle 3"/>
          <p:cNvSpPr>
            <a:spLocks noGrp="1" noChangeArrowheads="1"/>
          </p:cNvSpPr>
          <p:nvPr>
            <p:ph type="body" idx="1"/>
          </p:nvPr>
        </p:nvSpPr>
        <p:spPr>
          <a:xfrm>
            <a:off x="762000" y="1676400"/>
            <a:ext cx="7772400" cy="4876800"/>
          </a:xfrm>
        </p:spPr>
        <p:txBody>
          <a:bodyPr/>
          <a:lstStyle/>
          <a:p>
            <a:r>
              <a:rPr lang="en-US" smtClean="0"/>
              <a:t>Do not leave machines running and unattended</a:t>
            </a:r>
          </a:p>
          <a:p>
            <a:r>
              <a:rPr lang="en-US" smtClean="0"/>
              <a:t>Never attend to brush debris from the table surface while the machine is running</a:t>
            </a:r>
          </a:p>
          <a:p>
            <a:r>
              <a:rPr lang="en-US" smtClean="0"/>
              <a:t>An active brake mechanism adds greatly to safety</a:t>
            </a:r>
          </a:p>
          <a:p>
            <a:r>
              <a:rPr lang="en-US" smtClean="0"/>
              <a:t>Easily reached “off” switch increases safety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8690" y="405129"/>
            <a:ext cx="2028189" cy="635000"/>
          </a:xfrm>
          <a:prstGeom prst="rect">
            <a:avLst/>
          </a:prstGeom>
        </p:spPr>
        <p:txBody>
          <a:bodyPr vert="horz" wrap="square" lIns="0" tIns="12700" rIns="0" bIns="0" rtlCol="0">
            <a:spAutoFit/>
          </a:bodyPr>
          <a:lstStyle/>
          <a:p>
            <a:pPr marL="12700">
              <a:lnSpc>
                <a:spcPct val="100000"/>
              </a:lnSpc>
              <a:spcBef>
                <a:spcPts val="100"/>
              </a:spcBef>
            </a:pPr>
            <a:r>
              <a:rPr spc="-15" dirty="0"/>
              <a:t>T</a:t>
            </a:r>
            <a:r>
              <a:rPr spc="15" dirty="0"/>
              <a:t>r</a:t>
            </a:r>
            <a:r>
              <a:rPr spc="-5" dirty="0"/>
              <a:t>a</a:t>
            </a:r>
            <a:r>
              <a:rPr dirty="0"/>
              <a:t>i</a:t>
            </a:r>
            <a:r>
              <a:rPr spc="-5" dirty="0"/>
              <a:t>n</a:t>
            </a:r>
            <a:r>
              <a:rPr dirty="0"/>
              <a:t>i</a:t>
            </a:r>
            <a:r>
              <a:rPr spc="-5" dirty="0"/>
              <a:t>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36</a:t>
            </a:fld>
            <a:endParaRPr dirty="0"/>
          </a:p>
        </p:txBody>
      </p:sp>
      <p:sp>
        <p:nvSpPr>
          <p:cNvPr id="3" name="object 3"/>
          <p:cNvSpPr txBox="1"/>
          <p:nvPr/>
        </p:nvSpPr>
        <p:spPr>
          <a:xfrm>
            <a:off x="701040" y="1163319"/>
            <a:ext cx="7576820" cy="3723640"/>
          </a:xfrm>
          <a:prstGeom prst="rect">
            <a:avLst/>
          </a:prstGeom>
        </p:spPr>
        <p:txBody>
          <a:bodyPr vert="horz" wrap="square" lIns="0" tIns="154940" rIns="0" bIns="0" rtlCol="0">
            <a:spAutoFit/>
          </a:bodyPr>
          <a:lstStyle/>
          <a:p>
            <a:pPr marL="12700">
              <a:lnSpc>
                <a:spcPct val="100000"/>
              </a:lnSpc>
              <a:spcBef>
                <a:spcPts val="1220"/>
              </a:spcBef>
            </a:pPr>
            <a:r>
              <a:rPr sz="2400" spc="-5" dirty="0">
                <a:solidFill>
                  <a:srgbClr val="FFFFFF"/>
                </a:solidFill>
                <a:latin typeface="Arial"/>
                <a:cs typeface="Arial"/>
              </a:rPr>
              <a:t>Operators should receive training on the</a:t>
            </a:r>
            <a:r>
              <a:rPr sz="2400" spc="25" dirty="0">
                <a:solidFill>
                  <a:srgbClr val="FFFFFF"/>
                </a:solidFill>
                <a:latin typeface="Arial"/>
                <a:cs typeface="Arial"/>
              </a:rPr>
              <a:t> </a:t>
            </a:r>
            <a:r>
              <a:rPr sz="2400" spc="-10" dirty="0">
                <a:solidFill>
                  <a:srgbClr val="FFFFFF"/>
                </a:solidFill>
                <a:latin typeface="Arial"/>
                <a:cs typeface="Arial"/>
              </a:rPr>
              <a:t>following:</a:t>
            </a:r>
            <a:endParaRPr sz="2400">
              <a:latin typeface="Arial"/>
              <a:cs typeface="Arial"/>
            </a:endParaRPr>
          </a:p>
          <a:p>
            <a:pPr marL="76835">
              <a:lnSpc>
                <a:spcPct val="100000"/>
              </a:lnSpc>
              <a:spcBef>
                <a:spcPts val="112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Hazards associated with particular</a:t>
            </a:r>
            <a:r>
              <a:rPr sz="2400" dirty="0">
                <a:solidFill>
                  <a:srgbClr val="FFFFFF"/>
                </a:solidFill>
                <a:latin typeface="Arial"/>
                <a:cs typeface="Arial"/>
              </a:rPr>
              <a:t> </a:t>
            </a:r>
            <a:r>
              <a:rPr sz="2400" spc="-5" dirty="0">
                <a:solidFill>
                  <a:srgbClr val="FFFFFF"/>
                </a:solidFill>
                <a:latin typeface="Arial"/>
                <a:cs typeface="Arial"/>
              </a:rPr>
              <a:t>machines</a:t>
            </a:r>
            <a:endParaRPr sz="2400">
              <a:latin typeface="Arial"/>
              <a:cs typeface="Arial"/>
            </a:endParaRPr>
          </a:p>
          <a:p>
            <a:pPr marL="419734" marR="5080" indent="-342900">
              <a:lnSpc>
                <a:spcPts val="2670"/>
              </a:lnSpc>
              <a:spcBef>
                <a:spcPts val="66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How the safeguards provide protection </a:t>
            </a:r>
            <a:r>
              <a:rPr sz="2400" spc="-10" dirty="0">
                <a:solidFill>
                  <a:srgbClr val="FFFFFF"/>
                </a:solidFill>
                <a:latin typeface="Arial"/>
                <a:cs typeface="Arial"/>
              </a:rPr>
              <a:t>and </a:t>
            </a:r>
            <a:r>
              <a:rPr sz="2400" spc="-5" dirty="0">
                <a:solidFill>
                  <a:srgbClr val="FFFFFF"/>
                </a:solidFill>
                <a:latin typeface="Arial"/>
                <a:cs typeface="Arial"/>
              </a:rPr>
              <a:t>the </a:t>
            </a:r>
            <a:r>
              <a:rPr sz="2400" spc="-335" dirty="0">
                <a:solidFill>
                  <a:srgbClr val="FFFFFF"/>
                </a:solidFill>
                <a:latin typeface="Arial"/>
                <a:cs typeface="Arial"/>
              </a:rPr>
              <a:t>hazards  </a:t>
            </a:r>
            <a:r>
              <a:rPr sz="2400" spc="-5" dirty="0">
                <a:solidFill>
                  <a:srgbClr val="FFFFFF"/>
                </a:solidFill>
                <a:latin typeface="Arial"/>
                <a:cs typeface="Arial"/>
              </a:rPr>
              <a:t>for which they </a:t>
            </a:r>
            <a:r>
              <a:rPr sz="2400" dirty="0">
                <a:solidFill>
                  <a:srgbClr val="FFFFFF"/>
                </a:solidFill>
                <a:latin typeface="Arial"/>
                <a:cs typeface="Arial"/>
              </a:rPr>
              <a:t>are</a:t>
            </a:r>
            <a:r>
              <a:rPr sz="2400" spc="10" dirty="0">
                <a:solidFill>
                  <a:srgbClr val="FFFFFF"/>
                </a:solidFill>
                <a:latin typeface="Arial"/>
                <a:cs typeface="Arial"/>
              </a:rPr>
              <a:t> </a:t>
            </a:r>
            <a:r>
              <a:rPr sz="2400" spc="-10" dirty="0">
                <a:solidFill>
                  <a:srgbClr val="FFFFFF"/>
                </a:solidFill>
                <a:latin typeface="Arial"/>
                <a:cs typeface="Arial"/>
              </a:rPr>
              <a:t>intended</a:t>
            </a:r>
            <a:endParaRPr sz="2400">
              <a:latin typeface="Arial"/>
              <a:cs typeface="Arial"/>
            </a:endParaRPr>
          </a:p>
          <a:p>
            <a:pPr marL="76835">
              <a:lnSpc>
                <a:spcPct val="100000"/>
              </a:lnSpc>
              <a:spcBef>
                <a:spcPts val="34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How and why </a:t>
            </a:r>
            <a:r>
              <a:rPr sz="2400" dirty="0">
                <a:solidFill>
                  <a:srgbClr val="FFFFFF"/>
                </a:solidFill>
                <a:latin typeface="Arial"/>
                <a:cs typeface="Arial"/>
              </a:rPr>
              <a:t>to </a:t>
            </a:r>
            <a:r>
              <a:rPr sz="2400" spc="-5" dirty="0">
                <a:solidFill>
                  <a:srgbClr val="FFFFFF"/>
                </a:solidFill>
                <a:latin typeface="Arial"/>
                <a:cs typeface="Arial"/>
              </a:rPr>
              <a:t>use </a:t>
            </a:r>
            <a:r>
              <a:rPr sz="2400" dirty="0">
                <a:solidFill>
                  <a:srgbClr val="FFFFFF"/>
                </a:solidFill>
                <a:latin typeface="Arial"/>
                <a:cs typeface="Arial"/>
              </a:rPr>
              <a:t>the</a:t>
            </a:r>
            <a:r>
              <a:rPr sz="2400" spc="-5" dirty="0">
                <a:solidFill>
                  <a:srgbClr val="FFFFFF"/>
                </a:solidFill>
                <a:latin typeface="Arial"/>
                <a:cs typeface="Arial"/>
              </a:rPr>
              <a:t> safeguards</a:t>
            </a:r>
            <a:endParaRPr sz="2400">
              <a:latin typeface="Arial"/>
              <a:cs typeface="Arial"/>
            </a:endParaRPr>
          </a:p>
          <a:p>
            <a:pPr marL="419734" marR="617220" indent="-342900">
              <a:lnSpc>
                <a:spcPts val="2670"/>
              </a:lnSpc>
              <a:spcBef>
                <a:spcPts val="655"/>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How and </a:t>
            </a:r>
            <a:r>
              <a:rPr sz="2400" spc="-10" dirty="0">
                <a:solidFill>
                  <a:srgbClr val="FFFFFF"/>
                </a:solidFill>
                <a:latin typeface="Arial"/>
                <a:cs typeface="Arial"/>
              </a:rPr>
              <a:t>when </a:t>
            </a:r>
            <a:r>
              <a:rPr sz="2400" spc="-5" dirty="0">
                <a:solidFill>
                  <a:srgbClr val="FFFFFF"/>
                </a:solidFill>
                <a:latin typeface="Arial"/>
                <a:cs typeface="Arial"/>
              </a:rPr>
              <a:t>safeguards </a:t>
            </a:r>
            <a:r>
              <a:rPr sz="2400" dirty="0">
                <a:solidFill>
                  <a:srgbClr val="FFFFFF"/>
                </a:solidFill>
                <a:latin typeface="Arial"/>
                <a:cs typeface="Arial"/>
              </a:rPr>
              <a:t>can </a:t>
            </a:r>
            <a:r>
              <a:rPr sz="2400" spc="-5" dirty="0">
                <a:solidFill>
                  <a:srgbClr val="FFFFFF"/>
                </a:solidFill>
                <a:latin typeface="Arial"/>
                <a:cs typeface="Arial"/>
              </a:rPr>
              <a:t>be removed </a:t>
            </a:r>
            <a:r>
              <a:rPr sz="2400" spc="-10" dirty="0">
                <a:solidFill>
                  <a:srgbClr val="FFFFFF"/>
                </a:solidFill>
                <a:latin typeface="Arial"/>
                <a:cs typeface="Arial"/>
              </a:rPr>
              <a:t>and </a:t>
            </a:r>
            <a:r>
              <a:rPr sz="2400" spc="-1190" dirty="0">
                <a:solidFill>
                  <a:srgbClr val="FFFFFF"/>
                </a:solidFill>
                <a:latin typeface="Arial"/>
                <a:cs typeface="Arial"/>
              </a:rPr>
              <a:t>by </a:t>
            </a:r>
            <a:r>
              <a:rPr sz="2400" spc="-645" dirty="0">
                <a:solidFill>
                  <a:srgbClr val="FFFFFF"/>
                </a:solidFill>
                <a:latin typeface="Arial"/>
                <a:cs typeface="Arial"/>
              </a:rPr>
              <a:t> </a:t>
            </a:r>
            <a:r>
              <a:rPr sz="2400" spc="-10" dirty="0">
                <a:solidFill>
                  <a:srgbClr val="FFFFFF"/>
                </a:solidFill>
                <a:latin typeface="Arial"/>
                <a:cs typeface="Arial"/>
              </a:rPr>
              <a:t>whom</a:t>
            </a:r>
            <a:endParaRPr sz="2400">
              <a:latin typeface="Arial"/>
              <a:cs typeface="Arial"/>
            </a:endParaRPr>
          </a:p>
          <a:p>
            <a:pPr marL="419734" marR="781685" indent="-342900">
              <a:lnSpc>
                <a:spcPts val="2670"/>
              </a:lnSpc>
              <a:spcBef>
                <a:spcPts val="610"/>
              </a:spcBef>
            </a:pPr>
            <a:r>
              <a:rPr sz="3600" spc="-7" baseline="2314" dirty="0">
                <a:solidFill>
                  <a:srgbClr val="FF9800"/>
                </a:solidFill>
                <a:latin typeface="Times New Roman"/>
                <a:cs typeface="Times New Roman"/>
              </a:rPr>
              <a:t></a:t>
            </a:r>
            <a:r>
              <a:rPr sz="2400" spc="-5" dirty="0">
                <a:solidFill>
                  <a:srgbClr val="FFFFFF"/>
                </a:solidFill>
                <a:latin typeface="Arial"/>
                <a:cs typeface="Arial"/>
              </a:rPr>
              <a:t>What </a:t>
            </a:r>
            <a:r>
              <a:rPr sz="2400" dirty="0">
                <a:solidFill>
                  <a:srgbClr val="FFFFFF"/>
                </a:solidFill>
                <a:latin typeface="Arial"/>
                <a:cs typeface="Arial"/>
              </a:rPr>
              <a:t>to do </a:t>
            </a:r>
            <a:r>
              <a:rPr sz="2400" spc="-5" dirty="0">
                <a:solidFill>
                  <a:srgbClr val="FFFFFF"/>
                </a:solidFill>
                <a:latin typeface="Arial"/>
                <a:cs typeface="Arial"/>
              </a:rPr>
              <a:t>if </a:t>
            </a:r>
            <a:r>
              <a:rPr sz="2400" dirty="0">
                <a:solidFill>
                  <a:srgbClr val="FFFFFF"/>
                </a:solidFill>
                <a:latin typeface="Arial"/>
                <a:cs typeface="Arial"/>
              </a:rPr>
              <a:t>a </a:t>
            </a:r>
            <a:r>
              <a:rPr sz="2400" spc="-5" dirty="0">
                <a:solidFill>
                  <a:srgbClr val="FFFFFF"/>
                </a:solidFill>
                <a:latin typeface="Arial"/>
                <a:cs typeface="Arial"/>
              </a:rPr>
              <a:t>safeguard </a:t>
            </a:r>
            <a:r>
              <a:rPr sz="2400" spc="-10" dirty="0">
                <a:solidFill>
                  <a:srgbClr val="FFFFFF"/>
                </a:solidFill>
                <a:latin typeface="Arial"/>
                <a:cs typeface="Arial"/>
              </a:rPr>
              <a:t>is </a:t>
            </a:r>
            <a:r>
              <a:rPr sz="2400" spc="-5" dirty="0">
                <a:solidFill>
                  <a:srgbClr val="FFFFFF"/>
                </a:solidFill>
                <a:latin typeface="Arial"/>
                <a:cs typeface="Arial"/>
              </a:rPr>
              <a:t>damaged, missing,  </a:t>
            </a:r>
            <a:r>
              <a:rPr sz="2400" spc="-775" dirty="0">
                <a:solidFill>
                  <a:srgbClr val="FFFFFF"/>
                </a:solidFill>
                <a:latin typeface="Arial"/>
                <a:cs typeface="Arial"/>
              </a:rPr>
              <a:t>or</a:t>
            </a:r>
            <a:r>
              <a:rPr sz="2400" spc="-5" dirty="0">
                <a:solidFill>
                  <a:srgbClr val="FFFFFF"/>
                </a:solidFill>
                <a:latin typeface="Arial"/>
                <a:cs typeface="Arial"/>
              </a:rPr>
              <a:t> </a:t>
            </a:r>
            <a:r>
              <a:rPr sz="2400" spc="-10" dirty="0">
                <a:solidFill>
                  <a:srgbClr val="FFFFFF"/>
                </a:solidFill>
                <a:latin typeface="Arial"/>
                <a:cs typeface="Arial"/>
              </a:rPr>
              <a:t>unable </a:t>
            </a:r>
            <a:r>
              <a:rPr sz="2400" dirty="0">
                <a:solidFill>
                  <a:srgbClr val="FFFFFF"/>
                </a:solidFill>
                <a:latin typeface="Arial"/>
                <a:cs typeface="Arial"/>
              </a:rPr>
              <a:t>to </a:t>
            </a:r>
            <a:r>
              <a:rPr sz="2400" spc="-5" dirty="0">
                <a:solidFill>
                  <a:srgbClr val="FFFFFF"/>
                </a:solidFill>
                <a:latin typeface="Arial"/>
                <a:cs typeface="Arial"/>
              </a:rPr>
              <a:t>provide </a:t>
            </a:r>
            <a:r>
              <a:rPr sz="2400" spc="-10" dirty="0">
                <a:solidFill>
                  <a:srgbClr val="FFFFFF"/>
                </a:solidFill>
                <a:latin typeface="Arial"/>
                <a:cs typeface="Arial"/>
              </a:rPr>
              <a:t>adequate</a:t>
            </a:r>
            <a:r>
              <a:rPr sz="2400" spc="20" dirty="0">
                <a:solidFill>
                  <a:srgbClr val="FFFFFF"/>
                </a:solidFill>
                <a:latin typeface="Arial"/>
                <a:cs typeface="Arial"/>
              </a:rPr>
              <a:t> </a:t>
            </a:r>
            <a:r>
              <a:rPr sz="2400" spc="-5" dirty="0">
                <a:solidFill>
                  <a:srgbClr val="FFFFFF"/>
                </a:solidFill>
                <a:latin typeface="Arial"/>
                <a:cs typeface="Arial"/>
              </a:rPr>
              <a:t>protection</a:t>
            </a:r>
            <a:endParaRPr sz="2400">
              <a:latin typeface="Arial"/>
              <a:cs typeface="Arial"/>
            </a:endParaRP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7175"/>
            <a:ext cx="7543800" cy="1231106"/>
          </a:xfrm>
        </p:spPr>
        <p:txBody>
          <a:bodyPr/>
          <a:lstStyle/>
          <a:p>
            <a:pPr eaLnBrk="1" fontAlgn="auto" hangingPunct="1">
              <a:spcAft>
                <a:spcPts val="0"/>
              </a:spcAft>
              <a:defRPr/>
            </a:pPr>
            <a:r>
              <a:rPr lang="en-US" dirty="0">
                <a:latin typeface="Helvetica" charset="0"/>
              </a:rPr>
              <a:t>Benefits of Ergonomics</a:t>
            </a:r>
            <a:br>
              <a:rPr lang="en-US" dirty="0">
                <a:latin typeface="Helvetica" charset="0"/>
              </a:rPr>
            </a:br>
            <a:endParaRPr lang="en-US" dirty="0"/>
          </a:p>
        </p:txBody>
      </p:sp>
      <p:sp>
        <p:nvSpPr>
          <p:cNvPr id="45059" name="Text Placeholder 2"/>
          <p:cNvSpPr>
            <a:spLocks noGrp="1"/>
          </p:cNvSpPr>
          <p:nvPr>
            <p:ph type="body" sz="half" idx="1"/>
          </p:nvPr>
        </p:nvSpPr>
        <p:spPr>
          <a:xfrm>
            <a:off x="1066800" y="1552575"/>
            <a:ext cx="6556375" cy="4062651"/>
          </a:xfrm>
        </p:spPr>
        <p:txBody>
          <a:bodyPr/>
          <a:lstStyle/>
          <a:p>
            <a:pPr eaLnBrk="1" hangingPunct="1">
              <a:buFontTx/>
              <a:buChar char="•"/>
            </a:pPr>
            <a:r>
              <a:rPr lang="en-US" dirty="0" smtClean="0">
                <a:solidFill>
                  <a:srgbClr val="FFFF00"/>
                </a:solidFill>
                <a:latin typeface="Helvetica" pitchFamily="34" charset="0"/>
              </a:rPr>
              <a:t>Decreased injury risk</a:t>
            </a:r>
          </a:p>
          <a:p>
            <a:pPr eaLnBrk="1" hangingPunct="1">
              <a:buFontTx/>
              <a:buChar char="•"/>
            </a:pPr>
            <a:endParaRPr lang="en-US" sz="1200" dirty="0" smtClean="0">
              <a:solidFill>
                <a:srgbClr val="FFFF00"/>
              </a:solidFill>
              <a:latin typeface="Helvetica" pitchFamily="34" charset="0"/>
            </a:endParaRPr>
          </a:p>
          <a:p>
            <a:pPr eaLnBrk="1" hangingPunct="1">
              <a:buFontTx/>
              <a:buChar char="•"/>
            </a:pPr>
            <a:r>
              <a:rPr lang="en-US" dirty="0" smtClean="0">
                <a:solidFill>
                  <a:srgbClr val="FFFF00"/>
                </a:solidFill>
                <a:latin typeface="Helvetica" pitchFamily="34" charset="0"/>
              </a:rPr>
              <a:t>Increased productivity</a:t>
            </a:r>
          </a:p>
          <a:p>
            <a:pPr eaLnBrk="1" hangingPunct="1">
              <a:buFontTx/>
              <a:buChar char="•"/>
            </a:pPr>
            <a:endParaRPr lang="en-US" sz="1200" dirty="0" smtClean="0">
              <a:solidFill>
                <a:srgbClr val="FFFF00"/>
              </a:solidFill>
              <a:latin typeface="Helvetica" pitchFamily="34" charset="0"/>
            </a:endParaRPr>
          </a:p>
          <a:p>
            <a:pPr eaLnBrk="1" hangingPunct="1">
              <a:buFontTx/>
              <a:buChar char="•"/>
            </a:pPr>
            <a:r>
              <a:rPr lang="en-US" dirty="0" smtClean="0">
                <a:solidFill>
                  <a:srgbClr val="FFFF00"/>
                </a:solidFill>
                <a:latin typeface="Helvetica" pitchFamily="34" charset="0"/>
              </a:rPr>
              <a:t>Decreased mistakes/rework</a:t>
            </a:r>
          </a:p>
          <a:p>
            <a:pPr eaLnBrk="1" hangingPunct="1">
              <a:buFontTx/>
              <a:buChar char="•"/>
            </a:pPr>
            <a:endParaRPr lang="en-US" sz="1200" dirty="0" smtClean="0">
              <a:solidFill>
                <a:srgbClr val="FFFF00"/>
              </a:solidFill>
              <a:latin typeface="Helvetica" pitchFamily="34" charset="0"/>
            </a:endParaRPr>
          </a:p>
          <a:p>
            <a:pPr eaLnBrk="1" hangingPunct="1">
              <a:buFontTx/>
              <a:buChar char="•"/>
            </a:pPr>
            <a:r>
              <a:rPr lang="en-US" dirty="0" smtClean="0">
                <a:solidFill>
                  <a:srgbClr val="FFFF00"/>
                </a:solidFill>
                <a:latin typeface="Helvetica" pitchFamily="34" charset="0"/>
              </a:rPr>
              <a:t>Increased efficiency</a:t>
            </a:r>
          </a:p>
          <a:p>
            <a:pPr eaLnBrk="1" hangingPunct="1">
              <a:buFontTx/>
              <a:buChar char="•"/>
            </a:pPr>
            <a:endParaRPr lang="en-US" sz="1200" dirty="0" smtClean="0">
              <a:solidFill>
                <a:srgbClr val="FFFF00"/>
              </a:solidFill>
              <a:latin typeface="Helvetica" pitchFamily="34" charset="0"/>
            </a:endParaRPr>
          </a:p>
          <a:p>
            <a:pPr eaLnBrk="1" hangingPunct="1">
              <a:buFontTx/>
              <a:buChar char="•"/>
            </a:pPr>
            <a:r>
              <a:rPr lang="en-US" dirty="0" smtClean="0">
                <a:solidFill>
                  <a:srgbClr val="FFFF00"/>
                </a:solidFill>
                <a:latin typeface="Helvetica" pitchFamily="34" charset="0"/>
              </a:rPr>
              <a:t>Decreased lost work days</a:t>
            </a:r>
          </a:p>
          <a:p>
            <a:pPr eaLnBrk="1" hangingPunct="1">
              <a:buFontTx/>
              <a:buChar char="•"/>
            </a:pPr>
            <a:endParaRPr lang="en-US" sz="1200" dirty="0" smtClean="0">
              <a:solidFill>
                <a:srgbClr val="FFFF00"/>
              </a:solidFill>
              <a:latin typeface="Helvetica" pitchFamily="34" charset="0"/>
            </a:endParaRPr>
          </a:p>
          <a:p>
            <a:pPr eaLnBrk="1" hangingPunct="1">
              <a:buFontTx/>
              <a:buChar char="•"/>
            </a:pPr>
            <a:r>
              <a:rPr lang="en-US" dirty="0" smtClean="0">
                <a:solidFill>
                  <a:srgbClr val="FFFF00"/>
                </a:solidFill>
                <a:latin typeface="Helvetica" pitchFamily="34" charset="0"/>
              </a:rPr>
              <a:t>Decreased turnover</a:t>
            </a:r>
          </a:p>
          <a:p>
            <a:pPr eaLnBrk="1" hangingPunct="1">
              <a:buFontTx/>
              <a:buChar char="•"/>
            </a:pPr>
            <a:endParaRPr lang="en-US" sz="1200" dirty="0" smtClean="0">
              <a:solidFill>
                <a:srgbClr val="FFFF00"/>
              </a:solidFill>
              <a:latin typeface="Helvetica" pitchFamily="34" charset="0"/>
            </a:endParaRPr>
          </a:p>
          <a:p>
            <a:pPr eaLnBrk="1" hangingPunct="1">
              <a:buFontTx/>
              <a:buChar char="•"/>
            </a:pPr>
            <a:r>
              <a:rPr lang="en-US" dirty="0" smtClean="0">
                <a:solidFill>
                  <a:srgbClr val="FFFF00"/>
                </a:solidFill>
                <a:latin typeface="Helvetica" pitchFamily="34" charset="0"/>
              </a:rPr>
              <a:t>Improved morale</a:t>
            </a:r>
          </a:p>
          <a:p>
            <a:pPr eaLnBrk="1" hangingPunct="1"/>
            <a:endParaRPr lang="en-US" dirty="0" smtClean="0">
              <a:solidFill>
                <a:srgbClr val="FFFF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875">
              <a:lnSpc>
                <a:spcPct val="100000"/>
              </a:lnSpc>
              <a:spcBef>
                <a:spcPts val="100"/>
              </a:spcBef>
            </a:pPr>
            <a:r>
              <a:rPr dirty="0"/>
              <a:t>S</a:t>
            </a:r>
            <a:r>
              <a:rPr spc="-15" dirty="0"/>
              <a:t>u</a:t>
            </a:r>
            <a:r>
              <a:rPr spc="-5" dirty="0"/>
              <a:t>m</a:t>
            </a:r>
            <a:r>
              <a:rPr dirty="0"/>
              <a:t>m</a:t>
            </a:r>
            <a:r>
              <a:rPr spc="-5" dirty="0"/>
              <a:t>a</a:t>
            </a:r>
            <a:r>
              <a:rPr dirty="0"/>
              <a:t>ry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425"/>
              </a:lnSpc>
            </a:pPr>
            <a:fld id="{81D60167-4931-47E6-BA6A-407CBD079E47}" type="slidenum">
              <a:rPr dirty="0"/>
              <a:pPr marL="25400">
                <a:lnSpc>
                  <a:spcPts val="1425"/>
                </a:lnSpc>
              </a:pPr>
              <a:t>38</a:t>
            </a:fld>
            <a:endParaRPr dirty="0"/>
          </a:p>
        </p:txBody>
      </p:sp>
      <p:sp>
        <p:nvSpPr>
          <p:cNvPr id="3" name="object 3"/>
          <p:cNvSpPr txBox="1"/>
          <p:nvPr/>
        </p:nvSpPr>
        <p:spPr>
          <a:xfrm>
            <a:off x="764540" y="1517650"/>
            <a:ext cx="7051040" cy="3538220"/>
          </a:xfrm>
          <a:prstGeom prst="rect">
            <a:avLst/>
          </a:prstGeom>
        </p:spPr>
        <p:txBody>
          <a:bodyPr vert="horz" wrap="square" lIns="0" tIns="40005" rIns="0" bIns="0" rtlCol="0">
            <a:spAutoFit/>
          </a:bodyPr>
          <a:lstStyle/>
          <a:p>
            <a:pPr marL="355600" marR="91440" indent="-342900">
              <a:lnSpc>
                <a:spcPct val="93100"/>
              </a:lnSpc>
              <a:spcBef>
                <a:spcPts val="315"/>
              </a:spcBef>
            </a:pPr>
            <a:r>
              <a:rPr sz="3900" baseline="2136" dirty="0">
                <a:solidFill>
                  <a:srgbClr val="FF9800"/>
                </a:solidFill>
                <a:latin typeface="Times New Roman"/>
                <a:cs typeface="Times New Roman"/>
              </a:rPr>
              <a:t></a:t>
            </a:r>
            <a:r>
              <a:rPr sz="2600" dirty="0">
                <a:solidFill>
                  <a:srgbClr val="FFFFFF"/>
                </a:solidFill>
                <a:latin typeface="Arial"/>
                <a:cs typeface="Arial"/>
              </a:rPr>
              <a:t>Safeguards are essential </a:t>
            </a:r>
            <a:r>
              <a:rPr sz="2600" spc="-5" dirty="0">
                <a:solidFill>
                  <a:srgbClr val="FFFFFF"/>
                </a:solidFill>
                <a:latin typeface="Arial"/>
                <a:cs typeface="Arial"/>
              </a:rPr>
              <a:t>for </a:t>
            </a:r>
            <a:r>
              <a:rPr sz="2600" dirty="0">
                <a:solidFill>
                  <a:srgbClr val="FFFFFF"/>
                </a:solidFill>
                <a:latin typeface="Arial"/>
                <a:cs typeface="Arial"/>
              </a:rPr>
              <a:t>protecting </a:t>
            </a:r>
            <a:r>
              <a:rPr sz="2600" spc="-415" dirty="0">
                <a:solidFill>
                  <a:srgbClr val="FFFFFF"/>
                </a:solidFill>
                <a:latin typeface="Arial"/>
                <a:cs typeface="Arial"/>
              </a:rPr>
              <a:t>workers  </a:t>
            </a:r>
            <a:r>
              <a:rPr sz="2600" spc="-5" dirty="0">
                <a:solidFill>
                  <a:srgbClr val="FFFFFF"/>
                </a:solidFill>
                <a:latin typeface="Arial"/>
                <a:cs typeface="Arial"/>
              </a:rPr>
              <a:t>from </a:t>
            </a:r>
            <a:r>
              <a:rPr sz="2600" dirty="0">
                <a:solidFill>
                  <a:srgbClr val="FFFFFF"/>
                </a:solidFill>
                <a:latin typeface="Arial"/>
                <a:cs typeface="Arial"/>
              </a:rPr>
              <a:t>needless and preventable machinery-  </a:t>
            </a:r>
            <a:r>
              <a:rPr sz="2600" spc="-5" dirty="0">
                <a:solidFill>
                  <a:srgbClr val="FFFFFF"/>
                </a:solidFill>
                <a:latin typeface="Arial"/>
                <a:cs typeface="Arial"/>
              </a:rPr>
              <a:t>related injuries</a:t>
            </a:r>
            <a:endParaRPr sz="2600">
              <a:latin typeface="Arial"/>
              <a:cs typeface="Arial"/>
            </a:endParaRPr>
          </a:p>
          <a:p>
            <a:pPr marL="355600" marR="5080" indent="-342900">
              <a:lnSpc>
                <a:spcPct val="93100"/>
              </a:lnSpc>
              <a:spcBef>
                <a:spcPts val="655"/>
              </a:spcBef>
            </a:pPr>
            <a:r>
              <a:rPr sz="3900" baseline="2136" dirty="0">
                <a:solidFill>
                  <a:srgbClr val="FF9800"/>
                </a:solidFill>
                <a:latin typeface="Times New Roman"/>
                <a:cs typeface="Times New Roman"/>
              </a:rPr>
              <a:t></a:t>
            </a:r>
            <a:r>
              <a:rPr sz="2600" dirty="0">
                <a:solidFill>
                  <a:srgbClr val="FFFFFF"/>
                </a:solidFill>
                <a:latin typeface="Arial"/>
                <a:cs typeface="Arial"/>
              </a:rPr>
              <a:t>The point </a:t>
            </a:r>
            <a:r>
              <a:rPr sz="2600" spc="5" dirty="0">
                <a:solidFill>
                  <a:srgbClr val="FFFFFF"/>
                </a:solidFill>
                <a:latin typeface="Arial"/>
                <a:cs typeface="Arial"/>
              </a:rPr>
              <a:t>of </a:t>
            </a:r>
            <a:r>
              <a:rPr sz="2600" dirty="0">
                <a:solidFill>
                  <a:srgbClr val="FFFFFF"/>
                </a:solidFill>
                <a:latin typeface="Arial"/>
                <a:cs typeface="Arial"/>
              </a:rPr>
              <a:t>operation, as well </a:t>
            </a:r>
            <a:r>
              <a:rPr sz="2600" spc="5" dirty="0">
                <a:solidFill>
                  <a:srgbClr val="FFFFFF"/>
                </a:solidFill>
                <a:latin typeface="Arial"/>
                <a:cs typeface="Arial"/>
              </a:rPr>
              <a:t>as </a:t>
            </a:r>
            <a:r>
              <a:rPr sz="2600" spc="-5" dirty="0">
                <a:solidFill>
                  <a:srgbClr val="FFFFFF"/>
                </a:solidFill>
                <a:latin typeface="Arial"/>
                <a:cs typeface="Arial"/>
              </a:rPr>
              <a:t>all </a:t>
            </a:r>
            <a:r>
              <a:rPr sz="2600" dirty="0">
                <a:solidFill>
                  <a:srgbClr val="FFFFFF"/>
                </a:solidFill>
                <a:latin typeface="Arial"/>
                <a:cs typeface="Arial"/>
              </a:rPr>
              <a:t>parts </a:t>
            </a:r>
            <a:r>
              <a:rPr sz="2600" spc="5" dirty="0">
                <a:solidFill>
                  <a:srgbClr val="FFFFFF"/>
                </a:solidFill>
                <a:latin typeface="Arial"/>
                <a:cs typeface="Arial"/>
              </a:rPr>
              <a:t>of  </a:t>
            </a:r>
            <a:r>
              <a:rPr sz="2600" spc="-805" dirty="0">
                <a:solidFill>
                  <a:srgbClr val="FFFFFF"/>
                </a:solidFill>
                <a:latin typeface="Arial"/>
                <a:cs typeface="Arial"/>
              </a:rPr>
              <a:t>the</a:t>
            </a:r>
            <a:r>
              <a:rPr sz="2600" spc="-5" dirty="0">
                <a:solidFill>
                  <a:srgbClr val="FFFFFF"/>
                </a:solidFill>
                <a:latin typeface="Arial"/>
                <a:cs typeface="Arial"/>
              </a:rPr>
              <a:t> </a:t>
            </a:r>
            <a:r>
              <a:rPr sz="2600" dirty="0">
                <a:solidFill>
                  <a:srgbClr val="FFFFFF"/>
                </a:solidFill>
                <a:latin typeface="Arial"/>
                <a:cs typeface="Arial"/>
              </a:rPr>
              <a:t>machine that move while </a:t>
            </a:r>
            <a:r>
              <a:rPr sz="2600" spc="-5" dirty="0">
                <a:solidFill>
                  <a:srgbClr val="FFFFFF"/>
                </a:solidFill>
                <a:latin typeface="Arial"/>
                <a:cs typeface="Arial"/>
              </a:rPr>
              <a:t>the </a:t>
            </a:r>
            <a:r>
              <a:rPr sz="2600" dirty="0">
                <a:solidFill>
                  <a:srgbClr val="FFFFFF"/>
                </a:solidFill>
                <a:latin typeface="Arial"/>
                <a:cs typeface="Arial"/>
              </a:rPr>
              <a:t>machine </a:t>
            </a:r>
            <a:r>
              <a:rPr sz="2600" spc="-5" dirty="0">
                <a:solidFill>
                  <a:srgbClr val="FFFFFF"/>
                </a:solidFill>
                <a:latin typeface="Arial"/>
                <a:cs typeface="Arial"/>
              </a:rPr>
              <a:t>is  </a:t>
            </a:r>
            <a:r>
              <a:rPr sz="2600" dirty="0">
                <a:solidFill>
                  <a:srgbClr val="FFFFFF"/>
                </a:solidFill>
                <a:latin typeface="Arial"/>
                <a:cs typeface="Arial"/>
              </a:rPr>
              <a:t>working, must be</a:t>
            </a:r>
            <a:r>
              <a:rPr sz="2600" spc="-25" dirty="0">
                <a:solidFill>
                  <a:srgbClr val="FFFFFF"/>
                </a:solidFill>
                <a:latin typeface="Arial"/>
                <a:cs typeface="Arial"/>
              </a:rPr>
              <a:t> </a:t>
            </a:r>
            <a:r>
              <a:rPr sz="2600" dirty="0">
                <a:solidFill>
                  <a:srgbClr val="FFFFFF"/>
                </a:solidFill>
                <a:latin typeface="Arial"/>
                <a:cs typeface="Arial"/>
              </a:rPr>
              <a:t>safeguarded</a:t>
            </a:r>
            <a:endParaRPr sz="2600">
              <a:latin typeface="Arial"/>
              <a:cs typeface="Arial"/>
            </a:endParaRPr>
          </a:p>
          <a:p>
            <a:pPr marL="355600" marR="95250" indent="-342900">
              <a:lnSpc>
                <a:spcPct val="93100"/>
              </a:lnSpc>
              <a:spcBef>
                <a:spcPts val="645"/>
              </a:spcBef>
              <a:tabLst>
                <a:tab pos="4277995" algn="l"/>
              </a:tabLst>
            </a:pPr>
            <a:r>
              <a:rPr sz="3900" baseline="2136" dirty="0">
                <a:solidFill>
                  <a:srgbClr val="FF9800"/>
                </a:solidFill>
                <a:latin typeface="Times New Roman"/>
                <a:cs typeface="Times New Roman"/>
              </a:rPr>
              <a:t></a:t>
            </a:r>
            <a:r>
              <a:rPr sz="2600" dirty="0">
                <a:solidFill>
                  <a:srgbClr val="FFFFFF"/>
                </a:solidFill>
                <a:latin typeface="Arial"/>
                <a:cs typeface="Arial"/>
              </a:rPr>
              <a:t>A good </a:t>
            </a:r>
            <a:r>
              <a:rPr sz="2600" spc="-5" dirty="0">
                <a:solidFill>
                  <a:srgbClr val="FFFFFF"/>
                </a:solidFill>
                <a:latin typeface="Arial"/>
                <a:cs typeface="Arial"/>
              </a:rPr>
              <a:t>rule to</a:t>
            </a:r>
            <a:r>
              <a:rPr sz="2600" spc="50" dirty="0">
                <a:solidFill>
                  <a:srgbClr val="FFFFFF"/>
                </a:solidFill>
                <a:latin typeface="Arial"/>
                <a:cs typeface="Arial"/>
              </a:rPr>
              <a:t> </a:t>
            </a:r>
            <a:r>
              <a:rPr sz="2600" dirty="0">
                <a:solidFill>
                  <a:srgbClr val="FFFFFF"/>
                </a:solidFill>
                <a:latin typeface="Arial"/>
                <a:cs typeface="Arial"/>
              </a:rPr>
              <a:t>remember</a:t>
            </a:r>
            <a:r>
              <a:rPr sz="2600" spc="5" dirty="0">
                <a:solidFill>
                  <a:srgbClr val="FFFFFF"/>
                </a:solidFill>
                <a:latin typeface="Arial"/>
                <a:cs typeface="Arial"/>
              </a:rPr>
              <a:t> </a:t>
            </a:r>
            <a:r>
              <a:rPr sz="2600" dirty="0">
                <a:solidFill>
                  <a:srgbClr val="FFFFFF"/>
                </a:solidFill>
                <a:latin typeface="Arial"/>
                <a:cs typeface="Arial"/>
              </a:rPr>
              <a:t>is:	</a:t>
            </a:r>
            <a:r>
              <a:rPr sz="2600" i="1" dirty="0">
                <a:solidFill>
                  <a:srgbClr val="FFFFFF"/>
                </a:solidFill>
                <a:latin typeface="Arial"/>
                <a:cs typeface="Arial"/>
              </a:rPr>
              <a:t>Any machine</a:t>
            </a:r>
            <a:r>
              <a:rPr sz="2600" i="1" spc="-55" dirty="0">
                <a:solidFill>
                  <a:srgbClr val="FFFFFF"/>
                </a:solidFill>
                <a:latin typeface="Arial"/>
                <a:cs typeface="Arial"/>
              </a:rPr>
              <a:t> </a:t>
            </a:r>
            <a:r>
              <a:rPr sz="2600" i="1" spc="-5" dirty="0">
                <a:solidFill>
                  <a:srgbClr val="FFFFFF"/>
                </a:solidFill>
                <a:latin typeface="Arial"/>
                <a:cs typeface="Arial"/>
              </a:rPr>
              <a:t>part,  </a:t>
            </a:r>
            <a:r>
              <a:rPr sz="2600" i="1" dirty="0">
                <a:solidFill>
                  <a:srgbClr val="FFFFFF"/>
                </a:solidFill>
                <a:latin typeface="Arial"/>
                <a:cs typeface="Arial"/>
              </a:rPr>
              <a:t>function, or process which </a:t>
            </a:r>
            <a:r>
              <a:rPr sz="2600" i="1" spc="5" dirty="0">
                <a:solidFill>
                  <a:srgbClr val="FFFFFF"/>
                </a:solidFill>
                <a:latin typeface="Arial"/>
                <a:cs typeface="Arial"/>
              </a:rPr>
              <a:t>may cause </a:t>
            </a:r>
            <a:r>
              <a:rPr sz="2600" i="1" spc="-5" dirty="0">
                <a:solidFill>
                  <a:srgbClr val="FFFFFF"/>
                </a:solidFill>
                <a:latin typeface="Arial"/>
                <a:cs typeface="Arial"/>
              </a:rPr>
              <a:t>injury  </a:t>
            </a:r>
            <a:r>
              <a:rPr sz="2600" i="1" dirty="0">
                <a:solidFill>
                  <a:srgbClr val="FFFFFF"/>
                </a:solidFill>
                <a:latin typeface="Arial"/>
                <a:cs typeface="Arial"/>
              </a:rPr>
              <a:t>must be</a:t>
            </a:r>
            <a:r>
              <a:rPr sz="2600" i="1" spc="-15" dirty="0">
                <a:solidFill>
                  <a:srgbClr val="FFFFFF"/>
                </a:solidFill>
                <a:latin typeface="Arial"/>
                <a:cs typeface="Arial"/>
              </a:rPr>
              <a:t> </a:t>
            </a:r>
            <a:r>
              <a:rPr sz="2600" i="1" dirty="0">
                <a:solidFill>
                  <a:srgbClr val="FFFFFF"/>
                </a:solidFill>
                <a:latin typeface="Arial"/>
                <a:cs typeface="Arial"/>
              </a:rPr>
              <a:t>safeguarded</a:t>
            </a:r>
            <a:endParaRPr sz="2600">
              <a:latin typeface="Arial"/>
              <a:cs typeface="Arial"/>
            </a:endParaRP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p:cNvSpPr>
          <p:nvPr>
            <p:ph type="sldNum" sz="quarter" idx="4294967295"/>
          </p:nvPr>
        </p:nvSpPr>
        <p:spPr>
          <a:xfrm>
            <a:off x="6553200" y="6248400"/>
            <a:ext cx="1905000" cy="457200"/>
          </a:xfrm>
          <a:prstGeom prst="rect">
            <a:avLst/>
          </a:prstGeom>
          <a:noFill/>
        </p:spPr>
        <p:txBody>
          <a:bodyPr/>
          <a:lstStyle/>
          <a:p>
            <a:fld id="{E7193C98-5FE0-4382-A0DE-329E1F0488DD}" type="slidenum">
              <a:rPr lang="en-US" smtClean="0"/>
              <a:pPr/>
              <a:t>4</a:t>
            </a:fld>
            <a:endParaRPr lang="en-US" smtClean="0"/>
          </a:p>
        </p:txBody>
      </p:sp>
      <p:sp>
        <p:nvSpPr>
          <p:cNvPr id="3075" name="Rectangle 2"/>
          <p:cNvSpPr>
            <a:spLocks noGrp="1" noChangeArrowheads="1"/>
          </p:cNvSpPr>
          <p:nvPr>
            <p:ph type="title"/>
          </p:nvPr>
        </p:nvSpPr>
        <p:spPr>
          <a:xfrm>
            <a:off x="2133600" y="571500"/>
            <a:ext cx="3609975" cy="635000"/>
          </a:xfrm>
        </p:spPr>
        <p:txBody>
          <a:bodyPr/>
          <a:lstStyle/>
          <a:p>
            <a:r>
              <a:rPr lang="en-US" dirty="0" smtClean="0"/>
              <a:t>The Problem</a:t>
            </a:r>
          </a:p>
        </p:txBody>
      </p:sp>
      <p:sp>
        <p:nvSpPr>
          <p:cNvPr id="3076" name="Rectangle 3"/>
          <p:cNvSpPr>
            <a:spLocks noGrp="1" noChangeArrowheads="1"/>
          </p:cNvSpPr>
          <p:nvPr>
            <p:ph type="body" sz="half" idx="4294967295"/>
          </p:nvPr>
        </p:nvSpPr>
        <p:spPr>
          <a:xfrm>
            <a:off x="685800" y="1676400"/>
            <a:ext cx="7696200" cy="4419600"/>
          </a:xfrm>
          <a:prstGeom prst="rect">
            <a:avLst/>
          </a:prstGeom>
        </p:spPr>
        <p:txBody>
          <a:bodyPr/>
          <a:lstStyle/>
          <a:p>
            <a:r>
              <a:rPr lang="en-US" sz="3200" dirty="0" smtClean="0">
                <a:solidFill>
                  <a:srgbClr val="FFFF00"/>
                </a:solidFill>
              </a:rPr>
              <a:t>Workers who operate and maintain machinery each year suffer approximately</a:t>
            </a:r>
          </a:p>
          <a:p>
            <a:pPr lvl="1"/>
            <a:r>
              <a:rPr lang="en-US" sz="2800" dirty="0" smtClean="0">
                <a:solidFill>
                  <a:srgbClr val="FFFF00"/>
                </a:solidFill>
              </a:rPr>
              <a:t>18,000 amputations, lacerations, crushing injuries, and abrasions</a:t>
            </a:r>
          </a:p>
          <a:p>
            <a:pPr lvl="1"/>
            <a:r>
              <a:rPr lang="en-US" sz="2800" dirty="0" smtClean="0">
                <a:solidFill>
                  <a:srgbClr val="FFFF00"/>
                </a:solidFill>
              </a:rPr>
              <a:t>800 deaths</a:t>
            </a:r>
          </a:p>
        </p:txBody>
      </p:sp>
      <p:pic>
        <p:nvPicPr>
          <p:cNvPr id="3077" name="Picture 1"/>
          <p:cNvPicPr>
            <a:picLocks noChangeAspect="1"/>
          </p:cNvPicPr>
          <p:nvPr/>
        </p:nvPicPr>
        <p:blipFill>
          <a:blip r:embed="rId3"/>
          <a:srcRect/>
          <a:stretch>
            <a:fillRect/>
          </a:stretch>
        </p:blipFill>
        <p:spPr bwMode="auto">
          <a:xfrm>
            <a:off x="5638800" y="4032250"/>
            <a:ext cx="3017838" cy="2249488"/>
          </a:xfrm>
          <a:prstGeom prst="rect">
            <a:avLst/>
          </a:prstGeom>
          <a:noFill/>
          <a:ln w="9525">
            <a:noFill/>
            <a:miter lim="800000"/>
            <a:headEnd/>
            <a:tailEnd/>
          </a:ln>
        </p:spPr>
      </p:pic>
      <p:sp>
        <p:nvSpPr>
          <p:cNvPr id="3078" name="TextBox 1"/>
          <p:cNvSpPr txBox="1">
            <a:spLocks noChangeArrowheads="1"/>
          </p:cNvSpPr>
          <p:nvPr/>
        </p:nvSpPr>
        <p:spPr bwMode="auto">
          <a:xfrm>
            <a:off x="6172200" y="5943600"/>
            <a:ext cx="1266825" cy="338138"/>
          </a:xfrm>
          <a:prstGeom prst="rect">
            <a:avLst/>
          </a:prstGeom>
          <a:noFill/>
          <a:ln w="9525">
            <a:noFill/>
            <a:miter lim="800000"/>
            <a:headEnd/>
            <a:tailEnd/>
          </a:ln>
        </p:spPr>
        <p:txBody>
          <a:bodyPr wrap="none">
            <a:spAutoFit/>
          </a:bodyPr>
          <a:lstStyle/>
          <a:p>
            <a:r>
              <a:rPr lang="en-US"/>
              <a:t>OSHA 7100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6"/>
          <p:cNvSpPr>
            <a:spLocks noGrp="1"/>
          </p:cNvSpPr>
          <p:nvPr>
            <p:ph type="sldNum" sz="quarter" idx="4294967295"/>
          </p:nvPr>
        </p:nvSpPr>
        <p:spPr>
          <a:xfrm>
            <a:off x="6553200" y="6248400"/>
            <a:ext cx="1905000" cy="457200"/>
          </a:xfrm>
          <a:prstGeom prst="rect">
            <a:avLst/>
          </a:prstGeom>
          <a:noFill/>
        </p:spPr>
        <p:txBody>
          <a:bodyPr/>
          <a:lstStyle/>
          <a:p>
            <a:fld id="{53CBEEAC-3940-464E-9145-70EEFE774209}" type="slidenum">
              <a:rPr lang="en-US" smtClean="0"/>
              <a:pPr/>
              <a:t>5</a:t>
            </a:fld>
            <a:endParaRPr lang="en-US" smtClean="0"/>
          </a:p>
        </p:txBody>
      </p:sp>
      <p:sp>
        <p:nvSpPr>
          <p:cNvPr id="4099" name="Rectangle 2"/>
          <p:cNvSpPr>
            <a:spLocks noGrp="1" noChangeArrowheads="1"/>
          </p:cNvSpPr>
          <p:nvPr>
            <p:ph type="title"/>
          </p:nvPr>
        </p:nvSpPr>
        <p:spPr>
          <a:xfrm>
            <a:off x="1219200" y="571500"/>
            <a:ext cx="7239000" cy="635000"/>
          </a:xfrm>
        </p:spPr>
        <p:txBody>
          <a:bodyPr/>
          <a:lstStyle/>
          <a:p>
            <a:r>
              <a:rPr lang="en-US" dirty="0" smtClean="0"/>
              <a:t>The Problem: Machinery Associated with Amputations</a:t>
            </a:r>
          </a:p>
        </p:txBody>
      </p:sp>
      <p:sp>
        <p:nvSpPr>
          <p:cNvPr id="4100" name="Rectangle 3"/>
          <p:cNvSpPr>
            <a:spLocks noGrp="1" noChangeArrowheads="1"/>
          </p:cNvSpPr>
          <p:nvPr>
            <p:ph type="body" sz="half" idx="4294967295"/>
          </p:nvPr>
        </p:nvSpPr>
        <p:spPr>
          <a:xfrm>
            <a:off x="685800" y="1981200"/>
            <a:ext cx="7696200" cy="4114800"/>
          </a:xfrm>
          <a:prstGeom prst="rect">
            <a:avLst/>
          </a:prstGeom>
        </p:spPr>
        <p:txBody>
          <a:bodyPr/>
          <a:lstStyle/>
          <a:p>
            <a:pPr marL="457200" indent="-457200">
              <a:spcBef>
                <a:spcPct val="0"/>
              </a:spcBef>
              <a:buFontTx/>
              <a:buAutoNum type="arabicPeriod"/>
            </a:pPr>
            <a:r>
              <a:rPr lang="en-US" sz="2400" dirty="0" smtClean="0">
                <a:solidFill>
                  <a:srgbClr val="FFFF00"/>
                </a:solidFill>
              </a:rPr>
              <a:t>Mechanical power presses</a:t>
            </a:r>
          </a:p>
          <a:p>
            <a:pPr marL="457200" indent="-457200">
              <a:spcBef>
                <a:spcPct val="0"/>
              </a:spcBef>
              <a:buFontTx/>
              <a:buAutoNum type="arabicPeriod"/>
            </a:pPr>
            <a:r>
              <a:rPr lang="en-US" sz="2400" dirty="0" smtClean="0">
                <a:solidFill>
                  <a:srgbClr val="FFFF00"/>
                </a:solidFill>
              </a:rPr>
              <a:t>Power press brakes</a:t>
            </a:r>
          </a:p>
          <a:p>
            <a:pPr marL="457200" indent="-457200">
              <a:spcBef>
                <a:spcPct val="0"/>
              </a:spcBef>
              <a:buFontTx/>
              <a:buAutoNum type="arabicPeriod"/>
            </a:pPr>
            <a:r>
              <a:rPr lang="en-US" sz="2400" dirty="0" smtClean="0">
                <a:solidFill>
                  <a:srgbClr val="FFFF00"/>
                </a:solidFill>
              </a:rPr>
              <a:t>Powered and non-powered conveyors</a:t>
            </a:r>
          </a:p>
          <a:p>
            <a:pPr marL="457200" indent="-457200">
              <a:spcBef>
                <a:spcPct val="0"/>
              </a:spcBef>
              <a:buFontTx/>
              <a:buAutoNum type="arabicPeriod"/>
            </a:pPr>
            <a:r>
              <a:rPr lang="en-US" sz="2400" dirty="0" smtClean="0">
                <a:solidFill>
                  <a:srgbClr val="FFFF00"/>
                </a:solidFill>
              </a:rPr>
              <a:t>Printing presses</a:t>
            </a:r>
          </a:p>
          <a:p>
            <a:pPr marL="457200" indent="-457200">
              <a:spcBef>
                <a:spcPct val="0"/>
              </a:spcBef>
              <a:buFontTx/>
              <a:buAutoNum type="arabicPeriod"/>
            </a:pPr>
            <a:r>
              <a:rPr lang="en-US" sz="2400" dirty="0" smtClean="0">
                <a:solidFill>
                  <a:srgbClr val="FFFF00"/>
                </a:solidFill>
              </a:rPr>
              <a:t>Roll-forming and roll-bending machines</a:t>
            </a:r>
          </a:p>
          <a:p>
            <a:pPr marL="457200" indent="-457200">
              <a:spcBef>
                <a:spcPct val="0"/>
              </a:spcBef>
              <a:buFontTx/>
              <a:buAutoNum type="arabicPeriod"/>
            </a:pPr>
            <a:r>
              <a:rPr lang="en-US" sz="2400" dirty="0" smtClean="0">
                <a:solidFill>
                  <a:srgbClr val="FFFF00"/>
                </a:solidFill>
              </a:rPr>
              <a:t>Shearing machines</a:t>
            </a:r>
          </a:p>
          <a:p>
            <a:pPr marL="457200" indent="-457200">
              <a:spcBef>
                <a:spcPct val="0"/>
              </a:spcBef>
              <a:buFontTx/>
              <a:buAutoNum type="arabicPeriod"/>
            </a:pPr>
            <a:r>
              <a:rPr lang="en-US" sz="2400" dirty="0" smtClean="0">
                <a:solidFill>
                  <a:srgbClr val="FFFF00"/>
                </a:solidFill>
              </a:rPr>
              <a:t>Food slicers</a:t>
            </a:r>
          </a:p>
          <a:p>
            <a:pPr marL="457200" indent="-457200">
              <a:spcBef>
                <a:spcPct val="0"/>
              </a:spcBef>
              <a:buFontTx/>
              <a:buAutoNum type="arabicPeriod"/>
            </a:pPr>
            <a:r>
              <a:rPr lang="en-US" sz="2400" dirty="0" smtClean="0">
                <a:solidFill>
                  <a:srgbClr val="FFFF00"/>
                </a:solidFill>
              </a:rPr>
              <a:t>Meat grinders</a:t>
            </a:r>
          </a:p>
          <a:p>
            <a:pPr marL="457200" indent="-457200">
              <a:spcBef>
                <a:spcPct val="0"/>
              </a:spcBef>
              <a:buFontTx/>
              <a:buAutoNum type="arabicPeriod"/>
            </a:pPr>
            <a:r>
              <a:rPr lang="en-US" sz="2400" dirty="0" smtClean="0">
                <a:solidFill>
                  <a:srgbClr val="FFFF00"/>
                </a:solidFill>
              </a:rPr>
              <a:t>Meat-cutting band saws</a:t>
            </a:r>
          </a:p>
          <a:p>
            <a:pPr marL="457200" indent="-457200">
              <a:spcBef>
                <a:spcPct val="0"/>
              </a:spcBef>
              <a:buFontTx/>
              <a:buAutoNum type="arabicPeriod"/>
            </a:pPr>
            <a:r>
              <a:rPr lang="en-US" sz="2400" dirty="0" smtClean="0">
                <a:solidFill>
                  <a:srgbClr val="FFFF00"/>
                </a:solidFill>
              </a:rPr>
              <a:t>Drill presses</a:t>
            </a:r>
          </a:p>
          <a:p>
            <a:pPr marL="457200" indent="-457200">
              <a:spcBef>
                <a:spcPct val="0"/>
              </a:spcBef>
              <a:buFontTx/>
              <a:buAutoNum type="arabicPeriod"/>
            </a:pPr>
            <a:r>
              <a:rPr lang="en-US" sz="2400" dirty="0" smtClean="0">
                <a:solidFill>
                  <a:srgbClr val="FFFF00"/>
                </a:solidFill>
              </a:rPr>
              <a:t>Milling machines</a:t>
            </a:r>
          </a:p>
          <a:p>
            <a:pPr marL="457200" indent="-457200">
              <a:spcBef>
                <a:spcPct val="0"/>
              </a:spcBef>
              <a:buFontTx/>
              <a:buAutoNum type="arabicPeriod"/>
            </a:pPr>
            <a:r>
              <a:rPr lang="en-US" sz="2400" dirty="0" smtClean="0">
                <a:solidFill>
                  <a:srgbClr val="FFFF00"/>
                </a:solidFill>
              </a:rPr>
              <a:t>Grinding machines</a:t>
            </a:r>
          </a:p>
          <a:p>
            <a:pPr marL="457200" indent="-457200">
              <a:buFontTx/>
              <a:buNone/>
            </a:pPr>
            <a:endParaRPr lang="en-US" sz="2400" dirty="0" smtClean="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439" y="835659"/>
            <a:ext cx="7185659" cy="635000"/>
          </a:xfrm>
          <a:prstGeom prst="rect">
            <a:avLst/>
          </a:prstGeom>
        </p:spPr>
        <p:txBody>
          <a:bodyPr vert="horz" wrap="square" lIns="0" tIns="12700" rIns="0" bIns="0" rtlCol="0">
            <a:spAutoFit/>
          </a:bodyPr>
          <a:lstStyle/>
          <a:p>
            <a:pPr marL="12700">
              <a:lnSpc>
                <a:spcPct val="100000"/>
              </a:lnSpc>
              <a:spcBef>
                <a:spcPts val="100"/>
              </a:spcBef>
            </a:pPr>
            <a:r>
              <a:rPr spc="-10" dirty="0"/>
              <a:t>Causes of Machine</a:t>
            </a:r>
            <a:r>
              <a:rPr spc="25" dirty="0"/>
              <a:t> </a:t>
            </a:r>
            <a:r>
              <a:rPr spc="-10" dirty="0"/>
              <a:t>Accidents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6</a:t>
            </a:fld>
            <a:endParaRPr dirty="0"/>
          </a:p>
        </p:txBody>
      </p:sp>
      <p:sp>
        <p:nvSpPr>
          <p:cNvPr id="3" name="object 3"/>
          <p:cNvSpPr txBox="1"/>
          <p:nvPr/>
        </p:nvSpPr>
        <p:spPr>
          <a:xfrm>
            <a:off x="1130300" y="1926589"/>
            <a:ext cx="7632700" cy="2200910"/>
          </a:xfrm>
          <a:prstGeom prst="rect">
            <a:avLst/>
          </a:prstGeom>
        </p:spPr>
        <p:txBody>
          <a:bodyPr vert="horz" wrap="square" lIns="0" tIns="68580" rIns="0" bIns="0" rtlCol="0">
            <a:spAutoFit/>
          </a:bodyPr>
          <a:lstStyle/>
          <a:p>
            <a:pPr marL="12700">
              <a:lnSpc>
                <a:spcPct val="100000"/>
              </a:lnSpc>
              <a:spcBef>
                <a:spcPts val="540"/>
              </a:spcBef>
            </a:pPr>
            <a:r>
              <a:rPr sz="3900" baseline="2136" dirty="0">
                <a:solidFill>
                  <a:srgbClr val="FF9800"/>
                </a:solidFill>
                <a:latin typeface="Times New Roman"/>
                <a:cs typeface="Times New Roman"/>
              </a:rPr>
              <a:t></a:t>
            </a:r>
            <a:r>
              <a:rPr sz="2600" dirty="0">
                <a:solidFill>
                  <a:srgbClr val="FFFFFF"/>
                </a:solidFill>
                <a:latin typeface="Arial"/>
                <a:cs typeface="Arial"/>
              </a:rPr>
              <a:t>Reaching in </a:t>
            </a:r>
            <a:r>
              <a:rPr sz="2600" spc="-5" dirty="0">
                <a:solidFill>
                  <a:srgbClr val="FFFFFF"/>
                </a:solidFill>
                <a:latin typeface="Arial"/>
                <a:cs typeface="Arial"/>
              </a:rPr>
              <a:t>to “clear” </a:t>
            </a:r>
            <a:r>
              <a:rPr sz="2600" dirty="0">
                <a:solidFill>
                  <a:srgbClr val="FFFFFF"/>
                </a:solidFill>
                <a:latin typeface="Arial"/>
                <a:cs typeface="Arial"/>
              </a:rPr>
              <a:t>equipment</a:t>
            </a:r>
            <a:endParaRPr sz="2600">
              <a:latin typeface="Arial"/>
              <a:cs typeface="Arial"/>
            </a:endParaRPr>
          </a:p>
          <a:p>
            <a:pPr marL="12700">
              <a:lnSpc>
                <a:spcPct val="100000"/>
              </a:lnSpc>
              <a:spcBef>
                <a:spcPts val="440"/>
              </a:spcBef>
            </a:pPr>
            <a:r>
              <a:rPr sz="3900" baseline="2136" dirty="0">
                <a:solidFill>
                  <a:srgbClr val="FF9800"/>
                </a:solidFill>
                <a:latin typeface="Times New Roman"/>
                <a:cs typeface="Times New Roman"/>
              </a:rPr>
              <a:t></a:t>
            </a:r>
            <a:r>
              <a:rPr sz="2600" dirty="0">
                <a:solidFill>
                  <a:srgbClr val="FFFFFF"/>
                </a:solidFill>
                <a:latin typeface="Arial"/>
                <a:cs typeface="Arial"/>
              </a:rPr>
              <a:t>Not using</a:t>
            </a:r>
            <a:r>
              <a:rPr sz="2600" spc="-5" dirty="0">
                <a:solidFill>
                  <a:srgbClr val="FFFFFF"/>
                </a:solidFill>
                <a:latin typeface="Arial"/>
                <a:cs typeface="Arial"/>
              </a:rPr>
              <a:t> </a:t>
            </a:r>
            <a:r>
              <a:rPr sz="2600" dirty="0">
                <a:solidFill>
                  <a:srgbClr val="FFFFFF"/>
                </a:solidFill>
                <a:latin typeface="Arial"/>
                <a:cs typeface="Arial"/>
              </a:rPr>
              <a:t>Lockout/Tagout</a:t>
            </a:r>
            <a:endParaRPr sz="2600">
              <a:latin typeface="Arial"/>
              <a:cs typeface="Arial"/>
            </a:endParaRPr>
          </a:p>
          <a:p>
            <a:pPr marL="355600" marR="5080" indent="-342900">
              <a:lnSpc>
                <a:spcPts val="2910"/>
              </a:lnSpc>
              <a:spcBef>
                <a:spcPts val="700"/>
              </a:spcBef>
            </a:pPr>
            <a:r>
              <a:rPr sz="3900" baseline="2136" dirty="0">
                <a:solidFill>
                  <a:srgbClr val="FF9800"/>
                </a:solidFill>
                <a:latin typeface="Times New Roman"/>
                <a:cs typeface="Times New Roman"/>
              </a:rPr>
              <a:t></a:t>
            </a:r>
            <a:r>
              <a:rPr sz="2600" dirty="0">
                <a:solidFill>
                  <a:srgbClr val="FFFFFF"/>
                </a:solidFill>
                <a:latin typeface="Arial"/>
                <a:cs typeface="Arial"/>
              </a:rPr>
              <a:t>Unauthorized persons doing </a:t>
            </a:r>
            <a:r>
              <a:rPr sz="2600">
                <a:solidFill>
                  <a:srgbClr val="FFFFFF"/>
                </a:solidFill>
                <a:latin typeface="Arial"/>
                <a:cs typeface="Arial"/>
              </a:rPr>
              <a:t>maintenance  </a:t>
            </a:r>
            <a:r>
              <a:rPr sz="2600" smtClean="0">
                <a:solidFill>
                  <a:srgbClr val="FFFFFF"/>
                </a:solidFill>
                <a:latin typeface="Arial"/>
                <a:cs typeface="Arial"/>
              </a:rPr>
              <a:t> </a:t>
            </a:r>
            <a:r>
              <a:rPr lang="en-US" sz="2600" dirty="0" smtClean="0">
                <a:solidFill>
                  <a:srgbClr val="FFFFFF"/>
                </a:solidFill>
                <a:latin typeface="Arial"/>
                <a:cs typeface="Arial"/>
              </a:rPr>
              <a:t>using </a:t>
            </a:r>
            <a:r>
              <a:rPr sz="2600" spc="-5" smtClean="0">
                <a:solidFill>
                  <a:srgbClr val="FFFFFF"/>
                </a:solidFill>
                <a:latin typeface="Arial"/>
                <a:cs typeface="Arial"/>
              </a:rPr>
              <a:t>the</a:t>
            </a:r>
            <a:r>
              <a:rPr sz="2600" smtClean="0">
                <a:solidFill>
                  <a:srgbClr val="FFFFFF"/>
                </a:solidFill>
                <a:latin typeface="Arial"/>
                <a:cs typeface="Arial"/>
              </a:rPr>
              <a:t> </a:t>
            </a:r>
            <a:r>
              <a:rPr sz="2600" dirty="0">
                <a:solidFill>
                  <a:srgbClr val="FFFFFF"/>
                </a:solidFill>
                <a:latin typeface="Arial"/>
                <a:cs typeface="Arial"/>
              </a:rPr>
              <a:t>machines</a:t>
            </a:r>
            <a:endParaRPr sz="2600">
              <a:latin typeface="Arial"/>
              <a:cs typeface="Arial"/>
            </a:endParaRPr>
          </a:p>
          <a:p>
            <a:pPr marL="12700">
              <a:lnSpc>
                <a:spcPct val="100000"/>
              </a:lnSpc>
              <a:spcBef>
                <a:spcPts val="370"/>
              </a:spcBef>
            </a:pPr>
            <a:r>
              <a:rPr sz="3900" baseline="2136" dirty="0">
                <a:solidFill>
                  <a:srgbClr val="FF9800"/>
                </a:solidFill>
                <a:latin typeface="Times New Roman"/>
                <a:cs typeface="Times New Roman"/>
              </a:rPr>
              <a:t></a:t>
            </a:r>
            <a:r>
              <a:rPr sz="2600" dirty="0">
                <a:solidFill>
                  <a:srgbClr val="FFFFFF"/>
                </a:solidFill>
                <a:latin typeface="Arial"/>
                <a:cs typeface="Arial"/>
              </a:rPr>
              <a:t>Missing </a:t>
            </a:r>
            <a:r>
              <a:rPr sz="2600" spc="5" dirty="0">
                <a:solidFill>
                  <a:srgbClr val="FFFFFF"/>
                </a:solidFill>
                <a:latin typeface="Arial"/>
                <a:cs typeface="Arial"/>
              </a:rPr>
              <a:t>or </a:t>
            </a:r>
            <a:r>
              <a:rPr sz="2600" dirty="0">
                <a:solidFill>
                  <a:srgbClr val="FFFFFF"/>
                </a:solidFill>
                <a:latin typeface="Arial"/>
                <a:cs typeface="Arial"/>
              </a:rPr>
              <a:t>loose machine</a:t>
            </a:r>
            <a:r>
              <a:rPr sz="2600" spc="-25" dirty="0">
                <a:solidFill>
                  <a:srgbClr val="FFFFFF"/>
                </a:solidFill>
                <a:latin typeface="Arial"/>
                <a:cs typeface="Arial"/>
              </a:rPr>
              <a:t> </a:t>
            </a:r>
            <a:r>
              <a:rPr sz="2600" dirty="0">
                <a:solidFill>
                  <a:srgbClr val="FFFFFF"/>
                </a:solidFill>
                <a:latin typeface="Arial"/>
                <a:cs typeface="Arial"/>
              </a:rPr>
              <a:t>guards</a:t>
            </a:r>
            <a:endParaRPr sz="2600">
              <a:latin typeface="Arial"/>
              <a:cs typeface="Arial"/>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0" y="681990"/>
            <a:ext cx="7369175" cy="574040"/>
          </a:xfrm>
          <a:prstGeom prst="rect">
            <a:avLst/>
          </a:prstGeom>
        </p:spPr>
        <p:txBody>
          <a:bodyPr vert="horz" wrap="square" lIns="0" tIns="12700" rIns="0" bIns="0" rtlCol="0">
            <a:spAutoFit/>
          </a:bodyPr>
          <a:lstStyle/>
          <a:p>
            <a:pPr marL="12700">
              <a:lnSpc>
                <a:spcPct val="100000"/>
              </a:lnSpc>
              <a:spcBef>
                <a:spcPts val="100"/>
              </a:spcBef>
            </a:pPr>
            <a:r>
              <a:rPr sz="3600" spc="-5" dirty="0"/>
              <a:t>Where Mechanical </a:t>
            </a:r>
            <a:r>
              <a:rPr sz="3600" dirty="0"/>
              <a:t>Hazards</a:t>
            </a:r>
            <a:r>
              <a:rPr sz="3600" spc="-45" dirty="0"/>
              <a:t> </a:t>
            </a:r>
            <a:r>
              <a:rPr sz="3600" spc="-5" dirty="0"/>
              <a:t>Occur</a:t>
            </a:r>
            <a:endParaRPr sz="36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7</a:t>
            </a:fld>
            <a:endParaRPr dirty="0"/>
          </a:p>
        </p:txBody>
      </p:sp>
      <p:sp>
        <p:nvSpPr>
          <p:cNvPr id="3" name="object 3"/>
          <p:cNvSpPr txBox="1"/>
          <p:nvPr/>
        </p:nvSpPr>
        <p:spPr>
          <a:xfrm>
            <a:off x="1047750" y="1802129"/>
            <a:ext cx="7063740" cy="3021330"/>
          </a:xfrm>
          <a:prstGeom prst="rect">
            <a:avLst/>
          </a:prstGeom>
        </p:spPr>
        <p:txBody>
          <a:bodyPr vert="horz" wrap="square" lIns="0" tIns="68580" rIns="0" bIns="0" rtlCol="0">
            <a:spAutoFit/>
          </a:bodyPr>
          <a:lstStyle/>
          <a:p>
            <a:pPr marL="12700">
              <a:lnSpc>
                <a:spcPct val="100000"/>
              </a:lnSpc>
              <a:spcBef>
                <a:spcPts val="540"/>
              </a:spcBef>
            </a:pPr>
            <a:r>
              <a:rPr sz="3900" baseline="2136" dirty="0">
                <a:solidFill>
                  <a:srgbClr val="FF9800"/>
                </a:solidFill>
                <a:latin typeface="Times New Roman"/>
                <a:cs typeface="Times New Roman"/>
              </a:rPr>
              <a:t></a:t>
            </a:r>
            <a:r>
              <a:rPr sz="2600" dirty="0">
                <a:solidFill>
                  <a:srgbClr val="FFFFFF"/>
                </a:solidFill>
                <a:latin typeface="Arial"/>
                <a:cs typeface="Arial"/>
              </a:rPr>
              <a:t>Point of</a:t>
            </a:r>
            <a:r>
              <a:rPr sz="2600" spc="-25" dirty="0">
                <a:solidFill>
                  <a:srgbClr val="FFFFFF"/>
                </a:solidFill>
                <a:latin typeface="Arial"/>
                <a:cs typeface="Arial"/>
              </a:rPr>
              <a:t> </a:t>
            </a:r>
            <a:r>
              <a:rPr sz="2600" dirty="0">
                <a:solidFill>
                  <a:srgbClr val="FFFFFF"/>
                </a:solidFill>
                <a:latin typeface="Arial"/>
                <a:cs typeface="Arial"/>
              </a:rPr>
              <a:t>operation</a:t>
            </a:r>
            <a:endParaRPr sz="2600">
              <a:latin typeface="Arial"/>
              <a:cs typeface="Arial"/>
            </a:endParaRPr>
          </a:p>
          <a:p>
            <a:pPr marL="12700">
              <a:lnSpc>
                <a:spcPct val="100000"/>
              </a:lnSpc>
              <a:spcBef>
                <a:spcPts val="440"/>
              </a:spcBef>
            </a:pPr>
            <a:r>
              <a:rPr sz="3900" baseline="2136" dirty="0">
                <a:solidFill>
                  <a:srgbClr val="FF9800"/>
                </a:solidFill>
                <a:latin typeface="Times New Roman"/>
                <a:cs typeface="Times New Roman"/>
              </a:rPr>
              <a:t></a:t>
            </a:r>
            <a:r>
              <a:rPr sz="2600" dirty="0">
                <a:solidFill>
                  <a:srgbClr val="FFFFFF"/>
                </a:solidFill>
                <a:latin typeface="Arial"/>
                <a:cs typeface="Arial"/>
              </a:rPr>
              <a:t>All parts of </a:t>
            </a:r>
            <a:r>
              <a:rPr sz="2600" spc="-5" dirty="0">
                <a:solidFill>
                  <a:srgbClr val="FFFFFF"/>
                </a:solidFill>
                <a:latin typeface="Arial"/>
                <a:cs typeface="Arial"/>
              </a:rPr>
              <a:t>the </a:t>
            </a:r>
            <a:r>
              <a:rPr sz="2600" dirty="0">
                <a:solidFill>
                  <a:srgbClr val="FFFFFF"/>
                </a:solidFill>
                <a:latin typeface="Arial"/>
                <a:cs typeface="Arial"/>
              </a:rPr>
              <a:t>machine which </a:t>
            </a:r>
            <a:r>
              <a:rPr sz="2600" spc="5" dirty="0">
                <a:solidFill>
                  <a:srgbClr val="FFFFFF"/>
                </a:solidFill>
                <a:latin typeface="Arial"/>
                <a:cs typeface="Arial"/>
              </a:rPr>
              <a:t>move, such</a:t>
            </a:r>
            <a:r>
              <a:rPr sz="2600" spc="-65" dirty="0">
                <a:solidFill>
                  <a:srgbClr val="FFFFFF"/>
                </a:solidFill>
                <a:latin typeface="Arial"/>
                <a:cs typeface="Arial"/>
              </a:rPr>
              <a:t> </a:t>
            </a:r>
            <a:r>
              <a:rPr sz="2600" dirty="0">
                <a:solidFill>
                  <a:srgbClr val="FFFFFF"/>
                </a:solidFill>
                <a:latin typeface="Arial"/>
                <a:cs typeface="Arial"/>
              </a:rPr>
              <a:t>as:</a:t>
            </a:r>
            <a:endParaRPr sz="2600">
              <a:latin typeface="Arial"/>
              <a:cs typeface="Arial"/>
            </a:endParaRPr>
          </a:p>
          <a:p>
            <a:pPr marL="755650" marR="22225">
              <a:lnSpc>
                <a:spcPts val="2910"/>
              </a:lnSpc>
              <a:spcBef>
                <a:spcPts val="700"/>
              </a:spcBef>
            </a:pPr>
            <a:r>
              <a:rPr sz="2600" dirty="0">
                <a:solidFill>
                  <a:srgbClr val="FFFFFF"/>
                </a:solidFill>
                <a:latin typeface="Arial"/>
                <a:cs typeface="Arial"/>
              </a:rPr>
              <a:t>flywheels, pulleys, belts, couplings, chains,  cranks, gears,</a:t>
            </a:r>
            <a:r>
              <a:rPr sz="2600" spc="-25" dirty="0">
                <a:solidFill>
                  <a:srgbClr val="FFFFFF"/>
                </a:solidFill>
                <a:latin typeface="Arial"/>
                <a:cs typeface="Arial"/>
              </a:rPr>
              <a:t> </a:t>
            </a:r>
            <a:r>
              <a:rPr sz="2600" dirty="0">
                <a:solidFill>
                  <a:srgbClr val="FFFFFF"/>
                </a:solidFill>
                <a:latin typeface="Arial"/>
                <a:cs typeface="Arial"/>
              </a:rPr>
              <a:t>etc.</a:t>
            </a:r>
            <a:endParaRPr sz="2600">
              <a:latin typeface="Arial"/>
              <a:cs typeface="Arial"/>
            </a:endParaRPr>
          </a:p>
          <a:p>
            <a:pPr marL="755650" marR="5080" indent="-285750">
              <a:lnSpc>
                <a:spcPts val="2910"/>
              </a:lnSpc>
              <a:spcBef>
                <a:spcPts val="640"/>
              </a:spcBef>
              <a:tabLst>
                <a:tab pos="755015" algn="l"/>
              </a:tabLst>
            </a:pPr>
            <a:r>
              <a:rPr sz="3900" baseline="2136" dirty="0">
                <a:solidFill>
                  <a:srgbClr val="FF9800"/>
                </a:solidFill>
                <a:latin typeface="Arial"/>
                <a:cs typeface="Arial"/>
              </a:rPr>
              <a:t>	</a:t>
            </a:r>
            <a:r>
              <a:rPr sz="2600" spc="-5" dirty="0">
                <a:solidFill>
                  <a:srgbClr val="FFFFFF"/>
                </a:solidFill>
                <a:latin typeface="Arial"/>
                <a:cs typeface="Arial"/>
              </a:rPr>
              <a:t>feed </a:t>
            </a:r>
            <a:r>
              <a:rPr sz="2600" dirty="0">
                <a:solidFill>
                  <a:srgbClr val="FFFFFF"/>
                </a:solidFill>
                <a:latin typeface="Arial"/>
                <a:cs typeface="Arial"/>
              </a:rPr>
              <a:t>mechanisms and auxiliary parts of the  machine</a:t>
            </a:r>
            <a:endParaRPr sz="2600">
              <a:latin typeface="Arial"/>
              <a:cs typeface="Arial"/>
            </a:endParaRPr>
          </a:p>
          <a:p>
            <a:pPr marL="12700">
              <a:lnSpc>
                <a:spcPct val="100000"/>
              </a:lnSpc>
              <a:spcBef>
                <a:spcPts val="370"/>
              </a:spcBef>
            </a:pPr>
            <a:r>
              <a:rPr sz="3900" spc="-7" baseline="2136" dirty="0">
                <a:solidFill>
                  <a:srgbClr val="FF9800"/>
                </a:solidFill>
                <a:latin typeface="Times New Roman"/>
                <a:cs typeface="Times New Roman"/>
              </a:rPr>
              <a:t></a:t>
            </a:r>
            <a:r>
              <a:rPr sz="2600" spc="-5" dirty="0">
                <a:solidFill>
                  <a:srgbClr val="FFFFFF"/>
                </a:solidFill>
                <a:latin typeface="Arial"/>
                <a:cs typeface="Arial"/>
              </a:rPr>
              <a:t>In-running </a:t>
            </a:r>
            <a:r>
              <a:rPr sz="2600" dirty="0">
                <a:solidFill>
                  <a:srgbClr val="FFFFFF"/>
                </a:solidFill>
                <a:latin typeface="Arial"/>
                <a:cs typeface="Arial"/>
              </a:rPr>
              <a:t>nip</a:t>
            </a:r>
            <a:r>
              <a:rPr sz="2600" spc="10" dirty="0">
                <a:solidFill>
                  <a:srgbClr val="FFFFFF"/>
                </a:solidFill>
                <a:latin typeface="Arial"/>
                <a:cs typeface="Arial"/>
              </a:rPr>
              <a:t> </a:t>
            </a:r>
            <a:r>
              <a:rPr sz="2600" spc="-5" dirty="0">
                <a:solidFill>
                  <a:srgbClr val="FFFFFF"/>
                </a:solidFill>
                <a:latin typeface="Arial"/>
                <a:cs typeface="Arial"/>
              </a:rPr>
              <a:t>points</a:t>
            </a:r>
            <a:endParaRPr sz="2600">
              <a:latin typeface="Arial"/>
              <a:cs typeface="Arial"/>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6960" y="453390"/>
            <a:ext cx="4452620"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FF00"/>
                </a:solidFill>
                <a:latin typeface="Arial"/>
                <a:cs typeface="Arial"/>
              </a:rPr>
              <a:t>Point of</a:t>
            </a:r>
            <a:r>
              <a:rPr sz="4000" b="1" spc="-75" dirty="0">
                <a:solidFill>
                  <a:srgbClr val="FFFF00"/>
                </a:solidFill>
                <a:latin typeface="Arial"/>
                <a:cs typeface="Arial"/>
              </a:rPr>
              <a:t> </a:t>
            </a:r>
            <a:r>
              <a:rPr sz="4000" b="1" spc="-5" dirty="0">
                <a:solidFill>
                  <a:srgbClr val="FFFF00"/>
                </a:solidFill>
                <a:latin typeface="Arial"/>
                <a:cs typeface="Arial"/>
              </a:rPr>
              <a:t>Operation</a:t>
            </a:r>
            <a:endParaRPr sz="4000">
              <a:latin typeface="Arial"/>
              <a:cs typeface="Arial"/>
            </a:endParaRPr>
          </a:p>
        </p:txBody>
      </p:sp>
      <p:sp>
        <p:nvSpPr>
          <p:cNvPr id="3" name="object 3"/>
          <p:cNvSpPr/>
          <p:nvPr/>
        </p:nvSpPr>
        <p:spPr>
          <a:xfrm>
            <a:off x="2578100" y="3209289"/>
            <a:ext cx="4018279" cy="279653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46200" y="1579879"/>
            <a:ext cx="6225540" cy="1134110"/>
          </a:xfrm>
          <a:prstGeom prst="rect">
            <a:avLst/>
          </a:prstGeom>
        </p:spPr>
        <p:txBody>
          <a:bodyPr vert="horz" wrap="square" lIns="0" tIns="52705" rIns="0" bIns="0" rtlCol="0">
            <a:spAutoFit/>
          </a:bodyPr>
          <a:lstStyle/>
          <a:p>
            <a:pPr marL="12700" marR="5080" algn="just">
              <a:lnSpc>
                <a:spcPct val="89900"/>
              </a:lnSpc>
              <a:spcBef>
                <a:spcPts val="415"/>
              </a:spcBef>
            </a:pPr>
            <a:r>
              <a:rPr sz="2600" dirty="0">
                <a:solidFill>
                  <a:srgbClr val="FFFFFF"/>
                </a:solidFill>
                <a:latin typeface="Arial"/>
                <a:cs typeface="Arial"/>
              </a:rPr>
              <a:t>That point where work </a:t>
            </a:r>
            <a:r>
              <a:rPr sz="2600" spc="-5" dirty="0">
                <a:solidFill>
                  <a:srgbClr val="FFFFFF"/>
                </a:solidFill>
                <a:latin typeface="Arial"/>
                <a:cs typeface="Arial"/>
              </a:rPr>
              <a:t>is </a:t>
            </a:r>
            <a:r>
              <a:rPr sz="2600" dirty="0">
                <a:solidFill>
                  <a:srgbClr val="FFFFFF"/>
                </a:solidFill>
                <a:latin typeface="Arial"/>
                <a:cs typeface="Arial"/>
              </a:rPr>
              <a:t>performed on </a:t>
            </a:r>
            <a:r>
              <a:rPr sz="2600" spc="-5" dirty="0">
                <a:solidFill>
                  <a:srgbClr val="FFFFFF"/>
                </a:solidFill>
                <a:latin typeface="Arial"/>
                <a:cs typeface="Arial"/>
              </a:rPr>
              <a:t>the  material, </a:t>
            </a:r>
            <a:r>
              <a:rPr sz="2600" spc="5" dirty="0">
                <a:solidFill>
                  <a:srgbClr val="FFFFFF"/>
                </a:solidFill>
                <a:latin typeface="Arial"/>
                <a:cs typeface="Arial"/>
              </a:rPr>
              <a:t>such as </a:t>
            </a:r>
            <a:r>
              <a:rPr sz="2600" dirty="0">
                <a:solidFill>
                  <a:srgbClr val="FFFFFF"/>
                </a:solidFill>
                <a:latin typeface="Arial"/>
                <a:cs typeface="Arial"/>
              </a:rPr>
              <a:t>cutting, shaping, boring,  or </a:t>
            </a:r>
            <a:r>
              <a:rPr sz="2600" spc="-5" dirty="0">
                <a:solidFill>
                  <a:srgbClr val="FFFFFF"/>
                </a:solidFill>
                <a:latin typeface="Arial"/>
                <a:cs typeface="Arial"/>
              </a:rPr>
              <a:t>forming </a:t>
            </a:r>
            <a:r>
              <a:rPr sz="2600" spc="5" dirty="0">
                <a:solidFill>
                  <a:srgbClr val="FFFFFF"/>
                </a:solidFill>
                <a:latin typeface="Arial"/>
                <a:cs typeface="Arial"/>
              </a:rPr>
              <a:t>of </a:t>
            </a:r>
            <a:r>
              <a:rPr sz="2600" dirty="0">
                <a:solidFill>
                  <a:srgbClr val="FFFFFF"/>
                </a:solidFill>
                <a:latin typeface="Arial"/>
                <a:cs typeface="Arial"/>
              </a:rPr>
              <a:t>stock </a:t>
            </a:r>
            <a:r>
              <a:rPr sz="2600" u="heavy" spc="5" dirty="0">
                <a:solidFill>
                  <a:srgbClr val="FFFFFF"/>
                </a:solidFill>
                <a:uFill>
                  <a:solidFill>
                    <a:srgbClr val="FFFFFF"/>
                  </a:solidFill>
                </a:uFill>
                <a:latin typeface="Arial"/>
                <a:cs typeface="Arial"/>
              </a:rPr>
              <a:t>must</a:t>
            </a:r>
            <a:r>
              <a:rPr sz="2600" spc="5" dirty="0">
                <a:solidFill>
                  <a:srgbClr val="FFFFFF"/>
                </a:solidFill>
                <a:latin typeface="Arial"/>
                <a:cs typeface="Arial"/>
              </a:rPr>
              <a:t> </a:t>
            </a:r>
            <a:r>
              <a:rPr sz="2600" dirty="0">
                <a:solidFill>
                  <a:srgbClr val="FFFFFF"/>
                </a:solidFill>
                <a:latin typeface="Arial"/>
                <a:cs typeface="Arial"/>
              </a:rPr>
              <a:t>be</a:t>
            </a:r>
            <a:r>
              <a:rPr sz="2600" spc="-40" dirty="0">
                <a:solidFill>
                  <a:srgbClr val="FFFFFF"/>
                </a:solidFill>
                <a:latin typeface="Arial"/>
                <a:cs typeface="Arial"/>
              </a:rPr>
              <a:t> </a:t>
            </a:r>
            <a:r>
              <a:rPr sz="2600" dirty="0">
                <a:solidFill>
                  <a:srgbClr val="FFFFFF"/>
                </a:solidFill>
                <a:latin typeface="Arial"/>
                <a:cs typeface="Arial"/>
              </a:rPr>
              <a:t>guarded.</a:t>
            </a:r>
            <a:endParaRPr sz="2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8</a:t>
            </a:fld>
            <a:endParaRPr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7020" y="369570"/>
            <a:ext cx="3494404" cy="635000"/>
          </a:xfrm>
          <a:prstGeom prst="rect">
            <a:avLst/>
          </a:prstGeom>
        </p:spPr>
        <p:txBody>
          <a:bodyPr vert="horz" wrap="square" lIns="0" tIns="12700" rIns="0" bIns="0" rtlCol="0">
            <a:spAutoFit/>
          </a:bodyPr>
          <a:lstStyle/>
          <a:p>
            <a:pPr marL="12700">
              <a:lnSpc>
                <a:spcPct val="100000"/>
              </a:lnSpc>
              <a:spcBef>
                <a:spcPts val="100"/>
              </a:spcBef>
            </a:pPr>
            <a:r>
              <a:rPr spc="-5" dirty="0"/>
              <a:t>Rotating</a:t>
            </a:r>
            <a:r>
              <a:rPr spc="-90" dirty="0"/>
              <a:t> </a:t>
            </a:r>
            <a:r>
              <a:rPr dirty="0"/>
              <a:t>Parts</a:t>
            </a:r>
          </a:p>
        </p:txBody>
      </p:sp>
      <p:sp>
        <p:nvSpPr>
          <p:cNvPr id="3" name="object 3"/>
          <p:cNvSpPr/>
          <p:nvPr/>
        </p:nvSpPr>
        <p:spPr>
          <a:xfrm>
            <a:off x="1541780" y="1297939"/>
            <a:ext cx="6074410" cy="47078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dirty="0"/>
              <a:t>OSHA Office of </a:t>
            </a:r>
            <a:r>
              <a:rPr spc="-5" dirty="0"/>
              <a:t>Training </a:t>
            </a:r>
            <a:r>
              <a:rPr dirty="0"/>
              <a:t>and</a:t>
            </a:r>
            <a:r>
              <a:rPr spc="10" dirty="0"/>
              <a:t> </a:t>
            </a:r>
            <a:r>
              <a:rPr spc="-5" dirty="0"/>
              <a:t>Educ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1125">
              <a:lnSpc>
                <a:spcPts val="1425"/>
              </a:lnSpc>
            </a:pPr>
            <a:fld id="{81D60167-4931-47E6-BA6A-407CBD079E47}" type="slidenum">
              <a:rPr dirty="0"/>
              <a:pPr marL="111125">
                <a:lnSpc>
                  <a:spcPts val="1425"/>
                </a:lnSpc>
              </a:pPr>
              <a:t>9</a:t>
            </a:fld>
            <a:endParaRPr dirty="0"/>
          </a:p>
        </p:txBody>
      </p:sp>
    </p:spTree>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DIO_ID" val="258"/>
  <p:tag name="ARTICULATE_SLIDE_NAV" val="3"/>
  <p:tag name="ARTICULATE_SLIDE_GUID" val="3aaae985-2357-40f7-a679-e3a999613e5e"/>
  <p:tag name="ORIGINAL_AUDIO_FILEPATH" val="C:\Documents and Settings\gstefanovics\Desktop\Industrial_Ergonomics\audio\Ergonomics_3.wav"/>
  <p:tag name="ELAPSEDTIME" val="22.33"/>
  <p:tag name="ARTICULATE_NAV_LEVEL" val="1"/>
  <p:tag name="ARTICULATE_SLIDE_PRESENTER_GUID" val="89d04490-8eff-4b8c-b745-cac4d79dcad8"/>
  <p:tag name="ARTICULATE_SLIDE_PAUSE" val="0"/>
  <p:tag name="ARTICULATE_LOCK_SLIDE" val="0"/>
  <p:tag name="ARTICULATE_HIDE_SLIDE" val="0"/>
  <p:tag name="ARTICULATE_PLAYER_CONTROL_PREVIOUS" val="False"/>
  <p:tag name="ARTICULATE_PLAYER_CONTROL_NEXT" val="False"/>
  <p:tag name="TIMELINE" val="3.30/20.40/33.80/43.10/56.90"/>
  <p:tag name="ARTICULATE_USED_LAYOUT" val="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1731</Words>
  <Application>Microsoft Office PowerPoint</Application>
  <PresentationFormat>On-screen Show (4:3)</PresentationFormat>
  <Paragraphs>277</Paragraphs>
  <Slides>38</Slides>
  <Notes>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Safe Guarding of Machines   Ergonomics</vt:lpstr>
      <vt:lpstr>What Is Ergonomics?</vt:lpstr>
      <vt:lpstr>Introduction</vt:lpstr>
      <vt:lpstr>The Problem</vt:lpstr>
      <vt:lpstr>The Problem: Machinery Associated with Amputations</vt:lpstr>
      <vt:lpstr>Causes of Machine Accidents</vt:lpstr>
      <vt:lpstr>Where Mechanical Hazards Occur</vt:lpstr>
      <vt:lpstr>Slide 8</vt:lpstr>
      <vt:lpstr>Rotating Parts</vt:lpstr>
      <vt:lpstr>In-Running Nip Points</vt:lpstr>
      <vt:lpstr>Requirements for Safeguards</vt:lpstr>
      <vt:lpstr>Methods of Machine Safeguarding</vt:lpstr>
      <vt:lpstr>Slide 13</vt:lpstr>
      <vt:lpstr>Interlocked Guard</vt:lpstr>
      <vt:lpstr>Adjustable Guard</vt:lpstr>
      <vt:lpstr>Self-Adjusting Guard</vt:lpstr>
      <vt:lpstr>Pullback Device</vt:lpstr>
      <vt:lpstr>Pullback Device (cont’d)</vt:lpstr>
      <vt:lpstr>Restraint Device</vt:lpstr>
      <vt:lpstr>Safety Tripwire Cables</vt:lpstr>
      <vt:lpstr>Two-Hand Control</vt:lpstr>
      <vt:lpstr>Gate</vt:lpstr>
      <vt:lpstr>Safeguarding by  Location/Distance</vt:lpstr>
      <vt:lpstr>Automatic Feed (shown on power press)</vt:lpstr>
      <vt:lpstr>Robots</vt:lpstr>
      <vt:lpstr>Slide 26</vt:lpstr>
      <vt:lpstr>Holding Tools</vt:lpstr>
      <vt:lpstr>Some Examples of OSHA Machine  Guarding Requirements . . . .</vt:lpstr>
      <vt:lpstr>Guarding Fan Blades</vt:lpstr>
      <vt:lpstr>Abrasive Wheel Machinery</vt:lpstr>
      <vt:lpstr>Abrasive Wheel Machinery</vt:lpstr>
      <vt:lpstr>Power-Transmission Apparatus</vt:lpstr>
      <vt:lpstr>Machine Safety Responsibilities</vt:lpstr>
      <vt:lpstr>Machinery: General Safety Principles</vt:lpstr>
      <vt:lpstr>Machinery: General Safety Principles</vt:lpstr>
      <vt:lpstr>Training</vt:lpstr>
      <vt:lpstr>Benefits of Ergonomics </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Respirator Standard Photos</dc:title>
  <dc:creator>AUTHORIZED GATEWAY 2000 USER</dc:creator>
  <cp:lastModifiedBy>Nandy</cp:lastModifiedBy>
  <cp:revision>3</cp:revision>
  <dcterms:created xsi:type="dcterms:W3CDTF">2018-08-26T17:48:48Z</dcterms:created>
  <dcterms:modified xsi:type="dcterms:W3CDTF">2018-08-27T07:46:27Z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2010-06-21T00:00:00Z</vt:filetime>
  </property>
  <property fmtid="{D5CDD505-2E9C-101B-9397-08002B2CF9AE}" pid="3" name="Creator">
    <vt:lpwstr>Impress</vt:lpwstr>
  </property>
  <property fmtid="{D5CDD505-2E9C-101B-9397-08002B2CF9AE}" pid="4" name="LastSaved">
    <vt:filetime>2010-06-21T00:00:00Z</vt:filetime>
  </property>
</Properties>
</file>