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72" r:id="rId8"/>
    <p:sldId id="267" r:id="rId9"/>
    <p:sldId id="268" r:id="rId10"/>
    <p:sldId id="269" r:id="rId11"/>
    <p:sldId id="270" r:id="rId12"/>
    <p:sldId id="271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A75DC28-B20C-417A-B4B8-D05D6678764C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A4E6-BC72-4186-A98D-DCF03EA9E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7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DC28-B20C-417A-B4B8-D05D6678764C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A4E6-BC72-4186-A98D-DCF03EA9E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DC28-B20C-417A-B4B8-D05D6678764C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A4E6-BC72-4186-A98D-DCF03EA9E1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6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DC28-B20C-417A-B4B8-D05D6678764C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A4E6-BC72-4186-A98D-DCF03EA9E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1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DC28-B20C-417A-B4B8-D05D6678764C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A4E6-BC72-4186-A98D-DCF03EA9E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8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DC28-B20C-417A-B4B8-D05D6678764C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A4E6-BC72-4186-A98D-DCF03EA9E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DC28-B20C-417A-B4B8-D05D6678764C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A4E6-BC72-4186-A98D-DCF03EA9E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DC28-B20C-417A-B4B8-D05D6678764C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A4E6-BC72-4186-A98D-DCF03EA9E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DC28-B20C-417A-B4B8-D05D6678764C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A4E6-BC72-4186-A98D-DCF03EA9E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DC28-B20C-417A-B4B8-D05D6678764C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A4E6-BC72-4186-A98D-DCF03EA9E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DC28-B20C-417A-B4B8-D05D6678764C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A4E6-BC72-4186-A98D-DCF03EA9E1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5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75DC28-B20C-417A-B4B8-D05D6678764C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B7A4E6-BC72-4186-A98D-DCF03EA9E1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8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jpeg"/><Relationship Id="rId7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FIRE SAFETY</a:t>
            </a:r>
            <a:br>
              <a:rPr lang="en-US" dirty="0"/>
            </a:br>
            <a:r>
              <a:rPr lang="en-US" sz="3100" dirty="0"/>
              <a:t>FIRE TRIANGLE</a:t>
            </a:r>
            <a:br>
              <a:rPr lang="en-US" dirty="0"/>
            </a:br>
            <a:r>
              <a:rPr lang="en-US" sz="3200" b="1" dirty="0">
                <a:solidFill>
                  <a:srgbClr val="FF0000"/>
                </a:solidFill>
              </a:rPr>
              <a:t>UNIT- III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5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366" y="2193416"/>
            <a:ext cx="5223510" cy="3394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961387" y="2105405"/>
            <a:ext cx="5143500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485900" y="1428751"/>
            <a:ext cx="5829300" cy="276701"/>
          </a:xfrm>
          <a:custGeom>
            <a:avLst/>
            <a:gdLst/>
            <a:ahLst/>
            <a:cxnLst/>
            <a:rect l="l" t="t" r="r" b="b"/>
            <a:pathLst>
              <a:path w="7772400" h="368934">
                <a:moveTo>
                  <a:pt x="0" y="368808"/>
                </a:moveTo>
                <a:lnTo>
                  <a:pt x="7772400" y="368808"/>
                </a:lnTo>
                <a:lnTo>
                  <a:pt x="77724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447037" y="1407033"/>
            <a:ext cx="912114" cy="385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128267" y="1407033"/>
            <a:ext cx="354329" cy="385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251709" y="1407033"/>
            <a:ext cx="993267" cy="385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545146" y="1447990"/>
            <a:ext cx="14587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44536A"/>
                </a:solidFill>
                <a:latin typeface="Times New Roman"/>
                <a:cs typeface="Times New Roman"/>
              </a:rPr>
              <a:t>CLASS “</a:t>
            </a:r>
            <a:r>
              <a:rPr sz="1350" b="1" spc="-4" dirty="0">
                <a:solidFill>
                  <a:srgbClr val="080808"/>
                </a:solidFill>
                <a:latin typeface="Times New Roman"/>
                <a:cs typeface="Times New Roman"/>
              </a:rPr>
              <a:t>C</a:t>
            </a:r>
            <a:r>
              <a:rPr sz="1350" b="1" spc="-4" dirty="0">
                <a:solidFill>
                  <a:srgbClr val="44536A"/>
                </a:solidFill>
                <a:latin typeface="Times New Roman"/>
                <a:cs typeface="Times New Roman"/>
              </a:rPr>
              <a:t>”</a:t>
            </a:r>
            <a:r>
              <a:rPr sz="1350" b="1" spc="-4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350" b="1" spc="-4" dirty="0">
                <a:solidFill>
                  <a:srgbClr val="44536A"/>
                </a:solidFill>
                <a:latin typeface="Times New Roman"/>
                <a:cs typeface="Times New Roman"/>
              </a:rPr>
              <a:t>FIRES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4092" y="1407033"/>
            <a:ext cx="2778632" cy="3851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112484" y="1447990"/>
            <a:ext cx="256603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80035" algn="l"/>
              </a:tabLst>
            </a:pPr>
            <a:r>
              <a:rPr sz="1350" b="1" dirty="0">
                <a:solidFill>
                  <a:srgbClr val="44536A"/>
                </a:solidFill>
                <a:latin typeface="Times New Roman"/>
                <a:cs typeface="Times New Roman"/>
              </a:rPr>
              <a:t>-	</a:t>
            </a:r>
            <a:r>
              <a:rPr sz="1350" b="1" spc="-4" dirty="0">
                <a:solidFill>
                  <a:srgbClr val="080808"/>
                </a:solidFill>
                <a:latin typeface="Times New Roman"/>
                <a:cs typeface="Times New Roman"/>
              </a:rPr>
              <a:t>Energized </a:t>
            </a:r>
            <a:r>
              <a:rPr sz="1350" b="1" dirty="0">
                <a:solidFill>
                  <a:srgbClr val="080808"/>
                </a:solidFill>
                <a:latin typeface="Times New Roman"/>
                <a:cs typeface="Times New Roman"/>
              </a:rPr>
              <a:t>electrical</a:t>
            </a:r>
            <a:r>
              <a:rPr sz="1350" b="1" spc="-26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350" b="1" spc="-4" dirty="0">
                <a:solidFill>
                  <a:srgbClr val="080808"/>
                </a:solidFill>
                <a:latin typeface="Times New Roman"/>
                <a:cs typeface="Times New Roman"/>
              </a:rPr>
              <a:t>equipment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0799" y="2117979"/>
            <a:ext cx="5394960" cy="3280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968245" y="2050541"/>
            <a:ext cx="5314950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543050" y="1371601"/>
            <a:ext cx="5829300" cy="276701"/>
          </a:xfrm>
          <a:custGeom>
            <a:avLst/>
            <a:gdLst/>
            <a:ahLst/>
            <a:cxnLst/>
            <a:rect l="l" t="t" r="r" b="b"/>
            <a:pathLst>
              <a:path w="7772400" h="368934">
                <a:moveTo>
                  <a:pt x="0" y="368808"/>
                </a:moveTo>
                <a:lnTo>
                  <a:pt x="7772400" y="368808"/>
                </a:lnTo>
                <a:lnTo>
                  <a:pt x="77724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504187" y="1349883"/>
            <a:ext cx="912114" cy="385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185417" y="1349883"/>
            <a:ext cx="354329" cy="385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308859" y="1349883"/>
            <a:ext cx="993267" cy="385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602296" y="1390840"/>
            <a:ext cx="14587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44536A"/>
                </a:solidFill>
                <a:latin typeface="Times New Roman"/>
                <a:cs typeface="Times New Roman"/>
              </a:rPr>
              <a:t>CLASS “</a:t>
            </a:r>
            <a:r>
              <a:rPr sz="1350" b="1" spc="-4" dirty="0">
                <a:solidFill>
                  <a:srgbClr val="080808"/>
                </a:solidFill>
                <a:latin typeface="Times New Roman"/>
                <a:cs typeface="Times New Roman"/>
              </a:rPr>
              <a:t>D</a:t>
            </a:r>
            <a:r>
              <a:rPr sz="1350" b="1" spc="-4" dirty="0">
                <a:solidFill>
                  <a:srgbClr val="44536A"/>
                </a:solidFill>
                <a:latin typeface="Times New Roman"/>
                <a:cs typeface="Times New Roman"/>
              </a:rPr>
              <a:t>”</a:t>
            </a:r>
            <a:r>
              <a:rPr sz="1350" b="1" spc="-4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350" b="1" spc="-4" dirty="0">
                <a:solidFill>
                  <a:srgbClr val="44536A"/>
                </a:solidFill>
                <a:latin typeface="Times New Roman"/>
                <a:cs typeface="Times New Roman"/>
              </a:rPr>
              <a:t>FIRES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1241" y="1349883"/>
            <a:ext cx="288036" cy="3851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299841" y="1349883"/>
            <a:ext cx="1597914" cy="3851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169633" y="1390840"/>
            <a:ext cx="161448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37649" algn="l"/>
              </a:tabLst>
            </a:pPr>
            <a:r>
              <a:rPr sz="1350" b="1" dirty="0">
                <a:solidFill>
                  <a:srgbClr val="44536A"/>
                </a:solidFill>
                <a:latin typeface="Times New Roman"/>
                <a:cs typeface="Times New Roman"/>
              </a:rPr>
              <a:t>-	</a:t>
            </a:r>
            <a:r>
              <a:rPr sz="1350" b="1" dirty="0">
                <a:solidFill>
                  <a:srgbClr val="080808"/>
                </a:solidFill>
                <a:latin typeface="Times New Roman"/>
                <a:cs typeface="Times New Roman"/>
              </a:rPr>
              <a:t>Flammable</a:t>
            </a:r>
            <a:r>
              <a:rPr sz="1350" b="1" spc="-68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080808"/>
                </a:solidFill>
                <a:latin typeface="Times New Roman"/>
                <a:cs typeface="Times New Roman"/>
              </a:rPr>
              <a:t>Metals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0264" y="2276855"/>
            <a:ext cx="584072" cy="405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2860929" y="2596895"/>
            <a:ext cx="2162555" cy="405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781168" y="2596895"/>
            <a:ext cx="332613" cy="405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917185" y="2596895"/>
            <a:ext cx="1587627" cy="4057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965037" y="2218201"/>
            <a:ext cx="3422333" cy="65466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algn="ctr">
              <a:spcBef>
                <a:spcPts val="885"/>
              </a:spcBef>
            </a:pPr>
            <a:r>
              <a:rPr sz="1425" b="1" spc="-4" dirty="0">
                <a:latin typeface="Times New Roman"/>
                <a:cs typeface="Times New Roman"/>
              </a:rPr>
              <a:t>Fuel</a:t>
            </a:r>
            <a:endParaRPr sz="1425">
              <a:latin typeface="Times New Roman"/>
              <a:cs typeface="Times New Roman"/>
            </a:endParaRPr>
          </a:p>
          <a:p>
            <a:pPr algn="ctr">
              <a:spcBef>
                <a:spcPts val="810"/>
              </a:spcBef>
            </a:pPr>
            <a:r>
              <a:rPr sz="1425" spc="-4" dirty="0">
                <a:latin typeface="Times New Roman"/>
                <a:cs typeface="Times New Roman"/>
              </a:rPr>
              <a:t>Any combustible material – solid, liquid or</a:t>
            </a:r>
            <a:r>
              <a:rPr sz="1425" spc="45" dirty="0">
                <a:latin typeface="Times New Roman"/>
                <a:cs typeface="Times New Roman"/>
              </a:rPr>
              <a:t> </a:t>
            </a:r>
            <a:r>
              <a:rPr sz="1425" spc="-4" dirty="0">
                <a:latin typeface="Times New Roman"/>
                <a:cs typeface="Times New Roman"/>
              </a:rPr>
              <a:t>gas</a:t>
            </a:r>
            <a:endParaRPr sz="14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18204" y="2839212"/>
            <a:ext cx="1450466" cy="21671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232279" y="3187827"/>
            <a:ext cx="834390" cy="4057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770507" y="3507866"/>
            <a:ext cx="1802511" cy="4057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781938" y="3725037"/>
            <a:ext cx="1643633" cy="4057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183255" y="3725037"/>
            <a:ext cx="332613" cy="405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991106" y="3942208"/>
            <a:ext cx="1361312" cy="4057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073402" y="4159377"/>
            <a:ext cx="1152143" cy="4057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1873949" y="3129172"/>
            <a:ext cx="1534001" cy="131253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71488">
              <a:spcBef>
                <a:spcPts val="885"/>
              </a:spcBef>
            </a:pPr>
            <a:r>
              <a:rPr sz="1425" b="1" spc="-4" dirty="0">
                <a:latin typeface="Times New Roman"/>
                <a:cs typeface="Times New Roman"/>
              </a:rPr>
              <a:t>Oxygen</a:t>
            </a:r>
            <a:endParaRPr sz="1425">
              <a:latin typeface="Times New Roman"/>
              <a:cs typeface="Times New Roman"/>
            </a:endParaRPr>
          </a:p>
          <a:p>
            <a:pPr marL="9525" marR="3810" algn="ctr">
              <a:spcBef>
                <a:spcPts val="810"/>
              </a:spcBef>
            </a:pPr>
            <a:r>
              <a:rPr sz="1425" spc="-4" dirty="0">
                <a:latin typeface="Times New Roman"/>
                <a:cs typeface="Times New Roman"/>
              </a:rPr>
              <a:t>The air we breathe</a:t>
            </a:r>
            <a:r>
              <a:rPr sz="1425" spc="-34" dirty="0">
                <a:latin typeface="Times New Roman"/>
                <a:cs typeface="Times New Roman"/>
              </a:rPr>
              <a:t> </a:t>
            </a:r>
            <a:r>
              <a:rPr sz="1425" spc="-4" dirty="0">
                <a:latin typeface="Times New Roman"/>
                <a:cs typeface="Times New Roman"/>
              </a:rPr>
              <a:t>is  about 21% oxygen –  </a:t>
            </a:r>
            <a:r>
              <a:rPr sz="1425" dirty="0">
                <a:latin typeface="Times New Roman"/>
                <a:cs typeface="Times New Roman"/>
              </a:rPr>
              <a:t>fire </a:t>
            </a:r>
            <a:r>
              <a:rPr sz="1425" spc="-4" dirty="0">
                <a:latin typeface="Times New Roman"/>
                <a:cs typeface="Times New Roman"/>
              </a:rPr>
              <a:t>needs</a:t>
            </a:r>
            <a:r>
              <a:rPr sz="1425" spc="-30" dirty="0">
                <a:latin typeface="Times New Roman"/>
                <a:cs typeface="Times New Roman"/>
              </a:rPr>
              <a:t> </a:t>
            </a:r>
            <a:r>
              <a:rPr sz="1425" spc="-4" dirty="0">
                <a:latin typeface="Times New Roman"/>
                <a:cs typeface="Times New Roman"/>
              </a:rPr>
              <a:t>only</a:t>
            </a:r>
            <a:endParaRPr sz="1425">
              <a:latin typeface="Times New Roman"/>
              <a:cs typeface="Times New Roman"/>
            </a:endParaRPr>
          </a:p>
          <a:p>
            <a:pPr marL="1905" algn="ctr"/>
            <a:r>
              <a:rPr sz="1425" spc="-4" dirty="0">
                <a:latin typeface="Times New Roman"/>
                <a:cs typeface="Times New Roman"/>
              </a:rPr>
              <a:t>16% </a:t>
            </a:r>
            <a:r>
              <a:rPr sz="1425" dirty="0">
                <a:latin typeface="Times New Roman"/>
                <a:cs typeface="Times New Roman"/>
              </a:rPr>
              <a:t>oxygen</a:t>
            </a:r>
            <a:endParaRPr sz="14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82513" y="3081528"/>
            <a:ext cx="613790" cy="4046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695569" y="3401568"/>
            <a:ext cx="2034540" cy="40462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589270" y="3618739"/>
            <a:ext cx="2247137" cy="40462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729859" y="3835909"/>
            <a:ext cx="1965959" cy="40462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5716143" y="4053078"/>
            <a:ext cx="1993391" cy="4046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971032" y="4270249"/>
            <a:ext cx="1436751" cy="4046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5693569" y="3021920"/>
            <a:ext cx="1977866" cy="153183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algn="ctr">
              <a:spcBef>
                <a:spcPts val="885"/>
              </a:spcBef>
            </a:pPr>
            <a:r>
              <a:rPr sz="1425" b="1" spc="-4" dirty="0">
                <a:latin typeface="Times New Roman"/>
                <a:cs typeface="Times New Roman"/>
              </a:rPr>
              <a:t>Heat</a:t>
            </a:r>
            <a:endParaRPr sz="1425">
              <a:latin typeface="Times New Roman"/>
              <a:cs typeface="Times New Roman"/>
            </a:endParaRPr>
          </a:p>
          <a:p>
            <a:pPr marL="9525" marR="3810" indent="-476" algn="ctr">
              <a:spcBef>
                <a:spcPts val="810"/>
              </a:spcBef>
            </a:pPr>
            <a:r>
              <a:rPr sz="1425" spc="-4" dirty="0">
                <a:solidFill>
                  <a:srgbClr val="44536A"/>
                </a:solidFill>
                <a:latin typeface="Times New Roman"/>
                <a:cs typeface="Times New Roman"/>
              </a:rPr>
              <a:t>The </a:t>
            </a:r>
            <a:r>
              <a:rPr sz="1425" spc="-8" dirty="0">
                <a:solidFill>
                  <a:srgbClr val="44536A"/>
                </a:solidFill>
                <a:latin typeface="Times New Roman"/>
                <a:cs typeface="Times New Roman"/>
              </a:rPr>
              <a:t>energy </a:t>
            </a:r>
            <a:r>
              <a:rPr sz="1425" spc="-4" dirty="0">
                <a:solidFill>
                  <a:srgbClr val="44536A"/>
                </a:solidFill>
                <a:latin typeface="Times New Roman"/>
                <a:cs typeface="Times New Roman"/>
              </a:rPr>
              <a:t>necessary to  increase the temperature</a:t>
            </a:r>
            <a:r>
              <a:rPr sz="1425" spc="-4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25" spc="-4" dirty="0">
                <a:solidFill>
                  <a:srgbClr val="44536A"/>
                </a:solidFill>
                <a:latin typeface="Times New Roman"/>
                <a:cs typeface="Times New Roman"/>
              </a:rPr>
              <a:t>of  fuel to where sufficient  vapors are given </a:t>
            </a:r>
            <a:r>
              <a:rPr sz="1425" spc="-11" dirty="0">
                <a:solidFill>
                  <a:srgbClr val="44536A"/>
                </a:solidFill>
                <a:latin typeface="Times New Roman"/>
                <a:cs typeface="Times New Roman"/>
              </a:rPr>
              <a:t>off </a:t>
            </a:r>
            <a:r>
              <a:rPr sz="1425" spc="-4" dirty="0">
                <a:solidFill>
                  <a:srgbClr val="44536A"/>
                </a:solidFill>
                <a:latin typeface="Times New Roman"/>
                <a:cs typeface="Times New Roman"/>
              </a:rPr>
              <a:t>for  ignition to</a:t>
            </a:r>
            <a:r>
              <a:rPr sz="1425" spc="-1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425" spc="-4" dirty="0">
                <a:solidFill>
                  <a:srgbClr val="44536A"/>
                </a:solidFill>
                <a:latin typeface="Times New Roman"/>
                <a:cs typeface="Times New Roman"/>
              </a:rPr>
              <a:t>occur</a:t>
            </a:r>
            <a:endParaRPr sz="14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83713" y="1300734"/>
            <a:ext cx="4769739" cy="4892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199132" y="1563624"/>
            <a:ext cx="4937760" cy="4892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2643758" y="1826514"/>
            <a:ext cx="3994785" cy="4892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326766" y="1355650"/>
            <a:ext cx="4621530" cy="80647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049" marR="3810" indent="-10001" algn="ctr">
              <a:lnSpc>
                <a:spcPct val="100000"/>
              </a:lnSpc>
              <a:spcBef>
                <a:spcPts val="79"/>
              </a:spcBef>
            </a:pPr>
            <a:r>
              <a:rPr sz="1725" dirty="0"/>
              <a:t>Each of these </a:t>
            </a:r>
            <a:r>
              <a:rPr sz="1725" spc="-8" dirty="0"/>
              <a:t>three </a:t>
            </a:r>
            <a:r>
              <a:rPr sz="1725" spc="-4" dirty="0"/>
              <a:t>elements </a:t>
            </a:r>
            <a:r>
              <a:rPr sz="1725" dirty="0"/>
              <a:t>must be </a:t>
            </a:r>
            <a:r>
              <a:rPr sz="1725" spc="-4" dirty="0"/>
              <a:t>present </a:t>
            </a:r>
            <a:r>
              <a:rPr sz="1725" dirty="0"/>
              <a:t>at  the same time to have a </a:t>
            </a:r>
            <a:r>
              <a:rPr sz="1725" spc="-8" dirty="0"/>
              <a:t>fire. </a:t>
            </a:r>
            <a:r>
              <a:rPr sz="1725" dirty="0"/>
              <a:t>A </a:t>
            </a:r>
            <a:r>
              <a:rPr sz="1725" spc="-8" dirty="0"/>
              <a:t>fire </a:t>
            </a:r>
            <a:r>
              <a:rPr sz="1725" spc="-4" dirty="0"/>
              <a:t>will </a:t>
            </a:r>
            <a:r>
              <a:rPr sz="1725" dirty="0"/>
              <a:t>burn</a:t>
            </a:r>
            <a:r>
              <a:rPr sz="1725" spc="-184" dirty="0"/>
              <a:t> </a:t>
            </a:r>
            <a:r>
              <a:rPr sz="1725" dirty="0"/>
              <a:t>until  one or </a:t>
            </a:r>
            <a:r>
              <a:rPr sz="1725" spc="-8" dirty="0"/>
              <a:t>more </a:t>
            </a:r>
            <a:r>
              <a:rPr sz="1725" dirty="0"/>
              <a:t>of the elements is</a:t>
            </a:r>
            <a:r>
              <a:rPr sz="1725" spc="-75" dirty="0"/>
              <a:t> </a:t>
            </a:r>
            <a:r>
              <a:rPr sz="1725" spc="-4" dirty="0"/>
              <a:t>removed.</a:t>
            </a:r>
            <a:endParaRPr sz="17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588F-CB83-4C76-A2F5-D01D20F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D27A-448C-4094-9257-24DD376E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two “Class B” fuels would be: </a:t>
            </a:r>
          </a:p>
          <a:p>
            <a:endParaRPr lang="en-US" dirty="0"/>
          </a:p>
          <a:p>
            <a:r>
              <a:rPr lang="en-US" dirty="0"/>
              <a:t>a. Cardboard, newspapers b. Lamp, hot plate c. Grease, paint thinner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5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2F4D-1191-4255-9949-E926CDDC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9F58-0432-441F-B921-73B4EAE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elements of the fire triangle are: </a:t>
            </a:r>
          </a:p>
          <a:p>
            <a:endParaRPr lang="en-US" dirty="0"/>
          </a:p>
          <a:p>
            <a:r>
              <a:rPr lang="en-US" dirty="0"/>
              <a:t>a. Water, a heat source, and fuel </a:t>
            </a:r>
          </a:p>
          <a:p>
            <a:r>
              <a:rPr lang="en-US" dirty="0"/>
              <a:t>b. Oxygen, water, and fuel</a:t>
            </a:r>
          </a:p>
          <a:p>
            <a:r>
              <a:rPr lang="en-US" dirty="0"/>
              <a:t> c. Oxygen, fuel, and a heat </a:t>
            </a:r>
            <a:r>
              <a:rPr lang="en-US"/>
              <a:t>source </a:t>
            </a:r>
          </a:p>
          <a:p>
            <a:r>
              <a:rPr lang="en-US"/>
              <a:t>d</a:t>
            </a:r>
            <a:r>
              <a:rPr lang="en-US" dirty="0"/>
              <a:t>. Fuel, oxygen, and earth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04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382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Black" pitchFamily="34" charset="0"/>
              </a:rPr>
              <a:t>The </a:t>
            </a:r>
            <a:r>
              <a:rPr lang="en-US" b="1" dirty="0">
                <a:latin typeface="Arial Black" pitchFamily="34" charset="0"/>
              </a:rPr>
              <a:t>fire triangles</a:t>
            </a:r>
            <a:r>
              <a:rPr lang="en-US" dirty="0">
                <a:latin typeface="Arial Black" pitchFamily="34" charset="0"/>
              </a:rPr>
              <a:t> or combustion </a:t>
            </a:r>
            <a:r>
              <a:rPr lang="en-US" b="1" dirty="0">
                <a:latin typeface="Arial Black" pitchFamily="34" charset="0"/>
              </a:rPr>
              <a:t>triangles</a:t>
            </a:r>
            <a:r>
              <a:rPr lang="en-US" dirty="0">
                <a:latin typeface="Arial Black" pitchFamily="34" charset="0"/>
              </a:rPr>
              <a:t> or ″</a:t>
            </a:r>
            <a:r>
              <a:rPr lang="en-US" b="1" dirty="0">
                <a:latin typeface="Arial Black" pitchFamily="34" charset="0"/>
              </a:rPr>
              <a:t>fire </a:t>
            </a:r>
            <a:r>
              <a:rPr lang="en-US" dirty="0">
                <a:latin typeface="Arial Black" pitchFamily="34" charset="0"/>
              </a:rPr>
              <a:t>diamond″ are simple models for understanding the necessary ingredients for most </a:t>
            </a:r>
            <a:r>
              <a:rPr lang="en-US" b="1" dirty="0">
                <a:latin typeface="Arial Black" pitchFamily="34" charset="0"/>
              </a:rPr>
              <a:t>fires</a:t>
            </a:r>
            <a:r>
              <a:rPr lang="en-US" dirty="0">
                <a:latin typeface="Arial Black" pitchFamily="34" charset="0"/>
              </a:rPr>
              <a:t>. The </a:t>
            </a:r>
            <a:r>
              <a:rPr lang="en-US" b="1" dirty="0">
                <a:latin typeface="Arial Black" pitchFamily="34" charset="0"/>
              </a:rPr>
              <a:t>triangle </a:t>
            </a:r>
            <a:r>
              <a:rPr lang="en-US" dirty="0">
                <a:latin typeface="Arial Black" pitchFamily="34" charset="0"/>
              </a:rPr>
              <a:t>illustrates the three elements a </a:t>
            </a:r>
            <a:r>
              <a:rPr lang="en-US" b="1" dirty="0">
                <a:latin typeface="Arial Black" pitchFamily="34" charset="0"/>
              </a:rPr>
              <a:t>fire</a:t>
            </a:r>
            <a:r>
              <a:rPr lang="en-US" dirty="0">
                <a:latin typeface="Arial Black" pitchFamily="34" charset="0"/>
              </a:rPr>
              <a:t> needs to ignite: heat, fuel, and an oxidizing agent (usually oxygen).</a:t>
            </a:r>
          </a:p>
        </p:txBody>
      </p:sp>
      <p:sp>
        <p:nvSpPr>
          <p:cNvPr id="3" name="AutoShape 2" descr="Image result for fire triangle descrip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fire triangle descrip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2514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4814" y="3972215"/>
            <a:ext cx="6253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What is the fire triangle and how do we use it?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892" y="4515134"/>
            <a:ext cx="7962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Black" pitchFamily="34" charset="0"/>
              </a:rPr>
              <a:t>The </a:t>
            </a:r>
            <a:r>
              <a:rPr lang="en-US" b="1" dirty="0">
                <a:latin typeface="Arial Black" pitchFamily="34" charset="0"/>
              </a:rPr>
              <a:t>fire triangle</a:t>
            </a:r>
            <a:r>
              <a:rPr lang="en-US" dirty="0">
                <a:latin typeface="Arial Black" pitchFamily="34" charset="0"/>
              </a:rPr>
              <a:t> is </a:t>
            </a:r>
            <a:r>
              <a:rPr lang="en-US" b="1" dirty="0">
                <a:latin typeface="Arial Black" pitchFamily="34" charset="0"/>
              </a:rPr>
              <a:t>used to</a:t>
            </a:r>
            <a:r>
              <a:rPr lang="en-US" dirty="0">
                <a:latin typeface="Arial Black" pitchFamily="34" charset="0"/>
              </a:rPr>
              <a:t> show the three elements that when present together can cause a </a:t>
            </a:r>
            <a:r>
              <a:rPr lang="en-US" b="1" dirty="0">
                <a:latin typeface="Arial Black" pitchFamily="34" charset="0"/>
              </a:rPr>
              <a:t>fire to</a:t>
            </a:r>
            <a:r>
              <a:rPr lang="en-US" dirty="0">
                <a:latin typeface="Arial Black" pitchFamily="34" charset="0"/>
              </a:rPr>
              <a:t> start. These three ingredients are fuel, heat and oxygen, under all circumstances they </a:t>
            </a:r>
            <a:r>
              <a:rPr lang="en-US" b="1" dirty="0">
                <a:latin typeface="Arial Black" pitchFamily="34" charset="0"/>
              </a:rPr>
              <a:t>should</a:t>
            </a:r>
            <a:r>
              <a:rPr lang="en-US" dirty="0">
                <a:latin typeface="Arial Black" pitchFamily="34" charset="0"/>
              </a:rPr>
              <a:t> be kept apart </a:t>
            </a:r>
            <a:r>
              <a:rPr lang="en-US" b="1" dirty="0">
                <a:latin typeface="Arial Black" pitchFamily="34" charset="0"/>
              </a:rPr>
              <a:t>to</a:t>
            </a:r>
            <a:r>
              <a:rPr lang="en-US" dirty="0">
                <a:latin typeface="Arial Black" pitchFamily="34" charset="0"/>
              </a:rPr>
              <a:t> avoid a </a:t>
            </a:r>
            <a:r>
              <a:rPr lang="en-US" b="1" dirty="0">
                <a:latin typeface="Arial Black" pitchFamily="34" charset="0"/>
              </a:rPr>
              <a:t>fire</a:t>
            </a:r>
            <a:r>
              <a:rPr lang="en-US" dirty="0">
                <a:latin typeface="Arial Black" pitchFamily="34" charset="0"/>
              </a:rPr>
              <a:t> starting.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84B88D-898D-47CA-AB1B-8164091247B6}"/>
              </a:ext>
            </a:extLst>
          </p:cNvPr>
          <p:cNvSpPr txBox="1">
            <a:spLocks/>
          </p:cNvSpPr>
          <p:nvPr/>
        </p:nvSpPr>
        <p:spPr>
          <a:xfrm>
            <a:off x="141559" y="117006"/>
            <a:ext cx="7772400" cy="65050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00B050"/>
                </a:solidFill>
              </a:rPr>
              <a:t>FIRE TRIANGLE</a:t>
            </a:r>
            <a:br>
              <a:rPr lang="en-US" sz="3200" dirty="0">
                <a:solidFill>
                  <a:srgbClr val="00B050"/>
                </a:solidFill>
              </a:rPr>
            </a:b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1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G:\photos\MatchesLighter&amp;Cand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0"/>
            <a:ext cx="5054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2517775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826301" y="38100"/>
            <a:ext cx="3276600" cy="1295400"/>
          </a:xfrm>
          <a:prstGeom prst="cloudCallout">
            <a:avLst>
              <a:gd name="adj1" fmla="val 29505"/>
              <a:gd name="adj2" fmla="val -9069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Comic Sans MS" pitchFamily="66" charset="0"/>
              </a:rPr>
              <a:t>Oxygen =  </a:t>
            </a:r>
          </a:p>
          <a:p>
            <a:pPr algn="ctr"/>
            <a:r>
              <a:rPr lang="en-GB" dirty="0">
                <a:solidFill>
                  <a:schemeClr val="accent2"/>
                </a:solidFill>
                <a:latin typeface="Comic Sans MS" pitchFamily="66" charset="0"/>
              </a:rPr>
              <a:t>in the air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15887" y="3730388"/>
            <a:ext cx="2286000" cy="1524000"/>
          </a:xfrm>
          <a:prstGeom prst="wedgeRoundRectCallout">
            <a:avLst>
              <a:gd name="adj1" fmla="val 85208"/>
              <a:gd name="adj2" fmla="val -33852"/>
              <a:gd name="adj3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Comic Sans MS" pitchFamily="66" charset="0"/>
              </a:rPr>
              <a:t>Heat = </a:t>
            </a:r>
          </a:p>
          <a:p>
            <a:pPr algn="ctr"/>
            <a:r>
              <a:rPr lang="en-GB" dirty="0">
                <a:solidFill>
                  <a:srgbClr val="CC0000"/>
                </a:solidFill>
                <a:latin typeface="Comic Sans MS" pitchFamily="66" charset="0"/>
              </a:rPr>
              <a:t>matches and lighters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6934200" y="3200400"/>
            <a:ext cx="1981200" cy="2209800"/>
          </a:xfrm>
          <a:prstGeom prst="wedgeRoundRectCallout">
            <a:avLst>
              <a:gd name="adj1" fmla="val -83093"/>
              <a:gd name="adj2" fmla="val -5819"/>
              <a:gd name="adj3" fmla="val 1666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b="1" dirty="0">
                <a:latin typeface="Comic Sans MS" pitchFamily="66" charset="0"/>
              </a:rPr>
              <a:t>Fuel = </a:t>
            </a:r>
          </a:p>
          <a:p>
            <a:pPr algn="ctr"/>
            <a:r>
              <a:rPr lang="en-GB" dirty="0">
                <a:latin typeface="Comic Sans MS" pitchFamily="66" charset="0"/>
              </a:rPr>
              <a:t>Candle wax, wick and wood of the match</a:t>
            </a:r>
          </a:p>
        </p:txBody>
      </p:sp>
    </p:spTree>
    <p:extLst>
      <p:ext uri="{BB962C8B-B14F-4D97-AF65-F5344CB8AC3E}">
        <p14:creationId xmlns:p14="http://schemas.microsoft.com/office/powerpoint/2010/main" val="319641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Fire Triangle.&#10;Air/OxygenAir/Oxygen – which it breaths&#10;FuelFuel – which it eats&#10;HeatHeat – well it’s a fire after all!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391400" cy="54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6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966" y="381000"/>
            <a:ext cx="451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What a fire needs to burn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558772" y="777628"/>
            <a:ext cx="8304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Black" pitchFamily="34" charset="0"/>
              </a:rPr>
              <a:t>All </a:t>
            </a:r>
            <a:r>
              <a:rPr lang="en-US" b="1" dirty="0">
                <a:latin typeface="Arial Black" pitchFamily="34" charset="0"/>
              </a:rPr>
              <a:t>fires need</a:t>
            </a:r>
            <a:r>
              <a:rPr lang="en-US" dirty="0">
                <a:latin typeface="Arial Black" pitchFamily="34" charset="0"/>
              </a:rPr>
              <a:t> three things to </a:t>
            </a:r>
            <a:r>
              <a:rPr lang="en-US" b="1" dirty="0">
                <a:latin typeface="Arial Black" pitchFamily="34" charset="0"/>
              </a:rPr>
              <a:t>burn</a:t>
            </a:r>
            <a:r>
              <a:rPr lang="en-US" dirty="0">
                <a:latin typeface="Arial Black" pitchFamily="34" charset="0"/>
              </a:rPr>
              <a:t>: heat, fuel and oxygen. These three elements make up the </a:t>
            </a:r>
            <a:r>
              <a:rPr lang="en-US" b="1" dirty="0">
                <a:latin typeface="Arial Black" pitchFamily="34" charset="0"/>
              </a:rPr>
              <a:t>fire</a:t>
            </a:r>
            <a:r>
              <a:rPr lang="en-US" dirty="0">
                <a:latin typeface="Arial Black" pitchFamily="34" charset="0"/>
              </a:rPr>
              <a:t> triangle. Remove any one of them and the </a:t>
            </a:r>
            <a:r>
              <a:rPr lang="en-US" b="1" dirty="0">
                <a:latin typeface="Arial Black" pitchFamily="34" charset="0"/>
              </a:rPr>
              <a:t>fire</a:t>
            </a:r>
            <a:r>
              <a:rPr lang="en-US" dirty="0">
                <a:latin typeface="Arial Black" pitchFamily="34" charset="0"/>
              </a:rPr>
              <a:t> will not </a:t>
            </a:r>
            <a:r>
              <a:rPr lang="en-US" b="1" dirty="0">
                <a:latin typeface="Arial Black" pitchFamily="34" charset="0"/>
              </a:rPr>
              <a:t>burn</a:t>
            </a:r>
            <a:r>
              <a:rPr lang="en-US" dirty="0">
                <a:latin typeface="Arial Black" pitchFamily="34" charset="0"/>
              </a:rPr>
              <a:t>. Heat first comes from the ignition source that in nature is lightning or lava.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869" y="2010601"/>
            <a:ext cx="8091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What is the difference between the fire triangle and the fire tetrahedron?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675" y="2656932"/>
            <a:ext cx="8051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Black" pitchFamily="34" charset="0"/>
              </a:rPr>
              <a:t>The </a:t>
            </a:r>
            <a:r>
              <a:rPr lang="en-US" b="1" dirty="0">
                <a:latin typeface="Arial Black" pitchFamily="34" charset="0"/>
              </a:rPr>
              <a:t>fire triangle</a:t>
            </a:r>
            <a:r>
              <a:rPr lang="en-US" dirty="0">
                <a:latin typeface="Arial Black" pitchFamily="34" charset="0"/>
              </a:rPr>
              <a:t> was changed to a </a:t>
            </a:r>
            <a:r>
              <a:rPr lang="en-US" b="1" dirty="0">
                <a:latin typeface="Arial Black" pitchFamily="34" charset="0"/>
              </a:rPr>
              <a:t>fire tetrahedron</a:t>
            </a:r>
            <a:r>
              <a:rPr lang="en-US" dirty="0">
                <a:latin typeface="Arial Black" pitchFamily="34" charset="0"/>
              </a:rPr>
              <a:t> to reflect this fourth element. A </a:t>
            </a:r>
            <a:r>
              <a:rPr lang="en-US" b="1" dirty="0">
                <a:latin typeface="Arial Black" pitchFamily="34" charset="0"/>
              </a:rPr>
              <a:t>tetrahedron</a:t>
            </a:r>
            <a:r>
              <a:rPr lang="en-US" dirty="0">
                <a:latin typeface="Arial Black" pitchFamily="34" charset="0"/>
              </a:rPr>
              <a:t> can be described as a pyramid which is a solid having four plane faces. Essentially all four elements must be present for </a:t>
            </a:r>
            <a:r>
              <a:rPr lang="en-US" b="1" dirty="0">
                <a:latin typeface="Arial Black" pitchFamily="34" charset="0"/>
              </a:rPr>
              <a:t>fire</a:t>
            </a:r>
            <a:r>
              <a:rPr lang="en-US" dirty="0">
                <a:latin typeface="Arial Black" pitchFamily="34" charset="0"/>
              </a:rPr>
              <a:t> to occur, fuel, heat, oxygen, and a chemical chain reaction.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234119" y="4134260"/>
            <a:ext cx="2948313" cy="2246962"/>
            <a:chOff x="1483" y="1026"/>
            <a:chExt cx="2576" cy="2440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880" y="1026"/>
              <a:ext cx="0" cy="2404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1746" y="1026"/>
              <a:ext cx="1134" cy="1588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880" y="1026"/>
              <a:ext cx="1179" cy="1588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46" y="2614"/>
              <a:ext cx="1134" cy="816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880" y="2614"/>
              <a:ext cx="1179" cy="816"/>
            </a:xfrm>
            <a:prstGeom prst="line">
              <a:avLst/>
            </a:prstGeom>
            <a:noFill/>
            <a:ln w="444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746" y="2614"/>
              <a:ext cx="2313" cy="0"/>
            </a:xfrm>
            <a:prstGeom prst="line">
              <a:avLst/>
            </a:prstGeom>
            <a:noFill/>
            <a:ln w="44450" cap="rnd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 rot="19552610">
              <a:off x="2901" y="3116"/>
              <a:ext cx="1110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Of Burning</a:t>
              </a:r>
              <a:endParaRPr lang="th-TH" sz="24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 rot="2111923">
              <a:off x="1483" y="3044"/>
              <a:ext cx="149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Chain Reaction</a:t>
              </a:r>
              <a:endParaRPr lang="th-TH" sz="24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19602631">
              <a:off x="3003" y="2456"/>
              <a:ext cx="75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Energy</a:t>
              </a:r>
              <a:endParaRPr lang="th-TH" sz="24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 rot="2195466">
              <a:off x="2027" y="2437"/>
              <a:ext cx="86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Oxidizer</a:t>
              </a:r>
              <a:endParaRPr lang="th-TH" sz="24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540" y="1405"/>
              <a:ext cx="75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(Fuel</a:t>
              </a:r>
              <a:r>
                <a:rPr lang="th-TH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06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8950" y="381000"/>
            <a:ext cx="5428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What are the elements that make up fire?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8950" y="914400"/>
            <a:ext cx="8380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Black" pitchFamily="34" charset="0"/>
              </a:rPr>
              <a:t>Fire is the result of a chemical reaction, called combustion. At a certain </a:t>
            </a:r>
            <a:r>
              <a:rPr lang="en-US" b="1" dirty="0">
                <a:latin typeface="Arial Black" pitchFamily="34" charset="0"/>
              </a:rPr>
              <a:t>point</a:t>
            </a:r>
            <a:r>
              <a:rPr lang="en-US" dirty="0">
                <a:latin typeface="Arial Black" pitchFamily="34" charset="0"/>
              </a:rPr>
              <a:t> in the </a:t>
            </a:r>
            <a:r>
              <a:rPr lang="en-US" b="1" dirty="0">
                <a:latin typeface="Arial Black" pitchFamily="34" charset="0"/>
              </a:rPr>
              <a:t>combustion reaction</a:t>
            </a:r>
            <a:r>
              <a:rPr lang="en-US" dirty="0">
                <a:latin typeface="Arial Black" pitchFamily="34" charset="0"/>
              </a:rPr>
              <a:t>, called the </a:t>
            </a:r>
            <a:r>
              <a:rPr lang="en-US" b="1" dirty="0">
                <a:latin typeface="Arial Black" pitchFamily="34" charset="0"/>
              </a:rPr>
              <a:t>ignition point</a:t>
            </a:r>
            <a:r>
              <a:rPr lang="en-US" dirty="0">
                <a:latin typeface="Arial Black" pitchFamily="34" charset="0"/>
              </a:rPr>
              <a:t>, flames are produced. Flames consist primarily of </a:t>
            </a:r>
            <a:r>
              <a:rPr lang="en-US" b="1" dirty="0">
                <a:latin typeface="Arial Black" pitchFamily="34" charset="0"/>
              </a:rPr>
              <a:t>carbon dioxide</a:t>
            </a:r>
            <a:r>
              <a:rPr lang="en-US" dirty="0">
                <a:latin typeface="Arial Black" pitchFamily="34" charset="0"/>
              </a:rPr>
              <a:t>, </a:t>
            </a:r>
            <a:r>
              <a:rPr lang="en-US" b="1" dirty="0">
                <a:latin typeface="Arial Black" pitchFamily="34" charset="0"/>
              </a:rPr>
              <a:t>water vapor</a:t>
            </a:r>
            <a:r>
              <a:rPr lang="en-US" dirty="0">
                <a:latin typeface="Arial Black" pitchFamily="34" charset="0"/>
              </a:rPr>
              <a:t>, </a:t>
            </a:r>
            <a:r>
              <a:rPr lang="en-US" b="1" dirty="0">
                <a:latin typeface="Arial Black" pitchFamily="34" charset="0"/>
              </a:rPr>
              <a:t>oxygen</a:t>
            </a:r>
            <a:r>
              <a:rPr lang="en-US" dirty="0">
                <a:latin typeface="Arial Black" pitchFamily="34" charset="0"/>
              </a:rPr>
              <a:t> and </a:t>
            </a:r>
            <a:r>
              <a:rPr lang="en-US" b="1" dirty="0">
                <a:latin typeface="Arial Black" pitchFamily="34" charset="0"/>
              </a:rPr>
              <a:t>nitrogen</a:t>
            </a:r>
            <a:r>
              <a:rPr lang="en-US" dirty="0">
                <a:latin typeface="Arial Black" pitchFamily="34" charset="0"/>
              </a:rPr>
              <a:t>.</a:t>
            </a:r>
          </a:p>
          <a:p>
            <a:pPr algn="just"/>
            <a:r>
              <a:rPr lang="en-US" dirty="0">
                <a:latin typeface="Arial Black" pitchFamily="34" charset="0"/>
              </a:rPr>
              <a:t>Fire emits </a:t>
            </a:r>
            <a:r>
              <a:rPr lang="en-US" b="1" dirty="0">
                <a:latin typeface="Arial Black" pitchFamily="34" charset="0"/>
              </a:rPr>
              <a:t>heat</a:t>
            </a:r>
            <a:r>
              <a:rPr lang="en-US" dirty="0">
                <a:latin typeface="Arial Black" pitchFamily="34" charset="0"/>
              </a:rPr>
              <a:t> and </a:t>
            </a:r>
            <a:r>
              <a:rPr lang="en-US" b="1" dirty="0">
                <a:latin typeface="Arial Black" pitchFamily="34" charset="0"/>
              </a:rPr>
              <a:t>light</a:t>
            </a:r>
            <a:r>
              <a:rPr lang="en-US" dirty="0">
                <a:latin typeface="Arial Black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147" y="2590800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How does a fire burn?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146" y="2987133"/>
            <a:ext cx="8209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Black" pitchFamily="34" charset="0"/>
              </a:rPr>
              <a:t>Oxygen supports the chemical processes that occur during a wild land </a:t>
            </a:r>
            <a:r>
              <a:rPr lang="en-US" b="1" dirty="0">
                <a:latin typeface="Arial Black" pitchFamily="34" charset="0"/>
              </a:rPr>
              <a:t>fire</a:t>
            </a:r>
            <a:r>
              <a:rPr lang="en-US" dirty="0">
                <a:latin typeface="Arial Black" pitchFamily="34" charset="0"/>
              </a:rPr>
              <a:t>. When fuel </a:t>
            </a:r>
            <a:r>
              <a:rPr lang="en-US" b="1" dirty="0">
                <a:latin typeface="Arial Black" pitchFamily="34" charset="0"/>
              </a:rPr>
              <a:t>burns</a:t>
            </a:r>
            <a:r>
              <a:rPr lang="en-US" dirty="0">
                <a:latin typeface="Arial Black" pitchFamily="34" charset="0"/>
              </a:rPr>
              <a:t>, it reacts with oxygen from the surrounding air, releasing heat and generating combustion byproducts (e.g., gases, smoke, particles). All wild land </a:t>
            </a:r>
            <a:r>
              <a:rPr lang="en-US" b="1" dirty="0">
                <a:latin typeface="Arial Black" pitchFamily="34" charset="0"/>
              </a:rPr>
              <a:t>fires </a:t>
            </a:r>
            <a:r>
              <a:rPr lang="en-US" dirty="0">
                <a:latin typeface="Arial Black" pitchFamily="34" charset="0"/>
              </a:rPr>
              <a:t>begin with an ignition source.</a:t>
            </a:r>
          </a:p>
        </p:txBody>
      </p:sp>
    </p:spTree>
    <p:extLst>
      <p:ext uri="{BB962C8B-B14F-4D97-AF65-F5344CB8AC3E}">
        <p14:creationId xmlns:p14="http://schemas.microsoft.com/office/powerpoint/2010/main" val="279364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8AC8D9-6E44-4682-A39E-C72F809E8F6F}"/>
              </a:ext>
            </a:extLst>
          </p:cNvPr>
          <p:cNvSpPr/>
          <p:nvPr/>
        </p:nvSpPr>
        <p:spPr>
          <a:xfrm>
            <a:off x="458950" y="914400"/>
            <a:ext cx="838025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FF0000"/>
                </a:solidFill>
                <a:latin typeface="Arial Black" pitchFamily="34" charset="0"/>
              </a:rPr>
              <a:t>CLASSIFICATION OF FIRES</a:t>
            </a:r>
          </a:p>
          <a:p>
            <a:pPr algn="just"/>
            <a:endParaRPr lang="en-US" dirty="0">
              <a:latin typeface="Arial Black" pitchFamily="34" charset="0"/>
            </a:endParaRPr>
          </a:p>
          <a:p>
            <a:pPr algn="just"/>
            <a:endParaRPr lang="en-US" dirty="0">
              <a:latin typeface="Arial Black" pitchFamily="34" charset="0"/>
            </a:endParaRPr>
          </a:p>
          <a:p>
            <a:pPr algn="just"/>
            <a:r>
              <a:rPr lang="en-US" dirty="0">
                <a:latin typeface="Arial Black" pitchFamily="34" charset="0"/>
              </a:rPr>
              <a:t>Class A</a:t>
            </a:r>
          </a:p>
          <a:p>
            <a:pPr algn="just"/>
            <a:r>
              <a:rPr lang="en-US" dirty="0">
                <a:latin typeface="Arial Black" pitchFamily="34" charset="0"/>
              </a:rPr>
              <a:t>Class B</a:t>
            </a:r>
          </a:p>
          <a:p>
            <a:pPr algn="just"/>
            <a:r>
              <a:rPr lang="en-US" dirty="0">
                <a:latin typeface="Arial Black" pitchFamily="34" charset="0"/>
              </a:rPr>
              <a:t>Class C</a:t>
            </a:r>
          </a:p>
          <a:p>
            <a:pPr algn="just"/>
            <a:r>
              <a:rPr lang="en-US" dirty="0">
                <a:latin typeface="Arial Black" pitchFamily="34" charset="0"/>
              </a:rPr>
              <a:t>Class D</a:t>
            </a:r>
          </a:p>
          <a:p>
            <a:pPr algn="just"/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9686" y="2121408"/>
            <a:ext cx="4994910" cy="3509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2234565" y="2026539"/>
            <a:ext cx="49149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627632" y="1421892"/>
            <a:ext cx="5829300" cy="276701"/>
          </a:xfrm>
          <a:custGeom>
            <a:avLst/>
            <a:gdLst/>
            <a:ahLst/>
            <a:cxnLst/>
            <a:rect l="l" t="t" r="r" b="b"/>
            <a:pathLst>
              <a:path w="7772400" h="368934">
                <a:moveTo>
                  <a:pt x="0" y="368808"/>
                </a:moveTo>
                <a:lnTo>
                  <a:pt x="7772400" y="368808"/>
                </a:lnTo>
                <a:lnTo>
                  <a:pt x="77724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588771" y="1400175"/>
            <a:ext cx="781811" cy="385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184273" y="1400175"/>
            <a:ext cx="316611" cy="385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269999" y="1400175"/>
            <a:ext cx="354329" cy="385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393442" y="1400175"/>
            <a:ext cx="316610" cy="3851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522600" y="1400175"/>
            <a:ext cx="734949" cy="3851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1686687" y="1440942"/>
            <a:ext cx="145827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44536A"/>
                </a:solidFill>
                <a:latin typeface="Times New Roman"/>
                <a:cs typeface="Times New Roman"/>
              </a:rPr>
              <a:t>CLASS “</a:t>
            </a:r>
            <a:r>
              <a:rPr sz="1350" b="1" spc="-4" dirty="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sz="1350" b="1" spc="-4" dirty="0">
                <a:solidFill>
                  <a:srgbClr val="44536A"/>
                </a:solidFill>
                <a:latin typeface="Times New Roman"/>
                <a:cs typeface="Times New Roman"/>
              </a:rPr>
              <a:t>”</a:t>
            </a:r>
            <a:r>
              <a:rPr sz="1350" b="1" spc="-26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350" b="1" spc="-4" dirty="0">
                <a:solidFill>
                  <a:srgbClr val="44536A"/>
                </a:solidFill>
                <a:latin typeface="Times New Roman"/>
                <a:cs typeface="Times New Roman"/>
              </a:rPr>
              <a:t>FIRES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5823" y="1400175"/>
            <a:ext cx="288036" cy="3851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298698" y="1400175"/>
            <a:ext cx="928116" cy="3851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037076" y="1400175"/>
            <a:ext cx="1183004" cy="3851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032629" y="1400175"/>
            <a:ext cx="563498" cy="3851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408676" y="1400175"/>
            <a:ext cx="382905" cy="3851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604128" y="1400175"/>
            <a:ext cx="666369" cy="3851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123051" y="1400175"/>
            <a:ext cx="643509" cy="3851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535674" y="1400175"/>
            <a:ext cx="274319" cy="3851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621399" y="1400175"/>
            <a:ext cx="593216" cy="3851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983731" y="1400175"/>
            <a:ext cx="274319" cy="3851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3253930" y="1440942"/>
            <a:ext cx="389096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dirty="0">
                <a:solidFill>
                  <a:srgbClr val="44536A"/>
                </a:solidFill>
                <a:latin typeface="Times New Roman"/>
                <a:cs typeface="Times New Roman"/>
              </a:rPr>
              <a:t>- </a:t>
            </a:r>
            <a:r>
              <a:rPr sz="1350" b="1" spc="-4" dirty="0">
                <a:solidFill>
                  <a:srgbClr val="080808"/>
                </a:solidFill>
                <a:latin typeface="Times New Roman"/>
                <a:cs typeface="Times New Roman"/>
              </a:rPr>
              <a:t>Ordinary combustibles such as </a:t>
            </a:r>
            <a:r>
              <a:rPr sz="1350" b="1" dirty="0">
                <a:solidFill>
                  <a:srgbClr val="080808"/>
                </a:solidFill>
                <a:latin typeface="Times New Roman"/>
                <a:cs typeface="Times New Roman"/>
              </a:rPr>
              <a:t>wood, </a:t>
            </a:r>
            <a:r>
              <a:rPr sz="1350" b="1" spc="-23" dirty="0">
                <a:solidFill>
                  <a:srgbClr val="080808"/>
                </a:solidFill>
                <a:latin typeface="Times New Roman"/>
                <a:cs typeface="Times New Roman"/>
              </a:rPr>
              <a:t>paper,</a:t>
            </a:r>
            <a:r>
              <a:rPr sz="1350" b="1" spc="23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080808"/>
                </a:solidFill>
                <a:latin typeface="Times New Roman"/>
                <a:cs typeface="Times New Roman"/>
              </a:rPr>
              <a:t>cloth.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3050" y="1428751"/>
            <a:ext cx="5829300" cy="276701"/>
          </a:xfrm>
          <a:custGeom>
            <a:avLst/>
            <a:gdLst/>
            <a:ahLst/>
            <a:cxnLst/>
            <a:rect l="l" t="t" r="r" b="b"/>
            <a:pathLst>
              <a:path w="7772400" h="368934">
                <a:moveTo>
                  <a:pt x="0" y="368808"/>
                </a:moveTo>
                <a:lnTo>
                  <a:pt x="7772400" y="368808"/>
                </a:lnTo>
                <a:lnTo>
                  <a:pt x="77724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504187" y="1407033"/>
            <a:ext cx="912114" cy="385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185416" y="1407033"/>
            <a:ext cx="345186" cy="385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299717" y="1407033"/>
            <a:ext cx="949832" cy="385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18663" y="1407033"/>
            <a:ext cx="288036" cy="385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119247" y="1407033"/>
            <a:ext cx="2942082" cy="385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602296" y="1447990"/>
            <a:ext cx="43438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44536A"/>
                </a:solidFill>
                <a:latin typeface="+mj-lt"/>
                <a:cs typeface="Times New Roman"/>
              </a:rPr>
              <a:t>CLASS “</a:t>
            </a:r>
            <a:r>
              <a:rPr sz="1350" b="1" spc="-4" dirty="0">
                <a:solidFill>
                  <a:srgbClr val="080808"/>
                </a:solidFill>
                <a:latin typeface="+mj-lt"/>
                <a:cs typeface="Times New Roman"/>
              </a:rPr>
              <a:t>B</a:t>
            </a:r>
            <a:r>
              <a:rPr sz="1350" b="1" spc="-4" dirty="0">
                <a:solidFill>
                  <a:srgbClr val="44536A"/>
                </a:solidFill>
                <a:latin typeface="+mj-lt"/>
                <a:cs typeface="Times New Roman"/>
              </a:rPr>
              <a:t>” </a:t>
            </a:r>
            <a:r>
              <a:rPr sz="1350" b="1" dirty="0">
                <a:solidFill>
                  <a:srgbClr val="44536A"/>
                </a:solidFill>
                <a:latin typeface="+mj-lt"/>
                <a:cs typeface="Times New Roman"/>
              </a:rPr>
              <a:t>FIRES - </a:t>
            </a:r>
            <a:r>
              <a:rPr sz="1350" b="1" dirty="0">
                <a:solidFill>
                  <a:srgbClr val="080808"/>
                </a:solidFill>
                <a:latin typeface="+mj-lt"/>
                <a:cs typeface="Times New Roman"/>
              </a:rPr>
              <a:t>Flammable </a:t>
            </a:r>
            <a:r>
              <a:rPr sz="1350" b="1" spc="-4" dirty="0">
                <a:solidFill>
                  <a:srgbClr val="080808"/>
                </a:solidFill>
                <a:latin typeface="+mj-lt"/>
                <a:cs typeface="Times New Roman"/>
              </a:rPr>
              <a:t>liquids such as </a:t>
            </a:r>
            <a:r>
              <a:rPr sz="1350" b="1" dirty="0">
                <a:solidFill>
                  <a:srgbClr val="080808"/>
                </a:solidFill>
                <a:latin typeface="+mj-lt"/>
                <a:cs typeface="Times New Roman"/>
              </a:rPr>
              <a:t>oil,</a:t>
            </a:r>
            <a:r>
              <a:rPr sz="1350" b="1" spc="-15" dirty="0">
                <a:solidFill>
                  <a:srgbClr val="080808"/>
                </a:solidFill>
                <a:latin typeface="+mj-lt"/>
                <a:cs typeface="Times New Roman"/>
              </a:rPr>
              <a:t> </a:t>
            </a:r>
            <a:r>
              <a:rPr sz="1350" b="1" spc="-8" dirty="0">
                <a:solidFill>
                  <a:srgbClr val="080808"/>
                </a:solidFill>
                <a:latin typeface="+mj-lt"/>
                <a:cs typeface="Times New Roman"/>
              </a:rPr>
              <a:t>grease</a:t>
            </a:r>
            <a:endParaRPr sz="1350">
              <a:latin typeface="+mj-lt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6569" y="1968245"/>
            <a:ext cx="5052060" cy="3566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400300" y="1914525"/>
            <a:ext cx="4972050" cy="34861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529</TotalTime>
  <Words>602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Black</vt:lpstr>
      <vt:lpstr>Comic Sans MS</vt:lpstr>
      <vt:lpstr>Times New Roman</vt:lpstr>
      <vt:lpstr>Tw Cen MT</vt:lpstr>
      <vt:lpstr>Tw Cen MT Condensed</vt:lpstr>
      <vt:lpstr>Wingdings 3</vt:lpstr>
      <vt:lpstr>Integral</vt:lpstr>
      <vt:lpstr>FIRE SAFETY FIRE TRIANGLE UNIT-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Each of these three elements must be present at  the same time to have a fire. A fire will burn until  one or more of the elements is removed.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TRIANGLE</dc:title>
  <dc:creator>R.THILAKAVATHI</dc:creator>
  <cp:lastModifiedBy>Praveen D</cp:lastModifiedBy>
  <cp:revision>12</cp:revision>
  <dcterms:created xsi:type="dcterms:W3CDTF">2017-09-15T04:35:01Z</dcterms:created>
  <dcterms:modified xsi:type="dcterms:W3CDTF">2021-09-24T14:04:16Z</dcterms:modified>
</cp:coreProperties>
</file>