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820419"/>
          </a:xfrm>
          <a:custGeom>
            <a:avLst/>
            <a:gdLst/>
            <a:ahLst/>
            <a:cxnLst/>
            <a:rect l="l" t="t" r="r" b="b"/>
            <a:pathLst>
              <a:path w="9144000" h="820419">
                <a:moveTo>
                  <a:pt x="0" y="819912"/>
                </a:moveTo>
                <a:lnTo>
                  <a:pt x="9144000" y="819912"/>
                </a:lnTo>
                <a:lnTo>
                  <a:pt x="9144000" y="0"/>
                </a:lnTo>
                <a:lnTo>
                  <a:pt x="0" y="0"/>
                </a:lnTo>
                <a:lnTo>
                  <a:pt x="0" y="819912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36545" y="93421"/>
            <a:ext cx="4470908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4708" y="1351533"/>
            <a:ext cx="7974583" cy="1550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1657350"/>
            <a:ext cx="791845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60" dirty="0">
                <a:solidFill>
                  <a:srgbClr val="FF0000"/>
                </a:solidFill>
                <a:latin typeface="Calibri"/>
                <a:cs typeface="Calibri"/>
              </a:rPr>
              <a:t>OCCUPATIONAL </a:t>
            </a:r>
            <a:r>
              <a:rPr sz="4400" b="1" spc="-65" dirty="0">
                <a:solidFill>
                  <a:srgbClr val="FF0000"/>
                </a:solidFill>
                <a:latin typeface="Calibri"/>
                <a:cs typeface="Calibri"/>
              </a:rPr>
              <a:t>HEALTH</a:t>
            </a:r>
            <a:r>
              <a:rPr sz="44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400" b="1" spc="-5" dirty="0">
                <a:solidFill>
                  <a:srgbClr val="FF0000"/>
                </a:solidFill>
                <a:latin typeface="Calibri"/>
                <a:cs typeface="Calibri"/>
              </a:rPr>
              <a:t>HAZARDS</a:t>
            </a:r>
            <a:br>
              <a:rPr lang="en-IN" sz="4400" b="1" spc="-5" dirty="0">
                <a:solidFill>
                  <a:srgbClr val="FF0000"/>
                </a:solidFill>
                <a:latin typeface="Calibri"/>
                <a:cs typeface="Calibri"/>
              </a:rPr>
            </a:br>
            <a:r>
              <a:rPr lang="en-IN" sz="4400" b="1" spc="-5" dirty="0">
                <a:solidFill>
                  <a:srgbClr val="FF0000"/>
                </a:solidFill>
                <a:latin typeface="Calibri"/>
                <a:cs typeface="Calibri"/>
              </a:rPr>
              <a:t>			Unit - 5</a:t>
            </a:r>
            <a:endParaRPr sz="4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896619"/>
          </a:xfrm>
          <a:custGeom>
            <a:avLst/>
            <a:gdLst/>
            <a:ahLst/>
            <a:cxnLst/>
            <a:rect l="l" t="t" r="r" b="b"/>
            <a:pathLst>
              <a:path w="9144000" h="896619">
                <a:moveTo>
                  <a:pt x="0" y="896112"/>
                </a:moveTo>
                <a:lnTo>
                  <a:pt x="9144000" y="896112"/>
                </a:lnTo>
                <a:lnTo>
                  <a:pt x="9144000" y="0"/>
                </a:lnTo>
                <a:lnTo>
                  <a:pt x="0" y="0"/>
                </a:lnTo>
                <a:lnTo>
                  <a:pt x="0" y="896112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53416"/>
            <a:ext cx="6451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Calibri"/>
                <a:cs typeface="Calibri"/>
              </a:rPr>
              <a:t>E) </a:t>
            </a:r>
            <a:r>
              <a:rPr sz="4400" b="1" spc="-55" dirty="0">
                <a:latin typeface="Calibri"/>
                <a:cs typeface="Calibri"/>
              </a:rPr>
              <a:t>ULTRAVIOLET</a:t>
            </a:r>
            <a:r>
              <a:rPr sz="4400" b="1" spc="-75" dirty="0">
                <a:latin typeface="Calibri"/>
                <a:cs typeface="Calibri"/>
              </a:rPr>
              <a:t> </a:t>
            </a:r>
            <a:r>
              <a:rPr sz="4400" b="1" spc="-40" dirty="0">
                <a:latin typeface="Calibri"/>
                <a:cs typeface="Calibri"/>
              </a:rPr>
              <a:t>RADIATION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953261"/>
            <a:ext cx="7626984" cy="3225498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55600" marR="190500" indent="-343535">
              <a:lnSpc>
                <a:spcPct val="80000"/>
              </a:lnSpc>
              <a:spcBef>
                <a:spcPts val="960"/>
              </a:spcBef>
              <a:buFont typeface="Arial"/>
              <a:buChar char="•"/>
              <a:tabLst>
                <a:tab pos="356235" algn="l"/>
              </a:tabLst>
            </a:pPr>
            <a:r>
              <a:rPr sz="3600" dirty="0">
                <a:latin typeface="Calibri"/>
                <a:cs typeface="Calibri"/>
              </a:rPr>
              <a:t>Mainly </a:t>
            </a:r>
            <a:r>
              <a:rPr sz="3600" spc="-15" dirty="0">
                <a:latin typeface="Calibri"/>
                <a:cs typeface="Calibri"/>
              </a:rPr>
              <a:t>occurs </a:t>
            </a:r>
            <a:r>
              <a:rPr sz="3600" dirty="0">
                <a:latin typeface="Calibri"/>
                <a:cs typeface="Calibri"/>
              </a:rPr>
              <a:t>in </a:t>
            </a:r>
            <a:r>
              <a:rPr sz="3600" spc="-15" dirty="0">
                <a:latin typeface="Calibri"/>
                <a:cs typeface="Calibri"/>
              </a:rPr>
              <a:t>arc </a:t>
            </a:r>
            <a:r>
              <a:rPr sz="3600" dirty="0">
                <a:latin typeface="Calibri"/>
                <a:cs typeface="Calibri"/>
              </a:rPr>
              <a:t>and </a:t>
            </a:r>
            <a:r>
              <a:rPr sz="3600" spc="-5" dirty="0">
                <a:latin typeface="Calibri"/>
                <a:cs typeface="Calibri"/>
              </a:rPr>
              <a:t>other</a:t>
            </a:r>
            <a:r>
              <a:rPr sz="3600" spc="-12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electric  </a:t>
            </a:r>
            <a:r>
              <a:rPr sz="3600" spc="-10" dirty="0">
                <a:latin typeface="Calibri"/>
                <a:cs typeface="Calibri"/>
              </a:rPr>
              <a:t>welding</a:t>
            </a:r>
            <a:r>
              <a:rPr sz="3600" spc="-15" dirty="0">
                <a:latin typeface="Calibri"/>
                <a:cs typeface="Calibri"/>
              </a:rPr>
              <a:t> process</a:t>
            </a:r>
            <a:endParaRPr sz="36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6235" algn="l"/>
              </a:tabLst>
            </a:pPr>
            <a:r>
              <a:rPr sz="3600" spc="-35" dirty="0">
                <a:latin typeface="Calibri"/>
                <a:cs typeface="Calibri"/>
              </a:rPr>
              <a:t>Effects </a:t>
            </a:r>
            <a:r>
              <a:rPr sz="3600" dirty="0">
                <a:latin typeface="Calibri"/>
                <a:cs typeface="Calibri"/>
              </a:rPr>
              <a:t>due </a:t>
            </a:r>
            <a:r>
              <a:rPr sz="3600" spc="-25" dirty="0">
                <a:latin typeface="Calibri"/>
                <a:cs typeface="Calibri"/>
              </a:rPr>
              <a:t>to </a:t>
            </a:r>
            <a:r>
              <a:rPr sz="3600" spc="-20" dirty="0">
                <a:latin typeface="Calibri"/>
                <a:cs typeface="Calibri"/>
              </a:rPr>
              <a:t>ultraviolet </a:t>
            </a:r>
            <a:r>
              <a:rPr sz="3600" spc="-15" dirty="0">
                <a:latin typeface="Calibri"/>
                <a:cs typeface="Calibri"/>
              </a:rPr>
              <a:t>radiation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are:-</a:t>
            </a:r>
            <a:endParaRPr sz="3600" dirty="0">
              <a:latin typeface="Calibri"/>
              <a:cs typeface="Calibri"/>
            </a:endParaRPr>
          </a:p>
          <a:p>
            <a:pPr marL="878205" lvl="1" indent="-408940">
              <a:lnSpc>
                <a:spcPct val="100000"/>
              </a:lnSpc>
              <a:buSzPct val="97222"/>
              <a:buFont typeface="Wingdings"/>
              <a:buChar char=""/>
              <a:tabLst>
                <a:tab pos="878840" algn="l"/>
              </a:tabLst>
            </a:pPr>
            <a:r>
              <a:rPr sz="3600" dirty="0">
                <a:latin typeface="Calibri"/>
                <a:cs typeface="Calibri"/>
              </a:rPr>
              <a:t>It mainly </a:t>
            </a:r>
            <a:r>
              <a:rPr sz="3600" spc="-25" dirty="0">
                <a:latin typeface="Calibri"/>
                <a:cs typeface="Calibri"/>
              </a:rPr>
              <a:t>effects </a:t>
            </a:r>
            <a:r>
              <a:rPr sz="3600" dirty="0">
                <a:latin typeface="Calibri"/>
                <a:cs typeface="Calibri"/>
              </a:rPr>
              <a:t>the </a:t>
            </a:r>
            <a:r>
              <a:rPr sz="3600" spc="-30" dirty="0">
                <a:latin typeface="Calibri"/>
                <a:cs typeface="Calibri"/>
              </a:rPr>
              <a:t>eye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causing:-</a:t>
            </a:r>
            <a:endParaRPr sz="36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buFont typeface="Wingdings"/>
              <a:buChar char=""/>
              <a:tabLst>
                <a:tab pos="1156335" algn="l"/>
              </a:tabLst>
            </a:pPr>
            <a:r>
              <a:rPr sz="3600" spc="-10" dirty="0">
                <a:latin typeface="Calibri"/>
                <a:cs typeface="Calibri"/>
              </a:rPr>
              <a:t>Intense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conjunctivitis</a:t>
            </a:r>
            <a:endParaRPr sz="36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buFont typeface="Wingdings"/>
              <a:buChar char=""/>
              <a:tabLst>
                <a:tab pos="1156335" algn="l"/>
              </a:tabLst>
            </a:pPr>
            <a:r>
              <a:rPr sz="3600" spc="-20" dirty="0">
                <a:latin typeface="Calibri"/>
                <a:cs typeface="Calibri"/>
              </a:rPr>
              <a:t>Keratitis</a:t>
            </a:r>
            <a:r>
              <a:rPr lang="en-IN" sz="3600" spc="-20" dirty="0">
                <a:latin typeface="Calibri"/>
                <a:cs typeface="Calibri"/>
              </a:rPr>
              <a:t> </a:t>
            </a:r>
            <a:r>
              <a:rPr lang="en-US" sz="1100" b="1" i="0" dirty="0">
                <a:solidFill>
                  <a:srgbClr val="202124"/>
                </a:solidFill>
                <a:effectLst/>
                <a:latin typeface="Google Sans"/>
              </a:rPr>
              <a:t>Keratitis is the </a:t>
            </a:r>
            <a:r>
              <a:rPr lang="en-US" sz="1100" b="1" i="0" dirty="0">
                <a:solidFill>
                  <a:srgbClr val="040C28"/>
                </a:solidFill>
                <a:effectLst/>
                <a:latin typeface="Google Sans"/>
              </a:rPr>
              <a:t>inflammation of the cornea</a:t>
            </a:r>
            <a:r>
              <a:rPr lang="en-US" sz="1100" b="1" i="0" dirty="0">
                <a:solidFill>
                  <a:srgbClr val="202124"/>
                </a:solidFill>
                <a:effectLst/>
                <a:latin typeface="Google Sans"/>
              </a:rPr>
              <a:t> )</a:t>
            </a:r>
            <a:endParaRPr sz="3600" b="1" dirty="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8B4DF3-B675-FB7E-39EB-27A6A1A18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3105150"/>
            <a:ext cx="1287872" cy="8153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896619"/>
          </a:xfrm>
          <a:custGeom>
            <a:avLst/>
            <a:gdLst/>
            <a:ahLst/>
            <a:cxnLst/>
            <a:rect l="l" t="t" r="r" b="b"/>
            <a:pathLst>
              <a:path w="9144000" h="896619">
                <a:moveTo>
                  <a:pt x="0" y="896112"/>
                </a:moveTo>
                <a:lnTo>
                  <a:pt x="9144000" y="896112"/>
                </a:lnTo>
                <a:lnTo>
                  <a:pt x="9144000" y="0"/>
                </a:lnTo>
                <a:lnTo>
                  <a:pt x="0" y="0"/>
                </a:lnTo>
                <a:lnTo>
                  <a:pt x="0" y="896112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62941"/>
            <a:ext cx="55213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F</a:t>
            </a:r>
            <a:r>
              <a:rPr sz="4400" b="1" dirty="0">
                <a:latin typeface="Calibri"/>
                <a:cs typeface="Calibri"/>
              </a:rPr>
              <a:t>) IONIZING</a:t>
            </a:r>
            <a:r>
              <a:rPr sz="4400" b="1" spc="-80" dirty="0">
                <a:latin typeface="Calibri"/>
                <a:cs typeface="Calibri"/>
              </a:rPr>
              <a:t> </a:t>
            </a:r>
            <a:r>
              <a:rPr sz="4400" b="1" spc="-40" dirty="0">
                <a:latin typeface="Calibri"/>
                <a:cs typeface="Calibri"/>
              </a:rPr>
              <a:t>RADIATION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141091"/>
            <a:ext cx="5788660" cy="357918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00" spc="-25" dirty="0">
                <a:latin typeface="Calibri"/>
                <a:cs typeface="Calibri"/>
              </a:rPr>
              <a:t>Effects </a:t>
            </a:r>
            <a:r>
              <a:rPr sz="2400" spc="-5" dirty="0">
                <a:latin typeface="Calibri"/>
                <a:cs typeface="Calibri"/>
              </a:rPr>
              <a:t>due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ionizing </a:t>
            </a:r>
            <a:r>
              <a:rPr sz="2400" spc="-10" dirty="0">
                <a:latin typeface="Calibri"/>
                <a:cs typeface="Calibri"/>
              </a:rPr>
              <a:t>radiation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are:-</a:t>
            </a:r>
            <a:endParaRPr sz="2400" dirty="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Cancer</a:t>
            </a:r>
            <a:endParaRPr sz="2400" dirty="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575"/>
              </a:spcBef>
              <a:buFont typeface="Wingdings"/>
              <a:buChar char="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Leukemia</a:t>
            </a:r>
            <a:endParaRPr sz="2400" dirty="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575"/>
              </a:spcBef>
              <a:buFont typeface="Wingdings"/>
              <a:buChar char="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Ulceration</a:t>
            </a:r>
            <a:endParaRPr sz="2400" dirty="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Genetic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changes</a:t>
            </a:r>
            <a:endParaRPr sz="2400" dirty="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Chromosomal mutation </a:t>
            </a:r>
            <a:r>
              <a:rPr sz="2400" dirty="0" err="1">
                <a:latin typeface="Calibri"/>
                <a:cs typeface="Calibri"/>
              </a:rPr>
              <a:t>eg</a:t>
            </a:r>
            <a:r>
              <a:rPr lang="en-IN" sz="2400" dirty="0">
                <a:latin typeface="Calibri"/>
                <a:cs typeface="Calibri"/>
              </a:rPr>
              <a:t>.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sterility</a:t>
            </a:r>
            <a:endParaRPr sz="2400" dirty="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575"/>
              </a:spcBef>
              <a:buFont typeface="Wingdings"/>
              <a:buChar char="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Malformation</a:t>
            </a:r>
            <a:endParaRPr sz="2400" dirty="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ultimately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death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68020"/>
          </a:xfrm>
          <a:custGeom>
            <a:avLst/>
            <a:gdLst/>
            <a:ahLst/>
            <a:cxnLst/>
            <a:rect l="l" t="t" r="r" b="b"/>
            <a:pathLst>
              <a:path w="9144000" h="668020">
                <a:moveTo>
                  <a:pt x="0" y="667512"/>
                </a:moveTo>
                <a:lnTo>
                  <a:pt x="9144000" y="667512"/>
                </a:lnTo>
                <a:lnTo>
                  <a:pt x="9144000" y="0"/>
                </a:lnTo>
                <a:lnTo>
                  <a:pt x="0" y="0"/>
                </a:lnTo>
                <a:lnTo>
                  <a:pt x="0" y="667512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68268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A) Disease due </a:t>
            </a:r>
            <a:r>
              <a:rPr sz="4000" spc="-20" dirty="0"/>
              <a:t>to </a:t>
            </a:r>
            <a:r>
              <a:rPr sz="4000" spc="-25" dirty="0"/>
              <a:t>Physical</a:t>
            </a:r>
            <a:r>
              <a:rPr sz="4000" spc="-65" dirty="0"/>
              <a:t> </a:t>
            </a:r>
            <a:r>
              <a:rPr sz="4000" spc="-15" dirty="0"/>
              <a:t>agents</a:t>
            </a:r>
            <a:endParaRPr sz="40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255436"/>
              </p:ext>
            </p:extLst>
          </p:nvPr>
        </p:nvGraphicFramePr>
        <p:xfrm>
          <a:off x="-6350" y="660400"/>
          <a:ext cx="9067165" cy="4450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0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6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58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3200" spc="-5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Heat</a:t>
                      </a: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6369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3200" spc="-5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Prickly heat, syncope, heat </a:t>
                      </a:r>
                      <a:endParaRPr lang="en-IN" sz="3200" spc="-5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  <a:p>
                      <a:pPr marL="91440" marR="6369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3200" spc="-5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hyperpyrexia, heat exhaustion</a:t>
                      </a: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7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Cold</a:t>
                      </a:r>
                      <a:endParaRPr sz="3200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7899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Hypo-thermia, </a:t>
                      </a:r>
                      <a:r>
                        <a:rPr sz="3200" spc="-15" dirty="0">
                          <a:latin typeface="Calibri"/>
                          <a:cs typeface="Calibri"/>
                        </a:rPr>
                        <a:t>frostbite, </a:t>
                      </a:r>
                      <a:r>
                        <a:rPr sz="3200" spc="-35" dirty="0">
                          <a:latin typeface="Calibri"/>
                          <a:cs typeface="Calibri"/>
                        </a:rPr>
                        <a:t>Treench  </a:t>
                      </a:r>
                      <a:r>
                        <a:rPr sz="3200" spc="-20" dirty="0">
                          <a:latin typeface="Calibri"/>
                          <a:cs typeface="Calibri"/>
                        </a:rPr>
                        <a:t>foots</a:t>
                      </a:r>
                      <a:endParaRPr sz="3200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spc="-10" dirty="0">
                          <a:latin typeface="Calibri"/>
                          <a:cs typeface="Calibri"/>
                        </a:rPr>
                        <a:t>Light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Occupational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spc="-20" dirty="0">
                          <a:latin typeface="Calibri"/>
                          <a:cs typeface="Calibri"/>
                        </a:rPr>
                        <a:t>cataract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Noise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spc="-10" dirty="0">
                          <a:latin typeface="Calibri"/>
                          <a:cs typeface="Calibri"/>
                        </a:rPr>
                        <a:t>Deafness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Radiation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200" spc="-45" dirty="0">
                          <a:latin typeface="Calibri"/>
                          <a:cs typeface="Calibri"/>
                        </a:rPr>
                        <a:t>Cancer,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spc="-10" dirty="0">
                          <a:latin typeface="Calibri"/>
                          <a:cs typeface="Calibri"/>
                        </a:rPr>
                        <a:t>Leukaemia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200" spc="-15" dirty="0">
                          <a:latin typeface="Calibri"/>
                          <a:cs typeface="Calibri"/>
                        </a:rPr>
                        <a:t>Vi</a:t>
                      </a:r>
                      <a:r>
                        <a:rPr lang="en-IN" sz="3200" spc="-1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3200" spc="-15" dirty="0">
                          <a:latin typeface="Calibri"/>
                          <a:cs typeface="Calibri"/>
                        </a:rPr>
                        <a:t>ration</a:t>
                      </a:r>
                      <a:endParaRPr sz="3200" dirty="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200" spc="-10" dirty="0">
                          <a:latin typeface="Calibri"/>
                          <a:cs typeface="Calibri"/>
                        </a:rPr>
                        <a:t>Sensitive </a:t>
                      </a:r>
                      <a:r>
                        <a:rPr sz="3200" spc="-2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3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spc="-5" dirty="0">
                          <a:latin typeface="Calibri"/>
                          <a:cs typeface="Calibri"/>
                        </a:rPr>
                        <a:t>spasm</a:t>
                      </a:r>
                      <a:endParaRPr sz="3200" dirty="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838200"/>
          </a:xfrm>
          <a:custGeom>
            <a:avLst/>
            <a:gdLst/>
            <a:ahLst/>
            <a:cxnLst/>
            <a:rect l="l" t="t" r="r" b="b"/>
            <a:pathLst>
              <a:path w="9144000" h="838200">
                <a:moveTo>
                  <a:pt x="0" y="838200"/>
                </a:moveTo>
                <a:lnTo>
                  <a:pt x="9144000" y="838200"/>
                </a:lnTo>
                <a:lnTo>
                  <a:pt x="91440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0414" y="24841"/>
            <a:ext cx="40462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latin typeface="Calibri"/>
                <a:cs typeface="Calibri"/>
              </a:rPr>
              <a:t>Chemical</a:t>
            </a:r>
            <a:r>
              <a:rPr sz="4400" b="1" spc="-114" dirty="0">
                <a:latin typeface="Calibri"/>
                <a:cs typeface="Calibri"/>
              </a:rPr>
              <a:t> </a:t>
            </a:r>
            <a:r>
              <a:rPr sz="4400" b="1" spc="-15" dirty="0">
                <a:latin typeface="Calibri"/>
                <a:cs typeface="Calibri"/>
              </a:rPr>
              <a:t>hazards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8640" y="1343405"/>
            <a:ext cx="278891" cy="284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640" y="1928622"/>
            <a:ext cx="278891" cy="284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9144" y="1110589"/>
            <a:ext cx="5017770" cy="2952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037840">
              <a:lnSpc>
                <a:spcPct val="120100"/>
              </a:lnSpc>
              <a:spcBef>
                <a:spcPts val="95"/>
              </a:spcBef>
            </a:pPr>
            <a:r>
              <a:rPr sz="3200" spc="-10" dirty="0">
                <a:latin typeface="Calibri"/>
                <a:cs typeface="Calibri"/>
              </a:rPr>
              <a:t>Local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action  </a:t>
            </a:r>
            <a:r>
              <a:rPr sz="3200" spc="-5" dirty="0">
                <a:latin typeface="Calibri"/>
                <a:cs typeface="Calibri"/>
              </a:rPr>
              <a:t>Inhalation</a:t>
            </a:r>
            <a:endParaRPr sz="3200">
              <a:latin typeface="Calibri"/>
              <a:cs typeface="Calibri"/>
            </a:endParaRPr>
          </a:p>
          <a:p>
            <a:pPr marL="413384" indent="-287020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414020" algn="l"/>
              </a:tabLst>
            </a:pPr>
            <a:r>
              <a:rPr sz="3200" spc="-15" dirty="0">
                <a:latin typeface="Calibri"/>
                <a:cs typeface="Calibri"/>
              </a:rPr>
              <a:t>Dusts</a:t>
            </a:r>
            <a:endParaRPr sz="3200">
              <a:latin typeface="Calibri"/>
              <a:cs typeface="Calibri"/>
            </a:endParaRPr>
          </a:p>
          <a:p>
            <a:pPr marL="413384" indent="-287020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414020" algn="l"/>
              </a:tabLst>
            </a:pPr>
            <a:r>
              <a:rPr sz="3200" dirty="0">
                <a:latin typeface="Calibri"/>
                <a:cs typeface="Calibri"/>
              </a:rPr>
              <a:t>Gases</a:t>
            </a:r>
            <a:endParaRPr sz="3200">
              <a:latin typeface="Calibri"/>
              <a:cs typeface="Calibri"/>
            </a:endParaRPr>
          </a:p>
          <a:p>
            <a:pPr marL="413384" indent="-287020">
              <a:lnSpc>
                <a:spcPct val="100000"/>
              </a:lnSpc>
              <a:spcBef>
                <a:spcPts val="765"/>
              </a:spcBef>
              <a:buFont typeface="Wingdings"/>
              <a:buChar char=""/>
              <a:tabLst>
                <a:tab pos="414020" algn="l"/>
              </a:tabLst>
            </a:pPr>
            <a:r>
              <a:rPr sz="3200" spc="-10" dirty="0">
                <a:latin typeface="Calibri"/>
                <a:cs typeface="Calibri"/>
              </a:rPr>
              <a:t>Metal </a:t>
            </a:r>
            <a:r>
              <a:rPr sz="3200" dirty="0">
                <a:latin typeface="Calibri"/>
                <a:cs typeface="Calibri"/>
              </a:rPr>
              <a:t>and their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compounds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838200"/>
          </a:xfrm>
          <a:custGeom>
            <a:avLst/>
            <a:gdLst/>
            <a:ahLst/>
            <a:cxnLst/>
            <a:rect l="l" t="t" r="r" b="b"/>
            <a:pathLst>
              <a:path w="9144000" h="838200">
                <a:moveTo>
                  <a:pt x="0" y="838200"/>
                </a:moveTo>
                <a:lnTo>
                  <a:pt x="9144000" y="838200"/>
                </a:lnTo>
                <a:lnTo>
                  <a:pt x="91440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88742" y="24841"/>
            <a:ext cx="336740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LOCAL</a:t>
            </a:r>
            <a:r>
              <a:rPr sz="4400" spc="-80" dirty="0"/>
              <a:t> </a:t>
            </a:r>
            <a:r>
              <a:rPr sz="4400" spc="-5" dirty="0"/>
              <a:t>ACTION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78739" y="745997"/>
            <a:ext cx="8869680" cy="395859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marR="31115" indent="-342900">
              <a:lnSpc>
                <a:spcPts val="2880"/>
              </a:lnSpc>
              <a:spcBef>
                <a:spcPts val="7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Chemicals cause irritation, allergic </a:t>
            </a:r>
            <a:r>
              <a:rPr sz="3000" spc="-5" dirty="0">
                <a:latin typeface="Calibri"/>
                <a:cs typeface="Calibri"/>
              </a:rPr>
              <a:t>reaction, dermatitis,  </a:t>
            </a:r>
            <a:r>
              <a:rPr sz="3000" spc="-15" dirty="0">
                <a:latin typeface="Calibri"/>
                <a:cs typeface="Calibri"/>
              </a:rPr>
              <a:t>eczema, ulcers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15" dirty="0">
                <a:latin typeface="Calibri"/>
                <a:cs typeface="Calibri"/>
              </a:rPr>
              <a:t>even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0" dirty="0">
                <a:latin typeface="Calibri"/>
                <a:cs typeface="Calibri"/>
              </a:rPr>
              <a:t>cancer.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3000" spc="-10" dirty="0">
                <a:latin typeface="Calibri"/>
                <a:cs typeface="Calibri"/>
              </a:rPr>
              <a:t>Chemicals </a:t>
            </a:r>
            <a:r>
              <a:rPr sz="3000" spc="-5" dirty="0">
                <a:latin typeface="Calibri"/>
                <a:cs typeface="Calibri"/>
              </a:rPr>
              <a:t>causing occupational skin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disease:-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SzPct val="96666"/>
              <a:buFont typeface="Wingdings"/>
              <a:buChar char=""/>
              <a:tabLst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Machine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oil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SzPct val="96666"/>
              <a:buFont typeface="Wingdings"/>
              <a:buChar char=""/>
              <a:tabLst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Caustic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SzPct val="96666"/>
              <a:buFont typeface="Wingdings"/>
              <a:buChar char=""/>
              <a:tabLst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Lime</a:t>
            </a:r>
            <a:endParaRPr sz="3000">
              <a:latin typeface="Calibri"/>
              <a:cs typeface="Calibri"/>
            </a:endParaRPr>
          </a:p>
          <a:p>
            <a:pPr marL="355600" marR="5080" indent="-342900">
              <a:lnSpc>
                <a:spcPts val="2880"/>
              </a:lnSpc>
              <a:spcBef>
                <a:spcPts val="695"/>
              </a:spcBef>
            </a:pPr>
            <a:r>
              <a:rPr sz="3000" spc="-5" dirty="0">
                <a:latin typeface="Calibri"/>
                <a:cs typeface="Calibri"/>
              </a:rPr>
              <a:t>Some chemical </a:t>
            </a:r>
            <a:r>
              <a:rPr sz="3000" spc="-30" dirty="0">
                <a:latin typeface="Calibri"/>
                <a:cs typeface="Calibri"/>
              </a:rPr>
              <a:t>like </a:t>
            </a:r>
            <a:r>
              <a:rPr sz="3000" spc="-10" dirty="0">
                <a:latin typeface="Calibri"/>
                <a:cs typeface="Calibri"/>
              </a:rPr>
              <a:t>aromatic </a:t>
            </a:r>
            <a:r>
              <a:rPr sz="3000" spc="-15" dirty="0">
                <a:latin typeface="Calibri"/>
                <a:cs typeface="Calibri"/>
              </a:rPr>
              <a:t>nitro </a:t>
            </a:r>
            <a:r>
              <a:rPr sz="3000" dirty="0">
                <a:latin typeface="Calibri"/>
                <a:cs typeface="Calibri"/>
              </a:rPr>
              <a:t>and amino </a:t>
            </a:r>
            <a:r>
              <a:rPr sz="3000" spc="-10" dirty="0">
                <a:latin typeface="Calibri"/>
                <a:cs typeface="Calibri"/>
              </a:rPr>
              <a:t>compounds  </a:t>
            </a:r>
            <a:r>
              <a:rPr sz="3000" spc="-5" dirty="0">
                <a:latin typeface="Calibri"/>
                <a:cs typeface="Calibri"/>
              </a:rPr>
              <a:t>absorb </a:t>
            </a:r>
            <a:r>
              <a:rPr sz="3000" spc="-10" dirty="0">
                <a:latin typeface="Calibri"/>
                <a:cs typeface="Calibri"/>
              </a:rPr>
              <a:t>through </a:t>
            </a:r>
            <a:r>
              <a:rPr sz="3000" spc="-5" dirty="0">
                <a:latin typeface="Calibri"/>
                <a:cs typeface="Calibri"/>
              </a:rPr>
              <a:t>skin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5" dirty="0">
                <a:latin typeface="Calibri"/>
                <a:cs typeface="Calibri"/>
              </a:rPr>
              <a:t>cause </a:t>
            </a:r>
            <a:r>
              <a:rPr sz="3000" spc="-20" dirty="0">
                <a:latin typeface="Calibri"/>
                <a:cs typeface="Calibri"/>
              </a:rPr>
              <a:t>systematic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effects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3000" spc="-5" dirty="0">
                <a:latin typeface="Calibri"/>
                <a:cs typeface="Calibri"/>
              </a:rPr>
              <a:t>Eg</a:t>
            </a:r>
            <a:r>
              <a:rPr sz="3000" spc="-10" dirty="0">
                <a:latin typeface="Calibri"/>
                <a:cs typeface="Calibri"/>
              </a:rPr>
              <a:t> alinine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68020"/>
          </a:xfrm>
          <a:custGeom>
            <a:avLst/>
            <a:gdLst/>
            <a:ahLst/>
            <a:cxnLst/>
            <a:rect l="l" t="t" r="r" b="b"/>
            <a:pathLst>
              <a:path w="9144000" h="668020">
                <a:moveTo>
                  <a:pt x="0" y="667512"/>
                </a:moveTo>
                <a:lnTo>
                  <a:pt x="9144000" y="667512"/>
                </a:lnTo>
                <a:lnTo>
                  <a:pt x="9144000" y="0"/>
                </a:lnTo>
                <a:lnTo>
                  <a:pt x="0" y="0"/>
                </a:lnTo>
                <a:lnTo>
                  <a:pt x="0" y="667512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7602" y="0"/>
            <a:ext cx="67640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Disease due the </a:t>
            </a:r>
            <a:r>
              <a:rPr sz="4000" spc="-10" dirty="0"/>
              <a:t>chemical</a:t>
            </a:r>
            <a:r>
              <a:rPr sz="4000" spc="-105" dirty="0"/>
              <a:t> </a:t>
            </a:r>
            <a:r>
              <a:rPr sz="4000" spc="-15" dirty="0"/>
              <a:t>Agents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0" y="583031"/>
            <a:ext cx="4034154" cy="457834"/>
          </a:xfrm>
          <a:custGeom>
            <a:avLst/>
            <a:gdLst/>
            <a:ahLst/>
            <a:cxnLst/>
            <a:rect l="l" t="t" r="r" b="b"/>
            <a:pathLst>
              <a:path w="4034154" h="457834">
                <a:moveTo>
                  <a:pt x="0" y="457225"/>
                </a:moveTo>
                <a:lnTo>
                  <a:pt x="4034154" y="457225"/>
                </a:lnTo>
                <a:lnTo>
                  <a:pt x="4034154" y="0"/>
                </a:lnTo>
                <a:lnTo>
                  <a:pt x="0" y="0"/>
                </a:lnTo>
                <a:lnTo>
                  <a:pt x="0" y="457225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34154" y="583031"/>
            <a:ext cx="5109845" cy="457834"/>
          </a:xfrm>
          <a:custGeom>
            <a:avLst/>
            <a:gdLst/>
            <a:ahLst/>
            <a:cxnLst/>
            <a:rect l="l" t="t" r="r" b="b"/>
            <a:pathLst>
              <a:path w="5109845" h="457834">
                <a:moveTo>
                  <a:pt x="0" y="457225"/>
                </a:moveTo>
                <a:lnTo>
                  <a:pt x="5109845" y="457225"/>
                </a:lnTo>
                <a:lnTo>
                  <a:pt x="5109845" y="0"/>
                </a:lnTo>
                <a:lnTo>
                  <a:pt x="0" y="0"/>
                </a:lnTo>
                <a:lnTo>
                  <a:pt x="0" y="457225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078357"/>
            <a:ext cx="4034154" cy="681990"/>
          </a:xfrm>
          <a:custGeom>
            <a:avLst/>
            <a:gdLst/>
            <a:ahLst/>
            <a:cxnLst/>
            <a:rect l="l" t="t" r="r" b="b"/>
            <a:pathLst>
              <a:path w="4034154" h="681989">
                <a:moveTo>
                  <a:pt x="0" y="681989"/>
                </a:moveTo>
                <a:lnTo>
                  <a:pt x="4034154" y="681989"/>
                </a:lnTo>
                <a:lnTo>
                  <a:pt x="4034154" y="0"/>
                </a:lnTo>
                <a:lnTo>
                  <a:pt x="0" y="0"/>
                </a:lnTo>
                <a:lnTo>
                  <a:pt x="0" y="681989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34154" y="1078357"/>
            <a:ext cx="5109845" cy="681990"/>
          </a:xfrm>
          <a:custGeom>
            <a:avLst/>
            <a:gdLst/>
            <a:ahLst/>
            <a:cxnLst/>
            <a:rect l="l" t="t" r="r" b="b"/>
            <a:pathLst>
              <a:path w="5109845" h="681989">
                <a:moveTo>
                  <a:pt x="0" y="681989"/>
                </a:moveTo>
                <a:lnTo>
                  <a:pt x="5109845" y="681989"/>
                </a:lnTo>
                <a:lnTo>
                  <a:pt x="5109845" y="0"/>
                </a:lnTo>
                <a:lnTo>
                  <a:pt x="0" y="0"/>
                </a:lnTo>
                <a:lnTo>
                  <a:pt x="0" y="681989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760363"/>
            <a:ext cx="4034154" cy="3383279"/>
          </a:xfrm>
          <a:custGeom>
            <a:avLst/>
            <a:gdLst/>
            <a:ahLst/>
            <a:cxnLst/>
            <a:rect l="l" t="t" r="r" b="b"/>
            <a:pathLst>
              <a:path w="4034154" h="3383279">
                <a:moveTo>
                  <a:pt x="4034154" y="3383135"/>
                </a:moveTo>
                <a:lnTo>
                  <a:pt x="4034154" y="0"/>
                </a:lnTo>
                <a:lnTo>
                  <a:pt x="0" y="0"/>
                </a:lnTo>
                <a:lnTo>
                  <a:pt x="0" y="3383135"/>
                </a:lnTo>
                <a:lnTo>
                  <a:pt x="4034154" y="3383135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34154" y="1760363"/>
            <a:ext cx="5109845" cy="3383279"/>
          </a:xfrm>
          <a:custGeom>
            <a:avLst/>
            <a:gdLst/>
            <a:ahLst/>
            <a:cxnLst/>
            <a:rect l="l" t="t" r="r" b="b"/>
            <a:pathLst>
              <a:path w="5109845" h="3383279">
                <a:moveTo>
                  <a:pt x="5109845" y="3383135"/>
                </a:moveTo>
                <a:lnTo>
                  <a:pt x="5109845" y="0"/>
                </a:lnTo>
                <a:lnTo>
                  <a:pt x="0" y="0"/>
                </a:lnTo>
                <a:lnTo>
                  <a:pt x="0" y="3383135"/>
                </a:lnTo>
                <a:lnTo>
                  <a:pt x="5109845" y="3383135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34154" y="576706"/>
            <a:ext cx="0" cy="463550"/>
          </a:xfrm>
          <a:custGeom>
            <a:avLst/>
            <a:gdLst/>
            <a:ahLst/>
            <a:cxnLst/>
            <a:rect l="l" t="t" r="r" b="b"/>
            <a:pathLst>
              <a:path h="463550">
                <a:moveTo>
                  <a:pt x="0" y="0"/>
                </a:moveTo>
                <a:lnTo>
                  <a:pt x="0" y="4635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34154" y="1078357"/>
            <a:ext cx="0" cy="4065270"/>
          </a:xfrm>
          <a:custGeom>
            <a:avLst/>
            <a:gdLst/>
            <a:ahLst/>
            <a:cxnLst/>
            <a:rect l="l" t="t" r="r" b="b"/>
            <a:pathLst>
              <a:path h="4065270">
                <a:moveTo>
                  <a:pt x="0" y="0"/>
                </a:moveTo>
                <a:lnTo>
                  <a:pt x="0" y="406514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76034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75" y="576706"/>
            <a:ext cx="0" cy="4566920"/>
          </a:xfrm>
          <a:custGeom>
            <a:avLst/>
            <a:gdLst/>
            <a:ahLst/>
            <a:cxnLst/>
            <a:rect l="l" t="t" r="r" b="b"/>
            <a:pathLst>
              <a:path h="4566920">
                <a:moveTo>
                  <a:pt x="0" y="0"/>
                </a:moveTo>
                <a:lnTo>
                  <a:pt x="0" y="4566791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40825" y="576706"/>
            <a:ext cx="0" cy="4566920"/>
          </a:xfrm>
          <a:custGeom>
            <a:avLst/>
            <a:gdLst/>
            <a:ahLst/>
            <a:cxnLst/>
            <a:rect l="l" t="t" r="r" b="b"/>
            <a:pathLst>
              <a:path h="4566920">
                <a:moveTo>
                  <a:pt x="0" y="0"/>
                </a:moveTo>
                <a:lnTo>
                  <a:pt x="0" y="4566791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8305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8739" y="599694"/>
            <a:ext cx="49695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47490" algn="l"/>
              </a:tabLst>
            </a:pPr>
            <a:r>
              <a:rPr sz="2000" b="1" spc="-5" dirty="0">
                <a:latin typeface="Calibri"/>
                <a:cs typeface="Calibri"/>
              </a:rPr>
              <a:t>Diseases </a:t>
            </a:r>
            <a:r>
              <a:rPr sz="2000" b="1" dirty="0">
                <a:latin typeface="Calibri"/>
                <a:cs typeface="Calibri"/>
              </a:rPr>
              <a:t>due </a:t>
            </a:r>
            <a:r>
              <a:rPr sz="2000" b="1" spc="-15" dirty="0">
                <a:latin typeface="Calibri"/>
                <a:cs typeface="Calibri"/>
              </a:rPr>
              <a:t>to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chemical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agents	</a:t>
            </a:r>
            <a:r>
              <a:rPr sz="2000" b="1" spc="-5" dirty="0">
                <a:latin typeface="Calibri"/>
                <a:cs typeface="Calibri"/>
              </a:rPr>
              <a:t>Diseases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69486" y="1085214"/>
            <a:ext cx="52069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300" spc="5" dirty="0">
                <a:latin typeface="Calibri"/>
                <a:cs typeface="Calibri"/>
              </a:rPr>
              <a:t>-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339" y="1076070"/>
            <a:ext cx="561403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80365" algn="l"/>
                <a:tab pos="4072890" algn="l"/>
              </a:tabLst>
            </a:pPr>
            <a:r>
              <a:rPr sz="2000" dirty="0">
                <a:latin typeface="Calibri"/>
                <a:cs typeface="Calibri"/>
              </a:rPr>
              <a:t>1)	</a:t>
            </a:r>
            <a:r>
              <a:rPr sz="2000" spc="-5" dirty="0">
                <a:latin typeface="Calibri"/>
                <a:cs typeface="Calibri"/>
              </a:rPr>
              <a:t>Gases </a:t>
            </a:r>
            <a:r>
              <a:rPr sz="2000" dirty="0">
                <a:latin typeface="Calibri"/>
                <a:cs typeface="Calibri"/>
              </a:rPr>
              <a:t>(co</a:t>
            </a:r>
            <a:r>
              <a:rPr sz="1950" baseline="-21367" dirty="0">
                <a:latin typeface="Calibri"/>
                <a:cs typeface="Calibri"/>
              </a:rPr>
              <a:t>2  </a:t>
            </a:r>
            <a:r>
              <a:rPr sz="2000" dirty="0">
                <a:latin typeface="Calibri"/>
                <a:cs typeface="Calibri"/>
              </a:rPr>
              <a:t>, </a:t>
            </a:r>
            <a:r>
              <a:rPr sz="2000" spc="-20" dirty="0">
                <a:latin typeface="Calibri"/>
                <a:cs typeface="Calibri"/>
              </a:rPr>
              <a:t>co, </a:t>
            </a:r>
            <a:r>
              <a:rPr sz="2000" dirty="0">
                <a:latin typeface="Calibri"/>
                <a:cs typeface="Calibri"/>
              </a:rPr>
              <a:t>NH</a:t>
            </a:r>
            <a:r>
              <a:rPr sz="1950" baseline="-21367" dirty="0">
                <a:latin typeface="Calibri"/>
                <a:cs typeface="Calibri"/>
              </a:rPr>
              <a:t>3</a:t>
            </a:r>
            <a:r>
              <a:rPr sz="2000" dirty="0">
                <a:latin typeface="Calibri"/>
                <a:cs typeface="Calibri"/>
              </a:rPr>
              <a:t>, 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1950" spc="7" baseline="-21367" dirty="0">
                <a:latin typeface="Calibri"/>
                <a:cs typeface="Calibri"/>
              </a:rPr>
              <a:t>2,</a:t>
            </a:r>
            <a:r>
              <a:rPr sz="1950" spc="112" baseline="-21367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1950" baseline="-21367" dirty="0">
                <a:latin typeface="Calibri"/>
                <a:cs typeface="Calibri"/>
              </a:rPr>
              <a:t>2</a:t>
            </a:r>
            <a:r>
              <a:rPr sz="2000" dirty="0">
                <a:latin typeface="Calibri"/>
                <a:cs typeface="Calibri"/>
              </a:rPr>
              <a:t>S, </a:t>
            </a:r>
            <a:r>
              <a:rPr sz="2000" spc="5" dirty="0">
                <a:latin typeface="Calibri"/>
                <a:cs typeface="Calibri"/>
              </a:rPr>
              <a:t>SO</a:t>
            </a:r>
            <a:r>
              <a:rPr sz="1950" spc="7" baseline="-21367" dirty="0">
                <a:latin typeface="Calibri"/>
                <a:cs typeface="Calibri"/>
              </a:rPr>
              <a:t>2	</a:t>
            </a:r>
            <a:r>
              <a:rPr sz="2000" dirty="0">
                <a:latin typeface="Calibri"/>
                <a:cs typeface="Calibri"/>
              </a:rPr>
              <a:t>Gas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poisioning</a:t>
            </a:r>
            <a:endParaRPr sz="20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,etc)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739" y="1776806"/>
            <a:ext cx="283781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AutoNum type="arabicParenR" startAt="2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Dusts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(Pneumoconiosis)</a:t>
            </a:r>
            <a:endParaRPr sz="2000">
              <a:latin typeface="Calibri"/>
              <a:cs typeface="Calibri"/>
            </a:endParaRPr>
          </a:p>
          <a:p>
            <a:pPr marL="870585" lvl="1" indent="-401320">
              <a:lnSpc>
                <a:spcPct val="100000"/>
              </a:lnSpc>
              <a:buAutoNum type="romanUcPeriod"/>
              <a:tabLst>
                <a:tab pos="870585" algn="l"/>
                <a:tab pos="871219" algn="l"/>
              </a:tabLst>
            </a:pPr>
            <a:r>
              <a:rPr sz="2000" spc="-5" dirty="0">
                <a:latin typeface="Calibri"/>
                <a:cs typeface="Calibri"/>
              </a:rPr>
              <a:t>Inorganic</a:t>
            </a:r>
            <a:r>
              <a:rPr sz="2000" spc="3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dusts:-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93444" y="2386965"/>
            <a:ext cx="148145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indent="-401320">
              <a:lnSpc>
                <a:spcPct val="100000"/>
              </a:lnSpc>
              <a:spcBef>
                <a:spcPts val="100"/>
              </a:spcBef>
              <a:buAutoNum type="alphaLcParenR"/>
              <a:tabLst>
                <a:tab pos="413384" algn="l"/>
                <a:tab pos="414020" algn="l"/>
              </a:tabLst>
            </a:pPr>
            <a:r>
              <a:rPr sz="2000" spc="-5" dirty="0">
                <a:latin typeface="Calibri"/>
                <a:cs typeface="Calibri"/>
              </a:rPr>
              <a:t>Coal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dusts</a:t>
            </a:r>
            <a:endParaRPr sz="2000">
              <a:latin typeface="Calibri"/>
              <a:cs typeface="Calibri"/>
            </a:endParaRPr>
          </a:p>
          <a:p>
            <a:pPr marL="413384" indent="-401320">
              <a:lnSpc>
                <a:spcPct val="100000"/>
              </a:lnSpc>
              <a:buAutoNum type="alphaLcParenR"/>
              <a:tabLst>
                <a:tab pos="413384" algn="l"/>
                <a:tab pos="414020" algn="l"/>
              </a:tabLst>
            </a:pPr>
            <a:r>
              <a:rPr sz="2000" spc="-10" dirty="0">
                <a:latin typeface="Calibri"/>
                <a:cs typeface="Calibri"/>
              </a:rPr>
              <a:t>Silica</a:t>
            </a:r>
            <a:endParaRPr sz="2000">
              <a:latin typeface="Calibri"/>
              <a:cs typeface="Calibri"/>
            </a:endParaRPr>
          </a:p>
          <a:p>
            <a:pPr marL="413384" indent="-401320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413384" algn="l"/>
                <a:tab pos="414020" algn="l"/>
              </a:tabLst>
            </a:pPr>
            <a:r>
              <a:rPr sz="2000" spc="-10" dirty="0">
                <a:latin typeface="Calibri"/>
                <a:cs typeface="Calibri"/>
              </a:rPr>
              <a:t>Asbestos</a:t>
            </a:r>
            <a:endParaRPr sz="2000">
              <a:latin typeface="Calibri"/>
              <a:cs typeface="Calibri"/>
            </a:endParaRPr>
          </a:p>
          <a:p>
            <a:pPr marL="413384" indent="-401320">
              <a:lnSpc>
                <a:spcPct val="100000"/>
              </a:lnSpc>
              <a:buAutoNum type="alphaLcParenR"/>
              <a:tabLst>
                <a:tab pos="413384" algn="l"/>
                <a:tab pos="414020" algn="l"/>
              </a:tabLst>
            </a:pPr>
            <a:r>
              <a:rPr sz="2000" spc="-15" dirty="0">
                <a:latin typeface="Calibri"/>
                <a:cs typeface="Calibri"/>
              </a:rPr>
              <a:t>Iron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5940" y="3606495"/>
            <a:ext cx="19691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3384" algn="l"/>
              </a:tabLst>
            </a:pPr>
            <a:r>
              <a:rPr sz="2000" spc="-5" dirty="0">
                <a:latin typeface="Calibri"/>
                <a:cs typeface="Calibri"/>
              </a:rPr>
              <a:t>II.	</a:t>
            </a:r>
            <a:r>
              <a:rPr sz="2000" spc="-10" dirty="0">
                <a:latin typeface="Calibri"/>
                <a:cs typeface="Calibri"/>
              </a:rPr>
              <a:t>Organic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dusts:-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93444" y="3910990"/>
            <a:ext cx="217678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3384" indent="-401320">
              <a:lnSpc>
                <a:spcPct val="100000"/>
              </a:lnSpc>
              <a:spcBef>
                <a:spcPts val="105"/>
              </a:spcBef>
              <a:buAutoNum type="alphaLcPeriod"/>
              <a:tabLst>
                <a:tab pos="413384" algn="l"/>
                <a:tab pos="414020" algn="l"/>
              </a:tabLst>
            </a:pPr>
            <a:r>
              <a:rPr sz="2000" spc="-5" dirty="0">
                <a:latin typeface="Calibri"/>
                <a:cs typeface="Calibri"/>
              </a:rPr>
              <a:t>Cane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fiber</a:t>
            </a:r>
            <a:endParaRPr sz="2000">
              <a:latin typeface="Calibri"/>
              <a:cs typeface="Calibri"/>
            </a:endParaRPr>
          </a:p>
          <a:p>
            <a:pPr marL="413384" indent="-401320">
              <a:lnSpc>
                <a:spcPct val="100000"/>
              </a:lnSpc>
              <a:buAutoNum type="alphaLcPeriod"/>
              <a:tabLst>
                <a:tab pos="413384" algn="l"/>
                <a:tab pos="414020" algn="l"/>
              </a:tabLst>
            </a:pPr>
            <a:r>
              <a:rPr sz="2000" spc="-10" dirty="0">
                <a:latin typeface="Calibri"/>
                <a:cs typeface="Calibri"/>
              </a:rPr>
              <a:t>Cotton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duct</a:t>
            </a:r>
            <a:endParaRPr sz="200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buAutoNum type="alphaLcPeriod"/>
              <a:tabLst>
                <a:tab pos="469265" algn="l"/>
                <a:tab pos="469900" algn="l"/>
              </a:tabLst>
            </a:pPr>
            <a:r>
              <a:rPr sz="2000" spc="-30" dirty="0">
                <a:latin typeface="Calibri"/>
                <a:cs typeface="Calibri"/>
              </a:rPr>
              <a:t>Tobacco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13384" algn="l"/>
              </a:tabLst>
            </a:pPr>
            <a:r>
              <a:rPr sz="2000" dirty="0">
                <a:latin typeface="Calibri"/>
                <a:cs typeface="Calibri"/>
              </a:rPr>
              <a:t>a.	</a:t>
            </a:r>
            <a:r>
              <a:rPr sz="2000" spc="-15" dirty="0">
                <a:latin typeface="Calibri"/>
                <a:cs typeface="Calibri"/>
              </a:rPr>
              <a:t>Hay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spc="-10" dirty="0">
                <a:latin typeface="Calibri"/>
                <a:cs typeface="Calibri"/>
              </a:rPr>
              <a:t>grain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dust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13657" y="2386965"/>
            <a:ext cx="256222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3985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  </a:t>
            </a:r>
            <a:r>
              <a:rPr sz="2000" spc="-10" dirty="0">
                <a:latin typeface="Calibri"/>
                <a:cs typeface="Calibri"/>
              </a:rPr>
              <a:t>Silicosis</a:t>
            </a:r>
            <a:endParaRPr sz="20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Asbestosis, </a:t>
            </a:r>
            <a:r>
              <a:rPr sz="2000" spc="-5" dirty="0">
                <a:latin typeface="Calibri"/>
                <a:cs typeface="Calibri"/>
              </a:rPr>
              <a:t>Lungs </a:t>
            </a:r>
            <a:r>
              <a:rPr sz="2000" dirty="0">
                <a:latin typeface="Calibri"/>
                <a:cs typeface="Calibri"/>
              </a:rPr>
              <a:t>cancer  </a:t>
            </a:r>
            <a:r>
              <a:rPr sz="2000" spc="-10" dirty="0">
                <a:latin typeface="Calibri"/>
                <a:cs typeface="Calibri"/>
              </a:rPr>
              <a:t>Siderosis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13657" y="3910990"/>
            <a:ext cx="142811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Bagassosis  </a:t>
            </a:r>
            <a:r>
              <a:rPr sz="2000" spc="-10" dirty="0">
                <a:latin typeface="Calibri"/>
                <a:cs typeface="Calibri"/>
              </a:rPr>
              <a:t>Byssinosis  </a:t>
            </a:r>
            <a:r>
              <a:rPr sz="2000" spc="-25" dirty="0">
                <a:latin typeface="Calibri"/>
                <a:cs typeface="Calibri"/>
              </a:rPr>
              <a:t>Tobacossis  </a:t>
            </a:r>
            <a:r>
              <a:rPr sz="2000" spc="-15" dirty="0">
                <a:latin typeface="Calibri"/>
                <a:cs typeface="Calibri"/>
              </a:rPr>
              <a:t>Farmer’s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lung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8848F19-559F-2C4B-C46D-148877490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174" y="1419352"/>
            <a:ext cx="1409822" cy="149364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7C1329D-82E8-1A53-51BE-3BE1D445F8AB}"/>
              </a:ext>
            </a:extLst>
          </p:cNvPr>
          <p:cNvSpPr txBox="1"/>
          <p:nvPr/>
        </p:nvSpPr>
        <p:spPr>
          <a:xfrm>
            <a:off x="7086601" y="3009900"/>
            <a:ext cx="1927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Anthracosis of a lung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46050" y="127000"/>
          <a:ext cx="8988425" cy="50101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1651">
                <a:tc>
                  <a:txBody>
                    <a:bodyPr/>
                    <a:lstStyle/>
                    <a:p>
                      <a:pPr marL="90805" marR="8407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Metals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and their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compounds 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(due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inhalation)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7241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60" dirty="0">
                          <a:latin typeface="Calibri"/>
                          <a:cs typeface="Calibri"/>
                        </a:rPr>
                        <a:t>Toxic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hazards from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lead,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mercury, 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cadmium,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arsenic,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etc.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42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Disease due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biological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agents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092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Anthrax,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Tuberculosis,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encephalitis  Leismaniasis, Hepatitis,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fungal 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infections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etc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53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Occupational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cancer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Cancer of skin,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lungs,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Bladder.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5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Occupational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dermatitis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Dermatitis,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Eczema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0789" y="250316"/>
            <a:ext cx="411987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Biological</a:t>
            </a:r>
            <a:r>
              <a:rPr sz="4400" spc="-60" dirty="0"/>
              <a:t> </a:t>
            </a:r>
            <a:r>
              <a:rPr sz="4400" spc="-20" dirty="0"/>
              <a:t>Hazards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207770"/>
            <a:ext cx="7334884" cy="2075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45" dirty="0">
                <a:latin typeface="Calibri"/>
                <a:cs typeface="Calibri"/>
              </a:rPr>
              <a:t>Workers </a:t>
            </a:r>
            <a:r>
              <a:rPr sz="3200" spc="-10" dirty="0">
                <a:latin typeface="Calibri"/>
                <a:cs typeface="Calibri"/>
              </a:rPr>
              <a:t>exposed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20" dirty="0">
                <a:latin typeface="Calibri"/>
                <a:cs typeface="Calibri"/>
              </a:rPr>
              <a:t>infective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parasitic  agents at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place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work.</a:t>
            </a:r>
            <a:endParaRPr sz="3200" dirty="0">
              <a:latin typeface="Calibri"/>
              <a:cs typeface="Calibri"/>
            </a:endParaRPr>
          </a:p>
          <a:p>
            <a:pPr marL="355600" marR="243204" indent="-34353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Mainly </a:t>
            </a:r>
            <a:r>
              <a:rPr sz="3200" spc="-15" dirty="0">
                <a:latin typeface="Calibri"/>
                <a:cs typeface="Calibri"/>
              </a:rPr>
              <a:t>prevalent </a:t>
            </a:r>
            <a:r>
              <a:rPr sz="3200" spc="-10" dirty="0">
                <a:latin typeface="Calibri"/>
                <a:cs typeface="Calibri"/>
              </a:rPr>
              <a:t>in </a:t>
            </a:r>
            <a:r>
              <a:rPr sz="3200" spc="-5" dirty="0">
                <a:latin typeface="Calibri"/>
                <a:cs typeface="Calibri"/>
              </a:rPr>
              <a:t>developing </a:t>
            </a:r>
            <a:r>
              <a:rPr sz="3200" spc="-10" dirty="0">
                <a:latin typeface="Calibri"/>
                <a:cs typeface="Calibri"/>
              </a:rPr>
              <a:t>countries  </a:t>
            </a:r>
            <a:r>
              <a:rPr sz="3200" spc="-5" dirty="0">
                <a:latin typeface="Calibri"/>
                <a:cs typeface="Calibri"/>
              </a:rPr>
              <a:t>resulting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5" dirty="0">
                <a:latin typeface="Calibri"/>
                <a:cs typeface="Calibri"/>
              </a:rPr>
              <a:t>higher risk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workers.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19481"/>
            <a:ext cx="8185784" cy="422084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People exposed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occupation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like:-</a:t>
            </a:r>
            <a:endParaRPr sz="3200">
              <a:latin typeface="Calibri"/>
              <a:cs typeface="Calibri"/>
            </a:endParaRPr>
          </a:p>
          <a:p>
            <a:pPr marL="756285" marR="13335" lvl="1" indent="-28702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"/>
              <a:tabLst>
                <a:tab pos="794385" algn="l"/>
              </a:tabLst>
            </a:pPr>
            <a:r>
              <a:rPr sz="3200" dirty="0">
                <a:latin typeface="Calibri"/>
                <a:cs typeface="Calibri"/>
              </a:rPr>
              <a:t>In </a:t>
            </a:r>
            <a:r>
              <a:rPr sz="3200" spc="-5" dirty="0">
                <a:latin typeface="Calibri"/>
                <a:cs typeface="Calibri"/>
              </a:rPr>
              <a:t>health </a:t>
            </a:r>
            <a:r>
              <a:rPr sz="3200" spc="-15" dirty="0">
                <a:latin typeface="Calibri"/>
                <a:cs typeface="Calibri"/>
              </a:rPr>
              <a:t>care setting </a:t>
            </a:r>
            <a:r>
              <a:rPr sz="3200" spc="-30" dirty="0">
                <a:latin typeface="Calibri"/>
                <a:cs typeface="Calibri"/>
              </a:rPr>
              <a:t>workers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5" dirty="0">
                <a:latin typeface="Calibri"/>
                <a:cs typeface="Calibri"/>
              </a:rPr>
              <a:t>high risk  of Hepatitis, </a:t>
            </a:r>
            <a:r>
              <a:rPr sz="3200" spc="-25" dirty="0">
                <a:latin typeface="Calibri"/>
                <a:cs typeface="Calibri"/>
              </a:rPr>
              <a:t>Tuberculosis, </a:t>
            </a:r>
            <a:r>
              <a:rPr sz="3200" spc="-75" dirty="0">
                <a:latin typeface="Calibri"/>
                <a:cs typeface="Calibri"/>
              </a:rPr>
              <a:t>HIV, </a:t>
            </a:r>
            <a:r>
              <a:rPr sz="3200" spc="-5" dirty="0">
                <a:latin typeface="Calibri"/>
                <a:cs typeface="Calibri"/>
              </a:rPr>
              <a:t>encephalitis,  </a:t>
            </a:r>
            <a:r>
              <a:rPr sz="3200" spc="-15" dirty="0">
                <a:latin typeface="Calibri"/>
                <a:cs typeface="Calibri"/>
              </a:rPr>
              <a:t>etc.</a:t>
            </a:r>
            <a:endParaRPr sz="32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"/>
              <a:tabLst>
                <a:tab pos="794385" algn="l"/>
              </a:tabLst>
            </a:pPr>
            <a:r>
              <a:rPr sz="3200" spc="-10" dirty="0">
                <a:latin typeface="Calibri"/>
                <a:cs typeface="Calibri"/>
              </a:rPr>
              <a:t>Agricultural </a:t>
            </a:r>
            <a:r>
              <a:rPr sz="3200" spc="-30" dirty="0">
                <a:latin typeface="Calibri"/>
                <a:cs typeface="Calibri"/>
              </a:rPr>
              <a:t>workers </a:t>
            </a:r>
            <a:r>
              <a:rPr sz="3200" dirty="0">
                <a:latin typeface="Calibri"/>
                <a:cs typeface="Calibri"/>
              </a:rPr>
              <a:t>, </a:t>
            </a:r>
            <a:r>
              <a:rPr sz="3200" spc="-5" dirty="0">
                <a:latin typeface="Calibri"/>
                <a:cs typeface="Calibri"/>
              </a:rPr>
              <a:t>people </a:t>
            </a:r>
            <a:r>
              <a:rPr sz="3200" spc="-10" dirty="0">
                <a:latin typeface="Calibri"/>
                <a:cs typeface="Calibri"/>
              </a:rPr>
              <a:t>working </a:t>
            </a:r>
            <a:r>
              <a:rPr sz="3200" spc="-5" dirty="0">
                <a:latin typeface="Calibri"/>
                <a:cs typeface="Calibri"/>
              </a:rPr>
              <a:t>on  </a:t>
            </a:r>
            <a:r>
              <a:rPr sz="3200" dirty="0">
                <a:latin typeface="Calibri"/>
                <a:cs typeface="Calibri"/>
              </a:rPr>
              <a:t>animal </a:t>
            </a:r>
            <a:r>
              <a:rPr sz="3200" spc="-5" dirty="0">
                <a:latin typeface="Calibri"/>
                <a:cs typeface="Calibri"/>
              </a:rPr>
              <a:t>husbandry </a:t>
            </a:r>
            <a:r>
              <a:rPr sz="3200" dirty="0">
                <a:latin typeface="Calibri"/>
                <a:cs typeface="Calibri"/>
              </a:rPr>
              <a:t>animal </a:t>
            </a:r>
            <a:r>
              <a:rPr sz="3200" spc="-10" dirty="0">
                <a:latin typeface="Calibri"/>
                <a:cs typeface="Calibri"/>
              </a:rPr>
              <a:t>products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5" dirty="0">
                <a:latin typeface="Calibri"/>
                <a:cs typeface="Calibri"/>
              </a:rPr>
              <a:t>risk  of </a:t>
            </a:r>
            <a:r>
              <a:rPr sz="3200" spc="-15" dirty="0">
                <a:latin typeface="Calibri"/>
                <a:cs typeface="Calibri"/>
              </a:rPr>
              <a:t>zoonotic </a:t>
            </a:r>
            <a:r>
              <a:rPr sz="3200" spc="-5" dirty="0">
                <a:latin typeface="Calibri"/>
                <a:cs typeface="Calibri"/>
              </a:rPr>
              <a:t>disease, </a:t>
            </a:r>
            <a:r>
              <a:rPr sz="3200" spc="-10" dirty="0">
                <a:latin typeface="Calibri"/>
                <a:cs typeface="Calibri"/>
              </a:rPr>
              <a:t>worm </a:t>
            </a:r>
            <a:r>
              <a:rPr sz="3200" spc="-25" dirty="0">
                <a:latin typeface="Calibri"/>
                <a:cs typeface="Calibri"/>
              </a:rPr>
              <a:t>infestation,  </a:t>
            </a:r>
            <a:r>
              <a:rPr sz="3200" spc="-15" dirty="0">
                <a:latin typeface="Calibri"/>
                <a:cs typeface="Calibri"/>
              </a:rPr>
              <a:t>tetanus,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etc.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894715"/>
          </a:xfrm>
          <a:custGeom>
            <a:avLst/>
            <a:gdLst/>
            <a:ahLst/>
            <a:cxnLst/>
            <a:rect l="l" t="t" r="r" b="b"/>
            <a:pathLst>
              <a:path w="9144000" h="894715">
                <a:moveTo>
                  <a:pt x="0" y="894588"/>
                </a:moveTo>
                <a:lnTo>
                  <a:pt x="9144000" y="894588"/>
                </a:lnTo>
                <a:lnTo>
                  <a:pt x="9144000" y="0"/>
                </a:lnTo>
                <a:lnTo>
                  <a:pt x="0" y="0"/>
                </a:lnTo>
                <a:lnTo>
                  <a:pt x="0" y="894588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48280" y="62941"/>
            <a:ext cx="46526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Calibri"/>
                <a:cs typeface="Calibri"/>
              </a:rPr>
              <a:t>Mechanical</a:t>
            </a:r>
            <a:r>
              <a:rPr sz="4400" b="1" spc="-110" dirty="0">
                <a:latin typeface="Calibri"/>
                <a:cs typeface="Calibri"/>
              </a:rPr>
              <a:t> </a:t>
            </a:r>
            <a:r>
              <a:rPr sz="4400" b="1" spc="-15" dirty="0">
                <a:latin typeface="Calibri"/>
                <a:cs typeface="Calibri"/>
              </a:rPr>
              <a:t>Hazards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976121"/>
            <a:ext cx="7196455" cy="1781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3600" spc="-25" dirty="0">
                <a:latin typeface="Calibri"/>
                <a:cs typeface="Calibri"/>
              </a:rPr>
              <a:t>May </a:t>
            </a:r>
            <a:r>
              <a:rPr sz="3600" spc="-10" dirty="0">
                <a:latin typeface="Calibri"/>
                <a:cs typeface="Calibri"/>
              </a:rPr>
              <a:t>cause </a:t>
            </a:r>
            <a:r>
              <a:rPr sz="3600" spc="-5" dirty="0">
                <a:latin typeface="Calibri"/>
                <a:cs typeface="Calibri"/>
              </a:rPr>
              <a:t>due </a:t>
            </a:r>
            <a:r>
              <a:rPr sz="3600" spc="-25" dirty="0">
                <a:latin typeface="Calibri"/>
                <a:cs typeface="Calibri"/>
              </a:rPr>
              <a:t>to </a:t>
            </a:r>
            <a:r>
              <a:rPr sz="3600" spc="-10" dirty="0">
                <a:latin typeface="Calibri"/>
                <a:cs typeface="Calibri"/>
              </a:rPr>
              <a:t>protruding </a:t>
            </a:r>
            <a:r>
              <a:rPr sz="3600" dirty="0">
                <a:latin typeface="Calibri"/>
                <a:cs typeface="Calibri"/>
              </a:rPr>
              <a:t>moving  </a:t>
            </a:r>
            <a:r>
              <a:rPr sz="3600" spc="-5" dirty="0">
                <a:latin typeface="Calibri"/>
                <a:cs typeface="Calibri"/>
              </a:rPr>
              <a:t>parts of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machinery.</a:t>
            </a:r>
            <a:endParaRPr sz="36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6235" algn="l"/>
              </a:tabLst>
            </a:pPr>
            <a:r>
              <a:rPr sz="3600" spc="-5" dirty="0">
                <a:latin typeface="Calibri"/>
                <a:cs typeface="Calibri"/>
              </a:rPr>
              <a:t>Sometimes due </a:t>
            </a:r>
            <a:r>
              <a:rPr sz="3600" spc="-25" dirty="0">
                <a:latin typeface="Calibri"/>
                <a:cs typeface="Calibri"/>
              </a:rPr>
              <a:t>to </a:t>
            </a:r>
            <a:r>
              <a:rPr sz="3600" spc="-5" dirty="0">
                <a:latin typeface="Calibri"/>
                <a:cs typeface="Calibri"/>
              </a:rPr>
              <a:t>own</a:t>
            </a:r>
            <a:r>
              <a:rPr sz="3600" spc="-5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carelessness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838200"/>
          </a:xfrm>
          <a:custGeom>
            <a:avLst/>
            <a:gdLst/>
            <a:ahLst/>
            <a:cxnLst/>
            <a:rect l="l" t="t" r="r" b="b"/>
            <a:pathLst>
              <a:path w="9144000" h="838200">
                <a:moveTo>
                  <a:pt x="0" y="838200"/>
                </a:moveTo>
                <a:lnTo>
                  <a:pt x="9144000" y="838200"/>
                </a:lnTo>
                <a:lnTo>
                  <a:pt x="91440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41953" y="24841"/>
            <a:ext cx="22586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10" dirty="0">
                <a:latin typeface="Calibri"/>
                <a:cs typeface="Calibri"/>
              </a:rPr>
              <a:t>CONTENT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094422"/>
            <a:ext cx="7874634" cy="255079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356235" algn="l"/>
              </a:tabLst>
            </a:pPr>
            <a:r>
              <a:rPr sz="3600" b="1" i="1" spc="-5" dirty="0">
                <a:latin typeface="Calibri"/>
                <a:cs typeface="Calibri"/>
              </a:rPr>
              <a:t>Introduction</a:t>
            </a:r>
            <a:endParaRPr sz="36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356235" algn="l"/>
              </a:tabLst>
            </a:pPr>
            <a:r>
              <a:rPr sz="3600" b="1" i="1" spc="-25" dirty="0">
                <a:latin typeface="Calibri"/>
                <a:cs typeface="Calibri"/>
              </a:rPr>
              <a:t>Types</a:t>
            </a:r>
            <a:endParaRPr sz="36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356235" algn="l"/>
              </a:tabLst>
            </a:pPr>
            <a:r>
              <a:rPr sz="3600" b="1" i="1" spc="-10" dirty="0">
                <a:latin typeface="Calibri"/>
                <a:cs typeface="Calibri"/>
              </a:rPr>
              <a:t>Consequences due </a:t>
            </a:r>
            <a:r>
              <a:rPr sz="3600" b="1" i="1" spc="-20" dirty="0">
                <a:latin typeface="Calibri"/>
                <a:cs typeface="Calibri"/>
              </a:rPr>
              <a:t>to </a:t>
            </a:r>
            <a:r>
              <a:rPr sz="3600" b="1" i="1" spc="-10" dirty="0">
                <a:latin typeface="Calibri"/>
                <a:cs typeface="Calibri"/>
              </a:rPr>
              <a:t>differents </a:t>
            </a:r>
            <a:r>
              <a:rPr sz="3600" b="1" i="1" spc="-5" dirty="0">
                <a:latin typeface="Calibri"/>
                <a:cs typeface="Calibri"/>
              </a:rPr>
              <a:t>types of  </a:t>
            </a:r>
            <a:r>
              <a:rPr sz="3600" b="1" i="1" spc="-15" dirty="0">
                <a:latin typeface="Calibri"/>
                <a:cs typeface="Calibri"/>
              </a:rPr>
              <a:t>hazards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818515"/>
          </a:xfrm>
          <a:custGeom>
            <a:avLst/>
            <a:gdLst/>
            <a:ahLst/>
            <a:cxnLst/>
            <a:rect l="l" t="t" r="r" b="b"/>
            <a:pathLst>
              <a:path w="9144000" h="818515">
                <a:moveTo>
                  <a:pt x="0" y="818388"/>
                </a:moveTo>
                <a:lnTo>
                  <a:pt x="9144000" y="818388"/>
                </a:lnTo>
                <a:lnTo>
                  <a:pt x="9144000" y="0"/>
                </a:lnTo>
                <a:lnTo>
                  <a:pt x="0" y="0"/>
                </a:lnTo>
                <a:lnTo>
                  <a:pt x="0" y="818388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78176" y="24841"/>
            <a:ext cx="47879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Psychosocial</a:t>
            </a:r>
            <a:r>
              <a:rPr sz="4400" spc="-35" dirty="0"/>
              <a:t> </a:t>
            </a:r>
            <a:r>
              <a:rPr sz="4400" spc="-20" dirty="0"/>
              <a:t>Hazards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35940" y="979170"/>
            <a:ext cx="7388859" cy="3540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Rise when </a:t>
            </a:r>
            <a:r>
              <a:rPr sz="3200" spc="-25" dirty="0">
                <a:latin typeface="Calibri"/>
                <a:cs typeface="Calibri"/>
              </a:rPr>
              <a:t>worker </a:t>
            </a:r>
            <a:r>
              <a:rPr sz="3200" spc="-15" dirty="0">
                <a:latin typeface="Calibri"/>
                <a:cs typeface="Calibri"/>
              </a:rPr>
              <a:t>fails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adopt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an alien  </a:t>
            </a:r>
            <a:r>
              <a:rPr sz="3200" spc="-10" dirty="0">
                <a:latin typeface="Calibri"/>
                <a:cs typeface="Calibri"/>
              </a:rPr>
              <a:t>psychosocial </a:t>
            </a:r>
            <a:r>
              <a:rPr sz="3200" spc="-15" dirty="0">
                <a:latin typeface="Calibri"/>
                <a:cs typeface="Calibri"/>
              </a:rPr>
              <a:t>environment </a:t>
            </a:r>
            <a:r>
              <a:rPr sz="3200" dirty="0">
                <a:latin typeface="Calibri"/>
                <a:cs typeface="Calibri"/>
              </a:rPr>
              <a:t>which leads </a:t>
            </a:r>
            <a:r>
              <a:rPr sz="3200" spc="-20" dirty="0">
                <a:latin typeface="Calibri"/>
                <a:cs typeface="Calibri"/>
              </a:rPr>
              <a:t>to  </a:t>
            </a:r>
            <a:r>
              <a:rPr sz="3200" spc="-10" dirty="0">
                <a:latin typeface="Calibri"/>
                <a:cs typeface="Calibri"/>
              </a:rPr>
              <a:t>psychological </a:t>
            </a:r>
            <a:r>
              <a:rPr sz="3200" spc="-25" dirty="0">
                <a:latin typeface="Calibri"/>
                <a:cs typeface="Calibri"/>
              </a:rPr>
              <a:t>factors </a:t>
            </a:r>
            <a:r>
              <a:rPr sz="3200" spc="-5" dirty="0">
                <a:latin typeface="Calibri"/>
                <a:cs typeface="Calibri"/>
              </a:rPr>
              <a:t>such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as:-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85"/>
              </a:spcBef>
              <a:buSzPct val="96428"/>
              <a:buFont typeface="Wingdings"/>
              <a:buChar char="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Frustration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SzPct val="96428"/>
              <a:buFont typeface="Wingdings"/>
              <a:buChar char="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Lack of </a:t>
            </a:r>
            <a:r>
              <a:rPr sz="2800" spc="-10" dirty="0">
                <a:latin typeface="Calibri"/>
                <a:cs typeface="Calibri"/>
              </a:rPr>
              <a:t>job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satisfaction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SzPct val="96428"/>
              <a:buFont typeface="Wingdings"/>
              <a:buChar char=""/>
              <a:tabLst>
                <a:tab pos="756920" algn="l"/>
              </a:tabLst>
            </a:pPr>
            <a:r>
              <a:rPr sz="2800" spc="-25" dirty="0">
                <a:latin typeface="Calibri"/>
                <a:cs typeface="Calibri"/>
              </a:rPr>
              <a:t>Poor </a:t>
            </a:r>
            <a:r>
              <a:rPr sz="2800" spc="-10" dirty="0">
                <a:latin typeface="Calibri"/>
                <a:cs typeface="Calibri"/>
              </a:rPr>
              <a:t>human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relationship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SzPct val="96428"/>
              <a:buFont typeface="Wingdings"/>
              <a:buChar char="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Emotional tensions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etc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29259"/>
            <a:ext cx="7332345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3200" spc="-5" dirty="0">
                <a:latin typeface="Calibri"/>
                <a:cs typeface="Calibri"/>
              </a:rPr>
              <a:t>The health </a:t>
            </a:r>
            <a:r>
              <a:rPr sz="3200" spc="-25" dirty="0">
                <a:latin typeface="Calibri"/>
                <a:cs typeface="Calibri"/>
              </a:rPr>
              <a:t>effects </a:t>
            </a:r>
            <a:r>
              <a:rPr sz="3200" spc="-5" dirty="0">
                <a:latin typeface="Calibri"/>
                <a:cs typeface="Calibri"/>
              </a:rPr>
              <a:t>cause due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psychosocial  </a:t>
            </a:r>
            <a:r>
              <a:rPr sz="3200" spc="-20" dirty="0">
                <a:latin typeface="Calibri"/>
                <a:cs typeface="Calibri"/>
              </a:rPr>
              <a:t>hazards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are:-</a:t>
            </a:r>
            <a:endParaRPr sz="32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15" dirty="0">
                <a:latin typeface="Calibri"/>
                <a:cs typeface="Calibri"/>
              </a:rPr>
              <a:t>Psychological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behavioural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change</a:t>
            </a:r>
            <a:endParaRPr sz="32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6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15" dirty="0">
                <a:latin typeface="Calibri"/>
                <a:cs typeface="Calibri"/>
              </a:rPr>
              <a:t>Psychosomatic </a:t>
            </a:r>
            <a:r>
              <a:rPr sz="3200" spc="-5" dirty="0">
                <a:latin typeface="Calibri"/>
                <a:cs typeface="Calibri"/>
              </a:rPr>
              <a:t>ill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health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894715"/>
          </a:xfrm>
          <a:custGeom>
            <a:avLst/>
            <a:gdLst/>
            <a:ahLst/>
            <a:cxnLst/>
            <a:rect l="l" t="t" r="r" b="b"/>
            <a:pathLst>
              <a:path w="9144000" h="894715">
                <a:moveTo>
                  <a:pt x="0" y="894588"/>
                </a:moveTo>
                <a:lnTo>
                  <a:pt x="9144000" y="894588"/>
                </a:lnTo>
                <a:lnTo>
                  <a:pt x="9144000" y="0"/>
                </a:lnTo>
                <a:lnTo>
                  <a:pt x="0" y="0"/>
                </a:lnTo>
                <a:lnTo>
                  <a:pt x="0" y="894588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8730" y="131521"/>
            <a:ext cx="70084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Psychological </a:t>
            </a:r>
            <a:r>
              <a:rPr dirty="0"/>
              <a:t>and </a:t>
            </a:r>
            <a:r>
              <a:rPr spc="-15" dirty="0"/>
              <a:t>behavioural</a:t>
            </a:r>
            <a:r>
              <a:rPr spc="-30" dirty="0"/>
              <a:t> </a:t>
            </a:r>
            <a:r>
              <a:rPr spc="-5" dirty="0"/>
              <a:t>change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1061197"/>
            <a:ext cx="3248025" cy="37814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-10" dirty="0">
                <a:latin typeface="Calibri"/>
                <a:cs typeface="Calibri"/>
              </a:rPr>
              <a:t> includes:-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Hostility/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unfriendly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Anxiety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40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Depression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Tiredness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Aggressiveness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40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Drug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abuse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Absenteeism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820419"/>
          </a:xfrm>
          <a:custGeom>
            <a:avLst/>
            <a:gdLst/>
            <a:ahLst/>
            <a:cxnLst/>
            <a:rect l="l" t="t" r="r" b="b"/>
            <a:pathLst>
              <a:path w="9144000" h="820419">
                <a:moveTo>
                  <a:pt x="0" y="819912"/>
                </a:moveTo>
                <a:lnTo>
                  <a:pt x="9144000" y="819912"/>
                </a:lnTo>
                <a:lnTo>
                  <a:pt x="9144000" y="0"/>
                </a:lnTo>
                <a:lnTo>
                  <a:pt x="0" y="0"/>
                </a:lnTo>
                <a:lnTo>
                  <a:pt x="0" y="819912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Psychosomatic </a:t>
            </a:r>
            <a:r>
              <a:rPr dirty="0"/>
              <a:t>ill</a:t>
            </a:r>
            <a:r>
              <a:rPr spc="-50" dirty="0"/>
              <a:t> </a:t>
            </a:r>
            <a:r>
              <a:rPr spc="-5" dirty="0"/>
              <a:t>health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984998"/>
            <a:ext cx="4871085" cy="33115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-10" dirty="0">
                <a:latin typeface="Calibri"/>
                <a:cs typeface="Calibri"/>
              </a:rPr>
              <a:t> includes:-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20" dirty="0">
                <a:latin typeface="Calibri"/>
                <a:cs typeface="Calibri"/>
              </a:rPr>
              <a:t>Fatigue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20" dirty="0">
                <a:latin typeface="Calibri"/>
                <a:cs typeface="Calibri"/>
              </a:rPr>
              <a:t>Pain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35" dirty="0">
                <a:latin typeface="Calibri"/>
                <a:cs typeface="Calibri"/>
              </a:rPr>
              <a:t>shoulder, </a:t>
            </a:r>
            <a:r>
              <a:rPr sz="2800" spc="-10" dirty="0">
                <a:latin typeface="Calibri"/>
                <a:cs typeface="Calibri"/>
              </a:rPr>
              <a:t>neck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back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40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20" dirty="0">
                <a:latin typeface="Calibri"/>
                <a:cs typeface="Calibri"/>
              </a:rPr>
              <a:t>Prone to </a:t>
            </a:r>
            <a:r>
              <a:rPr sz="2800" spc="-10" dirty="0">
                <a:latin typeface="Calibri"/>
                <a:cs typeface="Calibri"/>
              </a:rPr>
              <a:t>peptic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ulcer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Hypertension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Heart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disease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40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Rapid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aging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35FE8-558B-40A8-ADE7-9C5C443C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Guess the hazards?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BE179-EEBB-48D3-BB8B-8621C4D5C3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94E96C-3C66-44EA-800A-954A4B8D9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1666875"/>
            <a:ext cx="66389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793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E1054-84F1-49E7-BC74-6452ED105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FDE24-FA83-4F9E-87C1-4B46F5C61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72B612-3240-4CE1-A9A9-EA9ADDC38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76350"/>
            <a:ext cx="8600823" cy="236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39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08000-D7E1-466A-BBB8-6E6205718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0" y="285750"/>
            <a:ext cx="4470908" cy="574675"/>
          </a:xfrm>
        </p:spPr>
        <p:txBody>
          <a:bodyPr/>
          <a:lstStyle/>
          <a:p>
            <a:r>
              <a:rPr lang="en-IN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3DA4D-7E12-4FD4-A6BF-6065BCE961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F4BD79-B2AD-4B9D-9F52-09BA20D0C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23950"/>
            <a:ext cx="5363375" cy="301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6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838200"/>
          </a:xfrm>
          <a:custGeom>
            <a:avLst/>
            <a:gdLst/>
            <a:ahLst/>
            <a:cxnLst/>
            <a:rect l="l" t="t" r="r" b="b"/>
            <a:pathLst>
              <a:path w="9144000" h="838200">
                <a:moveTo>
                  <a:pt x="0" y="838200"/>
                </a:moveTo>
                <a:lnTo>
                  <a:pt x="9144000" y="838200"/>
                </a:lnTo>
                <a:lnTo>
                  <a:pt x="91440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3054" y="24841"/>
            <a:ext cx="79190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60" dirty="0">
                <a:latin typeface="Calibri"/>
                <a:cs typeface="Calibri"/>
              </a:rPr>
              <a:t>OCCUPATIONAL </a:t>
            </a:r>
            <a:r>
              <a:rPr sz="4400" b="1" spc="-65" dirty="0">
                <a:latin typeface="Calibri"/>
                <a:cs typeface="Calibri"/>
              </a:rPr>
              <a:t>HEALTH</a:t>
            </a:r>
            <a:r>
              <a:rPr sz="4400" b="1" spc="-5" dirty="0">
                <a:latin typeface="Calibri"/>
                <a:cs typeface="Calibri"/>
              </a:rPr>
              <a:t> HAZARDS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119377"/>
            <a:ext cx="8265159" cy="38529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355600" algn="l"/>
                <a:tab pos="356235" algn="l"/>
              </a:tabLst>
            </a:pPr>
            <a:r>
              <a:rPr lang="en-IN" sz="3200" b="1" spc="-60" dirty="0">
                <a:latin typeface="Calibri"/>
                <a:cs typeface="Calibri"/>
              </a:rPr>
              <a:t>Occupational </a:t>
            </a:r>
            <a:r>
              <a:rPr lang="en-IN" sz="3200" b="1" spc="-65" dirty="0">
                <a:latin typeface="Calibri"/>
                <a:cs typeface="Calibri"/>
              </a:rPr>
              <a:t>Health</a:t>
            </a:r>
            <a:r>
              <a:rPr lang="en-IN" sz="3200" b="1" spc="-5" dirty="0">
                <a:latin typeface="Calibri"/>
                <a:cs typeface="Calibri"/>
              </a:rPr>
              <a:t> Hazards </a:t>
            </a:r>
            <a:r>
              <a:rPr lang="en-IN" sz="3200" spc="-5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r called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5" dirty="0">
                <a:latin typeface="Calibri"/>
                <a:cs typeface="Calibri"/>
              </a:rPr>
              <a:t>occupational diseases</a:t>
            </a:r>
            <a:endParaRPr sz="3200" dirty="0">
              <a:latin typeface="Calibri"/>
              <a:cs typeface="Calibri"/>
            </a:endParaRPr>
          </a:p>
          <a:p>
            <a:pPr marL="355600" marR="5080" indent="-343535">
              <a:lnSpc>
                <a:spcPts val="3070"/>
              </a:lnSpc>
              <a:spcBef>
                <a:spcPts val="7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They are </a:t>
            </a:r>
            <a:r>
              <a:rPr sz="3200" spc="-5" dirty="0">
                <a:latin typeface="Calibri"/>
                <a:cs typeface="Calibri"/>
              </a:rPr>
              <a:t>those diseases caused by the </a:t>
            </a:r>
            <a:r>
              <a:rPr sz="3200" spc="-15" dirty="0">
                <a:latin typeface="Calibri"/>
                <a:cs typeface="Calibri"/>
              </a:rPr>
              <a:t>exposure 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specific </a:t>
            </a:r>
            <a:r>
              <a:rPr sz="3200" spc="-15" dirty="0">
                <a:latin typeface="Calibri"/>
                <a:cs typeface="Calibri"/>
              </a:rPr>
              <a:t>hazards at </a:t>
            </a:r>
            <a:r>
              <a:rPr sz="3200" spc="-10" dirty="0">
                <a:latin typeface="Calibri"/>
                <a:cs typeface="Calibri"/>
              </a:rPr>
              <a:t>the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workplace.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3200" spc="-15" dirty="0">
                <a:latin typeface="Calibri"/>
                <a:cs typeface="Calibri"/>
              </a:rPr>
              <a:t>Characterstitics:-</a:t>
            </a:r>
            <a:endParaRPr sz="3200" dirty="0">
              <a:latin typeface="Calibri"/>
              <a:cs typeface="Calibri"/>
            </a:endParaRPr>
          </a:p>
          <a:p>
            <a:pPr marL="375920" indent="-363855">
              <a:lnSpc>
                <a:spcPct val="100000"/>
              </a:lnSpc>
              <a:spcBef>
                <a:spcPts val="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15" dirty="0">
                <a:latin typeface="Calibri"/>
                <a:cs typeface="Calibri"/>
              </a:rPr>
              <a:t>Occurs </a:t>
            </a:r>
            <a:r>
              <a:rPr sz="3200" spc="-5" dirty="0">
                <a:latin typeface="Calibri"/>
                <a:cs typeface="Calibri"/>
              </a:rPr>
              <a:t>mainly </a:t>
            </a:r>
            <a:r>
              <a:rPr sz="3200" dirty="0">
                <a:latin typeface="Calibri"/>
                <a:cs typeface="Calibri"/>
              </a:rPr>
              <a:t>among </a:t>
            </a:r>
            <a:r>
              <a:rPr sz="3200" spc="-10" dirty="0">
                <a:latin typeface="Calibri"/>
                <a:cs typeface="Calibri"/>
              </a:rPr>
              <a:t>working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places</a:t>
            </a:r>
            <a:endParaRPr sz="3200" dirty="0">
              <a:latin typeface="Calibri"/>
              <a:cs typeface="Calibri"/>
            </a:endParaRPr>
          </a:p>
          <a:p>
            <a:pPr marL="375920" indent="-363855">
              <a:lnSpc>
                <a:spcPct val="100000"/>
              </a:lnSpc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10" dirty="0">
                <a:latin typeface="Calibri"/>
                <a:cs typeface="Calibri"/>
              </a:rPr>
              <a:t>Exposure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workplace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essential</a:t>
            </a:r>
            <a:endParaRPr sz="3200" dirty="0">
              <a:latin typeface="Calibri"/>
              <a:cs typeface="Calibri"/>
            </a:endParaRPr>
          </a:p>
          <a:p>
            <a:pPr marL="375920" indent="-363855">
              <a:lnSpc>
                <a:spcPct val="100000"/>
              </a:lnSpc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latin typeface="Calibri"/>
                <a:cs typeface="Calibri"/>
              </a:rPr>
              <a:t>Notifiable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compensable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896619"/>
          </a:xfrm>
          <a:custGeom>
            <a:avLst/>
            <a:gdLst/>
            <a:ahLst/>
            <a:cxnLst/>
            <a:rect l="l" t="t" r="r" b="b"/>
            <a:pathLst>
              <a:path w="9144000" h="896619">
                <a:moveTo>
                  <a:pt x="0" y="896112"/>
                </a:moveTo>
                <a:lnTo>
                  <a:pt x="9144000" y="896112"/>
                </a:lnTo>
                <a:lnTo>
                  <a:pt x="9144000" y="0"/>
                </a:lnTo>
                <a:lnTo>
                  <a:pt x="0" y="0"/>
                </a:lnTo>
                <a:lnTo>
                  <a:pt x="0" y="896112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8636" y="62941"/>
            <a:ext cx="50514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latin typeface="Calibri"/>
                <a:cs typeface="Calibri"/>
              </a:rPr>
              <a:t>Occupational</a:t>
            </a:r>
            <a:r>
              <a:rPr sz="4400" b="1" spc="-85" dirty="0">
                <a:latin typeface="Calibri"/>
                <a:cs typeface="Calibri"/>
              </a:rPr>
              <a:t> </a:t>
            </a:r>
            <a:r>
              <a:rPr sz="4400" b="1" spc="-15" dirty="0">
                <a:latin typeface="Calibri"/>
                <a:cs typeface="Calibri"/>
              </a:rPr>
              <a:t>Hazards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904494"/>
            <a:ext cx="8170545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marR="5080" indent="-51562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Calibri"/>
                <a:cs typeface="Calibri"/>
              </a:rPr>
              <a:t>Depending </a:t>
            </a:r>
            <a:r>
              <a:rPr sz="3000" spc="-5" dirty="0">
                <a:latin typeface="Calibri"/>
                <a:cs typeface="Calibri"/>
              </a:rPr>
              <a:t>upon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occupation </a:t>
            </a:r>
            <a:r>
              <a:rPr sz="3000" dirty="0">
                <a:latin typeface="Calibri"/>
                <a:cs typeface="Calibri"/>
              </a:rPr>
              <a:t>an </a:t>
            </a:r>
            <a:r>
              <a:rPr sz="3000" spc="-10" dirty="0">
                <a:latin typeface="Calibri"/>
                <a:cs typeface="Calibri"/>
              </a:rPr>
              <a:t>industrial </a:t>
            </a:r>
            <a:r>
              <a:rPr sz="3000" spc="-20" dirty="0">
                <a:latin typeface="Calibri"/>
                <a:cs typeface="Calibri"/>
              </a:rPr>
              <a:t>worker  may </a:t>
            </a:r>
            <a:r>
              <a:rPr sz="3000" spc="-5" dirty="0">
                <a:latin typeface="Calibri"/>
                <a:cs typeface="Calibri"/>
              </a:rPr>
              <a:t>be </a:t>
            </a:r>
            <a:r>
              <a:rPr sz="3000" spc="-15" dirty="0">
                <a:latin typeface="Calibri"/>
                <a:cs typeface="Calibri"/>
              </a:rPr>
              <a:t>exposed to </a:t>
            </a:r>
            <a:r>
              <a:rPr sz="3000" spc="-10" dirty="0">
                <a:latin typeface="Calibri"/>
                <a:cs typeface="Calibri"/>
              </a:rPr>
              <a:t>five </a:t>
            </a:r>
            <a:r>
              <a:rPr sz="3000" spc="-5" dirty="0">
                <a:latin typeface="Calibri"/>
                <a:cs typeface="Calibri"/>
              </a:rPr>
              <a:t>types of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hazards:-</a:t>
            </a:r>
            <a:endParaRPr sz="30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20"/>
              </a:spcBef>
              <a:buAutoNum type="alphaUcPeriod"/>
              <a:tabLst>
                <a:tab pos="527685" algn="l"/>
                <a:tab pos="528320" algn="l"/>
              </a:tabLst>
            </a:pPr>
            <a:r>
              <a:rPr sz="3000" spc="-20" dirty="0">
                <a:latin typeface="Calibri"/>
                <a:cs typeface="Calibri"/>
              </a:rPr>
              <a:t>Physical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Hazards</a:t>
            </a:r>
            <a:endParaRPr sz="30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20"/>
              </a:spcBef>
              <a:buAutoNum type="alphaUcPeriod"/>
              <a:tabLst>
                <a:tab pos="527685" algn="l"/>
                <a:tab pos="528320" algn="l"/>
              </a:tabLst>
            </a:pPr>
            <a:r>
              <a:rPr sz="3000" spc="-10" dirty="0">
                <a:latin typeface="Calibri"/>
                <a:cs typeface="Calibri"/>
              </a:rPr>
              <a:t>Chemical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Hazards</a:t>
            </a:r>
            <a:endParaRPr sz="30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20"/>
              </a:spcBef>
              <a:buAutoNum type="alphaUcPeriod"/>
              <a:tabLst>
                <a:tab pos="527685" algn="l"/>
                <a:tab pos="528320" algn="l"/>
              </a:tabLst>
            </a:pPr>
            <a:r>
              <a:rPr sz="3000" spc="-5" dirty="0">
                <a:latin typeface="Calibri"/>
                <a:cs typeface="Calibri"/>
              </a:rPr>
              <a:t>Biological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Hazards</a:t>
            </a:r>
            <a:endParaRPr sz="30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25"/>
              </a:spcBef>
              <a:buAutoNum type="alphaUcPeriod"/>
              <a:tabLst>
                <a:tab pos="527685" algn="l"/>
                <a:tab pos="528320" algn="l"/>
              </a:tabLst>
            </a:pPr>
            <a:r>
              <a:rPr sz="3000" spc="-5" dirty="0">
                <a:latin typeface="Calibri"/>
                <a:cs typeface="Calibri"/>
              </a:rPr>
              <a:t>Mechanical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Hazards</a:t>
            </a:r>
            <a:endParaRPr sz="30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20"/>
              </a:spcBef>
              <a:buAutoNum type="alphaUcPeriod"/>
              <a:tabLst>
                <a:tab pos="527685" algn="l"/>
                <a:tab pos="528320" algn="l"/>
              </a:tabLst>
            </a:pPr>
            <a:r>
              <a:rPr sz="3000" spc="-15" dirty="0">
                <a:latin typeface="Calibri"/>
                <a:cs typeface="Calibri"/>
              </a:rPr>
              <a:t>Psychosocial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Hazards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896619"/>
          </a:xfrm>
          <a:custGeom>
            <a:avLst/>
            <a:gdLst/>
            <a:ahLst/>
            <a:cxnLst/>
            <a:rect l="l" t="t" r="r" b="b"/>
            <a:pathLst>
              <a:path w="9144000" h="896619">
                <a:moveTo>
                  <a:pt x="0" y="896112"/>
                </a:moveTo>
                <a:lnTo>
                  <a:pt x="9144000" y="896112"/>
                </a:lnTo>
                <a:lnTo>
                  <a:pt x="9144000" y="0"/>
                </a:lnTo>
                <a:lnTo>
                  <a:pt x="0" y="0"/>
                </a:lnTo>
                <a:lnTo>
                  <a:pt x="0" y="896112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4045" y="62941"/>
            <a:ext cx="38392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20" dirty="0">
                <a:latin typeface="Calibri"/>
                <a:cs typeface="Calibri"/>
              </a:rPr>
              <a:t>Physical</a:t>
            </a:r>
            <a:r>
              <a:rPr sz="4400" b="1" spc="-90" dirty="0">
                <a:latin typeface="Calibri"/>
                <a:cs typeface="Calibri"/>
              </a:rPr>
              <a:t> </a:t>
            </a:r>
            <a:r>
              <a:rPr sz="4400" b="1" spc="-15" dirty="0">
                <a:latin typeface="Calibri"/>
                <a:cs typeface="Calibri"/>
              </a:rPr>
              <a:t>Hazards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8640" y="1294638"/>
            <a:ext cx="278891" cy="284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640" y="1831085"/>
            <a:ext cx="278891" cy="284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8640" y="2367533"/>
            <a:ext cx="278891" cy="284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8640" y="2903982"/>
            <a:ext cx="278891" cy="284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8640" y="3440429"/>
            <a:ext cx="278891" cy="284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9144" y="1111184"/>
            <a:ext cx="3335654" cy="3244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33144">
              <a:lnSpc>
                <a:spcPct val="110000"/>
              </a:lnSpc>
              <a:spcBef>
                <a:spcPts val="95"/>
              </a:spcBef>
            </a:pPr>
            <a:r>
              <a:rPr sz="3200" spc="-10" dirty="0">
                <a:latin typeface="Calibri"/>
                <a:cs typeface="Calibri"/>
              </a:rPr>
              <a:t>Heat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cold  Light</a:t>
            </a:r>
            <a:endParaRPr sz="3200">
              <a:latin typeface="Calibri"/>
              <a:cs typeface="Calibri"/>
            </a:endParaRPr>
          </a:p>
          <a:p>
            <a:pPr marL="12700" marR="1796414">
              <a:lnSpc>
                <a:spcPct val="110000"/>
              </a:lnSpc>
            </a:pPr>
            <a:r>
              <a:rPr sz="3200" spc="-5" dirty="0">
                <a:latin typeface="Calibri"/>
                <a:cs typeface="Calibri"/>
              </a:rPr>
              <a:t>Noise  V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on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  <a:spcBef>
                <a:spcPts val="5"/>
              </a:spcBef>
            </a:pPr>
            <a:r>
              <a:rPr sz="3200" spc="-15" dirty="0">
                <a:latin typeface="Calibri"/>
                <a:cs typeface="Calibri"/>
              </a:rPr>
              <a:t>Ultraviolet radiation  </a:t>
            </a:r>
            <a:r>
              <a:rPr sz="3200" spc="-5" dirty="0">
                <a:latin typeface="Calibri"/>
                <a:cs typeface="Calibri"/>
              </a:rPr>
              <a:t>Ionizing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radiation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8640" y="3976878"/>
            <a:ext cx="278891" cy="284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049020"/>
          </a:xfrm>
          <a:custGeom>
            <a:avLst/>
            <a:gdLst/>
            <a:ahLst/>
            <a:cxnLst/>
            <a:rect l="l" t="t" r="r" b="b"/>
            <a:pathLst>
              <a:path w="9144000" h="1049020">
                <a:moveTo>
                  <a:pt x="0" y="1048512"/>
                </a:moveTo>
                <a:lnTo>
                  <a:pt x="9144000" y="1048512"/>
                </a:lnTo>
                <a:lnTo>
                  <a:pt x="9144000" y="0"/>
                </a:lnTo>
                <a:lnTo>
                  <a:pt x="0" y="0"/>
                </a:lnTo>
                <a:lnTo>
                  <a:pt x="0" y="1048512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739" y="0"/>
            <a:ext cx="61214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5" dirty="0">
                <a:latin typeface="Calibri"/>
                <a:cs typeface="Calibri"/>
              </a:rPr>
              <a:t>DISEASES </a:t>
            </a:r>
            <a:r>
              <a:rPr sz="3200" b="1" spc="-5" dirty="0">
                <a:latin typeface="Calibri"/>
                <a:cs typeface="Calibri"/>
              </a:rPr>
              <a:t>DUE </a:t>
            </a:r>
            <a:r>
              <a:rPr sz="3200" b="1" spc="-45" dirty="0">
                <a:latin typeface="Calibri"/>
                <a:cs typeface="Calibri"/>
              </a:rPr>
              <a:t>TO </a:t>
            </a:r>
            <a:r>
              <a:rPr sz="3200" b="1" spc="-10" dirty="0">
                <a:latin typeface="Calibri"/>
                <a:cs typeface="Calibri"/>
              </a:rPr>
              <a:t>PHYSICAL</a:t>
            </a:r>
            <a:r>
              <a:rPr sz="3200" b="1" spc="30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AGENTS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39" y="475564"/>
            <a:ext cx="32277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Calibri"/>
                <a:cs typeface="Calibri"/>
              </a:rPr>
              <a:t>A) </a:t>
            </a:r>
            <a:r>
              <a:rPr sz="3200" b="1" spc="-80" dirty="0">
                <a:latin typeface="Calibri"/>
                <a:cs typeface="Calibri"/>
              </a:rPr>
              <a:t>HEAT </a:t>
            </a:r>
            <a:r>
              <a:rPr sz="3200" b="1" dirty="0">
                <a:latin typeface="Calibri"/>
                <a:cs typeface="Calibri"/>
              </a:rPr>
              <a:t>AND</a:t>
            </a:r>
            <a:r>
              <a:rPr sz="3200" b="1" spc="2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COLD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047711"/>
            <a:ext cx="4529455" cy="688340"/>
          </a:xfrm>
          <a:custGeom>
            <a:avLst/>
            <a:gdLst/>
            <a:ahLst/>
            <a:cxnLst/>
            <a:rect l="l" t="t" r="r" b="b"/>
            <a:pathLst>
              <a:path w="4529455" h="688339">
                <a:moveTo>
                  <a:pt x="0" y="688251"/>
                </a:moveTo>
                <a:lnTo>
                  <a:pt x="4529328" y="688251"/>
                </a:lnTo>
                <a:lnTo>
                  <a:pt x="4529328" y="0"/>
                </a:lnTo>
                <a:lnTo>
                  <a:pt x="0" y="0"/>
                </a:lnTo>
                <a:lnTo>
                  <a:pt x="0" y="688251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29328" y="1047711"/>
            <a:ext cx="4615180" cy="688340"/>
          </a:xfrm>
          <a:custGeom>
            <a:avLst/>
            <a:gdLst/>
            <a:ahLst/>
            <a:cxnLst/>
            <a:rect l="l" t="t" r="r" b="b"/>
            <a:pathLst>
              <a:path w="4615180" h="688339">
                <a:moveTo>
                  <a:pt x="0" y="688251"/>
                </a:moveTo>
                <a:lnTo>
                  <a:pt x="4614672" y="688251"/>
                </a:lnTo>
                <a:lnTo>
                  <a:pt x="4614672" y="0"/>
                </a:lnTo>
                <a:lnTo>
                  <a:pt x="0" y="0"/>
                </a:lnTo>
                <a:lnTo>
                  <a:pt x="0" y="688251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755013"/>
            <a:ext cx="4529455" cy="3388995"/>
          </a:xfrm>
          <a:custGeom>
            <a:avLst/>
            <a:gdLst/>
            <a:ahLst/>
            <a:cxnLst/>
            <a:rect l="l" t="t" r="r" b="b"/>
            <a:pathLst>
              <a:path w="4529455" h="3388995">
                <a:moveTo>
                  <a:pt x="0" y="3388487"/>
                </a:moveTo>
                <a:lnTo>
                  <a:pt x="4529328" y="3388487"/>
                </a:lnTo>
                <a:lnTo>
                  <a:pt x="4529328" y="0"/>
                </a:lnTo>
                <a:lnTo>
                  <a:pt x="0" y="0"/>
                </a:lnTo>
                <a:lnTo>
                  <a:pt x="0" y="3388487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29328" y="1755013"/>
            <a:ext cx="4615180" cy="3388995"/>
          </a:xfrm>
          <a:custGeom>
            <a:avLst/>
            <a:gdLst/>
            <a:ahLst/>
            <a:cxnLst/>
            <a:rect l="l" t="t" r="r" b="b"/>
            <a:pathLst>
              <a:path w="4615180" h="3388995">
                <a:moveTo>
                  <a:pt x="0" y="3388487"/>
                </a:moveTo>
                <a:lnTo>
                  <a:pt x="4614672" y="3388487"/>
                </a:lnTo>
                <a:lnTo>
                  <a:pt x="4614672" y="0"/>
                </a:lnTo>
                <a:lnTo>
                  <a:pt x="0" y="0"/>
                </a:lnTo>
                <a:lnTo>
                  <a:pt x="0" y="3388487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9328" y="1041400"/>
            <a:ext cx="0" cy="694690"/>
          </a:xfrm>
          <a:custGeom>
            <a:avLst/>
            <a:gdLst/>
            <a:ahLst/>
            <a:cxnLst/>
            <a:rect l="l" t="t" r="r" b="b"/>
            <a:pathLst>
              <a:path h="694689">
                <a:moveTo>
                  <a:pt x="0" y="0"/>
                </a:moveTo>
                <a:lnTo>
                  <a:pt x="0" y="69456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9328" y="1774063"/>
            <a:ext cx="0" cy="3369945"/>
          </a:xfrm>
          <a:custGeom>
            <a:avLst/>
            <a:gdLst/>
            <a:ahLst/>
            <a:cxnLst/>
            <a:rect l="l" t="t" r="r" b="b"/>
            <a:pathLst>
              <a:path h="3369945">
                <a:moveTo>
                  <a:pt x="0" y="0"/>
                </a:moveTo>
                <a:lnTo>
                  <a:pt x="0" y="336943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75501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75" y="1041400"/>
            <a:ext cx="0" cy="4102100"/>
          </a:xfrm>
          <a:custGeom>
            <a:avLst/>
            <a:gdLst/>
            <a:ahLst/>
            <a:cxnLst/>
            <a:rect l="l" t="t" r="r" b="b"/>
            <a:pathLst>
              <a:path h="4102100">
                <a:moveTo>
                  <a:pt x="0" y="0"/>
                </a:moveTo>
                <a:lnTo>
                  <a:pt x="0" y="4102098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40825" y="1041400"/>
            <a:ext cx="0" cy="4102100"/>
          </a:xfrm>
          <a:custGeom>
            <a:avLst/>
            <a:gdLst/>
            <a:ahLst/>
            <a:cxnLst/>
            <a:rect l="l" t="t" r="r" b="b"/>
            <a:pathLst>
              <a:path h="4102100">
                <a:moveTo>
                  <a:pt x="0" y="0"/>
                </a:moveTo>
                <a:lnTo>
                  <a:pt x="0" y="4102098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65173" y="1052321"/>
            <a:ext cx="998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Calibri"/>
                <a:cs typeface="Calibri"/>
              </a:rPr>
              <a:t>H</a:t>
            </a:r>
            <a:r>
              <a:rPr sz="3600" b="1" spc="-55" dirty="0">
                <a:latin typeface="Calibri"/>
                <a:cs typeface="Calibri"/>
              </a:rPr>
              <a:t>E</a:t>
            </a:r>
            <a:r>
              <a:rPr sz="3600" b="1" spc="-275" dirty="0">
                <a:latin typeface="Calibri"/>
                <a:cs typeface="Calibri"/>
              </a:rPr>
              <a:t>A</a:t>
            </a:r>
            <a:r>
              <a:rPr sz="3600" b="1" dirty="0">
                <a:latin typeface="Calibri"/>
                <a:cs typeface="Calibri"/>
              </a:rPr>
              <a:t>T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08852" y="1052321"/>
            <a:ext cx="1055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latin typeface="Calibri"/>
                <a:cs typeface="Calibri"/>
              </a:rPr>
              <a:t>C</a:t>
            </a:r>
            <a:r>
              <a:rPr sz="3600" b="1" spc="-5" dirty="0">
                <a:latin typeface="Calibri"/>
                <a:cs typeface="Calibri"/>
              </a:rPr>
              <a:t>OLD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739" y="1771904"/>
            <a:ext cx="2866390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Direct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effects:-</a:t>
            </a:r>
            <a:endParaRPr sz="2000" dirty="0">
              <a:latin typeface="Calibri"/>
              <a:cs typeface="Calibri"/>
            </a:endParaRPr>
          </a:p>
          <a:p>
            <a:pPr marL="240029" indent="-227965">
              <a:lnSpc>
                <a:spcPct val="100000"/>
              </a:lnSpc>
              <a:buSzPct val="95000"/>
              <a:buFont typeface="Wingdings"/>
              <a:buChar char=""/>
              <a:tabLst>
                <a:tab pos="240665" algn="l"/>
              </a:tabLst>
            </a:pPr>
            <a:r>
              <a:rPr sz="2000" dirty="0">
                <a:latin typeface="Calibri"/>
                <a:cs typeface="Calibri"/>
              </a:rPr>
              <a:t>Burns</a:t>
            </a:r>
          </a:p>
          <a:p>
            <a:pPr marL="240029" indent="-227965">
              <a:lnSpc>
                <a:spcPct val="100000"/>
              </a:lnSpc>
              <a:buSzPct val="95000"/>
              <a:buFont typeface="Wingdings"/>
              <a:buChar char=""/>
              <a:tabLst>
                <a:tab pos="240665" algn="l"/>
              </a:tabLst>
            </a:pPr>
            <a:r>
              <a:rPr sz="2000" spc="-10" dirty="0">
                <a:latin typeface="Calibri"/>
                <a:cs typeface="Calibri"/>
              </a:rPr>
              <a:t>Heat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exhaustion</a:t>
            </a:r>
            <a:endParaRPr sz="2000" dirty="0">
              <a:latin typeface="Calibri"/>
              <a:cs typeface="Calibri"/>
            </a:endParaRPr>
          </a:p>
          <a:p>
            <a:pPr marL="240029" indent="-227965">
              <a:lnSpc>
                <a:spcPct val="100000"/>
              </a:lnSpc>
              <a:buSzPct val="95000"/>
              <a:buFont typeface="Wingdings"/>
              <a:buChar char=""/>
              <a:tabLst>
                <a:tab pos="240665" algn="l"/>
              </a:tabLst>
            </a:pPr>
            <a:r>
              <a:rPr sz="2000" spc="-10" dirty="0">
                <a:latin typeface="Calibri"/>
                <a:cs typeface="Calibri"/>
              </a:rPr>
              <a:t>Heat </a:t>
            </a:r>
            <a:r>
              <a:rPr sz="2000" spc="-25" dirty="0">
                <a:latin typeface="Calibri"/>
                <a:cs typeface="Calibri"/>
              </a:rPr>
              <a:t>stroke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</a:p>
          <a:p>
            <a:pPr marL="240029" indent="-227965">
              <a:lnSpc>
                <a:spcPct val="100000"/>
              </a:lnSpc>
              <a:buSzPct val="95000"/>
              <a:buFont typeface="Wingdings"/>
              <a:buChar char=""/>
              <a:tabLst>
                <a:tab pos="240665" algn="l"/>
              </a:tabLst>
            </a:pPr>
            <a:r>
              <a:rPr sz="2000" spc="-10" dirty="0">
                <a:latin typeface="Calibri"/>
                <a:cs typeface="Calibri"/>
              </a:rPr>
              <a:t>Heat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cramps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Indirect </a:t>
            </a:r>
            <a:r>
              <a:rPr sz="2000" spc="-15" dirty="0">
                <a:latin typeface="Calibri"/>
                <a:cs typeface="Calibri"/>
              </a:rPr>
              <a:t>effects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are:-</a:t>
            </a:r>
            <a:endParaRPr sz="2000" dirty="0">
              <a:latin typeface="Calibri"/>
              <a:cs typeface="Calibri"/>
            </a:endParaRPr>
          </a:p>
          <a:p>
            <a:pPr marL="240029" indent="-227965">
              <a:lnSpc>
                <a:spcPct val="100000"/>
              </a:lnSpc>
              <a:spcBef>
                <a:spcPts val="5"/>
              </a:spcBef>
              <a:buSzPct val="95000"/>
              <a:buFont typeface="Wingdings"/>
              <a:buChar char=""/>
              <a:tabLst>
                <a:tab pos="240665" algn="l"/>
              </a:tabLst>
            </a:pPr>
            <a:r>
              <a:rPr sz="2000" spc="-5" dirty="0">
                <a:latin typeface="Calibri"/>
                <a:cs typeface="Calibri"/>
              </a:rPr>
              <a:t>Decreased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efficiency</a:t>
            </a:r>
            <a:endParaRPr sz="2000" dirty="0">
              <a:latin typeface="Calibri"/>
              <a:cs typeface="Calibri"/>
            </a:endParaRPr>
          </a:p>
          <a:p>
            <a:pPr marL="240029" indent="-227965">
              <a:lnSpc>
                <a:spcPct val="100000"/>
              </a:lnSpc>
              <a:buSzPct val="95000"/>
              <a:buFont typeface="Wingdings"/>
              <a:buChar char=""/>
              <a:tabLst>
                <a:tab pos="240665" algn="l"/>
              </a:tabLst>
            </a:pPr>
            <a:r>
              <a:rPr sz="2000" spc="-5" dirty="0">
                <a:latin typeface="Calibri"/>
                <a:cs typeface="Calibri"/>
              </a:rPr>
              <a:t>Increased </a:t>
            </a:r>
            <a:r>
              <a:rPr sz="2000" spc="-10" dirty="0">
                <a:latin typeface="Calibri"/>
                <a:cs typeface="Calibri"/>
              </a:rPr>
              <a:t>fatigue</a:t>
            </a:r>
            <a:endParaRPr sz="2000" dirty="0">
              <a:latin typeface="Calibri"/>
              <a:cs typeface="Calibri"/>
            </a:endParaRPr>
          </a:p>
          <a:p>
            <a:pPr marL="240029" indent="-227965">
              <a:lnSpc>
                <a:spcPct val="100000"/>
              </a:lnSpc>
              <a:buSzPct val="95000"/>
              <a:buFont typeface="Wingdings"/>
              <a:buChar char=""/>
              <a:tabLst>
                <a:tab pos="240665" algn="l"/>
              </a:tabLst>
            </a:pPr>
            <a:r>
              <a:rPr sz="2000" dirty="0">
                <a:latin typeface="Calibri"/>
                <a:cs typeface="Calibri"/>
              </a:rPr>
              <a:t>Enhanced </a:t>
            </a:r>
            <a:r>
              <a:rPr sz="2000" spc="-5" dirty="0">
                <a:latin typeface="Calibri"/>
                <a:cs typeface="Calibri"/>
              </a:rPr>
              <a:t>accidents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rates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08957" y="1771904"/>
            <a:ext cx="4065270" cy="30912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latin typeface="Calibri"/>
                <a:cs typeface="Calibri"/>
              </a:rPr>
              <a:t>Effects </a:t>
            </a:r>
            <a:r>
              <a:rPr sz="2000" spc="-10" dirty="0">
                <a:latin typeface="Calibri"/>
                <a:cs typeface="Calibri"/>
              </a:rPr>
              <a:t>associated </a:t>
            </a:r>
            <a:r>
              <a:rPr sz="2000" spc="-5" dirty="0">
                <a:latin typeface="Calibri"/>
                <a:cs typeface="Calibri"/>
              </a:rPr>
              <a:t>with cold </a:t>
            </a:r>
            <a:r>
              <a:rPr sz="2000" spc="-15" dirty="0">
                <a:latin typeface="Calibri"/>
                <a:cs typeface="Calibri"/>
              </a:rPr>
              <a:t>works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are:-</a:t>
            </a:r>
            <a:endParaRPr sz="2000" dirty="0">
              <a:latin typeface="Calibri"/>
              <a:cs typeface="Calibri"/>
            </a:endParaRPr>
          </a:p>
          <a:p>
            <a:pPr marL="240029" indent="-227965">
              <a:lnSpc>
                <a:spcPct val="100000"/>
              </a:lnSpc>
              <a:buSzPct val="95000"/>
              <a:buFont typeface="Wingdings"/>
              <a:buChar char=""/>
              <a:tabLst>
                <a:tab pos="240665" algn="l"/>
              </a:tabLst>
            </a:pPr>
            <a:r>
              <a:rPr sz="2000" spc="-5" dirty="0">
                <a:latin typeface="Calibri"/>
                <a:cs typeface="Calibri"/>
              </a:rPr>
              <a:t>Chilblains</a:t>
            </a:r>
            <a:r>
              <a:rPr lang="en-IN" sz="2000" spc="-5" dirty="0">
                <a:latin typeface="Calibri"/>
                <a:cs typeface="Calibri"/>
              </a:rPr>
              <a:t>  (swelling)</a:t>
            </a:r>
          </a:p>
          <a:p>
            <a:pPr marL="12064">
              <a:lnSpc>
                <a:spcPct val="100000"/>
              </a:lnSpc>
              <a:buSzPct val="95000"/>
              <a:tabLst>
                <a:tab pos="240665" algn="l"/>
              </a:tabLst>
            </a:pPr>
            <a:endParaRPr sz="2000" dirty="0">
              <a:latin typeface="Calibri"/>
              <a:cs typeface="Calibri"/>
            </a:endParaRPr>
          </a:p>
          <a:p>
            <a:pPr marL="240029" indent="-227965">
              <a:lnSpc>
                <a:spcPct val="100000"/>
              </a:lnSpc>
              <a:buSzPct val="95000"/>
              <a:buFont typeface="Wingdings"/>
              <a:buChar char=""/>
              <a:tabLst>
                <a:tab pos="240665" algn="l"/>
              </a:tabLst>
            </a:pPr>
            <a:r>
              <a:rPr sz="2000" spc="-5" dirty="0" err="1">
                <a:latin typeface="Calibri"/>
                <a:cs typeface="Calibri"/>
              </a:rPr>
              <a:t>Erythrocyanosis</a:t>
            </a:r>
            <a:r>
              <a:rPr lang="en-IN" sz="2000" spc="-5" dirty="0">
                <a:latin typeface="Calibri"/>
                <a:cs typeface="Calibri"/>
              </a:rPr>
              <a:t> (discoloration of skin)</a:t>
            </a:r>
          </a:p>
          <a:p>
            <a:pPr marL="12064">
              <a:lnSpc>
                <a:spcPct val="100000"/>
              </a:lnSpc>
              <a:buSzPct val="95000"/>
              <a:tabLst>
                <a:tab pos="240665" algn="l"/>
              </a:tabLst>
            </a:pPr>
            <a:endParaRPr sz="2000" dirty="0">
              <a:latin typeface="Calibri"/>
              <a:cs typeface="Calibri"/>
            </a:endParaRPr>
          </a:p>
          <a:p>
            <a:pPr marL="240029" indent="-227965">
              <a:lnSpc>
                <a:spcPct val="100000"/>
              </a:lnSpc>
              <a:buSzPct val="95000"/>
              <a:buFont typeface="Wingdings"/>
              <a:buChar char=""/>
              <a:tabLst>
                <a:tab pos="240665" algn="l"/>
              </a:tabLst>
            </a:pPr>
            <a:r>
              <a:rPr sz="2000" spc="-10" dirty="0">
                <a:latin typeface="Calibri"/>
                <a:cs typeface="Calibri"/>
              </a:rPr>
              <a:t>Frostbite</a:t>
            </a:r>
            <a:endParaRPr lang="en-IN" sz="2000" spc="-10" dirty="0">
              <a:latin typeface="Calibri"/>
              <a:cs typeface="Calibri"/>
            </a:endParaRPr>
          </a:p>
          <a:p>
            <a:pPr marL="240029" indent="-227965">
              <a:lnSpc>
                <a:spcPct val="100000"/>
              </a:lnSpc>
              <a:buSzPct val="95000"/>
              <a:buFont typeface="Wingdings"/>
              <a:buChar char=""/>
              <a:tabLst>
                <a:tab pos="240665" algn="l"/>
              </a:tabLst>
            </a:pPr>
            <a:endParaRPr lang="en-IN" sz="2000" spc="-10" dirty="0">
              <a:latin typeface="Calibri"/>
              <a:cs typeface="Calibri"/>
            </a:endParaRPr>
          </a:p>
          <a:p>
            <a:pPr marL="12064">
              <a:lnSpc>
                <a:spcPct val="100000"/>
              </a:lnSpc>
              <a:buSzPct val="95000"/>
              <a:tabLst>
                <a:tab pos="240665" algn="l"/>
              </a:tabLst>
            </a:pPr>
            <a:endParaRPr sz="2000" dirty="0">
              <a:latin typeface="Calibri"/>
              <a:cs typeface="Calibri"/>
            </a:endParaRPr>
          </a:p>
          <a:p>
            <a:pPr marL="240029" indent="-227965">
              <a:lnSpc>
                <a:spcPct val="100000"/>
              </a:lnSpc>
              <a:buSzPct val="95000"/>
              <a:buFont typeface="Wingdings"/>
              <a:buChar char=""/>
              <a:tabLst>
                <a:tab pos="240665" algn="l"/>
              </a:tabLst>
            </a:pPr>
            <a:r>
              <a:rPr sz="2000" spc="-10" dirty="0">
                <a:latin typeface="Calibri"/>
                <a:cs typeface="Calibri"/>
              </a:rPr>
              <a:t>General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hypothermia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DC91193-3823-BD05-6DFE-A42C3B364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041533"/>
            <a:ext cx="1366169" cy="105543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054D113-A587-A3BA-7A72-0E9569BEB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493" y="3257550"/>
            <a:ext cx="1362245" cy="1055433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0EDBE81-7918-7E51-DF89-7F23031B6E80}"/>
              </a:ext>
            </a:extLst>
          </p:cNvPr>
          <p:cNvCxnSpPr/>
          <p:nvPr/>
        </p:nvCxnSpPr>
        <p:spPr>
          <a:xfrm>
            <a:off x="6836537" y="3092450"/>
            <a:ext cx="935863" cy="46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E2A830-C1BF-7894-8983-AE1ED0FA5AA9}"/>
              </a:ext>
            </a:extLst>
          </p:cNvPr>
          <p:cNvCxnSpPr/>
          <p:nvPr/>
        </p:nvCxnSpPr>
        <p:spPr>
          <a:xfrm>
            <a:off x="7154263" y="2270047"/>
            <a:ext cx="62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5452D93C-DA67-ABEC-76D4-272515CD5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891" y="3405418"/>
            <a:ext cx="1343065" cy="97181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F5FDDC0-2829-B844-8DF8-1245EBC20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4263" y="4443786"/>
            <a:ext cx="974800" cy="7944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4841"/>
            <a:ext cx="19761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B)</a:t>
            </a:r>
            <a:r>
              <a:rPr sz="4400" spc="-75" dirty="0"/>
              <a:t> </a:t>
            </a:r>
            <a:r>
              <a:rPr sz="4400" spc="-5" dirty="0"/>
              <a:t>LIGHT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0" y="819150"/>
            <a:ext cx="4572000" cy="438150"/>
          </a:xfrm>
          <a:custGeom>
            <a:avLst/>
            <a:gdLst/>
            <a:ahLst/>
            <a:cxnLst/>
            <a:rect l="l" t="t" r="r" b="b"/>
            <a:pathLst>
              <a:path w="4572000" h="438150">
                <a:moveTo>
                  <a:pt x="0" y="438150"/>
                </a:moveTo>
                <a:lnTo>
                  <a:pt x="4572000" y="438150"/>
                </a:lnTo>
                <a:lnTo>
                  <a:pt x="4572000" y="0"/>
                </a:lnTo>
                <a:lnTo>
                  <a:pt x="0" y="0"/>
                </a:lnTo>
                <a:lnTo>
                  <a:pt x="0" y="43815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819150"/>
            <a:ext cx="4572000" cy="438150"/>
          </a:xfrm>
          <a:custGeom>
            <a:avLst/>
            <a:gdLst/>
            <a:ahLst/>
            <a:cxnLst/>
            <a:rect l="l" t="t" r="r" b="b"/>
            <a:pathLst>
              <a:path w="4572000" h="438150">
                <a:moveTo>
                  <a:pt x="0" y="438150"/>
                </a:moveTo>
                <a:lnTo>
                  <a:pt x="4572000" y="438150"/>
                </a:lnTo>
                <a:lnTo>
                  <a:pt x="4572000" y="0"/>
                </a:lnTo>
                <a:lnTo>
                  <a:pt x="0" y="0"/>
                </a:lnTo>
                <a:lnTo>
                  <a:pt x="0" y="43815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295400"/>
            <a:ext cx="4572000" cy="3729990"/>
          </a:xfrm>
          <a:custGeom>
            <a:avLst/>
            <a:gdLst/>
            <a:ahLst/>
            <a:cxnLst/>
            <a:rect l="l" t="t" r="r" b="b"/>
            <a:pathLst>
              <a:path w="4572000" h="3729990">
                <a:moveTo>
                  <a:pt x="0" y="3729990"/>
                </a:moveTo>
                <a:lnTo>
                  <a:pt x="4572000" y="3729990"/>
                </a:lnTo>
                <a:lnTo>
                  <a:pt x="4572000" y="0"/>
                </a:lnTo>
                <a:lnTo>
                  <a:pt x="0" y="0"/>
                </a:lnTo>
                <a:lnTo>
                  <a:pt x="0" y="3729990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0" y="1295400"/>
            <a:ext cx="4572000" cy="3729990"/>
          </a:xfrm>
          <a:custGeom>
            <a:avLst/>
            <a:gdLst/>
            <a:ahLst/>
            <a:cxnLst/>
            <a:rect l="l" t="t" r="r" b="b"/>
            <a:pathLst>
              <a:path w="4572000" h="3729990">
                <a:moveTo>
                  <a:pt x="0" y="3729990"/>
                </a:moveTo>
                <a:lnTo>
                  <a:pt x="4572000" y="3729990"/>
                </a:lnTo>
                <a:lnTo>
                  <a:pt x="4572000" y="0"/>
                </a:lnTo>
                <a:lnTo>
                  <a:pt x="0" y="0"/>
                </a:lnTo>
                <a:lnTo>
                  <a:pt x="0" y="3729990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0" y="812800"/>
            <a:ext cx="0" cy="444500"/>
          </a:xfrm>
          <a:custGeom>
            <a:avLst/>
            <a:gdLst/>
            <a:ahLst/>
            <a:cxnLst/>
            <a:rect l="l" t="t" r="r" b="b"/>
            <a:pathLst>
              <a:path h="444500">
                <a:moveTo>
                  <a:pt x="0" y="0"/>
                </a:moveTo>
                <a:lnTo>
                  <a:pt x="0" y="4445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0" y="1295400"/>
            <a:ext cx="0" cy="3736340"/>
          </a:xfrm>
          <a:custGeom>
            <a:avLst/>
            <a:gdLst/>
            <a:ahLst/>
            <a:cxnLst/>
            <a:rect l="l" t="t" r="r" b="b"/>
            <a:pathLst>
              <a:path h="3736340">
                <a:moveTo>
                  <a:pt x="0" y="0"/>
                </a:moveTo>
                <a:lnTo>
                  <a:pt x="0" y="37363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812800"/>
            <a:ext cx="0" cy="4218940"/>
          </a:xfrm>
          <a:custGeom>
            <a:avLst/>
            <a:gdLst/>
            <a:ahLst/>
            <a:cxnLst/>
            <a:rect l="l" t="t" r="r" b="b"/>
            <a:pathLst>
              <a:path h="4218940">
                <a:moveTo>
                  <a:pt x="0" y="0"/>
                </a:moveTo>
                <a:lnTo>
                  <a:pt x="0" y="42189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44000" y="812800"/>
            <a:ext cx="0" cy="4218940"/>
          </a:xfrm>
          <a:custGeom>
            <a:avLst/>
            <a:gdLst/>
            <a:ahLst/>
            <a:cxnLst/>
            <a:rect l="l" t="t" r="r" b="b"/>
            <a:pathLst>
              <a:path h="4218940">
                <a:moveTo>
                  <a:pt x="0" y="0"/>
                </a:moveTo>
                <a:lnTo>
                  <a:pt x="0" y="42189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8191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502539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8739" y="741425"/>
            <a:ext cx="3599815" cy="4380686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825500">
              <a:lnSpc>
                <a:spcPct val="100000"/>
              </a:lnSpc>
              <a:spcBef>
                <a:spcPts val="820"/>
              </a:spcBef>
              <a:tabLst>
                <a:tab pos="1708150" algn="l"/>
              </a:tabLst>
            </a:pPr>
            <a:r>
              <a:rPr sz="2400" b="1" spc="-5" dirty="0">
                <a:latin typeface="Calibri"/>
                <a:cs typeface="Calibri"/>
              </a:rPr>
              <a:t>POOR	</a:t>
            </a:r>
            <a:r>
              <a:rPr sz="2400" b="1" spc="-25" dirty="0">
                <a:latin typeface="Calibri"/>
                <a:cs typeface="Calibri"/>
              </a:rPr>
              <a:t>ILLUMINATION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latin typeface="Calibri"/>
                <a:cs typeface="Calibri"/>
              </a:rPr>
              <a:t>Acute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effects:-</a:t>
            </a:r>
            <a:endParaRPr sz="2400" dirty="0">
              <a:latin typeface="Calibri"/>
              <a:cs typeface="Calibri"/>
            </a:endParaRPr>
          </a:p>
          <a:p>
            <a:pPr marL="285115" indent="-273050">
              <a:lnSpc>
                <a:spcPct val="100000"/>
              </a:lnSpc>
              <a:buSzPct val="95833"/>
              <a:buFont typeface="Wingdings"/>
              <a:buChar char=""/>
              <a:tabLst>
                <a:tab pos="285750" algn="l"/>
              </a:tabLst>
            </a:pPr>
            <a:r>
              <a:rPr sz="2400" spc="-30" dirty="0">
                <a:latin typeface="Calibri"/>
                <a:cs typeface="Calibri"/>
              </a:rPr>
              <a:t>Eye</a:t>
            </a:r>
            <a:r>
              <a:rPr sz="2400" spc="-15" dirty="0">
                <a:latin typeface="Calibri"/>
                <a:cs typeface="Calibri"/>
              </a:rPr>
              <a:t> strain</a:t>
            </a:r>
            <a:endParaRPr sz="2400" dirty="0">
              <a:latin typeface="Calibri"/>
              <a:cs typeface="Calibri"/>
            </a:endParaRPr>
          </a:p>
          <a:p>
            <a:pPr marL="284480" indent="-272415">
              <a:lnSpc>
                <a:spcPct val="100000"/>
              </a:lnSpc>
              <a:buSzPct val="95833"/>
              <a:buFont typeface="Wingdings"/>
              <a:buChar char=""/>
              <a:tabLst>
                <a:tab pos="285115" algn="l"/>
              </a:tabLst>
            </a:pPr>
            <a:r>
              <a:rPr sz="2400" spc="-5" dirty="0">
                <a:latin typeface="Calibri"/>
                <a:cs typeface="Calibri"/>
              </a:rPr>
              <a:t>Headache</a:t>
            </a:r>
            <a:endParaRPr sz="2400" dirty="0">
              <a:latin typeface="Calibri"/>
              <a:cs typeface="Calibri"/>
            </a:endParaRPr>
          </a:p>
          <a:p>
            <a:pPr marL="284480" indent="-272415">
              <a:lnSpc>
                <a:spcPct val="100000"/>
              </a:lnSpc>
              <a:buSzPct val="95833"/>
              <a:buFont typeface="Wingdings"/>
              <a:buChar char=""/>
              <a:tabLst>
                <a:tab pos="285115" algn="l"/>
              </a:tabLst>
            </a:pPr>
            <a:r>
              <a:rPr sz="2400" spc="-30" dirty="0">
                <a:latin typeface="Calibri"/>
                <a:cs typeface="Calibri"/>
              </a:rPr>
              <a:t>Eye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pain</a:t>
            </a:r>
            <a:endParaRPr sz="2400" dirty="0">
              <a:latin typeface="Calibri"/>
              <a:cs typeface="Calibri"/>
            </a:endParaRPr>
          </a:p>
          <a:p>
            <a:pPr marL="285115" indent="-273050">
              <a:lnSpc>
                <a:spcPct val="100000"/>
              </a:lnSpc>
              <a:buSzPct val="95833"/>
              <a:buFont typeface="Wingdings"/>
              <a:buChar char=""/>
              <a:tabLst>
                <a:tab pos="285750" algn="l"/>
              </a:tabLst>
            </a:pPr>
            <a:r>
              <a:rPr sz="2400" spc="-5" dirty="0">
                <a:latin typeface="Calibri"/>
                <a:cs typeface="Calibri"/>
              </a:rPr>
              <a:t>Lacrimation</a:t>
            </a:r>
            <a:endParaRPr sz="2400" dirty="0">
              <a:latin typeface="Calibri"/>
              <a:cs typeface="Calibri"/>
            </a:endParaRPr>
          </a:p>
          <a:p>
            <a:pPr marL="284480" indent="-272415">
              <a:lnSpc>
                <a:spcPct val="100000"/>
              </a:lnSpc>
              <a:spcBef>
                <a:spcPts val="5"/>
              </a:spcBef>
              <a:buSzPct val="95833"/>
              <a:buFont typeface="Wingdings"/>
              <a:buChar char=""/>
              <a:tabLst>
                <a:tab pos="285115" algn="l"/>
              </a:tabLst>
            </a:pPr>
            <a:r>
              <a:rPr sz="2400" spc="-10" dirty="0">
                <a:latin typeface="Calibri"/>
                <a:cs typeface="Calibri"/>
              </a:rPr>
              <a:t>Congestion around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cornea</a:t>
            </a:r>
            <a:endParaRPr sz="2400" dirty="0">
              <a:latin typeface="Calibri"/>
              <a:cs typeface="Calibri"/>
            </a:endParaRPr>
          </a:p>
          <a:p>
            <a:pPr marL="284480" indent="-272415">
              <a:lnSpc>
                <a:spcPct val="100000"/>
              </a:lnSpc>
              <a:buSzPct val="95833"/>
              <a:buFont typeface="Wingdings"/>
              <a:buChar char=""/>
              <a:tabLst>
                <a:tab pos="285115" algn="l"/>
                <a:tab pos="849630" algn="l"/>
              </a:tabLst>
            </a:pPr>
            <a:r>
              <a:rPr sz="2400" spc="-30" dirty="0">
                <a:latin typeface="Calibri"/>
                <a:cs typeface="Calibri"/>
              </a:rPr>
              <a:t>Eye	</a:t>
            </a:r>
            <a:r>
              <a:rPr sz="2400" spc="-15" dirty="0">
                <a:latin typeface="Calibri"/>
                <a:cs typeface="Calibri"/>
              </a:rPr>
              <a:t>fatigue</a:t>
            </a:r>
            <a:endParaRPr lang="en-IN" sz="2400" spc="-15" dirty="0">
              <a:latin typeface="Calibri"/>
              <a:cs typeface="Calibri"/>
            </a:endParaRPr>
          </a:p>
          <a:p>
            <a:pPr marL="284480" indent="-272415">
              <a:lnSpc>
                <a:spcPct val="100000"/>
              </a:lnSpc>
              <a:buSzPct val="95833"/>
              <a:buFont typeface="Wingdings"/>
              <a:buChar char=""/>
              <a:tabLst>
                <a:tab pos="285115" algn="l"/>
                <a:tab pos="849630" algn="l"/>
              </a:tabLst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Chronic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effects:-</a:t>
            </a:r>
            <a:endParaRPr sz="2400" dirty="0">
              <a:latin typeface="Calibri"/>
              <a:cs typeface="Calibri"/>
            </a:endParaRPr>
          </a:p>
          <a:p>
            <a:pPr marL="284480" indent="-272415">
              <a:lnSpc>
                <a:spcPct val="100000"/>
              </a:lnSpc>
              <a:buSzPct val="95833"/>
              <a:buFont typeface="Wingdings"/>
              <a:buChar char=""/>
              <a:tabLst>
                <a:tab pos="285115" algn="l"/>
              </a:tabLst>
            </a:pPr>
            <a:r>
              <a:rPr sz="2400" spc="-5" dirty="0">
                <a:latin typeface="Calibri"/>
                <a:cs typeface="Calibri"/>
              </a:rPr>
              <a:t>Miner’s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nystagmus</a:t>
            </a:r>
            <a:r>
              <a:rPr lang="en-IN" sz="2400" spc="-15" dirty="0">
                <a:latin typeface="Calibri"/>
                <a:cs typeface="Calibri"/>
              </a:rPr>
              <a:t> </a:t>
            </a:r>
            <a:r>
              <a:rPr lang="en-IN" sz="700" b="1" spc="-15" dirty="0">
                <a:latin typeface="Calibri"/>
                <a:cs typeface="Calibri"/>
              </a:rPr>
              <a:t>(</a:t>
            </a:r>
            <a:r>
              <a:rPr lang="en-US" sz="700" b="1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It is </a:t>
            </a:r>
            <a:r>
              <a:rPr lang="en-US" sz="700" b="1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characterised</a:t>
            </a:r>
            <a:r>
              <a:rPr lang="en-US" sz="700" b="1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by rapid involuntary movements of the eyes, associated with defect of vision</a:t>
            </a:r>
            <a:endParaRPr sz="2400" b="1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51628" y="741425"/>
            <a:ext cx="3708400" cy="2037714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715645">
              <a:lnSpc>
                <a:spcPct val="100000"/>
              </a:lnSpc>
              <a:spcBef>
                <a:spcPts val="820"/>
              </a:spcBef>
            </a:pPr>
            <a:r>
              <a:rPr sz="2400" b="1" spc="-15" dirty="0">
                <a:latin typeface="Calibri"/>
                <a:cs typeface="Calibri"/>
              </a:rPr>
              <a:t>EXCESSIVE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BRIGHTNESS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25" dirty="0">
                <a:latin typeface="Calibri"/>
                <a:cs typeface="Calibri"/>
              </a:rPr>
              <a:t>Effects </a:t>
            </a:r>
            <a:r>
              <a:rPr sz="2400" spc="-5" dirty="0">
                <a:latin typeface="Calibri"/>
                <a:cs typeface="Calibri"/>
              </a:rPr>
              <a:t>due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glare</a:t>
            </a:r>
            <a:r>
              <a:rPr sz="2400" spc="5" dirty="0">
                <a:latin typeface="Calibri"/>
                <a:cs typeface="Calibri"/>
              </a:rPr>
              <a:t> :-</a:t>
            </a:r>
            <a:endParaRPr sz="2400" dirty="0">
              <a:latin typeface="Calibri"/>
              <a:cs typeface="Calibri"/>
            </a:endParaRPr>
          </a:p>
          <a:p>
            <a:pPr marL="285115" indent="-273050">
              <a:lnSpc>
                <a:spcPct val="100000"/>
              </a:lnSpc>
              <a:buSzPct val="95833"/>
              <a:buFont typeface="Wingdings"/>
              <a:buChar char=""/>
              <a:tabLst>
                <a:tab pos="285750" algn="l"/>
              </a:tabLst>
            </a:pPr>
            <a:r>
              <a:rPr sz="2400" spc="-15" dirty="0">
                <a:latin typeface="Calibri"/>
                <a:cs typeface="Calibri"/>
              </a:rPr>
              <a:t>Discomfort, </a:t>
            </a:r>
            <a:r>
              <a:rPr sz="2400" spc="-5" dirty="0">
                <a:latin typeface="Calibri"/>
                <a:cs typeface="Calibri"/>
              </a:rPr>
              <a:t>annoyance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visual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fatigue</a:t>
            </a:r>
            <a:endParaRPr sz="2400" dirty="0">
              <a:latin typeface="Calibri"/>
              <a:cs typeface="Calibri"/>
            </a:endParaRPr>
          </a:p>
          <a:p>
            <a:pPr marL="284480" indent="-272415">
              <a:lnSpc>
                <a:spcPct val="100000"/>
              </a:lnSpc>
              <a:buSzPct val="95833"/>
              <a:buFont typeface="Wingdings"/>
              <a:buChar char=""/>
              <a:tabLst>
                <a:tab pos="285115" algn="l"/>
              </a:tabLst>
            </a:pPr>
            <a:r>
              <a:rPr sz="2400" dirty="0">
                <a:latin typeface="Calibri"/>
                <a:cs typeface="Calibri"/>
              </a:rPr>
              <a:t>Blurring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vision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71DB799-15ED-C799-296C-25470D11D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910" y="2002028"/>
            <a:ext cx="1162118" cy="113944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E8149B-B7AA-2596-AED1-C4EA04EE8DCA}"/>
              </a:ext>
            </a:extLst>
          </p:cNvPr>
          <p:cNvCxnSpPr/>
          <p:nvPr/>
        </p:nvCxnSpPr>
        <p:spPr>
          <a:xfrm>
            <a:off x="1878646" y="2922270"/>
            <a:ext cx="747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09EDEFCF-66D6-79D2-EAE1-07A31102F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543" y="3316741"/>
            <a:ext cx="1116942" cy="803953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55C9F78-5CF6-D4E7-2D97-4AD07EB67D00}"/>
              </a:ext>
            </a:extLst>
          </p:cNvPr>
          <p:cNvCxnSpPr/>
          <p:nvPr/>
        </p:nvCxnSpPr>
        <p:spPr>
          <a:xfrm>
            <a:off x="3206969" y="3481704"/>
            <a:ext cx="414573" cy="23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314CD319-516E-7370-3705-4FFC46424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602" y="3841548"/>
            <a:ext cx="1096096" cy="1194622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847B720-AB29-2603-B15B-48B471103E5B}"/>
              </a:ext>
            </a:extLst>
          </p:cNvPr>
          <p:cNvCxnSpPr/>
          <p:nvPr/>
        </p:nvCxnSpPr>
        <p:spPr>
          <a:xfrm flipV="1">
            <a:off x="2808349" y="4705350"/>
            <a:ext cx="1680409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96C4A155-FB53-B6EB-06C4-08964363BC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7615" y="2731174"/>
            <a:ext cx="2377646" cy="11583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820419"/>
          </a:xfrm>
          <a:custGeom>
            <a:avLst/>
            <a:gdLst/>
            <a:ahLst/>
            <a:cxnLst/>
            <a:rect l="l" t="t" r="r" b="b"/>
            <a:pathLst>
              <a:path w="9144000" h="820419">
                <a:moveTo>
                  <a:pt x="0" y="819912"/>
                </a:moveTo>
                <a:lnTo>
                  <a:pt x="9144000" y="819912"/>
                </a:lnTo>
                <a:lnTo>
                  <a:pt x="9144000" y="0"/>
                </a:lnTo>
                <a:lnTo>
                  <a:pt x="0" y="0"/>
                </a:lnTo>
                <a:lnTo>
                  <a:pt x="0" y="819912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6222"/>
            <a:ext cx="20243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C)</a:t>
            </a:r>
            <a:r>
              <a:rPr sz="4400" spc="-70" dirty="0"/>
              <a:t> </a:t>
            </a:r>
            <a:r>
              <a:rPr sz="4400" dirty="0"/>
              <a:t>NOISE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0" y="819150"/>
            <a:ext cx="3944620" cy="497205"/>
          </a:xfrm>
          <a:custGeom>
            <a:avLst/>
            <a:gdLst/>
            <a:ahLst/>
            <a:cxnLst/>
            <a:rect l="l" t="t" r="r" b="b"/>
            <a:pathLst>
              <a:path w="3944620" h="497205">
                <a:moveTo>
                  <a:pt x="0" y="496697"/>
                </a:moveTo>
                <a:lnTo>
                  <a:pt x="3944492" y="496697"/>
                </a:lnTo>
                <a:lnTo>
                  <a:pt x="3944492" y="0"/>
                </a:lnTo>
                <a:lnTo>
                  <a:pt x="0" y="0"/>
                </a:lnTo>
                <a:lnTo>
                  <a:pt x="0" y="49669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44492" y="819150"/>
            <a:ext cx="5200015" cy="497205"/>
          </a:xfrm>
          <a:custGeom>
            <a:avLst/>
            <a:gdLst/>
            <a:ahLst/>
            <a:cxnLst/>
            <a:rect l="l" t="t" r="r" b="b"/>
            <a:pathLst>
              <a:path w="5200015" h="497205">
                <a:moveTo>
                  <a:pt x="0" y="496697"/>
                </a:moveTo>
                <a:lnTo>
                  <a:pt x="5199507" y="496697"/>
                </a:lnTo>
                <a:lnTo>
                  <a:pt x="5199507" y="0"/>
                </a:lnTo>
                <a:lnTo>
                  <a:pt x="0" y="0"/>
                </a:lnTo>
                <a:lnTo>
                  <a:pt x="0" y="49669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353947"/>
            <a:ext cx="3944620" cy="2480310"/>
          </a:xfrm>
          <a:custGeom>
            <a:avLst/>
            <a:gdLst/>
            <a:ahLst/>
            <a:cxnLst/>
            <a:rect l="l" t="t" r="r" b="b"/>
            <a:pathLst>
              <a:path w="3944620" h="2480310">
                <a:moveTo>
                  <a:pt x="0" y="2480310"/>
                </a:moveTo>
                <a:lnTo>
                  <a:pt x="3944492" y="2480310"/>
                </a:lnTo>
                <a:lnTo>
                  <a:pt x="3944492" y="0"/>
                </a:lnTo>
                <a:lnTo>
                  <a:pt x="0" y="0"/>
                </a:lnTo>
                <a:lnTo>
                  <a:pt x="0" y="2480310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44492" y="1353947"/>
            <a:ext cx="5200015" cy="2480310"/>
          </a:xfrm>
          <a:custGeom>
            <a:avLst/>
            <a:gdLst/>
            <a:ahLst/>
            <a:cxnLst/>
            <a:rect l="l" t="t" r="r" b="b"/>
            <a:pathLst>
              <a:path w="5200015" h="2480310">
                <a:moveTo>
                  <a:pt x="0" y="2480310"/>
                </a:moveTo>
                <a:lnTo>
                  <a:pt x="5199507" y="2480310"/>
                </a:lnTo>
                <a:lnTo>
                  <a:pt x="5199507" y="0"/>
                </a:lnTo>
                <a:lnTo>
                  <a:pt x="0" y="0"/>
                </a:lnTo>
                <a:lnTo>
                  <a:pt x="0" y="2480310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834255"/>
            <a:ext cx="9144000" cy="1309370"/>
          </a:xfrm>
          <a:custGeom>
            <a:avLst/>
            <a:gdLst/>
            <a:ahLst/>
            <a:cxnLst/>
            <a:rect l="l" t="t" r="r" b="b"/>
            <a:pathLst>
              <a:path w="9144000" h="1309370">
                <a:moveTo>
                  <a:pt x="0" y="1309242"/>
                </a:moveTo>
                <a:lnTo>
                  <a:pt x="9144000" y="1309242"/>
                </a:lnTo>
                <a:lnTo>
                  <a:pt x="9144000" y="0"/>
                </a:lnTo>
                <a:lnTo>
                  <a:pt x="0" y="0"/>
                </a:lnTo>
                <a:lnTo>
                  <a:pt x="0" y="1309242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44492" y="812800"/>
            <a:ext cx="0" cy="503555"/>
          </a:xfrm>
          <a:custGeom>
            <a:avLst/>
            <a:gdLst/>
            <a:ahLst/>
            <a:cxnLst/>
            <a:rect l="l" t="t" r="r" b="b"/>
            <a:pathLst>
              <a:path h="503555">
                <a:moveTo>
                  <a:pt x="0" y="0"/>
                </a:moveTo>
                <a:lnTo>
                  <a:pt x="0" y="50304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44492" y="1353947"/>
            <a:ext cx="0" cy="2486660"/>
          </a:xfrm>
          <a:custGeom>
            <a:avLst/>
            <a:gdLst/>
            <a:ahLst/>
            <a:cxnLst/>
            <a:rect l="l" t="t" r="r" b="b"/>
            <a:pathLst>
              <a:path h="2486660">
                <a:moveTo>
                  <a:pt x="0" y="0"/>
                </a:moveTo>
                <a:lnTo>
                  <a:pt x="0" y="248666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383425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75" y="812800"/>
            <a:ext cx="0" cy="4330700"/>
          </a:xfrm>
          <a:custGeom>
            <a:avLst/>
            <a:gdLst/>
            <a:ahLst/>
            <a:cxnLst/>
            <a:rect l="l" t="t" r="r" b="b"/>
            <a:pathLst>
              <a:path h="4330700">
                <a:moveTo>
                  <a:pt x="0" y="0"/>
                </a:moveTo>
                <a:lnTo>
                  <a:pt x="0" y="4330698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40825" y="812800"/>
            <a:ext cx="0" cy="4330700"/>
          </a:xfrm>
          <a:custGeom>
            <a:avLst/>
            <a:gdLst/>
            <a:ahLst/>
            <a:cxnLst/>
            <a:rect l="l" t="t" r="r" b="b"/>
            <a:pathLst>
              <a:path h="4330700">
                <a:moveTo>
                  <a:pt x="0" y="0"/>
                </a:moveTo>
                <a:lnTo>
                  <a:pt x="0" y="4330698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8191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514032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63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15669" y="835913"/>
            <a:ext cx="17132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alibri"/>
                <a:cs typeface="Calibri"/>
              </a:rPr>
              <a:t>Auditory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effects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43220" y="835913"/>
            <a:ext cx="22021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libri"/>
                <a:cs typeface="Calibri"/>
              </a:rPr>
              <a:t>Non-auditory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effects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739" y="1351533"/>
            <a:ext cx="268605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includes:-</a:t>
            </a:r>
            <a:endParaRPr sz="2000">
              <a:latin typeface="Calibri"/>
              <a:cs typeface="Calibri"/>
            </a:endParaRPr>
          </a:p>
          <a:p>
            <a:pPr marL="240029" indent="-227965">
              <a:lnSpc>
                <a:spcPct val="100000"/>
              </a:lnSpc>
              <a:buSzPct val="95000"/>
              <a:buFont typeface="Wingdings"/>
              <a:buChar char=""/>
              <a:tabLst>
                <a:tab pos="240665" algn="l"/>
              </a:tabLst>
            </a:pPr>
            <a:r>
              <a:rPr sz="2000" spc="-25" dirty="0">
                <a:latin typeface="Calibri"/>
                <a:cs typeface="Calibri"/>
              </a:rPr>
              <a:t>Temporary </a:t>
            </a:r>
            <a:r>
              <a:rPr sz="2000" spc="-5" dirty="0">
                <a:latin typeface="Calibri"/>
                <a:cs typeface="Calibri"/>
              </a:rPr>
              <a:t>hearing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loss</a:t>
            </a:r>
            <a:endParaRPr sz="2000">
              <a:latin typeface="Calibri"/>
              <a:cs typeface="Calibri"/>
            </a:endParaRPr>
          </a:p>
          <a:p>
            <a:pPr marL="240029" indent="-227965">
              <a:lnSpc>
                <a:spcPct val="100000"/>
              </a:lnSpc>
              <a:buSzPct val="95000"/>
              <a:buFont typeface="Wingdings"/>
              <a:buChar char=""/>
              <a:tabLst>
                <a:tab pos="240665" algn="l"/>
              </a:tabLst>
            </a:pPr>
            <a:r>
              <a:rPr sz="2000" spc="-10" dirty="0">
                <a:latin typeface="Calibri"/>
                <a:cs typeface="Calibri"/>
              </a:rPr>
              <a:t>Permanent </a:t>
            </a:r>
            <a:r>
              <a:rPr sz="2000" spc="-5" dirty="0">
                <a:latin typeface="Calibri"/>
                <a:cs typeface="Calibri"/>
              </a:rPr>
              <a:t>hearing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loss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51860">
              <a:lnSpc>
                <a:spcPct val="100000"/>
              </a:lnSpc>
              <a:spcBef>
                <a:spcPts val="105"/>
              </a:spcBef>
            </a:pPr>
            <a:r>
              <a:rPr dirty="0"/>
              <a:t>It</a:t>
            </a:r>
            <a:r>
              <a:rPr spc="-15" dirty="0"/>
              <a:t> </a:t>
            </a:r>
            <a:r>
              <a:rPr dirty="0"/>
              <a:t>includes:-</a:t>
            </a:r>
          </a:p>
          <a:p>
            <a:pPr marL="3679190" indent="-227965">
              <a:lnSpc>
                <a:spcPct val="100000"/>
              </a:lnSpc>
              <a:buSzPct val="95000"/>
              <a:buFont typeface="Wingdings"/>
              <a:buChar char=""/>
              <a:tabLst>
                <a:tab pos="3679825" algn="l"/>
              </a:tabLst>
            </a:pPr>
            <a:r>
              <a:rPr spc="-5" dirty="0"/>
              <a:t>Nervousness</a:t>
            </a:r>
          </a:p>
          <a:p>
            <a:pPr marL="3679190" indent="-227965">
              <a:lnSpc>
                <a:spcPct val="100000"/>
              </a:lnSpc>
              <a:buSzPct val="95000"/>
              <a:buFont typeface="Wingdings"/>
              <a:buChar char=""/>
              <a:tabLst>
                <a:tab pos="3679825" algn="l"/>
              </a:tabLst>
            </a:pPr>
            <a:r>
              <a:rPr spc="-10" dirty="0"/>
              <a:t>Fatigue</a:t>
            </a:r>
          </a:p>
          <a:p>
            <a:pPr marL="3679190" indent="-227965">
              <a:lnSpc>
                <a:spcPct val="100000"/>
              </a:lnSpc>
              <a:buSzPct val="95000"/>
              <a:buFont typeface="Wingdings"/>
              <a:buChar char=""/>
              <a:tabLst>
                <a:tab pos="3679825" algn="l"/>
              </a:tabLst>
            </a:pPr>
            <a:r>
              <a:rPr spc="-10" dirty="0"/>
              <a:t>Interference </a:t>
            </a:r>
            <a:r>
              <a:rPr dirty="0"/>
              <a:t>in </a:t>
            </a:r>
            <a:r>
              <a:rPr spc="-5" dirty="0"/>
              <a:t>communication by</a:t>
            </a:r>
            <a:r>
              <a:rPr spc="-20" dirty="0"/>
              <a:t> </a:t>
            </a:r>
            <a:r>
              <a:rPr spc="-5" dirty="0"/>
              <a:t>speech</a:t>
            </a:r>
          </a:p>
          <a:p>
            <a:pPr marL="3679190" indent="-227965">
              <a:lnSpc>
                <a:spcPct val="100000"/>
              </a:lnSpc>
              <a:buSzPct val="95000"/>
              <a:buFont typeface="Wingdings"/>
              <a:buChar char=""/>
              <a:tabLst>
                <a:tab pos="3679825" algn="l"/>
              </a:tabLst>
            </a:pPr>
            <a:r>
              <a:rPr spc="-5" dirty="0"/>
              <a:t>Decreased </a:t>
            </a:r>
            <a:r>
              <a:rPr spc="-10" dirty="0"/>
              <a:t>efficiency </a:t>
            </a:r>
            <a:r>
              <a:rPr dirty="0"/>
              <a:t>and</a:t>
            </a:r>
            <a:r>
              <a:rPr spc="10" dirty="0"/>
              <a:t> </a:t>
            </a:r>
            <a:r>
              <a:rPr spc="-5" dirty="0"/>
              <a:t>annoyance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8739" y="3851859"/>
            <a:ext cx="851281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The degree of </a:t>
            </a:r>
            <a:r>
              <a:rPr sz="2000" dirty="0">
                <a:latin typeface="Calibri"/>
                <a:cs typeface="Calibri"/>
              </a:rPr>
              <a:t>injury </a:t>
            </a:r>
            <a:r>
              <a:rPr sz="2000" spc="-1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exposure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noise </a:t>
            </a:r>
            <a:r>
              <a:rPr sz="2000" dirty="0">
                <a:latin typeface="Calibri"/>
                <a:cs typeface="Calibri"/>
              </a:rPr>
              <a:t>depends upon a </a:t>
            </a:r>
            <a:r>
              <a:rPr sz="2000" spc="-5" dirty="0">
                <a:latin typeface="Calibri"/>
                <a:cs typeface="Calibri"/>
              </a:rPr>
              <a:t>number of  </a:t>
            </a:r>
            <a:r>
              <a:rPr sz="2000" spc="-15" dirty="0">
                <a:latin typeface="Calibri"/>
                <a:cs typeface="Calibri"/>
              </a:rPr>
              <a:t>factors </a:t>
            </a:r>
            <a:r>
              <a:rPr sz="2000" spc="-5" dirty="0">
                <a:latin typeface="Calibri"/>
                <a:cs typeface="Calibri"/>
              </a:rPr>
              <a:t>such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10" dirty="0">
                <a:latin typeface="Calibri"/>
                <a:cs typeface="Calibri"/>
              </a:rPr>
              <a:t>intensity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frequency range, </a:t>
            </a:r>
            <a:r>
              <a:rPr sz="2000" spc="-10" dirty="0">
                <a:latin typeface="Calibri"/>
                <a:cs typeface="Calibri"/>
              </a:rPr>
              <a:t>duration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exposure </a:t>
            </a:r>
            <a:r>
              <a:rPr sz="2000" dirty="0">
                <a:latin typeface="Calibri"/>
                <a:cs typeface="Calibri"/>
              </a:rPr>
              <a:t>and individual  </a:t>
            </a:r>
            <a:r>
              <a:rPr sz="2000" spc="-15" dirty="0">
                <a:latin typeface="Calibri"/>
                <a:cs typeface="Calibri"/>
              </a:rPr>
              <a:t>susceptibility.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896619"/>
          </a:xfrm>
          <a:custGeom>
            <a:avLst/>
            <a:gdLst/>
            <a:ahLst/>
            <a:cxnLst/>
            <a:rect l="l" t="t" r="r" b="b"/>
            <a:pathLst>
              <a:path w="9144000" h="896619">
                <a:moveTo>
                  <a:pt x="0" y="896112"/>
                </a:moveTo>
                <a:lnTo>
                  <a:pt x="9144000" y="896112"/>
                </a:lnTo>
                <a:lnTo>
                  <a:pt x="9144000" y="0"/>
                </a:lnTo>
                <a:lnTo>
                  <a:pt x="0" y="0"/>
                </a:lnTo>
                <a:lnTo>
                  <a:pt x="0" y="896112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62941"/>
            <a:ext cx="32537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Calibri"/>
                <a:cs typeface="Calibri"/>
              </a:rPr>
              <a:t>D)</a:t>
            </a:r>
            <a:r>
              <a:rPr sz="4400" b="1" spc="-60" dirty="0">
                <a:latin typeface="Calibri"/>
                <a:cs typeface="Calibri"/>
              </a:rPr>
              <a:t> </a:t>
            </a:r>
            <a:r>
              <a:rPr sz="4400" b="1" spc="-45" dirty="0">
                <a:latin typeface="Calibri"/>
                <a:cs typeface="Calibri"/>
              </a:rPr>
              <a:t>VIBRATION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049042"/>
            <a:ext cx="8044180" cy="33540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It is </a:t>
            </a:r>
            <a:r>
              <a:rPr sz="2800" spc="-15" dirty="0">
                <a:latin typeface="Calibri"/>
                <a:cs typeface="Calibri"/>
              </a:rPr>
              <a:t>encounter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0" dirty="0">
                <a:latin typeface="Calibri"/>
                <a:cs typeface="Calibri"/>
              </a:rPr>
              <a:t>work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spc="-10" dirty="0">
                <a:latin typeface="Calibri"/>
                <a:cs typeface="Calibri"/>
              </a:rPr>
              <a:t>drills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hammers</a:t>
            </a:r>
            <a:endParaRPr sz="2800">
              <a:latin typeface="Calibri"/>
              <a:cs typeface="Calibri"/>
            </a:endParaRPr>
          </a:p>
          <a:p>
            <a:pPr marL="355600" marR="315595" indent="-3435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Continuous work </a:t>
            </a:r>
            <a:r>
              <a:rPr sz="2800" spc="-5" dirty="0">
                <a:latin typeface="Calibri"/>
                <a:cs typeface="Calibri"/>
              </a:rPr>
              <a:t>with such machines </a:t>
            </a:r>
            <a:r>
              <a:rPr sz="2800" spc="-20" dirty="0">
                <a:latin typeface="Calibri"/>
                <a:cs typeface="Calibri"/>
              </a:rPr>
              <a:t>affects </a:t>
            </a:r>
            <a:r>
              <a:rPr sz="2800" spc="-10" dirty="0">
                <a:latin typeface="Calibri"/>
                <a:cs typeface="Calibri"/>
              </a:rPr>
              <a:t>hands 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arms.</a:t>
            </a:r>
            <a:endParaRPr sz="28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blood vessels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fingers may </a:t>
            </a:r>
            <a:r>
              <a:rPr sz="2800" spc="-10" dirty="0">
                <a:latin typeface="Calibri"/>
                <a:cs typeface="Calibri"/>
              </a:rPr>
              <a:t>become increasingly  sensitive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spasm.</a:t>
            </a:r>
            <a:endParaRPr sz="2800">
              <a:latin typeface="Calibri"/>
              <a:cs typeface="Calibri"/>
            </a:endParaRPr>
          </a:p>
          <a:p>
            <a:pPr marL="355600" marR="953769" indent="-3435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20" dirty="0">
                <a:latin typeface="Calibri"/>
                <a:cs typeface="Calibri"/>
              </a:rPr>
              <a:t>may </a:t>
            </a:r>
            <a:r>
              <a:rPr sz="2800" spc="-5" dirty="0">
                <a:latin typeface="Calibri"/>
                <a:cs typeface="Calibri"/>
              </a:rPr>
              <a:t>also </a:t>
            </a:r>
            <a:r>
              <a:rPr sz="2800" spc="-15" dirty="0">
                <a:latin typeface="Calibri"/>
                <a:cs typeface="Calibri"/>
              </a:rPr>
              <a:t>produce </a:t>
            </a:r>
            <a:r>
              <a:rPr sz="2800" spc="-10" dirty="0">
                <a:latin typeface="Calibri"/>
                <a:cs typeface="Calibri"/>
              </a:rPr>
              <a:t>injuries </a:t>
            </a:r>
            <a:r>
              <a:rPr sz="2800" spc="-5" dirty="0">
                <a:latin typeface="Calibri"/>
                <a:cs typeface="Calibri"/>
              </a:rPr>
              <a:t>of the </a:t>
            </a:r>
            <a:r>
              <a:rPr sz="2800" spc="-10" dirty="0">
                <a:latin typeface="Calibri"/>
                <a:cs typeface="Calibri"/>
              </a:rPr>
              <a:t>joints </a:t>
            </a:r>
            <a:r>
              <a:rPr sz="2800" spc="-5" dirty="0">
                <a:latin typeface="Calibri"/>
                <a:cs typeface="Calibri"/>
              </a:rPr>
              <a:t>of the  </a:t>
            </a:r>
            <a:r>
              <a:rPr sz="2800" spc="-10" dirty="0">
                <a:latin typeface="Calibri"/>
                <a:cs typeface="Calibri"/>
              </a:rPr>
              <a:t>hands, elbow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shoulder.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1675</TotalTime>
  <Words>809</Words>
  <Application>Microsoft Office PowerPoint</Application>
  <PresentationFormat>On-screen Show (16:9)</PresentationFormat>
  <Paragraphs>187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Arial</vt:lpstr>
      <vt:lpstr>Calibri</vt:lpstr>
      <vt:lpstr>Google Sans</vt:lpstr>
      <vt:lpstr>Times New Roman</vt:lpstr>
      <vt:lpstr>Wingdings</vt:lpstr>
      <vt:lpstr>Office Theme</vt:lpstr>
      <vt:lpstr>OCCUPATIONAL HEALTH HAZARDS    Unit - 5</vt:lpstr>
      <vt:lpstr>CONTENT</vt:lpstr>
      <vt:lpstr>OCCUPATIONAL HEALTH HAZARDS</vt:lpstr>
      <vt:lpstr>Occupational Hazards</vt:lpstr>
      <vt:lpstr>Physical Hazards</vt:lpstr>
      <vt:lpstr>A) HEAT AND COLD</vt:lpstr>
      <vt:lpstr>B) LIGHT</vt:lpstr>
      <vt:lpstr>C) NOISE</vt:lpstr>
      <vt:lpstr>D) VIBRATION</vt:lpstr>
      <vt:lpstr>E) ULTRAVIOLET RADIATION</vt:lpstr>
      <vt:lpstr>F) IONIZING RADIATION</vt:lpstr>
      <vt:lpstr>A) Disease due to Physical agents</vt:lpstr>
      <vt:lpstr>Chemical hazards</vt:lpstr>
      <vt:lpstr>LOCAL ACTION</vt:lpstr>
      <vt:lpstr>Disease due the chemical Agents</vt:lpstr>
      <vt:lpstr>PowerPoint Presentation</vt:lpstr>
      <vt:lpstr>Biological Hazards</vt:lpstr>
      <vt:lpstr>PowerPoint Presentation</vt:lpstr>
      <vt:lpstr>Mechanical Hazards</vt:lpstr>
      <vt:lpstr>Psychosocial Hazards</vt:lpstr>
      <vt:lpstr>PowerPoint Presentation</vt:lpstr>
      <vt:lpstr>Psychological and behavioural change</vt:lpstr>
      <vt:lpstr>Psychosomatic ill health</vt:lpstr>
      <vt:lpstr>Guess the hazards?</vt:lpstr>
      <vt:lpstr>?</vt:lpstr>
      <vt:lpstr>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OCCUPATIONAL HEALTH HAZARDS</dc:title>
  <cp:lastModifiedBy>Praveen D</cp:lastModifiedBy>
  <cp:revision>12</cp:revision>
  <dcterms:created xsi:type="dcterms:W3CDTF">2020-04-15T08:47:59Z</dcterms:created>
  <dcterms:modified xsi:type="dcterms:W3CDTF">2023-04-27T07:29:09Z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2014-12-03T00:00:00Z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2020-04-15T00:00:00Z</vt:filetime>
  </property>
</Properties>
</file>