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98" r:id="rId3"/>
    <p:sldId id="299" r:id="rId4"/>
    <p:sldId id="261" r:id="rId5"/>
    <p:sldId id="301" r:id="rId6"/>
    <p:sldId id="317" r:id="rId7"/>
    <p:sldId id="273" r:id="rId8"/>
    <p:sldId id="303" r:id="rId9"/>
    <p:sldId id="304" r:id="rId10"/>
    <p:sldId id="318" r:id="rId11"/>
    <p:sldId id="305" r:id="rId12"/>
    <p:sldId id="319" r:id="rId13"/>
    <p:sldId id="306" r:id="rId14"/>
    <p:sldId id="307" r:id="rId15"/>
    <p:sldId id="308" r:id="rId16"/>
    <p:sldId id="320" r:id="rId17"/>
    <p:sldId id="309" r:id="rId18"/>
    <p:sldId id="313" r:id="rId19"/>
    <p:sldId id="31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1123"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3CE36C-9914-454C-81FF-F66AFE897D03}" type="datetimeFigureOut">
              <a:rPr lang="en-US" smtClean="0"/>
              <a:t>4/1/2022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51465D-72A3-4254-9483-EA2F43827D06}" type="slidenum">
              <a:rPr lang="en-US" smtClean="0"/>
              <a:t>‹#›</a:t>
            </a:fld>
            <a:endParaRPr lang="en-US"/>
          </a:p>
        </p:txBody>
      </p:sp>
    </p:spTree>
    <p:extLst>
      <p:ext uri="{BB962C8B-B14F-4D97-AF65-F5344CB8AC3E}">
        <p14:creationId xmlns:p14="http://schemas.microsoft.com/office/powerpoint/2010/main" val="684410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51465D-72A3-4254-9483-EA2F43827D06}" type="slidenum">
              <a:rPr lang="en-US" smtClean="0"/>
              <a:t>5</a:t>
            </a:fld>
            <a:endParaRPr lang="en-US"/>
          </a:p>
        </p:txBody>
      </p:sp>
    </p:spTree>
    <p:extLst>
      <p:ext uri="{BB962C8B-B14F-4D97-AF65-F5344CB8AC3E}">
        <p14:creationId xmlns:p14="http://schemas.microsoft.com/office/powerpoint/2010/main" val="2381884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3335069-3885-4B7D-9A04-2906EF8E800A}"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1932947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335069-3885-4B7D-9A04-2906EF8E800A}"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502424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335069-3885-4B7D-9A04-2906EF8E800A}"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2526548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335069-3885-4B7D-9A04-2906EF8E800A}"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3235571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335069-3885-4B7D-9A04-2906EF8E800A}" type="datetimeFigureOut">
              <a:rPr lang="en-IN" smtClean="0"/>
              <a:t>01-04-2022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290006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3335069-3885-4B7D-9A04-2906EF8E800A}" type="datetimeFigureOut">
              <a:rPr lang="en-IN" smtClean="0"/>
              <a:t>01-04-2022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3560535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3335069-3885-4B7D-9A04-2906EF8E800A}" type="datetimeFigureOut">
              <a:rPr lang="en-IN" smtClean="0"/>
              <a:t>01-04-2022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2473230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3335069-3885-4B7D-9A04-2906EF8E800A}" type="datetimeFigureOut">
              <a:rPr lang="en-IN" smtClean="0"/>
              <a:t>01-04-2022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1503693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335069-3885-4B7D-9A04-2906EF8E800A}" type="datetimeFigureOut">
              <a:rPr lang="en-IN" smtClean="0"/>
              <a:t>01-04-2022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2630867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335069-3885-4B7D-9A04-2906EF8E800A}" type="datetimeFigureOut">
              <a:rPr lang="en-IN" smtClean="0"/>
              <a:t>01-04-2022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505510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335069-3885-4B7D-9A04-2906EF8E800A}" type="datetimeFigureOut">
              <a:rPr lang="en-IN" smtClean="0"/>
              <a:t>01-04-2022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FDD87-7C2F-4C5E-9655-555442573CB8}" type="slidenum">
              <a:rPr lang="en-IN" smtClean="0"/>
              <a:t>‹#›</a:t>
            </a:fld>
            <a:endParaRPr lang="en-IN"/>
          </a:p>
        </p:txBody>
      </p:sp>
    </p:spTree>
    <p:extLst>
      <p:ext uri="{BB962C8B-B14F-4D97-AF65-F5344CB8AC3E}">
        <p14:creationId xmlns:p14="http://schemas.microsoft.com/office/powerpoint/2010/main" val="3489977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335069-3885-4B7D-9A04-2906EF8E800A}" type="datetimeFigureOut">
              <a:rPr lang="en-IN" smtClean="0"/>
              <a:t>01-04-2022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FDD87-7C2F-4C5E-9655-555442573CB8}" type="slidenum">
              <a:rPr lang="en-IN" smtClean="0"/>
              <a:t>‹#›</a:t>
            </a:fld>
            <a:endParaRPr lang="en-IN"/>
          </a:p>
        </p:txBody>
      </p:sp>
    </p:spTree>
    <p:extLst>
      <p:ext uri="{BB962C8B-B14F-4D97-AF65-F5344CB8AC3E}">
        <p14:creationId xmlns:p14="http://schemas.microsoft.com/office/powerpoint/2010/main" val="2593461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1124744"/>
            <a:ext cx="8568952" cy="1470025"/>
          </a:xfrm>
        </p:spPr>
        <p:txBody>
          <a:bodyPr>
            <a:normAutofit/>
          </a:bodyPr>
          <a:lstStyle/>
          <a:p>
            <a:r>
              <a:rPr lang="en-IN" sz="4000" b="1" dirty="0"/>
              <a:t>TRUST AND FAIRNESS IN AI SYSTEMS</a:t>
            </a:r>
          </a:p>
        </p:txBody>
      </p:sp>
      <p:sp>
        <p:nvSpPr>
          <p:cNvPr id="3" name="Subtitle 2"/>
          <p:cNvSpPr>
            <a:spLocks noGrp="1"/>
          </p:cNvSpPr>
          <p:nvPr>
            <p:ph type="subTitle"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492896"/>
            <a:ext cx="6696744"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8635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14A760-28FF-428C-AC74-4A905DFFFCC7}"/>
              </a:ext>
            </a:extLst>
          </p:cNvPr>
          <p:cNvSpPr>
            <a:spLocks noGrp="1"/>
          </p:cNvSpPr>
          <p:nvPr>
            <p:ph type="title"/>
          </p:nvPr>
        </p:nvSpPr>
        <p:spPr>
          <a:xfrm>
            <a:off x="457200" y="2718048"/>
            <a:ext cx="8229600" cy="1143000"/>
          </a:xfrm>
        </p:spPr>
        <p:txBody>
          <a:bodyPr>
            <a:normAutofit/>
          </a:bodyPr>
          <a:lstStyle/>
          <a:p>
            <a:r>
              <a:rPr lang="en-US" sz="6000" dirty="0"/>
              <a:t>Beneficence</a:t>
            </a:r>
            <a:endParaRPr lang="en-US" sz="6000" b="1" dirty="0"/>
          </a:p>
        </p:txBody>
      </p:sp>
    </p:spTree>
    <p:extLst>
      <p:ext uri="{BB962C8B-B14F-4D97-AF65-F5344CB8AC3E}">
        <p14:creationId xmlns:p14="http://schemas.microsoft.com/office/powerpoint/2010/main" val="3537719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Beneficence</a:t>
            </a:r>
          </a:p>
        </p:txBody>
      </p:sp>
      <p:sp>
        <p:nvSpPr>
          <p:cNvPr id="3" name="Content Placeholder 2"/>
          <p:cNvSpPr>
            <a:spLocks noGrp="1"/>
          </p:cNvSpPr>
          <p:nvPr>
            <p:ph idx="1"/>
          </p:nvPr>
        </p:nvSpPr>
        <p:spPr>
          <a:xfrm>
            <a:off x="457200" y="1600200"/>
            <a:ext cx="8291264" cy="4525963"/>
          </a:xfrm>
        </p:spPr>
        <p:txBody>
          <a:bodyPr>
            <a:noAutofit/>
          </a:bodyPr>
          <a:lstStyle/>
          <a:p>
            <a:pPr marL="0" indent="0" algn="just">
              <a:buNone/>
            </a:pPr>
            <a:r>
              <a:rPr lang="en-US" sz="2000" dirty="0"/>
              <a:t>The principle of Beneficence states that AI shall do people good. This is a general principle from bioethics according to which the benefits from a treatment must out-weigh the potential harms. An AI system needs to consider ethical rules to become trustworthy and fair which will enable it to make life better.</a:t>
            </a:r>
          </a:p>
          <a:p>
            <a:pPr marL="0" indent="0" algn="just">
              <a:buNone/>
            </a:pPr>
            <a:r>
              <a:rPr lang="en-US" sz="2000" b="1" dirty="0"/>
              <a:t>Examples:</a:t>
            </a:r>
          </a:p>
          <a:p>
            <a:pPr algn="just"/>
            <a:r>
              <a:rPr lang="en-US" sz="2000" dirty="0"/>
              <a:t>The reduction of fatalities and accidents by autonomous vehicles;</a:t>
            </a:r>
          </a:p>
          <a:p>
            <a:pPr algn="just"/>
            <a:r>
              <a:rPr lang="en-US" sz="2000" dirty="0"/>
              <a:t>Providing robotic support and care for the ageing society</a:t>
            </a:r>
          </a:p>
          <a:p>
            <a:pPr algn="just"/>
            <a:r>
              <a:rPr lang="en-US" sz="2000" dirty="0"/>
              <a:t>The use of telemedicine in remote areas;</a:t>
            </a:r>
          </a:p>
          <a:p>
            <a:pPr algn="just"/>
            <a:r>
              <a:rPr lang="en-US" sz="2000" dirty="0"/>
              <a:t>Smart grid based sustainability improvements;</a:t>
            </a:r>
          </a:p>
          <a:p>
            <a:pPr algn="just"/>
            <a:r>
              <a:rPr lang="en-US" sz="2000" dirty="0"/>
              <a:t>Improvements in terms of biodiversity, e.g., by AI applications to preserve endangered species</a:t>
            </a:r>
          </a:p>
          <a:p>
            <a:pPr algn="just"/>
            <a:r>
              <a:rPr lang="en-US" sz="2000" dirty="0"/>
              <a:t>The use of robots and AI in education, for example by using AI for individualized learning or supporting students outside the classroom.</a:t>
            </a:r>
            <a:endParaRPr lang="en-IN" sz="2000" dirty="0"/>
          </a:p>
        </p:txBody>
      </p:sp>
    </p:spTree>
    <p:extLst>
      <p:ext uri="{BB962C8B-B14F-4D97-AF65-F5344CB8AC3E}">
        <p14:creationId xmlns:p14="http://schemas.microsoft.com/office/powerpoint/2010/main" val="3042041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14A760-28FF-428C-AC74-4A905DFFFCC7}"/>
              </a:ext>
            </a:extLst>
          </p:cNvPr>
          <p:cNvSpPr>
            <a:spLocks noGrp="1"/>
          </p:cNvSpPr>
          <p:nvPr>
            <p:ph type="title"/>
          </p:nvPr>
        </p:nvSpPr>
        <p:spPr>
          <a:xfrm>
            <a:off x="457200" y="2718048"/>
            <a:ext cx="8229600" cy="1143000"/>
          </a:xfrm>
        </p:spPr>
        <p:txBody>
          <a:bodyPr>
            <a:normAutofit/>
          </a:bodyPr>
          <a:lstStyle/>
          <a:p>
            <a:r>
              <a:rPr lang="en-US" sz="6000" dirty="0"/>
              <a:t>Autonomy</a:t>
            </a:r>
            <a:endParaRPr lang="en-US" sz="6000" b="1" dirty="0"/>
          </a:p>
        </p:txBody>
      </p:sp>
    </p:spTree>
    <p:extLst>
      <p:ext uri="{BB962C8B-B14F-4D97-AF65-F5344CB8AC3E}">
        <p14:creationId xmlns:p14="http://schemas.microsoft.com/office/powerpoint/2010/main" val="3670727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Autonomy</a:t>
            </a:r>
          </a:p>
        </p:txBody>
      </p:sp>
      <p:sp>
        <p:nvSpPr>
          <p:cNvPr id="3" name="Content Placeholder 2"/>
          <p:cNvSpPr>
            <a:spLocks noGrp="1"/>
          </p:cNvSpPr>
          <p:nvPr>
            <p:ph idx="1"/>
          </p:nvPr>
        </p:nvSpPr>
        <p:spPr>
          <a:xfrm>
            <a:off x="457200" y="1600200"/>
            <a:ext cx="8219256" cy="4525963"/>
          </a:xfrm>
        </p:spPr>
        <p:txBody>
          <a:bodyPr>
            <a:noAutofit/>
          </a:bodyPr>
          <a:lstStyle/>
          <a:p>
            <a:pPr marL="0" indent="0" algn="just">
              <a:buNone/>
            </a:pPr>
            <a:r>
              <a:rPr lang="en-US" sz="2000" dirty="0"/>
              <a:t>The principle of Autonomy states that AI shall respect people’s goals and wishes. Traditionally in AI and robotics, the term autonomy refers to an AI system’s or robot’s ability to operate without human intervention.</a:t>
            </a:r>
          </a:p>
          <a:p>
            <a:pPr marL="0" indent="0" algn="just">
              <a:buNone/>
            </a:pPr>
            <a:endParaRPr lang="en-US" sz="2000" dirty="0"/>
          </a:p>
          <a:p>
            <a:pPr marL="0" indent="0" algn="just">
              <a:buNone/>
            </a:pPr>
            <a:r>
              <a:rPr lang="en-US" sz="2000" b="1" dirty="0"/>
              <a:t>Example 1:</a:t>
            </a:r>
          </a:p>
          <a:p>
            <a:pPr marL="0" indent="0" algn="just">
              <a:buNone/>
            </a:pPr>
            <a:endParaRPr lang="en-US" sz="2000" dirty="0"/>
          </a:p>
          <a:p>
            <a:pPr marL="0" indent="0" algn="just">
              <a:buNone/>
            </a:pPr>
            <a:r>
              <a:rPr lang="en-US" sz="2000" dirty="0"/>
              <a:t>There are ethical limits to autonomy. Suppose a child says to a robot, “pull my sister’s hair, she’s been mean to me and I hate her!” In this case, should the robot obey the child? If an adult says, “smack my daughter, she’s been naughty” should the robot obey? Generally speaking, systems should not help people pursue illegal or immoral goals. Moreover, systems should not be used to perform illegal or immoral acts. There is no strong case for systems allowing users to employ the systems to harm others unless there is good reason. </a:t>
            </a:r>
            <a:endParaRPr lang="en-IN" sz="2000" dirty="0"/>
          </a:p>
        </p:txBody>
      </p:sp>
    </p:spTree>
    <p:extLst>
      <p:ext uri="{BB962C8B-B14F-4D97-AF65-F5344CB8AC3E}">
        <p14:creationId xmlns:p14="http://schemas.microsoft.com/office/powerpoint/2010/main" val="518512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Autonomy (Contd..)</a:t>
            </a:r>
          </a:p>
        </p:txBody>
      </p:sp>
      <p:sp>
        <p:nvSpPr>
          <p:cNvPr id="3" name="Content Placeholder 2"/>
          <p:cNvSpPr>
            <a:spLocks noGrp="1"/>
          </p:cNvSpPr>
          <p:nvPr>
            <p:ph idx="1"/>
          </p:nvPr>
        </p:nvSpPr>
        <p:spPr>
          <a:xfrm>
            <a:off x="467544" y="1268760"/>
            <a:ext cx="8219256" cy="5544616"/>
          </a:xfrm>
        </p:spPr>
        <p:txBody>
          <a:bodyPr>
            <a:noAutofit/>
          </a:bodyPr>
          <a:lstStyle/>
          <a:p>
            <a:pPr marL="0" indent="0" algn="just">
              <a:buNone/>
            </a:pPr>
            <a:r>
              <a:rPr lang="en-US" sz="1600" b="1" dirty="0"/>
              <a:t>Example 2:</a:t>
            </a:r>
          </a:p>
          <a:p>
            <a:pPr marL="0" indent="0" algn="just">
              <a:buNone/>
            </a:pPr>
            <a:endParaRPr lang="en-US" sz="1600" dirty="0"/>
          </a:p>
          <a:p>
            <a:pPr marL="0" indent="0" algn="just">
              <a:buNone/>
            </a:pPr>
            <a:r>
              <a:rPr lang="en-US" sz="2400" dirty="0"/>
              <a:t>However, there are some cases in which robots are designed to use force against humans. The police may need to harm people in some cases such as apprehending violent offenders. For example, in 2016, the Dallas Police Chief ordered the use of a tele-operated robot to carry an explosive to a perpetrator who had shot 10 officers, killing 5 and wounding 5 (</a:t>
            </a:r>
            <a:r>
              <a:rPr lang="en-US" sz="2400" dirty="0" err="1"/>
              <a:t>Thielmann</a:t>
            </a:r>
            <a:r>
              <a:rPr lang="en-US" sz="2400" dirty="0"/>
              <a:t> 2016). The explosion killed the offender. Humans were in control of this particular robot. In the military domain, robots capable of violent action against humans have existed for some time. However, apart </a:t>
            </a:r>
            <a:r>
              <a:rPr lang="en-US" sz="2400" dirty="0" smtClean="0"/>
              <a:t>from lawful </a:t>
            </a:r>
            <a:r>
              <a:rPr lang="en-US" sz="2400" dirty="0"/>
              <a:t>violence carried out by the state, there are relatively few cases where people are comfortable with robots and AIs being designed to harm humans.</a:t>
            </a:r>
            <a:endParaRPr lang="en-IN" sz="2400" dirty="0"/>
          </a:p>
        </p:txBody>
      </p:sp>
    </p:spTree>
    <p:extLst>
      <p:ext uri="{BB962C8B-B14F-4D97-AF65-F5344CB8AC3E}">
        <p14:creationId xmlns:p14="http://schemas.microsoft.com/office/powerpoint/2010/main" val="2782288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Autonomy (Contd..)</a:t>
            </a:r>
          </a:p>
        </p:txBody>
      </p:sp>
      <p:sp>
        <p:nvSpPr>
          <p:cNvPr id="3" name="Content Placeholder 2"/>
          <p:cNvSpPr>
            <a:spLocks noGrp="1"/>
          </p:cNvSpPr>
          <p:nvPr>
            <p:ph idx="1"/>
          </p:nvPr>
        </p:nvSpPr>
        <p:spPr>
          <a:xfrm>
            <a:off x="467544" y="1268760"/>
            <a:ext cx="8363272" cy="5256584"/>
          </a:xfrm>
        </p:spPr>
        <p:txBody>
          <a:bodyPr>
            <a:noAutofit/>
          </a:bodyPr>
          <a:lstStyle/>
          <a:p>
            <a:pPr marL="0" indent="0" algn="just">
              <a:buNone/>
            </a:pPr>
            <a:r>
              <a:rPr lang="en-US" sz="2400" dirty="0"/>
              <a:t>Isaac Asimov (2 January 1920–6 April 1992) proposed three rules of robotics that would safeguard humanity from malevolent robots.</a:t>
            </a:r>
          </a:p>
          <a:p>
            <a:pPr marL="0" indent="0" algn="just">
              <a:buNone/>
            </a:pPr>
            <a:r>
              <a:rPr lang="en-US" sz="2400" dirty="0"/>
              <a:t>1. A robot </a:t>
            </a:r>
            <a:r>
              <a:rPr lang="en-US" sz="2400" b="1" dirty="0">
                <a:solidFill>
                  <a:srgbClr val="FF0000"/>
                </a:solidFill>
              </a:rPr>
              <a:t>may not injure a human being</a:t>
            </a:r>
            <a:r>
              <a:rPr lang="en-US" sz="2400" b="1" dirty="0"/>
              <a:t> </a:t>
            </a:r>
            <a:r>
              <a:rPr lang="en-US" sz="2400" dirty="0"/>
              <a:t>or, through inaction, allow a human being to come to harm.</a:t>
            </a:r>
          </a:p>
          <a:p>
            <a:pPr marL="0" indent="0" algn="just">
              <a:buNone/>
            </a:pPr>
            <a:r>
              <a:rPr lang="en-US" sz="2400" dirty="0"/>
              <a:t>2. A robot </a:t>
            </a:r>
            <a:r>
              <a:rPr lang="en-US" sz="2400" b="1" dirty="0">
                <a:solidFill>
                  <a:srgbClr val="FF0000"/>
                </a:solidFill>
              </a:rPr>
              <a:t>must obey the orders given it by human beings </a:t>
            </a:r>
            <a:r>
              <a:rPr lang="en-US" sz="2400" dirty="0"/>
              <a:t>except where such orders would conflict with the First Law.</a:t>
            </a:r>
          </a:p>
          <a:p>
            <a:pPr marL="0" indent="0" algn="just">
              <a:buNone/>
            </a:pPr>
            <a:r>
              <a:rPr lang="en-US" sz="2400" dirty="0"/>
              <a:t>3. A robot must </a:t>
            </a:r>
            <a:r>
              <a:rPr lang="en-US" sz="2400" b="1" dirty="0">
                <a:solidFill>
                  <a:srgbClr val="FF0000"/>
                </a:solidFill>
              </a:rPr>
              <a:t>protect its own existence </a:t>
            </a:r>
            <a:r>
              <a:rPr lang="en-US" sz="2400" dirty="0"/>
              <a:t>as long as such protection does not conflict with the First or Second Laws.</a:t>
            </a:r>
          </a:p>
          <a:p>
            <a:pPr marL="0" indent="0" algn="just">
              <a:buNone/>
            </a:pPr>
            <a:r>
              <a:rPr lang="en-US" sz="2400" dirty="0"/>
              <a:t>While his work is highly visible in the public media, it has been criticized by philosophers. Asimov eventually added a zeroth law:</a:t>
            </a:r>
          </a:p>
          <a:p>
            <a:pPr marL="0" indent="0" algn="just">
              <a:buNone/>
            </a:pPr>
            <a:r>
              <a:rPr lang="en-US" sz="2400" dirty="0"/>
              <a:t>0. A robot may not harm humanity, or, by inaction, allow humanity to come to harm.</a:t>
            </a:r>
            <a:endParaRPr lang="en-IN" sz="2400" dirty="0"/>
          </a:p>
        </p:txBody>
      </p:sp>
    </p:spTree>
    <p:extLst>
      <p:ext uri="{BB962C8B-B14F-4D97-AF65-F5344CB8AC3E}">
        <p14:creationId xmlns:p14="http://schemas.microsoft.com/office/powerpoint/2010/main" val="1738332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14A760-28FF-428C-AC74-4A905DFFFCC7}"/>
              </a:ext>
            </a:extLst>
          </p:cNvPr>
          <p:cNvSpPr>
            <a:spLocks noGrp="1"/>
          </p:cNvSpPr>
          <p:nvPr>
            <p:ph type="title"/>
          </p:nvPr>
        </p:nvSpPr>
        <p:spPr>
          <a:xfrm>
            <a:off x="457200" y="2718048"/>
            <a:ext cx="8229600" cy="1143000"/>
          </a:xfrm>
        </p:spPr>
        <p:txBody>
          <a:bodyPr>
            <a:normAutofit/>
          </a:bodyPr>
          <a:lstStyle/>
          <a:p>
            <a:r>
              <a:rPr lang="en-US" sz="6000" dirty="0"/>
              <a:t>Justice</a:t>
            </a:r>
            <a:endParaRPr lang="en-US" sz="6000" b="1" dirty="0"/>
          </a:p>
        </p:txBody>
      </p:sp>
    </p:spTree>
    <p:extLst>
      <p:ext uri="{BB962C8B-B14F-4D97-AF65-F5344CB8AC3E}">
        <p14:creationId xmlns:p14="http://schemas.microsoft.com/office/powerpoint/2010/main" val="107928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Justice</a:t>
            </a:r>
          </a:p>
        </p:txBody>
      </p:sp>
      <p:sp>
        <p:nvSpPr>
          <p:cNvPr id="3" name="Content Placeholder 2"/>
          <p:cNvSpPr>
            <a:spLocks noGrp="1"/>
          </p:cNvSpPr>
          <p:nvPr>
            <p:ph idx="1"/>
          </p:nvPr>
        </p:nvSpPr>
        <p:spPr>
          <a:xfrm>
            <a:off x="457200" y="1052736"/>
            <a:ext cx="4474840" cy="6264696"/>
          </a:xfrm>
        </p:spPr>
        <p:txBody>
          <a:bodyPr>
            <a:noAutofit/>
          </a:bodyPr>
          <a:lstStyle/>
          <a:p>
            <a:pPr marL="0" indent="0" algn="just">
              <a:buNone/>
            </a:pPr>
            <a:r>
              <a:rPr lang="en-US" sz="1800" dirty="0"/>
              <a:t>The principle of justice states that AI shall act in a just and unbiased way. Justice is often illustrated by a statue of the Roman Goddess Justitia. </a:t>
            </a:r>
            <a:endParaRPr lang="en-US" sz="1800" dirty="0" smtClean="0"/>
          </a:p>
          <a:p>
            <a:pPr marL="0" indent="0" algn="just">
              <a:buNone/>
            </a:pPr>
            <a:endParaRPr lang="en-US" sz="1800" dirty="0" smtClean="0"/>
          </a:p>
          <a:p>
            <a:pPr marL="0" indent="0" algn="just">
              <a:buNone/>
            </a:pPr>
            <a:r>
              <a:rPr lang="en-US" sz="1800" dirty="0" smtClean="0"/>
              <a:t>Frequently</a:t>
            </a:r>
            <a:r>
              <a:rPr lang="en-US" sz="1800" dirty="0"/>
              <a:t>, she is depicted with a sword, scales and a </a:t>
            </a:r>
            <a:r>
              <a:rPr lang="en-US" sz="1800" dirty="0" smtClean="0"/>
              <a:t>blindfold. The </a:t>
            </a:r>
            <a:r>
              <a:rPr lang="en-US" sz="1800" dirty="0"/>
              <a:t>blindfold represents impartiality. The scales represent the weighing of evidence. The sword represents punishment</a:t>
            </a:r>
            <a:r>
              <a:rPr lang="en-US" sz="1800" dirty="0" smtClean="0"/>
              <a:t>.</a:t>
            </a:r>
          </a:p>
          <a:p>
            <a:pPr marL="0" indent="0" algn="just">
              <a:buNone/>
            </a:pPr>
            <a:endParaRPr lang="en-US" sz="1800" dirty="0"/>
          </a:p>
          <a:p>
            <a:pPr marL="0" indent="0" algn="just">
              <a:buNone/>
            </a:pPr>
            <a:r>
              <a:rPr lang="en-US" sz="1800" dirty="0" smtClean="0"/>
              <a:t>Defining </a:t>
            </a:r>
            <a:r>
              <a:rPr lang="en-US" sz="1800" dirty="0"/>
              <a:t>“justice” at the human level is a substantial challenge for AI. The main problem for AI is that moral theory is vigorously contested. Generally defining “justice” or “ethics” in terms of </a:t>
            </a:r>
            <a:r>
              <a:rPr lang="en-US" sz="1800" dirty="0" smtClean="0"/>
              <a:t>what machines </a:t>
            </a:r>
            <a:r>
              <a:rPr lang="en-US" sz="1800" dirty="0"/>
              <a:t>can process is hard. There is no agreement on moral theory.</a:t>
            </a:r>
            <a:endParaRPr lang="en-IN"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7754" y="1772816"/>
            <a:ext cx="3384376"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1002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in Court</a:t>
            </a:r>
          </a:p>
        </p:txBody>
      </p:sp>
      <p:sp>
        <p:nvSpPr>
          <p:cNvPr id="3" name="Content Placeholder 2"/>
          <p:cNvSpPr>
            <a:spLocks noGrp="1"/>
          </p:cNvSpPr>
          <p:nvPr>
            <p:ph idx="1"/>
          </p:nvPr>
        </p:nvSpPr>
        <p:spPr>
          <a:xfrm>
            <a:off x="395536" y="1412776"/>
            <a:ext cx="8363272" cy="4525963"/>
          </a:xfrm>
        </p:spPr>
        <p:txBody>
          <a:bodyPr>
            <a:noAutofit/>
          </a:bodyPr>
          <a:lstStyle/>
          <a:p>
            <a:pPr marL="0" indent="0" algn="just">
              <a:buNone/>
            </a:pPr>
            <a:r>
              <a:rPr lang="en-US" sz="2400" dirty="0"/>
              <a:t>Depending on the country, AI software is being used in courts. One relatively simple example is the use to determine the order in which cases are brought up to a judge, making use of information on the severity of cases, prior convictions, and more, in order to make a court’s work more efficient. </a:t>
            </a:r>
            <a:r>
              <a:rPr lang="en-US" sz="2400" dirty="0" smtClean="0"/>
              <a:t>A </a:t>
            </a:r>
            <a:r>
              <a:rPr lang="en-US" sz="2400" dirty="0"/>
              <a:t>more impactful use is in supporting judges to determine whether an inmate gets released on probation or not.</a:t>
            </a:r>
            <a:endParaRPr lang="en-IN" sz="2400" dirty="0"/>
          </a:p>
        </p:txBody>
      </p:sp>
    </p:spTree>
    <p:extLst>
      <p:ext uri="{BB962C8B-B14F-4D97-AF65-F5344CB8AC3E}">
        <p14:creationId xmlns:p14="http://schemas.microsoft.com/office/powerpoint/2010/main" val="828683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a:t>
            </a:r>
          </a:p>
        </p:txBody>
      </p:sp>
      <p:sp>
        <p:nvSpPr>
          <p:cNvPr id="5" name="Content Placeholder 4">
            <a:extLst>
              <a:ext uri="{FF2B5EF4-FFF2-40B4-BE49-F238E27FC236}">
                <a16:creationId xmlns="" xmlns:a16="http://schemas.microsoft.com/office/drawing/2014/main" id="{FB5D29AC-97D2-4695-9851-087912C49593}"/>
              </a:ext>
            </a:extLst>
          </p:cNvPr>
          <p:cNvSpPr>
            <a:spLocks noGrp="1"/>
          </p:cNvSpPr>
          <p:nvPr>
            <p:ph idx="1"/>
          </p:nvPr>
        </p:nvSpPr>
        <p:spPr>
          <a:xfrm>
            <a:off x="395536" y="1268760"/>
            <a:ext cx="8229600" cy="5328592"/>
          </a:xfrm>
        </p:spPr>
        <p:txBody>
          <a:bodyPr>
            <a:noAutofit/>
          </a:bodyPr>
          <a:lstStyle/>
          <a:p>
            <a:pPr algn="just"/>
            <a:r>
              <a:rPr lang="en-US" sz="2000" dirty="0"/>
              <a:t>To sum </a:t>
            </a:r>
            <a:r>
              <a:rPr lang="en-US" sz="2000" dirty="0" smtClean="0"/>
              <a:t>up, </a:t>
            </a:r>
            <a:r>
              <a:rPr lang="en-US" sz="2000" dirty="0"/>
              <a:t>users will accept systems if they </a:t>
            </a:r>
            <a:r>
              <a:rPr lang="en-US" sz="2000" b="1" dirty="0">
                <a:solidFill>
                  <a:srgbClr val="FF0000"/>
                </a:solidFill>
              </a:rPr>
              <a:t>trust</a:t>
            </a:r>
            <a:r>
              <a:rPr lang="en-US" sz="2000" dirty="0"/>
              <a:t> them, find them useful and can afford them. Businesses therefore have an incentive to make systems people trust. Trust involves a very complex cluster of concepts</a:t>
            </a:r>
            <a:r>
              <a:rPr lang="en-US" sz="2000" dirty="0" smtClean="0"/>
              <a:t>.</a:t>
            </a:r>
          </a:p>
          <a:p>
            <a:pPr marL="0" indent="0" algn="just">
              <a:buNone/>
            </a:pPr>
            <a:endParaRPr lang="en-US" sz="2000" dirty="0" smtClean="0"/>
          </a:p>
          <a:p>
            <a:pPr algn="just"/>
            <a:r>
              <a:rPr lang="en-US" sz="2000" dirty="0" smtClean="0"/>
              <a:t> </a:t>
            </a:r>
            <a:r>
              <a:rPr lang="en-US" sz="2000" dirty="0"/>
              <a:t>To trust a system users will need to be confident that the system will do good to them or for them. That is it will display </a:t>
            </a:r>
            <a:r>
              <a:rPr lang="en-US" sz="2000" b="1" dirty="0">
                <a:solidFill>
                  <a:srgbClr val="FF0000"/>
                </a:solidFill>
              </a:rPr>
              <a:t>beneficence</a:t>
            </a:r>
            <a:r>
              <a:rPr lang="en-US" sz="2000" dirty="0">
                <a:solidFill>
                  <a:srgbClr val="FF0000"/>
                </a:solidFill>
              </a:rPr>
              <a:t> </a:t>
            </a:r>
            <a:r>
              <a:rPr lang="en-US" sz="2000" dirty="0"/>
              <a:t>towards them. They will need to be confident the system will not do bad things to them such as harm them or steal from them or damage their interests in some other way (e.g. breach their privacy or cause them embarrassment</a:t>
            </a:r>
            <a:r>
              <a:rPr lang="en-US" sz="2000" dirty="0" smtClean="0"/>
              <a:t>).</a:t>
            </a:r>
          </a:p>
          <a:p>
            <a:pPr marL="0" indent="0" algn="just">
              <a:buNone/>
            </a:pPr>
            <a:endParaRPr lang="en-US" sz="2000" dirty="0" smtClean="0"/>
          </a:p>
          <a:p>
            <a:pPr algn="just"/>
            <a:r>
              <a:rPr lang="en-US" sz="2000" dirty="0" smtClean="0"/>
              <a:t>They </a:t>
            </a:r>
            <a:r>
              <a:rPr lang="en-US" sz="2000" dirty="0"/>
              <a:t>need to be confident the AI will not compromise their </a:t>
            </a:r>
            <a:r>
              <a:rPr lang="en-US" sz="2000" b="1" dirty="0">
                <a:solidFill>
                  <a:srgbClr val="FF0000"/>
                </a:solidFill>
              </a:rPr>
              <a:t>autonomy</a:t>
            </a:r>
            <a:r>
              <a:rPr lang="en-US" sz="2000" dirty="0"/>
              <a:t>. This is not to say robots and AIs will never say no to humans. It is merely to say they will only say “no” if there is a good reason. For example, if the human wants to do something wrong with the robot, a morally intelligent robot could (in theory) refuse to obey the human</a:t>
            </a:r>
            <a:r>
              <a:rPr lang="en-US" sz="2000" dirty="0" smtClean="0"/>
              <a:t>.</a:t>
            </a:r>
            <a:endParaRPr lang="en-US" sz="2000" dirty="0"/>
          </a:p>
        </p:txBody>
      </p:sp>
    </p:spTree>
    <p:extLst>
      <p:ext uri="{BB962C8B-B14F-4D97-AF65-F5344CB8AC3E}">
        <p14:creationId xmlns:p14="http://schemas.microsoft.com/office/powerpoint/2010/main" val="3016468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63CB71-45E6-418D-BB41-52569097A175}"/>
              </a:ext>
            </a:extLst>
          </p:cNvPr>
          <p:cNvSpPr>
            <a:spLocks noGrp="1"/>
          </p:cNvSpPr>
          <p:nvPr>
            <p:ph type="title"/>
          </p:nvPr>
        </p:nvSpPr>
        <p:spPr/>
        <p:txBody>
          <a:bodyPr/>
          <a:lstStyle/>
          <a:p>
            <a:r>
              <a:rPr lang="en-US" dirty="0"/>
              <a:t>Trust &amp; Fairness in AI Systems</a:t>
            </a:r>
          </a:p>
        </p:txBody>
      </p:sp>
      <p:sp>
        <p:nvSpPr>
          <p:cNvPr id="3" name="Content Placeholder 2">
            <a:extLst>
              <a:ext uri="{FF2B5EF4-FFF2-40B4-BE49-F238E27FC236}">
                <a16:creationId xmlns="" xmlns:a16="http://schemas.microsoft.com/office/drawing/2014/main" id="{8B055DBE-BA34-4490-9040-AF2829E6E345}"/>
              </a:ext>
            </a:extLst>
          </p:cNvPr>
          <p:cNvSpPr>
            <a:spLocks noGrp="1"/>
          </p:cNvSpPr>
          <p:nvPr>
            <p:ph idx="1"/>
          </p:nvPr>
        </p:nvSpPr>
        <p:spPr/>
        <p:txBody>
          <a:bodyPr/>
          <a:lstStyle/>
          <a:p>
            <a:r>
              <a:rPr lang="en-US" dirty="0"/>
              <a:t>Agenda</a:t>
            </a:r>
          </a:p>
          <a:p>
            <a:pPr lvl="1"/>
            <a:r>
              <a:rPr lang="en-US" dirty="0"/>
              <a:t>To discuss the role that trust and fairness play in the acceptance of AI systems.</a:t>
            </a:r>
          </a:p>
          <a:p>
            <a:pPr lvl="1"/>
            <a:r>
              <a:rPr lang="en-US" dirty="0"/>
              <a:t>Relation of trust and Fairness with</a:t>
            </a:r>
          </a:p>
          <a:p>
            <a:pPr lvl="2"/>
            <a:r>
              <a:rPr lang="en-US" dirty="0"/>
              <a:t>Non-maleficence</a:t>
            </a:r>
          </a:p>
          <a:p>
            <a:pPr lvl="2"/>
            <a:r>
              <a:rPr lang="en-US" dirty="0"/>
              <a:t>Beneficence</a:t>
            </a:r>
          </a:p>
          <a:p>
            <a:pPr lvl="2"/>
            <a:r>
              <a:rPr lang="en-US" dirty="0"/>
              <a:t>Autonomy</a:t>
            </a:r>
          </a:p>
          <a:p>
            <a:pPr lvl="2"/>
            <a:r>
              <a:rPr lang="en-US" dirty="0"/>
              <a:t>Justice </a:t>
            </a:r>
          </a:p>
          <a:p>
            <a:pPr lvl="2"/>
            <a:r>
              <a:rPr lang="en-US" dirty="0"/>
              <a:t>Explicability.</a:t>
            </a:r>
          </a:p>
        </p:txBody>
      </p:sp>
    </p:spTree>
    <p:extLst>
      <p:ext uri="{BB962C8B-B14F-4D97-AF65-F5344CB8AC3E}">
        <p14:creationId xmlns:p14="http://schemas.microsoft.com/office/powerpoint/2010/main" val="2046241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E5C897-73CD-4C91-A74E-EF82099FE882}"/>
              </a:ext>
            </a:extLst>
          </p:cNvPr>
          <p:cNvSpPr>
            <a:spLocks noGrp="1"/>
          </p:cNvSpPr>
          <p:nvPr>
            <p:ph type="title"/>
          </p:nvPr>
        </p:nvSpPr>
        <p:spPr/>
        <p:txBody>
          <a:bodyPr/>
          <a:lstStyle/>
          <a:p>
            <a:r>
              <a:rPr lang="en-US" dirty="0"/>
              <a:t>Trust - Definition</a:t>
            </a:r>
          </a:p>
        </p:txBody>
      </p:sp>
      <p:sp>
        <p:nvSpPr>
          <p:cNvPr id="3" name="Content Placeholder 2">
            <a:extLst>
              <a:ext uri="{FF2B5EF4-FFF2-40B4-BE49-F238E27FC236}">
                <a16:creationId xmlns="" xmlns:a16="http://schemas.microsoft.com/office/drawing/2014/main" id="{C435D39F-C937-40BC-BC00-F8ED06640156}"/>
              </a:ext>
            </a:extLst>
          </p:cNvPr>
          <p:cNvSpPr>
            <a:spLocks noGrp="1"/>
          </p:cNvSpPr>
          <p:nvPr>
            <p:ph idx="1"/>
          </p:nvPr>
        </p:nvSpPr>
        <p:spPr/>
        <p:txBody>
          <a:bodyPr/>
          <a:lstStyle/>
          <a:p>
            <a:pPr marL="0" indent="0" algn="just">
              <a:buNone/>
            </a:pPr>
            <a:r>
              <a:rPr lang="en-US" dirty="0"/>
              <a:t>Trust is an attitude that an agent will help achieve an individual’s goals in a situation by uncertainty and vulnerability</a:t>
            </a:r>
          </a:p>
        </p:txBody>
      </p:sp>
    </p:spTree>
    <p:extLst>
      <p:ext uri="{BB962C8B-B14F-4D97-AF65-F5344CB8AC3E}">
        <p14:creationId xmlns:p14="http://schemas.microsoft.com/office/powerpoint/2010/main" val="1253303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127"/>
            <a:ext cx="8229600" cy="1143000"/>
          </a:xfrm>
        </p:spPr>
        <p:txBody>
          <a:bodyPr/>
          <a:lstStyle/>
          <a:p>
            <a:r>
              <a:rPr lang="en-IN" dirty="0"/>
              <a:t>User Acceptance and Trust</a:t>
            </a:r>
          </a:p>
        </p:txBody>
      </p:sp>
      <p:sp>
        <p:nvSpPr>
          <p:cNvPr id="3" name="Content Placeholder 2"/>
          <p:cNvSpPr>
            <a:spLocks noGrp="1"/>
          </p:cNvSpPr>
          <p:nvPr>
            <p:ph idx="1"/>
          </p:nvPr>
        </p:nvSpPr>
        <p:spPr>
          <a:xfrm>
            <a:off x="457200" y="1196752"/>
            <a:ext cx="8229600" cy="5256584"/>
          </a:xfrm>
        </p:spPr>
        <p:txBody>
          <a:bodyPr>
            <a:normAutofit/>
          </a:bodyPr>
          <a:lstStyle/>
          <a:p>
            <a:pPr marL="0" indent="0" algn="just">
              <a:buNone/>
            </a:pPr>
            <a:endParaRPr lang="en-IN" b="1" dirty="0"/>
          </a:p>
          <a:p>
            <a:pPr marL="0" indent="0" algn="just">
              <a:buNone/>
            </a:pPr>
            <a:r>
              <a:rPr lang="en-US" dirty="0"/>
              <a:t>Trust is critical to user acceptance. People will avoid using systems they do not trust</a:t>
            </a:r>
            <a:r>
              <a:rPr lang="en-US" dirty="0" smtClean="0"/>
              <a:t>.</a:t>
            </a:r>
            <a:endParaRPr lang="en-US" dirty="0"/>
          </a:p>
        </p:txBody>
      </p:sp>
    </p:spTree>
    <p:extLst>
      <p:ext uri="{BB962C8B-B14F-4D97-AF65-F5344CB8AC3E}">
        <p14:creationId xmlns:p14="http://schemas.microsoft.com/office/powerpoint/2010/main" val="1848591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98A137-0AF0-4235-A019-A5C61AE6710D}"/>
              </a:ext>
            </a:extLst>
          </p:cNvPr>
          <p:cNvSpPr>
            <a:spLocks noGrp="1"/>
          </p:cNvSpPr>
          <p:nvPr>
            <p:ph type="title"/>
          </p:nvPr>
        </p:nvSpPr>
        <p:spPr/>
        <p:txBody>
          <a:bodyPr>
            <a:normAutofit fontScale="90000"/>
          </a:bodyPr>
          <a:lstStyle/>
          <a:p>
            <a:r>
              <a:rPr lang="en-US" dirty="0"/>
              <a:t>Ethical Principles for Trustworthy and Fair AI</a:t>
            </a:r>
          </a:p>
        </p:txBody>
      </p:sp>
      <p:sp>
        <p:nvSpPr>
          <p:cNvPr id="3" name="Content Placeholder 2">
            <a:extLst>
              <a:ext uri="{FF2B5EF4-FFF2-40B4-BE49-F238E27FC236}">
                <a16:creationId xmlns="" xmlns:a16="http://schemas.microsoft.com/office/drawing/2014/main" id="{DE103400-2FDA-45AE-B8D5-6077491BEE6B}"/>
              </a:ext>
            </a:extLst>
          </p:cNvPr>
          <p:cNvSpPr>
            <a:spLocks noGrp="1"/>
          </p:cNvSpPr>
          <p:nvPr>
            <p:ph idx="1"/>
          </p:nvPr>
        </p:nvSpPr>
        <p:spPr/>
        <p:txBody>
          <a:bodyPr>
            <a:normAutofit fontScale="92500" lnSpcReduction="10000"/>
          </a:bodyPr>
          <a:lstStyle/>
          <a:p>
            <a:pPr marL="0" indent="0">
              <a:buNone/>
            </a:pPr>
            <a:r>
              <a:rPr lang="en-US" dirty="0"/>
              <a:t>The European ethical principles for AI, presented by the AI4People group in 2018 (</a:t>
            </a:r>
            <a:r>
              <a:rPr lang="en-US" dirty="0" err="1"/>
              <a:t>Floridi</a:t>
            </a:r>
            <a:r>
              <a:rPr lang="en-US" dirty="0"/>
              <a:t> et al. 2018), suggest five principles for ethics of AI, which can be tied to trust and fairness in the following way.</a:t>
            </a:r>
          </a:p>
          <a:p>
            <a:r>
              <a:rPr lang="en-US" dirty="0"/>
              <a:t>Non-maleficence</a:t>
            </a:r>
          </a:p>
          <a:p>
            <a:r>
              <a:rPr lang="en-US" dirty="0"/>
              <a:t>Beneficence</a:t>
            </a:r>
          </a:p>
          <a:p>
            <a:r>
              <a:rPr lang="en-US" dirty="0"/>
              <a:t>Autonomy</a:t>
            </a:r>
          </a:p>
          <a:p>
            <a:r>
              <a:rPr lang="en-US" dirty="0"/>
              <a:t>Justice</a:t>
            </a:r>
          </a:p>
          <a:p>
            <a:r>
              <a:rPr lang="en-US" dirty="0"/>
              <a:t>Explicability</a:t>
            </a:r>
          </a:p>
          <a:p>
            <a:endParaRPr lang="en-US" dirty="0"/>
          </a:p>
        </p:txBody>
      </p:sp>
    </p:spTree>
    <p:extLst>
      <p:ext uri="{BB962C8B-B14F-4D97-AF65-F5344CB8AC3E}">
        <p14:creationId xmlns:p14="http://schemas.microsoft.com/office/powerpoint/2010/main" val="948440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14A760-28FF-428C-AC74-4A905DFFFCC7}"/>
              </a:ext>
            </a:extLst>
          </p:cNvPr>
          <p:cNvSpPr>
            <a:spLocks noGrp="1"/>
          </p:cNvSpPr>
          <p:nvPr>
            <p:ph type="title"/>
          </p:nvPr>
        </p:nvSpPr>
        <p:spPr>
          <a:xfrm>
            <a:off x="457200" y="2718048"/>
            <a:ext cx="8229600" cy="1143000"/>
          </a:xfrm>
        </p:spPr>
        <p:txBody>
          <a:bodyPr>
            <a:normAutofit/>
          </a:bodyPr>
          <a:lstStyle/>
          <a:p>
            <a:r>
              <a:rPr lang="en-US" sz="6000" b="1" dirty="0"/>
              <a:t>Non-maleficence</a:t>
            </a:r>
          </a:p>
        </p:txBody>
      </p:sp>
    </p:spTree>
    <p:extLst>
      <p:ext uri="{BB962C8B-B14F-4D97-AF65-F5344CB8AC3E}">
        <p14:creationId xmlns:p14="http://schemas.microsoft.com/office/powerpoint/2010/main" val="2650294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Non-maleficence</a:t>
            </a:r>
          </a:p>
        </p:txBody>
      </p:sp>
      <p:sp>
        <p:nvSpPr>
          <p:cNvPr id="3" name="Content Placeholder 2"/>
          <p:cNvSpPr>
            <a:spLocks noGrp="1"/>
          </p:cNvSpPr>
          <p:nvPr>
            <p:ph idx="1"/>
          </p:nvPr>
        </p:nvSpPr>
        <p:spPr>
          <a:xfrm>
            <a:off x="457200" y="1600200"/>
            <a:ext cx="8147248" cy="4525963"/>
          </a:xfrm>
        </p:spPr>
        <p:txBody>
          <a:bodyPr>
            <a:noAutofit/>
          </a:bodyPr>
          <a:lstStyle/>
          <a:p>
            <a:pPr marL="0" indent="0" algn="just">
              <a:buNone/>
            </a:pPr>
            <a:r>
              <a:rPr lang="en-US" sz="2400" dirty="0"/>
              <a:t>The principle of Non-maleficence states that AI shall not harm people. AI systems that harm people (and animals or property) are a risk, both for individuals as well as for companies.</a:t>
            </a:r>
          </a:p>
          <a:p>
            <a:pPr marL="0" indent="0" algn="just">
              <a:buNone/>
            </a:pPr>
            <a:endParaRPr lang="en-US" sz="2400" dirty="0"/>
          </a:p>
          <a:p>
            <a:pPr marL="0" indent="0" algn="just">
              <a:buNone/>
            </a:pPr>
            <a:r>
              <a:rPr lang="en-US" sz="2400" dirty="0"/>
              <a:t>Examples:</a:t>
            </a:r>
          </a:p>
          <a:p>
            <a:pPr marL="0" indent="0" algn="just">
              <a:buNone/>
            </a:pPr>
            <a:endParaRPr lang="en-US" sz="2400" dirty="0"/>
          </a:p>
          <a:p>
            <a:pPr algn="just"/>
            <a:r>
              <a:rPr lang="en-US" sz="2400" dirty="0"/>
              <a:t>Bullying</a:t>
            </a:r>
          </a:p>
          <a:p>
            <a:pPr algn="just"/>
            <a:r>
              <a:rPr lang="en-US" sz="2400" dirty="0"/>
              <a:t>Hate Speech</a:t>
            </a:r>
            <a:endParaRPr lang="en-IN" sz="2400" dirty="0"/>
          </a:p>
        </p:txBody>
      </p:sp>
    </p:spTree>
    <p:extLst>
      <p:ext uri="{BB962C8B-B14F-4D97-AF65-F5344CB8AC3E}">
        <p14:creationId xmlns:p14="http://schemas.microsoft.com/office/powerpoint/2010/main" val="1567619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Social Media Bullying and Harassment</a:t>
            </a:r>
          </a:p>
        </p:txBody>
      </p:sp>
      <p:sp>
        <p:nvSpPr>
          <p:cNvPr id="3" name="Content Placeholder 2"/>
          <p:cNvSpPr>
            <a:spLocks noGrp="1"/>
          </p:cNvSpPr>
          <p:nvPr>
            <p:ph idx="1"/>
          </p:nvPr>
        </p:nvSpPr>
        <p:spPr>
          <a:xfrm>
            <a:off x="457200" y="1600200"/>
            <a:ext cx="8147248" cy="4525963"/>
          </a:xfrm>
        </p:spPr>
        <p:txBody>
          <a:bodyPr>
            <a:noAutofit/>
          </a:bodyPr>
          <a:lstStyle/>
          <a:p>
            <a:pPr algn="just"/>
            <a:r>
              <a:rPr lang="en-US" sz="2000" dirty="0"/>
              <a:t>The cases of school children being bullied by classmates or employees bullied at workplace are numerous. There are cases where this has even lead to suicide. </a:t>
            </a:r>
            <a:endParaRPr lang="en-US" sz="2000" dirty="0" smtClean="0"/>
          </a:p>
          <a:p>
            <a:pPr algn="just"/>
            <a:endParaRPr lang="en-US" sz="2000" dirty="0"/>
          </a:p>
          <a:p>
            <a:pPr algn="just"/>
            <a:r>
              <a:rPr lang="en-US" sz="2000" dirty="0" smtClean="0"/>
              <a:t>While </a:t>
            </a:r>
            <a:r>
              <a:rPr lang="en-US" sz="2000" dirty="0"/>
              <a:t>such bullying certainly existed prior to the advent of digital technologies, it has, through social networks, acquired a new level of concern, as indicated by surveys. The risk of being exposed to large groups or to the public in general has risen dramatically. Consequently, in a number of countries, laws have been passed against bullying in digital media (Sweden was the first country to do so in 1993).</a:t>
            </a:r>
            <a:endParaRPr lang="en-IN" sz="2000" dirty="0"/>
          </a:p>
        </p:txBody>
      </p:sp>
    </p:spTree>
    <p:extLst>
      <p:ext uri="{BB962C8B-B14F-4D97-AF65-F5344CB8AC3E}">
        <p14:creationId xmlns:p14="http://schemas.microsoft.com/office/powerpoint/2010/main" val="14084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Hate Speech</a:t>
            </a:r>
          </a:p>
        </p:txBody>
      </p:sp>
      <p:sp>
        <p:nvSpPr>
          <p:cNvPr id="3" name="Content Placeholder 2"/>
          <p:cNvSpPr>
            <a:spLocks noGrp="1"/>
          </p:cNvSpPr>
          <p:nvPr>
            <p:ph idx="1"/>
          </p:nvPr>
        </p:nvSpPr>
        <p:spPr>
          <a:xfrm>
            <a:off x="467544" y="1268760"/>
            <a:ext cx="8147248" cy="5589240"/>
          </a:xfrm>
        </p:spPr>
        <p:txBody>
          <a:bodyPr>
            <a:noAutofit/>
          </a:bodyPr>
          <a:lstStyle/>
          <a:p>
            <a:pPr marL="0" indent="0" algn="just">
              <a:buNone/>
            </a:pPr>
            <a:r>
              <a:rPr lang="en-US" sz="2400" dirty="0"/>
              <a:t>Hate speech is a type of speech that is not just specifically directed against a particular person but can also be directed against groups or entire parts of a population. It might, for example, attack groups on the basis of their ethnic origin, sexual orientation, religion, gender, identity, disability and others.</a:t>
            </a:r>
          </a:p>
          <a:p>
            <a:pPr marL="0" indent="0" algn="just">
              <a:buNone/>
            </a:pPr>
            <a:endParaRPr lang="en-US" sz="2400" dirty="0"/>
          </a:p>
          <a:p>
            <a:pPr marL="0" indent="0" algn="just">
              <a:buNone/>
            </a:pPr>
            <a:r>
              <a:rPr lang="en-US" sz="2400" dirty="0"/>
              <a:t>Example:</a:t>
            </a:r>
          </a:p>
          <a:p>
            <a:pPr marL="0" indent="0" algn="just">
              <a:buNone/>
            </a:pPr>
            <a:r>
              <a:rPr lang="en-US" sz="2400" dirty="0"/>
              <a:t>A new level of hate speech laws was reached in 2017 in Germany, when a bill was passed by the German Bundestag which specifically criminalizes hate speech on social media. The law also insists that social networks (like Facebook or others) may be fined very large sums of up to 50 million EUR—in case they do not actively seek and successfully remove certain content within a week.</a:t>
            </a:r>
            <a:endParaRPr lang="en-IN" sz="2400" dirty="0"/>
          </a:p>
        </p:txBody>
      </p:sp>
    </p:spTree>
    <p:extLst>
      <p:ext uri="{BB962C8B-B14F-4D97-AF65-F5344CB8AC3E}">
        <p14:creationId xmlns:p14="http://schemas.microsoft.com/office/powerpoint/2010/main" val="1744593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4377</TotalTime>
  <Words>1396</Words>
  <Application>Microsoft Office PowerPoint</Application>
  <PresentationFormat>On-screen Show (4:3)</PresentationFormat>
  <Paragraphs>83</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TRUST AND FAIRNESS IN AI SYSTEMS</vt:lpstr>
      <vt:lpstr>Trust &amp; Fairness in AI Systems</vt:lpstr>
      <vt:lpstr>Trust - Definition</vt:lpstr>
      <vt:lpstr>User Acceptance and Trust</vt:lpstr>
      <vt:lpstr>Ethical Principles for Trustworthy and Fair AI</vt:lpstr>
      <vt:lpstr>Non-maleficence</vt:lpstr>
      <vt:lpstr>Non-maleficence</vt:lpstr>
      <vt:lpstr>Social Media Bullying and Harassment</vt:lpstr>
      <vt:lpstr>Hate Speech</vt:lpstr>
      <vt:lpstr>Beneficence</vt:lpstr>
      <vt:lpstr>Beneficence</vt:lpstr>
      <vt:lpstr>Autonomy</vt:lpstr>
      <vt:lpstr>Autonomy</vt:lpstr>
      <vt:lpstr>Autonomy (Contd..)</vt:lpstr>
      <vt:lpstr>Autonomy (Contd..)</vt:lpstr>
      <vt:lpstr>Justice</vt:lpstr>
      <vt:lpstr>Justice</vt:lpstr>
      <vt:lpstr>Use in Court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ETHICS OF AI</dc:title>
  <dc:creator>DELL</dc:creator>
  <cp:lastModifiedBy>DELL</cp:lastModifiedBy>
  <cp:revision>47</cp:revision>
  <dcterms:created xsi:type="dcterms:W3CDTF">2022-03-01T03:48:27Z</dcterms:created>
  <dcterms:modified xsi:type="dcterms:W3CDTF">2022-04-01T08:17:57Z</dcterms:modified>
</cp:coreProperties>
</file>