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 id="266" r:id="rId10"/>
    <p:sldId id="272" r:id="rId11"/>
    <p:sldId id="273" r:id="rId12"/>
    <p:sldId id="274" r:id="rId13"/>
    <p:sldId id="275" r:id="rId14"/>
    <p:sldId id="276" r:id="rId15"/>
    <p:sldId id="277" r:id="rId16"/>
    <p:sldId id="278"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3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UNIT-V-APPLICATION AREAS OF AI</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3838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Military Uses of Artificial Intelligence</a:t>
            </a:r>
          </a:p>
        </p:txBody>
      </p:sp>
      <p:sp>
        <p:nvSpPr>
          <p:cNvPr id="3" name="Content Placeholder 2"/>
          <p:cNvSpPr>
            <a:spLocks noGrp="1"/>
          </p:cNvSpPr>
          <p:nvPr>
            <p:ph idx="1"/>
          </p:nvPr>
        </p:nvSpPr>
        <p:spPr>
          <a:xfrm>
            <a:off x="457200" y="1219200"/>
            <a:ext cx="8229600" cy="5486400"/>
          </a:xfrm>
        </p:spPr>
        <p:txBody>
          <a:bodyPr>
            <a:normAutofit/>
          </a:bodyPr>
          <a:lstStyle/>
          <a:p>
            <a:pPr marL="0" indent="0">
              <a:buNone/>
            </a:pPr>
            <a:r>
              <a:rPr lang="en-IN" b="1" dirty="0" smtClean="0"/>
              <a:t>a. Discrimination:</a:t>
            </a:r>
          </a:p>
          <a:p>
            <a:pPr algn="just"/>
            <a:r>
              <a:rPr lang="en-IN" dirty="0"/>
              <a:t>Proponents typically concede that machines cannot, in general, discriminate as well as humans. </a:t>
            </a:r>
            <a:endParaRPr lang="en-IN" dirty="0" smtClean="0"/>
          </a:p>
          <a:p>
            <a:pPr algn="just"/>
            <a:r>
              <a:rPr lang="en-IN" dirty="0" smtClean="0"/>
              <a:t>However </a:t>
            </a:r>
            <a:r>
              <a:rPr lang="en-IN" dirty="0"/>
              <a:t>in some particular cases they can discriminate better than humans. </a:t>
            </a:r>
            <a:endParaRPr lang="en-IN" dirty="0" smtClean="0"/>
          </a:p>
          <a:p>
            <a:pPr algn="just"/>
            <a:r>
              <a:rPr lang="en-IN" dirty="0" smtClean="0"/>
              <a:t>For </a:t>
            </a:r>
            <a:r>
              <a:rPr lang="en-IN" dirty="0"/>
              <a:t>example, Identification Friend or Foe (IFF) technology sends a challenge message to an </a:t>
            </a:r>
            <a:r>
              <a:rPr lang="en-IN" dirty="0" smtClean="0"/>
              <a:t>unidentified </a:t>
            </a:r>
            <a:r>
              <a:rPr lang="en-IN" dirty="0"/>
              <a:t>object in the sky which the object must answer or risk being shot down. </a:t>
            </a:r>
          </a:p>
        </p:txBody>
      </p:sp>
    </p:spTree>
    <p:extLst>
      <p:ext uri="{BB962C8B-B14F-4D97-AF65-F5344CB8AC3E}">
        <p14:creationId xmlns:p14="http://schemas.microsoft.com/office/powerpoint/2010/main" val="250905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Military Uses of Artificial Intelligence</a:t>
            </a:r>
          </a:p>
        </p:txBody>
      </p:sp>
      <p:sp>
        <p:nvSpPr>
          <p:cNvPr id="3" name="Content Placeholder 2"/>
          <p:cNvSpPr>
            <a:spLocks noGrp="1"/>
          </p:cNvSpPr>
          <p:nvPr>
            <p:ph idx="1"/>
          </p:nvPr>
        </p:nvSpPr>
        <p:spPr>
          <a:xfrm>
            <a:off x="457200" y="1219200"/>
            <a:ext cx="8229600" cy="5486400"/>
          </a:xfrm>
        </p:spPr>
        <p:txBody>
          <a:bodyPr>
            <a:normAutofit fontScale="92500" lnSpcReduction="20000"/>
          </a:bodyPr>
          <a:lstStyle/>
          <a:p>
            <a:pPr algn="just"/>
            <a:r>
              <a:rPr lang="en-IN" dirty="0" smtClean="0"/>
              <a:t>Proponents </a:t>
            </a:r>
            <a:r>
              <a:rPr lang="en-IN" dirty="0"/>
              <a:t>also note that vision systems are continuously improving. Advancing technology has dramatically improved the ability of vision, auditory, LIDAR and infra-red systems which are quickly reaching parity with humans in terms of object discrimination. </a:t>
            </a:r>
            <a:endParaRPr lang="en-IN" dirty="0" smtClean="0"/>
          </a:p>
          <a:p>
            <a:pPr algn="just"/>
            <a:r>
              <a:rPr lang="en-IN" dirty="0" smtClean="0"/>
              <a:t>A </a:t>
            </a:r>
            <a:r>
              <a:rPr lang="en-IN" dirty="0"/>
              <a:t>possible ethical dilemma may be approaching if an autonomous system demonstrates clear superiority to humans in terms of targeting. </a:t>
            </a:r>
            <a:endParaRPr lang="en-IN" dirty="0" smtClean="0"/>
          </a:p>
          <a:p>
            <a:pPr algn="just"/>
            <a:r>
              <a:rPr lang="en-IN" dirty="0" smtClean="0"/>
              <a:t>We </a:t>
            </a:r>
            <a:r>
              <a:rPr lang="en-IN" dirty="0"/>
              <a:t>may be ethically obligated to consider their use. Even so, it remains difficult for machines to distinguish between different types of </a:t>
            </a:r>
            <a:r>
              <a:rPr lang="en-IN" dirty="0" err="1"/>
              <a:t>behavior</a:t>
            </a:r>
            <a:r>
              <a:rPr lang="en-IN" dirty="0"/>
              <a:t> such as acting peaceful or fighting in a conflict.</a:t>
            </a:r>
            <a:endParaRPr lang="en-IN" b="1" dirty="0" smtClean="0"/>
          </a:p>
        </p:txBody>
      </p:sp>
    </p:spTree>
    <p:extLst>
      <p:ext uri="{BB962C8B-B14F-4D97-AF65-F5344CB8AC3E}">
        <p14:creationId xmlns:p14="http://schemas.microsoft.com/office/powerpoint/2010/main" val="206207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Military Uses of Artificial Intelligence</a:t>
            </a:r>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pPr marL="0" indent="0">
              <a:buNone/>
            </a:pPr>
            <a:r>
              <a:rPr lang="en-IN" b="1" dirty="0"/>
              <a:t>b</a:t>
            </a:r>
            <a:r>
              <a:rPr lang="en-IN" b="1" dirty="0" smtClean="0"/>
              <a:t>. </a:t>
            </a:r>
            <a:r>
              <a:rPr lang="en-IN" b="1" dirty="0"/>
              <a:t>Proportionality</a:t>
            </a:r>
            <a:r>
              <a:rPr lang="en-IN" b="1" dirty="0" smtClean="0"/>
              <a:t>:</a:t>
            </a:r>
          </a:p>
          <a:p>
            <a:pPr algn="just"/>
            <a:r>
              <a:rPr lang="en-IN" dirty="0"/>
              <a:t>Proportionality is the ability to decide how much collateral damage is acceptable when attacking a military target. </a:t>
            </a:r>
            <a:endParaRPr lang="en-IN" dirty="0" smtClean="0"/>
          </a:p>
          <a:p>
            <a:pPr algn="just"/>
            <a:r>
              <a:rPr lang="en-IN" dirty="0" smtClean="0"/>
              <a:t>The </a:t>
            </a:r>
            <a:r>
              <a:rPr lang="en-IN" dirty="0"/>
              <a:t>standard is that “collateral damage” must not be “excessive” compared to the concrete military advantage gained. </a:t>
            </a:r>
            <a:endParaRPr lang="en-IN" dirty="0" smtClean="0"/>
          </a:p>
          <a:p>
            <a:pPr algn="just"/>
            <a:r>
              <a:rPr lang="en-IN" dirty="0" smtClean="0"/>
              <a:t>Proportionality </a:t>
            </a:r>
            <a:r>
              <a:rPr lang="en-IN" dirty="0"/>
              <a:t>calculations typically attempt to estimate the number of civilians that may be killed versus the military necessity of the target. Generating such calculations often involves input from a variety of experts including lawyers. </a:t>
            </a:r>
            <a:endParaRPr lang="en-IN" dirty="0" smtClean="0"/>
          </a:p>
          <a:p>
            <a:pPr algn="just"/>
            <a:r>
              <a:rPr lang="en-IN" dirty="0" smtClean="0"/>
              <a:t>It </a:t>
            </a:r>
            <a:r>
              <a:rPr lang="en-IN" dirty="0"/>
              <a:t>is difficult to imagine how an AWS could successfully complete such a calculation. </a:t>
            </a:r>
          </a:p>
        </p:txBody>
      </p:sp>
    </p:spTree>
    <p:extLst>
      <p:ext uri="{BB962C8B-B14F-4D97-AF65-F5344CB8AC3E}">
        <p14:creationId xmlns:p14="http://schemas.microsoft.com/office/powerpoint/2010/main" val="297113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Military Uses of Artificial Intelligence</a:t>
            </a:r>
          </a:p>
        </p:txBody>
      </p:sp>
      <p:sp>
        <p:nvSpPr>
          <p:cNvPr id="3" name="Content Placeholder 2"/>
          <p:cNvSpPr>
            <a:spLocks noGrp="1"/>
          </p:cNvSpPr>
          <p:nvPr>
            <p:ph idx="1"/>
          </p:nvPr>
        </p:nvSpPr>
        <p:spPr>
          <a:xfrm>
            <a:off x="457200" y="1219200"/>
            <a:ext cx="8229600" cy="5486400"/>
          </a:xfrm>
        </p:spPr>
        <p:txBody>
          <a:bodyPr>
            <a:normAutofit/>
          </a:bodyPr>
          <a:lstStyle/>
          <a:p>
            <a:pPr marL="0" indent="0">
              <a:buNone/>
            </a:pPr>
            <a:r>
              <a:rPr lang="en-IN" b="1" dirty="0" smtClean="0"/>
              <a:t>c. </a:t>
            </a:r>
            <a:r>
              <a:rPr lang="en-IN" b="1" dirty="0"/>
              <a:t>Responsibility</a:t>
            </a:r>
            <a:r>
              <a:rPr lang="en-IN" b="1" dirty="0" smtClean="0"/>
              <a:t>:</a:t>
            </a:r>
          </a:p>
          <a:p>
            <a:pPr algn="just"/>
            <a:r>
              <a:rPr lang="en-IN" dirty="0"/>
              <a:t>Opponents of AWS argue that machines cannot be held morally responsible. They then argue that this is a reason to ban AWS. </a:t>
            </a:r>
            <a:endParaRPr lang="en-IN" dirty="0" smtClean="0"/>
          </a:p>
          <a:p>
            <a:pPr algn="just"/>
            <a:r>
              <a:rPr lang="en-IN" dirty="0" smtClean="0"/>
              <a:t>It </a:t>
            </a:r>
            <a:r>
              <a:rPr lang="en-IN" dirty="0"/>
              <a:t>is indeed hard to imagine how a machine can be assigned moral responsibility. </a:t>
            </a:r>
            <a:endParaRPr lang="en-IN" dirty="0" smtClean="0"/>
          </a:p>
          <a:p>
            <a:pPr algn="just"/>
            <a:r>
              <a:rPr lang="en-IN" dirty="0" smtClean="0"/>
              <a:t>However </a:t>
            </a:r>
            <a:r>
              <a:rPr lang="en-IN" dirty="0"/>
              <a:t>those defending the use of AWS are inclined to assign moral responsibility for the actions of the machine to those that design, build and configure it.  </a:t>
            </a:r>
          </a:p>
        </p:txBody>
      </p:sp>
    </p:spTree>
    <p:extLst>
      <p:ext uri="{BB962C8B-B14F-4D97-AF65-F5344CB8AC3E}">
        <p14:creationId xmlns:p14="http://schemas.microsoft.com/office/powerpoint/2010/main" val="26314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Military Uses of Artificial Intelligence</a:t>
            </a:r>
          </a:p>
        </p:txBody>
      </p:sp>
      <p:sp>
        <p:nvSpPr>
          <p:cNvPr id="3" name="Content Placeholder 2"/>
          <p:cNvSpPr>
            <a:spLocks noGrp="1"/>
          </p:cNvSpPr>
          <p:nvPr>
            <p:ph idx="1"/>
          </p:nvPr>
        </p:nvSpPr>
        <p:spPr>
          <a:xfrm>
            <a:off x="457200" y="1219200"/>
            <a:ext cx="8229600" cy="5486400"/>
          </a:xfrm>
        </p:spPr>
        <p:txBody>
          <a:bodyPr>
            <a:normAutofit/>
          </a:bodyPr>
          <a:lstStyle/>
          <a:p>
            <a:pPr marL="0" indent="0" algn="just">
              <a:buNone/>
            </a:pPr>
            <a:r>
              <a:rPr lang="en-IN" dirty="0"/>
              <a:t>Clearly if an incident were to occur an investigation would result to determine fault. Legally it is easier to hold the collective entity responsible. </a:t>
            </a:r>
            <a:endParaRPr lang="en-IN" dirty="0" smtClean="0"/>
          </a:p>
          <a:p>
            <a:pPr marL="0" indent="0" algn="just">
              <a:buNone/>
            </a:pPr>
            <a:r>
              <a:rPr lang="en-IN" dirty="0" smtClean="0"/>
              <a:t>There </a:t>
            </a:r>
            <a:r>
              <a:rPr lang="en-IN" dirty="0"/>
              <a:t>is a concept of “strict liability” in law that could be used to assign responsibility to the state that operates the weapon in an AWS regulation. </a:t>
            </a:r>
            <a:endParaRPr lang="en-IN" dirty="0" smtClean="0"/>
          </a:p>
          <a:p>
            <a:pPr marL="0" indent="0" algn="just">
              <a:buNone/>
            </a:pPr>
            <a:endParaRPr lang="en-IN" dirty="0"/>
          </a:p>
        </p:txBody>
      </p:sp>
    </p:spTree>
    <p:extLst>
      <p:ext uri="{BB962C8B-B14F-4D97-AF65-F5344CB8AC3E}">
        <p14:creationId xmlns:p14="http://schemas.microsoft.com/office/powerpoint/2010/main" val="221855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Ethical Arguments for and Against AI for Military Purposes</a:t>
            </a:r>
          </a:p>
        </p:txBody>
      </p:sp>
      <p:sp>
        <p:nvSpPr>
          <p:cNvPr id="3" name="Content Placeholder 2"/>
          <p:cNvSpPr>
            <a:spLocks noGrp="1"/>
          </p:cNvSpPr>
          <p:nvPr>
            <p:ph idx="1"/>
          </p:nvPr>
        </p:nvSpPr>
        <p:spPr>
          <a:xfrm>
            <a:off x="457200" y="1447800"/>
            <a:ext cx="8229600" cy="5257800"/>
          </a:xfrm>
        </p:spPr>
        <p:txBody>
          <a:bodyPr>
            <a:normAutofit fontScale="85000" lnSpcReduction="10000"/>
          </a:bodyPr>
          <a:lstStyle/>
          <a:p>
            <a:pPr marL="0" indent="0" algn="just">
              <a:buNone/>
            </a:pPr>
            <a:r>
              <a:rPr lang="en-IN" b="1" dirty="0" smtClean="0"/>
              <a:t>a. Arguments </a:t>
            </a:r>
            <a:r>
              <a:rPr lang="en-IN" b="1" dirty="0"/>
              <a:t>in </a:t>
            </a:r>
            <a:r>
              <a:rPr lang="en-IN" b="1" dirty="0" smtClean="0"/>
              <a:t>Favour:</a:t>
            </a:r>
          </a:p>
          <a:p>
            <a:pPr marL="0" indent="0" algn="just">
              <a:buNone/>
            </a:pPr>
            <a:r>
              <a:rPr lang="en-IN" dirty="0" smtClean="0"/>
              <a:t>War </a:t>
            </a:r>
            <a:r>
              <a:rPr lang="en-IN" dirty="0"/>
              <a:t>theory states that, although war is terrible, there are situations in which not conducting a war may be an ethically and morally worse </a:t>
            </a:r>
            <a:r>
              <a:rPr lang="en-IN" dirty="0" smtClean="0"/>
              <a:t>option. </a:t>
            </a:r>
          </a:p>
          <a:p>
            <a:pPr marL="0" indent="0" algn="just">
              <a:buNone/>
            </a:pPr>
            <a:r>
              <a:rPr lang="en-IN" dirty="0" smtClean="0"/>
              <a:t>For </a:t>
            </a:r>
            <a:r>
              <a:rPr lang="en-IN" dirty="0"/>
              <a:t>example, war may be justifiable to prevent atrocities. The purpose of just war theory is to create criteria that ensures that war is morally justifiable. </a:t>
            </a:r>
            <a:endParaRPr lang="en-IN" dirty="0" smtClean="0"/>
          </a:p>
          <a:p>
            <a:pPr marL="0" indent="0" algn="just">
              <a:buNone/>
            </a:pPr>
            <a:r>
              <a:rPr lang="en-IN" dirty="0" smtClean="0"/>
              <a:t>Just </a:t>
            </a:r>
            <a:r>
              <a:rPr lang="en-IN" dirty="0"/>
              <a:t>war theory includes criteria for (1) going to war (jus ad bellum) and (2) conducting war (jus in bello). The criteria for going to war include: just cause, comparative justice, competent authority, right intention, probability of success, last resort, and proportionality. </a:t>
            </a:r>
          </a:p>
        </p:txBody>
      </p:sp>
    </p:spTree>
    <p:extLst>
      <p:ext uri="{BB962C8B-B14F-4D97-AF65-F5344CB8AC3E}">
        <p14:creationId xmlns:p14="http://schemas.microsoft.com/office/powerpoint/2010/main" val="247428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a:t>The criteria for conducting war include: distinction, proportionality, military necessity, fair treatment of prisoners of war, and not using means and methods of warfare that are prohibited. </a:t>
            </a:r>
            <a:endParaRPr lang="en-IN" dirty="0" smtClean="0"/>
          </a:p>
          <a:p>
            <a:pPr marL="0" indent="0" algn="just">
              <a:buNone/>
            </a:pPr>
            <a:r>
              <a:rPr lang="en-IN" dirty="0" smtClean="0"/>
              <a:t>Examples </a:t>
            </a:r>
            <a:r>
              <a:rPr lang="en-IN" dirty="0"/>
              <a:t>of prohibited means of warfare include chemical and biological weapons. </a:t>
            </a:r>
            <a:r>
              <a:rPr lang="en-IN" dirty="0" smtClean="0"/>
              <a:t>Examples </a:t>
            </a:r>
            <a:r>
              <a:rPr lang="en-IN" dirty="0"/>
              <a:t>of prohibited means include </a:t>
            </a:r>
            <a:r>
              <a:rPr lang="en-IN" dirty="0" smtClean="0"/>
              <a:t>forcing </a:t>
            </a:r>
            <a:r>
              <a:rPr lang="en-IN" dirty="0"/>
              <a:t>prisoners of war to fight against their own side. </a:t>
            </a:r>
            <a:endParaRPr lang="en-IN" dirty="0" smtClean="0"/>
          </a:p>
          <a:p>
            <a:pPr marL="0" indent="0" algn="just">
              <a:buNone/>
            </a:pPr>
            <a:r>
              <a:rPr lang="en-IN" dirty="0" smtClean="0"/>
              <a:t>The </a:t>
            </a:r>
            <a:r>
              <a:rPr lang="en-IN" dirty="0"/>
              <a:t>overall intent of IHL is to protect the rights of the victims of war. This entails rules that minimise civilian harm.</a:t>
            </a:r>
          </a:p>
        </p:txBody>
      </p:sp>
    </p:spTree>
    <p:extLst>
      <p:ext uri="{BB962C8B-B14F-4D97-AF65-F5344CB8AC3E}">
        <p14:creationId xmlns:p14="http://schemas.microsoft.com/office/powerpoint/2010/main" val="13517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Cont..</a:t>
            </a:r>
            <a:endParaRPr lang="en-IN" dirty="0"/>
          </a:p>
        </p:txBody>
      </p:sp>
      <p:sp>
        <p:nvSpPr>
          <p:cNvPr id="3" name="Content Placeholder 2"/>
          <p:cNvSpPr>
            <a:spLocks noGrp="1"/>
          </p:cNvSpPr>
          <p:nvPr>
            <p:ph idx="1"/>
          </p:nvPr>
        </p:nvSpPr>
        <p:spPr>
          <a:xfrm>
            <a:off x="457200" y="1447800"/>
            <a:ext cx="8229600" cy="5257800"/>
          </a:xfrm>
        </p:spPr>
        <p:txBody>
          <a:bodyPr>
            <a:normAutofit fontScale="77500" lnSpcReduction="20000"/>
          </a:bodyPr>
          <a:lstStyle/>
          <a:p>
            <a:pPr marL="0" indent="0" algn="just">
              <a:buNone/>
            </a:pPr>
            <a:r>
              <a:rPr lang="en-IN" b="1" dirty="0"/>
              <a:t>b</a:t>
            </a:r>
            <a:r>
              <a:rPr lang="en-IN" b="1" dirty="0" smtClean="0"/>
              <a:t>. Arguments against:</a:t>
            </a:r>
          </a:p>
          <a:p>
            <a:pPr algn="just"/>
            <a:r>
              <a:rPr lang="en-IN" dirty="0"/>
              <a:t>It has been claimed that the advent of artificial intelligence technologies for military use could lead to an arms race between nations. </a:t>
            </a:r>
            <a:endParaRPr lang="en-IN" dirty="0" smtClean="0"/>
          </a:p>
          <a:p>
            <a:pPr algn="just"/>
            <a:r>
              <a:rPr lang="en-IN" dirty="0" smtClean="0"/>
              <a:t>Vladimir </a:t>
            </a:r>
            <a:r>
              <a:rPr lang="en-IN" dirty="0"/>
              <a:t>Putin, the President of the Russian Federation, said in 2017 that “the nation that becomes the leader in AI will rule the world</a:t>
            </a:r>
            <a:r>
              <a:rPr lang="en-IN" dirty="0" smtClean="0"/>
              <a:t>.” </a:t>
            </a:r>
          </a:p>
          <a:p>
            <a:pPr algn="just"/>
            <a:r>
              <a:rPr lang="en-IN" dirty="0" smtClean="0"/>
              <a:t>China </a:t>
            </a:r>
            <a:r>
              <a:rPr lang="en-IN" dirty="0"/>
              <a:t>has similarly increased spending on AI (Herman 2018) and the United States has long made the development of AI for </a:t>
            </a:r>
            <a:r>
              <a:rPr lang="en-IN" dirty="0" err="1"/>
              <a:t>defense</a:t>
            </a:r>
            <a:r>
              <a:rPr lang="en-IN" dirty="0"/>
              <a:t> purposes a priority (Department of </a:t>
            </a:r>
            <a:r>
              <a:rPr lang="en-IN" dirty="0" err="1"/>
              <a:t>Defense</a:t>
            </a:r>
            <a:r>
              <a:rPr lang="en-IN" dirty="0"/>
              <a:t> 2012). </a:t>
            </a:r>
            <a:endParaRPr lang="en-IN" dirty="0" smtClean="0"/>
          </a:p>
          <a:p>
            <a:pPr algn="just"/>
            <a:r>
              <a:rPr lang="en-IN" dirty="0" smtClean="0"/>
              <a:t>Experts </a:t>
            </a:r>
            <a:r>
              <a:rPr lang="en-IN" dirty="0"/>
              <a:t>generally agree that AWS will generate a clear and important military advantage (Adams 2001). Relatedly, some argue that use of an AWS is unfair in that such weapons do not result in equal risk to all combatants </a:t>
            </a:r>
          </a:p>
        </p:txBody>
      </p:sp>
    </p:spTree>
    <p:extLst>
      <p:ext uri="{BB962C8B-B14F-4D97-AF65-F5344CB8AC3E}">
        <p14:creationId xmlns:p14="http://schemas.microsoft.com/office/powerpoint/2010/main" val="6487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APPLICATION AREAS OF AI</a:t>
            </a:r>
            <a:endParaRPr lang="en-IN" dirty="0"/>
          </a:p>
        </p:txBody>
      </p:sp>
      <p:sp>
        <p:nvSpPr>
          <p:cNvPr id="3" name="Content Placeholder 2"/>
          <p:cNvSpPr>
            <a:spLocks noGrp="1"/>
          </p:cNvSpPr>
          <p:nvPr>
            <p:ph idx="1"/>
          </p:nvPr>
        </p:nvSpPr>
        <p:spPr>
          <a:xfrm>
            <a:off x="457200" y="980728"/>
            <a:ext cx="8229600" cy="5616624"/>
          </a:xfrm>
        </p:spPr>
        <p:txBody>
          <a:bodyPr>
            <a:normAutofit fontScale="85000" lnSpcReduction="10000"/>
          </a:bodyPr>
          <a:lstStyle/>
          <a:p>
            <a:pPr marL="0" indent="0">
              <a:buNone/>
            </a:pPr>
            <a:r>
              <a:rPr lang="en-IN" b="1" dirty="0" smtClean="0"/>
              <a:t>1. Ethical </a:t>
            </a:r>
            <a:r>
              <a:rPr lang="en-IN" b="1" dirty="0"/>
              <a:t>Issues Related to AI </a:t>
            </a:r>
            <a:r>
              <a:rPr lang="en-IN" b="1" dirty="0" smtClean="0"/>
              <a:t>Enhancement:</a:t>
            </a:r>
          </a:p>
          <a:p>
            <a:pPr algn="just"/>
            <a:r>
              <a:rPr lang="en-IN" dirty="0"/>
              <a:t>It is starting to become possible to merge humans and machines. Robotic components that can replace biological anatomy are under active development. </a:t>
            </a:r>
            <a:endParaRPr lang="en-IN" dirty="0" smtClean="0"/>
          </a:p>
          <a:p>
            <a:pPr algn="just"/>
            <a:r>
              <a:rPr lang="en-IN" dirty="0" smtClean="0"/>
              <a:t>No </a:t>
            </a:r>
            <a:r>
              <a:rPr lang="en-IN" dirty="0"/>
              <a:t>ethical dilemma ensues when the use of robotic replacement parts is for restorative purposes. </a:t>
            </a:r>
            <a:endParaRPr lang="en-IN" dirty="0" smtClean="0"/>
          </a:p>
          <a:p>
            <a:pPr algn="just"/>
            <a:r>
              <a:rPr lang="en-IN" dirty="0" smtClean="0"/>
              <a:t>Robotic </a:t>
            </a:r>
            <a:r>
              <a:rPr lang="en-IN" dirty="0"/>
              <a:t>restoration takes place when a missing physical or cognitive capability is replaced with an equally functional mechanical or electronic capability. </a:t>
            </a:r>
            <a:endParaRPr lang="en-IN" dirty="0" smtClean="0"/>
          </a:p>
          <a:p>
            <a:pPr algn="just"/>
            <a:r>
              <a:rPr lang="en-IN" dirty="0" smtClean="0"/>
              <a:t>The </a:t>
            </a:r>
            <a:r>
              <a:rPr lang="en-IN" dirty="0"/>
              <a:t>most common example of robotic restoration is the use of robotic prosthetics. Enhancement, on the other hand, occurs when a physical or cognitive capability is replaced with an amplified or improved mechanical or electronic </a:t>
            </a:r>
            <a:r>
              <a:rPr lang="en-IN" dirty="0" smtClean="0"/>
              <a:t>capability.</a:t>
            </a:r>
            <a:endParaRPr lang="en-IN" b="1" dirty="0"/>
          </a:p>
        </p:txBody>
      </p:sp>
    </p:spTree>
    <p:extLst>
      <p:ext uri="{BB962C8B-B14F-4D97-AF65-F5344CB8AC3E}">
        <p14:creationId xmlns:p14="http://schemas.microsoft.com/office/powerpoint/2010/main" val="218356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APPLICATION AREAS OF AI</a:t>
            </a:r>
            <a:endParaRPr lang="en-IN" dirty="0"/>
          </a:p>
        </p:txBody>
      </p:sp>
      <p:sp>
        <p:nvSpPr>
          <p:cNvPr id="3" name="Content Placeholder 2"/>
          <p:cNvSpPr>
            <a:spLocks noGrp="1"/>
          </p:cNvSpPr>
          <p:nvPr>
            <p:ph idx="1"/>
          </p:nvPr>
        </p:nvSpPr>
        <p:spPr>
          <a:xfrm>
            <a:off x="251520" y="980728"/>
            <a:ext cx="8712968" cy="5616624"/>
          </a:xfrm>
        </p:spPr>
        <p:txBody>
          <a:bodyPr>
            <a:normAutofit fontScale="92500" lnSpcReduction="10000"/>
          </a:bodyPr>
          <a:lstStyle/>
          <a:p>
            <a:pPr marL="0" indent="0">
              <a:buNone/>
            </a:pPr>
            <a:r>
              <a:rPr lang="en-IN" b="1" dirty="0"/>
              <a:t>2</a:t>
            </a:r>
            <a:r>
              <a:rPr lang="en-IN" b="1" dirty="0" smtClean="0"/>
              <a:t>. </a:t>
            </a:r>
            <a:r>
              <a:rPr lang="en-IN" b="1" dirty="0"/>
              <a:t>Ethical Issues Related to Robots and </a:t>
            </a:r>
            <a:r>
              <a:rPr lang="en-IN" b="1" dirty="0" smtClean="0"/>
              <a:t>healthcare:</a:t>
            </a:r>
          </a:p>
          <a:p>
            <a:pPr algn="just"/>
            <a:r>
              <a:rPr lang="en-IN" dirty="0"/>
              <a:t>Healthcare is another application of AI and robotics that raises ethical issues. </a:t>
            </a:r>
            <a:endParaRPr lang="en-IN" dirty="0" smtClean="0"/>
          </a:p>
          <a:p>
            <a:pPr algn="just"/>
            <a:r>
              <a:rPr lang="en-IN" dirty="0" smtClean="0"/>
              <a:t>Robots </a:t>
            </a:r>
            <a:r>
              <a:rPr lang="en-IN" dirty="0"/>
              <a:t>have been proposed for a wide variety of roles in healthcare including assisting older adults in assisted living, assisting with rehabilitation, surgery, and delivery. </a:t>
            </a:r>
            <a:endParaRPr lang="en-IN" dirty="0" smtClean="0"/>
          </a:p>
          <a:p>
            <a:pPr algn="just"/>
            <a:r>
              <a:rPr lang="en-IN" dirty="0" smtClean="0"/>
              <a:t>Currently </a:t>
            </a:r>
            <a:r>
              <a:rPr lang="en-IN" dirty="0"/>
              <a:t>robot-assisted surgery is the predominant application of robots within the healthcare industry</a:t>
            </a:r>
            <a:r>
              <a:rPr lang="en-IN" dirty="0" smtClean="0"/>
              <a:t>.</a:t>
            </a:r>
          </a:p>
          <a:p>
            <a:pPr algn="just"/>
            <a:r>
              <a:rPr lang="en-IN" dirty="0" smtClean="0"/>
              <a:t> </a:t>
            </a:r>
            <a:r>
              <a:rPr lang="en-IN" dirty="0"/>
              <a:t>Robots are also being developed to deliver items in a hospital environment and for using ultraviolet light to disinfect hospital and surgical rooms.</a:t>
            </a:r>
            <a:endParaRPr lang="en-IN" b="1" dirty="0" smtClean="0"/>
          </a:p>
        </p:txBody>
      </p:sp>
    </p:spTree>
    <p:extLst>
      <p:ext uri="{BB962C8B-B14F-4D97-AF65-F5344CB8AC3E}">
        <p14:creationId xmlns:p14="http://schemas.microsoft.com/office/powerpoint/2010/main" val="328682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APPLICATION AREAS OF AI</a:t>
            </a:r>
            <a:endParaRPr lang="en-IN" dirty="0"/>
          </a:p>
        </p:txBody>
      </p:sp>
      <p:sp>
        <p:nvSpPr>
          <p:cNvPr id="3" name="Content Placeholder 2"/>
          <p:cNvSpPr>
            <a:spLocks noGrp="1"/>
          </p:cNvSpPr>
          <p:nvPr>
            <p:ph idx="1"/>
          </p:nvPr>
        </p:nvSpPr>
        <p:spPr>
          <a:xfrm>
            <a:off x="251520" y="980728"/>
            <a:ext cx="8712968" cy="5616624"/>
          </a:xfrm>
        </p:spPr>
        <p:txBody>
          <a:bodyPr>
            <a:normAutofit fontScale="70000" lnSpcReduction="20000"/>
          </a:bodyPr>
          <a:lstStyle/>
          <a:p>
            <a:pPr marL="0" indent="0">
              <a:buNone/>
            </a:pPr>
            <a:r>
              <a:rPr lang="en-IN" b="1" dirty="0" smtClean="0"/>
              <a:t>3. </a:t>
            </a:r>
            <a:r>
              <a:rPr lang="en-IN" b="1" dirty="0"/>
              <a:t>Robots and Telemedicine</a:t>
            </a:r>
            <a:r>
              <a:rPr lang="en-IN" b="1" dirty="0" smtClean="0"/>
              <a:t>:</a:t>
            </a:r>
          </a:p>
          <a:p>
            <a:pPr marL="0" indent="0">
              <a:buNone/>
            </a:pPr>
            <a:endParaRPr lang="en-IN" b="1" dirty="0" smtClean="0"/>
          </a:p>
          <a:p>
            <a:pPr marL="0" indent="0" algn="just">
              <a:buNone/>
            </a:pPr>
            <a:r>
              <a:rPr lang="en-IN" dirty="0"/>
              <a:t>Robots have been suggested as an important method for performing telemedicine whereby doctors perform examinations and determine treatments of patients from a </a:t>
            </a:r>
            <a:r>
              <a:rPr lang="en-IN" dirty="0" smtClean="0"/>
              <a:t>distance. </a:t>
            </a:r>
          </a:p>
          <a:p>
            <a:pPr marL="0" indent="0" algn="just">
              <a:buNone/>
            </a:pPr>
            <a:endParaRPr lang="en-IN" dirty="0" smtClean="0"/>
          </a:p>
          <a:p>
            <a:pPr marL="0" indent="0" algn="just">
              <a:buNone/>
            </a:pPr>
            <a:r>
              <a:rPr lang="en-IN" dirty="0" smtClean="0"/>
              <a:t>The </a:t>
            </a:r>
            <a:r>
              <a:rPr lang="en-IN" dirty="0"/>
              <a:t>use of robots for telemedicine offers both benefits and risks. This technology may afford a means for treating distantly located individuals that would otherwise only be able to see a doctor under extreme circumstances</a:t>
            </a:r>
            <a:r>
              <a:rPr lang="en-IN" dirty="0" smtClean="0"/>
              <a:t>.</a:t>
            </a:r>
          </a:p>
          <a:p>
            <a:pPr marL="0" indent="0" algn="just">
              <a:buNone/>
            </a:pPr>
            <a:endParaRPr lang="en-IN" dirty="0" smtClean="0"/>
          </a:p>
          <a:p>
            <a:pPr marL="0" indent="0" algn="just">
              <a:buNone/>
            </a:pPr>
            <a:r>
              <a:rPr lang="en-IN" dirty="0" smtClean="0"/>
              <a:t> </a:t>
            </a:r>
            <a:r>
              <a:rPr lang="en-IN" dirty="0"/>
              <a:t>Telemedicine may thus encourage patients to see the doctor more often. It may also decrease the cost of providing healthcare to rural populations. </a:t>
            </a:r>
            <a:endParaRPr lang="en-IN" dirty="0" smtClean="0"/>
          </a:p>
          <a:p>
            <a:pPr marL="0" indent="0" algn="just">
              <a:buNone/>
            </a:pPr>
            <a:endParaRPr lang="en-IN" dirty="0" smtClean="0"/>
          </a:p>
          <a:p>
            <a:pPr marL="0" indent="0" algn="just">
              <a:buNone/>
            </a:pPr>
            <a:r>
              <a:rPr lang="en-IN" dirty="0" smtClean="0"/>
              <a:t>On </a:t>
            </a:r>
            <a:r>
              <a:rPr lang="en-IN" dirty="0"/>
              <a:t>the negative side, the use of telemedicine may result in and even encourage a substandard level of healthcare, when being used in an exaggerated way. It might also result in the misdiagnosis of certain ailments which are not easily evaluated remotely.</a:t>
            </a:r>
            <a:endParaRPr lang="en-IN" b="1" dirty="0" smtClean="0"/>
          </a:p>
        </p:txBody>
      </p:sp>
    </p:spTree>
    <p:extLst>
      <p:ext uri="{BB962C8B-B14F-4D97-AF65-F5344CB8AC3E}">
        <p14:creationId xmlns:p14="http://schemas.microsoft.com/office/powerpoint/2010/main" val="239140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APPLICATION AREAS OF AI</a:t>
            </a:r>
          </a:p>
        </p:txBody>
      </p:sp>
      <p:sp>
        <p:nvSpPr>
          <p:cNvPr id="3" name="Content Placeholder 2"/>
          <p:cNvSpPr>
            <a:spLocks noGrp="1"/>
          </p:cNvSpPr>
          <p:nvPr>
            <p:ph idx="1"/>
          </p:nvPr>
        </p:nvSpPr>
        <p:spPr>
          <a:xfrm>
            <a:off x="457200" y="980728"/>
            <a:ext cx="8229600" cy="5544616"/>
          </a:xfrm>
        </p:spPr>
        <p:txBody>
          <a:bodyPr>
            <a:normAutofit fontScale="92500" lnSpcReduction="10000"/>
          </a:bodyPr>
          <a:lstStyle/>
          <a:p>
            <a:pPr marL="0" indent="0">
              <a:buNone/>
            </a:pPr>
            <a:r>
              <a:rPr lang="en-IN" b="1" dirty="0" smtClean="0"/>
              <a:t>4. Education:</a:t>
            </a:r>
          </a:p>
          <a:p>
            <a:pPr algn="just"/>
            <a:r>
              <a:rPr lang="en-IN" dirty="0"/>
              <a:t>In education, AI systems and social robots have been used in a variety of contexts. Online courses are widely used. </a:t>
            </a:r>
            <a:endParaRPr lang="en-IN" dirty="0" smtClean="0"/>
          </a:p>
          <a:p>
            <a:pPr algn="just"/>
            <a:r>
              <a:rPr lang="en-IN" dirty="0" smtClean="0"/>
              <a:t>For </a:t>
            </a:r>
            <a:r>
              <a:rPr lang="en-IN" dirty="0"/>
              <a:t>example, the University of Phoenix is now (technically) one of the largest universities in the world—since hundreds of thousands of students are enrolled in their online courses. </a:t>
            </a:r>
            <a:endParaRPr lang="en-IN" dirty="0" smtClean="0"/>
          </a:p>
          <a:p>
            <a:pPr algn="just"/>
            <a:r>
              <a:rPr lang="en-IN" dirty="0" smtClean="0"/>
              <a:t>In </a:t>
            </a:r>
            <a:r>
              <a:rPr lang="en-IN" dirty="0"/>
              <a:t>such a highly digital learning environment, it is much easier to integrate AI that helps students not only with their administrative tasks, but also with their actual learning experiences.</a:t>
            </a:r>
          </a:p>
        </p:txBody>
      </p:sp>
    </p:spTree>
    <p:extLst>
      <p:ext uri="{BB962C8B-B14F-4D97-AF65-F5344CB8AC3E}">
        <p14:creationId xmlns:p14="http://schemas.microsoft.com/office/powerpoint/2010/main" val="8379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APPLICATION AREAS OF AI</a:t>
            </a:r>
          </a:p>
        </p:txBody>
      </p:sp>
      <p:sp>
        <p:nvSpPr>
          <p:cNvPr id="3" name="Content Placeholder 2"/>
          <p:cNvSpPr>
            <a:spLocks noGrp="1"/>
          </p:cNvSpPr>
          <p:nvPr>
            <p:ph idx="1"/>
          </p:nvPr>
        </p:nvSpPr>
        <p:spPr>
          <a:xfrm>
            <a:off x="467544" y="1052736"/>
            <a:ext cx="8229600" cy="5544616"/>
          </a:xfrm>
        </p:spPr>
        <p:txBody>
          <a:bodyPr/>
          <a:lstStyle/>
          <a:p>
            <a:r>
              <a:rPr lang="en-IN" dirty="0"/>
              <a:t>AI in Educational Administrative </a:t>
            </a:r>
            <a:r>
              <a:rPr lang="en-IN" dirty="0" smtClean="0"/>
              <a:t>Support</a:t>
            </a:r>
          </a:p>
          <a:p>
            <a:r>
              <a:rPr lang="en-IN" dirty="0" smtClean="0"/>
              <a:t>Teaching</a:t>
            </a:r>
          </a:p>
          <a:p>
            <a:r>
              <a:rPr lang="en-IN"/>
              <a:t>Forecasting Students’ </a:t>
            </a:r>
            <a:r>
              <a:rPr lang="en-IN" smtClean="0"/>
              <a:t>Performance</a:t>
            </a:r>
          </a:p>
          <a:p>
            <a:pPr marL="0" indent="0">
              <a:buNone/>
            </a:pPr>
            <a:endParaRPr lang="en-IN"/>
          </a:p>
          <a:p>
            <a:pPr marL="0" indent="0">
              <a:buNone/>
            </a:pPr>
            <a:endParaRPr lang="en-IN" dirty="0"/>
          </a:p>
        </p:txBody>
      </p:sp>
    </p:spTree>
    <p:extLst>
      <p:ext uri="{BB962C8B-B14F-4D97-AF65-F5344CB8AC3E}">
        <p14:creationId xmlns:p14="http://schemas.microsoft.com/office/powerpoint/2010/main" val="255462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IN" sz="3200" dirty="0"/>
              <a:t>Autonomous Vehicles – Current Situation, Ethical Benefits</a:t>
            </a:r>
          </a:p>
        </p:txBody>
      </p:sp>
      <p:sp>
        <p:nvSpPr>
          <p:cNvPr id="3" name="Content Placeholder 2"/>
          <p:cNvSpPr>
            <a:spLocks noGrp="1"/>
          </p:cNvSpPr>
          <p:nvPr>
            <p:ph idx="1"/>
          </p:nvPr>
        </p:nvSpPr>
        <p:spPr>
          <a:xfrm>
            <a:off x="457200" y="1066800"/>
            <a:ext cx="8229600" cy="5638800"/>
          </a:xfrm>
        </p:spPr>
        <p:txBody>
          <a:bodyPr>
            <a:normAutofit fontScale="62500" lnSpcReduction="20000"/>
          </a:bodyPr>
          <a:lstStyle/>
          <a:p>
            <a:pPr marL="0" indent="0">
              <a:buNone/>
            </a:pPr>
            <a:r>
              <a:rPr lang="en-IN" b="1" dirty="0"/>
              <a:t>Levels of Autonomous </a:t>
            </a:r>
            <a:r>
              <a:rPr lang="en-IN" b="1" dirty="0" smtClean="0"/>
              <a:t>Driving:</a:t>
            </a:r>
          </a:p>
          <a:p>
            <a:pPr marL="0" indent="0" algn="just">
              <a:buNone/>
            </a:pPr>
            <a:r>
              <a:rPr lang="en-IN" dirty="0"/>
              <a:t>Level 0: No driving automation This is a traditional vehicle without any automated functionality</a:t>
            </a:r>
            <a:r>
              <a:rPr lang="en-IN" dirty="0" smtClean="0"/>
              <a:t>.</a:t>
            </a:r>
          </a:p>
          <a:p>
            <a:pPr marL="0" indent="0" algn="just">
              <a:buNone/>
            </a:pPr>
            <a:endParaRPr lang="en-IN" dirty="0" smtClean="0"/>
          </a:p>
          <a:p>
            <a:pPr marL="0" indent="0" algn="just">
              <a:buNone/>
            </a:pPr>
            <a:r>
              <a:rPr lang="en-IN" dirty="0"/>
              <a:t>Level 1: Driver assistance The vehicle has one type of automated functionality. For example, braking automatically when encountering an obstacle. </a:t>
            </a:r>
            <a:endParaRPr lang="en-IN" dirty="0" smtClean="0"/>
          </a:p>
          <a:p>
            <a:pPr marL="0" indent="0" algn="just">
              <a:buNone/>
            </a:pPr>
            <a:endParaRPr lang="en-IN" dirty="0"/>
          </a:p>
          <a:p>
            <a:pPr marL="0" indent="0" algn="just">
              <a:buNone/>
            </a:pPr>
            <a:r>
              <a:rPr lang="en-IN" dirty="0" smtClean="0"/>
              <a:t>Level </a:t>
            </a:r>
            <a:r>
              <a:rPr lang="en-IN" dirty="0"/>
              <a:t>2: Partial driving automation The vehicle can perform both braking and accelerating functions as well as changing lanes functions. However, the driver has to monitor the system at all times and be ready to take control whenever necessary. For example, all Tesla vehicles are officially considered Level 2 automation. </a:t>
            </a:r>
            <a:endParaRPr lang="en-IN" dirty="0" smtClean="0"/>
          </a:p>
          <a:p>
            <a:pPr marL="0" indent="0" algn="just">
              <a:buNone/>
            </a:pPr>
            <a:endParaRPr lang="en-IN" dirty="0"/>
          </a:p>
          <a:p>
            <a:pPr marL="0" indent="0" algn="just">
              <a:buNone/>
            </a:pPr>
            <a:r>
              <a:rPr lang="en-IN" dirty="0" smtClean="0"/>
              <a:t>Level </a:t>
            </a:r>
            <a:r>
              <a:rPr lang="en-IN" dirty="0"/>
              <a:t>3: Conditional driving automation The driver does not need to monitor the system at all times. Under certain circumstances the system can work autonomously. The system gives the driver time (10 seconds for example) before handing back control. In 2018, the Audi A8 claimed to be the first car capable of Level 3 automation. </a:t>
            </a:r>
          </a:p>
        </p:txBody>
      </p:sp>
    </p:spTree>
    <p:extLst>
      <p:ext uri="{BB962C8B-B14F-4D97-AF65-F5344CB8AC3E}">
        <p14:creationId xmlns:p14="http://schemas.microsoft.com/office/powerpoint/2010/main" val="155704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Level 4: High driving automation The vehicle can perform all driving functions under standard circumstances. The driver is not required to take control under standard circumstances. Non-standard conditions would include inclement weather. </a:t>
            </a:r>
            <a:endParaRPr lang="en-IN" dirty="0" smtClean="0"/>
          </a:p>
          <a:p>
            <a:pPr algn="just"/>
            <a:r>
              <a:rPr lang="en-IN" dirty="0" smtClean="0"/>
              <a:t>Level </a:t>
            </a:r>
            <a:r>
              <a:rPr lang="en-IN" dirty="0"/>
              <a:t>5: Full driving automation The vehicle can perform all driving functions in all circumstances. In the German classification, this is labelled as “no driver”, making the car completely autonomous.</a:t>
            </a:r>
          </a:p>
          <a:p>
            <a:endParaRPr lang="en-IN" dirty="0"/>
          </a:p>
        </p:txBody>
      </p:sp>
    </p:spTree>
    <p:extLst>
      <p:ext uri="{BB962C8B-B14F-4D97-AF65-F5344CB8AC3E}">
        <p14:creationId xmlns:p14="http://schemas.microsoft.com/office/powerpoint/2010/main" val="272680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Ethical Benefits of AVs</a:t>
            </a:r>
          </a:p>
        </p:txBody>
      </p:sp>
      <p:sp>
        <p:nvSpPr>
          <p:cNvPr id="3" name="Content Placeholder 2"/>
          <p:cNvSpPr>
            <a:spLocks noGrp="1"/>
          </p:cNvSpPr>
          <p:nvPr>
            <p:ph idx="1"/>
          </p:nvPr>
        </p:nvSpPr>
        <p:spPr/>
        <p:txBody>
          <a:bodyPr>
            <a:normAutofit fontScale="92500"/>
          </a:bodyPr>
          <a:lstStyle/>
          <a:p>
            <a:pPr algn="just"/>
            <a:r>
              <a:rPr lang="en-IN" dirty="0"/>
              <a:t>According to the available studies, AVs could bring about a number of safety benefits, especially by avoiding accidents and fatal crashes. </a:t>
            </a:r>
            <a:endParaRPr lang="en-IN" dirty="0" smtClean="0"/>
          </a:p>
          <a:p>
            <a:pPr algn="just"/>
            <a:r>
              <a:rPr lang="en-IN" dirty="0" smtClean="0"/>
              <a:t>It </a:t>
            </a:r>
            <a:r>
              <a:rPr lang="en-IN" dirty="0"/>
              <a:t>is estimated that around 90– 95% of all automobile accidents are chiefly caused by human mistakes. </a:t>
            </a:r>
            <a:endParaRPr lang="en-IN" dirty="0" smtClean="0"/>
          </a:p>
          <a:p>
            <a:pPr algn="just"/>
            <a:r>
              <a:rPr lang="en-IN" dirty="0" smtClean="0"/>
              <a:t>This </a:t>
            </a:r>
            <a:r>
              <a:rPr lang="en-IN" dirty="0"/>
              <a:t>raises the question of whether or not a society might be ethically obligated to legally permit autonomous vehicles.</a:t>
            </a:r>
          </a:p>
        </p:txBody>
      </p:sp>
    </p:spTree>
    <p:extLst>
      <p:ext uri="{BB962C8B-B14F-4D97-AF65-F5344CB8AC3E}">
        <p14:creationId xmlns:p14="http://schemas.microsoft.com/office/powerpoint/2010/main" val="2819222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3140</TotalTime>
  <Words>1538</Words>
  <Application>Microsoft Office PowerPoint</Application>
  <PresentationFormat>On-screen Show (4:3)</PresentationFormat>
  <Paragraphs>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UNIT-V-APPLICATION AREAS OF AI</vt:lpstr>
      <vt:lpstr>APPLICATION AREAS OF AI</vt:lpstr>
      <vt:lpstr>APPLICATION AREAS OF AI</vt:lpstr>
      <vt:lpstr>APPLICATION AREAS OF AI</vt:lpstr>
      <vt:lpstr>APPLICATION AREAS OF AI</vt:lpstr>
      <vt:lpstr>APPLICATION AREAS OF AI</vt:lpstr>
      <vt:lpstr>Autonomous Vehicles – Current Situation, Ethical Benefits</vt:lpstr>
      <vt:lpstr>Cont..</vt:lpstr>
      <vt:lpstr>Ethical Benefits of AVs</vt:lpstr>
      <vt:lpstr>Military Uses of Artificial Intelligence</vt:lpstr>
      <vt:lpstr>Military Uses of Artificial Intelligence</vt:lpstr>
      <vt:lpstr>Military Uses of Artificial Intelligence</vt:lpstr>
      <vt:lpstr>Military Uses of Artificial Intelligence</vt:lpstr>
      <vt:lpstr>Military Uses of Artificial Intelligence</vt:lpstr>
      <vt:lpstr>Ethical Arguments for and Against AI for Military Purposes</vt:lpstr>
      <vt:lpstr>Cont..</vt:lpstr>
      <vt:lpstr>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UNIT-V-APPLICATION AREAS OF AI</dc:title>
  <dc:creator>DELL</dc:creator>
  <cp:lastModifiedBy>DELL</cp:lastModifiedBy>
  <cp:revision>13</cp:revision>
  <dcterms:created xsi:type="dcterms:W3CDTF">2006-08-16T00:00:00Z</dcterms:created>
  <dcterms:modified xsi:type="dcterms:W3CDTF">2022-06-16T08:20:43Z</dcterms:modified>
</cp:coreProperties>
</file>