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6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33400" y="685800"/>
            <a:ext cx="8153400" cy="5486400"/>
          </a:xfrm>
          <a:custGeom>
            <a:avLst/>
            <a:gdLst/>
            <a:ahLst/>
            <a:cxnLst/>
            <a:rect l="l" t="t" r="r" b="b"/>
            <a:pathLst>
              <a:path w="8153400" h="5486400">
                <a:moveTo>
                  <a:pt x="0" y="914422"/>
                </a:moveTo>
                <a:lnTo>
                  <a:pt x="1267" y="865858"/>
                </a:lnTo>
                <a:lnTo>
                  <a:pt x="5027" y="817954"/>
                </a:lnTo>
                <a:lnTo>
                  <a:pt x="11218" y="770774"/>
                </a:lnTo>
                <a:lnTo>
                  <a:pt x="19774" y="724380"/>
                </a:lnTo>
                <a:lnTo>
                  <a:pt x="30634" y="678836"/>
                </a:lnTo>
                <a:lnTo>
                  <a:pt x="43734" y="634205"/>
                </a:lnTo>
                <a:lnTo>
                  <a:pt x="59011" y="590550"/>
                </a:lnTo>
                <a:lnTo>
                  <a:pt x="76402" y="547934"/>
                </a:lnTo>
                <a:lnTo>
                  <a:pt x="95843" y="506422"/>
                </a:lnTo>
                <a:lnTo>
                  <a:pt x="117271" y="466074"/>
                </a:lnTo>
                <a:lnTo>
                  <a:pt x="140624" y="426956"/>
                </a:lnTo>
                <a:lnTo>
                  <a:pt x="165838" y="389130"/>
                </a:lnTo>
                <a:lnTo>
                  <a:pt x="192849" y="352660"/>
                </a:lnTo>
                <a:lnTo>
                  <a:pt x="221595" y="317608"/>
                </a:lnTo>
                <a:lnTo>
                  <a:pt x="252012" y="284037"/>
                </a:lnTo>
                <a:lnTo>
                  <a:pt x="284037" y="252012"/>
                </a:lnTo>
                <a:lnTo>
                  <a:pt x="317608" y="221595"/>
                </a:lnTo>
                <a:lnTo>
                  <a:pt x="352660" y="192849"/>
                </a:lnTo>
                <a:lnTo>
                  <a:pt x="389130" y="165838"/>
                </a:lnTo>
                <a:lnTo>
                  <a:pt x="426956" y="140624"/>
                </a:lnTo>
                <a:lnTo>
                  <a:pt x="466074" y="117271"/>
                </a:lnTo>
                <a:lnTo>
                  <a:pt x="506421" y="95843"/>
                </a:lnTo>
                <a:lnTo>
                  <a:pt x="547934" y="76402"/>
                </a:lnTo>
                <a:lnTo>
                  <a:pt x="590550" y="59011"/>
                </a:lnTo>
                <a:lnTo>
                  <a:pt x="634205" y="43734"/>
                </a:lnTo>
                <a:lnTo>
                  <a:pt x="678836" y="30634"/>
                </a:lnTo>
                <a:lnTo>
                  <a:pt x="724380" y="19774"/>
                </a:lnTo>
                <a:lnTo>
                  <a:pt x="770773" y="11218"/>
                </a:lnTo>
                <a:lnTo>
                  <a:pt x="817954" y="5027"/>
                </a:lnTo>
                <a:lnTo>
                  <a:pt x="865858" y="1267"/>
                </a:lnTo>
                <a:lnTo>
                  <a:pt x="914422" y="0"/>
                </a:lnTo>
                <a:lnTo>
                  <a:pt x="7238978" y="0"/>
                </a:lnTo>
                <a:lnTo>
                  <a:pt x="7287542" y="1267"/>
                </a:lnTo>
                <a:lnTo>
                  <a:pt x="7335445" y="5027"/>
                </a:lnTo>
                <a:lnTo>
                  <a:pt x="7382626" y="11218"/>
                </a:lnTo>
                <a:lnTo>
                  <a:pt x="7429019" y="19774"/>
                </a:lnTo>
                <a:lnTo>
                  <a:pt x="7474563" y="30634"/>
                </a:lnTo>
                <a:lnTo>
                  <a:pt x="7519194" y="43734"/>
                </a:lnTo>
                <a:lnTo>
                  <a:pt x="7562849" y="59011"/>
                </a:lnTo>
                <a:lnTo>
                  <a:pt x="7605465" y="76402"/>
                </a:lnTo>
                <a:lnTo>
                  <a:pt x="7646978" y="95843"/>
                </a:lnTo>
                <a:lnTo>
                  <a:pt x="7687325" y="117271"/>
                </a:lnTo>
                <a:lnTo>
                  <a:pt x="7726443" y="140624"/>
                </a:lnTo>
                <a:lnTo>
                  <a:pt x="7764269" y="165838"/>
                </a:lnTo>
                <a:lnTo>
                  <a:pt x="7800739" y="192849"/>
                </a:lnTo>
                <a:lnTo>
                  <a:pt x="7835791" y="221595"/>
                </a:lnTo>
                <a:lnTo>
                  <a:pt x="7869362" y="252012"/>
                </a:lnTo>
                <a:lnTo>
                  <a:pt x="7901387" y="284037"/>
                </a:lnTo>
                <a:lnTo>
                  <a:pt x="7931804" y="317608"/>
                </a:lnTo>
                <a:lnTo>
                  <a:pt x="7960550" y="352660"/>
                </a:lnTo>
                <a:lnTo>
                  <a:pt x="7987561" y="389130"/>
                </a:lnTo>
                <a:lnTo>
                  <a:pt x="8012775" y="426956"/>
                </a:lnTo>
                <a:lnTo>
                  <a:pt x="8036128" y="466074"/>
                </a:lnTo>
                <a:lnTo>
                  <a:pt x="8057556" y="506422"/>
                </a:lnTo>
                <a:lnTo>
                  <a:pt x="8076997" y="547934"/>
                </a:lnTo>
                <a:lnTo>
                  <a:pt x="8094388" y="590550"/>
                </a:lnTo>
                <a:lnTo>
                  <a:pt x="8109665" y="634205"/>
                </a:lnTo>
                <a:lnTo>
                  <a:pt x="8122765" y="678836"/>
                </a:lnTo>
                <a:lnTo>
                  <a:pt x="8133625" y="724380"/>
                </a:lnTo>
                <a:lnTo>
                  <a:pt x="8142182" y="770774"/>
                </a:lnTo>
                <a:lnTo>
                  <a:pt x="8148372" y="817954"/>
                </a:lnTo>
                <a:lnTo>
                  <a:pt x="8152132" y="865858"/>
                </a:lnTo>
                <a:lnTo>
                  <a:pt x="8153400" y="914422"/>
                </a:lnTo>
                <a:lnTo>
                  <a:pt x="8153400" y="4571978"/>
                </a:lnTo>
                <a:lnTo>
                  <a:pt x="8152132" y="4620542"/>
                </a:lnTo>
                <a:lnTo>
                  <a:pt x="8148372" y="4668445"/>
                </a:lnTo>
                <a:lnTo>
                  <a:pt x="8142182" y="4715626"/>
                </a:lnTo>
                <a:lnTo>
                  <a:pt x="8133625" y="4762019"/>
                </a:lnTo>
                <a:lnTo>
                  <a:pt x="8122765" y="4807563"/>
                </a:lnTo>
                <a:lnTo>
                  <a:pt x="8109665" y="4852194"/>
                </a:lnTo>
                <a:lnTo>
                  <a:pt x="8094388" y="4895849"/>
                </a:lnTo>
                <a:lnTo>
                  <a:pt x="8076997" y="4938465"/>
                </a:lnTo>
                <a:lnTo>
                  <a:pt x="8057556" y="4979978"/>
                </a:lnTo>
                <a:lnTo>
                  <a:pt x="8036128" y="5020325"/>
                </a:lnTo>
                <a:lnTo>
                  <a:pt x="8012775" y="5059443"/>
                </a:lnTo>
                <a:lnTo>
                  <a:pt x="7987561" y="5097269"/>
                </a:lnTo>
                <a:lnTo>
                  <a:pt x="7960550" y="5133739"/>
                </a:lnTo>
                <a:lnTo>
                  <a:pt x="7931804" y="5168791"/>
                </a:lnTo>
                <a:lnTo>
                  <a:pt x="7901387" y="5202362"/>
                </a:lnTo>
                <a:lnTo>
                  <a:pt x="7869362" y="5234387"/>
                </a:lnTo>
                <a:lnTo>
                  <a:pt x="7835791" y="5264804"/>
                </a:lnTo>
                <a:lnTo>
                  <a:pt x="7800739" y="5293550"/>
                </a:lnTo>
                <a:lnTo>
                  <a:pt x="7764269" y="5320561"/>
                </a:lnTo>
                <a:lnTo>
                  <a:pt x="7726443" y="5345775"/>
                </a:lnTo>
                <a:lnTo>
                  <a:pt x="7687325" y="5369128"/>
                </a:lnTo>
                <a:lnTo>
                  <a:pt x="7646978" y="5390556"/>
                </a:lnTo>
                <a:lnTo>
                  <a:pt x="7605465" y="5409997"/>
                </a:lnTo>
                <a:lnTo>
                  <a:pt x="7562849" y="5427388"/>
                </a:lnTo>
                <a:lnTo>
                  <a:pt x="7519194" y="5442665"/>
                </a:lnTo>
                <a:lnTo>
                  <a:pt x="7474563" y="5455765"/>
                </a:lnTo>
                <a:lnTo>
                  <a:pt x="7429019" y="5466625"/>
                </a:lnTo>
                <a:lnTo>
                  <a:pt x="7382626" y="5475182"/>
                </a:lnTo>
                <a:lnTo>
                  <a:pt x="7335445" y="5481372"/>
                </a:lnTo>
                <a:lnTo>
                  <a:pt x="7287542" y="5485132"/>
                </a:lnTo>
                <a:lnTo>
                  <a:pt x="7238978" y="5486400"/>
                </a:lnTo>
                <a:lnTo>
                  <a:pt x="914422" y="5486400"/>
                </a:lnTo>
                <a:lnTo>
                  <a:pt x="865858" y="5485132"/>
                </a:lnTo>
                <a:lnTo>
                  <a:pt x="817954" y="5481372"/>
                </a:lnTo>
                <a:lnTo>
                  <a:pt x="770773" y="5475182"/>
                </a:lnTo>
                <a:lnTo>
                  <a:pt x="724380" y="5466625"/>
                </a:lnTo>
                <a:lnTo>
                  <a:pt x="678836" y="5455765"/>
                </a:lnTo>
                <a:lnTo>
                  <a:pt x="634205" y="5442665"/>
                </a:lnTo>
                <a:lnTo>
                  <a:pt x="590550" y="5427388"/>
                </a:lnTo>
                <a:lnTo>
                  <a:pt x="547934" y="5409997"/>
                </a:lnTo>
                <a:lnTo>
                  <a:pt x="506421" y="5390556"/>
                </a:lnTo>
                <a:lnTo>
                  <a:pt x="466074" y="5369128"/>
                </a:lnTo>
                <a:lnTo>
                  <a:pt x="426956" y="5345775"/>
                </a:lnTo>
                <a:lnTo>
                  <a:pt x="389130" y="5320561"/>
                </a:lnTo>
                <a:lnTo>
                  <a:pt x="352660" y="5293550"/>
                </a:lnTo>
                <a:lnTo>
                  <a:pt x="317608" y="5264804"/>
                </a:lnTo>
                <a:lnTo>
                  <a:pt x="284037" y="5234387"/>
                </a:lnTo>
                <a:lnTo>
                  <a:pt x="252012" y="5202362"/>
                </a:lnTo>
                <a:lnTo>
                  <a:pt x="221595" y="5168791"/>
                </a:lnTo>
                <a:lnTo>
                  <a:pt x="192849" y="5133739"/>
                </a:lnTo>
                <a:lnTo>
                  <a:pt x="165838" y="5097269"/>
                </a:lnTo>
                <a:lnTo>
                  <a:pt x="140624" y="5059443"/>
                </a:lnTo>
                <a:lnTo>
                  <a:pt x="117271" y="5020325"/>
                </a:lnTo>
                <a:lnTo>
                  <a:pt x="95843" y="4979978"/>
                </a:lnTo>
                <a:lnTo>
                  <a:pt x="76402" y="4938465"/>
                </a:lnTo>
                <a:lnTo>
                  <a:pt x="59011" y="4895849"/>
                </a:lnTo>
                <a:lnTo>
                  <a:pt x="43734" y="4852194"/>
                </a:lnTo>
                <a:lnTo>
                  <a:pt x="30634" y="4807563"/>
                </a:lnTo>
                <a:lnTo>
                  <a:pt x="19774" y="4762019"/>
                </a:lnTo>
                <a:lnTo>
                  <a:pt x="11218" y="4715626"/>
                </a:lnTo>
                <a:lnTo>
                  <a:pt x="5027" y="4668445"/>
                </a:lnTo>
                <a:lnTo>
                  <a:pt x="1267" y="4620542"/>
                </a:lnTo>
                <a:lnTo>
                  <a:pt x="0" y="4571978"/>
                </a:lnTo>
                <a:lnTo>
                  <a:pt x="0" y="91442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33842" y="1849628"/>
            <a:ext cx="6076314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97860" y="400812"/>
            <a:ext cx="2748279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340" y="1486915"/>
            <a:ext cx="7684134" cy="2040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30590" y="6299763"/>
            <a:ext cx="254000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</a:t>
            </a:r>
            <a:r>
              <a:rPr spc="-15" dirty="0"/>
              <a:t> </a:t>
            </a:r>
            <a:r>
              <a:rPr dirty="0"/>
              <a:t>to</a:t>
            </a:r>
            <a:r>
              <a:rPr spc="-5" dirty="0"/>
              <a:t> Digital</a:t>
            </a:r>
            <a:r>
              <a:rPr spc="-10" dirty="0"/>
              <a:t> </a:t>
            </a:r>
            <a:r>
              <a:rPr spc="-5" dirty="0"/>
              <a:t>Filters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688340" y="1163828"/>
            <a:ext cx="7555865" cy="402145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  <a:buChar char="•"/>
              <a:tabLst>
                <a:tab pos="189865" algn="l"/>
              </a:tabLst>
            </a:pPr>
            <a:r>
              <a:rPr sz="2400" spc="-5" dirty="0">
                <a:latin typeface="Times New Roman"/>
                <a:cs typeface="Times New Roman"/>
              </a:rPr>
              <a:t>Thus,</a:t>
            </a:r>
            <a:r>
              <a:rPr sz="2400" dirty="0">
                <a:latin typeface="Times New Roman"/>
                <a:cs typeface="Times New Roman"/>
              </a:rPr>
              <a:t> a</a:t>
            </a:r>
            <a:r>
              <a:rPr sz="2400" spc="-5" dirty="0">
                <a:latin typeface="Times New Roman"/>
                <a:cs typeface="Times New Roman"/>
              </a:rPr>
              <a:t> broad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guideline </a:t>
            </a:r>
            <a:r>
              <a:rPr sz="2400" dirty="0">
                <a:latin typeface="Times New Roman"/>
                <a:cs typeface="Times New Roman"/>
              </a:rPr>
              <a:t>on </a:t>
            </a:r>
            <a:r>
              <a:rPr sz="2400" spc="-5" dirty="0">
                <a:latin typeface="Times New Roman"/>
                <a:cs typeface="Times New Roman"/>
              </a:rPr>
              <a:t>when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use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 IIR</a:t>
            </a:r>
            <a:r>
              <a:rPr sz="2400" spc="-5" dirty="0">
                <a:latin typeface="Times New Roman"/>
                <a:cs typeface="Times New Roman"/>
              </a:rPr>
              <a:t> would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 follows: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imes New Roman"/>
              <a:buChar char="•"/>
            </a:pPr>
            <a:endParaRPr sz="2250">
              <a:latin typeface="Times New Roman"/>
              <a:cs typeface="Times New Roman"/>
            </a:endParaRPr>
          </a:p>
          <a:p>
            <a:pPr marL="927100" marR="144780" lvl="1">
              <a:lnSpc>
                <a:spcPct val="100400"/>
              </a:lnSpc>
              <a:spcBef>
                <a:spcPts val="5"/>
              </a:spcBef>
              <a:buFont typeface="Times New Roman"/>
              <a:buChar char="•"/>
              <a:tabLst>
                <a:tab pos="1109980" algn="l"/>
              </a:tabLst>
            </a:pPr>
            <a:r>
              <a:rPr sz="2400" b="1" dirty="0">
                <a:latin typeface="Times New Roman"/>
                <a:cs typeface="Times New Roman"/>
              </a:rPr>
              <a:t>Use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IIR </a:t>
            </a:r>
            <a:r>
              <a:rPr sz="2400" spc="-5" dirty="0">
                <a:latin typeface="Times New Roman"/>
                <a:cs typeface="Times New Roman"/>
              </a:rPr>
              <a:t>when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only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important requirements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sharp</a:t>
            </a:r>
            <a:r>
              <a:rPr sz="2400" i="1" spc="-5" dirty="0">
                <a:latin typeface="Times New Roman"/>
                <a:cs typeface="Times New Roman"/>
              </a:rPr>
              <a:t> cutoff filters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high </a:t>
            </a:r>
            <a:r>
              <a:rPr sz="2400" i="1" spc="-10" dirty="0">
                <a:latin typeface="Times New Roman"/>
                <a:cs typeface="Times New Roman"/>
              </a:rPr>
              <a:t>throughput</a:t>
            </a:r>
            <a:r>
              <a:rPr sz="2400" spc="-10" dirty="0">
                <a:latin typeface="Times New Roman"/>
                <a:cs typeface="Times New Roman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 </a:t>
            </a:r>
            <a:r>
              <a:rPr sz="2400" dirty="0">
                <a:latin typeface="Times New Roman"/>
                <a:cs typeface="Times New Roman"/>
              </a:rPr>
              <a:t>IIR</a:t>
            </a:r>
            <a:r>
              <a:rPr sz="2400" spc="-5" dirty="0">
                <a:latin typeface="Times New Roman"/>
                <a:cs typeface="Times New Roman"/>
              </a:rPr>
              <a:t> filters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will give fewer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coefficients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than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FIR.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Times New Roman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Times New Roman"/>
              <a:buChar char="•"/>
            </a:pPr>
            <a:endParaRPr sz="2350">
              <a:latin typeface="Times New Roman"/>
              <a:cs typeface="Times New Roman"/>
            </a:endParaRPr>
          </a:p>
          <a:p>
            <a:pPr marL="927100" marR="443230" lvl="1">
              <a:lnSpc>
                <a:spcPct val="100400"/>
              </a:lnSpc>
              <a:buFont typeface="Times New Roman"/>
              <a:buChar char="•"/>
              <a:tabLst>
                <a:tab pos="1109980" algn="l"/>
              </a:tabLst>
            </a:pPr>
            <a:r>
              <a:rPr sz="2400" b="1" dirty="0">
                <a:latin typeface="Times New Roman"/>
                <a:cs typeface="Times New Roman"/>
              </a:rPr>
              <a:t>Use </a:t>
            </a:r>
            <a:r>
              <a:rPr sz="2400" b="1" spc="-5" dirty="0">
                <a:latin typeface="Times New Roman"/>
                <a:cs typeface="Times New Roman"/>
              </a:rPr>
              <a:t>FIR </a:t>
            </a:r>
            <a:r>
              <a:rPr sz="2400" spc="-5" dirty="0">
                <a:latin typeface="Times New Roman"/>
                <a:cs typeface="Times New Roman"/>
              </a:rPr>
              <a:t>if the number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i="1" spc="-5" dirty="0">
                <a:latin typeface="Times New Roman"/>
                <a:cs typeface="Times New Roman"/>
              </a:rPr>
              <a:t>filter coefficients is </a:t>
            </a:r>
            <a:r>
              <a:rPr sz="2400" i="1" dirty="0">
                <a:latin typeface="Times New Roman"/>
                <a:cs typeface="Times New Roman"/>
              </a:rPr>
              <a:t>not </a:t>
            </a:r>
            <a:r>
              <a:rPr sz="2400" i="1" spc="-58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too </a:t>
            </a:r>
            <a:r>
              <a:rPr sz="2400" i="1" spc="-20" dirty="0">
                <a:latin typeface="Times New Roman"/>
                <a:cs typeface="Times New Roman"/>
              </a:rPr>
              <a:t>large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 </a:t>
            </a:r>
            <a:r>
              <a:rPr sz="2400" spc="-15" dirty="0">
                <a:latin typeface="Times New Roman"/>
                <a:cs typeface="Times New Roman"/>
              </a:rPr>
              <a:t>particular,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if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little </a:t>
            </a:r>
            <a:r>
              <a:rPr sz="2400" i="1" dirty="0">
                <a:latin typeface="Times New Roman"/>
                <a:cs typeface="Times New Roman"/>
              </a:rPr>
              <a:t>or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no phase </a:t>
            </a:r>
            <a:r>
              <a:rPr sz="2400" i="1" spc="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distortion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desired</a:t>
            </a:r>
            <a:r>
              <a:rPr sz="2400" i="1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10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Digital</a:t>
            </a:r>
            <a:r>
              <a:rPr spc="-65" dirty="0"/>
              <a:t> </a:t>
            </a:r>
            <a:r>
              <a:rPr spc="-5" dirty="0"/>
              <a:t>Filters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1316228"/>
            <a:ext cx="4801870" cy="3680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indent="-182880">
              <a:lnSpc>
                <a:spcPct val="100000"/>
              </a:lnSpc>
              <a:spcBef>
                <a:spcPts val="100"/>
              </a:spcBef>
              <a:buChar char="•"/>
              <a:tabLst>
                <a:tab pos="195580" algn="l"/>
              </a:tabLst>
            </a:pPr>
            <a:r>
              <a:rPr sz="2400" spc="-5" dirty="0">
                <a:latin typeface="Times New Roman"/>
                <a:cs typeface="Times New Roman"/>
              </a:rPr>
              <a:t>Introduction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189230" indent="-177165">
              <a:lnSpc>
                <a:spcPct val="100000"/>
              </a:lnSpc>
              <a:spcBef>
                <a:spcPts val="5"/>
              </a:spcBef>
              <a:buChar char="•"/>
              <a:tabLst>
                <a:tab pos="189865" algn="l"/>
              </a:tabLst>
            </a:pPr>
            <a:r>
              <a:rPr sz="2400" spc="-40" dirty="0">
                <a:latin typeface="Times New Roman"/>
                <a:cs typeface="Times New Roman"/>
              </a:rPr>
              <a:t>Types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filters</a:t>
            </a:r>
            <a:endParaRPr sz="2400">
              <a:latin typeface="Times New Roman"/>
              <a:cs typeface="Times New Roman"/>
            </a:endParaRPr>
          </a:p>
          <a:p>
            <a:pPr marL="1003300" lvl="1" indent="-534035">
              <a:lnSpc>
                <a:spcPct val="100000"/>
              </a:lnSpc>
              <a:spcBef>
                <a:spcPts val="935"/>
              </a:spcBef>
              <a:buAutoNum type="arabicPeriod"/>
              <a:tabLst>
                <a:tab pos="1002665" algn="l"/>
                <a:tab pos="1003300" algn="l"/>
              </a:tabLst>
            </a:pPr>
            <a:r>
              <a:rPr sz="2400" dirty="0">
                <a:latin typeface="Times New Roman"/>
                <a:cs typeface="Times New Roman"/>
              </a:rPr>
              <a:t>FIR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filters</a:t>
            </a:r>
            <a:endParaRPr sz="2400">
              <a:latin typeface="Times New Roman"/>
              <a:cs typeface="Times New Roman"/>
            </a:endParaRPr>
          </a:p>
          <a:p>
            <a:pPr marL="1003300" lvl="1" indent="-534035">
              <a:lnSpc>
                <a:spcPct val="100000"/>
              </a:lnSpc>
              <a:spcBef>
                <a:spcPts val="1415"/>
              </a:spcBef>
              <a:buAutoNum type="arabicPeriod"/>
              <a:tabLst>
                <a:tab pos="1002665" algn="l"/>
                <a:tab pos="1003300" algn="l"/>
              </a:tabLst>
            </a:pPr>
            <a:r>
              <a:rPr sz="2400" dirty="0">
                <a:latin typeface="Times New Roman"/>
                <a:cs typeface="Times New Roman"/>
              </a:rPr>
              <a:t>IIR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filters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Times New Roman"/>
              <a:buAutoNum type="arabicPeriod"/>
            </a:pPr>
            <a:endParaRPr sz="2950">
              <a:latin typeface="Times New Roman"/>
              <a:cs typeface="Times New Roman"/>
            </a:endParaRPr>
          </a:p>
          <a:p>
            <a:pPr marL="194945" indent="-182880">
              <a:lnSpc>
                <a:spcPct val="100000"/>
              </a:lnSpc>
              <a:buChar char="•"/>
              <a:tabLst>
                <a:tab pos="195580" algn="l"/>
              </a:tabLst>
            </a:pPr>
            <a:r>
              <a:rPr sz="2400" spc="-5" dirty="0">
                <a:latin typeface="Times New Roman"/>
                <a:cs typeface="Times New Roman"/>
              </a:rPr>
              <a:t>Choosing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between </a:t>
            </a:r>
            <a:r>
              <a:rPr sz="2400" dirty="0">
                <a:latin typeface="Times New Roman"/>
                <a:cs typeface="Times New Roman"/>
              </a:rPr>
              <a:t>FIR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IIR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filters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imes New Roman"/>
              <a:buChar char="•"/>
            </a:pPr>
            <a:endParaRPr sz="2450">
              <a:latin typeface="Times New Roman"/>
              <a:cs typeface="Times New Roman"/>
            </a:endParaRPr>
          </a:p>
          <a:p>
            <a:pPr marL="194945" indent="-182880">
              <a:lnSpc>
                <a:spcPct val="100000"/>
              </a:lnSpc>
              <a:buChar char="•"/>
              <a:tabLst>
                <a:tab pos="195580" algn="l"/>
              </a:tabLst>
            </a:pPr>
            <a:r>
              <a:rPr sz="2400" spc="-5" dirty="0">
                <a:latin typeface="Times New Roman"/>
                <a:cs typeface="Times New Roman"/>
              </a:rPr>
              <a:t>Filter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design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steps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5520" y="400812"/>
            <a:ext cx="22301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227835"/>
            <a:ext cx="7761605" cy="27660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  <a:buChar char="•"/>
              <a:tabLst>
                <a:tab pos="178435" algn="l"/>
              </a:tabLst>
            </a:pP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digital filter is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mathematical algorithm implemented in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hardware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and/or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software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that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operates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digital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input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signal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produce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digital output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signal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purpose of </a:t>
            </a:r>
            <a:r>
              <a:rPr sz="2400" spc="-5" dirty="0">
                <a:latin typeface="Times New Roman"/>
                <a:cs typeface="Times New Roman"/>
              </a:rPr>
              <a:t>achieving</a:t>
            </a:r>
            <a:r>
              <a:rPr sz="2400" dirty="0">
                <a:latin typeface="Times New Roman"/>
                <a:cs typeface="Times New Roman"/>
              </a:rPr>
              <a:t> a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filtering objective.</a:t>
            </a:r>
            <a:endParaRPr sz="2400">
              <a:latin typeface="Times New Roman"/>
              <a:cs typeface="Times New Roman"/>
            </a:endParaRPr>
          </a:p>
          <a:p>
            <a:pPr marL="12700" marR="554990">
              <a:lnSpc>
                <a:spcPct val="98700"/>
              </a:lnSpc>
              <a:spcBef>
                <a:spcPts val="1455"/>
              </a:spcBef>
              <a:buFont typeface="Times New Roman"/>
              <a:buChar char="•"/>
              <a:tabLst>
                <a:tab pos="195580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Digital filters</a:t>
            </a:r>
            <a:r>
              <a:rPr sz="2400" i="1" spc="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operate</a:t>
            </a:r>
            <a:r>
              <a:rPr sz="2400" i="1" dirty="0">
                <a:latin typeface="Times New Roman"/>
                <a:cs typeface="Times New Roman"/>
              </a:rPr>
              <a:t> on</a:t>
            </a:r>
            <a:r>
              <a:rPr sz="2400" i="1" spc="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digitized</a:t>
            </a:r>
            <a:r>
              <a:rPr sz="2400" i="1" spc="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analog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signals</a:t>
            </a:r>
            <a:r>
              <a:rPr sz="2400" i="1" spc="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or</a:t>
            </a:r>
            <a:r>
              <a:rPr sz="2400" i="1" spc="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just 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numbers,</a:t>
            </a:r>
            <a:r>
              <a:rPr sz="2400" i="1" spc="5" dirty="0">
                <a:latin typeface="Times New Roman"/>
                <a:cs typeface="Times New Roman"/>
              </a:rPr>
              <a:t> </a:t>
            </a:r>
            <a:r>
              <a:rPr sz="2400" i="1" spc="-20" dirty="0">
                <a:latin typeface="Times New Roman"/>
                <a:cs typeface="Times New Roman"/>
              </a:rPr>
              <a:t>representing</a:t>
            </a:r>
            <a:r>
              <a:rPr sz="2400" i="1" spc="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some </a:t>
            </a:r>
            <a:r>
              <a:rPr sz="2400" i="1" spc="-5" dirty="0">
                <a:latin typeface="Times New Roman"/>
                <a:cs typeface="Times New Roman"/>
              </a:rPr>
              <a:t>variable,</a:t>
            </a:r>
            <a:r>
              <a:rPr sz="2400" i="1" spc="10" dirty="0">
                <a:latin typeface="Times New Roman"/>
                <a:cs typeface="Times New Roman"/>
              </a:rPr>
              <a:t> </a:t>
            </a:r>
            <a:r>
              <a:rPr sz="2400" i="1" spc="-20" dirty="0">
                <a:latin typeface="Times New Roman"/>
                <a:cs typeface="Times New Roman"/>
              </a:rPr>
              <a:t>stored</a:t>
            </a:r>
            <a:r>
              <a:rPr sz="2400" i="1" spc="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in</a:t>
            </a:r>
            <a:r>
              <a:rPr sz="2400" i="1" spc="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i="1" spc="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computer </a:t>
            </a:r>
            <a:r>
              <a:rPr sz="2400" i="1" spc="-585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memory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4144" y="4191000"/>
            <a:ext cx="8122655" cy="121761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86740" y="5626100"/>
            <a:ext cx="7645400" cy="5803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 marR="30480">
              <a:lnSpc>
                <a:spcPct val="102200"/>
              </a:lnSpc>
              <a:spcBef>
                <a:spcPts val="50"/>
              </a:spcBef>
            </a:pPr>
            <a:r>
              <a:rPr sz="1800" spc="-5" dirty="0">
                <a:latin typeface="Times New Roman"/>
                <a:cs typeface="Times New Roman"/>
              </a:rPr>
              <a:t>Fig </a:t>
            </a:r>
            <a:r>
              <a:rPr sz="1800" dirty="0">
                <a:latin typeface="Times New Roman"/>
                <a:cs typeface="Times New Roman"/>
              </a:rPr>
              <a:t>1: A </a:t>
            </a:r>
            <a:r>
              <a:rPr sz="1800" spc="-5" dirty="0">
                <a:latin typeface="Times New Roman"/>
                <a:cs typeface="Times New Roman"/>
              </a:rPr>
              <a:t>simplified block diagram </a:t>
            </a:r>
            <a:r>
              <a:rPr sz="1800" dirty="0">
                <a:latin typeface="Times New Roman"/>
                <a:cs typeface="Times New Roman"/>
              </a:rPr>
              <a:t>of a </a:t>
            </a:r>
            <a:r>
              <a:rPr sz="1800" spc="-5" dirty="0">
                <a:latin typeface="Times New Roman"/>
                <a:cs typeface="Times New Roman"/>
              </a:rPr>
              <a:t>real-time digital filter with analog input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output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signals</a:t>
            </a:r>
            <a:r>
              <a:rPr sz="1800" spc="-7" baseline="23148" dirty="0">
                <a:latin typeface="Times New Roman"/>
                <a:cs typeface="Times New Roman"/>
              </a:rPr>
              <a:t>1</a:t>
            </a:r>
            <a:endParaRPr sz="1800" baseline="23148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35940" y="1154684"/>
            <a:ext cx="7913370" cy="489648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  <a:buChar char="•"/>
              <a:tabLst>
                <a:tab pos="195580" algn="l"/>
              </a:tabLst>
            </a:pPr>
            <a:r>
              <a:rPr sz="2400" spc="-5" dirty="0">
                <a:latin typeface="Times New Roman"/>
                <a:cs typeface="Times New Roman"/>
              </a:rPr>
              <a:t>Digital filters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applications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like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data compression,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biomedical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signal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processing,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speech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image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processing,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data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transmission,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digital audio,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telephone echo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cancellation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etc.</a:t>
            </a:r>
            <a:endParaRPr sz="2400">
              <a:latin typeface="Times New Roman"/>
              <a:cs typeface="Times New Roman"/>
            </a:endParaRPr>
          </a:p>
          <a:p>
            <a:pPr marL="194945" indent="-182880">
              <a:lnSpc>
                <a:spcPct val="100000"/>
              </a:lnSpc>
              <a:spcBef>
                <a:spcPts val="1415"/>
              </a:spcBef>
              <a:buChar char="•"/>
              <a:tabLst>
                <a:tab pos="195580" algn="l"/>
              </a:tabLst>
            </a:pPr>
            <a:r>
              <a:rPr sz="2400" spc="-5" dirty="0">
                <a:latin typeface="Times New Roman"/>
                <a:cs typeface="Times New Roman"/>
              </a:rPr>
              <a:t>Some advantages</a:t>
            </a:r>
            <a:r>
              <a:rPr sz="2400" dirty="0">
                <a:latin typeface="Times New Roman"/>
                <a:cs typeface="Times New Roman"/>
              </a:rPr>
              <a:t> 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digital filters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over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analog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filters</a:t>
            </a:r>
            <a:endParaRPr sz="2400">
              <a:latin typeface="Times New Roman"/>
              <a:cs typeface="Times New Roman"/>
            </a:endParaRPr>
          </a:p>
          <a:p>
            <a:pPr marL="1536700" lvl="1" indent="-457200">
              <a:lnSpc>
                <a:spcPct val="100000"/>
              </a:lnSpc>
              <a:spcBef>
                <a:spcPts val="890"/>
              </a:spcBef>
              <a:buAutoNum type="arabicPeriod"/>
              <a:tabLst>
                <a:tab pos="1536065" algn="l"/>
                <a:tab pos="1536700" algn="l"/>
              </a:tabLst>
            </a:pPr>
            <a:r>
              <a:rPr sz="2400" spc="-20" dirty="0">
                <a:latin typeface="Times New Roman"/>
                <a:cs typeface="Times New Roman"/>
              </a:rPr>
              <a:t>Truly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linear phase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response.</a:t>
            </a:r>
            <a:endParaRPr sz="2400">
              <a:latin typeface="Times New Roman"/>
              <a:cs typeface="Times New Roman"/>
            </a:endParaRPr>
          </a:p>
          <a:p>
            <a:pPr marL="1536065" marR="643890" lvl="1" indent="-457200">
              <a:lnSpc>
                <a:spcPct val="100800"/>
              </a:lnSpc>
              <a:spcBef>
                <a:spcPts val="1390"/>
              </a:spcBef>
              <a:buAutoNum type="arabicPeriod"/>
              <a:tabLst>
                <a:tab pos="1536065" algn="l"/>
                <a:tab pos="1536700" algn="l"/>
              </a:tabLst>
            </a:pPr>
            <a:r>
              <a:rPr sz="2400" spc="-5" dirty="0">
                <a:latin typeface="Times New Roman"/>
                <a:cs typeface="Times New Roman"/>
              </a:rPr>
              <a:t>Performance does</a:t>
            </a:r>
            <a:r>
              <a:rPr sz="2400" dirty="0">
                <a:latin typeface="Times New Roman"/>
                <a:cs typeface="Times New Roman"/>
              </a:rPr>
              <a:t> not </a:t>
            </a:r>
            <a:r>
              <a:rPr sz="2400" spc="-5" dirty="0">
                <a:latin typeface="Times New Roman"/>
                <a:cs typeface="Times New Roman"/>
              </a:rPr>
              <a:t>vary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with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environmental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changes,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example thermal variations.</a:t>
            </a:r>
            <a:endParaRPr sz="2400">
              <a:latin typeface="Times New Roman"/>
              <a:cs typeface="Times New Roman"/>
            </a:endParaRPr>
          </a:p>
          <a:p>
            <a:pPr marL="1536065" marR="866775" lvl="1" indent="-457200">
              <a:lnSpc>
                <a:spcPct val="100800"/>
              </a:lnSpc>
              <a:spcBef>
                <a:spcPts val="1395"/>
              </a:spcBef>
              <a:buAutoNum type="arabicPeriod"/>
              <a:tabLst>
                <a:tab pos="1536065" algn="l"/>
                <a:tab pos="1536700" algn="l"/>
              </a:tabLst>
            </a:pP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frequency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response can</a:t>
            </a:r>
            <a:r>
              <a:rPr sz="2400" dirty="0">
                <a:latin typeface="Times New Roman"/>
                <a:cs typeface="Times New Roman"/>
              </a:rPr>
              <a:t> be</a:t>
            </a:r>
            <a:r>
              <a:rPr sz="2400" spc="-5" dirty="0">
                <a:latin typeface="Times New Roman"/>
                <a:cs typeface="Times New Roman"/>
              </a:rPr>
              <a:t> automatically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adjusted if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filter 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implemented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using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programmable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processor.</a:t>
            </a:r>
            <a:endParaRPr sz="2400">
              <a:latin typeface="Times New Roman"/>
              <a:cs typeface="Times New Roman"/>
            </a:endParaRPr>
          </a:p>
          <a:p>
            <a:pPr marL="1536700" lvl="1" indent="-457200">
              <a:lnSpc>
                <a:spcPct val="100000"/>
              </a:lnSpc>
              <a:spcBef>
                <a:spcPts val="1415"/>
              </a:spcBef>
              <a:buAutoNum type="arabicPeriod"/>
              <a:tabLst>
                <a:tab pos="1536065" algn="l"/>
                <a:tab pos="1536700" algn="l"/>
              </a:tabLst>
            </a:pPr>
            <a:r>
              <a:rPr sz="2400" spc="-5" dirty="0">
                <a:latin typeface="Times New Roman"/>
                <a:cs typeface="Times New Roman"/>
              </a:rPr>
              <a:t>Digital filters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can</a:t>
            </a:r>
            <a:r>
              <a:rPr sz="2400" dirty="0">
                <a:latin typeface="Times New Roman"/>
                <a:cs typeface="Times New Roman"/>
              </a:rPr>
              <a:t> be </a:t>
            </a:r>
            <a:r>
              <a:rPr sz="2400" spc="-5" dirty="0">
                <a:latin typeface="Times New Roman"/>
                <a:cs typeface="Times New Roman"/>
              </a:rPr>
              <a:t>used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at very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low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frequencies.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612140" y="1087628"/>
            <a:ext cx="7030720" cy="465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indent="-182880">
              <a:lnSpc>
                <a:spcPct val="100000"/>
              </a:lnSpc>
              <a:spcBef>
                <a:spcPts val="100"/>
              </a:spcBef>
              <a:buChar char="•"/>
              <a:tabLst>
                <a:tab pos="195580" algn="l"/>
              </a:tabLst>
            </a:pPr>
            <a:r>
              <a:rPr sz="2400" spc="-5" dirty="0">
                <a:latin typeface="Times New Roman"/>
                <a:cs typeface="Times New Roman"/>
              </a:rPr>
              <a:t>Main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disadvantages</a:t>
            </a:r>
            <a:r>
              <a:rPr sz="2400" dirty="0">
                <a:latin typeface="Times New Roman"/>
                <a:cs typeface="Times New Roman"/>
              </a:rPr>
              <a:t> 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digital filters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over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analog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filters</a:t>
            </a:r>
            <a:endParaRPr sz="2400">
              <a:latin typeface="Times New Roman"/>
              <a:cs typeface="Times New Roman"/>
            </a:endParaRPr>
          </a:p>
          <a:p>
            <a:pPr marL="1003300" marR="5080" lvl="1" indent="-457200">
              <a:lnSpc>
                <a:spcPct val="100400"/>
              </a:lnSpc>
              <a:spcBef>
                <a:spcPts val="1905"/>
              </a:spcBef>
              <a:buAutoNum type="arabicPeriod"/>
              <a:tabLst>
                <a:tab pos="1002665" algn="l"/>
                <a:tab pos="1003300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Speed limitation: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maximum bandwidth</a:t>
            </a:r>
            <a:r>
              <a:rPr sz="2400" dirty="0">
                <a:latin typeface="Times New Roman"/>
                <a:cs typeface="Times New Roman"/>
              </a:rPr>
              <a:t> of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signals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that digital filters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handle,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real time,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 much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lower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than</a:t>
            </a:r>
            <a:r>
              <a:rPr sz="2400" dirty="0">
                <a:latin typeface="Times New Roman"/>
                <a:cs typeface="Times New Roman"/>
              </a:rPr>
              <a:t> for </a:t>
            </a:r>
            <a:r>
              <a:rPr sz="2400" spc="-5" dirty="0">
                <a:latin typeface="Times New Roman"/>
                <a:cs typeface="Times New Roman"/>
              </a:rPr>
              <a:t>analog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signals.</a:t>
            </a:r>
            <a:endParaRPr sz="2400">
              <a:latin typeface="Times New Roman"/>
              <a:cs typeface="Times New Roman"/>
            </a:endParaRPr>
          </a:p>
          <a:p>
            <a:pPr marL="1003300" marR="398145" lvl="1" indent="-457200">
              <a:lnSpc>
                <a:spcPct val="100400"/>
              </a:lnSpc>
              <a:spcBef>
                <a:spcPts val="1430"/>
              </a:spcBef>
              <a:buAutoNum type="arabicPeriod"/>
              <a:tabLst>
                <a:tab pos="1002665" algn="l"/>
                <a:tab pos="1003300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Finite </a:t>
            </a:r>
            <a:r>
              <a:rPr sz="2400" i="1" spc="-15" dirty="0">
                <a:latin typeface="Times New Roman"/>
                <a:cs typeface="Times New Roman"/>
              </a:rPr>
              <a:t>wordlength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effects: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Digital filters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subject 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noises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like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ADC</a:t>
            </a:r>
            <a:r>
              <a:rPr sz="2400" spc="-5" dirty="0">
                <a:latin typeface="Times New Roman"/>
                <a:cs typeface="Times New Roman"/>
              </a:rPr>
              <a:t> noise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roundoff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noise that could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lead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instability.</a:t>
            </a:r>
            <a:endParaRPr sz="2400">
              <a:latin typeface="Times New Roman"/>
              <a:cs typeface="Times New Roman"/>
            </a:endParaRPr>
          </a:p>
          <a:p>
            <a:pPr marL="1003300" marR="131445" lvl="1" indent="-457200">
              <a:lnSpc>
                <a:spcPct val="99700"/>
              </a:lnSpc>
              <a:spcBef>
                <a:spcPts val="1425"/>
              </a:spcBef>
              <a:buAutoNum type="arabicPeriod"/>
              <a:tabLst>
                <a:tab pos="1002665" algn="l"/>
                <a:tab pos="1003300" algn="l"/>
                <a:tab pos="5304790" algn="l"/>
              </a:tabLst>
            </a:pPr>
            <a:r>
              <a:rPr sz="2400" i="1" dirty="0">
                <a:latin typeface="Times New Roman"/>
                <a:cs typeface="Times New Roman"/>
              </a:rPr>
              <a:t>Long</a:t>
            </a:r>
            <a:r>
              <a:rPr sz="2400" i="1" spc="-5" dirty="0">
                <a:latin typeface="Times New Roman"/>
                <a:cs typeface="Times New Roman"/>
              </a:rPr>
              <a:t> design</a:t>
            </a:r>
            <a:r>
              <a:rPr sz="2400" i="1" dirty="0">
                <a:latin typeface="Times New Roman"/>
                <a:cs typeface="Times New Roman"/>
              </a:rPr>
              <a:t> and </a:t>
            </a:r>
            <a:r>
              <a:rPr sz="2400" i="1" spc="-5" dirty="0">
                <a:latin typeface="Times New Roman"/>
                <a:cs typeface="Times New Roman"/>
              </a:rPr>
              <a:t>development times: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design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 development times</a:t>
            </a:r>
            <a:r>
              <a:rPr sz="2400" dirty="0">
                <a:latin typeface="Times New Roman"/>
                <a:cs typeface="Times New Roman"/>
              </a:rPr>
              <a:t> for </a:t>
            </a:r>
            <a:r>
              <a:rPr sz="2400" spc="-5" dirty="0">
                <a:latin typeface="Times New Roman"/>
                <a:cs typeface="Times New Roman"/>
              </a:rPr>
              <a:t>digital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filters,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especially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hardware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development,	can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much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longer than</a:t>
            </a:r>
            <a:r>
              <a:rPr sz="2400" dirty="0">
                <a:latin typeface="Times New Roman"/>
                <a:cs typeface="Times New Roman"/>
              </a:rPr>
              <a:t> for </a:t>
            </a:r>
            <a:r>
              <a:rPr sz="2400" spc="-5" dirty="0">
                <a:latin typeface="Times New Roman"/>
                <a:cs typeface="Times New Roman"/>
              </a:rPr>
              <a:t>analog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filters.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8006" y="400812"/>
            <a:ext cx="25920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Types</a:t>
            </a:r>
            <a:r>
              <a:rPr spc="-3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5" dirty="0"/>
              <a:t>filters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584450" y="1828800"/>
            <a:ext cx="3517900" cy="762000"/>
            <a:chOff x="2584450" y="1828800"/>
            <a:chExt cx="3517900" cy="762000"/>
          </a:xfrm>
        </p:grpSpPr>
        <p:sp>
          <p:nvSpPr>
            <p:cNvPr id="4" name="object 4"/>
            <p:cNvSpPr/>
            <p:nvPr/>
          </p:nvSpPr>
          <p:spPr>
            <a:xfrm>
              <a:off x="4343400" y="1828800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0"/>
                  </a:moveTo>
                  <a:lnTo>
                    <a:pt x="1" y="3810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90800" y="2209800"/>
              <a:ext cx="3505200" cy="381000"/>
            </a:xfrm>
            <a:custGeom>
              <a:avLst/>
              <a:gdLst/>
              <a:ahLst/>
              <a:cxnLst/>
              <a:rect l="l" t="t" r="r" b="b"/>
              <a:pathLst>
                <a:path w="3505200" h="381000">
                  <a:moveTo>
                    <a:pt x="0" y="0"/>
                  </a:moveTo>
                  <a:lnTo>
                    <a:pt x="3505200" y="1"/>
                  </a:lnTo>
                </a:path>
                <a:path w="3505200" h="381000">
                  <a:moveTo>
                    <a:pt x="0" y="0"/>
                  </a:moveTo>
                  <a:lnTo>
                    <a:pt x="1" y="3810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96000" y="2209800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0"/>
                  </a:moveTo>
                  <a:lnTo>
                    <a:pt x="1" y="3810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12140" y="1468628"/>
            <a:ext cx="7324725" cy="2588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432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Digital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filters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00">
              <a:latin typeface="Times New Roman"/>
              <a:cs typeface="Times New Roman"/>
            </a:endParaRPr>
          </a:p>
          <a:p>
            <a:pPr marL="194310" algn="ctr">
              <a:lnSpc>
                <a:spcPct val="100000"/>
              </a:lnSpc>
              <a:tabLst>
                <a:tab pos="3775710" algn="l"/>
              </a:tabLst>
            </a:pPr>
            <a:r>
              <a:rPr sz="2400" dirty="0">
                <a:latin typeface="Times New Roman"/>
                <a:cs typeface="Times New Roman"/>
              </a:rPr>
              <a:t>FIR	IIR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 marR="5080">
              <a:lnSpc>
                <a:spcPct val="100800"/>
              </a:lnSpc>
              <a:buChar char="•"/>
              <a:tabLst>
                <a:tab pos="178435" algn="l"/>
                <a:tab pos="1891664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digital filter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general can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5" dirty="0">
                <a:latin typeface="Times New Roman"/>
                <a:cs typeface="Times New Roman"/>
              </a:rPr>
              <a:t> represented</a:t>
            </a:r>
            <a:r>
              <a:rPr sz="2400" dirty="0">
                <a:latin typeface="Times New Roman"/>
                <a:cs typeface="Times New Roman"/>
              </a:rPr>
              <a:t> by </a:t>
            </a:r>
            <a:r>
              <a:rPr sz="2400" spc="-5" dirty="0">
                <a:latin typeface="Times New Roman"/>
                <a:cs typeface="Times New Roman"/>
              </a:rPr>
              <a:t>its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impulse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response,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h(k)	</a:t>
            </a:r>
            <a:r>
              <a:rPr sz="2400" spc="-5" dirty="0">
                <a:latin typeface="Times New Roman"/>
                <a:cs typeface="Times New Roman"/>
              </a:rPr>
              <a:t>(k=0,1,..)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following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figure: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4343400"/>
            <a:ext cx="6705600" cy="124301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86740" y="5735828"/>
            <a:ext cx="4839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Fig</a:t>
            </a:r>
            <a:r>
              <a:rPr sz="1800" dirty="0">
                <a:latin typeface="Times New Roman"/>
                <a:cs typeface="Times New Roman"/>
              </a:rPr>
              <a:t> 2: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conceptual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representation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digital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filter</a:t>
            </a:r>
            <a:r>
              <a:rPr sz="1800" spc="-7" baseline="23148" dirty="0">
                <a:latin typeface="Times New Roman"/>
                <a:cs typeface="Times New Roman"/>
              </a:rPr>
              <a:t>1</a:t>
            </a:r>
            <a:endParaRPr sz="1800" baseline="23148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688340" y="935228"/>
            <a:ext cx="727646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  <a:buChar char="•"/>
              <a:tabLst>
                <a:tab pos="189865" algn="l"/>
              </a:tabLst>
            </a:pPr>
            <a:r>
              <a:rPr sz="2400" spc="-5" dirty="0">
                <a:latin typeface="Times New Roman"/>
                <a:cs typeface="Times New Roman"/>
              </a:rPr>
              <a:t>The input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output signals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filter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related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convolution sum: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26102" y="1772250"/>
            <a:ext cx="148590" cy="233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5" dirty="0">
                <a:latin typeface="Symbol"/>
                <a:cs typeface="Symbol"/>
              </a:rPr>
              <a:t>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35362" y="1702482"/>
            <a:ext cx="2312035" cy="88582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75"/>
              </a:spcBef>
            </a:pPr>
            <a:r>
              <a:rPr sz="1950" i="1" spc="70" dirty="0">
                <a:latin typeface="Times New Roman"/>
                <a:cs typeface="Times New Roman"/>
              </a:rPr>
              <a:t>y</a:t>
            </a:r>
            <a:r>
              <a:rPr sz="1950" spc="45" dirty="0">
                <a:latin typeface="Times New Roman"/>
                <a:cs typeface="Times New Roman"/>
              </a:rPr>
              <a:t>(</a:t>
            </a:r>
            <a:r>
              <a:rPr sz="1950" i="1" spc="15" dirty="0">
                <a:latin typeface="Times New Roman"/>
                <a:cs typeface="Times New Roman"/>
              </a:rPr>
              <a:t>n</a:t>
            </a:r>
            <a:r>
              <a:rPr sz="1950" spc="-5" dirty="0">
                <a:latin typeface="Times New Roman"/>
                <a:cs typeface="Times New Roman"/>
              </a:rPr>
              <a:t>)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Symbol"/>
                <a:cs typeface="Symbol"/>
              </a:rPr>
              <a:t></a:t>
            </a:r>
            <a:r>
              <a:rPr sz="1950" spc="-30" dirty="0">
                <a:latin typeface="Times New Roman"/>
                <a:cs typeface="Times New Roman"/>
              </a:rPr>
              <a:t> </a:t>
            </a:r>
            <a:r>
              <a:rPr sz="5250" spc="-15" baseline="-10317" dirty="0">
                <a:latin typeface="Symbol"/>
                <a:cs typeface="Symbol"/>
              </a:rPr>
              <a:t></a:t>
            </a:r>
            <a:r>
              <a:rPr sz="5250" spc="-839" baseline="-10317" dirty="0">
                <a:latin typeface="Times New Roman"/>
                <a:cs typeface="Times New Roman"/>
              </a:rPr>
              <a:t> </a:t>
            </a:r>
            <a:r>
              <a:rPr sz="1950" i="1" spc="15" dirty="0">
                <a:latin typeface="Times New Roman"/>
                <a:cs typeface="Times New Roman"/>
              </a:rPr>
              <a:t>h</a:t>
            </a:r>
            <a:r>
              <a:rPr sz="1950" spc="45" dirty="0">
                <a:latin typeface="Times New Roman"/>
                <a:cs typeface="Times New Roman"/>
              </a:rPr>
              <a:t>(</a:t>
            </a:r>
            <a:r>
              <a:rPr sz="1950" i="1" spc="-5" dirty="0">
                <a:latin typeface="Times New Roman"/>
                <a:cs typeface="Times New Roman"/>
              </a:rPr>
              <a:t>k</a:t>
            </a:r>
            <a:r>
              <a:rPr sz="1950" i="1" spc="-320" dirty="0">
                <a:latin typeface="Times New Roman"/>
                <a:cs typeface="Times New Roman"/>
              </a:rPr>
              <a:t> </a:t>
            </a:r>
            <a:r>
              <a:rPr sz="1950" spc="135" dirty="0">
                <a:latin typeface="Times New Roman"/>
                <a:cs typeface="Times New Roman"/>
              </a:rPr>
              <a:t>)</a:t>
            </a:r>
            <a:r>
              <a:rPr sz="1950" i="1" spc="40" dirty="0">
                <a:latin typeface="Times New Roman"/>
                <a:cs typeface="Times New Roman"/>
              </a:rPr>
              <a:t>x</a:t>
            </a:r>
            <a:r>
              <a:rPr sz="1950" spc="45" dirty="0">
                <a:latin typeface="Times New Roman"/>
                <a:cs typeface="Times New Roman"/>
              </a:rPr>
              <a:t>(</a:t>
            </a:r>
            <a:r>
              <a:rPr sz="1950" i="1" spc="-10" dirty="0">
                <a:latin typeface="Times New Roman"/>
                <a:cs typeface="Times New Roman"/>
              </a:rPr>
              <a:t>n</a:t>
            </a:r>
            <a:r>
              <a:rPr sz="1950" i="1" spc="-14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Symbol"/>
                <a:cs typeface="Symbol"/>
              </a:rPr>
              <a:t></a:t>
            </a:r>
            <a:r>
              <a:rPr sz="1950" spc="-150" dirty="0">
                <a:latin typeface="Times New Roman"/>
                <a:cs typeface="Times New Roman"/>
              </a:rPr>
              <a:t> </a:t>
            </a:r>
            <a:r>
              <a:rPr sz="1950" i="1" spc="-5" dirty="0">
                <a:latin typeface="Times New Roman"/>
                <a:cs typeface="Times New Roman"/>
              </a:rPr>
              <a:t>k</a:t>
            </a:r>
            <a:r>
              <a:rPr sz="1950" i="1" spc="-32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)</a:t>
            </a:r>
            <a:endParaRPr sz="1950">
              <a:latin typeface="Times New Roman"/>
              <a:cs typeface="Times New Roman"/>
            </a:endParaRPr>
          </a:p>
          <a:p>
            <a:pPr marL="724535">
              <a:lnSpc>
                <a:spcPct val="100000"/>
              </a:lnSpc>
              <a:spcBef>
                <a:spcPts val="275"/>
              </a:spcBef>
            </a:pPr>
            <a:r>
              <a:rPr sz="1350" i="1" dirty="0">
                <a:latin typeface="Times New Roman"/>
                <a:cs typeface="Times New Roman"/>
              </a:rPr>
              <a:t>k</a:t>
            </a:r>
            <a:r>
              <a:rPr sz="1350" i="1" spc="-160" dirty="0">
                <a:latin typeface="Times New Roman"/>
                <a:cs typeface="Times New Roman"/>
              </a:rPr>
              <a:t> </a:t>
            </a:r>
            <a:r>
              <a:rPr sz="1350" spc="50" dirty="0">
                <a:latin typeface="Symbol"/>
                <a:cs typeface="Symbol"/>
              </a:rPr>
              <a:t></a:t>
            </a:r>
            <a:r>
              <a:rPr sz="1350" dirty="0">
                <a:latin typeface="Times New Roman"/>
                <a:cs typeface="Times New Roman"/>
              </a:rPr>
              <a:t>0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20773" y="2762850"/>
            <a:ext cx="339725" cy="233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i="1" spc="5" dirty="0">
                <a:latin typeface="Times New Roman"/>
                <a:cs typeface="Times New Roman"/>
              </a:rPr>
              <a:t>N</a:t>
            </a:r>
            <a:r>
              <a:rPr sz="1350" i="1" spc="-125" dirty="0">
                <a:latin typeface="Times New Roman"/>
                <a:cs typeface="Times New Roman"/>
              </a:rPr>
              <a:t> </a:t>
            </a:r>
            <a:r>
              <a:rPr sz="1350" spc="-75" dirty="0">
                <a:latin typeface="Symbol"/>
                <a:cs typeface="Symbol"/>
              </a:rPr>
              <a:t></a:t>
            </a:r>
            <a:r>
              <a:rPr sz="1350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11562" y="2779816"/>
            <a:ext cx="2312035" cy="558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950" i="1" spc="70" dirty="0">
                <a:latin typeface="Times New Roman"/>
                <a:cs typeface="Times New Roman"/>
              </a:rPr>
              <a:t>y</a:t>
            </a:r>
            <a:r>
              <a:rPr sz="1950" spc="45" dirty="0">
                <a:latin typeface="Times New Roman"/>
                <a:cs typeface="Times New Roman"/>
              </a:rPr>
              <a:t>(</a:t>
            </a:r>
            <a:r>
              <a:rPr sz="1950" i="1" spc="15" dirty="0">
                <a:latin typeface="Times New Roman"/>
                <a:cs typeface="Times New Roman"/>
              </a:rPr>
              <a:t>n</a:t>
            </a:r>
            <a:r>
              <a:rPr sz="1950" spc="-5" dirty="0">
                <a:latin typeface="Times New Roman"/>
                <a:cs typeface="Times New Roman"/>
              </a:rPr>
              <a:t>)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Symbol"/>
                <a:cs typeface="Symbol"/>
              </a:rPr>
              <a:t></a:t>
            </a:r>
            <a:r>
              <a:rPr sz="1950" spc="-30" dirty="0">
                <a:latin typeface="Times New Roman"/>
                <a:cs typeface="Times New Roman"/>
              </a:rPr>
              <a:t> </a:t>
            </a:r>
            <a:r>
              <a:rPr sz="5250" spc="-15" baseline="-10317" dirty="0">
                <a:latin typeface="Symbol"/>
                <a:cs typeface="Symbol"/>
              </a:rPr>
              <a:t></a:t>
            </a:r>
            <a:r>
              <a:rPr sz="5250" spc="-839" baseline="-10317" dirty="0">
                <a:latin typeface="Times New Roman"/>
                <a:cs typeface="Times New Roman"/>
              </a:rPr>
              <a:t> </a:t>
            </a:r>
            <a:r>
              <a:rPr sz="1950" i="1" spc="15" dirty="0">
                <a:latin typeface="Times New Roman"/>
                <a:cs typeface="Times New Roman"/>
              </a:rPr>
              <a:t>h</a:t>
            </a:r>
            <a:r>
              <a:rPr sz="1950" spc="45" dirty="0">
                <a:latin typeface="Times New Roman"/>
                <a:cs typeface="Times New Roman"/>
              </a:rPr>
              <a:t>(</a:t>
            </a:r>
            <a:r>
              <a:rPr sz="1950" i="1" spc="-5" dirty="0">
                <a:latin typeface="Times New Roman"/>
                <a:cs typeface="Times New Roman"/>
              </a:rPr>
              <a:t>k</a:t>
            </a:r>
            <a:r>
              <a:rPr sz="1950" i="1" spc="-320" dirty="0">
                <a:latin typeface="Times New Roman"/>
                <a:cs typeface="Times New Roman"/>
              </a:rPr>
              <a:t> </a:t>
            </a:r>
            <a:r>
              <a:rPr sz="1950" spc="135" dirty="0">
                <a:latin typeface="Times New Roman"/>
                <a:cs typeface="Times New Roman"/>
              </a:rPr>
              <a:t>)</a:t>
            </a:r>
            <a:r>
              <a:rPr sz="1950" i="1" spc="40" dirty="0">
                <a:latin typeface="Times New Roman"/>
                <a:cs typeface="Times New Roman"/>
              </a:rPr>
              <a:t>x</a:t>
            </a:r>
            <a:r>
              <a:rPr sz="1950" spc="45" dirty="0">
                <a:latin typeface="Times New Roman"/>
                <a:cs typeface="Times New Roman"/>
              </a:rPr>
              <a:t>(</a:t>
            </a:r>
            <a:r>
              <a:rPr sz="1950" i="1" spc="-10" dirty="0">
                <a:latin typeface="Times New Roman"/>
                <a:cs typeface="Times New Roman"/>
              </a:rPr>
              <a:t>n</a:t>
            </a:r>
            <a:r>
              <a:rPr sz="1950" i="1" spc="-14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Symbol"/>
                <a:cs typeface="Symbol"/>
              </a:rPr>
              <a:t></a:t>
            </a:r>
            <a:r>
              <a:rPr sz="1950" spc="-150" dirty="0">
                <a:latin typeface="Times New Roman"/>
                <a:cs typeface="Times New Roman"/>
              </a:rPr>
              <a:t> </a:t>
            </a:r>
            <a:r>
              <a:rPr sz="1950" i="1" spc="-5" dirty="0">
                <a:latin typeface="Times New Roman"/>
                <a:cs typeface="Times New Roman"/>
              </a:rPr>
              <a:t>k</a:t>
            </a:r>
            <a:r>
              <a:rPr sz="1950" i="1" spc="-32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)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23849" y="3346009"/>
            <a:ext cx="312420" cy="233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i="1" dirty="0">
                <a:latin typeface="Times New Roman"/>
                <a:cs typeface="Times New Roman"/>
              </a:rPr>
              <a:t>k</a:t>
            </a:r>
            <a:r>
              <a:rPr sz="1350" i="1" spc="-160" dirty="0">
                <a:latin typeface="Times New Roman"/>
                <a:cs typeface="Times New Roman"/>
              </a:rPr>
              <a:t> </a:t>
            </a:r>
            <a:r>
              <a:rPr sz="1350" spc="50" dirty="0">
                <a:latin typeface="Symbol"/>
                <a:cs typeface="Symbol"/>
              </a:rPr>
              <a:t></a:t>
            </a:r>
            <a:r>
              <a:rPr sz="1350" dirty="0">
                <a:latin typeface="Times New Roman"/>
                <a:cs typeface="Times New Roman"/>
              </a:rPr>
              <a:t>0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6540" y="1925828"/>
            <a:ext cx="2133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64664" algn="l"/>
              </a:tabLst>
            </a:pPr>
            <a:r>
              <a:rPr sz="2400" dirty="0">
                <a:latin typeface="Times New Roman"/>
                <a:cs typeface="Times New Roman"/>
              </a:rPr>
              <a:t>IIR	(1)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36540" y="2916428"/>
            <a:ext cx="2133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64664" algn="l"/>
              </a:tabLst>
            </a:pPr>
            <a:r>
              <a:rPr sz="2400" dirty="0">
                <a:latin typeface="Times New Roman"/>
                <a:cs typeface="Times New Roman"/>
              </a:rPr>
              <a:t>FIR	(2)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5640" y="3754628"/>
            <a:ext cx="7555230" cy="237236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5400" marR="17780">
              <a:lnSpc>
                <a:spcPct val="100400"/>
              </a:lnSpc>
              <a:spcBef>
                <a:spcPts val="85"/>
              </a:spcBef>
              <a:buChar char="•"/>
              <a:tabLst>
                <a:tab pos="208279" algn="l"/>
              </a:tabLst>
            </a:pPr>
            <a:r>
              <a:rPr sz="2400" spc="-5" dirty="0">
                <a:latin typeface="Times New Roman"/>
                <a:cs typeface="Times New Roman"/>
              </a:rPr>
              <a:t>Because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infinite length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impulse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response</a:t>
            </a:r>
            <a:r>
              <a:rPr sz="2400" dirty="0">
                <a:latin typeface="Times New Roman"/>
                <a:cs typeface="Times New Roman"/>
              </a:rPr>
              <a:t> of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IIR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filter,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IIR</a:t>
            </a:r>
            <a:r>
              <a:rPr sz="2400" spc="-5" dirty="0">
                <a:latin typeface="Times New Roman"/>
                <a:cs typeface="Times New Roman"/>
              </a:rPr>
              <a:t> filtering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equation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can</a:t>
            </a:r>
            <a:r>
              <a:rPr sz="2400" dirty="0">
                <a:latin typeface="Times New Roman"/>
                <a:cs typeface="Times New Roman"/>
              </a:rPr>
              <a:t> be</a:t>
            </a:r>
            <a:r>
              <a:rPr sz="2400" spc="-5" dirty="0">
                <a:latin typeface="Times New Roman"/>
                <a:cs typeface="Times New Roman"/>
              </a:rPr>
              <a:t> expressed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 a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recursive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</a:t>
            </a:r>
            <a:r>
              <a:rPr sz="2400" spc="-5" dirty="0">
                <a:latin typeface="Times New Roman"/>
                <a:cs typeface="Times New Roman"/>
              </a:rPr>
              <a:t> as:</a:t>
            </a:r>
            <a:endParaRPr sz="2400">
              <a:latin typeface="Times New Roman"/>
              <a:cs typeface="Times New Roman"/>
            </a:endParaRPr>
          </a:p>
          <a:p>
            <a:pPr marL="1377315">
              <a:lnSpc>
                <a:spcPts val="869"/>
              </a:lnSpc>
              <a:spcBef>
                <a:spcPts val="335"/>
              </a:spcBef>
              <a:tabLst>
                <a:tab pos="3197860" algn="l"/>
                <a:tab pos="4760595" algn="l"/>
              </a:tabLst>
            </a:pPr>
            <a:r>
              <a:rPr sz="1350" spc="5" dirty="0">
                <a:latin typeface="Symbol"/>
                <a:cs typeface="Symbol"/>
              </a:rPr>
              <a:t></a:t>
            </a:r>
            <a:r>
              <a:rPr sz="1350" spc="5" dirty="0">
                <a:latin typeface="Times New Roman"/>
                <a:cs typeface="Times New Roman"/>
              </a:rPr>
              <a:t>	</a:t>
            </a:r>
            <a:r>
              <a:rPr sz="1350" i="1" spc="5" dirty="0">
                <a:latin typeface="Times New Roman"/>
                <a:cs typeface="Times New Roman"/>
              </a:rPr>
              <a:t>N	M</a:t>
            </a:r>
            <a:endParaRPr sz="1350">
              <a:latin typeface="Times New Roman"/>
              <a:cs typeface="Times New Roman"/>
            </a:endParaRPr>
          </a:p>
          <a:p>
            <a:pPr marL="611505">
              <a:lnSpc>
                <a:spcPts val="3450"/>
              </a:lnSpc>
              <a:tabLst>
                <a:tab pos="6425565" algn="l"/>
              </a:tabLst>
            </a:pPr>
            <a:r>
              <a:rPr sz="1950" i="1" spc="70" dirty="0">
                <a:latin typeface="Times New Roman"/>
                <a:cs typeface="Times New Roman"/>
              </a:rPr>
              <a:t>y</a:t>
            </a:r>
            <a:r>
              <a:rPr sz="1950" spc="45" dirty="0">
                <a:latin typeface="Times New Roman"/>
                <a:cs typeface="Times New Roman"/>
              </a:rPr>
              <a:t>(</a:t>
            </a:r>
            <a:r>
              <a:rPr sz="1950" i="1" spc="15" dirty="0">
                <a:latin typeface="Times New Roman"/>
                <a:cs typeface="Times New Roman"/>
              </a:rPr>
              <a:t>n</a:t>
            </a:r>
            <a:r>
              <a:rPr sz="1950" spc="-5" dirty="0">
                <a:latin typeface="Times New Roman"/>
                <a:cs typeface="Times New Roman"/>
              </a:rPr>
              <a:t>)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Symbol"/>
                <a:cs typeface="Symbol"/>
              </a:rPr>
              <a:t></a:t>
            </a:r>
            <a:r>
              <a:rPr sz="1950" spc="-30" dirty="0">
                <a:latin typeface="Times New Roman"/>
                <a:cs typeface="Times New Roman"/>
              </a:rPr>
              <a:t> </a:t>
            </a:r>
            <a:r>
              <a:rPr sz="5250" spc="-15" baseline="-10317" dirty="0">
                <a:latin typeface="Symbol"/>
                <a:cs typeface="Symbol"/>
              </a:rPr>
              <a:t></a:t>
            </a:r>
            <a:r>
              <a:rPr sz="5250" spc="-839" baseline="-10317" dirty="0">
                <a:latin typeface="Times New Roman"/>
                <a:cs typeface="Times New Roman"/>
              </a:rPr>
              <a:t> </a:t>
            </a:r>
            <a:r>
              <a:rPr sz="1950" i="1" spc="15" dirty="0">
                <a:latin typeface="Times New Roman"/>
                <a:cs typeface="Times New Roman"/>
              </a:rPr>
              <a:t>h</a:t>
            </a:r>
            <a:r>
              <a:rPr sz="1950" spc="45" dirty="0">
                <a:latin typeface="Times New Roman"/>
                <a:cs typeface="Times New Roman"/>
              </a:rPr>
              <a:t>(</a:t>
            </a:r>
            <a:r>
              <a:rPr sz="1950" i="1" spc="-5" dirty="0">
                <a:latin typeface="Times New Roman"/>
                <a:cs typeface="Times New Roman"/>
              </a:rPr>
              <a:t>k</a:t>
            </a:r>
            <a:r>
              <a:rPr sz="1950" i="1" spc="-320" dirty="0">
                <a:latin typeface="Times New Roman"/>
                <a:cs typeface="Times New Roman"/>
              </a:rPr>
              <a:t> </a:t>
            </a:r>
            <a:r>
              <a:rPr sz="1950" spc="135" dirty="0">
                <a:latin typeface="Times New Roman"/>
                <a:cs typeface="Times New Roman"/>
              </a:rPr>
              <a:t>)</a:t>
            </a:r>
            <a:r>
              <a:rPr sz="1950" i="1" spc="40" dirty="0">
                <a:latin typeface="Times New Roman"/>
                <a:cs typeface="Times New Roman"/>
              </a:rPr>
              <a:t>x</a:t>
            </a:r>
            <a:r>
              <a:rPr sz="1950" spc="45" dirty="0">
                <a:latin typeface="Times New Roman"/>
                <a:cs typeface="Times New Roman"/>
              </a:rPr>
              <a:t>(</a:t>
            </a:r>
            <a:r>
              <a:rPr sz="1950" i="1" spc="-10" dirty="0">
                <a:latin typeface="Times New Roman"/>
                <a:cs typeface="Times New Roman"/>
              </a:rPr>
              <a:t>n</a:t>
            </a:r>
            <a:r>
              <a:rPr sz="1950" i="1" spc="-14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Symbol"/>
                <a:cs typeface="Symbol"/>
              </a:rPr>
              <a:t></a:t>
            </a:r>
            <a:r>
              <a:rPr sz="1950" spc="-150" dirty="0">
                <a:latin typeface="Times New Roman"/>
                <a:cs typeface="Times New Roman"/>
              </a:rPr>
              <a:t> </a:t>
            </a:r>
            <a:r>
              <a:rPr sz="1950" i="1" spc="-5" dirty="0">
                <a:latin typeface="Times New Roman"/>
                <a:cs typeface="Times New Roman"/>
              </a:rPr>
              <a:t>k</a:t>
            </a:r>
            <a:r>
              <a:rPr sz="1950" i="1" spc="-32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)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Symbol"/>
                <a:cs typeface="Symbol"/>
              </a:rPr>
              <a:t></a:t>
            </a:r>
            <a:r>
              <a:rPr sz="1950" spc="-30" dirty="0">
                <a:latin typeface="Times New Roman"/>
                <a:cs typeface="Times New Roman"/>
              </a:rPr>
              <a:t> </a:t>
            </a:r>
            <a:r>
              <a:rPr sz="5250" spc="359" baseline="-10317" dirty="0">
                <a:latin typeface="Symbol"/>
                <a:cs typeface="Symbol"/>
              </a:rPr>
              <a:t></a:t>
            </a:r>
            <a:r>
              <a:rPr sz="1950" i="1" spc="30" dirty="0">
                <a:latin typeface="Times New Roman"/>
                <a:cs typeface="Times New Roman"/>
              </a:rPr>
              <a:t>b</a:t>
            </a:r>
            <a:r>
              <a:rPr sz="2025" i="1" baseline="-20576" dirty="0">
                <a:latin typeface="Times New Roman"/>
                <a:cs typeface="Times New Roman"/>
              </a:rPr>
              <a:t>k</a:t>
            </a:r>
            <a:r>
              <a:rPr sz="2025" i="1" spc="97" baseline="-20576" dirty="0">
                <a:latin typeface="Times New Roman"/>
                <a:cs typeface="Times New Roman"/>
              </a:rPr>
              <a:t> </a:t>
            </a:r>
            <a:r>
              <a:rPr sz="1950" i="1" spc="40" dirty="0">
                <a:latin typeface="Times New Roman"/>
                <a:cs typeface="Times New Roman"/>
              </a:rPr>
              <a:t>x</a:t>
            </a:r>
            <a:r>
              <a:rPr sz="1950" spc="45" dirty="0">
                <a:latin typeface="Times New Roman"/>
                <a:cs typeface="Times New Roman"/>
              </a:rPr>
              <a:t>(</a:t>
            </a:r>
            <a:r>
              <a:rPr sz="1950" i="1" spc="-10" dirty="0">
                <a:latin typeface="Times New Roman"/>
                <a:cs typeface="Times New Roman"/>
              </a:rPr>
              <a:t>n</a:t>
            </a:r>
            <a:r>
              <a:rPr sz="1950" i="1" spc="-14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Symbol"/>
                <a:cs typeface="Symbol"/>
              </a:rPr>
              <a:t></a:t>
            </a:r>
            <a:r>
              <a:rPr sz="1950" spc="-150" dirty="0">
                <a:latin typeface="Times New Roman"/>
                <a:cs typeface="Times New Roman"/>
              </a:rPr>
              <a:t> </a:t>
            </a:r>
            <a:r>
              <a:rPr sz="1950" i="1" spc="-5" dirty="0">
                <a:latin typeface="Times New Roman"/>
                <a:cs typeface="Times New Roman"/>
              </a:rPr>
              <a:t>k</a:t>
            </a:r>
            <a:r>
              <a:rPr sz="1950" i="1" spc="-32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)</a:t>
            </a:r>
            <a:r>
              <a:rPr sz="1950" spc="-15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Symbol"/>
                <a:cs typeface="Symbol"/>
              </a:rPr>
              <a:t></a:t>
            </a:r>
            <a:r>
              <a:rPr sz="1950" spc="-175" dirty="0">
                <a:latin typeface="Times New Roman"/>
                <a:cs typeface="Times New Roman"/>
              </a:rPr>
              <a:t> </a:t>
            </a:r>
            <a:r>
              <a:rPr sz="5250" spc="-15" baseline="-10317" dirty="0">
                <a:latin typeface="Symbol"/>
                <a:cs typeface="Symbol"/>
              </a:rPr>
              <a:t></a:t>
            </a:r>
            <a:r>
              <a:rPr sz="5250" spc="-839" baseline="-10317" dirty="0">
                <a:latin typeface="Times New Roman"/>
                <a:cs typeface="Times New Roman"/>
              </a:rPr>
              <a:t> </a:t>
            </a:r>
            <a:r>
              <a:rPr sz="1950" i="1" spc="120" dirty="0">
                <a:latin typeface="Times New Roman"/>
                <a:cs typeface="Times New Roman"/>
              </a:rPr>
              <a:t>a</a:t>
            </a:r>
            <a:r>
              <a:rPr sz="2025" i="1" baseline="-20576" dirty="0">
                <a:latin typeface="Times New Roman"/>
                <a:cs typeface="Times New Roman"/>
              </a:rPr>
              <a:t>k</a:t>
            </a:r>
            <a:r>
              <a:rPr sz="2025" i="1" spc="232" baseline="-20576" dirty="0">
                <a:latin typeface="Times New Roman"/>
                <a:cs typeface="Times New Roman"/>
              </a:rPr>
              <a:t> </a:t>
            </a:r>
            <a:r>
              <a:rPr sz="1950" i="1" spc="70" dirty="0">
                <a:latin typeface="Times New Roman"/>
                <a:cs typeface="Times New Roman"/>
              </a:rPr>
              <a:t>y</a:t>
            </a:r>
            <a:r>
              <a:rPr sz="1950" spc="45" dirty="0">
                <a:latin typeface="Times New Roman"/>
                <a:cs typeface="Times New Roman"/>
              </a:rPr>
              <a:t>(</a:t>
            </a:r>
            <a:r>
              <a:rPr sz="1950" i="1" spc="-10" dirty="0">
                <a:latin typeface="Times New Roman"/>
                <a:cs typeface="Times New Roman"/>
              </a:rPr>
              <a:t>n</a:t>
            </a:r>
            <a:r>
              <a:rPr sz="1950" i="1" spc="-14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Symbol"/>
                <a:cs typeface="Symbol"/>
              </a:rPr>
              <a:t></a:t>
            </a:r>
            <a:r>
              <a:rPr sz="1950" spc="-150" dirty="0">
                <a:latin typeface="Times New Roman"/>
                <a:cs typeface="Times New Roman"/>
              </a:rPr>
              <a:t> </a:t>
            </a:r>
            <a:r>
              <a:rPr sz="1950" i="1" spc="-5" dirty="0">
                <a:latin typeface="Times New Roman"/>
                <a:cs typeface="Times New Roman"/>
              </a:rPr>
              <a:t>k</a:t>
            </a:r>
            <a:r>
              <a:rPr sz="1950" i="1" spc="-32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)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Times New Roman"/>
                <a:cs typeface="Times New Roman"/>
              </a:rPr>
              <a:t>(3)</a:t>
            </a:r>
            <a:endParaRPr sz="2400">
              <a:latin typeface="Times New Roman"/>
              <a:cs typeface="Times New Roman"/>
            </a:endParaRPr>
          </a:p>
          <a:p>
            <a:pPr marL="1298575">
              <a:lnSpc>
                <a:spcPct val="100000"/>
              </a:lnSpc>
              <a:spcBef>
                <a:spcPts val="275"/>
              </a:spcBef>
              <a:tabLst>
                <a:tab pos="3117850" algn="l"/>
                <a:tab pos="4716780" algn="l"/>
              </a:tabLst>
            </a:pPr>
            <a:r>
              <a:rPr sz="1350" i="1" dirty="0">
                <a:latin typeface="Times New Roman"/>
                <a:cs typeface="Times New Roman"/>
              </a:rPr>
              <a:t>k</a:t>
            </a:r>
            <a:r>
              <a:rPr sz="1350" i="1" spc="-160" dirty="0">
                <a:latin typeface="Times New Roman"/>
                <a:cs typeface="Times New Roman"/>
              </a:rPr>
              <a:t> </a:t>
            </a:r>
            <a:r>
              <a:rPr sz="1350" spc="50" dirty="0">
                <a:latin typeface="Symbol"/>
                <a:cs typeface="Symbol"/>
              </a:rPr>
              <a:t></a:t>
            </a:r>
            <a:r>
              <a:rPr sz="1350" dirty="0">
                <a:latin typeface="Times New Roman"/>
                <a:cs typeface="Times New Roman"/>
              </a:rPr>
              <a:t>0	</a:t>
            </a:r>
            <a:r>
              <a:rPr sz="1350" i="1" dirty="0">
                <a:latin typeface="Times New Roman"/>
                <a:cs typeface="Times New Roman"/>
              </a:rPr>
              <a:t>k</a:t>
            </a:r>
            <a:r>
              <a:rPr sz="1350" i="1" spc="-160" dirty="0">
                <a:latin typeface="Times New Roman"/>
                <a:cs typeface="Times New Roman"/>
              </a:rPr>
              <a:t> </a:t>
            </a:r>
            <a:r>
              <a:rPr sz="1350" spc="50" dirty="0">
                <a:latin typeface="Symbol"/>
                <a:cs typeface="Symbol"/>
              </a:rPr>
              <a:t></a:t>
            </a:r>
            <a:r>
              <a:rPr sz="1350" dirty="0">
                <a:latin typeface="Times New Roman"/>
                <a:cs typeface="Times New Roman"/>
              </a:rPr>
              <a:t>0	</a:t>
            </a:r>
            <a:r>
              <a:rPr sz="1350" i="1" dirty="0">
                <a:latin typeface="Times New Roman"/>
                <a:cs typeface="Times New Roman"/>
              </a:rPr>
              <a:t>k</a:t>
            </a:r>
            <a:r>
              <a:rPr sz="1350" i="1" spc="-160" dirty="0">
                <a:latin typeface="Times New Roman"/>
                <a:cs typeface="Times New Roman"/>
              </a:rPr>
              <a:t> </a:t>
            </a:r>
            <a:r>
              <a:rPr sz="1350" spc="-75" dirty="0">
                <a:latin typeface="Symbol"/>
                <a:cs typeface="Symbol"/>
              </a:rPr>
              <a:t></a:t>
            </a:r>
            <a:r>
              <a:rPr sz="1350" dirty="0">
                <a:latin typeface="Times New Roman"/>
                <a:cs typeface="Times New Roman"/>
              </a:rPr>
              <a:t>1</a:t>
            </a:r>
            <a:endParaRPr sz="1350">
              <a:latin typeface="Times New Roman"/>
              <a:cs typeface="Times New Roman"/>
            </a:endParaRPr>
          </a:p>
          <a:p>
            <a:pPr marL="101600">
              <a:lnSpc>
                <a:spcPct val="100000"/>
              </a:lnSpc>
              <a:spcBef>
                <a:spcPts val="390"/>
              </a:spcBef>
            </a:pPr>
            <a:r>
              <a:rPr sz="2400" spc="-5" dirty="0">
                <a:latin typeface="Times New Roman"/>
                <a:cs typeface="Times New Roman"/>
              </a:rPr>
              <a:t>where a</a:t>
            </a:r>
            <a:r>
              <a:rPr sz="2400" spc="-7" baseline="-17361" dirty="0">
                <a:latin typeface="Times New Roman"/>
                <a:cs typeface="Times New Roman"/>
              </a:rPr>
              <a:t>k</a:t>
            </a:r>
            <a:r>
              <a:rPr sz="2400" baseline="-17361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baseline="-17361" dirty="0">
                <a:latin typeface="Times New Roman"/>
                <a:cs typeface="Times New Roman"/>
              </a:rPr>
              <a:t>k </a:t>
            </a:r>
            <a:r>
              <a:rPr sz="2400" spc="-5" dirty="0">
                <a:latin typeface="Times New Roman"/>
                <a:cs typeface="Times New Roman"/>
              </a:rPr>
              <a:t>are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coefficients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filter.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612140" y="1163828"/>
            <a:ext cx="7474584" cy="29521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  <a:buChar char="•"/>
              <a:tabLst>
                <a:tab pos="189865" algn="l"/>
              </a:tabLst>
            </a:pPr>
            <a:r>
              <a:rPr sz="2400" spc="-100" dirty="0">
                <a:latin typeface="Times New Roman"/>
                <a:cs typeface="Times New Roman"/>
              </a:rPr>
              <a:t>We</a:t>
            </a:r>
            <a:r>
              <a:rPr sz="2400" spc="-5" dirty="0">
                <a:latin typeface="Times New Roman"/>
                <a:cs typeface="Times New Roman"/>
              </a:rPr>
              <a:t> note that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eqn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(3), </a:t>
            </a:r>
            <a:r>
              <a:rPr sz="2400" spc="-5" dirty="0">
                <a:latin typeface="Times New Roman"/>
                <a:cs typeface="Times New Roman"/>
              </a:rPr>
              <a:t>the current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output sample,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y(n),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a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function</a:t>
            </a:r>
            <a:r>
              <a:rPr sz="2400" dirty="0">
                <a:latin typeface="Times New Roman"/>
                <a:cs typeface="Times New Roman"/>
              </a:rPr>
              <a:t> 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past outputs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well as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present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past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input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samples,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that is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the </a:t>
            </a:r>
            <a:r>
              <a:rPr sz="2400" i="1" dirty="0">
                <a:latin typeface="Times New Roman"/>
                <a:cs typeface="Times New Roman"/>
              </a:rPr>
              <a:t>IIR</a:t>
            </a:r>
            <a:r>
              <a:rPr sz="2400" i="1" spc="-5" dirty="0">
                <a:latin typeface="Times New Roman"/>
                <a:cs typeface="Times New Roman"/>
              </a:rPr>
              <a:t> is</a:t>
            </a:r>
            <a:r>
              <a:rPr sz="2400" i="1" dirty="0">
                <a:latin typeface="Times New Roman"/>
                <a:cs typeface="Times New Roman"/>
              </a:rPr>
              <a:t> a </a:t>
            </a:r>
            <a:r>
              <a:rPr sz="2400" i="1" spc="-5" dirty="0">
                <a:latin typeface="Times New Roman"/>
                <a:cs typeface="Times New Roman"/>
              </a:rPr>
              <a:t>feedback system</a:t>
            </a:r>
            <a:r>
              <a:rPr sz="2400" i="1" spc="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of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some</a:t>
            </a:r>
            <a:r>
              <a:rPr sz="2400" i="1" spc="-5" dirty="0">
                <a:latin typeface="Times New Roman"/>
                <a:cs typeface="Times New Roman"/>
              </a:rPr>
              <a:t> sort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 marR="412750">
              <a:lnSpc>
                <a:spcPct val="100000"/>
              </a:lnSpc>
              <a:spcBef>
                <a:spcPts val="1440"/>
              </a:spcBef>
              <a:buChar char="•"/>
              <a:tabLst>
                <a:tab pos="195580" algn="l"/>
              </a:tabLst>
            </a:pP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FIR</a:t>
            </a:r>
            <a:r>
              <a:rPr sz="2400" spc="-5" dirty="0">
                <a:latin typeface="Times New Roman"/>
                <a:cs typeface="Times New Roman"/>
              </a:rPr>
              <a:t> equation,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current output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sample,</a:t>
            </a:r>
            <a:r>
              <a:rPr sz="2400" dirty="0">
                <a:latin typeface="Times New Roman"/>
                <a:cs typeface="Times New Roman"/>
              </a:rPr>
              <a:t> y(n),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a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function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only</a:t>
            </a:r>
            <a:r>
              <a:rPr sz="2400" dirty="0">
                <a:latin typeface="Times New Roman"/>
                <a:cs typeface="Times New Roman"/>
              </a:rPr>
              <a:t> 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past 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present values</a:t>
            </a:r>
            <a:r>
              <a:rPr sz="2400" dirty="0">
                <a:latin typeface="Times New Roman"/>
                <a:cs typeface="Times New Roman"/>
              </a:rPr>
              <a:t> 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input.</a:t>
            </a:r>
            <a:endParaRPr sz="2400">
              <a:latin typeface="Times New Roman"/>
              <a:cs typeface="Times New Roman"/>
            </a:endParaRPr>
          </a:p>
          <a:p>
            <a:pPr marL="189230" indent="-177165">
              <a:lnSpc>
                <a:spcPct val="100000"/>
              </a:lnSpc>
              <a:spcBef>
                <a:spcPts val="1440"/>
              </a:spcBef>
              <a:buChar char="•"/>
              <a:tabLst>
                <a:tab pos="189865" algn="l"/>
              </a:tabLst>
            </a:pP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transfer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functions</a:t>
            </a:r>
            <a:r>
              <a:rPr sz="2400" dirty="0">
                <a:latin typeface="Times New Roman"/>
                <a:cs typeface="Times New Roman"/>
              </a:rPr>
              <a:t> of FIR</a:t>
            </a:r>
            <a:r>
              <a:rPr sz="2400" spc="-5" dirty="0">
                <a:latin typeface="Times New Roman"/>
                <a:cs typeface="Times New Roman"/>
              </a:rPr>
              <a:t> and</a:t>
            </a:r>
            <a:r>
              <a:rPr sz="2400" dirty="0">
                <a:latin typeface="Times New Roman"/>
                <a:cs typeface="Times New Roman"/>
              </a:rPr>
              <a:t> IIR</a:t>
            </a:r>
            <a:r>
              <a:rPr sz="2400" spc="-5" dirty="0">
                <a:latin typeface="Times New Roman"/>
                <a:cs typeface="Times New Roman"/>
              </a:rPr>
              <a:t> filters:</a:t>
            </a:r>
            <a:endParaRPr sz="2400">
              <a:latin typeface="Times New Roman"/>
              <a:cs typeface="Times New Roman"/>
            </a:endParaRPr>
          </a:p>
          <a:p>
            <a:pPr marL="2113280">
              <a:lnSpc>
                <a:spcPct val="100000"/>
              </a:lnSpc>
              <a:spcBef>
                <a:spcPts val="1415"/>
              </a:spcBef>
            </a:pPr>
            <a:r>
              <a:rPr sz="1200" i="1" spc="20" dirty="0">
                <a:latin typeface="Times New Roman"/>
                <a:cs typeface="Times New Roman"/>
              </a:rPr>
              <a:t>N</a:t>
            </a:r>
            <a:r>
              <a:rPr sz="1200" i="1" spc="-110" dirty="0">
                <a:latin typeface="Times New Roman"/>
                <a:cs typeface="Times New Roman"/>
              </a:rPr>
              <a:t> </a:t>
            </a:r>
            <a:r>
              <a:rPr sz="1200" spc="-55" dirty="0">
                <a:latin typeface="Symbol"/>
                <a:cs typeface="Symbol"/>
              </a:rPr>
              <a:t></a:t>
            </a:r>
            <a:r>
              <a:rPr sz="1200" spc="15" dirty="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91214" y="3839597"/>
            <a:ext cx="1771650" cy="80518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737235" marR="30480" indent="-699770">
              <a:lnSpc>
                <a:spcPct val="107300"/>
              </a:lnSpc>
              <a:spcBef>
                <a:spcPts val="455"/>
              </a:spcBef>
            </a:pPr>
            <a:r>
              <a:rPr sz="1750" i="1" spc="5" dirty="0">
                <a:latin typeface="Times New Roman"/>
                <a:cs typeface="Times New Roman"/>
              </a:rPr>
              <a:t>H</a:t>
            </a:r>
            <a:r>
              <a:rPr sz="1750" i="1" spc="-200" dirty="0">
                <a:latin typeface="Times New Roman"/>
                <a:cs typeface="Times New Roman"/>
              </a:rPr>
              <a:t> </a:t>
            </a:r>
            <a:r>
              <a:rPr sz="1750" spc="125" dirty="0">
                <a:latin typeface="Times New Roman"/>
                <a:cs typeface="Times New Roman"/>
              </a:rPr>
              <a:t>(</a:t>
            </a:r>
            <a:r>
              <a:rPr sz="1750" i="1" spc="80" dirty="0">
                <a:latin typeface="Times New Roman"/>
                <a:cs typeface="Times New Roman"/>
              </a:rPr>
              <a:t>z</a:t>
            </a:r>
            <a:r>
              <a:rPr sz="1750" dirty="0">
                <a:latin typeface="Times New Roman"/>
                <a:cs typeface="Times New Roman"/>
              </a:rPr>
              <a:t>)</a:t>
            </a:r>
            <a:r>
              <a:rPr sz="1750" spc="-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Symbol"/>
                <a:cs typeface="Symbol"/>
              </a:rPr>
              <a:t></a:t>
            </a:r>
            <a:r>
              <a:rPr sz="1750" spc="-20" dirty="0">
                <a:latin typeface="Times New Roman"/>
                <a:cs typeface="Times New Roman"/>
              </a:rPr>
              <a:t> </a:t>
            </a:r>
            <a:r>
              <a:rPr sz="4725" spc="7" baseline="-10582" dirty="0">
                <a:latin typeface="Symbol"/>
                <a:cs typeface="Symbol"/>
              </a:rPr>
              <a:t></a:t>
            </a:r>
            <a:r>
              <a:rPr sz="4725" spc="-757" baseline="-10582" dirty="0">
                <a:latin typeface="Times New Roman"/>
                <a:cs typeface="Times New Roman"/>
              </a:rPr>
              <a:t> </a:t>
            </a:r>
            <a:r>
              <a:rPr sz="1750" i="1" spc="25" dirty="0">
                <a:latin typeface="Times New Roman"/>
                <a:cs typeface="Times New Roman"/>
              </a:rPr>
              <a:t>h</a:t>
            </a:r>
            <a:r>
              <a:rPr sz="1750" spc="45" dirty="0">
                <a:latin typeface="Times New Roman"/>
                <a:cs typeface="Times New Roman"/>
              </a:rPr>
              <a:t>(</a:t>
            </a:r>
            <a:r>
              <a:rPr sz="1750" i="1" dirty="0">
                <a:latin typeface="Times New Roman"/>
                <a:cs typeface="Times New Roman"/>
              </a:rPr>
              <a:t>k</a:t>
            </a:r>
            <a:r>
              <a:rPr sz="1750" i="1" spc="-285" dirty="0">
                <a:latin typeface="Times New Roman"/>
                <a:cs typeface="Times New Roman"/>
              </a:rPr>
              <a:t> </a:t>
            </a:r>
            <a:r>
              <a:rPr sz="1750" spc="125" dirty="0">
                <a:latin typeface="Times New Roman"/>
                <a:cs typeface="Times New Roman"/>
              </a:rPr>
              <a:t>)</a:t>
            </a:r>
            <a:r>
              <a:rPr sz="1750" i="1" dirty="0">
                <a:latin typeface="Times New Roman"/>
                <a:cs typeface="Times New Roman"/>
              </a:rPr>
              <a:t>z</a:t>
            </a:r>
            <a:r>
              <a:rPr sz="1750" i="1" spc="-190" dirty="0">
                <a:latin typeface="Times New Roman"/>
                <a:cs typeface="Times New Roman"/>
              </a:rPr>
              <a:t> </a:t>
            </a:r>
            <a:r>
              <a:rPr sz="1800" spc="127" baseline="37037" dirty="0">
                <a:latin typeface="Symbol"/>
                <a:cs typeface="Symbol"/>
              </a:rPr>
              <a:t></a:t>
            </a:r>
            <a:r>
              <a:rPr sz="1800" i="1" spc="7" baseline="37037" dirty="0">
                <a:latin typeface="Times New Roman"/>
                <a:cs typeface="Times New Roman"/>
              </a:rPr>
              <a:t>k  </a:t>
            </a:r>
            <a:r>
              <a:rPr sz="1200" i="1" spc="10" dirty="0">
                <a:latin typeface="Times New Roman"/>
                <a:cs typeface="Times New Roman"/>
              </a:rPr>
              <a:t>k</a:t>
            </a:r>
            <a:r>
              <a:rPr sz="1200" i="1" spc="-14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Symbol"/>
                <a:cs typeface="Symbol"/>
              </a:rPr>
              <a:t></a:t>
            </a:r>
            <a:r>
              <a:rPr sz="1200" spc="15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79340" y="4059428"/>
            <a:ext cx="2590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21865" algn="l"/>
              </a:tabLst>
            </a:pPr>
            <a:r>
              <a:rPr sz="2400" dirty="0">
                <a:latin typeface="Times New Roman"/>
                <a:cs typeface="Times New Roman"/>
              </a:rPr>
              <a:t>FIR	(4)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18363" y="5447773"/>
            <a:ext cx="150495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i="1" spc="25" dirty="0">
                <a:latin typeface="Times New Roman"/>
                <a:cs typeface="Times New Roman"/>
              </a:rPr>
              <a:t>M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47698" y="5387125"/>
            <a:ext cx="1171575" cy="77279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44805" marR="30480" indent="-307340">
              <a:lnSpc>
                <a:spcPct val="107400"/>
              </a:lnSpc>
              <a:spcBef>
                <a:spcPts val="459"/>
              </a:spcBef>
            </a:pPr>
            <a:r>
              <a:rPr sz="1650" spc="155" dirty="0">
                <a:latin typeface="Times New Roman"/>
                <a:cs typeface="Times New Roman"/>
              </a:rPr>
              <a:t>1</a:t>
            </a:r>
            <a:r>
              <a:rPr sz="1650" spc="15" dirty="0">
                <a:latin typeface="Symbol"/>
                <a:cs typeface="Symbol"/>
              </a:rPr>
              <a:t></a:t>
            </a:r>
            <a:r>
              <a:rPr sz="1650" spc="-114" dirty="0">
                <a:latin typeface="Times New Roman"/>
                <a:cs typeface="Times New Roman"/>
              </a:rPr>
              <a:t> </a:t>
            </a:r>
            <a:r>
              <a:rPr sz="4500" spc="37" baseline="-10185" dirty="0">
                <a:latin typeface="Symbol"/>
                <a:cs typeface="Symbol"/>
              </a:rPr>
              <a:t></a:t>
            </a:r>
            <a:r>
              <a:rPr sz="4500" spc="-712" baseline="-10185" dirty="0">
                <a:latin typeface="Times New Roman"/>
                <a:cs typeface="Times New Roman"/>
              </a:rPr>
              <a:t> </a:t>
            </a:r>
            <a:r>
              <a:rPr sz="1650" i="1" spc="130" dirty="0">
                <a:latin typeface="Times New Roman"/>
                <a:cs typeface="Times New Roman"/>
              </a:rPr>
              <a:t>a</a:t>
            </a:r>
            <a:r>
              <a:rPr sz="1725" i="1" spc="15" baseline="-19323" dirty="0">
                <a:latin typeface="Times New Roman"/>
                <a:cs typeface="Times New Roman"/>
              </a:rPr>
              <a:t>k</a:t>
            </a:r>
            <a:r>
              <a:rPr sz="1725" i="1" spc="89" baseline="-19323" dirty="0">
                <a:latin typeface="Times New Roman"/>
                <a:cs typeface="Times New Roman"/>
              </a:rPr>
              <a:t> </a:t>
            </a:r>
            <a:r>
              <a:rPr sz="1650" i="1" spc="10" dirty="0">
                <a:latin typeface="Times New Roman"/>
                <a:cs typeface="Times New Roman"/>
              </a:rPr>
              <a:t>z</a:t>
            </a:r>
            <a:r>
              <a:rPr sz="1650" i="1" spc="-175" dirty="0">
                <a:latin typeface="Times New Roman"/>
                <a:cs typeface="Times New Roman"/>
              </a:rPr>
              <a:t> </a:t>
            </a:r>
            <a:r>
              <a:rPr sz="1725" spc="120" baseline="36231" dirty="0">
                <a:latin typeface="Symbol"/>
                <a:cs typeface="Symbol"/>
              </a:rPr>
              <a:t></a:t>
            </a:r>
            <a:r>
              <a:rPr sz="1725" i="1" spc="7" baseline="36231" dirty="0">
                <a:latin typeface="Times New Roman"/>
                <a:cs typeface="Times New Roman"/>
              </a:rPr>
              <a:t>k  </a:t>
            </a:r>
            <a:r>
              <a:rPr sz="1150" i="1" spc="10" dirty="0">
                <a:latin typeface="Times New Roman"/>
                <a:cs typeface="Times New Roman"/>
              </a:rPr>
              <a:t>k</a:t>
            </a:r>
            <a:r>
              <a:rPr sz="1150" i="1" spc="-135" dirty="0">
                <a:latin typeface="Times New Roman"/>
                <a:cs typeface="Times New Roman"/>
              </a:rPr>
              <a:t> </a:t>
            </a:r>
            <a:r>
              <a:rPr sz="1150" spc="-50" dirty="0">
                <a:latin typeface="Symbol"/>
                <a:cs typeface="Symbol"/>
              </a:rPr>
              <a:t></a:t>
            </a:r>
            <a:r>
              <a:rPr sz="1150" spc="15" dirty="0">
                <a:latin typeface="Times New Roman"/>
                <a:cs typeface="Times New Roman"/>
              </a:rPr>
              <a:t>1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89277" y="5282558"/>
            <a:ext cx="188912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868680" algn="l"/>
                <a:tab pos="1850389" algn="l"/>
              </a:tabLst>
            </a:pPr>
            <a:r>
              <a:rPr sz="1650" i="1" spc="25" dirty="0">
                <a:latin typeface="Times New Roman"/>
                <a:cs typeface="Times New Roman"/>
              </a:rPr>
              <a:t>H</a:t>
            </a:r>
            <a:r>
              <a:rPr sz="1650" i="1" spc="-185" dirty="0">
                <a:latin typeface="Times New Roman"/>
                <a:cs typeface="Times New Roman"/>
              </a:rPr>
              <a:t> </a:t>
            </a:r>
            <a:r>
              <a:rPr sz="1650" spc="130" dirty="0">
                <a:latin typeface="Times New Roman"/>
                <a:cs typeface="Times New Roman"/>
              </a:rPr>
              <a:t>(</a:t>
            </a:r>
            <a:r>
              <a:rPr sz="1650" i="1" spc="90" dirty="0">
                <a:latin typeface="Times New Roman"/>
                <a:cs typeface="Times New Roman"/>
              </a:rPr>
              <a:t>z</a:t>
            </a:r>
            <a:r>
              <a:rPr sz="1650" spc="10" dirty="0">
                <a:latin typeface="Times New Roman"/>
                <a:cs typeface="Times New Roman"/>
              </a:rPr>
              <a:t>)</a:t>
            </a:r>
            <a:r>
              <a:rPr sz="1650" spc="5" dirty="0">
                <a:latin typeface="Times New Roman"/>
                <a:cs typeface="Times New Roman"/>
              </a:rPr>
              <a:t> </a:t>
            </a:r>
            <a:r>
              <a:rPr sz="1650" spc="15" dirty="0">
                <a:latin typeface="Symbol"/>
                <a:cs typeface="Symbol"/>
              </a:rPr>
              <a:t></a:t>
            </a:r>
            <a:r>
              <a:rPr sz="1650" spc="35" dirty="0">
                <a:latin typeface="Times New Roman"/>
                <a:cs typeface="Times New Roman"/>
              </a:rPr>
              <a:t> </a:t>
            </a:r>
            <a:r>
              <a:rPr sz="1725" u="sng" spc="7" baseline="3623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25" u="sng" baseline="3623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725" i="1" u="sng" spc="15" baseline="3623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</a:t>
            </a:r>
            <a:r>
              <a:rPr sz="1725" i="1" u="sng" spc="-202" baseline="3623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725" u="sng" spc="89" baseline="36231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</a:t>
            </a:r>
            <a:r>
              <a:rPr sz="1725" u="sng" spc="22" baseline="3623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</a:t>
            </a:r>
            <a:r>
              <a:rPr sz="1725" u="sng" baseline="36231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725" baseline="36231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15304" y="4744711"/>
            <a:ext cx="125730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i="1" spc="20" dirty="0">
                <a:latin typeface="Times New Roman"/>
                <a:cs typeface="Times New Roman"/>
              </a:rPr>
              <a:t>N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06942" y="4663111"/>
            <a:ext cx="873760" cy="4883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4500" spc="367" baseline="-24074" dirty="0">
                <a:latin typeface="Symbol"/>
                <a:cs typeface="Symbol"/>
              </a:rPr>
              <a:t></a:t>
            </a:r>
            <a:r>
              <a:rPr sz="2475" i="1" spc="75" baseline="-25252" dirty="0">
                <a:latin typeface="Times New Roman"/>
                <a:cs typeface="Times New Roman"/>
              </a:rPr>
              <a:t>b</a:t>
            </a:r>
            <a:r>
              <a:rPr sz="1725" i="1" spc="15" baseline="-57971" dirty="0">
                <a:latin typeface="Times New Roman"/>
                <a:cs typeface="Times New Roman"/>
              </a:rPr>
              <a:t>k</a:t>
            </a:r>
            <a:r>
              <a:rPr sz="1725" i="1" spc="89" baseline="-57971" dirty="0">
                <a:latin typeface="Times New Roman"/>
                <a:cs typeface="Times New Roman"/>
              </a:rPr>
              <a:t> </a:t>
            </a:r>
            <a:r>
              <a:rPr sz="2475" i="1" spc="15" baseline="-25252" dirty="0">
                <a:latin typeface="Times New Roman"/>
                <a:cs typeface="Times New Roman"/>
              </a:rPr>
              <a:t>z</a:t>
            </a:r>
            <a:r>
              <a:rPr sz="2475" i="1" spc="-262" baseline="-25252" dirty="0">
                <a:latin typeface="Times New Roman"/>
                <a:cs typeface="Times New Roman"/>
              </a:rPr>
              <a:t> </a:t>
            </a:r>
            <a:r>
              <a:rPr sz="1150" spc="80" dirty="0">
                <a:latin typeface="Symbol"/>
                <a:cs typeface="Symbol"/>
              </a:rPr>
              <a:t></a:t>
            </a:r>
            <a:r>
              <a:rPr sz="1150" i="1" spc="10" dirty="0">
                <a:latin typeface="Times New Roman"/>
                <a:cs typeface="Times New Roman"/>
              </a:rPr>
              <a:t>k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79340" y="5126228"/>
            <a:ext cx="4324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IIR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89140" y="5126228"/>
            <a:ext cx="381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(5)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0825" y="448563"/>
            <a:ext cx="57473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Choosing</a:t>
            </a:r>
            <a:r>
              <a:rPr sz="2800" spc="-10" dirty="0"/>
              <a:t> </a:t>
            </a:r>
            <a:r>
              <a:rPr sz="2800" spc="-5" dirty="0"/>
              <a:t>between FIR</a:t>
            </a:r>
            <a:r>
              <a:rPr sz="2800" spc="-10" dirty="0"/>
              <a:t> </a:t>
            </a:r>
            <a:r>
              <a:rPr sz="2800" dirty="0"/>
              <a:t>and</a:t>
            </a:r>
            <a:r>
              <a:rPr sz="2800" spc="-5" dirty="0"/>
              <a:t> IIR</a:t>
            </a:r>
            <a:r>
              <a:rPr sz="2800" spc="-10" dirty="0"/>
              <a:t> </a:t>
            </a:r>
            <a:r>
              <a:rPr sz="2800" spc="-5" dirty="0"/>
              <a:t>filters</a:t>
            </a:r>
            <a:endParaRPr sz="28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09712" y="1662112"/>
          <a:ext cx="6096000" cy="50117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3048000"/>
              </a:tblGrid>
              <a:tr h="914400">
                <a:tc>
                  <a:txBody>
                    <a:bodyPr/>
                    <a:lstStyle/>
                    <a:p>
                      <a:pPr marL="91440" marR="142240">
                        <a:lnSpc>
                          <a:spcPct val="101699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Can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have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exactly linear phase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response, i.e.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do not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distort the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phase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the signal.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506730">
                        <a:lnSpc>
                          <a:spcPct val="101699"/>
                        </a:lnSpc>
                        <a:spcBef>
                          <a:spcPts val="22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phase responses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are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nonlinear,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especially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at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band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edges.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91440" marR="256540">
                        <a:lnSpc>
                          <a:spcPct val="101099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FIR filters realized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non- 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recursively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always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stable.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599440">
                        <a:lnSpc>
                          <a:spcPct val="101099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stability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IIR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filters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cannot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guaranteed.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91440" marR="345440">
                        <a:lnSpc>
                          <a:spcPct val="101699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effects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using limited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number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bits to implement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filters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less severe.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137795">
                        <a:lnSpc>
                          <a:spcPct val="101699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effects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like roundoff noise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coefficient quantization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errors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more severe.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77863">
                <a:tc>
                  <a:txBody>
                    <a:bodyPr/>
                    <a:lstStyle/>
                    <a:p>
                      <a:pPr marL="91440" marR="254000">
                        <a:lnSpc>
                          <a:spcPct val="101099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Require more coefficients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sharp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cutoff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filters.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184150">
                        <a:lnSpc>
                          <a:spcPct val="101099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Less coefficients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thus less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processing time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storage.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91440" marR="116839">
                        <a:lnSpc>
                          <a:spcPct val="101699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analog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counterpart,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but,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easier to synthesize filters with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arbitrary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frequency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responses.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345440">
                        <a:lnSpc>
                          <a:spcPct val="101699"/>
                        </a:lnSpc>
                        <a:spcBef>
                          <a:spcPts val="22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Analog filters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can be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readily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transformed into equivalent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IIR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digital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filters.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91440" marR="152400">
                        <a:lnSpc>
                          <a:spcPct val="101699"/>
                        </a:lnSpc>
                        <a:spcBef>
                          <a:spcPts val="22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Algebraically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more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difficult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to </a:t>
                      </a:r>
                      <a:r>
                        <a:rPr sz="1800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synthesize if CAD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support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not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available.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Less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difficult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to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synthesize.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069339" y="1163828"/>
            <a:ext cx="5560695" cy="5191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07465">
              <a:lnSpc>
                <a:spcPct val="100000"/>
              </a:lnSpc>
              <a:spcBef>
                <a:spcPts val="100"/>
              </a:spcBef>
              <a:tabLst>
                <a:tab pos="4355465" algn="l"/>
              </a:tabLst>
            </a:pPr>
            <a:r>
              <a:rPr sz="2400" dirty="0">
                <a:latin typeface="Times New Roman"/>
                <a:cs typeface="Times New Roman"/>
              </a:rPr>
              <a:t>FIR</a:t>
            </a:r>
            <a:r>
              <a:rPr sz="2400" spc="-5" dirty="0">
                <a:latin typeface="Times New Roman"/>
                <a:cs typeface="Times New Roman"/>
              </a:rPr>
              <a:t> filters	</a:t>
            </a:r>
            <a:r>
              <a:rPr sz="2400" dirty="0">
                <a:latin typeface="Times New Roman"/>
                <a:cs typeface="Times New Roman"/>
              </a:rPr>
              <a:t>IIR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filters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1.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2.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3.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4.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5.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6.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690</Words>
  <Application>Microsoft Office PowerPoint</Application>
  <PresentationFormat>On-screen Show (4:3)</PresentationFormat>
  <Paragraphs>102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Symbol</vt:lpstr>
      <vt:lpstr>Times New Roman</vt:lpstr>
      <vt:lpstr>Office Theme</vt:lpstr>
      <vt:lpstr>Introduction to Digital Filters</vt:lpstr>
      <vt:lpstr>Digital Filters</vt:lpstr>
      <vt:lpstr>Introduction</vt:lpstr>
      <vt:lpstr>PowerPoint Presentation</vt:lpstr>
      <vt:lpstr>PowerPoint Presentation</vt:lpstr>
      <vt:lpstr>Types of filters</vt:lpstr>
      <vt:lpstr>PowerPoint Presentation</vt:lpstr>
      <vt:lpstr>PowerPoint Presentation</vt:lpstr>
      <vt:lpstr>Choosing between FIR and IIR filters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Digital Filters</dc:title>
  <dc:creator>Ananda</dc:creator>
  <cp:lastModifiedBy>Ananda</cp:lastModifiedBy>
  <cp:revision>2</cp:revision>
  <dcterms:created xsi:type="dcterms:W3CDTF">2022-11-09T02:48:28Z</dcterms:created>
  <dcterms:modified xsi:type="dcterms:W3CDTF">2022-11-09T02:51:05Z</dcterms:modified>
</cp:coreProperties>
</file>