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8" r:id="rId1"/>
  </p:sldMasterIdLst>
  <p:sldIdLst>
    <p:sldId id="256" r:id="rId2"/>
    <p:sldId id="280" r:id="rId3"/>
    <p:sldId id="281" r:id="rId4"/>
    <p:sldId id="282" r:id="rId5"/>
    <p:sldId id="304" r:id="rId6"/>
    <p:sldId id="283" r:id="rId7"/>
    <p:sldId id="284" r:id="rId8"/>
    <p:sldId id="285" r:id="rId9"/>
    <p:sldId id="286" r:id="rId10"/>
    <p:sldId id="287" r:id="rId11"/>
    <p:sldId id="288" r:id="rId12"/>
    <p:sldId id="305" r:id="rId13"/>
    <p:sldId id="289" r:id="rId14"/>
    <p:sldId id="290" r:id="rId15"/>
    <p:sldId id="291" r:id="rId16"/>
    <p:sldId id="306"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7" r:id="rId30"/>
    <p:sldId id="308" r:id="rId31"/>
    <p:sldId id="309" r:id="rId32"/>
    <p:sldId id="310" r:id="rId33"/>
    <p:sldId id="312" r:id="rId34"/>
    <p:sldId id="311"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34" r:id="rId52"/>
    <p:sldId id="330" r:id="rId53"/>
    <p:sldId id="329" r:id="rId54"/>
    <p:sldId id="331" r:id="rId55"/>
    <p:sldId id="333" r:id="rId56"/>
    <p:sldId id="335" r:id="rId57"/>
    <p:sldId id="336" r:id="rId58"/>
    <p:sldId id="33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56AB-9ECD-A4E0-D937-587D261EA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7FDF40-95B4-7364-65C2-C696F0BED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E142CA-4707-5761-BC29-8CD0FB5AFBE9}"/>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5" name="Footer Placeholder 4">
            <a:extLst>
              <a:ext uri="{FF2B5EF4-FFF2-40B4-BE49-F238E27FC236}">
                <a16:creationId xmlns:a16="http://schemas.microsoft.com/office/drawing/2014/main" id="{807E2840-92CA-1BD3-2DE3-215B6F151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49DA1-93D7-BB7E-34AF-6B3B83E8993F}"/>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204509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105D-B678-21BF-C5E4-8CFBE33E47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673C9C-A3D1-5396-D40D-701C942AB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EBC368-3579-4FBB-BBD9-F9A201F9D15C}"/>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5" name="Footer Placeholder 4">
            <a:extLst>
              <a:ext uri="{FF2B5EF4-FFF2-40B4-BE49-F238E27FC236}">
                <a16:creationId xmlns:a16="http://schemas.microsoft.com/office/drawing/2014/main" id="{082036CC-A187-133B-181A-9A8330A59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9BB48-4EFF-4CC5-81A2-AE9B7DD263F3}"/>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392764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65AE8-2A41-B534-BEA9-3EF4E3C83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55E2FC-CB49-407A-7424-F10C96249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AEC35-3001-8E93-BDDB-5502F1771F6A}"/>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5" name="Footer Placeholder 4">
            <a:extLst>
              <a:ext uri="{FF2B5EF4-FFF2-40B4-BE49-F238E27FC236}">
                <a16:creationId xmlns:a16="http://schemas.microsoft.com/office/drawing/2014/main" id="{3AF9FEF1-4698-B8E7-A0F7-2CBBAB927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5168F-AC6D-89A0-0312-4ED87F8DCD07}"/>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376947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DE1C-3C23-E539-26AE-F2B108BE26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B9E9BD-8907-3FD0-D435-852752BB6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AEAD0-DA2C-A95C-886C-68137AB9EC86}"/>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5" name="Footer Placeholder 4">
            <a:extLst>
              <a:ext uri="{FF2B5EF4-FFF2-40B4-BE49-F238E27FC236}">
                <a16:creationId xmlns:a16="http://schemas.microsoft.com/office/drawing/2014/main" id="{E753209E-E474-CC8A-CBCF-5C686BC6E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72BC4-FEAC-DE88-E395-7F29BEAE5EC0}"/>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218783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8D2E-5B23-2605-A5A6-9991D0F88D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39E99A-6926-D301-DF32-737910014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A6958-C5F1-583A-710E-FB8BFE2A475E}"/>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5" name="Footer Placeholder 4">
            <a:extLst>
              <a:ext uri="{FF2B5EF4-FFF2-40B4-BE49-F238E27FC236}">
                <a16:creationId xmlns:a16="http://schemas.microsoft.com/office/drawing/2014/main" id="{0BDC1888-130A-5E16-D137-B7CC5CB9D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C0F87-DE44-9CDE-4B39-7CE752A183E7}"/>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86293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AEBE-CF42-16FD-655D-B7235D49DA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9D9EF9-77DB-B7AF-5451-66048BCCC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72A6EA-BBF9-FA5D-468E-24F3AC2F01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720EDF-1BC0-7745-0586-C0817F1911DB}"/>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6" name="Footer Placeholder 5">
            <a:extLst>
              <a:ext uri="{FF2B5EF4-FFF2-40B4-BE49-F238E27FC236}">
                <a16:creationId xmlns:a16="http://schemas.microsoft.com/office/drawing/2014/main" id="{035FC87A-848B-6152-584D-1E157C3C96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1FCB2-269D-177F-55D5-F07E7E34D929}"/>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211129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E813-8099-C478-3D79-F28F7774E8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E51D9-91F2-0598-5095-C79A071C1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18DD9-9468-FF32-2A72-BDEB4E352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919DFC-DB80-E230-C50D-BF67E118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5025D-63C7-D38B-4FDF-55C53355A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88D3A6-3265-7E71-50CB-6427CC5432E6}"/>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8" name="Footer Placeholder 7">
            <a:extLst>
              <a:ext uri="{FF2B5EF4-FFF2-40B4-BE49-F238E27FC236}">
                <a16:creationId xmlns:a16="http://schemas.microsoft.com/office/drawing/2014/main" id="{299B8A5D-B225-4638-57E1-938C7680CE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5AFC9-69D3-2C34-C6C2-3E56DA3B98EA}"/>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18252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F9DD-3239-B405-FCF8-4AE62164F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38E4C-E69A-40F6-C2FE-7762DF0F504B}"/>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4" name="Footer Placeholder 3">
            <a:extLst>
              <a:ext uri="{FF2B5EF4-FFF2-40B4-BE49-F238E27FC236}">
                <a16:creationId xmlns:a16="http://schemas.microsoft.com/office/drawing/2014/main" id="{BE7CDEBA-B4F3-E51B-0325-852D29D65E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8B2F05-D759-4961-905D-7A782F425A3D}"/>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376513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6CED4-CA4C-E989-D299-1FF7C71D6F58}"/>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3" name="Footer Placeholder 2">
            <a:extLst>
              <a:ext uri="{FF2B5EF4-FFF2-40B4-BE49-F238E27FC236}">
                <a16:creationId xmlns:a16="http://schemas.microsoft.com/office/drawing/2014/main" id="{6D010E4E-62BD-111E-DBD4-EEFB2D70B8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56BBD4-E58D-D1E3-2E74-17F4B0BDBF08}"/>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3425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0516-CD2A-0F00-1F28-085D788F5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DA4C1E-7A82-EAD8-49E2-BB4DA0EB9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6A49AE-C410-CD31-96C0-1E8A02A42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DC7D7-DE18-0371-9DD9-4359A548C29A}"/>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6" name="Footer Placeholder 5">
            <a:extLst>
              <a:ext uri="{FF2B5EF4-FFF2-40B4-BE49-F238E27FC236}">
                <a16:creationId xmlns:a16="http://schemas.microsoft.com/office/drawing/2014/main" id="{9DF2B2B4-9DB2-8F3A-2DE1-7994CF7E2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0B344-0F24-714B-F122-18F78D5D7B53}"/>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98264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9D77-4B65-0B2E-68F0-B34E390F4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ABDA2A-D621-F7D9-6E24-5EE27FF5F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488326-1AC4-DCFF-D8F6-47D196A9D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6DB62-F64A-BD10-37DC-50A1E3CE1CE8}"/>
              </a:ext>
            </a:extLst>
          </p:cNvPr>
          <p:cNvSpPr>
            <a:spLocks noGrp="1"/>
          </p:cNvSpPr>
          <p:nvPr>
            <p:ph type="dt" sz="half" idx="10"/>
          </p:nvPr>
        </p:nvSpPr>
        <p:spPr/>
        <p:txBody>
          <a:bodyPr/>
          <a:lstStyle/>
          <a:p>
            <a:fld id="{E5A4E5D3-2C9A-45E0-8608-7E92B3C80F65}" type="datetimeFigureOut">
              <a:rPr lang="en-IN" smtClean="0"/>
              <a:t>27-07-2023</a:t>
            </a:fld>
            <a:endParaRPr lang="en-IN"/>
          </a:p>
        </p:txBody>
      </p:sp>
      <p:sp>
        <p:nvSpPr>
          <p:cNvPr id="6" name="Footer Placeholder 5">
            <a:extLst>
              <a:ext uri="{FF2B5EF4-FFF2-40B4-BE49-F238E27FC236}">
                <a16:creationId xmlns:a16="http://schemas.microsoft.com/office/drawing/2014/main" id="{45D80ECB-53BC-576F-D73D-5FB3A6BDE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218FC1-BDD5-8C4D-1875-2EE80C87B313}"/>
              </a:ext>
            </a:extLst>
          </p:cNvPr>
          <p:cNvSpPr>
            <a:spLocks noGrp="1"/>
          </p:cNvSpPr>
          <p:nvPr>
            <p:ph type="sldNum" sz="quarter" idx="12"/>
          </p:nvPr>
        </p:nvSpPr>
        <p:spPr/>
        <p:txBody>
          <a:bodyPr/>
          <a:lstStyle/>
          <a:p>
            <a:fld id="{68D9A0F8-C1A0-4404-8282-D4A47E25735C}" type="slidenum">
              <a:rPr lang="en-IN" smtClean="0"/>
              <a:t>‹#›</a:t>
            </a:fld>
            <a:endParaRPr lang="en-IN"/>
          </a:p>
        </p:txBody>
      </p:sp>
    </p:spTree>
    <p:extLst>
      <p:ext uri="{BB962C8B-B14F-4D97-AF65-F5344CB8AC3E}">
        <p14:creationId xmlns:p14="http://schemas.microsoft.com/office/powerpoint/2010/main" val="144563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44578-B1AD-244C-798B-78C5E293E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FB7FB1-3B8E-6860-4A93-896DA9723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A2054-F94F-E6FC-46CB-72D381C2D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4E5D3-2C9A-45E0-8608-7E92B3C80F65}" type="datetimeFigureOut">
              <a:rPr lang="en-IN" smtClean="0"/>
              <a:t>27-07-2023</a:t>
            </a:fld>
            <a:endParaRPr lang="en-IN"/>
          </a:p>
        </p:txBody>
      </p:sp>
      <p:sp>
        <p:nvSpPr>
          <p:cNvPr id="5" name="Footer Placeholder 4">
            <a:extLst>
              <a:ext uri="{FF2B5EF4-FFF2-40B4-BE49-F238E27FC236}">
                <a16:creationId xmlns:a16="http://schemas.microsoft.com/office/drawing/2014/main" id="{417E8958-6FC7-F725-928C-75B0008C5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2CC396-7FBA-1700-F177-69BA2C23A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9A0F8-C1A0-4404-8282-D4A47E25735C}" type="slidenum">
              <a:rPr lang="en-IN" smtClean="0"/>
              <a:t>‹#›</a:t>
            </a:fld>
            <a:endParaRPr lang="en-IN"/>
          </a:p>
        </p:txBody>
      </p:sp>
    </p:spTree>
    <p:extLst>
      <p:ext uri="{BB962C8B-B14F-4D97-AF65-F5344CB8AC3E}">
        <p14:creationId xmlns:p14="http://schemas.microsoft.com/office/powerpoint/2010/main" val="29635536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geeksforgeeks.org/layers-of-osi-mode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27F2-7ABA-BC27-7655-2AAB43CCD5A8}"/>
              </a:ext>
            </a:extLst>
          </p:cNvPr>
          <p:cNvSpPr>
            <a:spLocks noGrp="1"/>
          </p:cNvSpPr>
          <p:nvPr>
            <p:ph type="ctrTitle"/>
          </p:nvPr>
        </p:nvSpPr>
        <p:spPr>
          <a:xfrm>
            <a:off x="1097279" y="1122363"/>
            <a:ext cx="10308657" cy="1437957"/>
          </a:xfrm>
        </p:spPr>
        <p:txBody>
          <a:bodyPr>
            <a:normAutofit/>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UNIT -</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I</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778CCC3-5789-4C1B-BED0-2F58BBDF837D}"/>
              </a:ext>
            </a:extLst>
          </p:cNvPr>
          <p:cNvSpPr>
            <a:spLocks noGrp="1"/>
          </p:cNvSpPr>
          <p:nvPr>
            <p:ph type="subTitle" idx="1"/>
          </p:nvPr>
        </p:nvSpPr>
        <p:spPr>
          <a:xfrm>
            <a:off x="914401" y="2743378"/>
            <a:ext cx="10607040" cy="2514422"/>
          </a:xfrm>
        </p:spPr>
        <p:txBody>
          <a:bodyPr>
            <a:normAutofit/>
          </a:bodyPr>
          <a:lstStyle/>
          <a:p>
            <a:pPr algn="just"/>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M2M and IoT- Relevance and Transition- Building an architecture- Main design principles and needed capabilities- IoT architecture outline- M2M and IoT Technology Fundamentals- Devices and Gateways-Introduction- Basic Devices- Gateways- Advanced devices- Need for networking- State of the art-ETSI M2M- IoT Reference model: IoT Domain model- Information model- Functional model-Communication model </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Safety, privacy, trust, security model- Introduction to Protocols- Physical, Data Link- Introduction to Protocols- Network, Transport, Application.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圖片 9" descr="Logo, company name&#10;&#10;Description automatically generated">
            <a:extLst>
              <a:ext uri="{FF2B5EF4-FFF2-40B4-BE49-F238E27FC236}">
                <a16:creationId xmlns:a16="http://schemas.microsoft.com/office/drawing/2014/main" id="{82E7AB66-3186-25EE-520C-9391133F6D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4651" y="95344"/>
            <a:ext cx="1935806" cy="843961"/>
          </a:xfrm>
          <a:prstGeom prst="rect">
            <a:avLst/>
          </a:prstGeom>
        </p:spPr>
      </p:pic>
    </p:spTree>
    <p:extLst>
      <p:ext uri="{BB962C8B-B14F-4D97-AF65-F5344CB8AC3E}">
        <p14:creationId xmlns:p14="http://schemas.microsoft.com/office/powerpoint/2010/main" val="300151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10</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2147" y="48066"/>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65A0D8CF-165D-1E70-3B83-F7C80C63AB29}"/>
              </a:ext>
            </a:extLst>
          </p:cNvPr>
          <p:cNvSpPr txBox="1"/>
          <p:nvPr/>
        </p:nvSpPr>
        <p:spPr>
          <a:xfrm>
            <a:off x="408597" y="681037"/>
            <a:ext cx="11412353" cy="5675313"/>
          </a:xfrm>
          <a:prstGeom prst="rect">
            <a:avLst/>
          </a:prstGeom>
          <a:noFill/>
        </p:spPr>
        <p:txBody>
          <a:bodyPr wrap="square">
            <a:spAutoFit/>
          </a:bodyPr>
          <a:lstStyle/>
          <a:p>
            <a:pPr marL="270510" marR="457835" indent="179705" algn="just">
              <a:spcBef>
                <a:spcPts val="790"/>
              </a:spcBef>
              <a:spcAft>
                <a:spcPts val="0"/>
              </a:spcAft>
            </a:pPr>
            <a:r>
              <a:rPr lang="en-US" sz="1800" b="1" dirty="0">
                <a:effectLst/>
                <a:latin typeface="Times New Roman" panose="02020603050405020304" pitchFamily="18" charset="0"/>
                <a:ea typeface="Times New Roman" panose="02020603050405020304" pitchFamily="18" charset="0"/>
              </a:rPr>
              <a:t>Processors:</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305"/>
              </a:spcBef>
              <a:spcAft>
                <a:spcPts val="0"/>
              </a:spcAft>
            </a:pPr>
            <a:r>
              <a:rPr lang="en-US" sz="1800" dirty="0">
                <a:effectLst/>
                <a:latin typeface="Times New Roman" panose="02020603050405020304" pitchFamily="18" charset="0"/>
                <a:ea typeface="Times New Roman" panose="02020603050405020304" pitchFamily="18" charset="0"/>
              </a:rPr>
              <a:t>Processors are the brain of the IoT system. Their main function is to process the data captured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valuable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enormous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amount  of raw data collected. In a word, we can say that it gives intelligence to the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mostly work on real-time basis and can be easily controlled by applications. These are 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responsible for securing the data – that is performing encryption and decryption of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Embedded hardware devices, microcontroller,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 are the ones that process the data because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attached to it.</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790"/>
              </a:spcBef>
              <a:spcAft>
                <a:spcPts val="0"/>
              </a:spcAft>
            </a:pPr>
            <a:r>
              <a:rPr lang="en-US" sz="1800" b="1" dirty="0">
                <a:effectLst/>
                <a:latin typeface="Times New Roman" panose="02020603050405020304" pitchFamily="18" charset="0"/>
                <a:ea typeface="Times New Roman" panose="02020603050405020304" pitchFamily="18" charset="0"/>
              </a:rPr>
              <a:t>Gateways:</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Gateways are responsible for routing the processed data and send it to proper locations for 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proper utilization.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 words, we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and</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fro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essential for any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to communicate.</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795"/>
              </a:spcBef>
              <a:spcAft>
                <a:spcPts val="0"/>
              </a:spcAft>
            </a:pPr>
            <a:r>
              <a:rPr lang="en-US" sz="1800" dirty="0">
                <a:effectLst/>
                <a:latin typeface="Times New Roman" panose="02020603050405020304" pitchFamily="18" charset="0"/>
                <a:ea typeface="Times New Roman" panose="02020603050405020304" pitchFamily="18" charset="0"/>
              </a:rPr>
              <a:t>LAN, WAN, PAN,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 are examples of network gateways.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Aft>
                <a:spcPts val="0"/>
              </a:spcAft>
            </a:pPr>
            <a:r>
              <a:rPr lang="en-US" sz="1800" dirty="0">
                <a:effectLst/>
                <a:latin typeface="Times New Roman" panose="02020603050405020304" pitchFamily="18" charset="0"/>
                <a:ea typeface="Times New Roman" panose="02020603050405020304" pitchFamily="18" charset="0"/>
              </a:rPr>
              <a:t>Applications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essential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utilization of all the data collected. These cloud-based applications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responsible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rendering</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effective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meaning</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collected.</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are a delivery point of particular services. Examples of applications are home automation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 systems, industrial control hub, etc.</a:t>
            </a:r>
            <a:endParaRPr lang="en-IN" sz="1800" dirty="0">
              <a:effectLst/>
              <a:latin typeface="Times New Roman" panose="02020603050405020304" pitchFamily="18" charset="0"/>
              <a:ea typeface="Times New Roman" panose="02020603050405020304" pitchFamily="18" charset="0"/>
            </a:endParaRPr>
          </a:p>
          <a:p>
            <a:pPr marR="457835" algn="just">
              <a:spcBef>
                <a:spcPts val="305"/>
              </a:spcBef>
              <a:spcAft>
                <a:spcPts val="0"/>
              </a:spcAft>
            </a:pPr>
            <a:br>
              <a:rPr lang="en-US" sz="1800" kern="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168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11</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8089" y="-26638"/>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02EE59FE-97B0-D273-A197-EF8C626D3AA8}"/>
              </a:ext>
            </a:extLst>
          </p:cNvPr>
          <p:cNvSpPr txBox="1"/>
          <p:nvPr/>
        </p:nvSpPr>
        <p:spPr>
          <a:xfrm>
            <a:off x="478466" y="531629"/>
            <a:ext cx="11185450" cy="5649111"/>
          </a:xfrm>
          <a:prstGeom prst="rect">
            <a:avLst/>
          </a:prstGeom>
          <a:noFill/>
        </p:spPr>
        <p:txBody>
          <a:bodyPr wrap="square">
            <a:spAutoFit/>
          </a:bodyPr>
          <a:lstStyle/>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Main design principles and needed capabilities-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R="457835" lvl="0" algn="just">
              <a:spcBef>
                <a:spcPts val="900"/>
              </a:spcBef>
              <a:spcAft>
                <a:spcPts val="0"/>
              </a:spcAft>
              <a:buSzPts val="1200"/>
              <a:tabLst>
                <a:tab pos="1067435" algn="l"/>
              </a:tabLst>
            </a:pPr>
            <a:r>
              <a:rPr lang="en-US" sz="1800" b="1" dirty="0">
                <a:effectLst/>
                <a:latin typeface="Times New Roman" panose="02020603050405020304" pitchFamily="18" charset="0"/>
                <a:ea typeface="Times New Roman" panose="02020603050405020304" pitchFamily="18" charset="0"/>
              </a:rPr>
              <a:t>1.  Do</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your</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research</a:t>
            </a:r>
            <a:endParaRPr lang="en-IN" sz="1600" b="1" dirty="0">
              <a:effectLst/>
              <a:latin typeface="Times New Roman" panose="02020603050405020304" pitchFamily="18" charset="0"/>
              <a:ea typeface="Times New Roman" panose="02020603050405020304" pitchFamily="18" charset="0"/>
            </a:endParaRPr>
          </a:p>
          <a:p>
            <a:pPr marL="270510" marR="457835" indent="17970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When designing IoT-enabled products, designers might make the mistake of forgetting why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place.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idea</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think</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value an IoT offering should deliver at the initial phase of your 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 getting into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 design, you’re not building products anymore. You’re building services and experiences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people’s</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lives.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That’s</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why</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in-depth</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qualitative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research</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figuring</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 how you can do that. Assume the perspective of your customers to understand what they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 and how your IoT implementation can solve their pain points. Research your target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audience deeply to see what their existing experiences are and what they wish was 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endParaRPr lang="en-IN" sz="1800" dirty="0">
              <a:effectLst/>
              <a:latin typeface="Times New Roman" panose="02020603050405020304" pitchFamily="18" charset="0"/>
              <a:ea typeface="Times New Roman" panose="02020603050405020304" pitchFamily="18" charset="0"/>
            </a:endParaRPr>
          </a:p>
          <a:p>
            <a:pPr marR="457835" lvl="0" algn="just">
              <a:spcBef>
                <a:spcPts val="795"/>
              </a:spcBef>
              <a:spcAft>
                <a:spcPts val="0"/>
              </a:spcAft>
              <a:buSzPts val="1200"/>
              <a:tabLst>
                <a:tab pos="1067435" algn="l"/>
              </a:tabLst>
            </a:pPr>
            <a:r>
              <a:rPr lang="en-US" sz="1800" b="1" dirty="0">
                <a:effectLst/>
                <a:latin typeface="Times New Roman" panose="02020603050405020304" pitchFamily="18" charset="0"/>
                <a:ea typeface="Times New Roman" panose="02020603050405020304" pitchFamily="18" charset="0"/>
              </a:rPr>
              <a:t>2.  Concentrate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value</a:t>
            </a:r>
            <a:endParaRPr lang="en-IN" sz="1600" b="1" dirty="0">
              <a:effectLst/>
              <a:latin typeface="Times New Roman" panose="02020603050405020304" pitchFamily="18" charset="0"/>
              <a:ea typeface="Times New Roman" panose="02020603050405020304" pitchFamily="18" charset="0"/>
            </a:endParaRPr>
          </a:p>
          <a:p>
            <a:pPr marL="270510" marR="457835" indent="179705" algn="just">
              <a:spcBef>
                <a:spcPts val="900"/>
              </a:spcBef>
              <a:spcAft>
                <a:spcPts val="0"/>
              </a:spcAft>
            </a:pPr>
            <a:r>
              <a:rPr lang="en-US" sz="1800" dirty="0">
                <a:effectLst/>
                <a:latin typeface="Times New Roman" panose="02020603050405020304" pitchFamily="18" charset="0"/>
                <a:ea typeface="Times New Roman" panose="02020603050405020304" pitchFamily="18" charset="0"/>
              </a:rPr>
              <a:t>Early</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adopters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eager</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rest</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customer</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 be reluctant to put a new solution to use. They may not feel confident with it and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likely to be cautious about using it. If you want your IoT solution to become widely adopted,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 need to focus on the actual tangible value it’s going to deliver to your target audience.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 is the real end-user value of your solution? What might be the barriers to adopting new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 How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 solution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specifically? Note that</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features</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early tech adopters might find valuable might turn out to be completely uninteresting for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majority</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why</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carefully</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plan</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always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concentrating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actual value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574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12</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9149" y="10480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02EE59FE-97B0-D273-A197-EF8C626D3AA8}"/>
              </a:ext>
            </a:extLst>
          </p:cNvPr>
          <p:cNvSpPr txBox="1"/>
          <p:nvPr/>
        </p:nvSpPr>
        <p:spPr>
          <a:xfrm>
            <a:off x="371050" y="1103017"/>
            <a:ext cx="11292865" cy="5940088"/>
          </a:xfrm>
          <a:prstGeom prst="rect">
            <a:avLst/>
          </a:prstGeom>
          <a:noFill/>
        </p:spPr>
        <p:txBody>
          <a:bodyPr wrap="square">
            <a:spAutoFit/>
          </a:bodyPr>
          <a:lstStyle/>
          <a:p>
            <a:pPr marR="457835" lvl="0" algn="just">
              <a:spcBef>
                <a:spcPts val="800"/>
              </a:spcBef>
              <a:spcAft>
                <a:spcPts val="0"/>
              </a:spcAft>
              <a:buSzPts val="1200"/>
              <a:tabLst>
                <a:tab pos="1067435" algn="l"/>
              </a:tabLst>
            </a:pPr>
            <a:r>
              <a:rPr lang="en-US" sz="1800" b="1" dirty="0">
                <a:effectLst/>
                <a:latin typeface="Times New Roman" panose="02020603050405020304" pitchFamily="18" charset="0"/>
                <a:ea typeface="Times New Roman" panose="02020603050405020304" pitchFamily="18" charset="0"/>
              </a:rPr>
              <a:t>3. Don’t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forget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about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bigger</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picture:</a:t>
            </a:r>
          </a:p>
          <a:p>
            <a:pPr marR="457835" lvl="0" algn="just">
              <a:spcBef>
                <a:spcPts val="800"/>
              </a:spcBef>
              <a:spcAft>
                <a:spcPts val="0"/>
              </a:spcAft>
              <a:buSzPts val="1200"/>
              <a:tabLst>
                <a:tab pos="1067435" algn="l"/>
              </a:tabLst>
            </a:pPr>
            <a:r>
              <a:rPr lang="en-US" sz="1800" dirty="0">
                <a:effectLst/>
                <a:latin typeface="Times New Roman" panose="02020603050405020304" pitchFamily="18" charset="0"/>
                <a:ea typeface="Times New Roman" panose="02020603050405020304" pitchFamily="18" charset="0"/>
              </a:rPr>
              <a:t>One characteristic trait of IoT solutions is that they typically include multiple devices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come with different capabilities and consist of both digital and physical touchpoints. Your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might 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delivered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cooperation with</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 providers. That’s why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not enough to design a single touchpoint well. Instead, you need to take the bigger picture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 account and treat your IoT system holistically.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Delineate the role of every device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 Develop a conceptual model of how users will perceive and understand the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 the parts of your system need to work seamlessly together. Only then you’ll be able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meaningful experience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end-users.</a:t>
            </a:r>
          </a:p>
          <a:p>
            <a:pPr marR="457835" lvl="0" algn="just">
              <a:spcBef>
                <a:spcPts val="785"/>
              </a:spcBef>
              <a:spcAft>
                <a:spcPts val="0"/>
              </a:spcAft>
              <a:buSzPts val="1200"/>
              <a:tabLst>
                <a:tab pos="1067435" algn="l"/>
              </a:tabLst>
            </a:pPr>
            <a:r>
              <a:rPr lang="en-US" sz="1800" b="1" dirty="0">
                <a:effectLst/>
                <a:latin typeface="Times New Roman" panose="02020603050405020304" pitchFamily="18" charset="0"/>
                <a:ea typeface="Times New Roman" panose="02020603050405020304" pitchFamily="18" charset="0"/>
              </a:rPr>
              <a:t>4. Remember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about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security</a:t>
            </a:r>
            <a:r>
              <a:rPr lang="en-IN" b="1" dirty="0">
                <a:latin typeface="Times New Roman" panose="02020603050405020304" pitchFamily="18" charset="0"/>
                <a:ea typeface="Times New Roman" panose="02020603050405020304" pitchFamily="18" charset="0"/>
              </a:rPr>
              <a:t>:</a:t>
            </a:r>
          </a:p>
          <a:p>
            <a:pPr marR="457835" lvl="0" algn="just">
              <a:spcBef>
                <a:spcPts val="785"/>
              </a:spcBef>
              <a:spcAft>
                <a:spcPts val="0"/>
              </a:spcAft>
              <a:buSzPts val="1200"/>
              <a:tabLst>
                <a:tab pos="1067435" algn="l"/>
              </a:tabLst>
            </a:pPr>
            <a:r>
              <a:rPr lang="en-US" sz="1800" dirty="0">
                <a:effectLst/>
                <a:latin typeface="Times New Roman" panose="02020603050405020304" pitchFamily="18" charset="0"/>
                <a:ea typeface="Times New Roman" panose="02020603050405020304" pitchFamily="18" charset="0"/>
              </a:rPr>
              <a:t>Don’t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forget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digital.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real-world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context, and the consequences of their actions might be serious if something goes wrong.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same time, building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trust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 be one of your 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 sure that every interaction with your product builds consumer trust rather than breaking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practice,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possible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situations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related to the context of its use. Then try to design your product in a way to prevent them.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 error situations occur, make sure that the user is informed appropriately and provided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help.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 consider data security and privacy as a key aspect of your implementation. Users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 to feel that their data is safe, and objects located in their workspaces or home can’t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hacked. That’s why quality assurance and testing the system in the real-world context are 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endParaRPr lang="en-IN" sz="1800" dirty="0">
              <a:effectLst/>
              <a:latin typeface="Times New Roman" panose="02020603050405020304" pitchFamily="18" charset="0"/>
              <a:ea typeface="Times New Roman" panose="02020603050405020304" pitchFamily="18" charset="0"/>
            </a:endParaRP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910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13</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3160" y="-12611"/>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04417B6B-4D1C-30AE-FCD4-3F95E2E9A216}"/>
              </a:ext>
            </a:extLst>
          </p:cNvPr>
          <p:cNvSpPr txBox="1"/>
          <p:nvPr/>
        </p:nvSpPr>
        <p:spPr>
          <a:xfrm>
            <a:off x="471637" y="681036"/>
            <a:ext cx="11094721" cy="5134739"/>
          </a:xfrm>
          <a:prstGeom prst="rect">
            <a:avLst/>
          </a:prstGeom>
          <a:noFill/>
        </p:spPr>
        <p:txBody>
          <a:bodyPr wrap="square">
            <a:spAutoFit/>
          </a:bodyPr>
          <a:lstStyle/>
          <a:p>
            <a:pPr marR="457835" lvl="0" algn="just">
              <a:spcBef>
                <a:spcPts val="795"/>
              </a:spcBef>
              <a:spcAft>
                <a:spcPts val="0"/>
              </a:spcAft>
              <a:buSzPts val="1200"/>
              <a:tabLst>
                <a:tab pos="1067435" algn="l"/>
              </a:tabLst>
            </a:pPr>
            <a:r>
              <a:rPr lang="en-US" sz="1800" b="1" dirty="0">
                <a:effectLst/>
                <a:latin typeface="Times New Roman" panose="02020603050405020304" pitchFamily="18" charset="0"/>
                <a:ea typeface="Times New Roman" panose="02020603050405020304" pitchFamily="18" charset="0"/>
              </a:rPr>
              <a:t>5. Build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with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context in mind</a:t>
            </a:r>
            <a:endParaRPr lang="en-IN" sz="1600" b="1" dirty="0">
              <a:effectLst/>
              <a:latin typeface="Times New Roman" panose="02020603050405020304" pitchFamily="18" charset="0"/>
              <a:ea typeface="Times New Roman" panose="02020603050405020304" pitchFamily="18" charset="0"/>
            </a:endParaRPr>
          </a:p>
          <a:p>
            <a:pPr marL="270510" marR="457835" indent="17970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And speaking of context, it pays to remember that IoT solutions are located at the intersection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 physical and digital world. The commands you give through digital interfaces produce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real-world effects. Unlike digital commands, these actions may not be easily undone. In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real-world context, many unexpected things may happen. That’s why you need to make sure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the design of your solution enables users to feel safe and in control at all times.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context itself is a crucial consideration during IoT design. Depending on the physical context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your solution, you might have different goals in mind. For example, you might want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minimize user distraction or design devices that will be resistant to the changing weather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conditions. The social context is</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important factor, as well. Don’t forget that the 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workspaces or homes will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multiple users.</a:t>
            </a:r>
            <a:endParaRPr lang="en-US" kern="0" dirty="0">
              <a:latin typeface="Times New Roman" panose="02020603050405020304" pitchFamily="18" charset="0"/>
              <a:ea typeface="Times New Roman" panose="02020603050405020304" pitchFamily="18" charset="0"/>
            </a:endParaRPr>
          </a:p>
          <a:p>
            <a:pPr marR="457835" lvl="0" algn="just">
              <a:spcBef>
                <a:spcPts val="780"/>
              </a:spcBef>
              <a:spcAft>
                <a:spcPts val="0"/>
              </a:spcAft>
              <a:buSzPts val="1200"/>
              <a:tabLst>
                <a:tab pos="1067435" algn="l"/>
              </a:tabLst>
            </a:pPr>
            <a:r>
              <a:rPr lang="en-US" sz="1800" b="1" kern="0" dirty="0">
                <a:effectLst/>
                <a:latin typeface="Times New Roman" panose="02020603050405020304" pitchFamily="18" charset="0"/>
                <a:ea typeface="Times New Roman" panose="02020603050405020304" pitchFamily="18" charset="0"/>
              </a:rPr>
              <a:t>6. </a:t>
            </a:r>
            <a:r>
              <a:rPr lang="en-US" sz="1800" b="1" dirty="0">
                <a:effectLst/>
                <a:latin typeface="Times New Roman" panose="02020603050405020304" pitchFamily="18" charset="0"/>
                <a:ea typeface="Times New Roman" panose="02020603050405020304" pitchFamily="18" charset="0"/>
              </a:rPr>
              <a:t>Make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good use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 prototypes</a:t>
            </a:r>
            <a:endParaRPr lang="en-IN" sz="1600" b="1" dirty="0">
              <a:effectLst/>
              <a:latin typeface="Times New Roman" panose="02020603050405020304" pitchFamily="18" charset="0"/>
              <a:ea typeface="Times New Roman" panose="02020603050405020304" pitchFamily="18" charset="0"/>
            </a:endParaRPr>
          </a:p>
          <a:p>
            <a:pPr marL="270510" marR="457835" indent="17970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difficult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upgrade.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somewhere, it might be hard to replace it with a new version – especially if the user would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 to pay for the upgrade.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 the software within the object might be hard to update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 of security and privacy reasons. Make sure that your design practices help to avoid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costly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iterations.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right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perspective, it means that prototyping and rapid iteration will become critical in the early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stages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521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14</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87EFDFF1-02E5-28AD-A17D-06621A9CB248}"/>
              </a:ext>
            </a:extLst>
          </p:cNvPr>
          <p:cNvSpPr txBox="1"/>
          <p:nvPr/>
        </p:nvSpPr>
        <p:spPr>
          <a:xfrm>
            <a:off x="154005" y="850607"/>
            <a:ext cx="12037995" cy="2358466"/>
          </a:xfrm>
          <a:prstGeom prst="rect">
            <a:avLst/>
          </a:prstGeom>
          <a:noFill/>
        </p:spPr>
        <p:txBody>
          <a:bodyPr wrap="square">
            <a:spAutoFit/>
          </a:bodyPr>
          <a:lstStyle/>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M2M to IoT-An Architectural Overview  </a:t>
            </a:r>
            <a:r>
              <a:rPr lang="en-IN" sz="1800" b="1"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IoT</a:t>
            </a:r>
            <a:r>
              <a:rPr lang="en-IN" sz="1800" b="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IN" sz="1800" b="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Overview</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457835" indent="17970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IoT can be classified into a four or five-layered architecture which gives you a complete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overview of how it works in real life. The various components of the architecture include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800"/>
              </a:spcBef>
              <a:spcAft>
                <a:spcPts val="0"/>
              </a:spcAft>
            </a:pPr>
            <a:r>
              <a:rPr lang="en-US" sz="1800" b="1" dirty="0">
                <a:effectLst/>
                <a:latin typeface="Times New Roman" panose="02020603050405020304" pitchFamily="18" charset="0"/>
                <a:ea typeface="Times New Roman" panose="02020603050405020304" pitchFamily="18" charset="0"/>
              </a:rPr>
              <a:t>Four-layered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architecture: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media/device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 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application layer.</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795"/>
              </a:spcBef>
              <a:spcAft>
                <a:spcPts val="0"/>
              </a:spcAft>
            </a:pPr>
            <a:r>
              <a:rPr lang="en-US" sz="1800" b="1" dirty="0">
                <a:effectLst/>
                <a:latin typeface="Times New Roman" panose="02020603050405020304" pitchFamily="18" charset="0"/>
                <a:ea typeface="Times New Roman" panose="02020603050405020304" pitchFamily="18" charset="0"/>
              </a:rPr>
              <a:t>Five-layered architecture:</a:t>
            </a:r>
            <a:r>
              <a:rPr lang="en-US" sz="1800" dirty="0">
                <a:effectLst/>
                <a:latin typeface="Times New Roman" panose="02020603050405020304" pitchFamily="18" charset="0"/>
                <a:ea typeface="Times New Roman" panose="02020603050405020304" pitchFamily="18" charset="0"/>
              </a:rPr>
              <a:t> this includes perception layer, network layer, middleware 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business layer.</a:t>
            </a:r>
            <a:endParaRPr lang="en-IN" sz="18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0B1E9D27-B46D-A1D6-B418-1CDB7140EB68}"/>
              </a:ext>
            </a:extLst>
          </p:cNvPr>
          <p:cNvSpPr txBox="1"/>
          <p:nvPr/>
        </p:nvSpPr>
        <p:spPr>
          <a:xfrm>
            <a:off x="154005" y="3209073"/>
            <a:ext cx="12037995" cy="1972335"/>
          </a:xfrm>
          <a:prstGeom prst="rect">
            <a:avLst/>
          </a:prstGeom>
          <a:noFill/>
        </p:spPr>
        <p:txBody>
          <a:bodyPr wrap="square">
            <a:spAutoFit/>
          </a:bodyPr>
          <a:lstStyle/>
          <a:p>
            <a:pPr marL="270510" marR="457835" indent="179705" algn="just">
              <a:spcBef>
                <a:spcPts val="800"/>
              </a:spcBef>
              <a:spcAft>
                <a:spcPts val="0"/>
              </a:spcAft>
            </a:pPr>
            <a:r>
              <a:rPr lang="en-US" sz="1800" b="1" dirty="0">
                <a:effectLst/>
                <a:latin typeface="Times New Roman" panose="02020603050405020304" pitchFamily="18" charset="0"/>
                <a:ea typeface="Times New Roman" panose="02020603050405020304" pitchFamily="18" charset="0"/>
              </a:rPr>
              <a:t>Functions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Each</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Layer</a:t>
            </a:r>
            <a:endParaRPr lang="en-IN" sz="1800" dirty="0">
              <a:effectLst/>
              <a:latin typeface="Times New Roman" panose="02020603050405020304" pitchFamily="18" charset="0"/>
              <a:ea typeface="Times New Roman" panose="02020603050405020304" pitchFamily="18" charset="0"/>
            </a:endParaRPr>
          </a:p>
          <a:p>
            <a:pPr marL="556260" marR="457835" indent="-285750" algn="just">
              <a:spcBef>
                <a:spcPts val="9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Sensor/Perception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comprises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frequency identification (RFID) tags that are used for collecting and transmitting raw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the temperature,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moisture,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 which is passed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to the next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endParaRPr lang="en-IN" sz="1800" dirty="0">
              <a:effectLst/>
              <a:latin typeface="Times New Roman" panose="02020603050405020304" pitchFamily="18" charset="0"/>
              <a:ea typeface="Times New Roman" panose="02020603050405020304" pitchFamily="18" charset="0"/>
            </a:endParaRPr>
          </a:p>
          <a:p>
            <a:pPr marL="556260" marR="457835" indent="-285750" algn="just">
              <a:spcBef>
                <a:spcPts val="8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Network layer:</a:t>
            </a:r>
            <a:r>
              <a:rPr lang="en-US" sz="1800" dirty="0">
                <a:effectLst/>
                <a:latin typeface="Times New Roman" panose="02020603050405020304" pitchFamily="18" charset="0"/>
                <a:ea typeface="Times New Roman" panose="02020603050405020304" pitchFamily="18" charset="0"/>
              </a:rPr>
              <a:t> This layer is largely responsible for routing data to the next layer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hierarchy with the help of network protocols. It uses wired and wireless technologies for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transmission.</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80BB5FB8-1B7C-D61B-DDED-A93F19B791F7}"/>
              </a:ext>
            </a:extLst>
          </p:cNvPr>
          <p:cNvSpPr txBox="1"/>
          <p:nvPr/>
        </p:nvSpPr>
        <p:spPr>
          <a:xfrm>
            <a:off x="154005" y="5181408"/>
            <a:ext cx="12037995" cy="646331"/>
          </a:xfrm>
          <a:prstGeom prst="rect">
            <a:avLst/>
          </a:prstGeom>
          <a:noFill/>
        </p:spPr>
        <p:txBody>
          <a:bodyPr wrap="square">
            <a:spAutoFit/>
          </a:bodyPr>
          <a:lstStyle/>
          <a:p>
            <a:pPr marL="556260" marR="457835" indent="-285750" algn="just">
              <a:spcBef>
                <a:spcPts val="8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Middleware layer:</a:t>
            </a:r>
            <a:r>
              <a:rPr lang="en-US" sz="1800" dirty="0">
                <a:effectLst/>
                <a:latin typeface="Times New Roman" panose="02020603050405020304" pitchFamily="18" charset="0"/>
                <a:ea typeface="Times New Roman" panose="02020603050405020304" pitchFamily="18" charset="0"/>
              </a:rPr>
              <a:t> This layer comprises of databases that store the information passed on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lower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layers where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uses the results to</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decisions.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212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15</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3C9AFC14-D19F-73E1-6258-AA589556A73A}"/>
              </a:ext>
            </a:extLst>
          </p:cNvPr>
          <p:cNvSpPr txBox="1"/>
          <p:nvPr/>
        </p:nvSpPr>
        <p:spPr>
          <a:xfrm>
            <a:off x="95692" y="574158"/>
            <a:ext cx="12096308" cy="6053709"/>
          </a:xfrm>
          <a:prstGeom prst="rect">
            <a:avLst/>
          </a:prstGeom>
          <a:noFill/>
        </p:spPr>
        <p:txBody>
          <a:bodyPr wrap="square">
            <a:spAutoFit/>
          </a:bodyPr>
          <a:lstStyle/>
          <a:p>
            <a:pPr marL="556260" marR="457835" indent="-285750" algn="just">
              <a:spcBef>
                <a:spcPts val="305"/>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Service</a:t>
            </a:r>
            <a:r>
              <a:rPr lang="en-US" sz="1800" b="1" spc="2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2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application</a:t>
            </a:r>
            <a:r>
              <a:rPr lang="en-US" sz="1800" b="1" spc="2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support</a:t>
            </a:r>
            <a:r>
              <a:rPr lang="en-US" sz="1800" b="1" spc="2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layer:</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modeling</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execution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well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monitoring and resolution.</a:t>
            </a:r>
            <a:endParaRPr lang="en-IN" sz="1800" dirty="0">
              <a:effectLst/>
              <a:latin typeface="Times New Roman" panose="02020603050405020304" pitchFamily="18" charset="0"/>
              <a:ea typeface="Times New Roman" panose="02020603050405020304" pitchFamily="18" charset="0"/>
            </a:endParaRPr>
          </a:p>
          <a:p>
            <a:pPr marL="556260" marR="457835" indent="-285750" algn="just">
              <a:spcBef>
                <a:spcPts val="8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Application</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layer: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home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automation, electronic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 monitoring, etc.</a:t>
            </a:r>
            <a:endParaRPr lang="en-IN" sz="1800" dirty="0">
              <a:effectLst/>
              <a:latin typeface="Times New Roman" panose="02020603050405020304" pitchFamily="18" charset="0"/>
              <a:ea typeface="Times New Roman" panose="02020603050405020304" pitchFamily="18" charset="0"/>
            </a:endParaRPr>
          </a:p>
          <a:p>
            <a:pPr marL="556260" marR="457835" indent="-285750" algn="just">
              <a:spcBef>
                <a:spcPts val="8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Business</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layer: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determines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actions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required</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the lower layers.</a:t>
            </a:r>
            <a:endParaRPr lang="en-IN" dirty="0">
              <a:latin typeface="Times New Roman" panose="02020603050405020304" pitchFamily="18" charset="0"/>
              <a:ea typeface="Times New Roman" panose="02020603050405020304" pitchFamily="18" charset="0"/>
            </a:endParaRPr>
          </a:p>
          <a:p>
            <a:pPr marL="270510" marR="457835" algn="just">
              <a:spcBef>
                <a:spcPts val="800"/>
              </a:spcBef>
              <a:spcAft>
                <a:spcPts val="0"/>
              </a:spcAft>
            </a:pPr>
            <a:r>
              <a:rPr lang="en-US" sz="1800" b="1" kern="0" dirty="0">
                <a:effectLst/>
                <a:latin typeface="Times New Roman" panose="02020603050405020304" pitchFamily="18" charset="0"/>
                <a:ea typeface="Times New Roman" panose="02020603050405020304" pitchFamily="18" charset="0"/>
              </a:rPr>
              <a:t>M2M and IoT Technology Fundamentals-</a:t>
            </a:r>
            <a:r>
              <a:rPr lang="en-US" sz="1800" b="1" kern="0" spc="-28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Devices</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and gateways</a:t>
            </a:r>
            <a:endParaRPr lang="en-IN" b="1" kern="0" dirty="0">
              <a:latin typeface="Times New Roman" panose="02020603050405020304" pitchFamily="18" charset="0"/>
              <a:ea typeface="Times New Roman" panose="02020603050405020304" pitchFamily="18" charset="0"/>
            </a:endParaRPr>
          </a:p>
          <a:p>
            <a:pPr marL="270510" marR="457835" indent="179705"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A</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aspects</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and/or</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actuate,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 in its environment.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characterized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several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properties, including:</a:t>
            </a:r>
            <a:endParaRPr lang="en-IN" dirty="0">
              <a:latin typeface="Times New Roman" panose="02020603050405020304" pitchFamily="18" charset="0"/>
              <a:ea typeface="Times New Roman" panose="02020603050405020304" pitchFamily="18" charset="0"/>
            </a:endParaRPr>
          </a:p>
          <a:p>
            <a:pPr marL="270510" marR="457835" indent="179705" algn="just">
              <a:lnSpc>
                <a:spcPct val="107000"/>
              </a:lnSpc>
              <a:spcAft>
                <a:spcPts val="800"/>
              </a:spcAft>
            </a:pPr>
            <a:r>
              <a:rPr lang="en-US" sz="1800" b="1" dirty="0">
                <a:effectLst/>
                <a:latin typeface="Times New Roman" panose="02020603050405020304" pitchFamily="18" charset="0"/>
                <a:ea typeface="Times New Roman" panose="02020603050405020304" pitchFamily="18" charset="0"/>
              </a:rPr>
              <a:t>Microcontroller:</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16-,</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32-bit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storage.</a:t>
            </a:r>
            <a:endParaRPr lang="en-IN" sz="1600" dirty="0">
              <a:latin typeface="Times New Roman" panose="02020603050405020304" pitchFamily="18" charset="0"/>
              <a:ea typeface="Times New Roman" panose="02020603050405020304" pitchFamily="18" charset="0"/>
            </a:endParaRPr>
          </a:p>
          <a:p>
            <a:pPr marL="270510" marR="457835" indent="179705" algn="just">
              <a:lnSpc>
                <a:spcPct val="107000"/>
              </a:lnSpc>
              <a:spcAft>
                <a:spcPts val="800"/>
              </a:spcAft>
            </a:pPr>
            <a:r>
              <a:rPr lang="en-US" sz="1800" b="1" dirty="0">
                <a:effectLst/>
                <a:latin typeface="Times New Roman" panose="02020603050405020304" pitchFamily="18" charset="0"/>
                <a:ea typeface="Times New Roman" panose="02020603050405020304" pitchFamily="18" charset="0"/>
              </a:rPr>
              <a:t>Power</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Source:</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Fixed,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battery,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energy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harvesting,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hybrid.</a:t>
            </a:r>
          </a:p>
          <a:p>
            <a:pPr marL="270510" marR="457835" indent="179705" algn="just">
              <a:lnSpc>
                <a:spcPct val="107000"/>
              </a:lnSpc>
              <a:spcAft>
                <a:spcPts val="800"/>
              </a:spcAft>
            </a:pPr>
            <a:r>
              <a:rPr lang="en-US" sz="1800" b="1" dirty="0">
                <a:effectLst/>
                <a:latin typeface="Times New Roman" panose="02020603050405020304" pitchFamily="18" charset="0"/>
                <a:ea typeface="Times New Roman" panose="02020603050405020304" pitchFamily="18" charset="0"/>
              </a:rPr>
              <a:t>Sensors</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Actuators:</a:t>
            </a:r>
            <a:r>
              <a:rPr lang="en-US" sz="1800" b="1"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Onboard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actuators,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circuitry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sampled, conditioned, and controlled.</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795"/>
              </a:spcBef>
              <a:spcAft>
                <a:spcPts val="0"/>
              </a:spcAft>
              <a:tabLst>
                <a:tab pos="1006475" algn="l"/>
              </a:tabLst>
            </a:pPr>
            <a:r>
              <a:rPr lang="en-US" sz="1800" b="1" dirty="0">
                <a:effectLst/>
                <a:latin typeface="Times New Roman" panose="02020603050405020304" pitchFamily="18" charset="0"/>
                <a:ea typeface="Times New Roman" panose="02020603050405020304" pitchFamily="18" charset="0"/>
              </a:rPr>
              <a:t>Communication:</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Cellular,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915"/>
              </a:spcBef>
              <a:spcAft>
                <a:spcPts val="0"/>
              </a:spcAft>
              <a:tabLst>
                <a:tab pos="1006475" algn="l"/>
              </a:tabLst>
            </a:pPr>
            <a:r>
              <a:rPr lang="en-US" sz="1800" b="1" dirty="0">
                <a:effectLst/>
                <a:latin typeface="Times New Roman" panose="02020603050405020304" pitchFamily="18" charset="0"/>
                <a:ea typeface="Times New Roman" panose="02020603050405020304" pitchFamily="18" charset="0"/>
              </a:rPr>
              <a:t>Operating</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Main-loop,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real-time,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full featured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OS.</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910"/>
              </a:spcBef>
              <a:spcAft>
                <a:spcPts val="0"/>
              </a:spcAft>
              <a:tabLst>
                <a:tab pos="1371600" algn="l"/>
                <a:tab pos="1372235" algn="l"/>
              </a:tabLst>
            </a:pPr>
            <a:r>
              <a:rPr lang="en-US" sz="1800" b="1" dirty="0">
                <a:effectLst/>
                <a:latin typeface="Times New Roman" panose="02020603050405020304" pitchFamily="18" charset="0"/>
                <a:ea typeface="Times New Roman" panose="02020603050405020304" pitchFamily="18" charset="0"/>
              </a:rPr>
              <a:t>Applications: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sampling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910"/>
              </a:spcBef>
              <a:spcAft>
                <a:spcPts val="0"/>
              </a:spcAft>
              <a:tabLst>
                <a:tab pos="1006475" algn="l"/>
              </a:tabLs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29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16</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3C9AFC14-D19F-73E1-6258-AA589556A73A}"/>
              </a:ext>
            </a:extLst>
          </p:cNvPr>
          <p:cNvSpPr txBox="1"/>
          <p:nvPr/>
        </p:nvSpPr>
        <p:spPr>
          <a:xfrm>
            <a:off x="35442" y="980486"/>
            <a:ext cx="11876568" cy="5281189"/>
          </a:xfrm>
          <a:prstGeom prst="rect">
            <a:avLst/>
          </a:prstGeom>
          <a:noFill/>
        </p:spPr>
        <p:txBody>
          <a:bodyPr wrap="square">
            <a:spAutoFit/>
          </a:bodyPr>
          <a:lstStyle/>
          <a:p>
            <a:pPr marL="450215" marR="457835" indent="-229235" algn="just">
              <a:spcBef>
                <a:spcPts val="900"/>
              </a:spcBef>
              <a:spcAft>
                <a:spcPts val="0"/>
              </a:spcAft>
              <a:tabLst>
                <a:tab pos="1006475" algn="l"/>
              </a:tabLst>
            </a:pPr>
            <a:r>
              <a:rPr lang="en-US" sz="1800" b="1" dirty="0">
                <a:effectLst/>
                <a:latin typeface="Times New Roman" panose="02020603050405020304" pitchFamily="18" charset="0"/>
                <a:ea typeface="Times New Roman" panose="02020603050405020304" pitchFamily="18" charset="0"/>
              </a:rPr>
              <a:t>User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Interface:</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 buttons,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 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interaction.</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910"/>
              </a:spcBef>
              <a:spcAft>
                <a:spcPts val="0"/>
              </a:spcAft>
              <a:tabLst>
                <a:tab pos="1006475" algn="l"/>
              </a:tabLst>
            </a:pPr>
            <a:r>
              <a:rPr lang="en-US" sz="1800" b="1" dirty="0">
                <a:effectLst/>
                <a:latin typeface="Times New Roman" panose="02020603050405020304" pitchFamily="18" charset="0"/>
                <a:ea typeface="Times New Roman" panose="02020603050405020304" pitchFamily="18" charset="0"/>
              </a:rPr>
              <a:t>Device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Management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(DM):</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Provisioning,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firmware,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bootstrapping,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monitoring.</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915"/>
              </a:spcBef>
              <a:spcAft>
                <a:spcPts val="0"/>
              </a:spcAft>
              <a:tabLst>
                <a:tab pos="1073785" algn="l"/>
              </a:tabLst>
            </a:pPr>
            <a:r>
              <a:rPr lang="en-US" sz="1800" b="1" dirty="0">
                <a:effectLst/>
                <a:latin typeface="Times New Roman" panose="02020603050405020304" pitchFamily="18" charset="0"/>
                <a:ea typeface="Times New Roman" panose="02020603050405020304" pitchFamily="18" charset="0"/>
              </a:rPr>
              <a:t>Execution</a:t>
            </a:r>
            <a:r>
              <a:rPr lang="en-US" sz="1800" b="1" spc="2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Environment</a:t>
            </a:r>
            <a:r>
              <a:rPr lang="en-US" sz="1800" b="1" spc="2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(EE):</a:t>
            </a:r>
            <a:r>
              <a:rPr lang="en-US" sz="1800" b="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lifecycle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Programming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(API).</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805"/>
              </a:spcBef>
              <a:spcAft>
                <a:spcPts val="0"/>
              </a:spcAft>
              <a:tabLst>
                <a:tab pos="1372235" algn="l"/>
              </a:tabLst>
            </a:pPr>
            <a:r>
              <a:rPr lang="en-US" sz="1800" dirty="0">
                <a:effectLst/>
                <a:latin typeface="Times New Roman" panose="02020603050405020304" pitchFamily="18" charset="0"/>
                <a:ea typeface="Times New Roman" panose="02020603050405020304" pitchFamily="18" charset="0"/>
              </a:rPr>
              <a:t>For several reasons, one or more of these functions are often hosted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instead. This can be to save battery power, for example, by letting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gateway handle heavy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 such as WAN connectivity and application logic that requires a powerful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leads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reduced costs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because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expensive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components. Another reason is to reduce complexity by letting a central node (the (the 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handle functionality such as device management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 applications, while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letting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devices focus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sensing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actuating.</a:t>
            </a:r>
            <a:endParaRPr lang="en-IN" sz="1800" dirty="0">
              <a:effectLst/>
              <a:latin typeface="Times New Roman" panose="02020603050405020304" pitchFamily="18" charset="0"/>
              <a:ea typeface="Times New Roman" panose="02020603050405020304" pitchFamily="18" charset="0"/>
            </a:endParaRPr>
          </a:p>
          <a:p>
            <a:pPr marL="359410" marR="457835" algn="just">
              <a:spcBef>
                <a:spcPts val="825"/>
              </a:spcBef>
              <a:spcAft>
                <a:spcPts val="0"/>
              </a:spcAft>
            </a:pPr>
            <a:r>
              <a:rPr lang="en-US" sz="1800" b="1" kern="0" dirty="0">
                <a:effectLst/>
                <a:latin typeface="Times New Roman" panose="02020603050405020304" pitchFamily="18" charset="0"/>
                <a:ea typeface="Times New Roman" panose="02020603050405020304" pitchFamily="18" charset="0"/>
              </a:rPr>
              <a:t>Device</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types</a:t>
            </a:r>
            <a:endParaRPr lang="en-IN" sz="1800" b="1" kern="0" dirty="0">
              <a:effectLst/>
              <a:latin typeface="Times New Roman" panose="02020603050405020304" pitchFamily="18" charset="0"/>
              <a:ea typeface="Times New Roman" panose="02020603050405020304" pitchFamily="18" charset="0"/>
            </a:endParaRPr>
          </a:p>
          <a:p>
            <a:pPr marL="270510" marR="457835" indent="179705"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There</a:t>
            </a:r>
            <a:r>
              <a:rPr lang="en-IN" sz="1800" kern="1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1800" kern="100" spc="2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a:t>
            </a:r>
            <a:r>
              <a:rPr lang="en-IN" sz="1800" kern="1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clear</a:t>
            </a:r>
            <a:r>
              <a:rPr lang="en-IN" sz="1800" kern="100" spc="2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criteria</a:t>
            </a:r>
            <a:r>
              <a:rPr lang="en-IN" sz="1800" kern="100" spc="2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today</a:t>
            </a:r>
            <a:r>
              <a:rPr lang="en-IN" sz="1800" kern="100" spc="2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z="1800" kern="1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categorizing</a:t>
            </a:r>
            <a:r>
              <a:rPr lang="en-IN" sz="1800" kern="1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devices,</a:t>
            </a:r>
            <a:r>
              <a:rPr lang="en-IN" sz="1800" kern="100" spc="2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but</a:t>
            </a:r>
            <a:r>
              <a:rPr lang="en-IN" sz="1800" kern="100" spc="2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instead</a:t>
            </a:r>
            <a:r>
              <a:rPr lang="en-IN" sz="1800" kern="100" spc="2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there</a:t>
            </a:r>
            <a:r>
              <a:rPr lang="en-IN" sz="1800" kern="100" spc="2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1800" kern="1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more</a:t>
            </a:r>
            <a:r>
              <a:rPr lang="en-IN" sz="1800" kern="100" spc="2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800" kern="100" spc="2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sliding</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scale. we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group devices into two categories.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457835" lvl="0" algn="just">
              <a:spcBef>
                <a:spcPts val="450"/>
              </a:spcBef>
              <a:spcAft>
                <a:spcPts val="0"/>
              </a:spcAft>
              <a:buSzPts val="1200"/>
              <a:tabLst>
                <a:tab pos="228600" algn="l"/>
                <a:tab pos="1006475" algn="l"/>
              </a:tabLst>
            </a:pPr>
            <a:r>
              <a:rPr lang="en-US" sz="1800" b="1" kern="0" dirty="0">
                <a:effectLst/>
                <a:latin typeface="Times New Roman" panose="02020603050405020304" pitchFamily="18" charset="0"/>
                <a:ea typeface="Times New Roman" panose="02020603050405020304" pitchFamily="18" charset="0"/>
              </a:rPr>
              <a:t>       Basic</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Devices:</a:t>
            </a:r>
            <a:endParaRPr lang="en-IN" sz="1800" b="1" kern="0" dirty="0">
              <a:effectLst/>
              <a:latin typeface="Times New Roman" panose="02020603050405020304" pitchFamily="18" charset="0"/>
              <a:ea typeface="Times New Roman" panose="02020603050405020304" pitchFamily="18" charset="0"/>
            </a:endParaRPr>
          </a:p>
          <a:p>
            <a:pPr marL="285750" marR="457835" lvl="0" indent="-285750" algn="just">
              <a:spcBef>
                <a:spcPts val="915"/>
              </a:spcBef>
              <a:spcAft>
                <a:spcPts val="0"/>
              </a:spcAft>
              <a:buSzPts val="1200"/>
              <a:buFont typeface="Wingdings" panose="05000000000000000000" pitchFamily="2" charset="2"/>
              <a:buChar char="ü"/>
              <a:tabLst>
                <a:tab pos="13722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            Devices</a:t>
            </a:r>
            <a:r>
              <a:rPr lang="en-US" sz="18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that</a:t>
            </a:r>
            <a:r>
              <a:rPr lang="en-US" sz="18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only</a:t>
            </a:r>
            <a:r>
              <a:rPr lang="en-US" sz="18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provide</a:t>
            </a:r>
            <a:r>
              <a:rPr lang="en-US" sz="18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basic</a:t>
            </a:r>
            <a:r>
              <a:rPr lang="en-US" sz="1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services</a:t>
            </a:r>
            <a:r>
              <a:rPr lang="en-US" sz="18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of</a:t>
            </a:r>
            <a:r>
              <a:rPr lang="en-US" sz="1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sensor</a:t>
            </a:r>
            <a:r>
              <a:rPr lang="en-US" sz="1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readings</a:t>
            </a:r>
            <a:r>
              <a:rPr lang="en-US" sz="18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and/or</a:t>
            </a:r>
            <a:r>
              <a:rPr lang="en-US" sz="1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actuation</a:t>
            </a:r>
            <a:r>
              <a:rPr lang="en-US" sz="1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tasks,</a:t>
            </a:r>
            <a:r>
              <a:rPr lang="en-US" sz="1800" spc="-2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in some cases limited support for user interaction.</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285750" indent="-285750">
              <a:buFont typeface="Wingdings" panose="05000000000000000000" pitchFamily="2" charset="2"/>
              <a:buChar char="ü"/>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LAN communication is supported via wired or wireless technology, thus a gateway is</a:t>
            </a:r>
            <a:r>
              <a:rPr lang="en-IN" sz="1800" spc="-2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needed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 provide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WAN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connection.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594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17</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6282" y="146538"/>
            <a:ext cx="1712061" cy="697423"/>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3E831900-38BE-6530-B61C-00CBC7989801}"/>
              </a:ext>
            </a:extLst>
          </p:cNvPr>
          <p:cNvSpPr txBox="1"/>
          <p:nvPr/>
        </p:nvSpPr>
        <p:spPr>
          <a:xfrm>
            <a:off x="233917" y="595423"/>
            <a:ext cx="11461897" cy="1431161"/>
          </a:xfrm>
          <a:prstGeom prst="rect">
            <a:avLst/>
          </a:prstGeom>
          <a:noFill/>
        </p:spPr>
        <p:txBody>
          <a:bodyPr wrap="square">
            <a:spAutoFit/>
          </a:bodyPr>
          <a:lstStyle/>
          <a:p>
            <a:pPr marL="742950" marR="457835" lvl="1" indent="-285750" algn="just">
              <a:spcBef>
                <a:spcPts val="805"/>
              </a:spcBef>
              <a:spcAft>
                <a:spcPts val="0"/>
              </a:spcAft>
              <a:buSzPts val="1200"/>
              <a:buFont typeface="Arial MT"/>
              <a:buChar char="•"/>
              <a:tabLst>
                <a:tab pos="228600" algn="l"/>
                <a:tab pos="1371600" algn="l"/>
                <a:tab pos="1372235" algn="l"/>
              </a:tabLst>
            </a:pPr>
            <a:r>
              <a:rPr lang="en-US" b="1" kern="0" dirty="0">
                <a:effectLst/>
                <a:latin typeface="Times New Roman" panose="02020603050405020304" pitchFamily="18" charset="0"/>
                <a:ea typeface="Arial MT"/>
                <a:cs typeface="Arial MT"/>
              </a:rPr>
              <a:t>Advanced</a:t>
            </a:r>
            <a:r>
              <a:rPr lang="en-US" b="1" kern="0" spc="-10" dirty="0">
                <a:effectLst/>
                <a:latin typeface="Times New Roman" panose="02020603050405020304" pitchFamily="18" charset="0"/>
                <a:ea typeface="Arial MT"/>
                <a:cs typeface="Arial MT"/>
              </a:rPr>
              <a:t> </a:t>
            </a:r>
            <a:r>
              <a:rPr lang="en-US" b="1" kern="0" dirty="0">
                <a:effectLst/>
                <a:latin typeface="Times New Roman" panose="02020603050405020304" pitchFamily="18" charset="0"/>
                <a:ea typeface="Arial MT"/>
                <a:cs typeface="Arial MT"/>
              </a:rPr>
              <a:t>Devices:</a:t>
            </a:r>
            <a:endParaRPr lang="en-IN" b="1" kern="0" dirty="0">
              <a:effectLst/>
              <a:latin typeface="Times New Roman" panose="02020603050405020304" pitchFamily="18" charset="0"/>
              <a:ea typeface="Arial MT"/>
              <a:cs typeface="Arial MT"/>
            </a:endParaRPr>
          </a:p>
          <a:p>
            <a:pPr marL="342900" marR="457835" lvl="0" indent="-342900" algn="just">
              <a:spcBef>
                <a:spcPts val="900"/>
              </a:spcBef>
              <a:spcAft>
                <a:spcPts val="0"/>
              </a:spcAft>
              <a:buSzPts val="1200"/>
              <a:buFont typeface="Wingdings" panose="05000000000000000000" pitchFamily="2" charset="2"/>
              <a:buChar char=""/>
              <a:tabLst>
                <a:tab pos="1409700" algn="l"/>
                <a:tab pos="1410335" algn="l"/>
              </a:tabLst>
            </a:pPr>
            <a:r>
              <a:rPr lang="en-US" dirty="0">
                <a:effectLst/>
                <a:latin typeface="Times New Roman" panose="02020603050405020304" pitchFamily="18" charset="0"/>
                <a:ea typeface="Wingdings" panose="05000000000000000000" pitchFamily="2" charset="2"/>
                <a:cs typeface="Wingdings" panose="05000000000000000000" pitchFamily="2" charset="2"/>
              </a:rPr>
              <a:t>In</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this</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case</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the</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devices also</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host the</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application</a:t>
            </a:r>
            <a:r>
              <a:rPr lang="en-US" spc="1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logic</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and a</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WAN</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connection.</a:t>
            </a:r>
            <a:endParaRPr lang="en-IN"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57835" lvl="0" indent="-342900" algn="just">
              <a:spcBef>
                <a:spcPts val="915"/>
              </a:spcBef>
              <a:spcAft>
                <a:spcPts val="0"/>
              </a:spcAft>
              <a:buSzPts val="1200"/>
              <a:buFont typeface="Wingdings" panose="05000000000000000000" pitchFamily="2" charset="2"/>
              <a:buChar char=""/>
              <a:tabLst>
                <a:tab pos="1372235" algn="l"/>
              </a:tabLst>
            </a:pPr>
            <a:r>
              <a:rPr lang="en-US" dirty="0">
                <a:effectLst/>
                <a:latin typeface="Times New Roman" panose="02020603050405020304" pitchFamily="18" charset="0"/>
                <a:ea typeface="Wingdings" panose="05000000000000000000" pitchFamily="2" charset="2"/>
                <a:cs typeface="Wingdings" panose="05000000000000000000" pitchFamily="2" charset="2"/>
              </a:rPr>
              <a:t>They</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may</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also</a:t>
            </a:r>
            <a:r>
              <a:rPr lang="en-US" spc="5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feature</a:t>
            </a:r>
            <a:r>
              <a:rPr lang="en-US" spc="4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device</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management</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and</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an</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execution</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environment</a:t>
            </a:r>
            <a:r>
              <a:rPr lang="en-US" spc="6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for</a:t>
            </a:r>
            <a:r>
              <a:rPr lang="en-US" spc="5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hosting</a:t>
            </a:r>
            <a:r>
              <a:rPr lang="en-US" spc="-28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multiple</a:t>
            </a:r>
            <a:r>
              <a:rPr lang="en-US" spc="30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applications.</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Gateway</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devices are</a:t>
            </a:r>
            <a:r>
              <a:rPr lang="en-US" spc="-1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most</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likely to</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fall into</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this</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category.</a:t>
            </a:r>
            <a:endParaRPr lang="en-IN"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2" name="image24.jpeg">
            <a:extLst>
              <a:ext uri="{FF2B5EF4-FFF2-40B4-BE49-F238E27FC236}">
                <a16:creationId xmlns:a16="http://schemas.microsoft.com/office/drawing/2014/main" id="{73999FF1-233B-10FD-9838-6E34884AA0DE}"/>
              </a:ext>
            </a:extLst>
          </p:cNvPr>
          <p:cNvPicPr>
            <a:picLocks noChangeAspect="1"/>
          </p:cNvPicPr>
          <p:nvPr/>
        </p:nvPicPr>
        <p:blipFill>
          <a:blip r:embed="rId3" cstate="print"/>
          <a:stretch>
            <a:fillRect/>
          </a:stretch>
        </p:blipFill>
        <p:spPr>
          <a:xfrm>
            <a:off x="2896434" y="1971631"/>
            <a:ext cx="5917957" cy="1643439"/>
          </a:xfrm>
          <a:prstGeom prst="rect">
            <a:avLst/>
          </a:prstGeom>
        </p:spPr>
      </p:pic>
      <p:sp>
        <p:nvSpPr>
          <p:cNvPr id="14" name="TextBox 13">
            <a:extLst>
              <a:ext uri="{FF2B5EF4-FFF2-40B4-BE49-F238E27FC236}">
                <a16:creationId xmlns:a16="http://schemas.microsoft.com/office/drawing/2014/main" id="{A9DAF77B-7522-1172-1923-BDDC981812CA}"/>
              </a:ext>
            </a:extLst>
          </p:cNvPr>
          <p:cNvSpPr txBox="1"/>
          <p:nvPr/>
        </p:nvSpPr>
        <p:spPr>
          <a:xfrm>
            <a:off x="0" y="3989913"/>
            <a:ext cx="12192000" cy="2875146"/>
          </a:xfrm>
          <a:prstGeom prst="rect">
            <a:avLst/>
          </a:prstGeom>
          <a:noFill/>
        </p:spPr>
        <p:txBody>
          <a:bodyPr wrap="square">
            <a:spAutoFit/>
          </a:bodyPr>
          <a:lstStyle/>
          <a:p>
            <a:pPr marL="270510" marR="457835" indent="179705" algn="just">
              <a:spcAft>
                <a:spcPts val="0"/>
              </a:spcAft>
            </a:pPr>
            <a:r>
              <a:rPr lang="en-US" sz="1800" b="1" kern="0" dirty="0">
                <a:effectLst/>
                <a:latin typeface="Times New Roman" panose="02020603050405020304" pitchFamily="18" charset="0"/>
                <a:ea typeface="Times New Roman" panose="02020603050405020304" pitchFamily="18" charset="0"/>
              </a:rPr>
              <a:t>Deployment</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scenarios</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for</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devices</a:t>
            </a:r>
            <a:endParaRPr lang="en-IN" b="1" kern="0" dirty="0">
              <a:latin typeface="Times New Roman" panose="02020603050405020304" pitchFamily="18" charset="0"/>
              <a:ea typeface="Times New Roman" panose="02020603050405020304" pitchFamily="18" charset="0"/>
            </a:endParaRPr>
          </a:p>
          <a:p>
            <a:pPr marL="270510" marR="457835" indent="179705" algn="just">
              <a:spcAft>
                <a:spcPts val="0"/>
              </a:spcAft>
            </a:pPr>
            <a:r>
              <a:rPr lang="en-US" sz="1800" dirty="0">
                <a:effectLst/>
                <a:latin typeface="Times New Roman" panose="02020603050405020304" pitchFamily="18" charset="0"/>
                <a:ea typeface="Times New Roman" panose="02020603050405020304" pitchFamily="18" charset="0"/>
              </a:rPr>
              <a:t>Deployment</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basic</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deployment</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scenarios.</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deployment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scenarios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basic devices include:</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800"/>
              </a:spcBef>
              <a:spcAft>
                <a:spcPts val="0"/>
              </a:spcAft>
              <a:tabLst>
                <a:tab pos="1006475" algn="l"/>
              </a:tabLst>
            </a:pPr>
            <a:r>
              <a:rPr lang="en-US" sz="1800" b="1" dirty="0">
                <a:effectLst/>
                <a:latin typeface="Times New Roman" panose="02020603050405020304" pitchFamily="18" charset="0"/>
                <a:ea typeface="Times New Roman" panose="02020603050405020304" pitchFamily="18" charset="0"/>
              </a:rPr>
              <a:t>Home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Alarms</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910"/>
              </a:spcBef>
              <a:spcAft>
                <a:spcPts val="0"/>
              </a:spcAft>
              <a:tabLst>
                <a:tab pos="1372235" algn="l"/>
              </a:tabLst>
            </a:pPr>
            <a:r>
              <a:rPr lang="en-US" sz="1800" dirty="0">
                <a:effectLst/>
                <a:latin typeface="Times New Roman" panose="02020603050405020304" pitchFamily="18" charset="0"/>
                <a:ea typeface="Times New Roman" panose="02020603050405020304" pitchFamily="18" charset="0"/>
              </a:rPr>
              <a:t>Such</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typically</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motion</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detectors,</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magnetic</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smoke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detectors.</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805"/>
              </a:spcBef>
              <a:spcAft>
                <a:spcPts val="0"/>
              </a:spcAft>
              <a:tabLst>
                <a:tab pos="1372235" algn="l"/>
              </a:tabLst>
            </a:pPr>
            <a:r>
              <a:rPr lang="en-US" sz="1800" dirty="0">
                <a:effectLst/>
                <a:latin typeface="Times New Roman" panose="02020603050405020304" pitchFamily="18" charset="0"/>
                <a:ea typeface="Times New Roman" panose="02020603050405020304" pitchFamily="18" charset="0"/>
              </a:rPr>
              <a:t>A</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central</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takes</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care</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logic</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calls</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sounds</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alarm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 is activated when the alarm is armed. 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central</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handles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towards</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alarm</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central.</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currently often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proprietary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 protocols.</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1739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18</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603" y="5930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8B125687-DC68-135B-9ED2-62C7028B3428}"/>
              </a:ext>
            </a:extLst>
          </p:cNvPr>
          <p:cNvSpPr txBox="1"/>
          <p:nvPr/>
        </p:nvSpPr>
        <p:spPr>
          <a:xfrm>
            <a:off x="254591" y="510363"/>
            <a:ext cx="11813362" cy="6155531"/>
          </a:xfrm>
          <a:prstGeom prst="rect">
            <a:avLst/>
          </a:prstGeom>
          <a:noFill/>
        </p:spPr>
        <p:txBody>
          <a:bodyPr wrap="square">
            <a:spAutoFit/>
          </a:bodyPr>
          <a:lstStyle/>
          <a:p>
            <a:pPr marL="359410" marR="457835" algn="just">
              <a:spcBef>
                <a:spcPts val="785"/>
              </a:spcBef>
              <a:spcAft>
                <a:spcPts val="0"/>
              </a:spcAft>
            </a:pPr>
            <a:r>
              <a:rPr lang="en-US" sz="1800" b="1" kern="0" dirty="0">
                <a:effectLst/>
                <a:latin typeface="Times New Roman" panose="02020603050405020304" pitchFamily="18" charset="0"/>
                <a:ea typeface="Times New Roman" panose="02020603050405020304" pitchFamily="18" charset="0"/>
              </a:rPr>
              <a:t>Smart</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Meters</a:t>
            </a:r>
            <a:endParaRPr lang="en-IN" sz="1800" b="1" kern="0" dirty="0">
              <a:effectLst/>
              <a:latin typeface="Times New Roman" panose="02020603050405020304" pitchFamily="18" charset="0"/>
              <a:ea typeface="Times New Roman" panose="02020603050405020304" pitchFamily="18" charset="0"/>
            </a:endParaRPr>
          </a:p>
          <a:p>
            <a:pPr marL="450215" marR="457835" indent="-229235" algn="just">
              <a:spcBef>
                <a:spcPts val="920"/>
              </a:spcBef>
              <a:spcAft>
                <a:spcPts val="0"/>
              </a:spcAft>
              <a:tabLst>
                <a:tab pos="1409700" algn="l"/>
                <a:tab pos="1410335" algn="l"/>
              </a:tabLst>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meters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installed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households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consumption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dirty="0" err="1">
                <a:effectLst/>
                <a:latin typeface="Times New Roman" panose="02020603050405020304" pitchFamily="18" charset="0"/>
                <a:ea typeface="Times New Roman" panose="02020603050405020304" pitchFamily="18" charset="0"/>
              </a:rPr>
              <a:t>gas.A</a:t>
            </a:r>
            <a:r>
              <a:rPr lang="en-US" sz="1800" dirty="0">
                <a:effectLst/>
                <a:latin typeface="Times New Roman" panose="02020603050405020304" pitchFamily="18" charset="0"/>
                <a:ea typeface="Times New Roman" panose="02020603050405020304" pitchFamily="18" charset="0"/>
              </a:rPr>
              <a:t> concentrator gateway collects data from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meters, performs aggregation,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periodically transmits the aggregated data to an application server 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cellular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795"/>
              </a:spcBef>
              <a:spcAft>
                <a:spcPts val="0"/>
              </a:spcAft>
              <a:tabLst>
                <a:tab pos="1372235" algn="l"/>
              </a:tabLst>
            </a:pPr>
            <a:r>
              <a:rPr lang="en-US" sz="1800" dirty="0">
                <a:effectLst/>
                <a:latin typeface="Times New Roman" panose="02020603050405020304" pitchFamily="18" charset="0"/>
                <a:ea typeface="Times New Roman" panose="02020603050405020304" pitchFamily="18" charset="0"/>
              </a:rPr>
              <a:t>By using a capillary network technology e.g. 802.15.4), it’s possible to extend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range of the concentrator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 by allowing meters in the periphery to use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meters as extenders, and interface with handheld devices on the Home Area 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side.</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800"/>
              </a:spcBef>
              <a:spcAft>
                <a:spcPts val="0"/>
              </a:spcAft>
              <a:tabLst>
                <a:tab pos="1372235" algn="l"/>
              </a:tabLst>
            </a:pPr>
            <a:r>
              <a:rPr lang="en-US" sz="1800" b="1" dirty="0">
                <a:effectLst/>
                <a:latin typeface="Times New Roman" panose="02020603050405020304" pitchFamily="18" charset="0"/>
                <a:ea typeface="Times New Roman" panose="02020603050405020304" pitchFamily="18" charset="0"/>
              </a:rPr>
              <a:t>Building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Automation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(BASs):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thermostats,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motion detectors, and boilers, which are controlled by local facilities, but can also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remotely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operated.</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790"/>
              </a:spcBef>
              <a:spcAft>
                <a:spcPts val="0"/>
              </a:spcAft>
              <a:tabLst>
                <a:tab pos="1410335" algn="l"/>
              </a:tabLst>
            </a:pPr>
            <a:r>
              <a:rPr lang="en-US" sz="1800" b="1" dirty="0">
                <a:effectLst/>
                <a:latin typeface="Times New Roman" panose="02020603050405020304" pitchFamily="18" charset="0"/>
                <a:ea typeface="Times New Roman" panose="02020603050405020304" pitchFamily="18" charset="0"/>
              </a:rPr>
              <a:t>Standalone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Smart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Thermostats: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Wi-Fi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endParaRPr lang="en-IN" sz="1600" dirty="0">
              <a:effectLst/>
              <a:latin typeface="Times New Roman" panose="02020603050405020304" pitchFamily="18" charset="0"/>
              <a:ea typeface="Times New Roman" panose="02020603050405020304" pitchFamily="18" charset="0"/>
            </a:endParaRPr>
          </a:p>
          <a:p>
            <a:pPr marL="270510" marR="457835" indent="179705" algn="just">
              <a:spcBef>
                <a:spcPts val="805"/>
              </a:spcBef>
              <a:spcAft>
                <a:spcPts val="0"/>
              </a:spcAft>
            </a:pPr>
            <a:r>
              <a:rPr lang="en-US" sz="1800" dirty="0">
                <a:effectLst/>
                <a:latin typeface="Times New Roman" panose="02020603050405020304" pitchFamily="18" charset="0"/>
                <a:ea typeface="Times New Roman" panose="02020603050405020304" pitchFamily="18" charset="0"/>
              </a:rPr>
              <a:t>Examples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 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meanwhile,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endParaRPr lang="en-IN" sz="1800" dirty="0">
              <a:effectLst/>
              <a:latin typeface="Times New Roman" panose="02020603050405020304" pitchFamily="18" charset="0"/>
              <a:ea typeface="Times New Roman" panose="02020603050405020304" pitchFamily="18" charset="0"/>
            </a:endParaRPr>
          </a:p>
          <a:p>
            <a:pPr marL="450215" marR="457835" indent="-229235" algn="just">
              <a:spcBef>
                <a:spcPts val="905"/>
              </a:spcBef>
              <a:spcAft>
                <a:spcPts val="0"/>
              </a:spcAft>
              <a:tabLst>
                <a:tab pos="1372235" algn="l"/>
              </a:tabLst>
            </a:pPr>
            <a:r>
              <a:rPr lang="en-US" sz="1800" b="1" dirty="0">
                <a:effectLst/>
                <a:latin typeface="Times New Roman" panose="02020603050405020304" pitchFamily="18" charset="0"/>
                <a:ea typeface="Times New Roman" panose="02020603050405020304" pitchFamily="18" charset="0"/>
              </a:rPr>
              <a:t>Onboard units in cars </a:t>
            </a:r>
            <a:r>
              <a:rPr lang="en-US" sz="1800" dirty="0">
                <a:effectLst/>
                <a:latin typeface="Times New Roman" panose="02020603050405020304" pitchFamily="18" charset="0"/>
                <a:ea typeface="Times New Roman" panose="02020603050405020304" pitchFamily="18" charset="0"/>
              </a:rPr>
              <a:t>that perform remote monitoring and configuration over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cellular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805"/>
              </a:spcBef>
              <a:spcAft>
                <a:spcPts val="0"/>
              </a:spcAft>
              <a:tabLst>
                <a:tab pos="1410335" algn="l"/>
              </a:tabLst>
            </a:pPr>
            <a:r>
              <a:rPr lang="en-US" sz="1800" b="1" dirty="0">
                <a:effectLst/>
                <a:latin typeface="Times New Roman" panose="02020603050405020304" pitchFamily="18" charset="0"/>
                <a:ea typeface="Times New Roman" panose="02020603050405020304" pitchFamily="18" charset="0"/>
              </a:rPr>
              <a:t>Robots and autonomous vehicles </a:t>
            </a:r>
            <a:r>
              <a:rPr lang="en-US" sz="1800" dirty="0">
                <a:effectLst/>
                <a:latin typeface="Times New Roman" panose="02020603050405020304" pitchFamily="18" charset="0"/>
                <a:ea typeface="Times New Roman" panose="02020603050405020304" pitchFamily="18" charset="0"/>
              </a:rPr>
              <a:t>such as unmanned aerial vehicles that can 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autonomously or by remote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 using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cellular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825"/>
              </a:spcBef>
              <a:spcAft>
                <a:spcPts val="0"/>
              </a:spcAft>
              <a:tabLst>
                <a:tab pos="1371600" algn="l"/>
                <a:tab pos="1372235" algn="l"/>
              </a:tabLst>
            </a:pPr>
            <a:r>
              <a:rPr lang="en-US" sz="1800" b="1" dirty="0">
                <a:effectLst/>
                <a:latin typeface="Times New Roman" panose="02020603050405020304" pitchFamily="18" charset="0"/>
                <a:ea typeface="Times New Roman" panose="02020603050405020304" pitchFamily="18" charset="0"/>
              </a:rPr>
              <a:t>Video</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cameras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remote monitoring 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LTE.</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905"/>
              </a:spcBef>
              <a:spcAft>
                <a:spcPts val="0"/>
              </a:spcAft>
              <a:tabLst>
                <a:tab pos="1371600" algn="l"/>
                <a:tab pos="1372235" algn="l"/>
              </a:tabLst>
            </a:pPr>
            <a:r>
              <a:rPr lang="en-US" sz="1800" b="1" dirty="0">
                <a:effectLst/>
                <a:latin typeface="Times New Roman" panose="02020603050405020304" pitchFamily="18" charset="0"/>
                <a:ea typeface="Times New Roman" panose="02020603050405020304" pitchFamily="18" charset="0"/>
              </a:rPr>
              <a:t>Oil</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well</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monitoring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 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endParaRPr lang="en-IN" sz="1600" dirty="0">
              <a:effectLst/>
              <a:latin typeface="Times New Roman" panose="02020603050405020304" pitchFamily="18" charset="0"/>
              <a:ea typeface="Times New Roman" panose="02020603050405020304" pitchFamily="18" charset="0"/>
            </a:endParaRPr>
          </a:p>
          <a:p>
            <a:pPr marL="450215" marR="457835" indent="-229235" algn="just">
              <a:spcBef>
                <a:spcPts val="910"/>
              </a:spcBef>
              <a:spcAft>
                <a:spcPts val="0"/>
              </a:spcAft>
              <a:tabLst>
                <a:tab pos="1371600" algn="l"/>
                <a:tab pos="1372235" algn="l"/>
              </a:tabLst>
            </a:pPr>
            <a:r>
              <a:rPr lang="en-US" sz="1800" b="1" dirty="0">
                <a:effectLst/>
                <a:latin typeface="Times New Roman" panose="02020603050405020304" pitchFamily="18" charset="0"/>
                <a:ea typeface="Times New Roman" panose="02020603050405020304" pitchFamily="18" charset="0"/>
              </a:rPr>
              <a:t>Connected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printers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upgraded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remotely.</a:t>
            </a:r>
            <a:r>
              <a:rPr lang="en-IN" sz="1600" dirty="0">
                <a:latin typeface="Times New Roman" panose="02020603050405020304" pitchFamily="18" charset="0"/>
                <a:ea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devices and gateways of today often use legacy technologies such as KNX, Z-</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Wave, and ZigBee</a:t>
            </a:r>
            <a:endParaRPr lang="en-IN" dirty="0"/>
          </a:p>
        </p:txBody>
      </p:sp>
    </p:spTree>
    <p:extLst>
      <p:ext uri="{BB962C8B-B14F-4D97-AF65-F5344CB8AC3E}">
        <p14:creationId xmlns:p14="http://schemas.microsoft.com/office/powerpoint/2010/main" val="386568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19</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16427"/>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96B260FC-E6C3-8ED5-C40E-47258072FEC0}"/>
              </a:ext>
            </a:extLst>
          </p:cNvPr>
          <p:cNvSpPr txBox="1"/>
          <p:nvPr/>
        </p:nvSpPr>
        <p:spPr>
          <a:xfrm>
            <a:off x="0" y="681038"/>
            <a:ext cx="11566358" cy="3562514"/>
          </a:xfrm>
          <a:prstGeom prst="rect">
            <a:avLst/>
          </a:prstGeom>
          <a:noFill/>
        </p:spPr>
        <p:txBody>
          <a:bodyPr wrap="square">
            <a:spAutoFit/>
          </a:bodyPr>
          <a:lstStyle/>
          <a:p>
            <a:pPr marL="359410" marR="457835" algn="just">
              <a:spcBef>
                <a:spcPts val="785"/>
              </a:spcBef>
              <a:spcAft>
                <a:spcPts val="0"/>
              </a:spcAft>
            </a:pPr>
            <a:r>
              <a:rPr lang="en-US" sz="1800" b="1" kern="0" dirty="0">
                <a:effectLst/>
                <a:latin typeface="Times New Roman" panose="02020603050405020304" pitchFamily="18" charset="0"/>
                <a:ea typeface="Times New Roman" panose="02020603050405020304" pitchFamily="18" charset="0"/>
              </a:rPr>
              <a:t>Basic</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devices</a:t>
            </a:r>
            <a:endParaRPr lang="en-IN" sz="1800" b="1" kern="0" dirty="0">
              <a:effectLst/>
              <a:latin typeface="Times New Roman" panose="02020603050405020304" pitchFamily="18" charset="0"/>
              <a:ea typeface="Times New Roman" panose="02020603050405020304" pitchFamily="18" charset="0"/>
            </a:endParaRPr>
          </a:p>
          <a:p>
            <a:pPr marL="342900" marR="457835" lvl="0" indent="-342900" algn="just">
              <a:spcBef>
                <a:spcPts val="9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These devices are often intended for a single purpose, such as measuring air pressure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closing a valve. In some cases, several functions are deployed on the same device,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monitoring humidity, temperature,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light level.</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terms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 focus is on keeping the bill of materials (BOM) as low as possible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inexpensive microcontrollers with built-in memory and storage, often on an SoC-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circuit with all 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components on 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single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chip.</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3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Another common goal is to enable battery as a power source, with a lifespan of a year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upwards by using ultra-low energy microcontrollers.</a:t>
            </a:r>
            <a:endParaRPr lang="en-IN" sz="1600" dirty="0">
              <a:effectLst/>
              <a:latin typeface="Times New Roman" panose="02020603050405020304" pitchFamily="18" charset="0"/>
              <a:ea typeface="Times New Roman" panose="02020603050405020304" pitchFamily="18" charset="0"/>
            </a:endParaRP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8" name="image25.jpeg">
            <a:extLst>
              <a:ext uri="{FF2B5EF4-FFF2-40B4-BE49-F238E27FC236}">
                <a16:creationId xmlns:a16="http://schemas.microsoft.com/office/drawing/2014/main" id="{39E26D56-E00A-C5E3-036F-2DD2F54F1CB4}"/>
              </a:ext>
            </a:extLst>
          </p:cNvPr>
          <p:cNvPicPr>
            <a:picLocks noChangeAspect="1"/>
          </p:cNvPicPr>
          <p:nvPr/>
        </p:nvPicPr>
        <p:blipFill>
          <a:blip r:embed="rId3" cstate="print"/>
          <a:stretch>
            <a:fillRect/>
          </a:stretch>
        </p:blipFill>
        <p:spPr>
          <a:xfrm>
            <a:off x="3429090" y="3431711"/>
            <a:ext cx="4708177" cy="3313960"/>
          </a:xfrm>
          <a:prstGeom prst="rect">
            <a:avLst/>
          </a:prstGeom>
        </p:spPr>
      </p:pic>
    </p:spTree>
    <p:extLst>
      <p:ext uri="{BB962C8B-B14F-4D97-AF65-F5344CB8AC3E}">
        <p14:creationId xmlns:p14="http://schemas.microsoft.com/office/powerpoint/2010/main" val="125260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3017"/>
            <a:ext cx="10515600" cy="5073946"/>
          </a:xfrm>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2" name="TextBox 11">
            <a:extLst>
              <a:ext uri="{FF2B5EF4-FFF2-40B4-BE49-F238E27FC236}">
                <a16:creationId xmlns:a16="http://schemas.microsoft.com/office/drawing/2014/main" id="{97B910E6-0FA8-E515-4C23-BECADBD7A5FF}"/>
              </a:ext>
            </a:extLst>
          </p:cNvPr>
          <p:cNvSpPr txBox="1"/>
          <p:nvPr/>
        </p:nvSpPr>
        <p:spPr>
          <a:xfrm>
            <a:off x="510139" y="1225548"/>
            <a:ext cx="11681861" cy="5363263"/>
          </a:xfrm>
          <a:prstGeom prst="rect">
            <a:avLst/>
          </a:prstGeom>
          <a:noFill/>
        </p:spPr>
        <p:txBody>
          <a:bodyPr wrap="square">
            <a:spAutoFit/>
          </a:bodyPr>
          <a:lstStyle/>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M2M and IoT- Relevance and Transition:</a:t>
            </a:r>
          </a:p>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b="1"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Market</a:t>
            </a:r>
            <a:r>
              <a:rPr lang="en-IN" sz="1800" b="1"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Perspective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457835" lvl="0" indent="-342900" algn="just">
              <a:spcBef>
                <a:spcPts val="905"/>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increasing interest in M2M and IoT solutions has been driven by the potential large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growth opportunities.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M2M</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solutions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similar,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components but the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managed will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In an M2M solution, data remains within strict boundaries, it is used solely for the purpose.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 data may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reused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many different purposes.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shared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companies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chains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internal</a:t>
            </a:r>
            <a:r>
              <a:rPr lang="en-US" sz="1800" spc="3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marketplaces.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exchanged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public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marketplace.</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These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marketplaces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exchange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products.</a:t>
            </a:r>
          </a:p>
          <a:p>
            <a:pPr marL="270510" marR="457835" indent="179705" algn="just">
              <a:spcBef>
                <a:spcPts val="800"/>
              </a:spcBef>
              <a:spcAft>
                <a:spcPts val="0"/>
              </a:spcAft>
            </a:pPr>
            <a:r>
              <a:rPr lang="en-US" sz="1800" b="1" dirty="0">
                <a:effectLst/>
                <a:latin typeface="Times New Roman" panose="02020603050405020304" pitchFamily="18" charset="0"/>
                <a:ea typeface="Times New Roman" panose="02020603050405020304" pitchFamily="18" charset="0"/>
              </a:rPr>
              <a:t>Definition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M2M</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15"/>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Machine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allowed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wireless</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other devices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 type.</a:t>
            </a:r>
            <a:endParaRPr lang="en-IN" sz="1800" dirty="0">
              <a:effectLst/>
              <a:latin typeface="Times New Roman" panose="02020603050405020304" pitchFamily="18" charset="0"/>
              <a:ea typeface="Times New Roman" panose="02020603050405020304" pitchFamily="18" charset="0"/>
            </a:endParaRPr>
          </a:p>
          <a:p>
            <a:pPr marR="457835" lvl="0" algn="just">
              <a:spcBef>
                <a:spcPts val="910"/>
              </a:spcBef>
              <a:spcAft>
                <a:spcPts val="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956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20</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2D9284A8-7209-82AC-21A1-275D6EC466B1}"/>
              </a:ext>
            </a:extLst>
          </p:cNvPr>
          <p:cNvSpPr txBox="1"/>
          <p:nvPr/>
        </p:nvSpPr>
        <p:spPr>
          <a:xfrm>
            <a:off x="371051" y="1035880"/>
            <a:ext cx="11622476" cy="5255285"/>
          </a:xfrm>
          <a:prstGeom prst="rect">
            <a:avLst/>
          </a:prstGeom>
          <a:noFill/>
        </p:spPr>
        <p:txBody>
          <a:bodyPr wrap="square">
            <a:spAutoFit/>
          </a:bodyPr>
          <a:lstStyle/>
          <a:p>
            <a:pPr marL="342900" marR="457835" lvl="0" indent="-342900" algn="just">
              <a:spcBef>
                <a:spcPts val="9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 microcontroller typically hosts a few ports that allow integration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 and actuators, such as General Purpose I/O (GPIO) and an analog-to-digital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supporting analog input.</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35"/>
              </a:spcBef>
              <a:spcAft>
                <a:spcPts val="0"/>
              </a:spcAft>
              <a:buFont typeface="Symbol" panose="05050102010706020507" pitchFamily="18" charset="2"/>
              <a:buChar char=""/>
              <a:tabLst>
                <a:tab pos="1409700" algn="l"/>
                <a:tab pos="1410335" algn="l"/>
              </a:tabLst>
            </a:pP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 actuators,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 as motors,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pulse-width modulation (PWM)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As low-power operation is paramount to battery-powered devices, the microcontroller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hosts functions that facilitate sleeping, such as interrupts that can wake up the device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external and internal events, e.g. when there is activity on a GPIO port or the radio,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 as timer-based wake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Some devices even go as far as harvesting energy from their environment, e.g.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solar, thermal, and physical energy.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To interact with peripherals such as storage or display, it’s common to use a serial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 as SPI,</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I2C, or UART.</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These interfaces can also be used to communicate with another microcontroller on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Font typeface="Symbol" panose="05050102010706020507" pitchFamily="18" charset="2"/>
              <a:buChar char=""/>
              <a:tabLst>
                <a:tab pos="1410335" algn="l"/>
              </a:tabLst>
            </a:pPr>
            <a:r>
              <a:rPr lang="en-US" sz="1800" dirty="0">
                <a:effectLst/>
                <a:latin typeface="Times New Roman" panose="02020603050405020304" pitchFamily="18" charset="0"/>
                <a:ea typeface="Times New Roman" panose="02020603050405020304" pitchFamily="18" charset="0"/>
              </a:rPr>
              <a:t>This is common when the there is a need for offloading certain</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 or when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logic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put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separate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 processor.</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It’s not unusual for the microcontroller to also contain a security processor, e.g.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accelerate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encrypted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 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 without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 processor.</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6959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21</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00"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59E74F8C-F71C-B0C2-DFE2-A7A638B7D286}"/>
              </a:ext>
            </a:extLst>
          </p:cNvPr>
          <p:cNvSpPr txBox="1"/>
          <p:nvPr/>
        </p:nvSpPr>
        <p:spPr>
          <a:xfrm>
            <a:off x="170121" y="911097"/>
            <a:ext cx="12021879" cy="4862870"/>
          </a:xfrm>
          <a:prstGeom prst="rect">
            <a:avLst/>
          </a:prstGeom>
          <a:noFill/>
        </p:spPr>
        <p:txBody>
          <a:bodyPr wrap="square">
            <a:spAutoFit/>
          </a:bodyPr>
          <a:lstStyle/>
          <a:p>
            <a:pPr marL="342900" marR="457835" lvl="0" indent="-342900" algn="just">
              <a:spcBef>
                <a:spcPts val="31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Because a basic device lacks a WAN interface according to our definition, a 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some form is necessary.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gateway together with the connected devices form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capillary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 microcontroller contains most of the radio functions needed for communicating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other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 capillary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external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necessary,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preferably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removes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unwanted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frequencies, e.g.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surface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acoustic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filter.</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Due to limited computational resources, these devices commonly do not use a typical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OS. It may be something as simple as a single-threaded main-loop or a low-end OS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Free RTOS,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Atom threads,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AVIX-RT,</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Chibi</a:t>
            </a:r>
            <a:r>
              <a:rPr lang="en-US" sz="1800" dirty="0">
                <a:effectLst/>
                <a:latin typeface="Times New Roman" panose="02020603050405020304" pitchFamily="18" charset="0"/>
                <a:ea typeface="Times New Roman" panose="02020603050405020304" pitchFamily="18" charset="0"/>
              </a:rPr>
              <a:t> OS/RT,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ERIKA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Enterprise,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Tiny OS,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Thing square Mist/Contiki.</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concurrency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 (sensor and radio) drivers, threading, TCP/IP, and higher level 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stacks.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 typical task for the application logic is to read values from the sensors and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 these over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 interface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semantically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manner with</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correct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3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For this class of devices, the constrained hardware and non-standard software limit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third-party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make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 quite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cost intensive.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68778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22</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D9F1E00F-07A0-2F84-2942-7F53CB1879CB}"/>
              </a:ext>
            </a:extLst>
          </p:cNvPr>
          <p:cNvSpPr txBox="1"/>
          <p:nvPr/>
        </p:nvSpPr>
        <p:spPr>
          <a:xfrm>
            <a:off x="254591" y="681037"/>
            <a:ext cx="11802730" cy="5339923"/>
          </a:xfrm>
          <a:prstGeom prst="rect">
            <a:avLst/>
          </a:prstGeom>
          <a:noFill/>
        </p:spPr>
        <p:txBody>
          <a:bodyPr wrap="square">
            <a:spAutoFit/>
          </a:bodyPr>
          <a:lstStyle/>
          <a:p>
            <a:pPr marL="270510" marR="457835" indent="179705" algn="just">
              <a:spcBef>
                <a:spcPts val="800"/>
              </a:spcBef>
              <a:spcAft>
                <a:spcPts val="0"/>
              </a:spcAft>
            </a:pPr>
            <a:r>
              <a:rPr lang="en-US" sz="1800" b="1" kern="0" dirty="0">
                <a:effectLst/>
                <a:latin typeface="Times New Roman" panose="02020603050405020304" pitchFamily="18" charset="0"/>
                <a:ea typeface="Times New Roman" panose="02020603050405020304" pitchFamily="18" charset="0"/>
              </a:rPr>
              <a:t>Gateways</a:t>
            </a:r>
            <a:endParaRPr lang="en-IN" sz="1800" b="1" kern="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Font typeface="Symbol" panose="05050102010706020507" pitchFamily="18" charset="2"/>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A</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serves</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translator</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e.g.</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IEEE </a:t>
            </a:r>
            <a:r>
              <a:rPr lang="en-US" sz="1600" dirty="0">
                <a:effectLst/>
                <a:latin typeface="Times New Roman" panose="02020603050405020304" pitchFamily="18" charset="0"/>
                <a:ea typeface="Times New Roman" panose="02020603050405020304" pitchFamily="18" charset="0"/>
              </a:rPr>
              <a:t>802.15.4</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 IEEE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802.11,</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Ethernet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cellular.</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There are many different types of gateways, which can work on different levels in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 layers. Most often a 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refers to</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device that performs translation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physical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 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layer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(ALGs) are 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3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 latter is preferably avoided because it adds complexity and is a common source of</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deployments.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Some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ZigBee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(ZigBee</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Alliance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2011), which translates from ZigBee to SOAP and IP, or gateways that translate 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Constrained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Hyper 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Transfer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Protocol/Representational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Transfer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(HTTP/REST).</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For some LAN technologies, such as 802.11 and Z-Wave, the gateway is used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exclusion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This typically works by activating the gateway into inclusion or exclusion mode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pressing a button on the device to be added or removed from the network.</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For very basic gateways, the hardware is typically focused on simplicity and low cost,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 frequently the gateway device is also used for many other tasks, such as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 and local applications.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In these cases, more powerful hardware with GNU/Linux is commonly used.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8644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23</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827CFAAF-E644-89F3-6F51-ECA05B5B0261}"/>
              </a:ext>
            </a:extLst>
          </p:cNvPr>
          <p:cNvSpPr txBox="1"/>
          <p:nvPr/>
        </p:nvSpPr>
        <p:spPr>
          <a:xfrm>
            <a:off x="625641" y="1103017"/>
            <a:ext cx="11357251" cy="4642296"/>
          </a:xfrm>
          <a:prstGeom prst="rect">
            <a:avLst/>
          </a:prstGeom>
          <a:noFill/>
        </p:spPr>
        <p:txBody>
          <a:bodyPr wrap="square">
            <a:spAutoFit/>
          </a:bodyPr>
          <a:lstStyle/>
          <a:p>
            <a:pPr marL="270510" marR="457835" indent="179705" algn="just">
              <a:spcBef>
                <a:spcPts val="795"/>
              </a:spcBef>
              <a:spcAft>
                <a:spcPts val="0"/>
              </a:spcAft>
            </a:pPr>
            <a:r>
              <a:rPr lang="en-US" sz="1800" b="1" kern="0" dirty="0">
                <a:effectLst/>
                <a:latin typeface="Times New Roman" panose="02020603050405020304" pitchFamily="18" charset="0"/>
                <a:ea typeface="Times New Roman" panose="02020603050405020304" pitchFamily="18" charset="0"/>
              </a:rPr>
              <a:t>Advanced</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devices</a:t>
            </a:r>
            <a:endParaRPr lang="en-IN" sz="1800" b="1" kern="0" dirty="0">
              <a:effectLst/>
              <a:latin typeface="Times New Roman" panose="02020603050405020304" pitchFamily="18" charset="0"/>
              <a:ea typeface="Times New Roman" panose="02020603050405020304" pitchFamily="18" charset="0"/>
            </a:endParaRPr>
          </a:p>
          <a:p>
            <a:pPr marL="342900" marR="457835" lvl="0" indent="-342900" algn="just">
              <a:spcBef>
                <a:spcPts val="9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As mentioned earlier, the distinction between basic devices, gateways,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 is not cut in stone, but some features that can characterize an advanced device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3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CPU</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microcontroller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enough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printer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copying,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faxing,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printing,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remote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Font typeface="Symbol" panose="05050102010706020507" pitchFamily="18" charset="2"/>
              <a:buChar char=""/>
              <a:tabLst>
                <a:tab pos="1410335" algn="l"/>
              </a:tabLst>
            </a:pPr>
            <a:r>
              <a:rPr lang="en-US" sz="1800" dirty="0">
                <a:effectLst/>
                <a:latin typeface="Times New Roman" panose="02020603050405020304" pitchFamily="18" charset="0"/>
                <a:ea typeface="Times New Roman" panose="02020603050405020304" pitchFamily="18" charset="0"/>
              </a:rPr>
              <a:t>A</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form of 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keypad or touch screen.</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Video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other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 bandwidth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0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It is</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unusual</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local</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7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By offering a more common and open OS, along with community standardized APIs,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libraries, programming languages, and development tools, the number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developers grows significantly.</a:t>
            </a:r>
            <a:endParaRPr lang="en-IN" sz="1600" dirty="0">
              <a:effectLst/>
              <a:latin typeface="Times New Roman" panose="02020603050405020304" pitchFamily="18" charset="0"/>
              <a:ea typeface="Times New Roman" panose="02020603050405020304" pitchFamily="18" charset="0"/>
            </a:endParaRPr>
          </a:p>
          <a:p>
            <a:pPr marL="270510" marR="457835" indent="179705" algn="just">
              <a:spcAft>
                <a:spcPts val="0"/>
              </a:spcAft>
            </a:pPr>
            <a:r>
              <a:rPr lang="en-US" sz="20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49476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24</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19AD0AE9-BBC4-8B0C-BDA2-A83D592CDD05}"/>
              </a:ext>
            </a:extLst>
          </p:cNvPr>
          <p:cNvSpPr txBox="1"/>
          <p:nvPr/>
        </p:nvSpPr>
        <p:spPr>
          <a:xfrm>
            <a:off x="371050" y="681038"/>
            <a:ext cx="11820950" cy="5519460"/>
          </a:xfrm>
          <a:prstGeom prst="rect">
            <a:avLst/>
          </a:prstGeom>
          <a:noFill/>
        </p:spPr>
        <p:txBody>
          <a:bodyPr wrap="square">
            <a:spAutoFit/>
          </a:bodyPr>
          <a:lstStyle/>
          <a:p>
            <a:pPr marL="270510" marR="457835" indent="179705" algn="just">
              <a:spcAft>
                <a:spcPts val="0"/>
              </a:spcAft>
            </a:pPr>
            <a:r>
              <a:rPr lang="en-US" sz="1800" b="1" kern="0" dirty="0">
                <a:effectLst/>
                <a:latin typeface="Times New Roman" panose="02020603050405020304" pitchFamily="18" charset="0"/>
                <a:ea typeface="Times New Roman" panose="02020603050405020304" pitchFamily="18" charset="0"/>
              </a:rPr>
              <a:t>NEED FOR NETWORKING:</a:t>
            </a:r>
            <a:endParaRPr lang="en-IN" sz="1800" b="1" kern="0" dirty="0">
              <a:effectLst/>
              <a:latin typeface="Times New Roman" panose="02020603050405020304" pitchFamily="18" charset="0"/>
              <a:ea typeface="Times New Roman" panose="02020603050405020304" pitchFamily="18" charset="0"/>
            </a:endParaRPr>
          </a:p>
          <a:p>
            <a:pPr marL="270510" marR="457835" indent="179705" algn="just">
              <a:spcAft>
                <a:spcPts val="0"/>
              </a:spcAft>
            </a:pPr>
            <a:r>
              <a:rPr lang="en-US" sz="1800" b="1" kern="0" dirty="0">
                <a:effectLst/>
                <a:latin typeface="Times New Roman" panose="02020603050405020304" pitchFamily="18" charset="0"/>
                <a:ea typeface="Times New Roman" panose="02020603050405020304" pitchFamily="18" charset="0"/>
              </a:rPr>
              <a:t>Local and wide area networking</a:t>
            </a:r>
            <a:r>
              <a:rPr lang="en-US" sz="1800" b="1" kern="0" spc="-285" dirty="0">
                <a:effectLst/>
                <a:latin typeface="Times New Roman" panose="02020603050405020304" pitchFamily="18" charset="0"/>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a:p>
            <a:pPr marL="450215" marR="457835" indent="-229235" algn="just">
              <a:spcBef>
                <a:spcPts val="10"/>
              </a:spcBef>
              <a:spcAft>
                <a:spcPts val="0"/>
              </a:spcAft>
              <a:tabLst>
                <a:tab pos="1372235" algn="l"/>
              </a:tabLs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1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exchange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 ability to exchange pieces of information using telecommunications technologies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world.</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In modern computing, nodes range from personal computers, servers, and dedicated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switching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smartphones,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consoles,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television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increasingly,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heterogeneous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characterized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limited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resources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functionalities.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Limitations typically include computation, energy, memory, communication (range,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bandwidth, reliability, etc.) and application specificity (e.g., specific sensors, actuators,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 etc. Such devices are typically dedicated to specific tasks, such as sensing,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control</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Network links rely upon a physical medium, such as electrical wires, air, and optical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fibers,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 node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next.</a:t>
            </a:r>
            <a:endParaRPr lang="en-IN" sz="1600" dirty="0">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Font typeface="Symbol" panose="05050102010706020507" pitchFamily="18" charset="2"/>
              <a:buChar char=""/>
              <a:tabLst>
                <a:tab pos="137223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direct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communication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between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two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nodes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over</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physical</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medium</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possible, networking can allow for these devices to communicate over a few</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hops.</a:t>
            </a:r>
          </a:p>
          <a:p>
            <a:pPr marL="342900" marR="457835" lvl="0" indent="-342900" algn="just">
              <a:spcBef>
                <a:spcPts val="790"/>
              </a:spcBef>
              <a:spcAft>
                <a:spcPts val="0"/>
              </a:spcAft>
              <a:buFont typeface="Symbol" panose="05050102010706020507" pitchFamily="18" charset="2"/>
              <a:buChar char=""/>
              <a:tabLst>
                <a:tab pos="137223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Therefore,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if node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wishes 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transfer</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 node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must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 so through</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node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a:t>
            </a:r>
          </a:p>
          <a:p>
            <a:pPr marL="342900" marR="457835" lvl="0" indent="-342900" algn="just">
              <a:spcBef>
                <a:spcPts val="790"/>
              </a:spcBef>
              <a:spcAft>
                <a:spcPts val="0"/>
              </a:spcAft>
              <a:buFont typeface="Symbol" panose="05050102010706020507" pitchFamily="18" charset="2"/>
              <a:buChar char=""/>
              <a:tabLst>
                <a:tab pos="1372235" algn="l"/>
              </a:tabLst>
            </a:pPr>
            <a:endParaRPr lang="en-IN" dirty="0"/>
          </a:p>
        </p:txBody>
      </p:sp>
    </p:spTree>
    <p:extLst>
      <p:ext uri="{BB962C8B-B14F-4D97-AF65-F5344CB8AC3E}">
        <p14:creationId xmlns:p14="http://schemas.microsoft.com/office/powerpoint/2010/main" val="271738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25</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image26.png">
            <a:extLst>
              <a:ext uri="{FF2B5EF4-FFF2-40B4-BE49-F238E27FC236}">
                <a16:creationId xmlns:a16="http://schemas.microsoft.com/office/drawing/2014/main" id="{E2A50954-40DF-0CF4-9560-39C1984523D2}"/>
              </a:ext>
            </a:extLst>
          </p:cNvPr>
          <p:cNvPicPr>
            <a:picLocks noChangeAspect="1"/>
          </p:cNvPicPr>
          <p:nvPr/>
        </p:nvPicPr>
        <p:blipFill>
          <a:blip r:embed="rId3" cstate="print"/>
          <a:stretch>
            <a:fillRect/>
          </a:stretch>
        </p:blipFill>
        <p:spPr>
          <a:xfrm>
            <a:off x="2908485" y="740165"/>
            <a:ext cx="4593227" cy="1203251"/>
          </a:xfrm>
          <a:prstGeom prst="rect">
            <a:avLst/>
          </a:prstGeom>
        </p:spPr>
      </p:pic>
      <p:sp>
        <p:nvSpPr>
          <p:cNvPr id="8" name="TextBox 7">
            <a:extLst>
              <a:ext uri="{FF2B5EF4-FFF2-40B4-BE49-F238E27FC236}">
                <a16:creationId xmlns:a16="http://schemas.microsoft.com/office/drawing/2014/main" id="{4CA5B2A7-5943-97DA-5740-92903BE5AB5A}"/>
              </a:ext>
            </a:extLst>
          </p:cNvPr>
          <p:cNvSpPr txBox="1"/>
          <p:nvPr/>
        </p:nvSpPr>
        <p:spPr>
          <a:xfrm>
            <a:off x="3062176" y="2122803"/>
            <a:ext cx="6084481"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Communication between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nodes A,</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 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t>
            </a:r>
            <a:endParaRPr lang="en-IN" dirty="0"/>
          </a:p>
        </p:txBody>
      </p:sp>
      <p:sp>
        <p:nvSpPr>
          <p:cNvPr id="12" name="TextBox 11">
            <a:extLst>
              <a:ext uri="{FF2B5EF4-FFF2-40B4-BE49-F238E27FC236}">
                <a16:creationId xmlns:a16="http://schemas.microsoft.com/office/drawing/2014/main" id="{FBDE8F6F-98E1-7A0E-D94F-F6660916645F}"/>
              </a:ext>
            </a:extLst>
          </p:cNvPr>
          <p:cNvSpPr txBox="1"/>
          <p:nvPr/>
        </p:nvSpPr>
        <p:spPr>
          <a:xfrm>
            <a:off x="371050" y="2492134"/>
            <a:ext cx="11820950" cy="3929281"/>
          </a:xfrm>
          <a:prstGeom prst="rect">
            <a:avLst/>
          </a:prstGeom>
          <a:noFill/>
        </p:spPr>
        <p:txBody>
          <a:bodyPr wrap="square">
            <a:spAutoFit/>
          </a:bodyPr>
          <a:lstStyle/>
          <a:p>
            <a:pPr marL="342900" marR="457835" lvl="0" indent="-342900" algn="just">
              <a:spcBef>
                <a:spcPts val="9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Beyond the basic ability to transfer data, the speed and accuracy with which data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transferred is of critical importance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Local Area Network (LAN) </a:t>
            </a:r>
            <a:r>
              <a:rPr lang="en-US" sz="1800" dirty="0">
                <a:effectLst/>
                <a:latin typeface="Times New Roman" panose="02020603050405020304" pitchFamily="18" charset="0"/>
                <a:ea typeface="Times New Roman" panose="02020603050405020304" pitchFamily="18" charset="0"/>
              </a:rPr>
              <a:t>was traditionally distinguishable from a </a:t>
            </a:r>
            <a:r>
              <a:rPr lang="en-US" sz="1800" b="1" dirty="0">
                <a:effectLst/>
                <a:latin typeface="Times New Roman" panose="02020603050405020304" pitchFamily="18" charset="0"/>
                <a:ea typeface="Times New Roman" panose="02020603050405020304" pitchFamily="18" charset="0"/>
              </a:rPr>
              <a:t>Wide Area</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Network (WAN) </a:t>
            </a:r>
            <a:r>
              <a:rPr lang="en-US" sz="1800" dirty="0">
                <a:effectLst/>
                <a:latin typeface="Times New Roman" panose="02020603050405020304" pitchFamily="18" charset="0"/>
                <a:ea typeface="Times New Roman" panose="02020603050405020304" pitchFamily="18" charset="0"/>
              </a:rPr>
              <a:t>based on the geographic coverage requirements of the network,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 for third party,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leased, communication infrastructure.</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In the case of the LAN, a smaller geographic region is covered, such as a commercial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building, an office block, or a home, and does not require any leased communications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infrastructure.</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35"/>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WANs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longer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distances,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across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metropolitan,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regional, or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textbook definition,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 geographic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In practice, WANs are often used to link LANs and Metropolitan Area Networks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1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Quantitatively,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tended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distances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hundreds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whereas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links spanned tens to hundreds of kilometers.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7521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26</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3617" y="-1261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E71C5AF8-A72E-EC72-4714-897DD80CDFF7}"/>
              </a:ext>
            </a:extLst>
          </p:cNvPr>
          <p:cNvSpPr txBox="1"/>
          <p:nvPr/>
        </p:nvSpPr>
        <p:spPr>
          <a:xfrm>
            <a:off x="371050" y="1282404"/>
            <a:ext cx="11696902" cy="4960332"/>
          </a:xfrm>
          <a:prstGeom prst="rect">
            <a:avLst/>
          </a:prstGeom>
          <a:noFill/>
        </p:spPr>
        <p:txBody>
          <a:bodyPr wrap="square">
            <a:spAutoFit/>
          </a:bodyPr>
          <a:lstStyle/>
          <a:p>
            <a:pPr marL="342900" marR="457835" lvl="0" indent="-342900" algn="just">
              <a:spcBef>
                <a:spcPts val="82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The most popular wired LAN technology is Ethernet. Wi-Fi is the most prevalent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(WLAN) technology.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Font typeface="Symbol" panose="05050102010706020507" pitchFamily="18" charset="2"/>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current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WWAN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LTE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WiMAX.</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A more intuitive example of a similar device is the wireless access point commonly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homes and offices.</a:t>
            </a:r>
          </a:p>
          <a:p>
            <a:pPr marL="342900" marR="457835" lvl="0" indent="-342900" algn="just">
              <a:spcBef>
                <a:spcPts val="81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In the home, the “wireless router” typically behaves as a link between the Wi-Fi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(WLAN,</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laptops,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tablets,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smartphones,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commonly</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home) and Digital Subscriber Line (DSL) broadband connectivity, traditionally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arriving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 telephone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Font typeface="Symbol" panose="05050102010706020507" pitchFamily="18" charset="2"/>
              <a:buChar char=""/>
              <a:tabLst>
                <a:tab pos="1372235" algn="l"/>
              </a:tabLst>
            </a:pPr>
            <a:r>
              <a:rPr lang="en-US" sz="1800" dirty="0">
                <a:effectLst/>
                <a:latin typeface="Times New Roman" panose="02020603050405020304" pitchFamily="18" charset="0"/>
                <a:ea typeface="Times New Roman" panose="02020603050405020304" pitchFamily="18" charset="0"/>
              </a:rPr>
              <a:t>“DSL” refers to Internet access carried over legacy (wired) telephone networks,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encompasses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numerous standards and variants.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Font typeface="Symbol" panose="05050102010706020507" pitchFamily="18" charset="2"/>
              <a:buChar char=""/>
              <a:tabLst>
                <a:tab pos="1410335" algn="l"/>
              </a:tabLst>
            </a:pPr>
            <a:r>
              <a:rPr lang="en-US" sz="1800" dirty="0">
                <a:effectLst/>
                <a:latin typeface="Times New Roman" panose="02020603050405020304" pitchFamily="18" charset="0"/>
                <a:ea typeface="Times New Roman" panose="02020603050405020304" pitchFamily="18" charset="0"/>
              </a:rPr>
              <a:t>“Broadband”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frequencies,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typical minimum bandwidth of 256</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kbps.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Font typeface="Symbol" panose="05050102010706020507" pitchFamily="18" charset="2"/>
              <a:buChar char=""/>
              <a:tabLst>
                <a:tab pos="1410335" algn="l"/>
              </a:tabLst>
            </a:pPr>
            <a:r>
              <a:rPr lang="en-US" sz="1800" dirty="0">
                <a:effectLst/>
                <a:latin typeface="Times New Roman" panose="02020603050405020304" pitchFamily="18" charset="0"/>
                <a:ea typeface="Times New Roman" panose="02020603050405020304" pitchFamily="18" charset="0"/>
              </a:rPr>
              <a:t>In the office, the Wi-Fi wireless access points are typically connected to the wired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corporate (Ethernet) LAN, which is subsequently connected to a wider area 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backbone,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(ISP).</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Font typeface="Symbol" panose="05050102010706020507" pitchFamily="18" charset="2"/>
              <a:buChar char=""/>
              <a:tabLst>
                <a:tab pos="1372235" algn="l"/>
              </a:tabLs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9466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27</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62CC257A-98B6-0DE2-B2F6-22B4C3D0AC7F}"/>
              </a:ext>
            </a:extLst>
          </p:cNvPr>
          <p:cNvSpPr txBox="1"/>
          <p:nvPr/>
        </p:nvSpPr>
        <p:spPr>
          <a:xfrm>
            <a:off x="254592" y="520995"/>
            <a:ext cx="11937408" cy="3893374"/>
          </a:xfrm>
          <a:prstGeom prst="rect">
            <a:avLst/>
          </a:prstGeom>
          <a:noFill/>
        </p:spPr>
        <p:txBody>
          <a:bodyPr wrap="square">
            <a:spAutoFit/>
          </a:bodyPr>
          <a:lstStyle/>
          <a:p>
            <a:pPr marL="270510" marR="457835" indent="179705" algn="just">
              <a:spcBef>
                <a:spcPts val="30"/>
              </a:spcBef>
              <a:spcAft>
                <a:spcPts val="0"/>
              </a:spcAft>
            </a:pPr>
            <a:r>
              <a:rPr lang="en-US" sz="2000" b="1" dirty="0">
                <a:effectLst/>
                <a:latin typeface="Times New Roman" panose="02020603050405020304" pitchFamily="18" charset="0"/>
                <a:ea typeface="Times New Roman" panose="02020603050405020304" pitchFamily="18" charset="0"/>
              </a:rPr>
              <a:t>STATE OF AN ART-ETSI M2M:</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2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WANs are typically required to bridge the M2M Device Domain to the backhaul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 thus providing a proxy that allows information (data, commands, etc.)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traverse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heterogeneous networks.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provide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bi-directional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 services and devices. This, however, must be achieved by means of physical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logical proxy.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10"/>
              </a:spcBef>
              <a:spcAft>
                <a:spcPts val="0"/>
              </a:spcAft>
              <a:buSzPts val="1200"/>
              <a:buFont typeface="Times New Roman" panose="02020603050405020304" pitchFamily="18" charset="0"/>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proxy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achieved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M2M Gateway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0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As before, the M2M Gateway Device is typically an integrated microsystem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computational capabilities.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Transceivers (sometimes referred to as modems) are typically available as hardware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modules with which the central intelligence of the device (gateway or cell phone)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interacts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standardized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(sometimes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vendor-specific)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Commands.</a:t>
            </a:r>
            <a:endParaRPr lang="en-IN" sz="1600" dirty="0">
              <a:effectLst/>
              <a:latin typeface="Times New Roman" panose="02020603050405020304" pitchFamily="18" charset="0"/>
              <a:ea typeface="Times New Roman" panose="02020603050405020304" pitchFamily="18" charset="0"/>
            </a:endParaRPr>
          </a:p>
          <a:p>
            <a:pPr marL="270510" marR="457835" indent="179705" algn="just">
              <a:spcAft>
                <a:spcPts val="0"/>
              </a:spcAft>
            </a:pPr>
            <a:r>
              <a:rPr lang="en-US" sz="12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8" name="image27.png">
            <a:extLst>
              <a:ext uri="{FF2B5EF4-FFF2-40B4-BE49-F238E27FC236}">
                <a16:creationId xmlns:a16="http://schemas.microsoft.com/office/drawing/2014/main" id="{5BB0450C-177F-52EF-125E-A80A9A47647A}"/>
              </a:ext>
            </a:extLst>
          </p:cNvPr>
          <p:cNvPicPr>
            <a:picLocks noChangeAspect="1"/>
          </p:cNvPicPr>
          <p:nvPr/>
        </p:nvPicPr>
        <p:blipFill>
          <a:blip r:embed="rId3" cstate="print"/>
          <a:stretch>
            <a:fillRect/>
          </a:stretch>
        </p:blipFill>
        <p:spPr>
          <a:xfrm>
            <a:off x="3030280" y="4085393"/>
            <a:ext cx="5794744" cy="2679168"/>
          </a:xfrm>
          <a:prstGeom prst="rect">
            <a:avLst/>
          </a:prstGeom>
        </p:spPr>
      </p:pic>
    </p:spTree>
    <p:extLst>
      <p:ext uri="{BB962C8B-B14F-4D97-AF65-F5344CB8AC3E}">
        <p14:creationId xmlns:p14="http://schemas.microsoft.com/office/powerpoint/2010/main" val="3649407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28</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A8B6AD85-4E16-4F14-D047-8C579A5E9A5E}"/>
              </a:ext>
            </a:extLst>
          </p:cNvPr>
          <p:cNvSpPr txBox="1"/>
          <p:nvPr/>
        </p:nvSpPr>
        <p:spPr>
          <a:xfrm>
            <a:off x="85059" y="681037"/>
            <a:ext cx="12106941" cy="6647974"/>
          </a:xfrm>
          <a:prstGeom prst="rect">
            <a:avLst/>
          </a:prstGeom>
          <a:noFill/>
        </p:spPr>
        <p:txBody>
          <a:bodyPr wrap="square">
            <a:spAutoFit/>
          </a:bodyPr>
          <a:lstStyle/>
          <a:p>
            <a:pPr marL="342900" marR="457835" lvl="0" indent="-342900" algn="just">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 Access and Core Network in the ETSI M2M Functional Architecture are foreseen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Mobile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(MNO),</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thought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the “WAN” for the purposes of interconnecting devices and backhaul networks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(Internet), thus, M2M Applications, Service Capabilities, Management Functions, 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 WAN covers larger geographic regions using wireless (licensed and un-licensed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spectra) as well 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wire-based access.</a:t>
            </a:r>
          </a:p>
          <a:p>
            <a:pPr marL="342900" marR="457835" lvl="0" indent="-342900" algn="just">
              <a:spcBef>
                <a:spcPts val="31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WAN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cellular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several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DSL, WiMAX, Wi-Fi,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Ethernet, Satellite,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 forth.</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 WAN delivers a packet-based service using IP as default. However, circuit-based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also be used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certain situations.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SzPts val="1200"/>
              <a:buFont typeface="Times New Roman" panose="02020603050405020304" pitchFamily="18" charset="0"/>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M2M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context, important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establish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capillary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actuators,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M2M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enablement.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default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 mode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packet-based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IP family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technologies.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83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Many different types of messages can be sent and received. These include messages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originating as, for example, a message sent from a sensor in an M2M Area 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resulting in an SMS received from the M2M Gateway or Application.</a:t>
            </a:r>
            <a:endParaRPr lang="en-IN" sz="1800" dirty="0">
              <a:effectLst/>
              <a:latin typeface="Times New Roman" panose="02020603050405020304" pitchFamily="18" charset="0"/>
              <a:ea typeface="Times New Roman" panose="02020603050405020304" pitchFamily="18" charset="0"/>
            </a:endParaRPr>
          </a:p>
          <a:p>
            <a:pPr marL="342900" marR="457835" indent="-342900" algn="just">
              <a:spcBef>
                <a:spcPts val="790"/>
              </a:spcBef>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Use of identity management techniques in cellular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non-cellular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domains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right-of-use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resource.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for these purposes: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SzPts val="1200"/>
              <a:buFont typeface="Times New Roman" panose="02020603050405020304" pitchFamily="18" charset="0"/>
              <a:buChar char="•"/>
              <a:tabLst>
                <a:tab pos="1372235" algn="l"/>
              </a:tabLst>
            </a:pPr>
            <a:endParaRPr lang="en-IN" sz="1600" dirty="0">
              <a:effectLst/>
              <a:latin typeface="Times New Roman" panose="02020603050405020304" pitchFamily="18" charset="0"/>
              <a:ea typeface="Times New Roman" panose="02020603050405020304" pitchFamily="18" charset="0"/>
            </a:endParaRP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981627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29</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00" y="12532"/>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EF4C8D80-7335-46A9-6983-7129239C6A6E}"/>
              </a:ext>
            </a:extLst>
          </p:cNvPr>
          <p:cNvSpPr txBox="1"/>
          <p:nvPr/>
        </p:nvSpPr>
        <p:spPr>
          <a:xfrm>
            <a:off x="371049" y="681038"/>
            <a:ext cx="11449901" cy="6027291"/>
          </a:xfrm>
          <a:prstGeom prst="rect">
            <a:avLst/>
          </a:prstGeom>
          <a:noFill/>
        </p:spPr>
        <p:txBody>
          <a:bodyPr wrap="square">
            <a:spAutoFit/>
          </a:bodyPr>
          <a:lstStyle/>
          <a:p>
            <a:pPr marL="342900" marR="457835" lvl="0" indent="-342900" algn="just">
              <a:spcBef>
                <a:spcPts val="83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MCIM (Machine Communications Identity Module) for remote provisioning of SIM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targeting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M2M devices.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409700" algn="l"/>
                <a:tab pos="1410335" algn="l"/>
              </a:tabLst>
            </a:pPr>
            <a:r>
              <a:rPr lang="en-US" sz="1800" dirty="0" err="1">
                <a:effectLst/>
                <a:latin typeface="Times New Roman" panose="02020603050405020304" pitchFamily="18" charset="0"/>
                <a:ea typeface="Times New Roman" panose="02020603050405020304" pitchFamily="18" charset="0"/>
              </a:rPr>
              <a:t>xSIM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(x-Subscription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USIM, ISIM.</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20"/>
              </a:spcBef>
              <a:spcAft>
                <a:spcPts val="0"/>
              </a:spcAft>
              <a:buSzPts val="1200"/>
              <a:buFont typeface="Times New Roman" panose="02020603050405020304" pitchFamily="18" charset="0"/>
              <a:buChar char="•"/>
              <a:tabLst>
                <a:tab pos="1410335" algn="l"/>
              </a:tabLst>
            </a:pPr>
            <a:r>
              <a:rPr lang="en-US" sz="1800" dirty="0">
                <a:effectLst/>
                <a:latin typeface="Times New Roman" panose="02020603050405020304" pitchFamily="18" charset="0"/>
                <a:ea typeface="Times New Roman" panose="02020603050405020304" pitchFamily="18" charset="0"/>
              </a:rPr>
              <a:t>Interface identifiers, an example of which is the MAC address of the device, typically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hardware.</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25"/>
              </a:spcBef>
              <a:spcAft>
                <a:spcPts val="0"/>
              </a:spcAft>
              <a:buSzPts val="1200"/>
              <a:buFont typeface="Times New Roman" panose="02020603050405020304" pitchFamily="18" charset="0"/>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Authentication/registration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focused).</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05"/>
              </a:spcBef>
              <a:spcAft>
                <a:spcPts val="0"/>
              </a:spcAft>
              <a:buSzPts val="1200"/>
              <a:buFont typeface="Times New Roman" panose="02020603050405020304" pitchFamily="18" charset="0"/>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Authentication,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Authorization,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Accounting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RADIUS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Dynamic Host Configuration Protocol (DHCP), e.g. Employing deployment-specific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configuration parameters specified by device, user, or application-specific parameters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residing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 directory.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SzPts val="1200"/>
              <a:buFont typeface="Times New Roman" panose="02020603050405020304" pitchFamily="18" charset="0"/>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Subscription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(device-focused).</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Directory services, e.g., containing user profiles and various device (s) parameter(s),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setting(s),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combinations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thereof.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M2M-specific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considerations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particular:</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1600" algn="l"/>
                <a:tab pos="1372235" algn="l"/>
              </a:tabLst>
            </a:pPr>
            <a:r>
              <a:rPr lang="en-US" sz="1800" dirty="0">
                <a:effectLst/>
                <a:latin typeface="Times New Roman" panose="02020603050405020304" pitchFamily="18" charset="0"/>
                <a:ea typeface="Times New Roman" panose="02020603050405020304" pitchFamily="18" charset="0"/>
              </a:rPr>
              <a:t>MCIM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3GPP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SA3</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15"/>
              </a:spcBef>
              <a:spcAft>
                <a:spcPts val="0"/>
              </a:spcAft>
              <a:buSzPts val="1200"/>
              <a:buFont typeface="Times New Roman" panose="02020603050405020304" pitchFamily="18" charset="0"/>
              <a:buChar char="•"/>
              <a:tabLst>
                <a:tab pos="1409700" algn="l"/>
                <a:tab pos="1410335" algn="l"/>
              </a:tabLst>
            </a:pPr>
            <a:r>
              <a:rPr lang="en-US" sz="1800" dirty="0">
                <a:effectLst/>
                <a:latin typeface="Times New Roman" panose="02020603050405020304" pitchFamily="18" charset="0"/>
                <a:ea typeface="Times New Roman" panose="02020603050405020304" pitchFamily="18" charset="0"/>
              </a:rPr>
              <a:t>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 (e.g.,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subscription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SzPts val="1200"/>
              <a:buFont typeface="Times New Roman" panose="02020603050405020304" pitchFamily="18" charset="0"/>
              <a:buChar char="•"/>
              <a:tabLst>
                <a:tab pos="1409700" algn="l"/>
                <a:tab pos="1410335" algn="l"/>
              </a:tabLst>
            </a:pPr>
            <a:r>
              <a:rPr lang="en-US" sz="1800" dirty="0">
                <a:effectLst/>
                <a:latin typeface="Times New Roman" panose="02020603050405020304" pitchFamily="18" charset="0"/>
                <a:ea typeface="Times New Roman" panose="02020603050405020304" pitchFamily="18" charset="0"/>
              </a:rPr>
              <a:t>Network</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optimizations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3GPP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SA2</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p>
          <a:p>
            <a:pPr marL="359410" marR="457835" algn="just">
              <a:spcAft>
                <a:spcPts val="0"/>
              </a:spcAft>
            </a:pPr>
            <a:r>
              <a:rPr lang="en-IN" sz="1800" b="1" kern="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3rd</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generation</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partnership</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project</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technologies</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and</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machine</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type</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communications:</a:t>
            </a:r>
            <a:endParaRPr lang="en-IN" sz="1800" b="1" kern="0" dirty="0">
              <a:effectLst/>
              <a:latin typeface="Times New Roman" panose="02020603050405020304" pitchFamily="18" charset="0"/>
              <a:ea typeface="Times New Roman" panose="02020603050405020304" pitchFamily="18" charset="0"/>
            </a:endParaRPr>
          </a:p>
          <a:p>
            <a:pPr marL="342900" marR="457835" lvl="0" indent="-342900" algn="just">
              <a:spcBef>
                <a:spcPts val="31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(MTC)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heavily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referred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ETSI</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documentation. MTC, however, lacks a firm definition, and is explained using a series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use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SzPts val="1200"/>
              <a:buFont typeface="Times New Roman" panose="02020603050405020304" pitchFamily="18" charset="0"/>
              <a:buChar char="•"/>
              <a:tabLst>
                <a:tab pos="1409700" algn="l"/>
                <a:tab pos="1410335" algn="l"/>
              </a:tabLs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235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4432" y="-18601"/>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C99B8828-44E6-445B-669F-DC4562CCB861}"/>
              </a:ext>
            </a:extLst>
          </p:cNvPr>
          <p:cNvSpPr txBox="1"/>
          <p:nvPr/>
        </p:nvSpPr>
        <p:spPr>
          <a:xfrm>
            <a:off x="371049" y="750771"/>
            <a:ext cx="11679779" cy="2146742"/>
          </a:xfrm>
          <a:prstGeom prst="rect">
            <a:avLst/>
          </a:prstGeom>
          <a:noFill/>
        </p:spPr>
        <p:txBody>
          <a:bodyPr wrap="square">
            <a:spAutoFit/>
          </a:bodyPr>
          <a:lstStyle/>
          <a:p>
            <a:pPr marL="270510" marR="457835" indent="179705" algn="just">
              <a:spcBef>
                <a:spcPts val="800"/>
              </a:spcBef>
              <a:spcAft>
                <a:spcPts val="0"/>
              </a:spcAft>
            </a:pPr>
            <a:r>
              <a:rPr lang="en-US" sz="1800" b="1" dirty="0">
                <a:effectLst/>
                <a:latin typeface="Times New Roman" panose="02020603050405020304" pitchFamily="18" charset="0"/>
                <a:ea typeface="Times New Roman" panose="02020603050405020304" pitchFamily="18" charset="0"/>
              </a:rPr>
              <a:t>Global</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value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chains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value chain describes the full range of activities that firms and workers perform to bring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 from its conception to end use and beyond, including design, production, marketing,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and support to the final consumer.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Analyzing an industry from a global value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(GVC)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perspective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permit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globalization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activities contained within them by “focusing on the sequences of tangible and intangible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value-adding activities, from conception and production to end use. GVC analysis therefore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holistic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 industries 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top down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from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bottom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up”.M2M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chain</a:t>
            </a:r>
            <a:endParaRPr lang="en-IN" sz="1800" dirty="0">
              <a:effectLst/>
              <a:latin typeface="Times New Roman" panose="02020603050405020304" pitchFamily="18" charset="0"/>
              <a:ea typeface="Times New Roman" panose="02020603050405020304" pitchFamily="18" charset="0"/>
            </a:endParaRPr>
          </a:p>
        </p:txBody>
      </p:sp>
      <p:pic>
        <p:nvPicPr>
          <p:cNvPr id="8" name="image13.jpeg">
            <a:extLst>
              <a:ext uri="{FF2B5EF4-FFF2-40B4-BE49-F238E27FC236}">
                <a16:creationId xmlns:a16="http://schemas.microsoft.com/office/drawing/2014/main" id="{BC2D31AF-76E0-0EC8-17B3-7972F9E5D867}"/>
              </a:ext>
            </a:extLst>
          </p:cNvPr>
          <p:cNvPicPr>
            <a:picLocks noChangeAspect="1"/>
          </p:cNvPicPr>
          <p:nvPr/>
        </p:nvPicPr>
        <p:blipFill>
          <a:blip r:embed="rId3" cstate="print"/>
          <a:stretch>
            <a:fillRect/>
          </a:stretch>
        </p:blipFill>
        <p:spPr>
          <a:xfrm>
            <a:off x="2971733" y="3182450"/>
            <a:ext cx="5354120" cy="2583083"/>
          </a:xfrm>
          <a:prstGeom prst="rect">
            <a:avLst/>
          </a:prstGeom>
        </p:spPr>
      </p:pic>
    </p:spTree>
    <p:extLst>
      <p:ext uri="{BB962C8B-B14F-4D97-AF65-F5344CB8AC3E}">
        <p14:creationId xmlns:p14="http://schemas.microsoft.com/office/powerpoint/2010/main" val="176594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30</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7584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B4C2F655-B997-132E-AB67-C919EE00D1D7}"/>
              </a:ext>
            </a:extLst>
          </p:cNvPr>
          <p:cNvSpPr txBox="1"/>
          <p:nvPr/>
        </p:nvSpPr>
        <p:spPr>
          <a:xfrm>
            <a:off x="254591" y="681037"/>
            <a:ext cx="11770831" cy="2062103"/>
          </a:xfrm>
          <a:prstGeom prst="rect">
            <a:avLst/>
          </a:prstGeom>
          <a:noFill/>
        </p:spPr>
        <p:txBody>
          <a:bodyPr wrap="square">
            <a:spAutoFit/>
          </a:bodyPr>
          <a:lstStyle/>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MTC refers to small amounts of data that are communicated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 machines (devices to back-end services and vice versa) without the need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 intervention.</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In the 3rd Generation Partnership Project (3GPP), MTC is used to refer to all M2M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 Thus, they 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interchangeable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terms.</a:t>
            </a:r>
          </a:p>
          <a:p>
            <a:pPr marL="342900" marR="457835" indent="-342900" algn="just">
              <a:spcBef>
                <a:spcPts val="800"/>
              </a:spcBef>
              <a:buSzPts val="1200"/>
              <a:buFont typeface="Times New Roman" panose="02020603050405020304" pitchFamily="18" charset="0"/>
              <a:buChar char="•"/>
              <a:tabLst>
                <a:tab pos="1372235" algn="l"/>
              </a:tabLst>
            </a:pPr>
            <a:r>
              <a:rPr lang="en-US" sz="1800" b="1" kern="0" dirty="0">
                <a:effectLst/>
                <a:latin typeface="Times New Roman" panose="02020603050405020304" pitchFamily="18" charset="0"/>
                <a:ea typeface="Times New Roman" panose="02020603050405020304" pitchFamily="18" charset="0"/>
              </a:rPr>
              <a:t>Local</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area</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networking</a:t>
            </a:r>
            <a:endParaRPr lang="en-IN" sz="1800" b="1" kern="0"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SzPts val="1200"/>
              <a:buFont typeface="Times New Roman" panose="02020603050405020304" pitchFamily="18" charset="0"/>
              <a:buChar char="•"/>
              <a:tabLst>
                <a:tab pos="1372235" algn="l"/>
              </a:tabLst>
            </a:pPr>
            <a:endParaRPr lang="en-IN" sz="1800" dirty="0">
              <a:effectLst/>
              <a:latin typeface="Times New Roman" panose="02020603050405020304" pitchFamily="18" charset="0"/>
              <a:ea typeface="Times New Roman" panose="02020603050405020304" pitchFamily="18" charset="0"/>
            </a:endParaRPr>
          </a:p>
        </p:txBody>
      </p:sp>
      <p:pic>
        <p:nvPicPr>
          <p:cNvPr id="8" name="image28.jpeg">
            <a:extLst>
              <a:ext uri="{FF2B5EF4-FFF2-40B4-BE49-F238E27FC236}">
                <a16:creationId xmlns:a16="http://schemas.microsoft.com/office/drawing/2014/main" id="{9D02E643-2061-C80A-5641-E1C31E25A4CE}"/>
              </a:ext>
            </a:extLst>
          </p:cNvPr>
          <p:cNvPicPr>
            <a:picLocks noChangeAspect="1"/>
          </p:cNvPicPr>
          <p:nvPr/>
        </p:nvPicPr>
        <p:blipFill>
          <a:blip r:embed="rId3" cstate="print"/>
          <a:stretch>
            <a:fillRect/>
          </a:stretch>
        </p:blipFill>
        <p:spPr>
          <a:xfrm>
            <a:off x="3424721" y="2498575"/>
            <a:ext cx="5342558" cy="3005437"/>
          </a:xfrm>
          <a:prstGeom prst="rect">
            <a:avLst/>
          </a:prstGeom>
        </p:spPr>
      </p:pic>
      <p:sp>
        <p:nvSpPr>
          <p:cNvPr id="12" name="TextBox 11">
            <a:extLst>
              <a:ext uri="{FF2B5EF4-FFF2-40B4-BE49-F238E27FC236}">
                <a16:creationId xmlns:a16="http://schemas.microsoft.com/office/drawing/2014/main" id="{6D783E69-B61F-7BC7-70FA-DCB1C67F6E41}"/>
              </a:ext>
            </a:extLst>
          </p:cNvPr>
          <p:cNvSpPr txBox="1"/>
          <p:nvPr/>
        </p:nvSpPr>
        <p:spPr>
          <a:xfrm>
            <a:off x="3880884" y="5504011"/>
            <a:ext cx="6783572" cy="375794"/>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Capillary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networks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their inside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view</a:t>
            </a:r>
            <a:endParaRPr lang="en-IN" dirty="0"/>
          </a:p>
        </p:txBody>
      </p:sp>
    </p:spTree>
    <p:extLst>
      <p:ext uri="{BB962C8B-B14F-4D97-AF65-F5344CB8AC3E}">
        <p14:creationId xmlns:p14="http://schemas.microsoft.com/office/powerpoint/2010/main" val="4085525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31</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2200"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C05FD459-4362-AE30-3DF3-AE49DF6F75DE}"/>
              </a:ext>
            </a:extLst>
          </p:cNvPr>
          <p:cNvSpPr txBox="1"/>
          <p:nvPr/>
        </p:nvSpPr>
        <p:spPr>
          <a:xfrm>
            <a:off x="0" y="681037"/>
            <a:ext cx="12191999" cy="6145272"/>
          </a:xfrm>
          <a:prstGeom prst="rect">
            <a:avLst/>
          </a:prstGeom>
          <a:noFill/>
        </p:spPr>
        <p:txBody>
          <a:bodyPr wrap="square">
            <a:spAutoFit/>
          </a:bodyPr>
          <a:lstStyle/>
          <a:p>
            <a:pPr marL="342900" marR="457835" lvl="0" indent="-342900" algn="just">
              <a:spcBef>
                <a:spcPts val="92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Capillary networks are typically autonomous, self-contained systems of M2M devices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 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cloud via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appropriate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Gateway.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80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vehicles,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buildings,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apartments, factories, bodies, etc.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order to collect sensor measurements, generate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 should sensing thresholds be breached, and sometimes control specific features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interest (e.g. Heart rate of a patient, environmental data on a factory floor, car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conditioning appliances, etc.).</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0"/>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There will exist numerous capillary networks that will employ short-range wired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wireless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communication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networking technologies.</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For certain application areas, there is a need for autonomous local operation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capillary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everything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controlled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via,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cloud.</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If application-level logic is enforceable via the cloud, some will still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 managed locally.</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 complexity of the local application logic varies by 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example,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building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loop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autonomous operation, but can rely on external communication for configuration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schemas and parameters.</a:t>
            </a:r>
          </a:p>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The M2M devices in a capillary network are typically thought to be low-capability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 (e.g. battery operated, with limited security capabilities) for cost reasons,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operate autonomously.</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2235" algn="l"/>
              </a:tabLst>
            </a:pPr>
            <a:r>
              <a:rPr lang="en-US" sz="1800" dirty="0">
                <a:effectLst/>
                <a:latin typeface="Times New Roman" panose="02020603050405020304" pitchFamily="18" charset="0"/>
                <a:ea typeface="Times New Roman" panose="02020603050405020304" pitchFamily="18" charset="0"/>
              </a:rPr>
              <a:t>IPv6 will be the protocol of choice for M2M devices that operate a 6LoWPAN-based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stack. IPv4 will still be used for capillary networks operating in non-6LoWPAN 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stacks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(e.g. Wi-Fi capillary networks).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tabLst>
                <a:tab pos="1372235" algn="l"/>
              </a:tabLs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8796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32</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603"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6FEFE0DB-2600-9158-AEED-6F7C127EC52F}"/>
              </a:ext>
            </a:extLst>
          </p:cNvPr>
          <p:cNvSpPr txBox="1"/>
          <p:nvPr/>
        </p:nvSpPr>
        <p:spPr>
          <a:xfrm>
            <a:off x="191386" y="1825624"/>
            <a:ext cx="11887199" cy="4092274"/>
          </a:xfrm>
          <a:prstGeom prst="rect">
            <a:avLst/>
          </a:prstGeom>
          <a:noFill/>
        </p:spPr>
        <p:txBody>
          <a:bodyPr wrap="square">
            <a:spAutoFit/>
          </a:bodyPr>
          <a:lstStyle/>
          <a:p>
            <a:pPr marR="457835" algn="just">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IoT Reference model: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In an IoT system, data is generated by multiple kinds of devices, processed in different ways, transmitted to</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different locations, and </a:t>
            </a:r>
            <a:r>
              <a:rPr lang="en-IN" dirty="0">
                <a:effectLst/>
                <a:latin typeface="Times New Roman" panose="02020603050405020304" pitchFamily="18" charset="0"/>
                <a:ea typeface="Calibri" panose="020F0502020204030204" pitchFamily="34" charset="0"/>
                <a:cs typeface="Times New Roman" panose="02020603050405020304" pitchFamily="18" charset="0"/>
              </a:rPr>
              <a:t>acted upon by applications. The proposed IoT reference model is comprised of seven</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levels. Each level is defined with terminology that can be standardized to create a globally accepted frame of</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reference.</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pc="1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IoT</a:t>
            </a:r>
            <a:r>
              <a:rPr lang="en-IN" spc="1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Reference</a:t>
            </a:r>
            <a:r>
              <a:rPr lang="en-IN"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Model</a:t>
            </a:r>
            <a:r>
              <a:rPr lang="en-IN" spc="1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does</a:t>
            </a:r>
            <a:r>
              <a:rPr lang="en-IN" spc="1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not</a:t>
            </a:r>
            <a:r>
              <a:rPr lang="en-IN" spc="1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restrict</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IN"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locality</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components.</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pc="1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spc="-29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from a physical perspective, every element could reside in a single rack of equipment or it could be distributed</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across the world. The IoT Reference Model also allows the processing occurring at each level to range from</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trivial to complex, depending on the situation. The model describes how tasks at each</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level should be handled</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 maintain simplicity,</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allow high scalability,</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ensure supportability.</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Finally,</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model</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defines</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functions</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required</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for</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an</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IoT</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system</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be complete. Figure illustrates the IoT Reference model and its</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levels. It is important to note that in the IoT, data flows in both directions. In a control pattern, control</a:t>
            </a:r>
            <a:r>
              <a:rPr lang="en-IN"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information flows from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top of the model (level 7) to the bottom (level 1).</a:t>
            </a:r>
            <a:r>
              <a:rPr lang="en-IN" sz="1800" spc="3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spc="3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monitoring pattern,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flow of</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information is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reverse.</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most systems, the</a:t>
            </a:r>
            <a:r>
              <a:rPr lang="en-IN"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flow</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will be</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bidirectional.</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151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33</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603" y="0"/>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8" name="image10.jpeg">
            <a:extLst>
              <a:ext uri="{FF2B5EF4-FFF2-40B4-BE49-F238E27FC236}">
                <a16:creationId xmlns:a16="http://schemas.microsoft.com/office/drawing/2014/main" id="{BFA6A80E-EF10-DB38-8B98-95B9BAD94181}"/>
              </a:ext>
            </a:extLst>
          </p:cNvPr>
          <p:cNvPicPr>
            <a:picLocks noChangeAspect="1"/>
          </p:cNvPicPr>
          <p:nvPr/>
        </p:nvPicPr>
        <p:blipFill>
          <a:blip r:embed="rId3" cstate="print"/>
          <a:stretch>
            <a:fillRect/>
          </a:stretch>
        </p:blipFill>
        <p:spPr>
          <a:xfrm>
            <a:off x="1945343" y="1170153"/>
            <a:ext cx="8974294" cy="5006809"/>
          </a:xfrm>
          <a:prstGeom prst="rect">
            <a:avLst/>
          </a:prstGeom>
        </p:spPr>
      </p:pic>
    </p:spTree>
    <p:extLst>
      <p:ext uri="{BB962C8B-B14F-4D97-AF65-F5344CB8AC3E}">
        <p14:creationId xmlns:p14="http://schemas.microsoft.com/office/powerpoint/2010/main" val="3981963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34</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346919EF-B610-FA17-79F9-320E083C4B26}"/>
              </a:ext>
            </a:extLst>
          </p:cNvPr>
          <p:cNvSpPr txBox="1"/>
          <p:nvPr/>
        </p:nvSpPr>
        <p:spPr>
          <a:xfrm>
            <a:off x="0" y="606056"/>
            <a:ext cx="12192000" cy="2585323"/>
          </a:xfrm>
          <a:prstGeom prst="rect">
            <a:avLst/>
          </a:prstGeom>
          <a:noFill/>
        </p:spPr>
        <p:txBody>
          <a:bodyPr wrap="square">
            <a:spAutoFit/>
          </a:bodyPr>
          <a:lstStyle/>
          <a:p>
            <a:pPr marL="359410" marR="457835" algn="just">
              <a:spcBef>
                <a:spcPts val="5"/>
              </a:spcBef>
              <a:spcAft>
                <a:spcPts val="0"/>
              </a:spcAft>
            </a:pPr>
            <a:r>
              <a:rPr lang="en-US" sz="1800" b="1" kern="0" dirty="0">
                <a:effectLst/>
                <a:latin typeface="Times New Roman" panose="02020603050405020304" pitchFamily="18" charset="0"/>
                <a:ea typeface="Times New Roman" panose="02020603050405020304" pitchFamily="18" charset="0"/>
              </a:rPr>
              <a:t>Level</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1:</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Physical Devices and Controllers</a:t>
            </a:r>
            <a:endParaRPr lang="en-IN" sz="1800" b="1" kern="0" dirty="0">
              <a:effectLst/>
              <a:latin typeface="Times New Roman" panose="02020603050405020304" pitchFamily="18" charset="0"/>
              <a:ea typeface="Times New Roman" panose="02020603050405020304" pitchFamily="18" charset="0"/>
            </a:endParaRPr>
          </a:p>
          <a:p>
            <a:pPr marL="270510" marR="45783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marR="45783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The IoT Reference Model starts with Level 1: physical devices and controllers that might control multiple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 These are the “things” in the IoT, and they include a wide range of endpoint devices that send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information. Today, the list of devices is already extensive. It will become almost unlimited as 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equipment is added to the IoT over time. Devices are diverse, and there are no rules about size, location, 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factor,</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origin.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silicon</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chip.</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vehicles.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must support the entire range. Dozens or hundreds of equipment manufacturers will produce IoT devices.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simplify compatibility and support manufacturability, the IoT Reference Model generally describes the level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 1 devices.</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2F717C3B-B816-B910-6B47-386A007D0086}"/>
              </a:ext>
            </a:extLst>
          </p:cNvPr>
          <p:cNvSpPr txBox="1"/>
          <p:nvPr/>
        </p:nvSpPr>
        <p:spPr>
          <a:xfrm>
            <a:off x="0" y="3191379"/>
            <a:ext cx="12192000" cy="3831818"/>
          </a:xfrm>
          <a:prstGeom prst="rect">
            <a:avLst/>
          </a:prstGeom>
          <a:noFill/>
        </p:spPr>
        <p:txBody>
          <a:bodyPr wrap="square">
            <a:spAutoFit/>
          </a:bodyPr>
          <a:lstStyle/>
          <a:p>
            <a:pPr marL="359410" marR="457835" algn="just">
              <a:spcBef>
                <a:spcPts val="395"/>
              </a:spcBef>
              <a:spcAft>
                <a:spcPts val="0"/>
              </a:spcAft>
            </a:pPr>
            <a:r>
              <a:rPr lang="en-US" sz="1800" b="1" kern="0" dirty="0">
                <a:effectLst/>
                <a:latin typeface="Times New Roman" panose="02020603050405020304" pitchFamily="18" charset="0"/>
                <a:ea typeface="Times New Roman" panose="02020603050405020304" pitchFamily="18" charset="0"/>
              </a:rPr>
              <a:t>Level</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2:</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Connectivity</a:t>
            </a:r>
            <a:endParaRPr lang="en-IN" sz="1800" b="1" kern="0" dirty="0">
              <a:effectLst/>
              <a:latin typeface="Times New Roman" panose="02020603050405020304" pitchFamily="18" charset="0"/>
              <a:ea typeface="Times New Roman" panose="02020603050405020304" pitchFamily="18" charset="0"/>
            </a:endParaRPr>
          </a:p>
          <a:p>
            <a:pPr marR="457835" algn="just">
              <a:spcBef>
                <a:spcPts val="900"/>
              </a:spcBef>
              <a:spcAft>
                <a:spcPts val="0"/>
              </a:spcAft>
            </a:pPr>
            <a:r>
              <a:rPr lang="en-US" sz="1800">
                <a:effectLst/>
                <a:latin typeface="Times New Roman" panose="02020603050405020304" pitchFamily="18" charset="0"/>
                <a:ea typeface="Times New Roman" panose="02020603050405020304" pitchFamily="18" charset="0"/>
              </a:rPr>
              <a:t>        Communications</a:t>
            </a:r>
            <a:r>
              <a:rPr lang="en-US" sz="1800" spc="-5">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connectivity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concentrated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level—Level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reliable,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transmissions: </a:t>
            </a:r>
            <a:endParaRPr lang="en-IN" sz="1800" dirty="0">
              <a:effectLst/>
              <a:latin typeface="Times New Roman" panose="02020603050405020304" pitchFamily="18" charset="0"/>
              <a:ea typeface="Times New Roman" panose="02020603050405020304" pitchFamily="18" charset="0"/>
            </a:endParaRPr>
          </a:p>
          <a:p>
            <a:pPr marL="270510" marR="45783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 Between devices (Level 1) and the network </a:t>
            </a:r>
            <a:endParaRPr lang="en-IN" sz="1800" dirty="0">
              <a:effectLst/>
              <a:latin typeface="Times New Roman" panose="02020603050405020304" pitchFamily="18" charset="0"/>
              <a:ea typeface="Times New Roman" panose="02020603050405020304" pitchFamily="18" charset="0"/>
            </a:endParaRPr>
          </a:p>
          <a:p>
            <a:pPr marL="270510" marR="45783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 Across networks (east-west) </a:t>
            </a:r>
            <a:endParaRPr lang="en-IN" dirty="0">
              <a:effectLst/>
              <a:latin typeface="Times New Roman" panose="02020603050405020304" pitchFamily="18" charset="0"/>
              <a:ea typeface="Times New Roman" panose="02020603050405020304" pitchFamily="18" charset="0"/>
            </a:endParaRPr>
          </a:p>
          <a:p>
            <a:pPr marL="270510" marR="457835" algn="just">
              <a:spcBef>
                <a:spcPts val="915"/>
              </a:spcBef>
              <a:spcAft>
                <a:spcPts val="0"/>
              </a:spcAft>
            </a:pPr>
            <a:r>
              <a:rPr lang="en-US" dirty="0">
                <a:effectLst/>
                <a:latin typeface="Times New Roman" panose="02020603050405020304" pitchFamily="18" charset="0"/>
                <a:ea typeface="Times New Roman" panose="02020603050405020304" pitchFamily="18" charset="0"/>
              </a:rPr>
              <a:t>● Between 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(Level 2) and low-level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information processing occurring</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Level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3</a:t>
            </a:r>
            <a:endParaRPr lang="en-IN" dirty="0">
              <a:latin typeface="Times New Roman" panose="02020603050405020304" pitchFamily="18" charset="0"/>
              <a:ea typeface="Times New Roman" panose="02020603050405020304" pitchFamily="18" charset="0"/>
            </a:endParaRPr>
          </a:p>
          <a:p>
            <a:pPr marL="270510" marR="457835" algn="just">
              <a:spcBef>
                <a:spcPts val="915"/>
              </a:spcBef>
              <a:spcAft>
                <a:spcPts val="0"/>
              </a:spcAft>
            </a:pPr>
            <a:r>
              <a:rPr lang="en-IN" dirty="0">
                <a:effectLst/>
                <a:latin typeface="Calibri" panose="020F0502020204030204" pitchFamily="34" charset="0"/>
                <a:ea typeface="Calibri" panose="020F0502020204030204" pitchFamily="34" charset="0"/>
                <a:cs typeface="Times New Roman" panose="02020603050405020304" pitchFamily="18" charset="0"/>
              </a:rPr>
              <a:t>Traditional</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data</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communication</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networks</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have</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multiple</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functions,</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as</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evidenced</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by</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the</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International</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Organization for Standardization (ISO) 7-layer reference model. However, a complete IoT system contains</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many levels in addition to the communications network. One objective of the IoT Reference Model</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is for</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communications and processing to be executed</a:t>
            </a:r>
            <a:r>
              <a:rPr lang="en-IN" spc="3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by existing networks. The IoT Reference Model does not</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require or indicate creation of a different network—it relies on existing networks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412654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35</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2" name="TextBox 11">
            <a:extLst>
              <a:ext uri="{FF2B5EF4-FFF2-40B4-BE49-F238E27FC236}">
                <a16:creationId xmlns:a16="http://schemas.microsoft.com/office/drawing/2014/main" id="{CF4661CC-9548-057A-1624-54F97C4A51C9}"/>
              </a:ext>
            </a:extLst>
          </p:cNvPr>
          <p:cNvSpPr txBox="1"/>
          <p:nvPr/>
        </p:nvSpPr>
        <p:spPr>
          <a:xfrm>
            <a:off x="250257" y="705023"/>
            <a:ext cx="11858324" cy="5501506"/>
          </a:xfrm>
          <a:prstGeom prst="rect">
            <a:avLst/>
          </a:prstGeom>
          <a:noFill/>
        </p:spPr>
        <p:txBody>
          <a:bodyPr wrap="square">
            <a:spAutoFit/>
          </a:bodyPr>
          <a:lstStyle/>
          <a:p>
            <a:pPr marL="270510" marR="457835" algn="just">
              <a:spcBef>
                <a:spcPts val="795"/>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IoT Reference Model does not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require or indicate creation of a different network—it relies on existing networks. However, some legacy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devices aren’t IP- enabled, which will require introducing communication gateways. Other devices will require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proprietary controllers to serve the communication function. However, over time, standardization will increase.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 Level 1 devices proliferate, the ways in which they interact with Level 2 connectivity equipment may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change. Regardless of the details, Level 1 devices communicate through the IoT system by interacting with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Level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 connectivity equipment</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270510" marR="457835" algn="just">
              <a:spcBef>
                <a:spcPts val="795"/>
              </a:spcBef>
              <a:spcAft>
                <a:spcPts val="0"/>
              </a:spcAft>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Level</a:t>
            </a:r>
            <a:r>
              <a:rPr lang="en-US" b="1"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b="1"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Edge</a:t>
            </a:r>
            <a:r>
              <a:rPr lang="en-US" b="1" kern="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(Fog)</a:t>
            </a:r>
            <a:r>
              <a:rPr lang="en-US" b="1"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Computing</a:t>
            </a:r>
            <a:endParaRPr lang="en-IN" b="1" kern="0" dirty="0">
              <a:latin typeface="Times New Roman" panose="02020603050405020304" pitchFamily="18" charset="0"/>
              <a:ea typeface="Times New Roman" panose="02020603050405020304" pitchFamily="18" charset="0"/>
              <a:cs typeface="Times New Roman" panose="02020603050405020304" pitchFamily="18" charset="0"/>
            </a:endParaRPr>
          </a:p>
          <a:p>
            <a:pPr marL="270510" marR="457835" algn="just">
              <a:spcBef>
                <a:spcPts val="795"/>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functions of Level 3 are driven by the need to convert network data flows into information that is suitable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 storage and higher-level processing at Level 4 (data accumulation). This means that Level 3 activities focus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 high-volume data analysis and transformation. For example, a Level 1 sensor device might generate data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samples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multiple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times</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second,</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hours</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day,</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365</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days</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basic</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tenet</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Reference</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 that the most intelligent system initiates information processing as early and as close to the edge of 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network as possible. This is sometimes referred to as fog computing. Level 3 is where this occurs. Given that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is usually submitted to the connectivity level (Level 2) networking equipment by devices in small units,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Level 3 processing is performed on a packet-by-packet basis. This processing is limited, because there is only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awareness of data units—not “sessions” or “transactions.” Level 3 processing can encompass many examples,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785"/>
              </a:spcBef>
              <a:spcAft>
                <a:spcPts val="0"/>
              </a:spcAft>
              <a:buSzPts val="1200"/>
              <a:buFont typeface="Times New Roman" panose="02020603050405020304" pitchFamily="18" charset="0"/>
              <a:buChar char="●"/>
              <a:tabLst>
                <a:tab pos="1063625" algn="l"/>
                <a:tab pos="106426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en-US"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Evaluating</a:t>
            </a:r>
            <a:r>
              <a:rPr lang="en-US"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criteria</a:t>
            </a:r>
            <a:r>
              <a:rPr lang="en-US"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whether</a:t>
            </a:r>
            <a:r>
              <a:rPr lang="en-US"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should</a:t>
            </a:r>
            <a:r>
              <a:rPr lang="en-US"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processed</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1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higher level</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885"/>
              </a:spcBef>
              <a:spcAft>
                <a:spcPts val="0"/>
              </a:spcAft>
              <a:buSzPts val="1200"/>
              <a:buFont typeface="Times New Roman" panose="02020603050405020304" pitchFamily="18" charset="0"/>
              <a:buChar char="●"/>
              <a:tabLst>
                <a:tab pos="1101725" algn="l"/>
                <a:tab pos="110236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Formatting:</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Reformatting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consistent</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higher-level</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processing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38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36</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3C0F488F-F992-07D5-E8BE-0135046F7219}"/>
              </a:ext>
            </a:extLst>
          </p:cNvPr>
          <p:cNvSpPr txBox="1"/>
          <p:nvPr/>
        </p:nvSpPr>
        <p:spPr>
          <a:xfrm>
            <a:off x="371049" y="741146"/>
            <a:ext cx="11718281" cy="5539080"/>
          </a:xfrm>
          <a:prstGeom prst="rect">
            <a:avLst/>
          </a:prstGeom>
          <a:noFill/>
        </p:spPr>
        <p:txBody>
          <a:bodyPr wrap="square">
            <a:spAutoFit/>
          </a:bodyPr>
          <a:lstStyle/>
          <a:p>
            <a:pPr marL="342900" marR="457835" lvl="0" indent="-342900" algn="just">
              <a:spcBef>
                <a:spcPts val="91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Expanding/decoding: Handling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cryptic</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additional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origin)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91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Distillation/reduction: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Reducing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and/or summarizing data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minimize the impact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 data and</a:t>
            </a:r>
            <a:r>
              <a:rPr lang="en-US"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 the network and higher-level processing</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915"/>
              </a:spcBef>
              <a:spcAft>
                <a:spcPts val="0"/>
              </a:spcAft>
              <a:buSzPts val="1200"/>
              <a:buFont typeface="Times New Roman" panose="02020603050405020304" pitchFamily="18"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Assessment:</a:t>
            </a:r>
            <a:r>
              <a:rPr lang="en-IN"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Determining</a:t>
            </a:r>
            <a:r>
              <a:rPr lang="en-IN" spc="1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whether</a:t>
            </a:r>
            <a:r>
              <a:rPr lang="en-IN"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data</a:t>
            </a:r>
            <a:r>
              <a:rPr lang="en-IN" spc="1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represents</a:t>
            </a:r>
            <a:r>
              <a:rPr lang="en-IN" spc="1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pc="1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threshold</a:t>
            </a:r>
            <a:r>
              <a:rPr lang="en-IN"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or</a:t>
            </a:r>
            <a:r>
              <a:rPr lang="en-IN" spc="1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alert;</a:t>
            </a:r>
            <a:r>
              <a:rPr lang="en-IN" spc="1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this</a:t>
            </a:r>
            <a:r>
              <a:rPr lang="en-IN"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could</a:t>
            </a:r>
            <a:r>
              <a:rPr lang="en-IN"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include</a:t>
            </a:r>
            <a:r>
              <a:rPr lang="en-IN"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redirecting data to additional destinations</a:t>
            </a:r>
          </a:p>
          <a:p>
            <a:pPr marR="457835" lvl="0" algn="just">
              <a:spcBef>
                <a:spcPts val="915"/>
              </a:spcBef>
              <a:spcAft>
                <a:spcPts val="0"/>
              </a:spcAft>
              <a:buSzPts val="1200"/>
            </a:pPr>
            <a:r>
              <a:rPr lang="en-US" sz="1800" b="1" kern="0" dirty="0">
                <a:effectLst/>
                <a:latin typeface="Times New Roman" panose="02020603050405020304" pitchFamily="18" charset="0"/>
                <a:ea typeface="Times New Roman" panose="02020603050405020304" pitchFamily="18" charset="0"/>
              </a:rPr>
              <a:t>Level</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4:</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Data</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Accumulation</a:t>
            </a:r>
            <a:endParaRPr lang="en-IN" sz="1800" b="1" kern="0" dirty="0">
              <a:effectLst/>
              <a:latin typeface="Times New Roman" panose="02020603050405020304" pitchFamily="18" charset="0"/>
              <a:ea typeface="Times New Roman" panose="02020603050405020304" pitchFamily="18" charset="0"/>
            </a:endParaRPr>
          </a:p>
          <a:p>
            <a:pPr marL="270510" marR="45783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Networking systems are built to reliably move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data is “in motion.” Prior to Level 4, data is moving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 the network at the rate and organization determined by the devices generating the data. The model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 driven. As defined earlier, Level 1 devices do not include computing capabilities themselves. However,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 computational activities could occur at Level 2, such as protocol translation or application of 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security policy. Additional compute tasks can be performed at Level 3, such as packet inspection. Driving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computational tasks as close to the edge of the IoT as possible, with heterogeneous systems distributed across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domains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fog</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endParaRPr lang="en-IN" dirty="0">
              <a:latin typeface="Times New Roman" panose="02020603050405020304" pitchFamily="18" charset="0"/>
              <a:ea typeface="Times New Roman" panose="02020603050405020304" pitchFamily="18" charset="0"/>
            </a:endParaRPr>
          </a:p>
          <a:p>
            <a:pPr marL="270510" marR="457835" algn="just">
              <a:spcBef>
                <a:spcPts val="915"/>
              </a:spcBef>
              <a:spcAft>
                <a:spcPts val="0"/>
              </a:spcAft>
            </a:pPr>
            <a:r>
              <a:rPr lang="en-US" sz="1800" dirty="0">
                <a:effectLst/>
                <a:latin typeface="Times New Roman" panose="02020603050405020304" pitchFamily="18" charset="0"/>
                <a:ea typeface="Times New Roman" panose="02020603050405020304" pitchFamily="18" charset="0"/>
              </a:rPr>
              <a:t>Fog computing and fog services will be a distinguishing characteristic of the IoT. Most applications cannot,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 not need to, process data at network wire speed. Applications typically assume that data is “at rest”—or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unchanging—in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Accumulation,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rest.</a:t>
            </a:r>
            <a:endParaRPr lang="en-IN" sz="1800" dirty="0">
              <a:effectLst/>
              <a:latin typeface="Times New Roman" panose="02020603050405020304" pitchFamily="18" charset="0"/>
              <a:ea typeface="Times New Roman" panose="02020603050405020304" pitchFamily="18" charset="0"/>
            </a:endParaRPr>
          </a:p>
          <a:p>
            <a:pPr marR="457835" lvl="0" algn="just">
              <a:spcBef>
                <a:spcPts val="915"/>
              </a:spcBef>
              <a:spcAft>
                <a:spcPts val="0"/>
              </a:spcAft>
              <a:buSzPts val="12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56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37</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C57393F4-A25E-462E-AD2E-13FB89A3C62C}"/>
              </a:ext>
            </a:extLst>
          </p:cNvPr>
          <p:cNvSpPr txBox="1"/>
          <p:nvPr/>
        </p:nvSpPr>
        <p:spPr>
          <a:xfrm>
            <a:off x="192505" y="500513"/>
            <a:ext cx="11999495" cy="6355586"/>
          </a:xfrm>
          <a:prstGeom prst="rect">
            <a:avLst/>
          </a:prstGeom>
          <a:noFill/>
        </p:spPr>
        <p:txBody>
          <a:bodyPr wrap="square">
            <a:spAutoFit/>
          </a:bodyPr>
          <a:lstStyle/>
          <a:p>
            <a:pPr marL="270510" marR="457835" indent="179705" algn="just">
              <a:spcBef>
                <a:spcPts val="795"/>
              </a:spcBef>
              <a:spcAft>
                <a:spcPts val="0"/>
              </a:spcAft>
            </a:pPr>
            <a:r>
              <a:rPr lang="en-US" b="1" kern="0" dirty="0">
                <a:effectLst/>
                <a:latin typeface="Times New Roman" panose="02020603050405020304" pitchFamily="18" charset="0"/>
                <a:ea typeface="Times New Roman" panose="02020603050405020304" pitchFamily="18" charset="0"/>
              </a:rPr>
              <a:t>Level</a:t>
            </a:r>
            <a:r>
              <a:rPr lang="en-US" b="1" kern="0" spc="-10"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5:</a:t>
            </a:r>
            <a:r>
              <a:rPr lang="en-US" b="1" kern="0" spc="-10"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Data</a:t>
            </a:r>
            <a:r>
              <a:rPr lang="en-US" b="1" kern="0" spc="-5"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Abstraction</a:t>
            </a:r>
            <a:endParaRPr lang="en-IN" b="1" kern="0" dirty="0">
              <a:effectLst/>
              <a:latin typeface="Times New Roman" panose="02020603050405020304" pitchFamily="18" charset="0"/>
              <a:ea typeface="Times New Roman" panose="02020603050405020304" pitchFamily="18" charset="0"/>
            </a:endParaRPr>
          </a:p>
          <a:p>
            <a:pPr marL="270510" marR="457835" indent="179705" algn="just">
              <a:spcBef>
                <a:spcPts val="915"/>
              </a:spcBef>
              <a:spcAft>
                <a:spcPts val="0"/>
              </a:spcAft>
            </a:pPr>
            <a:r>
              <a:rPr lang="en-US" dirty="0">
                <a:effectLst/>
                <a:latin typeface="Times New Roman" panose="02020603050405020304" pitchFamily="18" charset="0"/>
                <a:ea typeface="Times New Roman" panose="02020603050405020304" pitchFamily="18" charset="0"/>
              </a:rPr>
              <a:t>IoT systems will need to scale to a corporate—or even global—level and will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require multiple storage systems</a:t>
            </a:r>
            <a:r>
              <a:rPr lang="en-US" spc="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to</a:t>
            </a:r>
            <a:r>
              <a:rPr lang="en-US"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accommodate</a:t>
            </a:r>
            <a:r>
              <a:rPr lang="en-US"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IoT</a:t>
            </a:r>
            <a:r>
              <a:rPr lang="en-US" dirty="0">
                <a:effectLst/>
                <a:latin typeface="Times New Roman" panose="02020603050405020304" pitchFamily="18" charset="0"/>
                <a:ea typeface="Times New Roman" panose="02020603050405020304" pitchFamily="18" charset="0"/>
              </a:rPr>
              <a:t> device data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data from</a:t>
            </a:r>
            <a:r>
              <a:rPr lang="en-US" spc="3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traditional enterprise ERP, HRMS, CRM, and other systems.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data abstraction functions of Level 5 are focused on rendering data and its storage in ways that enable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developing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simpler, performance-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enhanced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applications.</a:t>
            </a:r>
            <a:endParaRPr lang="en-IN" dirty="0">
              <a:effectLst/>
              <a:latin typeface="Times New Roman" panose="02020603050405020304" pitchFamily="18" charset="0"/>
              <a:ea typeface="Times New Roman" panose="02020603050405020304" pitchFamily="18" charset="0"/>
            </a:endParaRPr>
          </a:p>
          <a:p>
            <a:pPr marL="270510" marR="457835" indent="179705" algn="just">
              <a:spcBef>
                <a:spcPts val="785"/>
              </a:spcBef>
              <a:spcAft>
                <a:spcPts val="0"/>
              </a:spcAft>
            </a:pPr>
            <a:r>
              <a:rPr lang="en-US" dirty="0">
                <a:effectLst/>
                <a:latin typeface="Times New Roman" panose="02020603050405020304" pitchFamily="18" charset="0"/>
                <a:ea typeface="Times New Roman" panose="02020603050405020304" pitchFamily="18" charset="0"/>
              </a:rPr>
              <a:t>With multiple devices generating data, there are many reasons why this data may not land in the same data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storage:</a:t>
            </a:r>
            <a:endParaRPr lang="en-IN" dirty="0">
              <a:effectLst/>
              <a:latin typeface="Times New Roman" panose="02020603050405020304" pitchFamily="18" charset="0"/>
              <a:ea typeface="Times New Roman" panose="02020603050405020304" pitchFamily="18" charset="0"/>
            </a:endParaRPr>
          </a:p>
          <a:p>
            <a:pPr marL="342900" marR="457835" lvl="0" indent="-342900" algn="just">
              <a:spcBef>
                <a:spcPts val="770"/>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There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might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 too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much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 to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put in one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place.</a:t>
            </a:r>
            <a:endParaRPr lang="en-IN" dirty="0">
              <a:latin typeface="Times New Roman" panose="02020603050405020304" pitchFamily="18" charset="0"/>
              <a:ea typeface="Times New Roman" panose="02020603050405020304" pitchFamily="18" charset="0"/>
            </a:endParaRPr>
          </a:p>
          <a:p>
            <a:pPr marL="342900" marR="457835" lvl="0" indent="-342900" algn="just">
              <a:spcBef>
                <a:spcPts val="770"/>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Moving data into a database might consume too much processing power, so that retrieving</a:t>
            </a:r>
            <a:r>
              <a:rPr lang="en-US" spc="3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 must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 separated from the data generation process. This is done today with online transaction processing (OLTP)</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databases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data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warehouses.</a:t>
            </a:r>
            <a:endParaRPr lang="en-IN" dirty="0">
              <a:effectLst/>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Devices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might</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geographically</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separated,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processing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optimized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locally.</a:t>
            </a:r>
            <a:endParaRPr lang="en-IN" dirty="0">
              <a:latin typeface="Times New Roman" panose="02020603050405020304" pitchFamily="18" charset="0"/>
              <a:ea typeface="Times New Roman" panose="02020603050405020304" pitchFamily="18" charset="0"/>
            </a:endParaRPr>
          </a:p>
          <a:p>
            <a:pPr marL="342900" marR="457835" lvl="0" indent="-342900" algn="just">
              <a:spcBef>
                <a:spcPts val="79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Levels 3 and 4 might separate “continuous streams of raw data” from “data that represents an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event.”</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storage</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streaming</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may</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big</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such</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Hadoop.</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Storage for</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event</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may</a:t>
            </a:r>
            <a:r>
              <a:rPr lang="en-US" spc="-2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relational database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management system (RDBMS) with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faster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query</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times.</a:t>
            </a:r>
            <a:endParaRPr lang="en-IN" dirty="0">
              <a:effectLst/>
              <a:latin typeface="Times New Roman" panose="02020603050405020304" pitchFamily="18" charset="0"/>
              <a:ea typeface="Times New Roman" panose="02020603050405020304" pitchFamily="18" charset="0"/>
            </a:endParaRPr>
          </a:p>
          <a:p>
            <a:pPr marL="342900" marR="457835" lvl="0" indent="-342900" algn="just">
              <a:spcBef>
                <a:spcPts val="800"/>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Different</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kinds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processing</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might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required.</a:t>
            </a:r>
            <a:endParaRPr lang="en-IN" dirty="0">
              <a:effectLst/>
              <a:latin typeface="Times New Roman" panose="02020603050405020304" pitchFamily="18" charset="0"/>
              <a:ea typeface="Times New Roman" panose="02020603050405020304" pitchFamily="18" charset="0"/>
            </a:endParaRPr>
          </a:p>
          <a:p>
            <a:pPr marL="270510" marR="457835" indent="179705" algn="just">
              <a:spcBef>
                <a:spcPts val="315"/>
              </a:spcBef>
              <a:spcAft>
                <a:spcPts val="0"/>
              </a:spcAft>
            </a:pPr>
            <a:r>
              <a:rPr lang="en-US" dirty="0">
                <a:effectLst/>
                <a:latin typeface="Times New Roman" panose="02020603050405020304" pitchFamily="18" charset="0"/>
                <a:ea typeface="Times New Roman" panose="02020603050405020304" pitchFamily="18" charset="0"/>
              </a:rPr>
              <a:t>For example, in-store processing will focus on different things than across-all-stores summary processing. 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reasons,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abstraction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level</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must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process</a:t>
            </a:r>
            <a:r>
              <a:rPr lang="en-US" spc="29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many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different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things. These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include:</a:t>
            </a:r>
            <a:endParaRPr lang="en-IN" dirty="0">
              <a:effectLst/>
              <a:latin typeface="Times New Roman" panose="02020603050405020304" pitchFamily="18" charset="0"/>
              <a:ea typeface="Times New Roman" panose="02020603050405020304" pitchFamily="18" charset="0"/>
            </a:endParaRPr>
          </a:p>
          <a:p>
            <a:pPr marL="342900" marR="457835" lvl="0" indent="-342900" algn="just">
              <a:spcBef>
                <a:spcPts val="78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Reconciling</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multiple</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formats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different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sources</a:t>
            </a:r>
            <a:endParaRPr lang="en-IN" dirty="0">
              <a:effectLst/>
              <a:latin typeface="Times New Roman" panose="02020603050405020304" pitchFamily="18" charset="0"/>
              <a:ea typeface="Times New Roman" panose="02020603050405020304" pitchFamily="18" charset="0"/>
            </a:endParaRPr>
          </a:p>
          <a:p>
            <a:pPr marL="342900" marR="457835" lvl="0" indent="-342900" algn="just">
              <a:spcBef>
                <a:spcPts val="910"/>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rPr>
              <a:t>Assuring</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consistent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semantics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across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sources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689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38</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94483BAC-D4F7-4650-837B-15295A4FD36A}"/>
              </a:ext>
            </a:extLst>
          </p:cNvPr>
          <p:cNvSpPr txBox="1"/>
          <p:nvPr/>
        </p:nvSpPr>
        <p:spPr>
          <a:xfrm>
            <a:off x="1" y="616018"/>
            <a:ext cx="12070080" cy="6709529"/>
          </a:xfrm>
          <a:prstGeom prst="rect">
            <a:avLst/>
          </a:prstGeom>
          <a:noFill/>
        </p:spPr>
        <p:txBody>
          <a:bodyPr wrap="square">
            <a:spAutoFit/>
          </a:bodyPr>
          <a:lstStyle/>
          <a:p>
            <a:pPr marL="342900" marR="457835" lvl="0" indent="-342900" algn="just">
              <a:spcBef>
                <a:spcPts val="91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Confirming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complete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higher-level</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915"/>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Consolidating</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into</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place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ETL,</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ELT,</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replication)</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providing</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accessto</a:t>
            </a:r>
            <a:r>
              <a:rPr lang="en-US"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multiple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stores through data virtualization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800"/>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Protecting</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appropriate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authentication and</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authorization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457835" lvl="0" indent="-342900" algn="just">
              <a:spcBef>
                <a:spcPts val="800"/>
              </a:spcBef>
              <a:spcAft>
                <a:spcPts val="0"/>
              </a:spcAft>
              <a:buSzPts val="1200"/>
              <a:buFont typeface="Times New Roman" panose="02020603050405020304" pitchFamily="18"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Normalizing</a:t>
            </a:r>
            <a:r>
              <a:rPr lang="en-US" spc="5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pc="5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 normalizing</a:t>
            </a:r>
            <a:r>
              <a:rPr lang="en-US" spc="5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indexing</a:t>
            </a:r>
            <a:r>
              <a:rPr lang="en-US" spc="5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5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5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en-US" spc="5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fast</a:t>
            </a:r>
            <a:r>
              <a:rPr lang="en-US" spc="5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pc="5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access</a:t>
            </a:r>
            <a:r>
              <a:rPr lang="en-US" spc="2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Level.</a:t>
            </a:r>
          </a:p>
          <a:p>
            <a:pPr marR="457835" lvl="0" algn="just">
              <a:spcBef>
                <a:spcPts val="800"/>
              </a:spcBef>
              <a:spcAft>
                <a:spcPts val="0"/>
              </a:spcAft>
              <a:buSzPts val="1200"/>
            </a:pP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Level</a:t>
            </a:r>
            <a:r>
              <a:rPr lang="en-US" b="1"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b="1"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b="1" kern="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is the application level, where information interpretation occurs. Software at this level interacts with Level 5</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 data at rest, so it does not have to operate at network speeds. The IoT Reference Model does not strictly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define an application. Applications vary based on</a:t>
            </a:r>
            <a:r>
              <a:rPr lang="en-US"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vertical markets, the nature of device data, and business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needs. For example, some applications will focus on monitoring device data. Some will focus on controlling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devices. Some will combine device and non-device data. Monitoring and control</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applications represent many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different application models, programming patterns, and software stacks, leading to discussions of operating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mobility,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servers,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hypervisors,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multi-</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threading,</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multi-tenancy,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These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topics</a:t>
            </a:r>
            <a:r>
              <a:rPr lang="en-US"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beyond the scope of the IoT Reference Model discussion. Suffice it to say that application complexity will vary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widely.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R="457835" lvl="0" algn="just">
              <a:spcBef>
                <a:spcPts val="800"/>
              </a:spcBef>
              <a:spcAft>
                <a:spcPts val="0"/>
              </a:spcAft>
              <a:buSzPts val="1200"/>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include: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R="457835" lvl="0" algn="just">
              <a:spcBef>
                <a:spcPts val="800"/>
              </a:spcBef>
              <a:spcAft>
                <a:spcPts val="0"/>
              </a:spcAft>
              <a:buSzPts val="1200"/>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Mission-critical</a:t>
            </a:r>
            <a:r>
              <a:rPr lang="en-US" spc="2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en-US"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US"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such</a:t>
            </a:r>
            <a:r>
              <a:rPr lang="en-US" spc="2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generalized</a:t>
            </a:r>
            <a:r>
              <a:rPr lang="en-US"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ERP</a:t>
            </a:r>
            <a:r>
              <a:rPr lang="en-US"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specialized</a:t>
            </a:r>
            <a:r>
              <a:rPr lang="en-US"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industry solutions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457835" lvl="0" algn="just">
              <a:spcBef>
                <a:spcPts val="915"/>
              </a:spcBef>
              <a:spcAft>
                <a:spcPts val="0"/>
              </a:spcAft>
              <a:buSzPts val="1200"/>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Mobile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handle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simple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interactions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457835" lvl="0" algn="just">
              <a:spcBef>
                <a:spcPts val="900"/>
              </a:spcBef>
              <a:spcAft>
                <a:spcPts val="0"/>
              </a:spcAft>
              <a:buSzPts val="1200"/>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Business intelligence</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reports,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 the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BI</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server</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p>
          <a:p>
            <a:pPr marR="457835" lvl="0" algn="just">
              <a:spcBef>
                <a:spcPts val="900"/>
              </a:spcBef>
              <a:spcAft>
                <a:spcPts val="0"/>
              </a:spcAft>
              <a:buSzPts val="1200"/>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If Levels 1-5 are architected properly, the amount of work required by Level 6 will be reduced. If Level 6 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designed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properly, users will be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able to do their jobs</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better.</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457835" lvl="0" algn="just">
              <a:spcBef>
                <a:spcPts val="800"/>
              </a:spcBef>
              <a:spcAft>
                <a:spcPts val="0"/>
              </a:spcAft>
              <a:buSzPts val="1200"/>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352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39</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9696CAEC-53C6-581D-B31E-650C23CA7BCF}"/>
              </a:ext>
            </a:extLst>
          </p:cNvPr>
          <p:cNvSpPr txBox="1"/>
          <p:nvPr/>
        </p:nvSpPr>
        <p:spPr>
          <a:xfrm>
            <a:off x="105878" y="1434164"/>
            <a:ext cx="11348184" cy="3254737"/>
          </a:xfrm>
          <a:prstGeom prst="rect">
            <a:avLst/>
          </a:prstGeom>
          <a:noFill/>
        </p:spPr>
        <p:txBody>
          <a:bodyPr wrap="square">
            <a:spAutoFit/>
          </a:bodyPr>
          <a:lstStyle/>
          <a:p>
            <a:pPr marL="270510" marR="457835" indent="179705" algn="just">
              <a:spcBef>
                <a:spcPts val="800"/>
              </a:spcBef>
              <a:spcAft>
                <a:spcPts val="0"/>
              </a:spcAft>
            </a:pPr>
            <a:r>
              <a:rPr lang="en-US" sz="1800" b="1" dirty="0">
                <a:effectLst/>
                <a:latin typeface="Times New Roman" panose="02020603050405020304" pitchFamily="18" charset="0"/>
                <a:ea typeface="Times New Roman" panose="02020603050405020304" pitchFamily="18" charset="0"/>
              </a:rPr>
              <a:t>Level</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7:</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Collaboration</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Processes</a:t>
            </a:r>
            <a:endParaRPr lang="en-IN" sz="1800" b="1" dirty="0">
              <a:effectLst/>
              <a:latin typeface="Times New Roman" panose="02020603050405020304" pitchFamily="18" charset="0"/>
              <a:ea typeface="Times New Roman" panose="02020603050405020304" pitchFamily="18" charset="0"/>
            </a:endParaRPr>
          </a:p>
          <a:p>
            <a:pPr marL="270510" marR="457835" indent="179705" algn="just">
              <a:spcBef>
                <a:spcPts val="900"/>
              </a:spcBef>
              <a:spcAft>
                <a:spcPts val="0"/>
              </a:spcAft>
            </a:pPr>
            <a:r>
              <a:rPr lang="en-US" sz="1800" dirty="0">
                <a:effectLst/>
                <a:latin typeface="Times New Roman" panose="02020603050405020304" pitchFamily="18" charset="0"/>
                <a:ea typeface="Times New Roman" panose="02020603050405020304" pitchFamily="18" charset="0"/>
              </a:rPr>
              <a:t>One of the main distinctions between the Internet of Things (IoT) and IoT is that IoT includes people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becomes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particularly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clear</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Collaboration and Processes. The 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and the information it creates, is of little value unless it yield </a:t>
            </a:r>
            <a:r>
              <a:rPr lang="en-US" sz="1800" dirty="0" err="1">
                <a:effectLst/>
                <a:latin typeface="Times New Roman" panose="02020603050405020304" pitchFamily="18" charset="0"/>
                <a:ea typeface="Times New Roman" panose="02020603050405020304" pitchFamily="18" charset="0"/>
              </a:rPr>
              <a:t>saction</a:t>
            </a:r>
            <a:r>
              <a:rPr lang="en-US" sz="1800" dirty="0">
                <a:effectLst/>
                <a:latin typeface="Times New Roman" panose="02020603050405020304" pitchFamily="18" charset="0"/>
                <a:ea typeface="Times New Roman" panose="02020603050405020304" pitchFamily="18" charset="0"/>
              </a:rPr>
              <a:t>, which often requires people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 Applications execute business logic to empower people. People use applications and associated data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their specific needs.</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 multiple people use the same application for a range of different purposes. 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objective is not the application—it is to empower people to do their work better. Applications (Level 6) give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 people the right data, at the right time, so they can do the right thing. But frequently, the action needed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requires more than one person. People must be able to communicate and collaborate, sometimes using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traditional Internet, to make the IoT useful. Communication and collaboration often require multiple steps.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usually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transcends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single </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917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Picture 1">
            <a:extLst>
              <a:ext uri="{FF2B5EF4-FFF2-40B4-BE49-F238E27FC236}">
                <a16:creationId xmlns:a16="http://schemas.microsoft.com/office/drawing/2014/main" id="{A93F81AF-7E0D-B2C2-4F83-0E49935D0932}"/>
              </a:ext>
            </a:extLst>
          </p:cNvPr>
          <p:cNvPicPr>
            <a:picLocks noChangeAspect="1"/>
          </p:cNvPicPr>
          <p:nvPr/>
        </p:nvPicPr>
        <p:blipFill>
          <a:blip r:embed="rId3" cstate="print"/>
          <a:stretch>
            <a:fillRect/>
          </a:stretch>
        </p:blipFill>
        <p:spPr>
          <a:xfrm>
            <a:off x="569477" y="779647"/>
            <a:ext cx="9668099" cy="2512194"/>
          </a:xfrm>
          <a:prstGeom prst="rect">
            <a:avLst/>
          </a:prstGeom>
        </p:spPr>
      </p:pic>
      <p:pic>
        <p:nvPicPr>
          <p:cNvPr id="7" name="Picture 6">
            <a:extLst>
              <a:ext uri="{FF2B5EF4-FFF2-40B4-BE49-F238E27FC236}">
                <a16:creationId xmlns:a16="http://schemas.microsoft.com/office/drawing/2014/main" id="{F1F8DFD8-9747-8E52-F73F-4E28A20E86BC}"/>
              </a:ext>
            </a:extLst>
          </p:cNvPr>
          <p:cNvPicPr>
            <a:picLocks noChangeAspect="1"/>
          </p:cNvPicPr>
          <p:nvPr/>
        </p:nvPicPr>
        <p:blipFill>
          <a:blip r:embed="rId4" cstate="print"/>
          <a:stretch>
            <a:fillRect/>
          </a:stretch>
        </p:blipFill>
        <p:spPr>
          <a:xfrm>
            <a:off x="569476" y="3471228"/>
            <a:ext cx="9686717" cy="2512194"/>
          </a:xfrm>
          <a:prstGeom prst="rect">
            <a:avLst/>
          </a:prstGeom>
        </p:spPr>
      </p:pic>
    </p:spTree>
    <p:extLst>
      <p:ext uri="{BB962C8B-B14F-4D97-AF65-F5344CB8AC3E}">
        <p14:creationId xmlns:p14="http://schemas.microsoft.com/office/powerpoint/2010/main" val="989144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40</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AE1C6F42-AE48-D21B-43A6-124F12A0DC92}"/>
              </a:ext>
            </a:extLst>
          </p:cNvPr>
          <p:cNvSpPr txBox="1"/>
          <p:nvPr/>
        </p:nvSpPr>
        <p:spPr>
          <a:xfrm>
            <a:off x="115503" y="567890"/>
            <a:ext cx="11993079" cy="6018442"/>
          </a:xfrm>
          <a:prstGeom prst="rect">
            <a:avLst/>
          </a:prstGeom>
          <a:noFill/>
        </p:spPr>
        <p:txBody>
          <a:bodyPr wrap="square">
            <a:spAutoFit/>
          </a:bodyPr>
          <a:lstStyle/>
          <a:p>
            <a:pPr marR="45783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IoT Domain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457835" lvl="0" indent="-342900" algn="just">
              <a:spcAft>
                <a:spcPts val="0"/>
              </a:spcAft>
              <a:buSzPts val="1200"/>
              <a:buFont typeface="Arial MT"/>
              <a:buChar char="•"/>
            </a:pPr>
            <a:r>
              <a:rPr lang="en-US" sz="1800" dirty="0">
                <a:effectLst/>
                <a:latin typeface="Times New Roman" panose="02020603050405020304" pitchFamily="18" charset="0"/>
                <a:ea typeface="Arial MT"/>
                <a:cs typeface="Arial MT"/>
              </a:rPr>
              <a:t>An example of mapping an IoT Domain Model and Functional View to Devices with different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capabilities (different alternatives) connecting to a cloud infrastructure. Alternative 1 shows device that can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host only a simple Sensor Device and a short-range wired or wireless connectivity technology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(Basic Device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#1).</a:t>
            </a:r>
            <a:endParaRPr lang="en-IN" sz="1600" dirty="0">
              <a:effectLst/>
              <a:latin typeface="Times New Roman" panose="02020603050405020304" pitchFamily="18" charset="0"/>
              <a:ea typeface="Arial MT"/>
              <a:cs typeface="Arial MT"/>
            </a:endParaRPr>
          </a:p>
          <a:p>
            <a:pPr marL="342900" marR="457835" lvl="0" indent="-342900" algn="just">
              <a:spcBef>
                <a:spcPts val="310"/>
              </a:spcBef>
              <a:spcAft>
                <a:spcPts val="0"/>
              </a:spcAft>
              <a:buSzPts val="1200"/>
              <a:buFont typeface="Arial MT"/>
              <a:buChar char="•"/>
              <a:tabLst>
                <a:tab pos="457200" algn="l"/>
              </a:tabLst>
            </a:pPr>
            <a:r>
              <a:rPr lang="en-US" sz="1800" dirty="0">
                <a:effectLst/>
                <a:latin typeface="Times New Roman" panose="02020603050405020304" pitchFamily="18" charset="0"/>
                <a:ea typeface="Arial MT"/>
                <a:cs typeface="Arial MT"/>
              </a:rPr>
              <a:t>Such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kind of device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needs an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Advanced Device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of</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type #1 that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allows</a:t>
            </a:r>
            <a:r>
              <a:rPr lang="en-US" sz="1800" spc="2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basic</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device</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to</a:t>
            </a:r>
            <a:r>
              <a:rPr lang="en-US" sz="1800" spc="4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perform</a:t>
            </a:r>
            <a:r>
              <a:rPr lang="en-US" sz="1800" spc="5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protocol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adaptation</a:t>
            </a:r>
            <a:r>
              <a:rPr lang="en-US" sz="1800" spc="4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(at</a:t>
            </a:r>
            <a:r>
              <a:rPr lang="en-US" sz="1800" spc="4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least</a:t>
            </a:r>
            <a:r>
              <a:rPr lang="en-US" sz="1800" spc="5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from</a:t>
            </a:r>
            <a:r>
              <a:rPr lang="en-US" sz="1800" spc="4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short-range</a:t>
            </a:r>
            <a:r>
              <a:rPr lang="en-US" sz="1800" spc="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wired</a:t>
            </a:r>
            <a:r>
              <a:rPr lang="en-US" sz="1800" spc="5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or</a:t>
            </a:r>
            <a:r>
              <a:rPr lang="en-US" sz="1800" spc="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wireless connectivity</a:t>
            </a:r>
            <a:r>
              <a:rPr lang="en-US" sz="1800" spc="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technology</a:t>
            </a:r>
            <a:r>
              <a:rPr lang="en-US" sz="1800" spc="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to</a:t>
            </a:r>
            <a:r>
              <a:rPr lang="en-US" sz="1800" spc="8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a:t>
            </a:r>
            <a:r>
              <a:rPr lang="en-US" sz="1800" spc="7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WAN</a:t>
            </a:r>
            <a:r>
              <a:rPr lang="en-US" sz="1800" spc="7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technology)</a:t>
            </a:r>
            <a:r>
              <a:rPr lang="en-US" sz="1800" spc="7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so</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that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Sensor IoT service in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cloud and the Sensor Resource on the Basic Device #1 can exchange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endParaRPr lang="en-IN" sz="1600" dirty="0">
              <a:effectLst/>
              <a:latin typeface="Times New Roman" panose="02020603050405020304" pitchFamily="18" charset="0"/>
              <a:ea typeface="Arial MT"/>
              <a:cs typeface="Arial MT"/>
            </a:endParaRPr>
          </a:p>
          <a:p>
            <a:pPr marL="342900" marR="457835" lvl="0" indent="-342900" algn="just">
              <a:spcBef>
                <a:spcPts val="1015"/>
              </a:spcBef>
              <a:spcAft>
                <a:spcPts val="0"/>
              </a:spcAft>
              <a:buSzPts val="1200"/>
              <a:buFont typeface="Arial MT"/>
              <a:buChar char="•"/>
            </a:pPr>
            <a:r>
              <a:rPr lang="en-US" sz="1800" dirty="0">
                <a:effectLst/>
                <a:latin typeface="Times New Roman" panose="02020603050405020304" pitchFamily="18" charset="0"/>
                <a:ea typeface="Arial MT"/>
                <a:cs typeface="Arial MT"/>
              </a:rPr>
              <a:t>The Virtual Entity representing the Physical Entity where the Basic Device #1 is deployed is also hosted in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cloud.</a:t>
            </a:r>
            <a:endParaRPr lang="en-IN" sz="1600" dirty="0">
              <a:effectLst/>
              <a:latin typeface="Times New Roman" panose="02020603050405020304" pitchFamily="18" charset="0"/>
              <a:ea typeface="Arial MT"/>
              <a:cs typeface="Arial MT"/>
            </a:endParaRPr>
          </a:p>
          <a:p>
            <a:pPr marL="342900" marR="457835" lvl="0" indent="-342900" algn="just">
              <a:spcBef>
                <a:spcPts val="1040"/>
              </a:spcBef>
              <a:spcAft>
                <a:spcPts val="0"/>
              </a:spcAft>
              <a:buSzPts val="1200"/>
              <a:buFont typeface="Arial MT"/>
              <a:buChar char="•"/>
            </a:pPr>
            <a:r>
              <a:rPr lang="en-US" sz="1800" dirty="0">
                <a:effectLst/>
                <a:latin typeface="Times New Roman" panose="02020603050405020304" pitchFamily="18" charset="0"/>
                <a:ea typeface="Arial MT"/>
                <a:cs typeface="Arial MT"/>
              </a:rPr>
              <a:t>In alternative 2, Advanced Devices (type #2) can host the Sensor IoT Service communicating to the Sensor</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Resource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on</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Basic</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Device</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#1.</a:t>
            </a:r>
            <a:endParaRPr lang="en-IN" sz="1600" dirty="0">
              <a:effectLst/>
              <a:latin typeface="Times New Roman" panose="02020603050405020304" pitchFamily="18" charset="0"/>
              <a:ea typeface="Arial MT"/>
              <a:cs typeface="Arial MT"/>
            </a:endParaRPr>
          </a:p>
          <a:p>
            <a:pPr marL="342900" marR="457835" lvl="0" indent="-342900" algn="just">
              <a:spcBef>
                <a:spcPts val="1000"/>
              </a:spcBef>
              <a:spcAft>
                <a:spcPts val="0"/>
              </a:spcAft>
              <a:buSzPts val="1200"/>
              <a:buFont typeface="Arial MT"/>
              <a:buChar char="•"/>
            </a:pPr>
            <a:r>
              <a:rPr lang="en-US" sz="1800" dirty="0">
                <a:effectLst/>
                <a:latin typeface="Times New Roman" panose="02020603050405020304" pitchFamily="18" charset="0"/>
                <a:ea typeface="Arial MT"/>
                <a:cs typeface="Arial MT"/>
              </a:rPr>
              <a:t>The cloud infrastructure in this case only hosts the Virtual Entity Service corresponding to the Sensor IoT</a:t>
            </a:r>
            <a:r>
              <a:rPr lang="en-US" sz="1800" spc="5" dirty="0">
                <a:effectLst/>
                <a:latin typeface="Times New Roman" panose="02020603050405020304" pitchFamily="18" charset="0"/>
                <a:ea typeface="Arial MT"/>
                <a:cs typeface="Arial MT"/>
              </a:rPr>
              <a:t> </a:t>
            </a:r>
            <a:r>
              <a:rPr lang="en-US" sz="1800" spc="-5" dirty="0">
                <a:effectLst/>
                <a:latin typeface="Times New Roman" panose="02020603050405020304" pitchFamily="18" charset="0"/>
                <a:ea typeface="Arial MT"/>
                <a:cs typeface="Arial MT"/>
              </a:rPr>
              <a:t>Service. The difference </a:t>
            </a:r>
            <a:r>
              <a:rPr lang="en-US" sz="1800" dirty="0">
                <a:effectLst/>
                <a:latin typeface="Times New Roman" panose="02020603050405020304" pitchFamily="18" charset="0"/>
                <a:ea typeface="Arial MT"/>
                <a:cs typeface="Arial MT"/>
              </a:rPr>
              <a:t>between alternative 1 and 2 is that the Sensor IoT Service hosted on an Advanced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Device</a:t>
            </a:r>
            <a:r>
              <a:rPr lang="en-US" sz="1800" spc="1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#2</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should</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be</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capable</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of</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responding</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to</a:t>
            </a:r>
            <a:r>
              <a:rPr lang="en-US" sz="1800" spc="2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requests</a:t>
            </a:r>
            <a:r>
              <a:rPr lang="en-US" sz="1800" spc="2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from</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Users</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(cloud</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services,</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Applications)</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with</a:t>
            </a:r>
            <a:r>
              <a:rPr lang="en-US" sz="1800" spc="2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endParaRPr lang="en-IN" sz="1600" dirty="0">
              <a:effectLst/>
              <a:latin typeface="Times New Roman" panose="02020603050405020304" pitchFamily="18" charset="0"/>
              <a:ea typeface="Arial MT"/>
              <a:cs typeface="Arial MT"/>
            </a:endParaRPr>
          </a:p>
          <a:p>
            <a:pPr marL="270510" marR="457835" indent="179705" algn="just">
              <a:spcBef>
                <a:spcPts val="395"/>
              </a:spcBef>
              <a:spcAft>
                <a:spcPts val="0"/>
              </a:spcAft>
            </a:pPr>
            <a:r>
              <a:rPr lang="en-US" sz="1800" dirty="0">
                <a:effectLst/>
                <a:latin typeface="Times New Roman" panose="02020603050405020304" pitchFamily="18" charset="0"/>
                <a:ea typeface="Times New Roman" panose="02020603050405020304" pitchFamily="18" charset="0"/>
              </a:rPr>
              <a:t>appropriate secure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10"/>
              </a:spcBef>
              <a:spcAft>
                <a:spcPts val="0"/>
              </a:spcAft>
            </a:pPr>
            <a:r>
              <a:rPr lang="en-US" sz="14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5"/>
              </a:spcBef>
              <a:spcAft>
                <a:spcPts val="0"/>
              </a:spcAft>
              <a:buSzPts val="1200"/>
              <a:buFont typeface="Arial MT"/>
              <a:buChar char="•"/>
            </a:pPr>
            <a:r>
              <a:rPr lang="en-US" sz="1800" dirty="0">
                <a:effectLst/>
                <a:latin typeface="Times New Roman" panose="02020603050405020304" pitchFamily="18" charset="0"/>
                <a:ea typeface="Arial MT"/>
                <a:cs typeface="Arial MT"/>
              </a:rPr>
              <a:t>In alternative 3, the Basic Device #3 is capable of providing the Sensor Resource and</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Sensor IoT Service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but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still needs an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Advanced Device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#1 to</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transport</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 service requests/responses/subscriptions/</a:t>
            </a:r>
            <a:endParaRPr lang="en-IN" sz="1600" dirty="0">
              <a:effectLst/>
              <a:latin typeface="Times New Roman" panose="02020603050405020304" pitchFamily="18" charset="0"/>
              <a:ea typeface="Arial MT"/>
              <a:cs typeface="Arial MT"/>
            </a:endParaRPr>
          </a:p>
          <a:p>
            <a:pPr marL="342900" marR="457835" lvl="0" indent="-342900" algn="just">
              <a:spcBef>
                <a:spcPts val="1035"/>
              </a:spcBef>
              <a:spcAft>
                <a:spcPts val="0"/>
              </a:spcAft>
              <a:buSzPts val="1200"/>
              <a:buFont typeface="Arial MT"/>
              <a:buChar char="•"/>
            </a:pPr>
            <a:r>
              <a:rPr lang="en-US" sz="1800" dirty="0">
                <a:effectLst/>
                <a:latin typeface="Times New Roman" panose="02020603050405020304" pitchFamily="18" charset="0"/>
                <a:ea typeface="Arial MT"/>
                <a:cs typeface="Arial MT"/>
              </a:rPr>
              <a:t>notifications/publications to the Users in the cloud. According to experience, this kind of deployment scenario</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imposes a high burden on a Basic Device, which potentially makes the Basic Device the weakest link in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 flow</a:t>
            </a:r>
            <a:endParaRPr lang="en-IN" sz="1600" dirty="0">
              <a:effectLst/>
              <a:latin typeface="Times New Roman" panose="02020603050405020304" pitchFamily="18" charset="0"/>
              <a:ea typeface="Arial MT"/>
              <a:cs typeface="Arial MT"/>
            </a:endParaRPr>
          </a:p>
        </p:txBody>
      </p:sp>
    </p:spTree>
    <p:extLst>
      <p:ext uri="{BB962C8B-B14F-4D97-AF65-F5344CB8AC3E}">
        <p14:creationId xmlns:p14="http://schemas.microsoft.com/office/powerpoint/2010/main" val="178047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41</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1A7D2779-9931-03CB-A728-8C576B546738}"/>
              </a:ext>
            </a:extLst>
          </p:cNvPr>
          <p:cNvSpPr txBox="1"/>
          <p:nvPr/>
        </p:nvSpPr>
        <p:spPr>
          <a:xfrm>
            <a:off x="371049" y="587141"/>
            <a:ext cx="11718281" cy="2354491"/>
          </a:xfrm>
          <a:prstGeom prst="rect">
            <a:avLst/>
          </a:prstGeom>
          <a:noFill/>
        </p:spPr>
        <p:txBody>
          <a:bodyPr wrap="square">
            <a:spAutoFit/>
          </a:bodyPr>
          <a:lstStyle/>
          <a:p>
            <a:pPr marL="342900" marR="457835" lvl="0" indent="-342900" algn="just">
              <a:spcBef>
                <a:spcPts val="1025"/>
              </a:spcBef>
              <a:spcAft>
                <a:spcPts val="0"/>
              </a:spcAft>
              <a:buSzPts val="1200"/>
              <a:buFont typeface="Arial MT"/>
              <a:buChar char="•"/>
            </a:pPr>
            <a:r>
              <a:rPr lang="en-US" sz="1800" dirty="0">
                <a:effectLst/>
                <a:latin typeface="Times New Roman" panose="02020603050405020304" pitchFamily="18" charset="0"/>
                <a:ea typeface="Arial MT"/>
                <a:cs typeface="Arial MT"/>
              </a:rPr>
              <a:t>If malicious Users launch a Denial of Service (DoS) attack on the node,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probability of the node going down</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 very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high.</a:t>
            </a:r>
          </a:p>
          <a:p>
            <a:pPr marL="342900" marR="457835" lvl="0" indent="-342900" algn="just">
              <a:spcBef>
                <a:spcPts val="1025"/>
              </a:spcBef>
              <a:spcAft>
                <a:spcPts val="0"/>
              </a:spcAft>
              <a:buSzPts val="1200"/>
              <a:buFont typeface="Arial MT"/>
              <a:buChar char="•"/>
            </a:pPr>
            <a:r>
              <a:rPr lang="en-US" dirty="0">
                <a:latin typeface="Times New Roman" panose="02020603050405020304" pitchFamily="18" charset="0"/>
                <a:ea typeface="Arial MT"/>
                <a:cs typeface="Arial MT"/>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Alternatives 4 and 5 show Advanced Devices offering a WAN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interface.In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alternative 4, only the Sensor</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 is hosted on the Device, while in alternative 5, even the IoT Service is hosted on the Device.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Virtual Entity Service</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is hosted in the cloud</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342900" marR="457835" lvl="0" indent="-342900" algn="just">
              <a:spcBef>
                <a:spcPts val="1025"/>
              </a:spcBef>
              <a:spcAft>
                <a:spcPts val="0"/>
              </a:spcAft>
              <a:buSzPts val="1200"/>
              <a:buFont typeface="Arial MT"/>
              <a:buChar char="•"/>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457835" lvl="0" algn="just">
              <a:spcBef>
                <a:spcPts val="1025"/>
              </a:spcBef>
              <a:spcAft>
                <a:spcPts val="0"/>
              </a:spcAft>
              <a:buSzPts val="1200"/>
            </a:pPr>
            <a:endParaRPr lang="en-IN" sz="1600" dirty="0">
              <a:effectLst/>
              <a:latin typeface="Times New Roman" panose="02020603050405020304" pitchFamily="18" charset="0"/>
              <a:ea typeface="Arial MT"/>
              <a:cs typeface="Arial MT"/>
            </a:endParaRPr>
          </a:p>
        </p:txBody>
      </p:sp>
      <p:pic>
        <p:nvPicPr>
          <p:cNvPr id="7" name="Picture 6">
            <a:extLst>
              <a:ext uri="{FF2B5EF4-FFF2-40B4-BE49-F238E27FC236}">
                <a16:creationId xmlns:a16="http://schemas.microsoft.com/office/drawing/2014/main" id="{015AF9F8-64B7-9A89-4CA6-7F6CE7E7D63F}"/>
              </a:ext>
            </a:extLst>
          </p:cNvPr>
          <p:cNvPicPr>
            <a:picLocks noChangeAspect="1"/>
          </p:cNvPicPr>
          <p:nvPr/>
        </p:nvPicPr>
        <p:blipFill>
          <a:blip r:embed="rId3" cstate="print"/>
          <a:stretch>
            <a:fillRect/>
          </a:stretch>
        </p:blipFill>
        <p:spPr>
          <a:xfrm>
            <a:off x="2252313" y="2233060"/>
            <a:ext cx="6959064" cy="3936733"/>
          </a:xfrm>
          <a:prstGeom prst="rect">
            <a:avLst/>
          </a:prstGeom>
        </p:spPr>
      </p:pic>
    </p:spTree>
    <p:extLst>
      <p:ext uri="{BB962C8B-B14F-4D97-AF65-F5344CB8AC3E}">
        <p14:creationId xmlns:p14="http://schemas.microsoft.com/office/powerpoint/2010/main" val="1322126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42</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4B7DE652-A81B-4A0E-97BC-7AEA353D3CD8}"/>
              </a:ext>
            </a:extLst>
          </p:cNvPr>
          <p:cNvSpPr txBox="1"/>
          <p:nvPr/>
        </p:nvSpPr>
        <p:spPr>
          <a:xfrm>
            <a:off x="490888" y="1035880"/>
            <a:ext cx="11701112" cy="5374676"/>
          </a:xfrm>
          <a:prstGeom prst="rect">
            <a:avLst/>
          </a:prstGeom>
          <a:noFill/>
        </p:spPr>
        <p:txBody>
          <a:bodyPr wrap="square">
            <a:spAutoFit/>
          </a:bodyPr>
          <a:lstStyle/>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Information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457835" lvl="0" indent="-342900" algn="just">
              <a:spcBef>
                <a:spcPts val="5"/>
              </a:spcBef>
              <a:spcAft>
                <a:spcPts val="0"/>
              </a:spcAft>
              <a:buSzPts val="1200"/>
              <a:buFont typeface="Arial MT"/>
              <a:buChar char="•"/>
            </a:pPr>
            <a:r>
              <a:rPr lang="en-US" sz="1800" dirty="0">
                <a:effectLst/>
                <a:latin typeface="Times New Roman" panose="02020603050405020304" pitchFamily="18" charset="0"/>
                <a:ea typeface="Arial MT"/>
                <a:cs typeface="Arial MT"/>
              </a:rPr>
              <a:t>The information view consists of (a) the description of the information handled in the IoT System, and (b)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way this information is handled in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system; in other words, the information lifecycle and flow (how</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 created, processed, and</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deleted),</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 handling components.</a:t>
            </a:r>
            <a:endParaRPr lang="en-IN" sz="1600" dirty="0">
              <a:effectLst/>
              <a:latin typeface="Times New Roman" panose="02020603050405020304" pitchFamily="18" charset="0"/>
              <a:ea typeface="Arial MT"/>
              <a:cs typeface="Arial MT"/>
            </a:endParaRPr>
          </a:p>
          <a:p>
            <a:pPr marL="342900" marR="457835" lvl="0" indent="-342900" algn="just">
              <a:spcBef>
                <a:spcPts val="995"/>
              </a:spcBef>
              <a:spcAft>
                <a:spcPts val="0"/>
              </a:spcAft>
              <a:buSzPts val="1200"/>
              <a:buFont typeface="Arial MT"/>
              <a:buChar char="•"/>
              <a:tabLst>
                <a:tab pos="228600" algn="l"/>
                <a:tab pos="359410" algn="l"/>
              </a:tabLst>
            </a:pPr>
            <a:r>
              <a:rPr lang="en-US" sz="1800" b="1" kern="0" dirty="0">
                <a:effectLst/>
                <a:latin typeface="Times New Roman" panose="02020603050405020304" pitchFamily="18" charset="0"/>
                <a:ea typeface="Arial MT"/>
                <a:cs typeface="Arial MT"/>
              </a:rPr>
              <a:t>Information</a:t>
            </a:r>
            <a:r>
              <a:rPr lang="en-US" sz="1800" b="1" kern="0" spc="-20" dirty="0">
                <a:effectLst/>
                <a:latin typeface="Times New Roman" panose="02020603050405020304" pitchFamily="18" charset="0"/>
                <a:ea typeface="Arial MT"/>
                <a:cs typeface="Arial MT"/>
              </a:rPr>
              <a:t> </a:t>
            </a:r>
            <a:r>
              <a:rPr lang="en-US" sz="1800" b="1" kern="0" dirty="0">
                <a:effectLst/>
                <a:latin typeface="Times New Roman" panose="02020603050405020304" pitchFamily="18" charset="0"/>
                <a:ea typeface="Arial MT"/>
                <a:cs typeface="Arial MT"/>
              </a:rPr>
              <a:t>description</a:t>
            </a:r>
            <a:endParaRPr lang="en-IN" sz="1800" b="1" kern="0" dirty="0">
              <a:effectLst/>
              <a:latin typeface="Times New Roman" panose="02020603050405020304" pitchFamily="18" charset="0"/>
              <a:ea typeface="Arial MT"/>
              <a:cs typeface="Arial MT"/>
            </a:endParaRPr>
          </a:p>
          <a:p>
            <a:pPr marL="270510" marR="457835" indent="179705" algn="just">
              <a:spcBef>
                <a:spcPts val="45"/>
              </a:spcBef>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pieces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handled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complying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ARM</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985"/>
              </a:spcBef>
              <a:spcAft>
                <a:spcPts val="0"/>
              </a:spcAft>
              <a:buSzPts val="1200"/>
              <a:buFont typeface="Times New Roman" panose="02020603050405020304" pitchFamily="18" charset="0"/>
              <a:buChar char="•"/>
              <a:tabLst>
                <a:tab pos="1514475" algn="l"/>
                <a:tab pos="1515110" algn="l"/>
              </a:tabLst>
            </a:pPr>
            <a:r>
              <a:rPr lang="en-US" sz="1800" dirty="0">
                <a:effectLst/>
                <a:latin typeface="Times New Roman" panose="02020603050405020304" pitchFamily="18" charset="0"/>
                <a:ea typeface="Times New Roman" panose="02020603050405020304" pitchFamily="18" charset="0"/>
              </a:rPr>
              <a:t>Virtual</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Entity</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context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attributes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represented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IoT 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(attributes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metadata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temperature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room).</a:t>
            </a:r>
            <a:endParaRPr lang="en-IN" sz="1600" dirty="0">
              <a:effectLst/>
              <a:latin typeface="Times New Roman" panose="02020603050405020304" pitchFamily="18" charset="0"/>
              <a:ea typeface="Times New Roman" panose="02020603050405020304" pitchFamily="18" charset="0"/>
            </a:endParaRPr>
          </a:p>
          <a:p>
            <a:pPr marL="270510" marR="457835" indent="179705" algn="just">
              <a:spcBef>
                <a:spcPts val="20"/>
              </a:spcBef>
              <a:spcAft>
                <a:spcPts val="0"/>
              </a:spcAft>
            </a:pP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one</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5"/>
              </a:spcBef>
              <a:spcAft>
                <a:spcPts val="0"/>
              </a:spcAft>
            </a:pPr>
            <a:r>
              <a:rPr lang="en-US" sz="14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Aft>
                <a:spcPts val="0"/>
              </a:spcAft>
            </a:pP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pieces 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and 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properties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associated Physical Entities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Things.</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1035"/>
              </a:spcBef>
              <a:spcAft>
                <a:spcPts val="0"/>
              </a:spcAft>
              <a:buSzPts val="1200"/>
              <a:buFont typeface="Times New Roman" panose="02020603050405020304" pitchFamily="18" charset="0"/>
              <a:buChar char="•"/>
              <a:tabLst>
                <a:tab pos="1481455" algn="l"/>
                <a:tab pos="1482090" algn="l"/>
              </a:tabLst>
            </a:pP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 output itself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another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important part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 system.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the information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interrogating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 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endParaRPr lang="en-IN" sz="1600" dirty="0">
              <a:effectLst/>
              <a:latin typeface="Times New Roman" panose="02020603050405020304" pitchFamily="18" charset="0"/>
              <a:ea typeface="Times New Roman" panose="02020603050405020304" pitchFamily="18" charset="0"/>
            </a:endParaRPr>
          </a:p>
          <a:p>
            <a:pPr marL="342900" marR="457835" lvl="0" indent="-342900" algn="just">
              <a:spcBef>
                <a:spcPts val="1000"/>
              </a:spcBef>
              <a:spcAft>
                <a:spcPts val="0"/>
              </a:spcAft>
              <a:buSzPts val="1200"/>
              <a:buFont typeface="Times New Roman" panose="02020603050405020304" pitchFamily="18" charset="0"/>
              <a:buChar char="•"/>
              <a:tabLst>
                <a:tab pos="1473835" algn="l"/>
                <a:tab pos="1474470" algn="l"/>
              </a:tabLst>
            </a:pPr>
            <a:r>
              <a:rPr lang="en-US" sz="1800" dirty="0">
                <a:effectLst/>
                <a:latin typeface="Times New Roman" panose="02020603050405020304" pitchFamily="18" charset="0"/>
                <a:ea typeface="Times New Roman" panose="02020603050405020304" pitchFamily="18" charset="0"/>
              </a:rPr>
              <a:t>Virtual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Entity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descriptions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contain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attributes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coming</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(e.g. ownership information).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592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43</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7DD01356-66CA-677D-4B20-DA36ECAE4927}"/>
              </a:ext>
            </a:extLst>
          </p:cNvPr>
          <p:cNvSpPr txBox="1"/>
          <p:nvPr/>
        </p:nvSpPr>
        <p:spPr>
          <a:xfrm>
            <a:off x="269507" y="1103016"/>
            <a:ext cx="11781321" cy="5042406"/>
          </a:xfrm>
          <a:prstGeom prst="rect">
            <a:avLst/>
          </a:prstGeom>
          <a:noFill/>
        </p:spPr>
        <p:txBody>
          <a:bodyPr wrap="square">
            <a:spAutoFit/>
          </a:bodyPr>
          <a:lstStyle/>
          <a:p>
            <a:pPr marL="342900" marR="457835" lvl="0" indent="-342900" algn="just">
              <a:spcBef>
                <a:spcPts val="1025"/>
              </a:spcBef>
              <a:spcAft>
                <a:spcPts val="0"/>
              </a:spcAft>
              <a:buSzPts val="1200"/>
              <a:buFont typeface="Arial MT"/>
              <a:buChar char="•"/>
              <a:tabLst>
                <a:tab pos="359410" algn="l"/>
              </a:tabLst>
            </a:pPr>
            <a:r>
              <a:rPr lang="en-US" sz="1800" dirty="0">
                <a:effectLst/>
                <a:latin typeface="Times New Roman" panose="02020603050405020304" pitchFamily="18" charset="0"/>
                <a:ea typeface="Arial MT"/>
                <a:cs typeface="Arial MT"/>
              </a:rPr>
              <a:t>Associations</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between</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Virtual</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Entities</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related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Services.</a:t>
            </a:r>
            <a:endParaRPr lang="en-IN" sz="1600" dirty="0">
              <a:effectLst/>
              <a:latin typeface="Times New Roman" panose="02020603050405020304" pitchFamily="18" charset="0"/>
              <a:ea typeface="Arial MT"/>
              <a:cs typeface="Arial MT"/>
            </a:endParaRPr>
          </a:p>
          <a:p>
            <a:pPr marL="270510" marR="457835" indent="17970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Aft>
                <a:spcPts val="0"/>
              </a:spcAft>
              <a:buSzPts val="1200"/>
              <a:buFont typeface="Arial MT"/>
              <a:buChar char="•"/>
              <a:tabLst>
                <a:tab pos="1409700" algn="l"/>
                <a:tab pos="1410335" algn="l"/>
              </a:tabLst>
            </a:pPr>
            <a:r>
              <a:rPr lang="en-US" sz="1800" dirty="0">
                <a:effectLst/>
                <a:latin typeface="Times New Roman" panose="02020603050405020304" pitchFamily="18" charset="0"/>
                <a:ea typeface="Arial MT"/>
                <a:cs typeface="Arial MT"/>
              </a:rPr>
              <a:t>Virtual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Entity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Associations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with other Virtual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Entities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(e.g. Room</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#123</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on Floor #7).</a:t>
            </a:r>
            <a:endParaRPr lang="en-IN" sz="1600" dirty="0">
              <a:effectLst/>
              <a:latin typeface="Times New Roman" panose="02020603050405020304" pitchFamily="18" charset="0"/>
              <a:ea typeface="Arial MT"/>
              <a:cs typeface="Arial MT"/>
            </a:endParaRPr>
          </a:p>
          <a:p>
            <a:pPr marL="342900" marR="457835" lvl="0" indent="-342900" algn="just">
              <a:spcBef>
                <a:spcPts val="515"/>
              </a:spcBef>
              <a:spcAft>
                <a:spcPts val="0"/>
              </a:spcAft>
              <a:buSzPts val="1200"/>
              <a:buFont typeface="Arial MT"/>
              <a:buChar char="•"/>
              <a:tabLst>
                <a:tab pos="1409700" algn="l"/>
                <a:tab pos="1410335" algn="l"/>
              </a:tabLst>
            </a:pPr>
            <a:r>
              <a:rPr lang="en-US" sz="1800" dirty="0">
                <a:effectLst/>
                <a:latin typeface="Times New Roman" panose="02020603050405020304" pitchFamily="18" charset="0"/>
                <a:ea typeface="Arial MT"/>
                <a:cs typeface="Arial MT"/>
              </a:rPr>
              <a:t>IoT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Service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Descriptions,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which contain associated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Resources, interface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descriptions, etc.</a:t>
            </a:r>
          </a:p>
          <a:p>
            <a:pPr marL="342900" marR="457835" lvl="0" indent="-342900" algn="just">
              <a:spcBef>
                <a:spcPts val="5"/>
              </a:spcBef>
              <a:spcAft>
                <a:spcPts val="0"/>
              </a:spcAft>
              <a:buSzPts val="1200"/>
              <a:buFont typeface="Arial MT"/>
              <a:buChar char="•"/>
            </a:pPr>
            <a:r>
              <a:rPr lang="en-US" sz="1800" dirty="0">
                <a:effectLst/>
                <a:latin typeface="Times New Roman" panose="02020603050405020304" pitchFamily="18" charset="0"/>
                <a:ea typeface="Arial MT"/>
                <a:cs typeface="Arial MT"/>
              </a:rPr>
              <a:t>Resource Descriptions, which contain the type of resource (e.g. sensor), identity, associated Services, and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Devices.</a:t>
            </a:r>
            <a:endParaRPr lang="en-IN" sz="1800" dirty="0">
              <a:effectLst/>
              <a:latin typeface="Times New Roman" panose="02020603050405020304" pitchFamily="18" charset="0"/>
              <a:ea typeface="Arial MT"/>
              <a:cs typeface="Arial MT"/>
            </a:endParaRPr>
          </a:p>
          <a:p>
            <a:pPr marL="342900" marR="457835" lvl="0" indent="-342900" algn="just">
              <a:spcBef>
                <a:spcPts val="1000"/>
              </a:spcBef>
              <a:spcAft>
                <a:spcPts val="0"/>
              </a:spcAft>
              <a:buSzPts val="1200"/>
              <a:buFont typeface="Arial MT"/>
              <a:buChar char="•"/>
              <a:tabLst>
                <a:tab pos="359410" algn="l"/>
              </a:tabLst>
            </a:pPr>
            <a:r>
              <a:rPr lang="en-US" sz="1800" dirty="0">
                <a:effectLst/>
                <a:latin typeface="Times New Roman" panose="02020603050405020304" pitchFamily="18" charset="0"/>
                <a:ea typeface="Arial MT"/>
                <a:cs typeface="Arial MT"/>
              </a:rPr>
              <a:t>Device</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Descriptions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device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capabilities (e.g.</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sensors,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radios).</a:t>
            </a:r>
            <a:endParaRPr lang="en-IN" dirty="0">
              <a:latin typeface="Times New Roman" panose="02020603050405020304" pitchFamily="18" charset="0"/>
              <a:ea typeface="Arial MT"/>
              <a:cs typeface="Arial MT"/>
            </a:endParaRPr>
          </a:p>
          <a:p>
            <a:pPr marL="342900" marR="457835" lvl="0" indent="-342900" algn="just">
              <a:spcBef>
                <a:spcPts val="1000"/>
              </a:spcBef>
              <a:spcAft>
                <a:spcPts val="0"/>
              </a:spcAft>
              <a:buSzPts val="1200"/>
              <a:buFont typeface="Arial MT"/>
              <a:buChar char="•"/>
              <a:tabLst>
                <a:tab pos="359410" algn="l"/>
              </a:tabLst>
            </a:pPr>
            <a:r>
              <a:rPr lang="en-US" sz="1800" dirty="0">
                <a:effectLst/>
                <a:latin typeface="Times New Roman" panose="02020603050405020304" pitchFamily="18" charset="0"/>
                <a:ea typeface="Arial MT"/>
                <a:cs typeface="Arial MT"/>
              </a:rPr>
              <a:t>Descriptions of Composed Services, which contain the model of how a complex service is composed of simpler</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services.</a:t>
            </a:r>
            <a:endParaRPr lang="en-IN" sz="1800" dirty="0">
              <a:effectLst/>
              <a:latin typeface="Times New Roman" panose="02020603050405020304" pitchFamily="18" charset="0"/>
              <a:ea typeface="Arial MT"/>
              <a:cs typeface="Arial MT"/>
            </a:endParaRPr>
          </a:p>
          <a:p>
            <a:pPr marL="342900" marR="457835" lvl="0" indent="-342900" algn="just">
              <a:spcBef>
                <a:spcPts val="1025"/>
              </a:spcBef>
              <a:spcAft>
                <a:spcPts val="0"/>
              </a:spcAft>
              <a:buSzPts val="1200"/>
              <a:buFont typeface="Arial MT"/>
              <a:buChar char="•"/>
            </a:pPr>
            <a:r>
              <a:rPr lang="en-US" sz="1800" dirty="0">
                <a:effectLst/>
                <a:latin typeface="Times New Roman" panose="02020603050405020304" pitchFamily="18" charset="0"/>
                <a:ea typeface="Arial MT"/>
                <a:cs typeface="Arial MT"/>
              </a:rPr>
              <a:t>IoT Business Process Model, which describes the steps of a business process utilizing other IoT-related services</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Virtual Entity, Composed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Services).</a:t>
            </a:r>
            <a:endParaRPr lang="en-IN" dirty="0">
              <a:latin typeface="Times New Roman" panose="02020603050405020304" pitchFamily="18" charset="0"/>
              <a:ea typeface="Arial MT"/>
              <a:cs typeface="Arial MT"/>
            </a:endParaRPr>
          </a:p>
          <a:p>
            <a:pPr marL="342900" marR="457835" lvl="0" indent="-342900" algn="just">
              <a:spcBef>
                <a:spcPts val="1025"/>
              </a:spcBef>
              <a:spcAft>
                <a:spcPts val="0"/>
              </a:spcAft>
              <a:buSzPts val="1200"/>
              <a:buFont typeface="Arial MT"/>
              <a:buChar char="•"/>
            </a:pPr>
            <a:r>
              <a:rPr lang="en-US" sz="1800" dirty="0">
                <a:effectLst/>
                <a:latin typeface="Times New Roman" panose="02020603050405020304" pitchFamily="18" charset="0"/>
                <a:ea typeface="Arial MT"/>
                <a:cs typeface="Arial MT"/>
              </a:rPr>
              <a:t>Security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keys,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identity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pools,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policies,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trust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models,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reputation</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scores,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etc.</a:t>
            </a:r>
            <a:endParaRPr lang="en-IN" sz="1800" dirty="0">
              <a:effectLst/>
              <a:latin typeface="Times New Roman" panose="02020603050405020304" pitchFamily="18" charset="0"/>
              <a:ea typeface="Arial MT"/>
              <a:cs typeface="Arial MT"/>
            </a:endParaRPr>
          </a:p>
          <a:p>
            <a:pPr marL="270510" marR="457835" indent="179705" algn="just">
              <a:spcBef>
                <a:spcPts val="4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457835" lvl="0" indent="-342900" algn="just">
              <a:spcBef>
                <a:spcPts val="5"/>
              </a:spcBef>
              <a:spcAft>
                <a:spcPts val="0"/>
              </a:spcAft>
              <a:buSzPts val="1200"/>
              <a:buFont typeface="Arial MT"/>
              <a:buChar char="•"/>
            </a:pPr>
            <a:r>
              <a:rPr lang="en-US" sz="1800" dirty="0">
                <a:effectLst/>
                <a:latin typeface="Times New Roman" panose="02020603050405020304" pitchFamily="18" charset="0"/>
                <a:ea typeface="Arial MT"/>
                <a:cs typeface="Arial MT"/>
              </a:rPr>
              <a:t>Management information such as state information from operational FCs used for fault/performance purposes,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configuration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snapshots,</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reports, membership information, etc.</a:t>
            </a:r>
            <a:endParaRPr lang="en-IN" sz="1800" dirty="0">
              <a:effectLst/>
              <a:latin typeface="Times New Roman" panose="02020603050405020304" pitchFamily="18" charset="0"/>
              <a:ea typeface="Arial MT"/>
              <a:cs typeface="Arial MT"/>
            </a:endParaRPr>
          </a:p>
          <a:p>
            <a:pPr marR="457835" lvl="0" algn="just">
              <a:spcBef>
                <a:spcPts val="515"/>
              </a:spcBef>
              <a:spcAft>
                <a:spcPts val="0"/>
              </a:spcAft>
              <a:buSzPts val="1200"/>
              <a:tabLst>
                <a:tab pos="1409700" algn="l"/>
                <a:tab pos="1410335" algn="l"/>
              </a:tabLst>
            </a:pPr>
            <a:endParaRPr lang="en-IN" sz="1600" dirty="0">
              <a:effectLst/>
              <a:latin typeface="Times New Roman" panose="02020603050405020304" pitchFamily="18" charset="0"/>
              <a:ea typeface="Arial MT"/>
              <a:cs typeface="Arial MT"/>
            </a:endParaRPr>
          </a:p>
          <a:p>
            <a:pPr marL="270510" marR="457835" indent="179705" algn="just">
              <a:spcBef>
                <a:spcPts val="40"/>
              </a:spcBef>
              <a:spcAft>
                <a:spcPts val="0"/>
              </a:spcAft>
            </a:pPr>
            <a:r>
              <a:rPr lang="en-US" sz="12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6632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44</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Picture 1">
            <a:extLst>
              <a:ext uri="{FF2B5EF4-FFF2-40B4-BE49-F238E27FC236}">
                <a16:creationId xmlns:a16="http://schemas.microsoft.com/office/drawing/2014/main" id="{17E32CCD-3F8D-438D-0B16-9F50F2BB6523}"/>
              </a:ext>
            </a:extLst>
          </p:cNvPr>
          <p:cNvPicPr>
            <a:picLocks noChangeAspect="1"/>
          </p:cNvPicPr>
          <p:nvPr/>
        </p:nvPicPr>
        <p:blipFill>
          <a:blip r:embed="rId3" cstate="print"/>
          <a:stretch>
            <a:fillRect/>
          </a:stretch>
        </p:blipFill>
        <p:spPr>
          <a:xfrm>
            <a:off x="2505150" y="557973"/>
            <a:ext cx="5598193" cy="3661577"/>
          </a:xfrm>
          <a:prstGeom prst="rect">
            <a:avLst/>
          </a:prstGeom>
        </p:spPr>
      </p:pic>
      <p:sp>
        <p:nvSpPr>
          <p:cNvPr id="7" name="TextBox 6">
            <a:extLst>
              <a:ext uri="{FF2B5EF4-FFF2-40B4-BE49-F238E27FC236}">
                <a16:creationId xmlns:a16="http://schemas.microsoft.com/office/drawing/2014/main" id="{A16C7E29-57BF-EE05-6495-5B61EFF8261F}"/>
              </a:ext>
            </a:extLst>
          </p:cNvPr>
          <p:cNvSpPr txBox="1"/>
          <p:nvPr/>
        </p:nvSpPr>
        <p:spPr>
          <a:xfrm>
            <a:off x="2618072" y="4219550"/>
            <a:ext cx="6528334" cy="677108"/>
          </a:xfrm>
          <a:prstGeom prst="rect">
            <a:avLst/>
          </a:prstGeom>
          <a:noFill/>
        </p:spPr>
        <p:txBody>
          <a:bodyPr wrap="square">
            <a:spAutoFit/>
          </a:bodyPr>
          <a:lstStyle/>
          <a:p>
            <a:pPr marL="359410" marR="457835" algn="just">
              <a:spcAft>
                <a:spcPts val="0"/>
              </a:spcAft>
            </a:pPr>
            <a:r>
              <a:rPr lang="en-US" sz="1800" b="1" kern="0" dirty="0">
                <a:effectLst/>
                <a:latin typeface="Times New Roman" panose="02020603050405020304" pitchFamily="18" charset="0"/>
                <a:ea typeface="Times New Roman" panose="02020603050405020304" pitchFamily="18" charset="0"/>
              </a:rPr>
              <a:t>Information</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exchange</a:t>
            </a:r>
            <a:r>
              <a:rPr lang="en-US" sz="1800" b="1" kern="0" spc="-2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patterns.</a:t>
            </a:r>
            <a:endParaRPr lang="en-IN" sz="1800" b="1" kern="0" dirty="0">
              <a:effectLst/>
              <a:latin typeface="Times New Roman" panose="02020603050405020304" pitchFamily="18" charset="0"/>
              <a:ea typeface="Times New Roman" panose="02020603050405020304" pitchFamily="18" charset="0"/>
            </a:endParaRPr>
          </a:p>
          <a:p>
            <a:pPr marL="270510" marR="457835" indent="179705" algn="just">
              <a:spcBef>
                <a:spcPts val="10"/>
              </a:spcBef>
              <a:spcAft>
                <a:spcPts val="0"/>
              </a:spcAft>
            </a:pPr>
            <a:r>
              <a:rPr lang="en-US" sz="20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F69EABE-F046-702F-9B70-4EB2AE34D27A}"/>
              </a:ext>
            </a:extLst>
          </p:cNvPr>
          <p:cNvSpPr txBox="1"/>
          <p:nvPr/>
        </p:nvSpPr>
        <p:spPr>
          <a:xfrm>
            <a:off x="154004" y="4873225"/>
            <a:ext cx="11867950" cy="646331"/>
          </a:xfrm>
          <a:prstGeom prst="rect">
            <a:avLst/>
          </a:prstGeom>
          <a:noFill/>
        </p:spPr>
        <p:txBody>
          <a:bodyPr wrap="square">
            <a:spAutoFit/>
          </a:bodyPr>
          <a:lstStyle/>
          <a:p>
            <a:pPr marL="342900" marR="457835" lvl="0" indent="-342900" algn="just">
              <a:spcAft>
                <a:spcPts val="0"/>
              </a:spcAft>
              <a:buSzPts val="1200"/>
              <a:buFont typeface="Arial MT"/>
              <a:buChar char="•"/>
            </a:pPr>
            <a:r>
              <a:rPr lang="en-US" sz="1800" b="1" dirty="0">
                <a:effectLst/>
                <a:latin typeface="Times New Roman" panose="02020603050405020304" pitchFamily="18" charset="0"/>
                <a:ea typeface="Arial MT"/>
                <a:cs typeface="Arial MT"/>
              </a:rPr>
              <a:t>Push: </a:t>
            </a:r>
            <a:r>
              <a:rPr lang="en-US" sz="1800" dirty="0">
                <a:effectLst/>
                <a:latin typeface="Times New Roman" panose="02020603050405020304" pitchFamily="18" charset="0"/>
                <a:ea typeface="Arial MT"/>
                <a:cs typeface="Arial MT"/>
              </a:rPr>
              <a:t>An FC A pushes the information to another FC B provided that the contact information of the component</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 already configured</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 A,</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 listens for such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 pushes.</a:t>
            </a:r>
            <a:endParaRPr lang="en-IN" sz="1600" dirty="0">
              <a:effectLst/>
              <a:latin typeface="Times New Roman" panose="02020603050405020304" pitchFamily="18" charset="0"/>
              <a:ea typeface="Arial MT"/>
              <a:cs typeface="Arial MT"/>
            </a:endParaRPr>
          </a:p>
        </p:txBody>
      </p:sp>
    </p:spTree>
    <p:extLst>
      <p:ext uri="{BB962C8B-B14F-4D97-AF65-F5344CB8AC3E}">
        <p14:creationId xmlns:p14="http://schemas.microsoft.com/office/powerpoint/2010/main" val="163392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45</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67B84D04-DECA-DA33-7156-5A190B73900D}"/>
              </a:ext>
            </a:extLst>
          </p:cNvPr>
          <p:cNvSpPr txBox="1"/>
          <p:nvPr/>
        </p:nvSpPr>
        <p:spPr>
          <a:xfrm>
            <a:off x="371050" y="558264"/>
            <a:ext cx="11820950" cy="5841151"/>
          </a:xfrm>
          <a:prstGeom prst="rect">
            <a:avLst/>
          </a:prstGeom>
          <a:noFill/>
        </p:spPr>
        <p:txBody>
          <a:bodyPr wrap="square">
            <a:spAutoFit/>
          </a:bodyPr>
          <a:lstStyle/>
          <a:p>
            <a:pPr marL="342900" marR="457835" lvl="0" indent="-342900" algn="just">
              <a:spcBef>
                <a:spcPts val="1010"/>
              </a:spcBef>
              <a:spcAft>
                <a:spcPts val="0"/>
              </a:spcAft>
              <a:buSzPts val="1200"/>
              <a:buFont typeface="Arial MT"/>
              <a:buChar char="•"/>
            </a:pPr>
            <a:r>
              <a:rPr lang="en-US" sz="1800" b="1" dirty="0">
                <a:effectLst/>
                <a:latin typeface="Times New Roman" panose="02020603050405020304" pitchFamily="18" charset="0"/>
                <a:ea typeface="Arial MT"/>
                <a:cs typeface="Arial MT"/>
              </a:rPr>
              <a:t>Request/Response: </a:t>
            </a:r>
            <a:r>
              <a:rPr lang="en-US" sz="1800" dirty="0">
                <a:effectLst/>
                <a:latin typeface="Times New Roman" panose="02020603050405020304" pitchFamily="18" charset="0"/>
                <a:ea typeface="Arial MT"/>
                <a:cs typeface="Arial MT"/>
              </a:rPr>
              <a:t>An FC A sends a request to another FC B and receives</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 response from B after A serves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request. Typically, the interaction is synchronous in the sense that A must wait for a response from B before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proceeding to other tasks, but in practice this limitation can be realized with parts of component A waiting,</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other parts performing other tasks. Component B may need to handle concurrent requests and responses from</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multiple components, which imposes certain requirements on the capabilities for the device or the network that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hosts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FC.</a:t>
            </a:r>
            <a:endParaRPr lang="en-IN" sz="1600" dirty="0">
              <a:effectLst/>
              <a:latin typeface="Times New Roman" panose="02020603050405020304" pitchFamily="18" charset="0"/>
              <a:ea typeface="Arial MT"/>
              <a:cs typeface="Arial MT"/>
            </a:endParaRPr>
          </a:p>
          <a:p>
            <a:pPr marL="342900" marR="457835" lvl="0" indent="-342900" algn="just">
              <a:spcBef>
                <a:spcPts val="1000"/>
              </a:spcBef>
              <a:spcAft>
                <a:spcPts val="0"/>
              </a:spcAft>
              <a:buSzPts val="1200"/>
              <a:buFont typeface="Arial MT"/>
              <a:buChar char="•"/>
            </a:pPr>
            <a:r>
              <a:rPr lang="en-US" sz="1800" b="1" dirty="0">
                <a:effectLst/>
                <a:latin typeface="Times New Roman" panose="02020603050405020304" pitchFamily="18" charset="0"/>
                <a:ea typeface="Arial MT"/>
                <a:cs typeface="Arial MT"/>
              </a:rPr>
              <a:t>Subscribe/Notify: </a:t>
            </a:r>
            <a:r>
              <a:rPr lang="en-US" sz="1800" dirty="0">
                <a:effectLst/>
                <a:latin typeface="Times New Roman" panose="02020603050405020304" pitchFamily="18" charset="0"/>
                <a:ea typeface="Arial MT"/>
                <a:cs typeface="Arial MT"/>
              </a:rPr>
              <a:t>Multiple subscriber components (SA, SB) can subscribe for information to a component C,</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t>
            </a:r>
            <a:r>
              <a:rPr lang="en-US" sz="1800" spc="2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will</a:t>
            </a:r>
            <a:r>
              <a:rPr lang="en-US" sz="1800" spc="28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notify</a:t>
            </a:r>
            <a:r>
              <a:rPr lang="en-US" sz="1800" spc="29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relevant</a:t>
            </a:r>
            <a:r>
              <a:rPr lang="en-US" sz="1800" spc="2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subscribers</a:t>
            </a:r>
            <a:r>
              <a:rPr lang="en-US" sz="1800" spc="2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when</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requested</a:t>
            </a:r>
            <a:r>
              <a:rPr lang="en-US" sz="1800" spc="29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ready.</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This</a:t>
            </a:r>
            <a:r>
              <a:rPr lang="en-US" sz="1800" spc="2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a:t>
            </a:r>
            <a:r>
              <a:rPr lang="en-US" sz="1800" spc="2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typically</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a:t>
            </a:r>
            <a:r>
              <a:rPr lang="en-US" sz="1800" spc="-29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asynchronous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request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after</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which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each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subscriber</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perform</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other</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tasks.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Nevertheless,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subscriber needs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to have some listening components for receiving the asynchronous response.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target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 C also needs to maintain state information about which subscribers</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requested which</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their</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contact information.</a:t>
            </a:r>
            <a:endParaRPr lang="en-IN" sz="1600" dirty="0">
              <a:effectLst/>
              <a:latin typeface="Times New Roman" panose="02020603050405020304" pitchFamily="18" charset="0"/>
              <a:ea typeface="Arial MT"/>
              <a:cs typeface="Arial MT"/>
            </a:endParaRPr>
          </a:p>
          <a:p>
            <a:pPr marL="342900" marR="457835" lvl="0" indent="-342900" algn="just">
              <a:spcBef>
                <a:spcPts val="1010"/>
              </a:spcBef>
              <a:spcAft>
                <a:spcPts val="0"/>
              </a:spcAft>
              <a:buSzPts val="1200"/>
              <a:buFont typeface="Arial MT"/>
              <a:buChar char="•"/>
            </a:pPr>
            <a:r>
              <a:rPr lang="en-US" sz="1800" dirty="0">
                <a:effectLst/>
                <a:latin typeface="Times New Roman" panose="02020603050405020304" pitchFamily="18" charset="0"/>
                <a:ea typeface="Arial MT"/>
                <a:cs typeface="Arial MT"/>
              </a:rPr>
              <a:t>The Subscribe/Notify pattern is applicable when typically, one component is the host of the information needed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by multiple other components. Then the subscribers need</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only establish a Subscribe/Notify relationship with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one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If</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multiple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producers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or</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hosts,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Publish/Subscribe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pattern is a</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more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scalable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solution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from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point of view of</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subscribers.</a:t>
            </a:r>
            <a:endParaRPr lang="en-IN" sz="1600" dirty="0">
              <a:effectLst/>
              <a:latin typeface="Times New Roman" panose="02020603050405020304" pitchFamily="18" charset="0"/>
              <a:ea typeface="Arial MT"/>
              <a:cs typeface="Arial MT"/>
            </a:endParaRPr>
          </a:p>
          <a:p>
            <a:pPr marL="342900" marR="457835" lvl="0" indent="-342900" algn="just">
              <a:spcBef>
                <a:spcPts val="320"/>
              </a:spcBef>
              <a:spcAft>
                <a:spcPts val="0"/>
              </a:spcAft>
              <a:buSzPts val="1200"/>
              <a:buFont typeface="Arial MT"/>
              <a:buChar char="•"/>
            </a:pPr>
            <a:r>
              <a:rPr lang="en-US" sz="1800" b="1" spc="-5" dirty="0">
                <a:effectLst/>
                <a:latin typeface="Times New Roman" panose="02020603050405020304" pitchFamily="18" charset="0"/>
                <a:ea typeface="Arial MT"/>
                <a:cs typeface="Arial MT"/>
              </a:rPr>
              <a:t>Publish/Subscribe: </a:t>
            </a:r>
            <a:r>
              <a:rPr lang="en-US" sz="1800" dirty="0">
                <a:effectLst/>
                <a:latin typeface="Times New Roman" panose="02020603050405020304" pitchFamily="18" charset="0"/>
                <a:ea typeface="Arial MT"/>
                <a:cs typeface="Arial MT"/>
              </a:rPr>
              <a:t>In the Publish/Subscribe (also known as a Pub/Sub pattern), there is a third component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called</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2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broker</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a:t>
            </a:r>
            <a:r>
              <a:rPr lang="en-US" sz="1800" spc="2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which</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mediates</a:t>
            </a:r>
            <a:r>
              <a:rPr lang="en-US" sz="1800" spc="2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subscription</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publications</a:t>
            </a:r>
            <a:r>
              <a:rPr lang="en-US" sz="1800" spc="2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between</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subscribers</a:t>
            </a:r>
            <a:r>
              <a:rPr lang="en-US" sz="1800" spc="2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(information </a:t>
            </a:r>
            <a:r>
              <a:rPr lang="en-US" sz="1600" dirty="0">
                <a:effectLst/>
                <a:latin typeface="Times New Roman" panose="02020603050405020304" pitchFamily="18" charset="0"/>
                <a:ea typeface="Arial MT"/>
                <a:cs typeface="Arial MT"/>
              </a:rPr>
              <a:t>consumers) and publishers (or information producers). Subscribers such as SA and SB subscribe to the broker</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about the information, they are interested in by describing the different properties of the information. Publishers</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publish</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information</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and</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metadata</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to</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the</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broker,</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and</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the</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broker</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pushes</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the</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published</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information</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to</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(notification)</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the</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subscribers</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whose</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interests</a:t>
            </a:r>
            <a:r>
              <a:rPr lang="en-US" sz="1600" spc="5" dirty="0">
                <a:effectLst/>
                <a:latin typeface="Times New Roman" panose="02020603050405020304" pitchFamily="18" charset="0"/>
                <a:ea typeface="Arial MT"/>
                <a:cs typeface="Arial MT"/>
              </a:rPr>
              <a:t> </a:t>
            </a:r>
            <a:r>
              <a:rPr lang="en-US" sz="1600" dirty="0">
                <a:effectLst/>
                <a:latin typeface="Times New Roman" panose="02020603050405020304" pitchFamily="18" charset="0"/>
                <a:ea typeface="Arial MT"/>
                <a:cs typeface="Arial MT"/>
              </a:rPr>
              <a:t>match the published information.</a:t>
            </a:r>
            <a:endParaRPr lang="en-IN" sz="1600" dirty="0">
              <a:effectLst/>
              <a:latin typeface="Times New Roman" panose="02020603050405020304" pitchFamily="18" charset="0"/>
              <a:ea typeface="Arial MT"/>
              <a:cs typeface="Arial MT"/>
            </a:endParaRPr>
          </a:p>
          <a:p>
            <a:pPr marL="270510" marR="457835" indent="179705"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2974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46</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7BD04879-62BD-97CC-3DBC-EF603F0AC0E2}"/>
              </a:ext>
            </a:extLst>
          </p:cNvPr>
          <p:cNvSpPr txBox="1"/>
          <p:nvPr/>
        </p:nvSpPr>
        <p:spPr>
          <a:xfrm>
            <a:off x="371050" y="644893"/>
            <a:ext cx="11650904" cy="3282437"/>
          </a:xfrm>
          <a:prstGeom prst="rect">
            <a:avLst/>
          </a:prstGeom>
          <a:noFill/>
        </p:spPr>
        <p:txBody>
          <a:bodyPr wrap="square">
            <a:spAutoFit/>
          </a:bodyPr>
          <a:lstStyle/>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Functional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417195" lvl="0" indent="-342900">
              <a:lnSpc>
                <a:spcPct val="115000"/>
              </a:lnSpc>
              <a:buSzPts val="1200"/>
              <a:buFont typeface="Arial MT"/>
              <a:buChar char="•"/>
              <a:tabLst>
                <a:tab pos="359410" algn="l"/>
              </a:tabLst>
            </a:pPr>
            <a:r>
              <a:rPr lang="en-US" sz="1800" dirty="0">
                <a:effectLst/>
                <a:latin typeface="Times New Roman" panose="02020603050405020304" pitchFamily="18" charset="0"/>
                <a:ea typeface="Arial MT"/>
                <a:cs typeface="Arial MT"/>
              </a:rPr>
              <a:t>The</a:t>
            </a:r>
            <a:r>
              <a:rPr lang="en-US" sz="1800" spc="1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functional</a:t>
            </a:r>
            <a:r>
              <a:rPr lang="en-US" sz="1800" spc="15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view</a:t>
            </a:r>
            <a:r>
              <a:rPr lang="en-US" sz="1800" spc="1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for</a:t>
            </a:r>
            <a:r>
              <a:rPr lang="en-US" sz="1800" spc="15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4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1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Reference</a:t>
            </a:r>
            <a:r>
              <a:rPr lang="en-US" sz="1800" spc="15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Architecture</a:t>
            </a:r>
            <a:r>
              <a:rPr lang="en-US" sz="1800" spc="1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a:t>
            </a:r>
            <a:r>
              <a:rPr lang="en-US" sz="1800" spc="15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presented</a:t>
            </a:r>
            <a:r>
              <a:rPr lang="en-US" sz="1800" spc="14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 Fig ,and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adapted from</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t>
            </a:r>
            <a:endParaRPr lang="en-IN" sz="1600" dirty="0">
              <a:effectLst/>
              <a:latin typeface="Times New Roman" panose="02020603050405020304" pitchFamily="18" charset="0"/>
              <a:ea typeface="Arial MT"/>
              <a:cs typeface="Arial MT"/>
            </a:endParaRPr>
          </a:p>
          <a:p>
            <a:pPr marL="342900" marR="608330" lvl="0" indent="-342900">
              <a:lnSpc>
                <a:spcPct val="113000"/>
              </a:lnSpc>
              <a:spcBef>
                <a:spcPts val="1000"/>
              </a:spcBef>
              <a:spcAft>
                <a:spcPts val="0"/>
              </a:spcAft>
              <a:buSzPts val="1200"/>
              <a:buFont typeface="Arial MT"/>
              <a:buChar char="•"/>
              <a:tabLst>
                <a:tab pos="359410" algn="l"/>
              </a:tabLst>
            </a:pPr>
            <a:r>
              <a:rPr lang="en-US" sz="1800" dirty="0">
                <a:effectLst/>
                <a:latin typeface="Times New Roman" panose="02020603050405020304" pitchFamily="18" charset="0"/>
                <a:ea typeface="Arial MT"/>
                <a:cs typeface="Arial MT"/>
              </a:rPr>
              <a:t>It</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consists</a:t>
            </a:r>
            <a:r>
              <a:rPr lang="en-US" sz="1800" spc="20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of</a:t>
            </a:r>
            <a:r>
              <a:rPr lang="en-US" sz="1800" spc="19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Functional</a:t>
            </a:r>
            <a:r>
              <a:rPr lang="en-US" sz="1800" spc="1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Groups</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(FGs)</a:t>
            </a:r>
            <a:r>
              <a:rPr lang="en-US" sz="1800" spc="19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presented</a:t>
            </a:r>
            <a:r>
              <a:rPr lang="en-US" sz="1800" spc="1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earlier</a:t>
            </a:r>
            <a:r>
              <a:rPr lang="en-US" sz="1800" spc="19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a:t>
            </a:r>
            <a:r>
              <a:rPr lang="en-US" sz="1800" spc="2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9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2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Functional Model, each</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of</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which</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includes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set of</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Functional</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Components (FCs).</a:t>
            </a:r>
            <a:endParaRPr lang="en-IN" sz="1600" dirty="0">
              <a:effectLst/>
              <a:latin typeface="Times New Roman" panose="02020603050405020304" pitchFamily="18" charset="0"/>
              <a:ea typeface="Arial MT"/>
              <a:cs typeface="Arial MT"/>
            </a:endParaRPr>
          </a:p>
          <a:p>
            <a:pPr marL="342900" marR="767080" lvl="0" indent="-342900">
              <a:lnSpc>
                <a:spcPct val="115000"/>
              </a:lnSpc>
              <a:spcBef>
                <a:spcPts val="1025"/>
              </a:spcBef>
              <a:spcAft>
                <a:spcPts val="0"/>
              </a:spcAft>
              <a:buSzPts val="1200"/>
              <a:buFont typeface="Arial MT"/>
              <a:buChar char="•"/>
              <a:tabLst>
                <a:tab pos="359410" algn="l"/>
              </a:tabLst>
            </a:pPr>
            <a:r>
              <a:rPr lang="en-US" sz="1800" dirty="0">
                <a:effectLst/>
                <a:latin typeface="Times New Roman" panose="02020603050405020304" pitchFamily="18" charset="0"/>
                <a:ea typeface="Arial MT"/>
                <a:cs typeface="Arial MT"/>
              </a:rPr>
              <a:t>It</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is</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important</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to</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note</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that</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not</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all</a:t>
            </a:r>
            <a:r>
              <a:rPr lang="en-US" sz="1800" spc="3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FCs</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are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used</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a:t>
            </a:r>
            <a:r>
              <a:rPr lang="en-US" sz="1800" spc="2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concrete</a:t>
            </a:r>
            <a:r>
              <a:rPr lang="en-US" sz="1800" spc="4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3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architecture,</a:t>
            </a:r>
            <a:r>
              <a:rPr lang="en-US" sz="1800" spc="4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 therefore</a:t>
            </a:r>
            <a:r>
              <a:rPr lang="en-US" sz="1800" spc="-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actual</a:t>
            </a:r>
            <a:r>
              <a:rPr lang="en-US" sz="1800" spc="-28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system</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as explained</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earlier</a:t>
            </a:r>
            <a:endParaRPr lang="en-IN" sz="1600" dirty="0">
              <a:effectLst/>
              <a:latin typeface="Times New Roman" panose="02020603050405020304" pitchFamily="18" charset="0"/>
              <a:ea typeface="Arial MT"/>
              <a:cs typeface="Arial MT"/>
            </a:endParaRPr>
          </a:p>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2" name="Picture 11">
            <a:extLst>
              <a:ext uri="{FF2B5EF4-FFF2-40B4-BE49-F238E27FC236}">
                <a16:creationId xmlns:a16="http://schemas.microsoft.com/office/drawing/2014/main" id="{E72DBDB3-9065-E0EB-977C-8D84B42688A2}"/>
              </a:ext>
            </a:extLst>
          </p:cNvPr>
          <p:cNvPicPr>
            <a:picLocks noChangeAspect="1"/>
          </p:cNvPicPr>
          <p:nvPr/>
        </p:nvPicPr>
        <p:blipFill>
          <a:blip r:embed="rId3" cstate="print"/>
          <a:stretch>
            <a:fillRect/>
          </a:stretch>
        </p:blipFill>
        <p:spPr>
          <a:xfrm>
            <a:off x="2871920" y="3190507"/>
            <a:ext cx="5738680" cy="3022600"/>
          </a:xfrm>
          <a:prstGeom prst="rect">
            <a:avLst/>
          </a:prstGeom>
        </p:spPr>
      </p:pic>
    </p:spTree>
    <p:extLst>
      <p:ext uri="{BB962C8B-B14F-4D97-AF65-F5344CB8AC3E}">
        <p14:creationId xmlns:p14="http://schemas.microsoft.com/office/powerpoint/2010/main" val="752938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47</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1BC207FC-24A1-3F38-A86B-34D8DEA5C514}"/>
              </a:ext>
            </a:extLst>
          </p:cNvPr>
          <p:cNvSpPr txBox="1"/>
          <p:nvPr/>
        </p:nvSpPr>
        <p:spPr>
          <a:xfrm>
            <a:off x="163629" y="577516"/>
            <a:ext cx="11790948" cy="5824287"/>
          </a:xfrm>
          <a:prstGeom prst="rect">
            <a:avLst/>
          </a:prstGeom>
          <a:noFill/>
        </p:spPr>
        <p:txBody>
          <a:bodyPr wrap="square">
            <a:spAutoFit/>
          </a:bodyPr>
          <a:lstStyle/>
          <a:p>
            <a:pPr marL="359410" marR="2861945">
              <a:lnSpc>
                <a:spcPct val="200000"/>
              </a:lnSpc>
              <a:spcBef>
                <a:spcPts val="450"/>
              </a:spcBef>
              <a:spcAft>
                <a:spcPts val="0"/>
              </a:spcAft>
            </a:pPr>
            <a:r>
              <a:rPr lang="en-US" sz="1800" b="1" kern="0" dirty="0">
                <a:effectLst/>
                <a:latin typeface="Times New Roman" panose="02020603050405020304" pitchFamily="18" charset="0"/>
                <a:ea typeface="Times New Roman" panose="02020603050405020304" pitchFamily="18" charset="0"/>
              </a:rPr>
              <a:t>Device</a:t>
            </a:r>
            <a:r>
              <a:rPr lang="en-US" sz="1800" b="1" kern="0" spc="-2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and</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Application</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functional</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group</a:t>
            </a:r>
            <a:endParaRPr lang="en-IN" sz="1800" b="1" kern="0" dirty="0">
              <a:effectLst/>
              <a:latin typeface="Times New Roman" panose="02020603050405020304" pitchFamily="18" charset="0"/>
              <a:ea typeface="Times New Roman" panose="02020603050405020304" pitchFamily="18" charset="0"/>
            </a:endParaRPr>
          </a:p>
          <a:p>
            <a:pPr marL="342900" marR="358775" lvl="0" indent="-342900">
              <a:lnSpc>
                <a:spcPct val="115000"/>
              </a:lnSpc>
              <a:buSzPts val="1200"/>
              <a:buFont typeface="Arial MT"/>
              <a:buChar char="•"/>
            </a:pPr>
            <a:r>
              <a:rPr lang="en-US" sz="1800" spc="-5" dirty="0">
                <a:effectLst/>
                <a:latin typeface="Times New Roman" panose="02020603050405020304" pitchFamily="18" charset="0"/>
                <a:ea typeface="Arial MT"/>
                <a:cs typeface="Arial MT"/>
              </a:rPr>
              <a:t>The</a:t>
            </a:r>
            <a:r>
              <a:rPr lang="en-US" sz="1800" dirty="0">
                <a:effectLst/>
                <a:latin typeface="Times New Roman" panose="02020603050405020304" pitchFamily="18" charset="0"/>
                <a:ea typeface="Arial MT"/>
                <a:cs typeface="Arial MT"/>
              </a:rPr>
              <a:t> </a:t>
            </a:r>
            <a:r>
              <a:rPr lang="en-US" sz="1800" spc="-5" dirty="0">
                <a:effectLst/>
                <a:latin typeface="Times New Roman" panose="02020603050405020304" pitchFamily="18" charset="0"/>
                <a:ea typeface="Arial MT"/>
                <a:cs typeface="Arial MT"/>
              </a:rPr>
              <a:t>Device</a:t>
            </a:r>
            <a:r>
              <a:rPr lang="en-US" sz="1800" dirty="0">
                <a:effectLst/>
                <a:latin typeface="Times New Roman" panose="02020603050405020304" pitchFamily="18" charset="0"/>
                <a:ea typeface="Arial MT"/>
                <a:cs typeface="Arial MT"/>
              </a:rPr>
              <a:t> </a:t>
            </a:r>
            <a:r>
              <a:rPr lang="en-US" sz="1800" spc="-5" dirty="0">
                <a:effectLst/>
                <a:latin typeface="Times New Roman" panose="02020603050405020304" pitchFamily="18" charset="0"/>
                <a:ea typeface="Arial MT"/>
                <a:cs typeface="Arial MT"/>
              </a:rPr>
              <a:t>and</a:t>
            </a:r>
            <a:r>
              <a:rPr lang="en-US" sz="1800" dirty="0">
                <a:effectLst/>
                <a:latin typeface="Times New Roman" panose="02020603050405020304" pitchFamily="18" charset="0"/>
                <a:ea typeface="Arial MT"/>
                <a:cs typeface="Arial MT"/>
              </a:rPr>
              <a:t> </a:t>
            </a:r>
            <a:r>
              <a:rPr lang="en-US" sz="1800" spc="-5" dirty="0">
                <a:effectLst/>
                <a:latin typeface="Times New Roman" panose="02020603050405020304" pitchFamily="18" charset="0"/>
                <a:ea typeface="Arial MT"/>
                <a:cs typeface="Arial MT"/>
              </a:rPr>
              <a:t>Application</a:t>
            </a:r>
            <a:r>
              <a:rPr lang="en-US" sz="1800" dirty="0">
                <a:effectLst/>
                <a:latin typeface="Times New Roman" panose="02020603050405020304" pitchFamily="18" charset="0"/>
                <a:ea typeface="Arial MT"/>
                <a:cs typeface="Arial MT"/>
              </a:rPr>
              <a:t> FGs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are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already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covered</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in</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IoT</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Functional</a:t>
            </a:r>
            <a:r>
              <a:rPr lang="en-US" sz="1800" spc="3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Model. For convenience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Device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FG contains the</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Sensing, Actuation, Tag, Processing,</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Storage</a:t>
            </a:r>
            <a:r>
              <a:rPr lang="en-US" sz="1800" spc="-1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FCs, or simply</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components.</a:t>
            </a:r>
            <a:endParaRPr lang="en-IN" sz="1600" dirty="0">
              <a:effectLst/>
              <a:latin typeface="Times New Roman" panose="02020603050405020304" pitchFamily="18" charset="0"/>
              <a:ea typeface="Arial MT"/>
              <a:cs typeface="Arial MT"/>
            </a:endParaRPr>
          </a:p>
          <a:p>
            <a:pPr marL="342900" marR="356870" lvl="0" indent="-342900">
              <a:lnSpc>
                <a:spcPct val="115000"/>
              </a:lnSpc>
              <a:spcBef>
                <a:spcPts val="1005"/>
              </a:spcBef>
              <a:spcAft>
                <a:spcPts val="0"/>
              </a:spcAft>
              <a:buSzPts val="1200"/>
              <a:buFont typeface="Arial MT"/>
              <a:buChar char="•"/>
            </a:pPr>
            <a:r>
              <a:rPr lang="en-US" sz="1800" dirty="0">
                <a:effectLst/>
                <a:latin typeface="Times New Roman" panose="02020603050405020304" pitchFamily="18" charset="0"/>
                <a:ea typeface="Arial MT"/>
                <a:cs typeface="Arial MT"/>
              </a:rPr>
              <a:t>These components represent the resources of the device attached to the Physical</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Entities of interest. The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Application FG contains either standalone applications (e.g. for iOS, Android, Windows phone), or Business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Applications</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that connect</a:t>
            </a:r>
            <a:r>
              <a:rPr lang="en-US" sz="1800" spc="1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the IoT</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system</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to</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 Enterprise</a:t>
            </a:r>
            <a:r>
              <a:rPr lang="en-US" sz="1800" spc="-5"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system.</a:t>
            </a:r>
            <a:endParaRPr lang="en-IN" sz="1600" dirty="0">
              <a:effectLst/>
              <a:latin typeface="Times New Roman" panose="02020603050405020304" pitchFamily="18" charset="0"/>
              <a:ea typeface="Arial MT"/>
              <a:cs typeface="Arial MT"/>
            </a:endParaRPr>
          </a:p>
          <a:p>
            <a:pPr marL="359410" marR="356870" indent="-229235">
              <a:lnSpc>
                <a:spcPct val="115000"/>
              </a:lnSpc>
              <a:spcBef>
                <a:spcPts val="1005"/>
              </a:spcBef>
              <a:spcAft>
                <a:spcPts val="0"/>
              </a:spcAft>
            </a:pPr>
            <a:r>
              <a:rPr lang="en-US" sz="1800" dirty="0">
                <a:effectLst/>
                <a:latin typeface="Times New Roman" panose="02020603050405020304" pitchFamily="18" charset="0"/>
                <a:ea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COMMUNICATION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27178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communication</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layer</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supports</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connectivity</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devices.</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There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multiple</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potential</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protocols for</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communication between the</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devices</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and the cloud.</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180340" marR="271780"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 well-known three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potential protocols are</a:t>
            </a:r>
            <a:endParaRPr lang="en-IN" sz="1800" dirty="0">
              <a:effectLst/>
              <a:latin typeface="Times New Roman" panose="02020603050405020304" pitchFamily="18" charset="0"/>
              <a:ea typeface="Times New Roman" panose="02020603050405020304" pitchFamily="18" charset="0"/>
            </a:endParaRPr>
          </a:p>
          <a:p>
            <a:pPr marL="342900" marR="271780" lvl="0" indent="-342900" algn="just">
              <a:spcBef>
                <a:spcPts val="910"/>
              </a:spcBef>
              <a:spcAft>
                <a:spcPts val="0"/>
              </a:spcAft>
              <a:buSzPts val="1200"/>
              <a:buFont typeface="Times New Roman" panose="02020603050405020304" pitchFamily="18" charset="0"/>
              <a:buChar char="•"/>
              <a:tabLst>
                <a:tab pos="1044575" algn="l"/>
              </a:tabLst>
            </a:pPr>
            <a:r>
              <a:rPr lang="en-US" sz="1800" dirty="0">
                <a:effectLst/>
                <a:latin typeface="Times New Roman" panose="02020603050405020304" pitchFamily="18" charset="0"/>
                <a:ea typeface="Times New Roman" panose="02020603050405020304" pitchFamily="18" charset="0"/>
              </a:rPr>
              <a:t>HTTP/HTTPS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RESTful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those)</a:t>
            </a:r>
            <a:endParaRPr lang="en-IN" sz="1600" dirty="0">
              <a:effectLst/>
              <a:latin typeface="Times New Roman" panose="02020603050405020304" pitchFamily="18" charset="0"/>
              <a:ea typeface="Times New Roman" panose="02020603050405020304" pitchFamily="18" charset="0"/>
            </a:endParaRPr>
          </a:p>
          <a:p>
            <a:pPr marL="342900" marR="271780" lvl="0" indent="-342900" algn="just">
              <a:spcBef>
                <a:spcPts val="900"/>
              </a:spcBef>
              <a:spcAft>
                <a:spcPts val="0"/>
              </a:spcAft>
              <a:buSzPts val="1200"/>
              <a:buFont typeface="Times New Roman" panose="02020603050405020304" pitchFamily="18" charset="0"/>
              <a:buChar char="•"/>
              <a:tabLst>
                <a:tab pos="1044575" algn="l"/>
              </a:tabLst>
            </a:pPr>
            <a:r>
              <a:rPr lang="en-US" sz="1800" dirty="0">
                <a:effectLst/>
                <a:latin typeface="Times New Roman" panose="02020603050405020304" pitchFamily="18" charset="0"/>
                <a:ea typeface="Times New Roman" panose="02020603050405020304" pitchFamily="18" charset="0"/>
              </a:rPr>
              <a:t>MQTT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3.1/3.1.1(Message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Queuing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Telemetry Transport)</a:t>
            </a:r>
            <a:endParaRPr lang="en-IN" sz="1600" dirty="0">
              <a:effectLst/>
              <a:latin typeface="Times New Roman" panose="02020603050405020304" pitchFamily="18" charset="0"/>
              <a:ea typeface="Times New Roman" panose="02020603050405020304" pitchFamily="18" charset="0"/>
            </a:endParaRPr>
          </a:p>
          <a:p>
            <a:pPr marL="342900" marR="271780" lvl="0" indent="-342900" algn="just">
              <a:spcBef>
                <a:spcPts val="915"/>
              </a:spcBef>
              <a:spcAft>
                <a:spcPts val="0"/>
              </a:spcAft>
              <a:buSzPts val="1200"/>
              <a:buFont typeface="Times New Roman" panose="02020603050405020304" pitchFamily="18" charset="0"/>
              <a:buChar char="•"/>
              <a:tabLst>
                <a:tab pos="1006475" algn="l"/>
              </a:tabLst>
            </a:pPr>
            <a:r>
              <a:rPr lang="en-US" sz="1800" dirty="0">
                <a:effectLst/>
                <a:latin typeface="Times New Roman" panose="02020603050405020304" pitchFamily="18" charset="0"/>
                <a:ea typeface="Times New Roman" panose="02020603050405020304" pitchFamily="18" charset="0"/>
              </a:rPr>
              <a:t>Constrained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protocol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(CoAP)</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Times New Roman" panose="02020603050405020304" pitchFamily="18" charset="0"/>
              </a:rPr>
              <a:t>HTTP is well known, and there are many libraries that support it. Because it is a simple text-</a:t>
            </a:r>
            <a:r>
              <a:rPr lang="en-IN" sz="16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based protocol, many small devices such as 8-bit controllers can only partially support the</a:t>
            </a:r>
            <a:r>
              <a:rPr lang="en-IN" sz="16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protocol – for example enough code to POST or GET a resource. The larger 32-bit based</a:t>
            </a:r>
            <a:r>
              <a:rPr lang="en-IN" sz="16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devices can utilize full HTTP client libraries that properly implement the whole protocol.</a:t>
            </a:r>
            <a:endParaRPr lang="en-IN" dirty="0"/>
          </a:p>
        </p:txBody>
      </p:sp>
    </p:spTree>
    <p:extLst>
      <p:ext uri="{BB962C8B-B14F-4D97-AF65-F5344CB8AC3E}">
        <p14:creationId xmlns:p14="http://schemas.microsoft.com/office/powerpoint/2010/main" val="123210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48</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FE17957C-EC49-D825-8709-26537087F050}"/>
              </a:ext>
            </a:extLst>
          </p:cNvPr>
          <p:cNvSpPr txBox="1"/>
          <p:nvPr/>
        </p:nvSpPr>
        <p:spPr>
          <a:xfrm>
            <a:off x="144379" y="888105"/>
            <a:ext cx="11819824" cy="5836213"/>
          </a:xfrm>
          <a:prstGeom prst="rect">
            <a:avLst/>
          </a:prstGeom>
          <a:noFill/>
        </p:spPr>
        <p:txBody>
          <a:bodyPr wrap="square">
            <a:spAutoFit/>
          </a:bodyPr>
          <a:lstStyle/>
          <a:p>
            <a:pPr marL="180340" marR="271780" algn="just">
              <a:lnSpc>
                <a:spcPct val="107000"/>
              </a:lnSpc>
              <a:spcBef>
                <a:spcPts val="910"/>
              </a:spcBef>
              <a:spcAft>
                <a:spcPts val="0"/>
              </a:spcAft>
            </a:pP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several protocols optimized for IoT use. The two best known are MQTT6 and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CoAP7. MQTT was invented in 1999 to solve issues in embedded systems and SCADA. It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has been through some iterations and the current version (3.1.1) is undergoing standardization</a:t>
            </a:r>
            <a:r>
              <a:rPr lang="en-IN" sz="18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OASIS MQTT Technical Committee8. MQTT is a publish-subscribe messaging system</a:t>
            </a:r>
            <a:r>
              <a:rPr lang="en-IN" sz="18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based on a broker model. The protocol has a very small overhead (as little as 2 bytes per</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message), and was designed to support lossy and intermittently connected networks. MQTT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was designed to flow over TCP. In addition, there is an associated specification designed for</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ZigBee-style networks called MQTT-SN (Sensor Networks). CoAP is a protocol from the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IETF</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that</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designed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provide</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RESTful</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application</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protocol</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modeled</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a:t>
            </a:r>
            <a:r>
              <a:rPr lang="en-IN" sz="1800" spc="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HTTP</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semantics, but with a much smaller footprint and a binary rather than a text- based approach.</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 is a more traditional client-server approach rather than a brokered approach. CoAP 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designed to be used over UDP. For the reference architecture we have opted to select MQTT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preferred device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communication protocol, with</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HTTP as an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alternative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0385" marR="271780" algn="just">
              <a:spcBef>
                <a:spcPts val="78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reasons to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select MQTT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not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CoAP at this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stage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71780" lvl="0" indent="-342900" algn="just">
              <a:spcBef>
                <a:spcPts val="915"/>
              </a:spcBef>
              <a:spcAft>
                <a:spcPts val="0"/>
              </a:spcAft>
              <a:buSzPts val="1200"/>
              <a:buFont typeface="Times New Roman" panose="02020603050405020304" pitchFamily="18" charset="0"/>
              <a:buChar char="•"/>
              <a:tabLst>
                <a:tab pos="10064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adoption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wider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library</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MQTT;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71780" lvl="0" indent="-342900" algn="just">
              <a:spcBef>
                <a:spcPts val="910"/>
              </a:spcBef>
              <a:spcAft>
                <a:spcPts val="0"/>
              </a:spcAft>
              <a:buSzPts val="1200"/>
              <a:buFont typeface="Times New Roman" panose="02020603050405020304" pitchFamily="18" charset="0"/>
              <a:buChar char="•"/>
              <a:tabLst>
                <a:tab pos="10064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Simplified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bridging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existing event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collection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event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71780" lvl="0" indent="-342900" algn="just">
              <a:spcBef>
                <a:spcPts val="900"/>
              </a:spcBef>
              <a:spcAft>
                <a:spcPts val="0"/>
              </a:spcAft>
              <a:buSzPts val="1200"/>
              <a:buFont typeface="Times New Roman" panose="02020603050405020304" pitchFamily="18" charset="0"/>
              <a:buChar char="•"/>
              <a:tabLst>
                <a:tab pos="10064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Simpler</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connectivity</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over</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firewalls</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networks</a:t>
            </a:r>
          </a:p>
          <a:p>
            <a:pPr marL="342900" marR="271780" indent="-342900" algn="just">
              <a:spcBef>
                <a:spcPts val="900"/>
              </a:spcBef>
              <a:buSzPts val="1200"/>
              <a:buFont typeface="Times New Roman" panose="02020603050405020304" pitchFamily="18" charset="0"/>
              <a:buChar char="•"/>
              <a:tabLst>
                <a:tab pos="1006475" algn="l"/>
              </a:tabLst>
            </a:pPr>
            <a:r>
              <a:rPr lang="en-US" sz="1800" dirty="0">
                <a:effectLst/>
                <a:latin typeface="Times New Roman" panose="02020603050405020304" pitchFamily="18" charset="0"/>
                <a:ea typeface="Times New Roman" panose="02020603050405020304" pitchFamily="18" charset="0"/>
              </a:rPr>
              <a:t>However, both protocols have specific strengths (and weaknesses) and so there will be some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situations where CoAP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 be preferable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could be swapped in.</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order to support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MQTT we need to have an MQTT broker in the architecture as well as device libraries. 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discuss this with  regard to security and scalability later.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081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49</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B136DC31-AA7D-6AD5-E4EC-9D4D54855B9A}"/>
              </a:ext>
            </a:extLst>
          </p:cNvPr>
          <p:cNvSpPr txBox="1"/>
          <p:nvPr/>
        </p:nvSpPr>
        <p:spPr>
          <a:xfrm>
            <a:off x="28875" y="820969"/>
            <a:ext cx="12070081" cy="2308324"/>
          </a:xfrm>
          <a:prstGeom prst="rect">
            <a:avLst/>
          </a:prstGeom>
          <a:noFill/>
        </p:spPr>
        <p:txBody>
          <a:bodyPr wrap="square">
            <a:spAutoFit/>
          </a:bodyPr>
          <a:lstStyle/>
          <a:p>
            <a:pPr marL="342900" marR="271780" indent="-342900" algn="just">
              <a:spcBef>
                <a:spcPts val="900"/>
              </a:spcBef>
              <a:buSzPts val="1200"/>
              <a:buFont typeface="Times New Roman" panose="02020603050405020304" pitchFamily="18" charset="0"/>
              <a:buChar char="•"/>
              <a:tabLst>
                <a:tab pos="1006475" algn="l"/>
              </a:tabLst>
            </a:pPr>
            <a:r>
              <a:rPr lang="en-US" sz="1800" dirty="0">
                <a:effectLst/>
                <a:latin typeface="Times New Roman" panose="02020603050405020304" pitchFamily="18" charset="0"/>
                <a:ea typeface="Times New Roman" panose="02020603050405020304" pitchFamily="18" charset="0"/>
              </a:rPr>
              <a:t> One important aspect with 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devices is not just for the device to send data to the cloud/ server, but also the reverse. This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 of the benefits of the MQTT specification: because it is a brokered model, clients connect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outbound connection to the broker, whether or not the device is acting as a publisher 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subscriber. This usually avoids firewall problems because this approach works even behind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firewalls or via NAT. In the case where the main communication is based on HTTP,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traditional</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approach</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sending</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would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HTTP</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Polling.</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 inefficient and costly, both in terms of network traffic as well as power requirements.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replacement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WebSocket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protocol9</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allows</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HTTP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connection to be upgraded into a full two-way connection. This then acts as a socket channel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(similar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pure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TCP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server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client.</a:t>
            </a:r>
            <a:r>
              <a:rPr lang="en-US"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8AD078D6-5F40-67EC-83F9-B0CE6AB81223}"/>
              </a:ext>
            </a:extLst>
          </p:cNvPr>
          <p:cNvSpPr txBox="1"/>
          <p:nvPr/>
        </p:nvSpPr>
        <p:spPr>
          <a:xfrm>
            <a:off x="163629" y="3320715"/>
            <a:ext cx="8982777" cy="369332"/>
          </a:xfrm>
          <a:prstGeom prst="rect">
            <a:avLst/>
          </a:prstGeom>
          <a:noFill/>
        </p:spPr>
        <p:txBody>
          <a:bodyPr wrap="square">
            <a:spAutoFit/>
          </a:bodyPr>
          <a:lstStyle/>
          <a:p>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Safety, privacy, trust, security model- </a:t>
            </a:r>
            <a:endParaRPr lang="en-IN" dirty="0"/>
          </a:p>
        </p:txBody>
      </p:sp>
      <p:sp>
        <p:nvSpPr>
          <p:cNvPr id="12" name="TextBox 11">
            <a:extLst>
              <a:ext uri="{FF2B5EF4-FFF2-40B4-BE49-F238E27FC236}">
                <a16:creationId xmlns:a16="http://schemas.microsoft.com/office/drawing/2014/main" id="{105358D1-CDDE-CD54-A79F-EEE404D19919}"/>
              </a:ext>
            </a:extLst>
          </p:cNvPr>
          <p:cNvSpPr txBox="1"/>
          <p:nvPr/>
        </p:nvSpPr>
        <p:spPr>
          <a:xfrm>
            <a:off x="28875" y="3691205"/>
            <a:ext cx="11935327" cy="2308324"/>
          </a:xfrm>
          <a:prstGeom prst="rect">
            <a:avLst/>
          </a:prstGeom>
          <a:noFill/>
        </p:spPr>
        <p:txBody>
          <a:bodyPr wrap="squar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Security in IOT :-</a:t>
            </a:r>
            <a:r>
              <a:rPr lang="en-US" b="0" i="0" dirty="0">
                <a:solidFill>
                  <a:srgbClr val="333333"/>
                </a:solidFill>
                <a:effectLst/>
                <a:latin typeface="Times New Roman" panose="02020603050405020304" pitchFamily="18" charset="0"/>
                <a:cs typeface="Times New Roman" panose="02020603050405020304" pitchFamily="18" charset="0"/>
              </a:rPr>
              <a:t> IOT security refers to the methods of protection used to secure internet-connected or network-based devices. The term IoT is incredibly broad, and with the technology continuing to evolve, the term has only become broader. From watches to thermostats to video game consoles, nearly every technological device has the ability to interact with the internet, or other devices, in some capacity.</a:t>
            </a:r>
          </a:p>
          <a:p>
            <a:r>
              <a:rPr lang="en-US" b="0" i="0" dirty="0">
                <a:solidFill>
                  <a:srgbClr val="333333"/>
                </a:solidFill>
                <a:effectLst/>
                <a:latin typeface="Times New Roman" panose="02020603050405020304" pitchFamily="18" charset="0"/>
                <a:cs typeface="Times New Roman" panose="02020603050405020304" pitchFamily="18" charset="0"/>
              </a:rPr>
              <a:t>Few of the IoT security challenges that continue to threaten the financial safety of both individuals and organizations :-</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buAutoNum type="arabicPeriod"/>
            </a:pPr>
            <a:r>
              <a:rPr lang="en-IN" b="1" i="0" dirty="0">
                <a:solidFill>
                  <a:srgbClr val="333333"/>
                </a:solidFill>
                <a:effectLst/>
                <a:latin typeface="Times New Roman" panose="02020603050405020304" pitchFamily="18" charset="0"/>
                <a:cs typeface="Times New Roman" panose="02020603050405020304" pitchFamily="18" charset="0"/>
              </a:rPr>
              <a:t>Remote exposure </a:t>
            </a:r>
            <a:endParaRPr lang="en-US" b="1" dirty="0">
              <a:solidFill>
                <a:srgbClr val="333333"/>
              </a:solidFill>
              <a:latin typeface="Times New Roman" panose="02020603050405020304" pitchFamily="18" charset="0"/>
              <a:cs typeface="Times New Roman" panose="02020603050405020304" pitchFamily="18" charset="0"/>
            </a:endParaRPr>
          </a:p>
          <a:p>
            <a:pPr marL="342900" indent="-342900">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Lack of industry foresight </a:t>
            </a:r>
          </a:p>
          <a:p>
            <a:pPr marL="342900" indent="-342900">
              <a:buAutoNum type="arabicPeriod"/>
            </a:pPr>
            <a:r>
              <a:rPr lang="en-IN" b="1" i="0" dirty="0">
                <a:solidFill>
                  <a:srgbClr val="333333"/>
                </a:solidFill>
                <a:effectLst/>
                <a:latin typeface="Times New Roman" panose="02020603050405020304" pitchFamily="18" charset="0"/>
                <a:cs typeface="Times New Roman" panose="02020603050405020304" pitchFamily="18" charset="0"/>
              </a:rPr>
              <a:t>Resource constraints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62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grpSp>
        <p:nvGrpSpPr>
          <p:cNvPr id="8" name="Group 7">
            <a:extLst>
              <a:ext uri="{FF2B5EF4-FFF2-40B4-BE49-F238E27FC236}">
                <a16:creationId xmlns:a16="http://schemas.microsoft.com/office/drawing/2014/main" id="{F12B19CF-2898-D2EB-7BE6-7B3CA7B8CCA1}"/>
              </a:ext>
            </a:extLst>
          </p:cNvPr>
          <p:cNvGrpSpPr>
            <a:grpSpLocks/>
          </p:cNvGrpSpPr>
          <p:nvPr/>
        </p:nvGrpSpPr>
        <p:grpSpPr bwMode="auto">
          <a:xfrm>
            <a:off x="769133" y="644860"/>
            <a:ext cx="9301536" cy="5568280"/>
            <a:chOff x="0" y="0"/>
            <a:chExt cx="9024" cy="8436"/>
          </a:xfrm>
        </p:grpSpPr>
        <p:pic>
          <p:nvPicPr>
            <p:cNvPr id="11" name="Picture 10">
              <a:extLst>
                <a:ext uri="{FF2B5EF4-FFF2-40B4-BE49-F238E27FC236}">
                  <a16:creationId xmlns:a16="http://schemas.microsoft.com/office/drawing/2014/main" id="{294EE792-5657-75B9-C937-56612C41E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024" cy="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832426A5-AAC0-2C07-F74F-AE426F4C1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42"/>
              <a:ext cx="8966" cy="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96940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50</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F2B4802B-1898-E077-A799-FED464CCDD47}"/>
              </a:ext>
            </a:extLst>
          </p:cNvPr>
          <p:cNvSpPr txBox="1"/>
          <p:nvPr/>
        </p:nvSpPr>
        <p:spPr>
          <a:xfrm>
            <a:off x="221381" y="888104"/>
            <a:ext cx="11970619" cy="5355312"/>
          </a:xfrm>
          <a:prstGeom prst="rect">
            <a:avLst/>
          </a:prstGeom>
          <a:noFill/>
        </p:spPr>
        <p:txBody>
          <a:bodyPr wrap="square">
            <a:spAutoFit/>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Privacy in the Internet of Things is the threefold guarantee to the subject for -</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awareness of privacy risks imposed by smart things and services surrounding the data subject</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individual control over the collection and processing of personal information by the surrounding smart things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awareness and control of subsequent use and dissemination of personal information by those entities to any entity outside the subject’s personal control sphere</a:t>
            </a:r>
          </a:p>
          <a:p>
            <a:pPr algn="l"/>
            <a:endParaRPr lang="en-US" dirty="0">
              <a:solidFill>
                <a:srgbClr val="333333"/>
              </a:solidFill>
              <a:latin typeface="Times New Roman" panose="02020603050405020304" pitchFamily="18" charset="0"/>
              <a:cs typeface="Times New Roman" panose="02020603050405020304" pitchFamily="18" charset="0"/>
            </a:endParaRPr>
          </a:p>
          <a:p>
            <a:pPr algn="l"/>
            <a:r>
              <a:rPr lang="en-US" b="1" i="0" dirty="0">
                <a:solidFill>
                  <a:srgbClr val="333333"/>
                </a:solidFill>
                <a:effectLst/>
                <a:latin typeface="Times New Roman" panose="02020603050405020304" pitchFamily="18" charset="0"/>
                <a:cs typeface="Times New Roman" panose="02020603050405020304" pitchFamily="18" charset="0"/>
              </a:rPr>
              <a:t>Authentication in IOT :-</a:t>
            </a:r>
            <a:r>
              <a:rPr lang="en-US" b="0" i="0" dirty="0">
                <a:solidFill>
                  <a:srgbClr val="333333"/>
                </a:solidFill>
                <a:effectLst/>
                <a:latin typeface="Times New Roman" panose="02020603050405020304" pitchFamily="18" charset="0"/>
                <a:cs typeface="Times New Roman" panose="02020603050405020304" pitchFamily="18" charset="0"/>
              </a:rPr>
              <a:t> Authentication is the process of identifying the device. For Message Queuing Telemetry Transport (MQTT), the process of authentication is to confirm that the device’s client ID is valid; that is, the ID belongs to the device in question.</a:t>
            </a:r>
          </a:p>
          <a:p>
            <a:pPr algn="l"/>
            <a:br>
              <a:rPr lang="en-US" b="0" i="0" dirty="0">
                <a:solidFill>
                  <a:srgbClr val="333333"/>
                </a:solidFill>
                <a:effectLst/>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ability to secure data and limit it to only those with the correct permissions is not a new idea and is used extensively in many industries. One can only wonder why connected devices were not subject to the same security principles from the beginning.</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There are simply too many categories of IoT devices to mention in a post of this size but they vary widely in terms of security levels. Some connect using proximity-based protocols such as Bluetooth, RFID (radio frequency identification), or Wi-Fi while others use GPS, 4G or are hard-wired. Connecting them is often as easy as scanning for nearby devices, by inputting a short code (that may or may not be changed from a default) or by using a form of multi-factor authentication to verify device and recipient permissions.</a:t>
            </a:r>
          </a:p>
        </p:txBody>
      </p:sp>
    </p:spTree>
    <p:extLst>
      <p:ext uri="{BB962C8B-B14F-4D97-AF65-F5344CB8AC3E}">
        <p14:creationId xmlns:p14="http://schemas.microsoft.com/office/powerpoint/2010/main" val="1269832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51</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50" name="Picture 2" descr="Security, privacy &amp; trust relationship | Download Scientific Diagram">
            <a:extLst>
              <a:ext uri="{FF2B5EF4-FFF2-40B4-BE49-F238E27FC236}">
                <a16:creationId xmlns:a16="http://schemas.microsoft.com/office/drawing/2014/main" id="{67BA7EA3-5507-E7FB-60A1-DE85DAB71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164" y="3634752"/>
            <a:ext cx="6435958" cy="2800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7B293D-2862-52AC-6A12-E746D0B6D870}"/>
              </a:ext>
            </a:extLst>
          </p:cNvPr>
          <p:cNvSpPr txBox="1"/>
          <p:nvPr/>
        </p:nvSpPr>
        <p:spPr>
          <a:xfrm>
            <a:off x="250257" y="574689"/>
            <a:ext cx="11570693" cy="3139321"/>
          </a:xfrm>
          <a:prstGeom prst="rect">
            <a:avLst/>
          </a:prstGeom>
          <a:noFill/>
        </p:spPr>
        <p:txBody>
          <a:bodyPr wrap="square">
            <a:spAutoFit/>
          </a:bodyPr>
          <a:lstStyle/>
          <a:p>
            <a:pPr algn="l"/>
            <a:r>
              <a:rPr lang="en-US" b="1" i="0" dirty="0">
                <a:solidFill>
                  <a:srgbClr val="333333"/>
                </a:solidFill>
                <a:effectLst/>
                <a:latin typeface="Times New Roman" panose="02020603050405020304" pitchFamily="18" charset="0"/>
                <a:cs typeface="Times New Roman" panose="02020603050405020304" pitchFamily="18" charset="0"/>
              </a:rPr>
              <a:t>Trust in IOT :-</a:t>
            </a:r>
            <a:r>
              <a:rPr lang="en-US" b="0" i="0" dirty="0">
                <a:solidFill>
                  <a:srgbClr val="333333"/>
                </a:solidFill>
                <a:effectLst/>
                <a:latin typeface="Times New Roman" panose="02020603050405020304" pitchFamily="18" charset="0"/>
                <a:cs typeface="Times New Roman" panose="02020603050405020304" pitchFamily="18" charset="0"/>
              </a:rPr>
              <a:t> The word “trust” in this context means reliance. A trust model shows how each entity in an ecosystem relies (or could rely) on another. And human-centric in this context means a trust model aimed at giving effective administration of security, not to computing professionals, but to average users.</a:t>
            </a:r>
          </a:p>
          <a:p>
            <a:pPr algn="l"/>
            <a:br>
              <a:rPr lang="en-US" b="0" i="0" dirty="0">
                <a:solidFill>
                  <a:srgbClr val="333333"/>
                </a:solidFill>
                <a:effectLst/>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1" i="0" dirty="0">
                <a:solidFill>
                  <a:srgbClr val="333333"/>
                </a:solidFill>
                <a:effectLst/>
                <a:latin typeface="Times New Roman" panose="02020603050405020304" pitchFamily="18" charset="0"/>
                <a:cs typeface="Times New Roman" panose="02020603050405020304" pitchFamily="18" charset="0"/>
              </a:rPr>
              <a:t>Various components of such a model :-</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Devices and Hosted Applications </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Resources, </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Trusted Attributes </a:t>
            </a: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Delegating Trust </a:t>
            </a:r>
            <a:endParaRPr lang="en-US" dirty="0">
              <a:solidFill>
                <a:srgbClr val="333333"/>
              </a:solidFill>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333333"/>
                </a:solidFill>
                <a:effectLst/>
                <a:latin typeface="Times New Roman" panose="02020603050405020304" pitchFamily="18" charset="0"/>
                <a:cs typeface="Times New Roman" panose="02020603050405020304" pitchFamily="18" charset="0"/>
              </a:rPr>
              <a:t>Virtual Composite Devices</a:t>
            </a:r>
          </a:p>
        </p:txBody>
      </p:sp>
    </p:spTree>
    <p:extLst>
      <p:ext uri="{BB962C8B-B14F-4D97-AF65-F5344CB8AC3E}">
        <p14:creationId xmlns:p14="http://schemas.microsoft.com/office/powerpoint/2010/main" val="3282570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52</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ECA89146-4896-D610-E324-58761AF817FC}"/>
              </a:ext>
            </a:extLst>
          </p:cNvPr>
          <p:cNvSpPr txBox="1"/>
          <p:nvPr/>
        </p:nvSpPr>
        <p:spPr>
          <a:xfrm>
            <a:off x="105879" y="587142"/>
            <a:ext cx="11848698" cy="2152705"/>
          </a:xfrm>
          <a:prstGeom prst="rect">
            <a:avLst/>
          </a:prstGeom>
          <a:noFill/>
        </p:spPr>
        <p:txBody>
          <a:bodyPr wrap="square">
            <a:spAutoFit/>
          </a:bodyPr>
          <a:lstStyle/>
          <a:p>
            <a:pPr marL="270510" marR="457835">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Introduction to Protocols- Physical, Data Link-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 Physical Layer</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The lowest layer of the OSI reference model is the physical layer. It is responsible for the actual physical connection between the devices. The physical layer contains information in the form of</a:t>
            </a:r>
            <a:r>
              <a:rPr lang="en-US" b="1" i="0" dirty="0">
                <a:solidFill>
                  <a:srgbClr val="273239"/>
                </a:solidFill>
                <a:effectLst/>
                <a:latin typeface="Times New Roman" panose="02020603050405020304" pitchFamily="18" charset="0"/>
                <a:cs typeface="Times New Roman" panose="02020603050405020304" pitchFamily="18" charset="0"/>
              </a:rPr>
              <a:t> bits.</a:t>
            </a:r>
            <a:r>
              <a:rPr lang="en-US" b="0" i="0" dirty="0">
                <a:solidFill>
                  <a:srgbClr val="273239"/>
                </a:solidFill>
                <a:effectLst/>
                <a:latin typeface="Times New Roman" panose="02020603050405020304" pitchFamily="18" charset="0"/>
                <a:cs typeface="Times New Roman" panose="02020603050405020304" pitchFamily="18" charset="0"/>
              </a:rPr>
              <a:t> It is responsible for transmitting individual bits from one node to the next. When receiving data, this layer will get the signal received and convert it into 0s and 1s and send them to the Data Link layer, which will put the frame back together.  </a:t>
            </a:r>
          </a:p>
          <a:p>
            <a:pPr marL="270510" marR="457835" algn="just">
              <a:lnSpc>
                <a:spcPct val="107000"/>
              </a:lnSpc>
              <a:spcAft>
                <a:spcPts val="800"/>
              </a:spcAft>
            </a:pPr>
            <a:r>
              <a:rPr lang="en-IN"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4" name="Picture 2" descr="Data Bits in the Physical Layer">
            <a:extLst>
              <a:ext uri="{FF2B5EF4-FFF2-40B4-BE49-F238E27FC236}">
                <a16:creationId xmlns:a16="http://schemas.microsoft.com/office/drawing/2014/main" id="{10FA4AA7-7889-23E1-3E80-69EC63049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2933700"/>
            <a:ext cx="3848100" cy="990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10AF9F-C073-FE50-1179-71A70EBE208C}"/>
              </a:ext>
            </a:extLst>
          </p:cNvPr>
          <p:cNvSpPr txBox="1"/>
          <p:nvPr/>
        </p:nvSpPr>
        <p:spPr>
          <a:xfrm>
            <a:off x="231005" y="3846807"/>
            <a:ext cx="11589945" cy="2585323"/>
          </a:xfrm>
          <a:prstGeom prst="rect">
            <a:avLst/>
          </a:prstGeom>
          <a:noFill/>
        </p:spPr>
        <p:txBody>
          <a:bodyPr wrap="square">
            <a:sp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The Functions of the Physical Layer</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Bit synchronization:</a:t>
            </a:r>
            <a:r>
              <a:rPr lang="en-US" b="0" i="0" dirty="0">
                <a:solidFill>
                  <a:srgbClr val="273239"/>
                </a:solidFill>
                <a:effectLst/>
                <a:latin typeface="Times New Roman" panose="02020603050405020304" pitchFamily="18" charset="0"/>
                <a:cs typeface="Times New Roman" panose="02020603050405020304" pitchFamily="18" charset="0"/>
              </a:rPr>
              <a:t> The physical layer provides the synchronization of the bits by providing a clock. This clock controls both sender and receiver thus providing synchronization at the bit level.</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Bit rate control:</a:t>
            </a:r>
            <a:r>
              <a:rPr lang="en-US" b="0" i="0" dirty="0">
                <a:solidFill>
                  <a:srgbClr val="273239"/>
                </a:solidFill>
                <a:effectLst/>
                <a:latin typeface="Times New Roman" panose="02020603050405020304" pitchFamily="18" charset="0"/>
                <a:cs typeface="Times New Roman" panose="02020603050405020304" pitchFamily="18" charset="0"/>
              </a:rPr>
              <a:t> The Physical layer also defines the transmission rate i.e. the number of bits sent per second.</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Physical topologies:</a:t>
            </a:r>
            <a:r>
              <a:rPr lang="en-US" b="0" i="0" dirty="0">
                <a:solidFill>
                  <a:srgbClr val="273239"/>
                </a:solidFill>
                <a:effectLst/>
                <a:latin typeface="Times New Roman" panose="02020603050405020304" pitchFamily="18" charset="0"/>
                <a:cs typeface="Times New Roman" panose="02020603050405020304" pitchFamily="18" charset="0"/>
              </a:rPr>
              <a:t> Physical layer specifies how the different, devices/nodes are arranged in a network i.e. bus, star, or mesh topology.</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Transmission mode:</a:t>
            </a:r>
            <a:r>
              <a:rPr lang="en-US" b="0" i="0" dirty="0">
                <a:solidFill>
                  <a:srgbClr val="273239"/>
                </a:solidFill>
                <a:effectLst/>
                <a:latin typeface="Times New Roman" panose="02020603050405020304" pitchFamily="18" charset="0"/>
                <a:cs typeface="Times New Roman" panose="02020603050405020304" pitchFamily="18" charset="0"/>
              </a:rPr>
              <a:t> Physical layer also defines how the data flows between the two connected devices. The various transmission modes possible are Simplex, half-duplex and full-duplex.</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Note:</a:t>
            </a:r>
            <a:r>
              <a:rPr lang="en-US" b="0" i="0" dirty="0">
                <a:solidFill>
                  <a:srgbClr val="273239"/>
                </a:solidFill>
                <a:effectLst/>
                <a:latin typeface="Times New Roman" panose="02020603050405020304" pitchFamily="18" charset="0"/>
                <a:cs typeface="Times New Roman" panose="02020603050405020304" pitchFamily="18" charset="0"/>
              </a:rPr>
              <a:t> 1. Hub, Repeater, Modem, and Cables are Physical Layer devices. </a:t>
            </a:r>
          </a:p>
        </p:txBody>
      </p:sp>
    </p:spTree>
    <p:extLst>
      <p:ext uri="{BB962C8B-B14F-4D97-AF65-F5344CB8AC3E}">
        <p14:creationId xmlns:p14="http://schemas.microsoft.com/office/powerpoint/2010/main" val="3401362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53</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ECA89146-4896-D610-E324-58761AF817FC}"/>
              </a:ext>
            </a:extLst>
          </p:cNvPr>
          <p:cNvSpPr txBox="1"/>
          <p:nvPr/>
        </p:nvSpPr>
        <p:spPr>
          <a:xfrm>
            <a:off x="86627" y="519764"/>
            <a:ext cx="11867949" cy="6147004"/>
          </a:xfrm>
          <a:prstGeom prst="rect">
            <a:avLst/>
          </a:prstGeom>
          <a:noFill/>
        </p:spPr>
        <p:txBody>
          <a:bodyPr wrap="square">
            <a:spAutoFit/>
          </a:bodyPr>
          <a:lstStyle/>
          <a:p>
            <a:pPr marL="270510" marR="457835">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 to Protocols- Physical, Data Link</a:t>
            </a:r>
          </a:p>
          <a:p>
            <a:pPr marL="270510" marR="457835">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IN" sz="1600" b="1" kern="100" dirty="0">
                <a:latin typeface="Times New Roman" panose="02020603050405020304" pitchFamily="18" charset="0"/>
                <a:ea typeface="Calibri" panose="020F0502020204030204" pitchFamily="34" charset="0"/>
                <a:cs typeface="Times New Roman" panose="02020603050405020304" pitchFamily="18" charset="0"/>
              </a:rPr>
              <a:t>LINK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457835" algn="just">
              <a:lnSpc>
                <a:spcPct val="107000"/>
              </a:lnSpc>
              <a:spcAft>
                <a:spcPts val="800"/>
              </a:spcAft>
            </a:pPr>
            <a:r>
              <a:rPr lang="en-IN" sz="18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The Data-link layer is the second layer from the bottom in the </a:t>
            </a:r>
            <a:r>
              <a:rPr lang="en-IN" sz="1800" u="sng" kern="100" spc="1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OSI</a:t>
            </a:r>
            <a:r>
              <a:rPr lang="en-IN" sz="1800" u="sng" kern="100" spc="10" dirty="0">
                <a:solidFill>
                  <a:srgbClr val="EC4E2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 </a:t>
            </a:r>
            <a:r>
              <a:rPr lang="en-IN" sz="18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(Open System Interconnection) network architecture model. It is responsible for the node-to-node delivery of data. Its major role is to ensure error-free transmission of information. DLL is also responsible to encode, decode and organize the outgoing and incoming data. This is considered the most complex layer of the OSI model as it hides all the underlying complexities of the hardware from the other above layers.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fontAlgn="base">
              <a:lnSpc>
                <a:spcPct val="107000"/>
              </a:lnSpc>
              <a:spcBef>
                <a:spcPts val="200"/>
              </a:spcBef>
              <a:spcAft>
                <a:spcPts val="0"/>
              </a:spcAft>
            </a:pPr>
            <a:r>
              <a:rPr lang="en-IN" sz="1800" b="1" kern="1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Sub-layers of Data Link Layer:</a:t>
            </a:r>
            <a:endParaRPr lang="en-IN"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0510" algn="just" fontAlgn="base">
              <a:spcAft>
                <a:spcPts val="750"/>
              </a:spcAft>
            </a:pPr>
            <a:r>
              <a:rPr lang="en-IN" sz="1800" spc="10" dirty="0">
                <a:solidFill>
                  <a:srgbClr val="273239"/>
                </a:solidFill>
                <a:effectLst/>
                <a:latin typeface="Times New Roman" panose="02020603050405020304" pitchFamily="18" charset="0"/>
                <a:ea typeface="Times New Roman" panose="02020603050405020304" pitchFamily="18" charset="0"/>
              </a:rPr>
              <a:t>The data link layer is further divided into two sub-layers, which are as follows:</a:t>
            </a:r>
            <a:endParaRPr lang="en-IN" sz="1800" dirty="0">
              <a:effectLst/>
              <a:latin typeface="Times New Roman" panose="02020603050405020304" pitchFamily="18" charset="0"/>
              <a:ea typeface="Times New Roman" panose="02020603050405020304" pitchFamily="18" charset="0"/>
            </a:endParaRPr>
          </a:p>
          <a:p>
            <a:pPr marL="270510" algn="just" fontAlgn="base">
              <a:lnSpc>
                <a:spcPct val="107000"/>
              </a:lnSpc>
              <a:spcBef>
                <a:spcPts val="1800"/>
              </a:spcBef>
              <a:spcAft>
                <a:spcPts val="1800"/>
              </a:spcAft>
            </a:pPr>
            <a:r>
              <a:rPr lang="en-IN" sz="1800" b="1" kern="1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Logical Link Control (LLC):</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0510" algn="just" fontAlgn="base">
              <a:spcAft>
                <a:spcPts val="750"/>
              </a:spcAft>
            </a:pPr>
            <a:r>
              <a:rPr lang="en-IN" sz="1800" spc="10" dirty="0">
                <a:solidFill>
                  <a:srgbClr val="273239"/>
                </a:solidFill>
                <a:effectLst/>
                <a:latin typeface="Times New Roman" panose="02020603050405020304" pitchFamily="18" charset="0"/>
                <a:ea typeface="Times New Roman" panose="02020603050405020304" pitchFamily="18" charset="0"/>
              </a:rPr>
              <a:t>This sublayer of the data link layer deals with multiplexing, the flow of data among applications and other services, and LLC is responsible for providing error messages and acknowledgments as well. </a:t>
            </a:r>
            <a:endParaRPr lang="en-IN" sz="1800" dirty="0">
              <a:effectLst/>
              <a:latin typeface="Times New Roman" panose="02020603050405020304" pitchFamily="18" charset="0"/>
              <a:ea typeface="Times New Roman" panose="02020603050405020304" pitchFamily="18" charset="0"/>
            </a:endParaRPr>
          </a:p>
          <a:p>
            <a:pPr marL="270510" algn="just" fontAlgn="base">
              <a:lnSpc>
                <a:spcPct val="107000"/>
              </a:lnSpc>
              <a:spcBef>
                <a:spcPts val="1800"/>
              </a:spcBef>
              <a:spcAft>
                <a:spcPts val="1800"/>
              </a:spcAft>
            </a:pPr>
            <a:r>
              <a:rPr lang="en-IN" sz="1800" b="1" kern="1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Media Access Control (MAC):</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0510" algn="just" fontAlgn="base">
              <a:spcAft>
                <a:spcPts val="750"/>
              </a:spcAft>
            </a:pPr>
            <a:r>
              <a:rPr lang="en-IN" sz="1800" spc="10" dirty="0">
                <a:solidFill>
                  <a:srgbClr val="273239"/>
                </a:solidFill>
                <a:effectLst/>
                <a:latin typeface="Times New Roman" panose="02020603050405020304" pitchFamily="18" charset="0"/>
                <a:ea typeface="Times New Roman" panose="02020603050405020304" pitchFamily="18" charset="0"/>
              </a:rPr>
              <a:t>MAC sublayer manages the device’s interaction, responsible for addressing frames, and also controls physical media access. The data link layer receives the information in the form of packets from the Network layer, it divides packets into frames and sends those frames bit-by-bit to the underlying physical layer.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06669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54</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ECA89146-4896-D610-E324-58761AF817FC}"/>
              </a:ext>
            </a:extLst>
          </p:cNvPr>
          <p:cNvSpPr txBox="1"/>
          <p:nvPr/>
        </p:nvSpPr>
        <p:spPr>
          <a:xfrm>
            <a:off x="202131" y="587142"/>
            <a:ext cx="11752445" cy="6645262"/>
          </a:xfrm>
          <a:prstGeom prst="rect">
            <a:avLst/>
          </a:prstGeom>
          <a:noFill/>
        </p:spPr>
        <p:txBody>
          <a:bodyPr wrap="square">
            <a:spAutoFit/>
          </a:bodyPr>
          <a:lstStyle/>
          <a:p>
            <a:pPr algn="just" fontAlgn="base"/>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Protocols- Network, Transport, Application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endParaRPr lang="en-US" b="1" dirty="0">
              <a:solidFill>
                <a:srgbClr val="273239"/>
              </a:solidFill>
              <a:latin typeface="Times New Roman" panose="02020603050405020304" pitchFamily="18" charset="0"/>
              <a:cs typeface="Times New Roman" panose="02020603050405020304" pitchFamily="18" charset="0"/>
            </a:endParaRP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Network Layer</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The network layer works for the transmission of data from one host to the other located in different networks. It also takes care of packet routing i.e. selection of the shortest path to transmit the packet, from the number of routes available. The sender &amp; receiver’s IP addresses are placed in the header by the network layer. </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The Functions of the Network Layer </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Routing:</a:t>
            </a:r>
            <a:r>
              <a:rPr lang="en-US" b="0" i="0" dirty="0">
                <a:solidFill>
                  <a:srgbClr val="273239"/>
                </a:solidFill>
                <a:effectLst/>
                <a:latin typeface="Times New Roman" panose="02020603050405020304" pitchFamily="18" charset="0"/>
                <a:cs typeface="Times New Roman" panose="02020603050405020304" pitchFamily="18" charset="0"/>
              </a:rPr>
              <a:t> The network layer protocols determine which route is suitable from source to destination. This function of the network layer is known as routing.</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Logical Addressing: </a:t>
            </a:r>
            <a:r>
              <a:rPr lang="en-US" b="0" i="0" dirty="0">
                <a:solidFill>
                  <a:srgbClr val="273239"/>
                </a:solidFill>
                <a:effectLst/>
                <a:latin typeface="Times New Roman" panose="02020603050405020304" pitchFamily="18" charset="0"/>
                <a:cs typeface="Times New Roman" panose="02020603050405020304" pitchFamily="18" charset="0"/>
              </a:rPr>
              <a:t>To identify each device on Internetwork uniquely, the network layer defines an addressing scheme. The sender &amp; receiver’s IP addresses are placed in the header by the network layer. Such an address distinguishes each device uniquely and universally.</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Note: 1. Segment in the Network layer is referred to as </a:t>
            </a:r>
            <a:r>
              <a:rPr lang="en-US" b="1" i="0" dirty="0">
                <a:solidFill>
                  <a:srgbClr val="273239"/>
                </a:solidFill>
                <a:effectLst/>
                <a:latin typeface="Times New Roman" panose="02020603050405020304" pitchFamily="18" charset="0"/>
                <a:cs typeface="Times New Roman" panose="02020603050405020304" pitchFamily="18" charset="0"/>
              </a:rPr>
              <a:t>Packet</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          2. Network layer is implemented by networking devices such as routers.  </a:t>
            </a:r>
          </a:p>
          <a:p>
            <a:pPr algn="just" fontAlgn="base"/>
            <a:endParaRPr lang="en-US" sz="1800" dirty="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r>
              <a:rPr lang="en-IN" sz="1800" b="1" dirty="0">
                <a:solidFill>
                  <a:srgbClr val="000000"/>
                </a:solidFill>
                <a:effectLst/>
                <a:latin typeface="Times New Roman" panose="02020603050405020304" pitchFamily="18" charset="0"/>
                <a:ea typeface="Times New Roman" panose="02020603050405020304" pitchFamily="18" charset="0"/>
              </a:rPr>
              <a:t>Transport Layer</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transport layer is represented by two protocols: TCP and UDP.</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IP protocol in the network layer delivers a datagram from a source host to the destination host.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Nowadays, the operating system supports multiuser and multiprocessing environments, an executing program is called a process. When a host sends a message to other host means that source process is sending a process to a destination process. The transport layer protocols define some connections to individual ports known as protocol ports.</a:t>
            </a:r>
            <a:endParaRPr lang="en-IN" sz="1600" dirty="0">
              <a:effectLst/>
              <a:latin typeface="Times New Roman" panose="02020603050405020304" pitchFamily="18" charset="0"/>
              <a:ea typeface="Times New Roman" panose="02020603050405020304" pitchFamily="18" charset="0"/>
            </a:endParaRPr>
          </a:p>
          <a:p>
            <a:pPr algn="just" fontAlgn="base"/>
            <a:endParaRPr lang="en-US" b="0" i="0" dirty="0">
              <a:solidFill>
                <a:srgbClr val="273239"/>
              </a:solidFill>
              <a:effectLst/>
              <a:latin typeface="Times New Roman" panose="02020603050405020304" pitchFamily="18" charset="0"/>
              <a:cs typeface="Times New Roman" panose="02020603050405020304" pitchFamily="18" charset="0"/>
            </a:endParaRPr>
          </a:p>
          <a:p>
            <a:pPr marL="270510" marR="457835">
              <a:lnSpc>
                <a:spcPct val="107000"/>
              </a:lnSpc>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800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55</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52527814-E4B8-60E0-09B7-69277319BE65}"/>
              </a:ext>
            </a:extLst>
          </p:cNvPr>
          <p:cNvSpPr txBox="1"/>
          <p:nvPr/>
        </p:nvSpPr>
        <p:spPr>
          <a:xfrm>
            <a:off x="490887" y="1376709"/>
            <a:ext cx="11492565" cy="1105431"/>
          </a:xfrm>
          <a:prstGeom prst="rect">
            <a:avLst/>
          </a:prstGeom>
          <a:noFill/>
        </p:spPr>
        <p:txBody>
          <a:bodyPr wrap="square">
            <a:spAutoFit/>
          </a:bodyPr>
          <a:lstStyle/>
          <a:p>
            <a:pPr marL="342900" lvl="0" indent="-342900" algn="just">
              <a:lnSpc>
                <a:spcPts val="1875"/>
              </a:lnSpc>
              <a:spcBef>
                <a:spcPts val="300"/>
              </a:spcBef>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An IP protocol is a host-to-host protocol used to deliver a packet from source host to the destination host while transport layer protocols are port-to-port protocols that work on the top of the IP protocols to deliver the packet from the originating port to the IP services, and from IP services to the destination port.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Each port is defined by a positive integer address, and it is of 16 bits.</a:t>
            </a:r>
            <a:endParaRPr lang="en-IN" sz="1600" dirty="0">
              <a:effectLst/>
              <a:latin typeface="Times New Roman" panose="02020603050405020304" pitchFamily="18" charset="0"/>
              <a:ea typeface="Times New Roman" panose="02020603050405020304" pitchFamily="18" charset="0"/>
            </a:endParaRPr>
          </a:p>
        </p:txBody>
      </p:sp>
      <p:pic>
        <p:nvPicPr>
          <p:cNvPr id="2" name="Picture 1" descr="Transport Layer protocols">
            <a:extLst>
              <a:ext uri="{FF2B5EF4-FFF2-40B4-BE49-F238E27FC236}">
                <a16:creationId xmlns:a16="http://schemas.microsoft.com/office/drawing/2014/main" id="{A8B57055-FAB3-EFBF-A6F5-23A414A73C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5793" y="3575050"/>
            <a:ext cx="4191000" cy="2781300"/>
          </a:xfrm>
          <a:prstGeom prst="rect">
            <a:avLst/>
          </a:prstGeom>
          <a:noFill/>
          <a:ln>
            <a:noFill/>
          </a:ln>
        </p:spPr>
      </p:pic>
    </p:spTree>
    <p:extLst>
      <p:ext uri="{BB962C8B-B14F-4D97-AF65-F5344CB8AC3E}">
        <p14:creationId xmlns:p14="http://schemas.microsoft.com/office/powerpoint/2010/main" val="3952232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56</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403B4256-C18B-4230-B76B-ED1DCDFDDB2E}"/>
              </a:ext>
            </a:extLst>
          </p:cNvPr>
          <p:cNvSpPr txBox="1"/>
          <p:nvPr/>
        </p:nvSpPr>
        <p:spPr>
          <a:xfrm>
            <a:off x="371050" y="606392"/>
            <a:ext cx="11670154" cy="3357329"/>
          </a:xfrm>
          <a:prstGeom prst="rect">
            <a:avLst/>
          </a:prstGeom>
          <a:noFill/>
        </p:spPr>
        <p:txBody>
          <a:bodyPr wrap="square">
            <a:spAutoFit/>
          </a:bodyPr>
          <a:lstStyle/>
          <a:p>
            <a:pPr algn="just">
              <a:lnSpc>
                <a:spcPts val="1560"/>
              </a:lnSpc>
              <a:spcBef>
                <a:spcPts val="200"/>
              </a:spcBef>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UDP</a:t>
            </a:r>
            <a:endParaRPr lang="en-IN"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UDP stands for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Datagram Protocol</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UDP is a simple protocol and it provides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nonsequenced</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transport functionality.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UDP is a connectionless protocol.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type of protocol is used when reliability and security are less important than speed and size.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UDP is an end-to-end transport level protocol that adds transport-level addresses, checksum error control, and length information to the data from the upper layer.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packet produced by the UDP protocol is known as a user datagram.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ts val="1560"/>
              </a:lnSpc>
              <a:spcBef>
                <a:spcPts val="200"/>
              </a:spcBef>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Datagram Format</a:t>
            </a:r>
            <a:endParaRPr lang="en-IN"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The user datagram has a 16-byte header which is shown below:</a:t>
            </a:r>
            <a:endParaRPr lang="en-IN" sz="1800" dirty="0">
              <a:effectLst/>
              <a:latin typeface="Times New Roman" panose="02020603050405020304" pitchFamily="18" charset="0"/>
              <a:ea typeface="Times New Roman" panose="02020603050405020304" pitchFamily="18" charset="0"/>
            </a:endParaRPr>
          </a:p>
        </p:txBody>
      </p:sp>
      <p:pic>
        <p:nvPicPr>
          <p:cNvPr id="8" name="Picture 7" descr="Transport Layer protocols">
            <a:extLst>
              <a:ext uri="{FF2B5EF4-FFF2-40B4-BE49-F238E27FC236}">
                <a16:creationId xmlns:a16="http://schemas.microsoft.com/office/drawing/2014/main" id="{1E863A6A-E0DF-5383-5E3E-6C8FB74D3F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3645" y="4100762"/>
            <a:ext cx="4266565" cy="1809149"/>
          </a:xfrm>
          <a:prstGeom prst="rect">
            <a:avLst/>
          </a:prstGeom>
          <a:noFill/>
          <a:ln>
            <a:noFill/>
          </a:ln>
        </p:spPr>
      </p:pic>
    </p:spTree>
    <p:extLst>
      <p:ext uri="{BB962C8B-B14F-4D97-AF65-F5344CB8AC3E}">
        <p14:creationId xmlns:p14="http://schemas.microsoft.com/office/powerpoint/2010/main" val="1004302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57</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403B4256-C18B-4230-B76B-ED1DCDFDDB2E}"/>
              </a:ext>
            </a:extLst>
          </p:cNvPr>
          <p:cNvSpPr txBox="1"/>
          <p:nvPr/>
        </p:nvSpPr>
        <p:spPr>
          <a:xfrm>
            <a:off x="182880" y="1195398"/>
            <a:ext cx="11858324" cy="4465325"/>
          </a:xfrm>
          <a:prstGeom prst="rect">
            <a:avLst/>
          </a:prstGeom>
          <a:noFill/>
        </p:spPr>
        <p:txBody>
          <a:bodyPr wrap="square">
            <a:spAutoFit/>
          </a:bodyPr>
          <a:lstStyle/>
          <a:p>
            <a:pPr marL="342900" lvl="0" indent="-342900" algn="just">
              <a:lnSpc>
                <a:spcPts val="1875"/>
              </a:lnSpc>
              <a:spcBef>
                <a:spcPts val="300"/>
              </a:spcBef>
              <a:spcAft>
                <a:spcPts val="800"/>
              </a:spcAft>
              <a:buFont typeface="Symbol" panose="05050102010706020507" pitchFamily="18" charset="2"/>
              <a:buChar char=""/>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Source port address:</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defines the address of the application process that has delivered a message. The source port address is of 16 bits address.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Destination port address:</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defines the address of the application process that will receive the message. The destination port address is of a 16-bit address.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Total length:</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defines the total length of the user datagram in bytes. It is a 16-bit field.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Checksum:</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checksum is a 16-bit field which is used in error detection.</a:t>
            </a:r>
          </a:p>
          <a:p>
            <a:pPr lvl="0" algn="just">
              <a:lnSpc>
                <a:spcPts val="1875"/>
              </a:lnSpc>
              <a:spcBef>
                <a:spcPts val="30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ts val="1560"/>
              </a:lnSpc>
              <a:spcBef>
                <a:spcPts val="200"/>
              </a:spcBef>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Disadvantages of UDP protocol</a:t>
            </a:r>
          </a:p>
          <a:p>
            <a:pPr lvl="0" algn="just">
              <a:lnSpc>
                <a:spcPts val="1560"/>
              </a:lnSpc>
              <a:spcBef>
                <a:spcPts val="200"/>
              </a:spcBef>
            </a:pP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UDP provides basic functions needed for the end-to-end delivery of a transmission.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does not provide any sequencing or reordering functions and does not specify the damaged packet when reporting an error.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UDP can discover that an error has occurred, but it does not specify which packet has been lost as it does not contain an ID or sequencing number of a particular data segment.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794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58</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5144" y="-22993"/>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403B4256-C18B-4230-B76B-ED1DCDFDDB2E}"/>
              </a:ext>
            </a:extLst>
          </p:cNvPr>
          <p:cNvSpPr txBox="1"/>
          <p:nvPr/>
        </p:nvSpPr>
        <p:spPr>
          <a:xfrm>
            <a:off x="182880" y="1195398"/>
            <a:ext cx="11858324" cy="5019323"/>
          </a:xfrm>
          <a:prstGeom prst="rect">
            <a:avLst/>
          </a:prstGeom>
          <a:noFill/>
        </p:spPr>
        <p:txBody>
          <a:bodyPr wrap="square">
            <a:spAutoFit/>
          </a:bodyPr>
          <a:lstStyle/>
          <a:p>
            <a:pPr marL="342900" lvl="0" indent="-342900" algn="just">
              <a:lnSpc>
                <a:spcPts val="1560"/>
              </a:lnSpc>
              <a:spcBef>
                <a:spcPts val="200"/>
              </a:spcBef>
              <a:buFont typeface="Symbol" panose="05050102010706020507" pitchFamily="18" charset="2"/>
              <a:buChar char=""/>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TCP</a:t>
            </a:r>
            <a:endPar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TCP stands for Transmission Control Protocol.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provides full transport layer services to applications.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connection-oriented protocol means the connection established between both the ends of the transmission. For creating the connection, TCP generates a virtual circuit between sender and receiver for the duration of a transmission.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Application Layer</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At the very top of the OSI Reference Model stack of layers, we find the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Example: Application – Browsers, Skype Messenger, etc. </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Note:</a:t>
            </a:r>
            <a:r>
              <a:rPr lang="en-US" b="0" i="0" dirty="0">
                <a:solidFill>
                  <a:srgbClr val="273239"/>
                </a:solidFill>
                <a:effectLst/>
                <a:latin typeface="Times New Roman" panose="02020603050405020304" pitchFamily="18" charset="0"/>
                <a:cs typeface="Times New Roman" panose="02020603050405020304" pitchFamily="18" charset="0"/>
              </a:rPr>
              <a:t> The application Layer is also called Desktop Layer.  </a:t>
            </a:r>
          </a:p>
          <a:p>
            <a:pPr algn="just" fontAlgn="base"/>
            <a:endParaRPr lang="en-US" b="1"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The Functions of the Application Layer are</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Network Virtual Terminal</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FTAM- File transfer access and management</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Mail Services</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Directory Services</a:t>
            </a:r>
          </a:p>
        </p:txBody>
      </p:sp>
    </p:spTree>
    <p:extLst>
      <p:ext uri="{BB962C8B-B14F-4D97-AF65-F5344CB8AC3E}">
        <p14:creationId xmlns:p14="http://schemas.microsoft.com/office/powerpoint/2010/main" val="70589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6</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C5C85F35-EA43-F509-C58E-67C611BA4EB7}"/>
              </a:ext>
            </a:extLst>
          </p:cNvPr>
          <p:cNvSpPr txBox="1"/>
          <p:nvPr/>
        </p:nvSpPr>
        <p:spPr>
          <a:xfrm>
            <a:off x="0" y="700848"/>
            <a:ext cx="6097604" cy="369332"/>
          </a:xfrm>
          <a:prstGeom prst="rect">
            <a:avLst/>
          </a:prstGeom>
          <a:noFill/>
        </p:spPr>
        <p:txBody>
          <a:bodyPr wrap="square">
            <a:spAutoFit/>
          </a:bodyPr>
          <a:lstStyle/>
          <a:p>
            <a:pPr marL="270510" marR="457835" indent="179705" algn="just">
              <a:spcBef>
                <a:spcPts val="450"/>
              </a:spcBef>
              <a:spcAft>
                <a:spcPts val="0"/>
              </a:spcAft>
            </a:pPr>
            <a:r>
              <a:rPr lang="en-US" sz="1800" b="1" kern="0" dirty="0">
                <a:effectLst/>
                <a:latin typeface="Times New Roman" panose="02020603050405020304" pitchFamily="18" charset="0"/>
                <a:ea typeface="Times New Roman" panose="02020603050405020304" pitchFamily="18" charset="0"/>
              </a:rPr>
              <a:t>IoT value</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chains</a:t>
            </a:r>
            <a:endParaRPr lang="en-IN" sz="1800" b="1" kern="0" dirty="0">
              <a:effectLst/>
              <a:latin typeface="Times New Roman" panose="02020603050405020304" pitchFamily="18" charset="0"/>
              <a:ea typeface="Times New Roman" panose="02020603050405020304" pitchFamily="18" charset="0"/>
            </a:endParaRPr>
          </a:p>
        </p:txBody>
      </p:sp>
      <p:pic>
        <p:nvPicPr>
          <p:cNvPr id="12" name="image18.jpeg">
            <a:extLst>
              <a:ext uri="{FF2B5EF4-FFF2-40B4-BE49-F238E27FC236}">
                <a16:creationId xmlns:a16="http://schemas.microsoft.com/office/drawing/2014/main" id="{937316E6-38B3-B625-35AD-8364F4EE4511}"/>
              </a:ext>
            </a:extLst>
          </p:cNvPr>
          <p:cNvPicPr>
            <a:picLocks noChangeAspect="1"/>
          </p:cNvPicPr>
          <p:nvPr/>
        </p:nvPicPr>
        <p:blipFill>
          <a:blip r:embed="rId3" cstate="print"/>
          <a:stretch>
            <a:fillRect/>
          </a:stretch>
        </p:blipFill>
        <p:spPr>
          <a:xfrm>
            <a:off x="2372064" y="980485"/>
            <a:ext cx="8138722" cy="5196477"/>
          </a:xfrm>
          <a:prstGeom prst="rect">
            <a:avLst/>
          </a:prstGeom>
        </p:spPr>
      </p:pic>
    </p:spTree>
    <p:extLst>
      <p:ext uri="{BB962C8B-B14F-4D97-AF65-F5344CB8AC3E}">
        <p14:creationId xmlns:p14="http://schemas.microsoft.com/office/powerpoint/2010/main" val="142741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7</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pSp>
        <p:nvGrpSpPr>
          <p:cNvPr id="2" name="Group 1">
            <a:extLst>
              <a:ext uri="{FF2B5EF4-FFF2-40B4-BE49-F238E27FC236}">
                <a16:creationId xmlns:a16="http://schemas.microsoft.com/office/drawing/2014/main" id="{687280E2-6A04-F5D9-465F-00A49C5E21EF}"/>
              </a:ext>
            </a:extLst>
          </p:cNvPr>
          <p:cNvGrpSpPr>
            <a:grpSpLocks/>
          </p:cNvGrpSpPr>
          <p:nvPr/>
        </p:nvGrpSpPr>
        <p:grpSpPr bwMode="auto">
          <a:xfrm>
            <a:off x="1001028" y="361833"/>
            <a:ext cx="8961120" cy="6134334"/>
            <a:chOff x="0" y="0"/>
            <a:chExt cx="9024" cy="12345"/>
          </a:xfrm>
        </p:grpSpPr>
        <p:pic>
          <p:nvPicPr>
            <p:cNvPr id="7" name="Picture 6">
              <a:extLst>
                <a:ext uri="{FF2B5EF4-FFF2-40B4-BE49-F238E27FC236}">
                  <a16:creationId xmlns:a16="http://schemas.microsoft.com/office/drawing/2014/main" id="{0C2FA660-CE1C-5AB5-5F0D-B496599F7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767" cy="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1C9DECB0-F9A1-4C88-994B-D09FB4A6A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71"/>
              <a:ext cx="9024" cy="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9969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8</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6194" y="191919"/>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image21.jpeg">
            <a:extLst>
              <a:ext uri="{FF2B5EF4-FFF2-40B4-BE49-F238E27FC236}">
                <a16:creationId xmlns:a16="http://schemas.microsoft.com/office/drawing/2014/main" id="{B868CBBD-D60A-9C7C-C982-C315F3948F00}"/>
              </a:ext>
            </a:extLst>
          </p:cNvPr>
          <p:cNvPicPr>
            <a:picLocks noChangeAspect="1"/>
          </p:cNvPicPr>
          <p:nvPr/>
        </p:nvPicPr>
        <p:blipFill>
          <a:blip r:embed="rId3" cstate="print"/>
          <a:stretch>
            <a:fillRect/>
          </a:stretch>
        </p:blipFill>
        <p:spPr>
          <a:xfrm>
            <a:off x="972152" y="1159873"/>
            <a:ext cx="9798517" cy="3970392"/>
          </a:xfrm>
          <a:prstGeom prst="rect">
            <a:avLst/>
          </a:prstGeom>
        </p:spPr>
      </p:pic>
    </p:spTree>
    <p:extLst>
      <p:ext uri="{BB962C8B-B14F-4D97-AF65-F5344CB8AC3E}">
        <p14:creationId xmlns:p14="http://schemas.microsoft.com/office/powerpoint/2010/main" val="379724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0FE5D734-4907-44B0-92C7-957E0F871D2A}" type="datetime5">
              <a:rPr lang="en-IN" smtClean="0"/>
              <a:t>27-Jul-23</a:t>
            </a:fld>
            <a:endParaRPr lang="en-US"/>
          </a:p>
        </p:txBody>
      </p:sp>
      <p:sp>
        <p:nvSpPr>
          <p:cNvPr id="5" name="Slide Number Placeholder 4"/>
          <p:cNvSpPr>
            <a:spLocks noGrp="1"/>
          </p:cNvSpPr>
          <p:nvPr>
            <p:ph type="sldNum" sz="quarter" idx="12"/>
          </p:nvPr>
        </p:nvSpPr>
        <p:spPr/>
        <p:txBody>
          <a:bodyPr/>
          <a:lstStyle/>
          <a:p>
            <a:fld id="{B6D3A235-9A1B-814A-A45F-231E09344964}" type="slidenum">
              <a:rPr lang="en-US" smtClean="0"/>
              <a:t>9</a:t>
            </a:fld>
            <a:endParaRPr lang="en-US"/>
          </a:p>
        </p:txBody>
      </p:sp>
      <p:pic>
        <p:nvPicPr>
          <p:cNvPr id="6" name="圖片 9" descr="Logo, company name&#10;&#10;Description automatically generated">
            <a:extLst>
              <a:ext uri="{FF2B5EF4-FFF2-40B4-BE49-F238E27FC236}">
                <a16:creationId xmlns:a16="http://schemas.microsoft.com/office/drawing/2014/main" id="{6F74B4DF-3AB6-554B-A303-2422EC87BD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10774" y="-52728"/>
            <a:ext cx="1935806" cy="843961"/>
          </a:xfrm>
          <a:prstGeom prst="rect">
            <a:avLst/>
          </a:prstGeom>
        </p:spPr>
      </p:pic>
      <p:sp>
        <p:nvSpPr>
          <p:cNvPr id="9" name="Title 1">
            <a:extLst>
              <a:ext uri="{FF2B5EF4-FFF2-40B4-BE49-F238E27FC236}">
                <a16:creationId xmlns:a16="http://schemas.microsoft.com/office/drawing/2014/main" id="{D032BC09-9E20-28EC-9AAD-9AA3B41285A6}"/>
              </a:ext>
            </a:extLst>
          </p:cNvPr>
          <p:cNvSpPr txBox="1">
            <a:spLocks/>
          </p:cNvSpPr>
          <p:nvPr/>
        </p:nvSpPr>
        <p:spPr>
          <a:xfrm>
            <a:off x="625642" y="259056"/>
            <a:ext cx="9259502" cy="84396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10" name="Title 1">
            <a:extLst>
              <a:ext uri="{FF2B5EF4-FFF2-40B4-BE49-F238E27FC236}">
                <a16:creationId xmlns:a16="http://schemas.microsoft.com/office/drawing/2014/main" id="{AAD5A245-5D5A-625B-89C9-3F984C89C21A}"/>
              </a:ext>
            </a:extLst>
          </p:cNvPr>
          <p:cNvSpPr txBox="1">
            <a:spLocks/>
          </p:cNvSpPr>
          <p:nvPr/>
        </p:nvSpPr>
        <p:spPr>
          <a:xfrm>
            <a:off x="371050" y="191919"/>
            <a:ext cx="9668099" cy="78856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latin typeface="Times New Roman" panose="02020603050405020304" pitchFamily="18" charset="0"/>
                <a:ea typeface="Calibri" panose="020F0502020204030204" pitchFamily="34" charset="0"/>
                <a:cs typeface="Times New Roman" panose="02020603050405020304" pitchFamily="18" charset="0"/>
              </a:rPr>
              <a:t>18CSE345T-INTERNET OF THINGS ARCHITECTURE AND PROTOCOLS</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C7031CA5-006A-565B-6F7A-82066827E873}"/>
              </a:ext>
            </a:extLst>
          </p:cNvPr>
          <p:cNvSpPr txBox="1"/>
          <p:nvPr/>
        </p:nvSpPr>
        <p:spPr>
          <a:xfrm>
            <a:off x="0" y="548640"/>
            <a:ext cx="12118206" cy="1045286"/>
          </a:xfrm>
          <a:prstGeom prst="rect">
            <a:avLst/>
          </a:prstGeom>
          <a:noFill/>
        </p:spPr>
        <p:txBody>
          <a:bodyPr wrap="square">
            <a:spAutoFit/>
          </a:bodyPr>
          <a:lstStyle/>
          <a:p>
            <a:pPr marL="270510" marR="457835" indent="179705"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Building an architecture: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70510" marR="457835" indent="179705" algn="just">
              <a:spcBef>
                <a:spcPts val="15"/>
              </a:spcBef>
              <a:spcAft>
                <a:spcPts val="0"/>
              </a:spcAft>
            </a:pPr>
            <a:r>
              <a:rPr lang="en-US" sz="1800" dirty="0">
                <a:effectLst/>
                <a:latin typeface="Times New Roman" panose="02020603050405020304" pitchFamily="18" charset="0"/>
                <a:ea typeface="Times New Roman" panose="02020603050405020304" pitchFamily="18" charset="0"/>
              </a:rPr>
              <a:t>Four things form basic building blocks of the IoT system –sensors, processors, gateways,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 Each of these nodes has to have its own characteristics in order to form a useful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endParaRPr lang="en-IN" sz="1800" dirty="0">
              <a:effectLst/>
              <a:latin typeface="Times New Roman" panose="02020603050405020304" pitchFamily="18" charset="0"/>
              <a:ea typeface="Times New Roman" panose="02020603050405020304" pitchFamily="18" charset="0"/>
            </a:endParaRPr>
          </a:p>
        </p:txBody>
      </p:sp>
      <p:pic>
        <p:nvPicPr>
          <p:cNvPr id="14" name="image22.jpeg">
            <a:extLst>
              <a:ext uri="{FF2B5EF4-FFF2-40B4-BE49-F238E27FC236}">
                <a16:creationId xmlns:a16="http://schemas.microsoft.com/office/drawing/2014/main" id="{DCF1D5FF-5200-4557-1FFC-7B78E8DF8A6A}"/>
              </a:ext>
            </a:extLst>
          </p:cNvPr>
          <p:cNvPicPr>
            <a:picLocks noChangeAspect="1"/>
          </p:cNvPicPr>
          <p:nvPr/>
        </p:nvPicPr>
        <p:blipFill>
          <a:blip r:embed="rId3" cstate="print"/>
          <a:stretch>
            <a:fillRect/>
          </a:stretch>
        </p:blipFill>
        <p:spPr>
          <a:xfrm>
            <a:off x="4391664" y="1646239"/>
            <a:ext cx="1626870" cy="2330338"/>
          </a:xfrm>
          <a:prstGeom prst="rect">
            <a:avLst/>
          </a:prstGeom>
        </p:spPr>
      </p:pic>
      <p:sp>
        <p:nvSpPr>
          <p:cNvPr id="18" name="TextBox 17">
            <a:extLst>
              <a:ext uri="{FF2B5EF4-FFF2-40B4-BE49-F238E27FC236}">
                <a16:creationId xmlns:a16="http://schemas.microsoft.com/office/drawing/2014/main" id="{9A9DE518-6385-D578-4FE2-E0574A31E5E7}"/>
              </a:ext>
            </a:extLst>
          </p:cNvPr>
          <p:cNvSpPr txBox="1"/>
          <p:nvPr/>
        </p:nvSpPr>
        <p:spPr>
          <a:xfrm>
            <a:off x="0" y="3976577"/>
            <a:ext cx="12191999" cy="1856919"/>
          </a:xfrm>
          <a:prstGeom prst="rect">
            <a:avLst/>
          </a:prstGeom>
          <a:noFill/>
        </p:spPr>
        <p:txBody>
          <a:bodyPr wrap="square">
            <a:spAutoFit/>
          </a:bodyPr>
          <a:lstStyle/>
          <a:p>
            <a:pPr marL="270510" marR="457835" indent="179705"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These form the front end of the IoT devices. These are the so-called “Things” of the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 main purpose is to collect data from its surroundings (sensors) or give out data to 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surrounding (actuators).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 have to be uniquely identifiable devices with a unique 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address so that they can be easily identifiable over a large network.   These have to be active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nature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should</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able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real-time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either</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 on their own (autonomous in nature) or can be made to work by the user depending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needs (user-controlled).</a:t>
            </a:r>
            <a:endParaRPr lang="en-IN" sz="1800" dirty="0">
              <a:effectLst/>
              <a:latin typeface="Times New Roman" panose="02020603050405020304" pitchFamily="18" charset="0"/>
              <a:ea typeface="Times New Roman" panose="02020603050405020304" pitchFamily="18" charset="0"/>
            </a:endParaRPr>
          </a:p>
          <a:p>
            <a:pPr marL="270510" marR="457835" indent="179705" algn="just">
              <a:spcBef>
                <a:spcPts val="790"/>
              </a:spcBef>
              <a:spcAft>
                <a:spcPts val="0"/>
              </a:spcAft>
            </a:pPr>
            <a:r>
              <a:rPr lang="en-US" sz="1800" dirty="0">
                <a:effectLst/>
                <a:latin typeface="Times New Roman" panose="02020603050405020304" pitchFamily="18" charset="0"/>
                <a:ea typeface="Times New Roman" panose="02020603050405020304" pitchFamily="18" charset="0"/>
              </a:rPr>
              <a:t>Examples of sensors are gas sensor, water quality sensor, moisture sensor, etc.</a:t>
            </a:r>
            <a:r>
              <a:rPr lang="en-US" sz="1800" spc="-28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3678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11300</Words>
  <Application>Microsoft Office PowerPoint</Application>
  <PresentationFormat>Widescreen</PresentationFormat>
  <Paragraphs>599</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Arial MT</vt:lpstr>
      <vt:lpstr>Calibri</vt:lpstr>
      <vt:lpstr>Calibri Light</vt:lpstr>
      <vt:lpstr>Symbol</vt:lpstr>
      <vt:lpstr>Times New Roman</vt:lpstr>
      <vt:lpstr>Wingdings</vt:lpstr>
      <vt:lpstr>Office Theme</vt:lpstr>
      <vt:lpstr>18CSE345T-INTERNET OF THINGS ARCHITECTURE AND PROTOCOLS UNIT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18CSE345T-INTERNET OF THINGS ARCHITECTURE AND PROTOCOLS </dc:title>
  <dc:creator>JAGANNATHAN S</dc:creator>
  <cp:lastModifiedBy>Anbarasu V</cp:lastModifiedBy>
  <cp:revision>14</cp:revision>
  <dcterms:created xsi:type="dcterms:W3CDTF">2023-07-15T05:43:38Z</dcterms:created>
  <dcterms:modified xsi:type="dcterms:W3CDTF">2023-07-27T07:42:05Z</dcterms:modified>
</cp:coreProperties>
</file>