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294" r:id="rId5"/>
    <p:sldId id="261" r:id="rId6"/>
    <p:sldId id="307" r:id="rId7"/>
    <p:sldId id="293" r:id="rId8"/>
    <p:sldId id="262" r:id="rId9"/>
    <p:sldId id="263" r:id="rId10"/>
    <p:sldId id="292" r:id="rId11"/>
    <p:sldId id="264" r:id="rId12"/>
    <p:sldId id="265" r:id="rId13"/>
    <p:sldId id="266" r:id="rId14"/>
    <p:sldId id="267" r:id="rId15"/>
    <p:sldId id="268" r:id="rId16"/>
    <p:sldId id="269" r:id="rId17"/>
    <p:sldId id="270" r:id="rId18"/>
    <p:sldId id="260" r:id="rId19"/>
    <p:sldId id="309" r:id="rId20"/>
    <p:sldId id="271" r:id="rId21"/>
    <p:sldId id="305" r:id="rId22"/>
    <p:sldId id="306" r:id="rId23"/>
    <p:sldId id="272" r:id="rId24"/>
    <p:sldId id="273" r:id="rId25"/>
    <p:sldId id="274" r:id="rId26"/>
    <p:sldId id="275" r:id="rId27"/>
    <p:sldId id="276" r:id="rId28"/>
    <p:sldId id="277" r:id="rId29"/>
    <p:sldId id="278"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9DAE49-187E-4764-B8EB-1B457F7874F0}" type="datetimeFigureOut">
              <a:rPr lang="en-US" smtClean="0"/>
              <a:pPr/>
              <a:t>1/30/2023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9DAE49-187E-4764-B8EB-1B457F7874F0}" type="datetimeFigureOut">
              <a:rPr lang="en-US" smtClean="0"/>
              <a:pPr/>
              <a:t>1/30/2023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9DAE49-187E-4764-B8EB-1B457F7874F0}" type="datetimeFigureOut">
              <a:rPr lang="en-US" smtClean="0"/>
              <a:pPr/>
              <a:t>1/30/2023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9DAE49-187E-4764-B8EB-1B457F7874F0}" type="datetimeFigureOut">
              <a:rPr lang="en-US" smtClean="0"/>
              <a:pPr/>
              <a:t>1/30/2023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DAE49-187E-4764-B8EB-1B457F7874F0}" type="datetimeFigureOut">
              <a:rPr lang="en-US" smtClean="0"/>
              <a:pPr/>
              <a:t>1/30/2023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9DAE49-187E-4764-B8EB-1B457F7874F0}" type="datetimeFigureOut">
              <a:rPr lang="en-US" smtClean="0"/>
              <a:pPr/>
              <a:t>1/30/2023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9DAE49-187E-4764-B8EB-1B457F7874F0}" type="datetimeFigureOut">
              <a:rPr lang="en-US" smtClean="0"/>
              <a:pPr/>
              <a:t>1/30/2023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9DAE49-187E-4764-B8EB-1B457F7874F0}" type="datetimeFigureOut">
              <a:rPr lang="en-US" smtClean="0"/>
              <a:pPr/>
              <a:t>1/30/2023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DAE49-187E-4764-B8EB-1B457F7874F0}" type="datetimeFigureOut">
              <a:rPr lang="en-US" smtClean="0"/>
              <a:pPr/>
              <a:t>1/30/2023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9DAE49-187E-4764-B8EB-1B457F7874F0}" type="datetimeFigureOut">
              <a:rPr lang="en-US" smtClean="0"/>
              <a:pPr/>
              <a:t>1/30/2023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9DAE49-187E-4764-B8EB-1B457F7874F0}" type="datetimeFigureOut">
              <a:rPr lang="en-US" smtClean="0"/>
              <a:pPr/>
              <a:t>1/30/2023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D9976-2067-4587-AB1D-11F8ED6BC40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DAE49-187E-4764-B8EB-1B457F7874F0}" type="datetimeFigureOut">
              <a:rPr lang="en-US" smtClean="0"/>
              <a:pPr/>
              <a:t>1/30/2023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D9976-2067-4587-AB1D-11F8ED6BC40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in/imgres?imgurl=http://library.thinkquest.org/06aug/01200/Graphics/705px-Nuclear_fireball.jpg&amp;imgrefurl=http://library.thinkquest.org/06aug/01200/Origins.htm&amp;usg=__9jYYdqek8uwfWtQTselqXPqy7_k=&amp;h=599&amp;w=705&amp;sz=48&amp;hl=en&amp;start=1&amp;zoom=1&amp;tbnid=492P2NvFgj80_M:&amp;tbnh=119&amp;tbnw=140&amp;ei=BH0dTr6zA4jZrQeJ5ompDA&amp;prev=/images?q=explosion+with+fire+ball&amp;um=1&amp;hl=en&amp;tbm=isch&amp;um=1&amp;itbs=1" TargetMode="External"/><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catacn.com/uploadpic/200779144345421.jpg" TargetMode="External"/><Relationship Id="rId3" Type="http://schemas.openxmlformats.org/officeDocument/2006/relationships/image" Target="../media/image13.jpeg"/><Relationship Id="rId7" Type="http://schemas.openxmlformats.org/officeDocument/2006/relationships/image" Target="../media/image16.jpeg"/><Relationship Id="rId2" Type="http://schemas.openxmlformats.org/officeDocument/2006/relationships/hyperlink" Target="http://www.google.co.in/imgres?imgurl=http://www.4321business.com/photographs/rr853004097.jpg&amp;imgrefurl=http://www.4321business.com/advert.asp?ad=58251&amp;usg=__hu7tVr__AYIMzuBHZg4VTSJEHGE=&amp;h=400&amp;w=600&amp;sz=72&amp;hl=en&amp;start=1&amp;zoom=1&amp;tbnid=UXFh3Mb9HLvr6M:&amp;tbnh=90&amp;tbnw=135&amp;ei=cpwdTpD5Gc3orQfKo8jbDw&amp;prev=/search?q=tank+farm&amp;um=1&amp;hl=en&amp;sa=N&amp;tbm=isch&amp;um=1&amp;itbs=1"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www.google.co.in/imgres?imgurl=http://www.pspcl.in/photogallery/images/Guru%20Nanak%20Dev%20Thermal%20Plant,%20Bhatinda%20Capacity%20110x4=440MW1.jpg&amp;imgrefurl=http://www.pspcl.in/photogallery/pages/Guru%20Nanak%20Dev%20Thermal%20Plant,%20Bhatinda%20Capacity%20110x4=440MW1.htm&amp;usg=__GtrA4q7MKb2jtvk_9w-ix7PIx0U=&amp;h=253&amp;w=350&amp;sz=16&amp;hl=en&amp;start=13&amp;zoom=1&amp;tbnid=zMw2-syyZ4NQBM:&amp;tbnh=87&amp;tbnw=120&amp;ei=B3sdTpzjBsiIrAen5fCjDA&amp;prev=/images?q=thermal+plant&amp;um=1&amp;hl=en&amp;sa=N&amp;tbm=isch&amp;um=1&amp;itbs=1" TargetMode="External"/><Relationship Id="rId4" Type="http://schemas.openxmlformats.org/officeDocument/2006/relationships/image" Target="../media/image14.jpeg"/><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3549650"/>
            <a:ext cx="6400800" cy="1752600"/>
          </a:xfrm>
        </p:spPr>
        <p:txBody>
          <a:bodyPr/>
          <a:lstStyle/>
          <a:p>
            <a:r>
              <a:rPr lang="en-US" dirty="0"/>
              <a:t>UNIT-I (Module 1) - </a:t>
            </a:r>
            <a:r>
              <a:rPr lang="en-US" sz="1800" dirty="0">
                <a:effectLst/>
                <a:latin typeface="Times New Roman" panose="02020603050405020304" pitchFamily="18" charset="0"/>
                <a:ea typeface="Calibri" panose="020F0502020204030204" pitchFamily="34" charset="0"/>
              </a:rPr>
              <a:t>Importance of Safety consciousness in Indian Chemical Industries - Development of Industrial Health and Safety</a:t>
            </a:r>
            <a:endParaRPr lang="en-IN" dirty="0"/>
          </a:p>
        </p:txBody>
      </p:sp>
      <p:sp>
        <p:nvSpPr>
          <p:cNvPr id="4" name="Title 1"/>
          <p:cNvSpPr txBox="1">
            <a:spLocks/>
          </p:cNvSpPr>
          <p:nvPr/>
        </p:nvSpPr>
        <p:spPr>
          <a:xfrm>
            <a:off x="838200" y="22828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INDUSTRIAL SAFETY MANAGEMENT</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descr="download (1).png"/>
          <p:cNvPicPr>
            <a:picLocks noChangeAspect="1"/>
          </p:cNvPicPr>
          <p:nvPr/>
        </p:nvPicPr>
        <p:blipFill>
          <a:blip r:embed="rId2"/>
          <a:stretch>
            <a:fillRect/>
          </a:stretch>
        </p:blipFill>
        <p:spPr>
          <a:xfrm>
            <a:off x="285720" y="4429132"/>
            <a:ext cx="3143250" cy="1457325"/>
          </a:xfrm>
          <a:prstGeom prst="rect">
            <a:avLst/>
          </a:prstGeom>
        </p:spPr>
      </p:pic>
      <p:pic>
        <p:nvPicPr>
          <p:cNvPr id="6" name="Picture 5" descr="download.png"/>
          <p:cNvPicPr>
            <a:picLocks noChangeAspect="1"/>
          </p:cNvPicPr>
          <p:nvPr/>
        </p:nvPicPr>
        <p:blipFill>
          <a:blip r:embed="rId3"/>
          <a:stretch>
            <a:fillRect/>
          </a:stretch>
        </p:blipFill>
        <p:spPr>
          <a:xfrm>
            <a:off x="6500826" y="285728"/>
            <a:ext cx="2143125" cy="2143125"/>
          </a:xfrm>
          <a:prstGeom prst="rect">
            <a:avLst/>
          </a:prstGeom>
        </p:spPr>
      </p:pic>
      <p:pic>
        <p:nvPicPr>
          <p:cNvPr id="8" name="Picture 7" descr="images.png"/>
          <p:cNvPicPr>
            <a:picLocks noChangeAspect="1"/>
          </p:cNvPicPr>
          <p:nvPr/>
        </p:nvPicPr>
        <p:blipFill>
          <a:blip r:embed="rId4"/>
          <a:stretch>
            <a:fillRect/>
          </a:stretch>
        </p:blipFill>
        <p:spPr>
          <a:xfrm>
            <a:off x="214282" y="214290"/>
            <a:ext cx="2619375" cy="1743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pPr marL="0" indent="0">
              <a:buNone/>
            </a:pPr>
            <a:r>
              <a:rPr lang="en-US" sz="4000" dirty="0">
                <a:solidFill>
                  <a:srgbClr val="FF0000"/>
                </a:solidFill>
              </a:rPr>
              <a:t>How industrial accidents originating?</a:t>
            </a:r>
            <a:endParaRPr lang="en-IN" sz="4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solidFill>
                  <a:srgbClr val="262673"/>
                </a:solidFill>
              </a:rPr>
              <a:t>Industrial Accidents</a:t>
            </a:r>
            <a:endParaRPr lang="en-IN" dirty="0"/>
          </a:p>
        </p:txBody>
      </p:sp>
      <p:sp>
        <p:nvSpPr>
          <p:cNvPr id="3" name="Content Placeholder 2"/>
          <p:cNvSpPr>
            <a:spLocks noGrp="1"/>
          </p:cNvSpPr>
          <p:nvPr>
            <p:ph idx="1"/>
          </p:nvPr>
        </p:nvSpPr>
        <p:spPr>
          <a:xfrm>
            <a:off x="457200" y="1071546"/>
            <a:ext cx="8229600" cy="5054617"/>
          </a:xfrm>
        </p:spPr>
        <p:txBody>
          <a:bodyPr>
            <a:normAutofit lnSpcReduction="10000"/>
          </a:bodyPr>
          <a:lstStyle/>
          <a:p>
            <a:pPr>
              <a:buNone/>
            </a:pPr>
            <a:r>
              <a:rPr lang="en-US" dirty="0"/>
              <a:t>These  may originate in:</a:t>
            </a:r>
          </a:p>
          <a:p>
            <a:r>
              <a:rPr lang="en-US" u="sng" dirty="0">
                <a:solidFill>
                  <a:srgbClr val="0000FF"/>
                </a:solidFill>
              </a:rPr>
              <a:t>Manufacturing and formulation installations </a:t>
            </a:r>
            <a:r>
              <a:rPr lang="en-US" dirty="0"/>
              <a:t>including during commissioning and process operations; maintenance and disposal.</a:t>
            </a:r>
          </a:p>
          <a:p>
            <a:r>
              <a:rPr lang="en-US" u="sng" dirty="0">
                <a:solidFill>
                  <a:srgbClr val="0000FF"/>
                </a:solidFill>
              </a:rPr>
              <a:t>Material handling and storage </a:t>
            </a:r>
            <a:r>
              <a:rPr lang="en-US" dirty="0"/>
              <a:t>in manufacturing facilities, and isolated storages; warehouses and </a:t>
            </a:r>
            <a:r>
              <a:rPr lang="en-US" dirty="0" err="1"/>
              <a:t>godowns</a:t>
            </a:r>
            <a:r>
              <a:rPr lang="en-US" dirty="0"/>
              <a:t> including tank farms in ports and docks and fuel depots.</a:t>
            </a:r>
          </a:p>
          <a:p>
            <a:r>
              <a:rPr lang="en-US" u="sng" dirty="0">
                <a:solidFill>
                  <a:srgbClr val="0000FF"/>
                </a:solidFill>
              </a:rPr>
              <a:t>Transportation</a:t>
            </a:r>
            <a:r>
              <a:rPr lang="en-US" dirty="0"/>
              <a:t> (road, rail, air, water, and pipelines).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solidFill>
                  <a:srgbClr val="262673"/>
                </a:solidFill>
              </a:rPr>
              <a:t>Major Threats</a:t>
            </a:r>
            <a:br>
              <a:rPr lang="en-US" b="1" dirty="0">
                <a:solidFill>
                  <a:srgbClr val="262673"/>
                </a:solidFill>
              </a:rPr>
            </a:br>
            <a:endParaRPr lang="en-IN" dirty="0"/>
          </a:p>
        </p:txBody>
      </p:sp>
      <p:sp>
        <p:nvSpPr>
          <p:cNvPr id="3" name="Content Placeholder 2"/>
          <p:cNvSpPr>
            <a:spLocks noGrp="1"/>
          </p:cNvSpPr>
          <p:nvPr>
            <p:ph idx="1"/>
          </p:nvPr>
        </p:nvSpPr>
        <p:spPr>
          <a:xfrm>
            <a:off x="457200" y="785794"/>
            <a:ext cx="8229600" cy="5340369"/>
          </a:xfrm>
        </p:spPr>
        <p:txBody>
          <a:bodyPr/>
          <a:lstStyle/>
          <a:p>
            <a:pPr>
              <a:lnSpc>
                <a:spcPct val="90000"/>
              </a:lnSpc>
            </a:pPr>
            <a:r>
              <a:rPr lang="en-US" b="1" dirty="0">
                <a:solidFill>
                  <a:srgbClr val="262673"/>
                </a:solidFill>
              </a:rPr>
              <a:t>Fire</a:t>
            </a:r>
          </a:p>
          <a:p>
            <a:pPr>
              <a:lnSpc>
                <a:spcPct val="90000"/>
              </a:lnSpc>
            </a:pPr>
            <a:endParaRPr lang="en-US" b="1" dirty="0">
              <a:solidFill>
                <a:srgbClr val="262673"/>
              </a:solidFill>
            </a:endParaRPr>
          </a:p>
          <a:p>
            <a:pPr>
              <a:lnSpc>
                <a:spcPct val="90000"/>
              </a:lnSpc>
            </a:pPr>
            <a:r>
              <a:rPr lang="en-US" b="1" dirty="0">
                <a:solidFill>
                  <a:srgbClr val="262673"/>
                </a:solidFill>
              </a:rPr>
              <a:t> Explosion</a:t>
            </a:r>
          </a:p>
          <a:p>
            <a:pPr>
              <a:lnSpc>
                <a:spcPct val="90000"/>
              </a:lnSpc>
            </a:pPr>
            <a:endParaRPr lang="en-US" b="1" dirty="0">
              <a:solidFill>
                <a:srgbClr val="262673"/>
              </a:solidFill>
            </a:endParaRPr>
          </a:p>
          <a:p>
            <a:pPr>
              <a:lnSpc>
                <a:spcPct val="90000"/>
              </a:lnSpc>
            </a:pPr>
            <a:r>
              <a:rPr lang="en-US" b="1" dirty="0">
                <a:solidFill>
                  <a:srgbClr val="262673"/>
                </a:solidFill>
              </a:rPr>
              <a:t> Toxic release</a:t>
            </a:r>
          </a:p>
          <a:p>
            <a:pPr>
              <a:lnSpc>
                <a:spcPct val="90000"/>
              </a:lnSpc>
            </a:pPr>
            <a:endParaRPr lang="en-US" b="1" dirty="0">
              <a:solidFill>
                <a:srgbClr val="262673"/>
              </a:solidFill>
            </a:endParaRPr>
          </a:p>
          <a:p>
            <a:pPr>
              <a:lnSpc>
                <a:spcPct val="90000"/>
              </a:lnSpc>
            </a:pPr>
            <a:r>
              <a:rPr lang="en-US" b="1" dirty="0">
                <a:solidFill>
                  <a:srgbClr val="262673"/>
                </a:solidFill>
              </a:rPr>
              <a:t> Poisoning</a:t>
            </a:r>
          </a:p>
          <a:p>
            <a:pPr>
              <a:lnSpc>
                <a:spcPct val="90000"/>
              </a:lnSpc>
            </a:pPr>
            <a:endParaRPr lang="en-US" b="1" dirty="0">
              <a:solidFill>
                <a:srgbClr val="262673"/>
              </a:solidFill>
            </a:endParaRPr>
          </a:p>
          <a:p>
            <a:pPr>
              <a:lnSpc>
                <a:spcPct val="90000"/>
              </a:lnSpc>
            </a:pPr>
            <a:r>
              <a:rPr lang="en-US" b="1" dirty="0">
                <a:solidFill>
                  <a:srgbClr val="262673"/>
                </a:solidFill>
              </a:rPr>
              <a:t> Combinations of the above</a:t>
            </a:r>
          </a:p>
          <a:p>
            <a:endParaRPr lang="en-IN" dirty="0"/>
          </a:p>
        </p:txBody>
      </p:sp>
      <p:pic>
        <p:nvPicPr>
          <p:cNvPr id="4" name="Picture 7" descr="http://www.topnews.in/files/Fire_0.jpg"/>
          <p:cNvPicPr>
            <a:picLocks noChangeAspect="1" noChangeArrowheads="1"/>
          </p:cNvPicPr>
          <p:nvPr/>
        </p:nvPicPr>
        <p:blipFill>
          <a:blip r:embed="rId2"/>
          <a:srcRect/>
          <a:stretch>
            <a:fillRect/>
          </a:stretch>
        </p:blipFill>
        <p:spPr bwMode="auto">
          <a:xfrm>
            <a:off x="5105400" y="990600"/>
            <a:ext cx="1928813" cy="1524000"/>
          </a:xfrm>
          <a:prstGeom prst="rect">
            <a:avLst/>
          </a:prstGeom>
          <a:noFill/>
          <a:ln w="9525">
            <a:noFill/>
            <a:miter lim="800000"/>
            <a:headEnd/>
            <a:tailEnd/>
          </a:ln>
        </p:spPr>
      </p:pic>
      <p:pic>
        <p:nvPicPr>
          <p:cNvPr id="5" name="Picture 12" descr="http://t1.gstatic.com/images?q=tbn:ANd9GcTOhQbeMLmFpSQcSGHO2ph4E-NY-AYCYY3zAW1c4M6NJyWWOLMAAnzWyeo">
            <a:hlinkClick r:id="rId3"/>
          </p:cNvPr>
          <p:cNvPicPr>
            <a:picLocks noChangeAspect="1" noChangeArrowheads="1"/>
          </p:cNvPicPr>
          <p:nvPr/>
        </p:nvPicPr>
        <p:blipFill>
          <a:blip r:embed="rId4"/>
          <a:srcRect/>
          <a:stretch>
            <a:fillRect/>
          </a:stretch>
        </p:blipFill>
        <p:spPr bwMode="auto">
          <a:xfrm>
            <a:off x="7086600" y="1905000"/>
            <a:ext cx="1752600" cy="1676400"/>
          </a:xfrm>
          <a:prstGeom prst="rect">
            <a:avLst/>
          </a:prstGeom>
          <a:noFill/>
          <a:ln w="9525">
            <a:noFill/>
            <a:miter lim="800000"/>
            <a:headEnd/>
            <a:tailEnd/>
          </a:ln>
        </p:spPr>
      </p:pic>
      <p:pic>
        <p:nvPicPr>
          <p:cNvPr id="6" name="Picture 9" descr="jaipur_fire_20091030"/>
          <p:cNvPicPr>
            <a:picLocks noChangeAspect="1" noChangeArrowheads="1"/>
          </p:cNvPicPr>
          <p:nvPr/>
        </p:nvPicPr>
        <p:blipFill>
          <a:blip r:embed="rId5"/>
          <a:srcRect/>
          <a:stretch>
            <a:fillRect/>
          </a:stretch>
        </p:blipFill>
        <p:spPr bwMode="auto">
          <a:xfrm>
            <a:off x="4953000" y="3048000"/>
            <a:ext cx="1981200" cy="1828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a:t>PROBABLE CAUSES OF ACCIDENTS</a:t>
            </a:r>
            <a:br>
              <a:rPr lang="en-US" b="1" dirty="0">
                <a:solidFill>
                  <a:schemeClr val="accent6"/>
                </a:solidFill>
              </a:rPr>
            </a:br>
            <a:endParaRPr lang="en-IN" dirty="0"/>
          </a:p>
        </p:txBody>
      </p:sp>
      <p:sp>
        <p:nvSpPr>
          <p:cNvPr id="3" name="Content Placeholder 2"/>
          <p:cNvSpPr>
            <a:spLocks noGrp="1"/>
          </p:cNvSpPr>
          <p:nvPr>
            <p:ph idx="1"/>
          </p:nvPr>
        </p:nvSpPr>
        <p:spPr>
          <a:xfrm>
            <a:off x="457200" y="928670"/>
            <a:ext cx="8229600" cy="5197493"/>
          </a:xfrm>
        </p:spPr>
        <p:txBody>
          <a:bodyPr>
            <a:normAutofit lnSpcReduction="10000"/>
          </a:bodyPr>
          <a:lstStyle/>
          <a:p>
            <a:pPr>
              <a:lnSpc>
                <a:spcPct val="90000"/>
              </a:lnSpc>
            </a:pPr>
            <a:r>
              <a:rPr lang="en-US" b="1" dirty="0">
                <a:solidFill>
                  <a:srgbClr val="262673"/>
                </a:solidFill>
              </a:rPr>
              <a:t>Process deviations </a:t>
            </a:r>
            <a:r>
              <a:rPr lang="en-US" b="1" dirty="0" err="1">
                <a:solidFill>
                  <a:srgbClr val="262673"/>
                </a:solidFill>
              </a:rPr>
              <a:t>i.e</a:t>
            </a:r>
            <a:r>
              <a:rPr lang="en-US" b="1" dirty="0">
                <a:solidFill>
                  <a:srgbClr val="262673"/>
                </a:solidFill>
              </a:rPr>
              <a:t> pressure, temperature &amp; flow</a:t>
            </a:r>
          </a:p>
          <a:p>
            <a:pPr>
              <a:lnSpc>
                <a:spcPct val="90000"/>
              </a:lnSpc>
            </a:pPr>
            <a:r>
              <a:rPr lang="en-US" b="1" dirty="0">
                <a:solidFill>
                  <a:srgbClr val="262673"/>
                </a:solidFill>
              </a:rPr>
              <a:t>Parameters with regard to the state of the substance i.e., solid, liquid or gas, proximity to other toxic substances</a:t>
            </a:r>
          </a:p>
          <a:p>
            <a:pPr>
              <a:lnSpc>
                <a:spcPct val="90000"/>
              </a:lnSpc>
            </a:pPr>
            <a:r>
              <a:rPr lang="en-US" b="1" dirty="0">
                <a:solidFill>
                  <a:srgbClr val="262673"/>
                </a:solidFill>
              </a:rPr>
              <a:t>Runaway reaction</a:t>
            </a:r>
          </a:p>
          <a:p>
            <a:pPr>
              <a:lnSpc>
                <a:spcPct val="90000"/>
              </a:lnSpc>
            </a:pPr>
            <a:r>
              <a:rPr lang="en-US" b="1" dirty="0">
                <a:solidFill>
                  <a:srgbClr val="262673"/>
                </a:solidFill>
              </a:rPr>
              <a:t>Hardware failure, resulting in large-scale spills of toxic substances</a:t>
            </a:r>
          </a:p>
          <a:p>
            <a:pPr>
              <a:lnSpc>
                <a:spcPct val="90000"/>
              </a:lnSpc>
            </a:pPr>
            <a:r>
              <a:rPr lang="en-US" b="1" dirty="0">
                <a:solidFill>
                  <a:srgbClr val="262673"/>
                </a:solidFill>
              </a:rPr>
              <a:t>Boiling Liquid Expanding </a:t>
            </a:r>
            <a:r>
              <a:rPr lang="en-US" b="1" dirty="0" err="1">
                <a:solidFill>
                  <a:srgbClr val="262673"/>
                </a:solidFill>
              </a:rPr>
              <a:t>Vapour</a:t>
            </a:r>
            <a:r>
              <a:rPr lang="en-US" b="1" dirty="0">
                <a:solidFill>
                  <a:srgbClr val="262673"/>
                </a:solidFill>
              </a:rPr>
              <a:t> Explosion (BLEVE) on the chemicals during transportation</a:t>
            </a:r>
          </a:p>
          <a:p>
            <a:endParaRPr lang="en-IN" dirty="0"/>
          </a:p>
        </p:txBody>
      </p:sp>
      <p:pic>
        <p:nvPicPr>
          <p:cNvPr id="5" name="Picture 4">
            <a:extLst>
              <a:ext uri="{FF2B5EF4-FFF2-40B4-BE49-F238E27FC236}">
                <a16:creationId xmlns:a16="http://schemas.microsoft.com/office/drawing/2014/main" id="{8E4E4D52-E86E-E168-C714-EF33F5B6A56B}"/>
              </a:ext>
            </a:extLst>
          </p:cNvPr>
          <p:cNvPicPr>
            <a:picLocks noChangeAspect="1"/>
          </p:cNvPicPr>
          <p:nvPr/>
        </p:nvPicPr>
        <p:blipFill>
          <a:blip r:embed="rId2"/>
          <a:stretch>
            <a:fillRect/>
          </a:stretch>
        </p:blipFill>
        <p:spPr>
          <a:xfrm>
            <a:off x="6415367" y="5114264"/>
            <a:ext cx="2726965" cy="17437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43182"/>
            <a:ext cx="8229600" cy="1143000"/>
          </a:xfrm>
        </p:spPr>
        <p:txBody>
          <a:bodyPr>
            <a:normAutofit fontScale="90000"/>
          </a:bodyPr>
          <a:lstStyle/>
          <a:p>
            <a:r>
              <a:rPr lang="en-US" b="1" dirty="0">
                <a:solidFill>
                  <a:srgbClr val="262673"/>
                </a:solidFill>
              </a:rPr>
              <a:t>Impact of Industrial Accidents</a:t>
            </a:r>
            <a:br>
              <a:rPr lang="en-IN" b="1" dirty="0"/>
            </a:br>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5363" name="Rectangle 3"/>
          <p:cNvSpPr>
            <a:spLocks noChangeArrowheads="1"/>
          </p:cNvSpPr>
          <p:nvPr/>
        </p:nvSpPr>
        <p:spPr bwMode="auto">
          <a:xfrm>
            <a:off x="1066800" y="3200400"/>
            <a:ext cx="2114550" cy="366713"/>
          </a:xfrm>
          <a:prstGeom prst="rect">
            <a:avLst/>
          </a:prstGeom>
          <a:noFill/>
          <a:ln w="9525">
            <a:noFill/>
            <a:miter lim="800000"/>
            <a:headEnd/>
            <a:tailEnd/>
          </a:ln>
        </p:spPr>
        <p:txBody>
          <a:bodyPr wrap="none">
            <a:spAutoFit/>
          </a:bodyPr>
          <a:lstStyle/>
          <a:p>
            <a:r>
              <a:rPr lang="en-US" b="1"/>
              <a:t>Living Organisms</a:t>
            </a:r>
          </a:p>
        </p:txBody>
      </p:sp>
      <p:sp>
        <p:nvSpPr>
          <p:cNvPr id="15364" name="Rectangle 4"/>
          <p:cNvSpPr>
            <a:spLocks noChangeArrowheads="1"/>
          </p:cNvSpPr>
          <p:nvPr/>
        </p:nvSpPr>
        <p:spPr bwMode="auto">
          <a:xfrm>
            <a:off x="3276600" y="457200"/>
            <a:ext cx="2368550" cy="366713"/>
          </a:xfrm>
          <a:prstGeom prst="rect">
            <a:avLst/>
          </a:prstGeom>
          <a:noFill/>
          <a:ln w="9525">
            <a:noFill/>
            <a:miter lim="800000"/>
            <a:headEnd/>
            <a:tailEnd/>
          </a:ln>
        </p:spPr>
        <p:txBody>
          <a:bodyPr wrap="none">
            <a:spAutoFit/>
          </a:bodyPr>
          <a:lstStyle/>
          <a:p>
            <a:r>
              <a:rPr lang="en-US" b="1" dirty="0"/>
              <a:t>Industrial Accidents</a:t>
            </a:r>
          </a:p>
        </p:txBody>
      </p:sp>
      <p:sp>
        <p:nvSpPr>
          <p:cNvPr id="15365" name="Rectangle 5"/>
          <p:cNvSpPr>
            <a:spLocks noChangeArrowheads="1"/>
          </p:cNvSpPr>
          <p:nvPr/>
        </p:nvSpPr>
        <p:spPr bwMode="auto">
          <a:xfrm>
            <a:off x="5715000" y="3200400"/>
            <a:ext cx="1581150" cy="366713"/>
          </a:xfrm>
          <a:prstGeom prst="rect">
            <a:avLst/>
          </a:prstGeom>
          <a:noFill/>
          <a:ln w="9525">
            <a:noFill/>
            <a:miter lim="800000"/>
            <a:headEnd/>
            <a:tailEnd/>
          </a:ln>
        </p:spPr>
        <p:txBody>
          <a:bodyPr wrap="none">
            <a:spAutoFit/>
          </a:bodyPr>
          <a:lstStyle/>
          <a:p>
            <a:r>
              <a:rPr lang="en-US" b="1"/>
              <a:t>Environment</a:t>
            </a:r>
          </a:p>
        </p:txBody>
      </p:sp>
      <p:sp>
        <p:nvSpPr>
          <p:cNvPr id="15366" name="Rectangle 6"/>
          <p:cNvSpPr>
            <a:spLocks noChangeArrowheads="1"/>
          </p:cNvSpPr>
          <p:nvPr/>
        </p:nvSpPr>
        <p:spPr bwMode="auto">
          <a:xfrm>
            <a:off x="8020050" y="3200400"/>
            <a:ext cx="1123950" cy="369888"/>
          </a:xfrm>
          <a:prstGeom prst="rect">
            <a:avLst/>
          </a:prstGeom>
          <a:noFill/>
          <a:ln w="9525">
            <a:noFill/>
            <a:miter lim="800000"/>
            <a:headEnd/>
            <a:tailEnd/>
          </a:ln>
        </p:spPr>
        <p:txBody>
          <a:bodyPr>
            <a:spAutoFit/>
          </a:bodyPr>
          <a:lstStyle/>
          <a:p>
            <a:r>
              <a:rPr lang="en-US" b="1"/>
              <a:t>Property</a:t>
            </a:r>
          </a:p>
        </p:txBody>
      </p:sp>
      <p:sp>
        <p:nvSpPr>
          <p:cNvPr id="15367" name="Rectangle 7"/>
          <p:cNvSpPr>
            <a:spLocks noChangeArrowheads="1"/>
          </p:cNvSpPr>
          <p:nvPr/>
        </p:nvSpPr>
        <p:spPr bwMode="auto">
          <a:xfrm>
            <a:off x="457200" y="5257800"/>
            <a:ext cx="2952750" cy="366713"/>
          </a:xfrm>
          <a:prstGeom prst="rect">
            <a:avLst/>
          </a:prstGeom>
          <a:noFill/>
          <a:ln w="9525">
            <a:noFill/>
            <a:miter lim="800000"/>
            <a:headEnd/>
            <a:tailEnd/>
          </a:ln>
        </p:spPr>
        <p:txBody>
          <a:bodyPr wrap="none">
            <a:spAutoFit/>
          </a:bodyPr>
          <a:lstStyle/>
          <a:p>
            <a:r>
              <a:rPr lang="en-US" b="1"/>
              <a:t>Humans Livestock Plants</a:t>
            </a:r>
          </a:p>
        </p:txBody>
      </p:sp>
      <p:sp>
        <p:nvSpPr>
          <p:cNvPr id="15368" name="Rectangle 8"/>
          <p:cNvSpPr>
            <a:spLocks noChangeArrowheads="1"/>
          </p:cNvSpPr>
          <p:nvPr/>
        </p:nvSpPr>
        <p:spPr bwMode="auto">
          <a:xfrm>
            <a:off x="3276600" y="3962400"/>
            <a:ext cx="4572000" cy="669925"/>
          </a:xfrm>
          <a:prstGeom prst="rect">
            <a:avLst/>
          </a:prstGeom>
          <a:noFill/>
          <a:ln w="9525">
            <a:noFill/>
            <a:miter lim="800000"/>
            <a:headEnd/>
            <a:tailEnd/>
          </a:ln>
        </p:spPr>
        <p:txBody>
          <a:bodyPr>
            <a:spAutoFit/>
          </a:bodyPr>
          <a:lstStyle/>
          <a:p>
            <a:r>
              <a:rPr lang="en-US" sz="1900" b="1"/>
              <a:t>Immediate, Short-term</a:t>
            </a:r>
          </a:p>
          <a:p>
            <a:r>
              <a:rPr lang="en-US" sz="1900" b="1"/>
              <a:t>and Long-term Effects</a:t>
            </a:r>
          </a:p>
        </p:txBody>
      </p:sp>
      <p:sp>
        <p:nvSpPr>
          <p:cNvPr id="15369" name="Rectangle 9"/>
          <p:cNvSpPr>
            <a:spLocks noChangeArrowheads="1"/>
          </p:cNvSpPr>
          <p:nvPr/>
        </p:nvSpPr>
        <p:spPr bwMode="auto">
          <a:xfrm>
            <a:off x="5105400" y="5257800"/>
            <a:ext cx="2597150" cy="366713"/>
          </a:xfrm>
          <a:prstGeom prst="rect">
            <a:avLst/>
          </a:prstGeom>
          <a:noFill/>
          <a:ln w="9525">
            <a:noFill/>
            <a:miter lim="800000"/>
            <a:headEnd/>
            <a:tailEnd/>
          </a:ln>
        </p:spPr>
        <p:txBody>
          <a:bodyPr wrap="none">
            <a:spAutoFit/>
          </a:bodyPr>
          <a:lstStyle/>
          <a:p>
            <a:r>
              <a:rPr lang="en-US" b="1"/>
              <a:t>Soil and Water Bodies</a:t>
            </a:r>
          </a:p>
        </p:txBody>
      </p:sp>
      <p:sp>
        <p:nvSpPr>
          <p:cNvPr id="15370" name="Rectangle 10"/>
          <p:cNvSpPr>
            <a:spLocks noChangeArrowheads="1"/>
          </p:cNvSpPr>
          <p:nvPr/>
        </p:nvSpPr>
        <p:spPr bwMode="auto">
          <a:xfrm>
            <a:off x="7727950" y="5257800"/>
            <a:ext cx="1517650" cy="366713"/>
          </a:xfrm>
          <a:prstGeom prst="rect">
            <a:avLst/>
          </a:prstGeom>
          <a:noFill/>
          <a:ln w="9525">
            <a:noFill/>
            <a:miter lim="800000"/>
            <a:headEnd/>
            <a:tailEnd/>
          </a:ln>
        </p:spPr>
        <p:txBody>
          <a:bodyPr wrap="none">
            <a:spAutoFit/>
          </a:bodyPr>
          <a:lstStyle/>
          <a:p>
            <a:r>
              <a:rPr lang="en-US" b="1"/>
              <a:t>Atmosphere</a:t>
            </a:r>
          </a:p>
        </p:txBody>
      </p:sp>
      <p:sp>
        <p:nvSpPr>
          <p:cNvPr id="15371" name="Rectangle 11"/>
          <p:cNvSpPr>
            <a:spLocks noChangeArrowheads="1"/>
          </p:cNvSpPr>
          <p:nvPr/>
        </p:nvSpPr>
        <p:spPr bwMode="auto">
          <a:xfrm>
            <a:off x="6858000" y="6172200"/>
            <a:ext cx="1162050" cy="366713"/>
          </a:xfrm>
          <a:prstGeom prst="rect">
            <a:avLst/>
          </a:prstGeom>
          <a:noFill/>
          <a:ln w="9525">
            <a:noFill/>
            <a:miter lim="800000"/>
            <a:headEnd/>
            <a:tailEnd/>
          </a:ln>
        </p:spPr>
        <p:txBody>
          <a:bodyPr wrap="none">
            <a:spAutoFit/>
          </a:bodyPr>
          <a:lstStyle/>
          <a:p>
            <a:r>
              <a:rPr lang="en-US" b="1"/>
              <a:t>Pollution</a:t>
            </a:r>
          </a:p>
        </p:txBody>
      </p:sp>
      <p:sp>
        <p:nvSpPr>
          <p:cNvPr id="15372" name="Rectangle 12"/>
          <p:cNvSpPr>
            <a:spLocks noChangeArrowheads="1"/>
          </p:cNvSpPr>
          <p:nvPr/>
        </p:nvSpPr>
        <p:spPr bwMode="auto">
          <a:xfrm>
            <a:off x="152400" y="6248400"/>
            <a:ext cx="3676650" cy="336550"/>
          </a:xfrm>
          <a:prstGeom prst="rect">
            <a:avLst/>
          </a:prstGeom>
          <a:noFill/>
          <a:ln w="9525">
            <a:noFill/>
            <a:miter lim="800000"/>
            <a:headEnd/>
            <a:tailEnd/>
          </a:ln>
        </p:spPr>
        <p:txBody>
          <a:bodyPr wrap="none">
            <a:spAutoFit/>
          </a:bodyPr>
          <a:lstStyle/>
          <a:p>
            <a:r>
              <a:rPr lang="en-US" sz="1600" b="1"/>
              <a:t>Death, Injury, Disease and Disability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1654"/>
            <a:ext cx="8229600" cy="654032"/>
          </a:xfrm>
        </p:spPr>
        <p:txBody>
          <a:bodyPr>
            <a:normAutofit fontScale="90000"/>
          </a:bodyPr>
          <a:lstStyle/>
          <a:p>
            <a:r>
              <a:rPr lang="en-US" b="1" dirty="0">
                <a:solidFill>
                  <a:schemeClr val="accent2">
                    <a:lumMod val="75000"/>
                  </a:schemeClr>
                </a:solidFill>
              </a:rPr>
              <a:t>Major Consequences</a:t>
            </a:r>
            <a:br>
              <a:rPr lang="en-US" b="1" dirty="0">
                <a:solidFill>
                  <a:schemeClr val="accent6"/>
                </a:solidFill>
              </a:rPr>
            </a:br>
            <a:endParaRPr lang="en-IN" dirty="0"/>
          </a:p>
        </p:txBody>
      </p:sp>
      <p:sp>
        <p:nvSpPr>
          <p:cNvPr id="3" name="Content Placeholder 2"/>
          <p:cNvSpPr>
            <a:spLocks noGrp="1"/>
          </p:cNvSpPr>
          <p:nvPr>
            <p:ph idx="1"/>
          </p:nvPr>
        </p:nvSpPr>
        <p:spPr>
          <a:xfrm>
            <a:off x="683568" y="1196752"/>
            <a:ext cx="8229600" cy="5197493"/>
          </a:xfrm>
        </p:spPr>
        <p:txBody>
          <a:bodyPr>
            <a:normAutofit/>
          </a:bodyPr>
          <a:lstStyle/>
          <a:p>
            <a:pPr>
              <a:buClr>
                <a:schemeClr val="tx1"/>
              </a:buClr>
              <a:buFont typeface="Wingdings" pitchFamily="2" charset="2"/>
              <a:buChar char="§"/>
            </a:pPr>
            <a:r>
              <a:rPr lang="en-US" b="1" dirty="0">
                <a:solidFill>
                  <a:srgbClr val="262673"/>
                </a:solidFill>
              </a:rPr>
              <a:t>   Loss of life / injuries  </a:t>
            </a:r>
          </a:p>
          <a:p>
            <a:pPr>
              <a:buClr>
                <a:schemeClr val="tx1"/>
              </a:buClr>
              <a:buFont typeface="Wingdings" pitchFamily="2" charset="2"/>
              <a:buChar char="§"/>
            </a:pPr>
            <a:r>
              <a:rPr lang="en-US" b="1" dirty="0">
                <a:solidFill>
                  <a:srgbClr val="262673"/>
                </a:solidFill>
              </a:rPr>
              <a:t>   Impact on livestock   </a:t>
            </a:r>
          </a:p>
          <a:p>
            <a:pPr>
              <a:buClr>
                <a:schemeClr val="tx1"/>
              </a:buClr>
              <a:buFont typeface="Wingdings" pitchFamily="2" charset="2"/>
              <a:buChar char="§"/>
            </a:pPr>
            <a:r>
              <a:rPr lang="en-US" b="1" dirty="0">
                <a:solidFill>
                  <a:srgbClr val="262673"/>
                </a:solidFill>
              </a:rPr>
              <a:t>   Damage to Flora/fauna</a:t>
            </a:r>
          </a:p>
          <a:p>
            <a:pPr>
              <a:buClr>
                <a:schemeClr val="tx1"/>
              </a:buClr>
              <a:buFont typeface="Wingdings" pitchFamily="2" charset="2"/>
              <a:buChar char="§"/>
            </a:pPr>
            <a:r>
              <a:rPr lang="en-US" b="1" dirty="0">
                <a:solidFill>
                  <a:srgbClr val="262673"/>
                </a:solidFill>
              </a:rPr>
              <a:t>   Environmental Impact  (air, </a:t>
            </a:r>
            <a:r>
              <a:rPr lang="en-US" b="1" dirty="0" err="1">
                <a:solidFill>
                  <a:srgbClr val="262673"/>
                </a:solidFill>
              </a:rPr>
              <a:t>soil,water</a:t>
            </a:r>
            <a:r>
              <a:rPr lang="en-US" b="1" dirty="0">
                <a:solidFill>
                  <a:srgbClr val="262673"/>
                </a:solidFill>
              </a:rPr>
              <a:t>)</a:t>
            </a:r>
          </a:p>
          <a:p>
            <a:pPr>
              <a:buClr>
                <a:schemeClr val="tx1"/>
              </a:buClr>
              <a:buFont typeface="Wingdings" pitchFamily="2" charset="2"/>
              <a:buChar char="§"/>
            </a:pPr>
            <a:r>
              <a:rPr lang="en-US" b="1" dirty="0">
                <a:solidFill>
                  <a:srgbClr val="262673"/>
                </a:solidFill>
              </a:rPr>
              <a:t>   Financial losses to industry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pPr algn="l"/>
            <a:r>
              <a:rPr lang="en-US" b="1" dirty="0">
                <a:solidFill>
                  <a:srgbClr val="0000FF"/>
                </a:solidFill>
              </a:rPr>
              <a:t>Safety consciousness - Introduction</a:t>
            </a:r>
            <a:endParaRPr lang="en-IN" b="1" dirty="0">
              <a:solidFill>
                <a:srgbClr val="0000FF"/>
              </a:solidFill>
            </a:endParaRPr>
          </a:p>
        </p:txBody>
      </p:sp>
      <p:sp>
        <p:nvSpPr>
          <p:cNvPr id="3" name="Content Placeholder 2"/>
          <p:cNvSpPr>
            <a:spLocks noGrp="1"/>
          </p:cNvSpPr>
          <p:nvPr>
            <p:ph idx="1"/>
          </p:nvPr>
        </p:nvSpPr>
        <p:spPr>
          <a:xfrm>
            <a:off x="285720" y="1000108"/>
            <a:ext cx="8858280" cy="5572164"/>
          </a:xfrm>
        </p:spPr>
        <p:txBody>
          <a:bodyPr>
            <a:normAutofit/>
          </a:bodyPr>
          <a:lstStyle/>
          <a:p>
            <a:pPr>
              <a:buNone/>
            </a:pPr>
            <a:r>
              <a:rPr lang="en-IN" b="1" dirty="0"/>
              <a:t>	Safety consciousness</a:t>
            </a:r>
            <a:r>
              <a:rPr lang="en-IN" dirty="0"/>
              <a:t> is the most potent factor in the prevention of accidents. </a:t>
            </a:r>
          </a:p>
          <a:p>
            <a:r>
              <a:rPr lang="en-IN" b="1" dirty="0"/>
              <a:t>Safety consciousness</a:t>
            </a:r>
            <a:r>
              <a:rPr lang="en-IN" dirty="0"/>
              <a:t> may be defined as awareness of hazards and alertness to danger.</a:t>
            </a:r>
          </a:p>
          <a:p>
            <a:r>
              <a:rPr lang="en-US" sz="2800" dirty="0"/>
              <a:t>Throughout the day many tasks will be repeated with little conscious thought</a:t>
            </a:r>
          </a:p>
          <a:p>
            <a:pPr>
              <a:buNone/>
            </a:pPr>
            <a:r>
              <a:rPr lang="en-US" sz="2800" dirty="0"/>
              <a:t> - This can make work dull and increases chance of accident</a:t>
            </a:r>
          </a:p>
          <a:p>
            <a:pPr>
              <a:buNone/>
            </a:pPr>
            <a:r>
              <a:rPr lang="en-IN" b="1" dirty="0">
                <a:solidFill>
                  <a:srgbClr val="FF0000"/>
                </a:solidFill>
              </a:rPr>
              <a:t>Safety consciousness  </a:t>
            </a:r>
            <a:r>
              <a:rPr lang="en-IN" b="1" dirty="0"/>
              <a:t>is the vital part of our work</a:t>
            </a:r>
          </a:p>
          <a:p>
            <a:pPr>
              <a:buNone/>
            </a:pPr>
            <a:r>
              <a:rPr lang="en-US" u="sng" dirty="0"/>
              <a:t>Safety training </a:t>
            </a:r>
            <a:r>
              <a:rPr lang="en-US" dirty="0"/>
              <a:t>is conducted to make you aware that danger exist all around you everyday</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Autofit/>
          </a:bodyPr>
          <a:lstStyle/>
          <a:p>
            <a:r>
              <a:rPr lang="en-US" sz="3200" b="1" dirty="0">
                <a:solidFill>
                  <a:srgbClr val="0000FF"/>
                </a:solidFill>
              </a:rPr>
              <a:t>Importance of Safety consciousness in Indian Chemical Industries</a:t>
            </a:r>
            <a:endParaRPr lang="en-IN" sz="3200" b="1" dirty="0">
              <a:solidFill>
                <a:srgbClr val="0000FF"/>
              </a:solidFill>
            </a:endParaRPr>
          </a:p>
        </p:txBody>
      </p:sp>
      <p:sp>
        <p:nvSpPr>
          <p:cNvPr id="3" name="Content Placeholder 2"/>
          <p:cNvSpPr>
            <a:spLocks noGrp="1"/>
          </p:cNvSpPr>
          <p:nvPr>
            <p:ph idx="1"/>
          </p:nvPr>
        </p:nvSpPr>
        <p:spPr>
          <a:xfrm>
            <a:off x="285720" y="1285860"/>
            <a:ext cx="8858280" cy="5357850"/>
          </a:xfrm>
        </p:spPr>
        <p:txBody>
          <a:bodyPr>
            <a:normAutofit fontScale="92500" lnSpcReduction="20000"/>
          </a:bodyPr>
          <a:lstStyle/>
          <a:p>
            <a:pPr>
              <a:buNone/>
            </a:pPr>
            <a:r>
              <a:rPr lang="en-IN" dirty="0"/>
              <a:t>(1) </a:t>
            </a:r>
            <a:r>
              <a:rPr lang="en-IN" dirty="0">
                <a:solidFill>
                  <a:srgbClr val="C00000"/>
                </a:solidFill>
              </a:rPr>
              <a:t>Occupational health and safety is more than accident prevention </a:t>
            </a:r>
            <a:r>
              <a:rPr lang="en-IN" dirty="0"/>
              <a:t>— that it encompasses all aspects of working conditions;</a:t>
            </a:r>
          </a:p>
          <a:p>
            <a:pPr>
              <a:buNone/>
            </a:pPr>
            <a:r>
              <a:rPr lang="en-IN" dirty="0"/>
              <a:t>(2) </a:t>
            </a:r>
            <a:r>
              <a:rPr lang="en-IN" dirty="0">
                <a:solidFill>
                  <a:srgbClr val="C00000"/>
                </a:solidFill>
              </a:rPr>
              <a:t>Management's commitment to health and safety is crucial</a:t>
            </a:r>
            <a:r>
              <a:rPr lang="en-IN" dirty="0"/>
              <a:t>;</a:t>
            </a:r>
          </a:p>
          <a:p>
            <a:pPr>
              <a:buNone/>
            </a:pPr>
            <a:r>
              <a:rPr lang="en-IN" dirty="0"/>
              <a:t>(3)  Safety </a:t>
            </a:r>
            <a:r>
              <a:rPr lang="en-IN" dirty="0">
                <a:solidFill>
                  <a:srgbClr val="C00000"/>
                </a:solidFill>
              </a:rPr>
              <a:t>training is a critical component</a:t>
            </a:r>
            <a:r>
              <a:rPr lang="en-IN" dirty="0"/>
              <a:t> of any health and safety programme;</a:t>
            </a:r>
          </a:p>
          <a:p>
            <a:pPr>
              <a:buNone/>
            </a:pPr>
            <a:r>
              <a:rPr lang="en-IN" dirty="0"/>
              <a:t>(4) </a:t>
            </a:r>
            <a:r>
              <a:rPr lang="en-IN" dirty="0">
                <a:solidFill>
                  <a:srgbClr val="C00000"/>
                </a:solidFill>
              </a:rPr>
              <a:t>Recognize a number of occupational hazards </a:t>
            </a:r>
            <a:r>
              <a:rPr lang="en-IN" dirty="0"/>
              <a:t>and some of the types of work generally associated with those hazards;</a:t>
            </a:r>
          </a:p>
          <a:p>
            <a:pPr>
              <a:buNone/>
            </a:pPr>
            <a:r>
              <a:rPr lang="en-IN" dirty="0"/>
              <a:t>(5) </a:t>
            </a:r>
            <a:r>
              <a:rPr lang="en-IN" dirty="0">
                <a:solidFill>
                  <a:srgbClr val="C00000"/>
                </a:solidFill>
              </a:rPr>
              <a:t>Discuss the range of hazards in their own workplaces.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AEBF-8D91-BFDE-FD3B-81E48DA9AD6F}"/>
              </a:ext>
            </a:extLst>
          </p:cNvPr>
          <p:cNvSpPr>
            <a:spLocks noGrp="1"/>
          </p:cNvSpPr>
          <p:nvPr>
            <p:ph type="title"/>
          </p:nvPr>
        </p:nvSpPr>
        <p:spPr/>
        <p:txBody>
          <a:bodyPr/>
          <a:lstStyle/>
          <a:p>
            <a:r>
              <a:rPr lang="en-IN" dirty="0"/>
              <a:t>Unsafe condition </a:t>
            </a:r>
            <a:r>
              <a:rPr lang="en-IN"/>
              <a:t>vs Unsafe Act</a:t>
            </a:r>
          </a:p>
        </p:txBody>
      </p:sp>
      <p:pic>
        <p:nvPicPr>
          <p:cNvPr id="5" name="Content Placeholder 4">
            <a:extLst>
              <a:ext uri="{FF2B5EF4-FFF2-40B4-BE49-F238E27FC236}">
                <a16:creationId xmlns:a16="http://schemas.microsoft.com/office/drawing/2014/main" id="{D7DD8BEB-8F04-1120-23D5-61DC559C2A69}"/>
              </a:ext>
            </a:extLst>
          </p:cNvPr>
          <p:cNvPicPr>
            <a:picLocks noGrp="1" noChangeAspect="1"/>
          </p:cNvPicPr>
          <p:nvPr>
            <p:ph idx="1"/>
          </p:nvPr>
        </p:nvPicPr>
        <p:blipFill>
          <a:blip r:embed="rId2"/>
          <a:stretch>
            <a:fillRect/>
          </a:stretch>
        </p:blipFill>
        <p:spPr>
          <a:xfrm>
            <a:off x="879790" y="1653190"/>
            <a:ext cx="7384420" cy="4419983"/>
          </a:xfrm>
        </p:spPr>
      </p:pic>
    </p:spTree>
    <p:extLst>
      <p:ext uri="{BB962C8B-B14F-4D97-AF65-F5344CB8AC3E}">
        <p14:creationId xmlns:p14="http://schemas.microsoft.com/office/powerpoint/2010/main" val="294617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114668" cy="1143000"/>
          </a:xfrm>
        </p:spPr>
        <p:txBody>
          <a:bodyPr/>
          <a:lstStyle/>
          <a:p>
            <a:r>
              <a:rPr lang="en-US" dirty="0"/>
              <a:t>What is </a:t>
            </a:r>
            <a:endParaRPr lang="en-IN" dirty="0"/>
          </a:p>
        </p:txBody>
      </p:sp>
      <p:sp>
        <p:nvSpPr>
          <p:cNvPr id="3" name="Content Placeholder 2"/>
          <p:cNvSpPr>
            <a:spLocks noGrp="1"/>
          </p:cNvSpPr>
          <p:nvPr>
            <p:ph idx="1"/>
          </p:nvPr>
        </p:nvSpPr>
        <p:spPr/>
        <p:txBody>
          <a:bodyPr>
            <a:normAutofit/>
          </a:bodyPr>
          <a:lstStyle/>
          <a:p>
            <a:r>
              <a:rPr lang="en-IN" b="1" dirty="0"/>
              <a:t>Safety</a:t>
            </a:r>
            <a:r>
              <a:rPr lang="en-IN" dirty="0"/>
              <a:t> is the state of being "safe“ the condition of being protected from harm or other non-desirable outcomes. </a:t>
            </a:r>
          </a:p>
          <a:p>
            <a:pPr>
              <a:buNone/>
            </a:pPr>
            <a:r>
              <a:rPr lang="en-IN"/>
              <a:t> (OR) the condition of being safe from undergoing or causing hurt, injury, or loss</a:t>
            </a:r>
            <a:endParaRPr lang="en-IN" dirty="0"/>
          </a:p>
          <a:p>
            <a:r>
              <a:rPr lang="en-IN" dirty="0"/>
              <a:t>Safety can also refer to the control of recognized hazards in order to achieve an acceptable level of risk</a:t>
            </a:r>
          </a:p>
        </p:txBody>
      </p:sp>
      <p:pic>
        <p:nvPicPr>
          <p:cNvPr id="4" name="Content Placeholder 3" descr="images.jpg"/>
          <p:cNvPicPr>
            <a:picLocks noChangeAspect="1"/>
          </p:cNvPicPr>
          <p:nvPr/>
        </p:nvPicPr>
        <p:blipFill>
          <a:blip r:embed="rId2"/>
          <a:stretch>
            <a:fillRect/>
          </a:stretch>
        </p:blipFill>
        <p:spPr>
          <a:xfrm>
            <a:off x="2928926" y="214290"/>
            <a:ext cx="3124200" cy="1466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US" sz="3200" dirty="0">
                <a:solidFill>
                  <a:srgbClr val="FF0000"/>
                </a:solidFill>
              </a:rPr>
              <a:t>Development of Industrial Health and Safety</a:t>
            </a:r>
            <a:endParaRPr lang="en-IN" sz="3200" dirty="0">
              <a:solidFill>
                <a:srgbClr val="FF0000"/>
              </a:solidFill>
            </a:endParaRPr>
          </a:p>
        </p:txBody>
      </p:sp>
      <p:sp>
        <p:nvSpPr>
          <p:cNvPr id="3" name="Content Placeholder 2"/>
          <p:cNvSpPr>
            <a:spLocks noGrp="1"/>
          </p:cNvSpPr>
          <p:nvPr>
            <p:ph idx="1"/>
          </p:nvPr>
        </p:nvSpPr>
        <p:spPr>
          <a:xfrm>
            <a:off x="251520" y="857232"/>
            <a:ext cx="5976664" cy="5812128"/>
          </a:xfrm>
        </p:spPr>
        <p:txBody>
          <a:bodyPr>
            <a:normAutofit fontScale="92500" lnSpcReduction="20000"/>
          </a:bodyPr>
          <a:lstStyle/>
          <a:p>
            <a:r>
              <a:rPr lang="en-US" sz="2400" dirty="0"/>
              <a:t>For the betterment of working conditions and ensuring safety of the workmen. There are number of factors which have directly or indirectly contributing :</a:t>
            </a:r>
          </a:p>
          <a:p>
            <a:pPr marL="457200" indent="-457200">
              <a:buAutoNum type="arabicPeriod"/>
            </a:pPr>
            <a:r>
              <a:rPr lang="en-US" sz="2400" b="1" u="sng" dirty="0"/>
              <a:t>The trade union movement has grown</a:t>
            </a:r>
            <a:r>
              <a:rPr lang="en-US" sz="2400" u="sng" dirty="0"/>
              <a:t> </a:t>
            </a:r>
            <a:r>
              <a:rPr lang="en-US" sz="2400" dirty="0"/>
              <a:t>and come to be recognized as the integral part of the social control system</a:t>
            </a:r>
          </a:p>
          <a:p>
            <a:pPr marL="457200" indent="-457200">
              <a:buAutoNum type="arabicPeriod"/>
            </a:pPr>
            <a:r>
              <a:rPr lang="en-US" sz="2400" b="1" u="sng" dirty="0"/>
              <a:t>The safety legislations has undergone revisions </a:t>
            </a:r>
            <a:r>
              <a:rPr lang="en-US" sz="2400" dirty="0"/>
              <a:t>during past few decades for better conditions of work and increased responsibility for safety on the part of employer</a:t>
            </a:r>
          </a:p>
          <a:p>
            <a:pPr marL="457200" indent="-457200">
              <a:buAutoNum type="arabicPeriod"/>
            </a:pPr>
            <a:r>
              <a:rPr lang="en-US" sz="2400" u="sng" dirty="0"/>
              <a:t>In </a:t>
            </a:r>
            <a:r>
              <a:rPr lang="en-US" sz="2400" b="1" u="sng" dirty="0"/>
              <a:t>Management itself, new theories have emerged </a:t>
            </a:r>
            <a:r>
              <a:rPr lang="en-US" sz="2400" dirty="0"/>
              <a:t>advocating a changed approach to the human tasks</a:t>
            </a:r>
          </a:p>
          <a:p>
            <a:pPr marL="457200" indent="-457200">
              <a:buAutoNum type="arabicPeriod"/>
            </a:pPr>
            <a:r>
              <a:rPr lang="en-US" sz="2400" dirty="0"/>
              <a:t>The </a:t>
            </a:r>
            <a:r>
              <a:rPr lang="en-US" sz="2400" b="1" u="sng" dirty="0"/>
              <a:t>all round consciousness generated and management found many </a:t>
            </a:r>
            <a:r>
              <a:rPr lang="en-US" sz="2400" b="1" u="sng" dirty="0" err="1"/>
              <a:t>volumnious</a:t>
            </a:r>
            <a:r>
              <a:rPr lang="en-US" sz="2400" b="1" u="sng" dirty="0"/>
              <a:t> bodies </a:t>
            </a:r>
            <a:r>
              <a:rPr lang="en-US" sz="2400" dirty="0"/>
              <a:t>to promote health and safety in industry</a:t>
            </a:r>
          </a:p>
          <a:p>
            <a:pPr marL="457200" indent="-457200">
              <a:buAutoNum type="arabicPeriod"/>
            </a:pPr>
            <a:r>
              <a:rPr lang="en-US" sz="2400" b="1" u="sng" dirty="0"/>
              <a:t>Improvement of the standard of education of workers </a:t>
            </a:r>
            <a:r>
              <a:rPr lang="en-US" sz="2400" dirty="0"/>
              <a:t>which made them conscious of the hazards around and their right for protection</a:t>
            </a:r>
            <a:endParaRPr lang="en-IN" sz="2400" dirty="0"/>
          </a:p>
        </p:txBody>
      </p:sp>
      <p:pic>
        <p:nvPicPr>
          <p:cNvPr id="5" name="Picture 4">
            <a:extLst>
              <a:ext uri="{FF2B5EF4-FFF2-40B4-BE49-F238E27FC236}">
                <a16:creationId xmlns:a16="http://schemas.microsoft.com/office/drawing/2014/main" id="{1B17BEAA-5936-3DEF-A8EC-38CD55AA6B5F}"/>
              </a:ext>
            </a:extLst>
          </p:cNvPr>
          <p:cNvPicPr>
            <a:picLocks noChangeAspect="1"/>
          </p:cNvPicPr>
          <p:nvPr/>
        </p:nvPicPr>
        <p:blipFill>
          <a:blip r:embed="rId2"/>
          <a:stretch>
            <a:fillRect/>
          </a:stretch>
        </p:blipFill>
        <p:spPr>
          <a:xfrm>
            <a:off x="6084908" y="763147"/>
            <a:ext cx="2601892" cy="1715443"/>
          </a:xfrm>
          <a:prstGeom prst="rect">
            <a:avLst/>
          </a:prstGeom>
        </p:spPr>
      </p:pic>
      <p:pic>
        <p:nvPicPr>
          <p:cNvPr id="7" name="Picture 6">
            <a:extLst>
              <a:ext uri="{FF2B5EF4-FFF2-40B4-BE49-F238E27FC236}">
                <a16:creationId xmlns:a16="http://schemas.microsoft.com/office/drawing/2014/main" id="{9E26B9D3-507D-49F2-F0C1-C6B22181453A}"/>
              </a:ext>
            </a:extLst>
          </p:cNvPr>
          <p:cNvPicPr>
            <a:picLocks noChangeAspect="1"/>
          </p:cNvPicPr>
          <p:nvPr/>
        </p:nvPicPr>
        <p:blipFill>
          <a:blip r:embed="rId3"/>
          <a:stretch>
            <a:fillRect/>
          </a:stretch>
        </p:blipFill>
        <p:spPr>
          <a:xfrm>
            <a:off x="6109828" y="2523373"/>
            <a:ext cx="2694925" cy="1715443"/>
          </a:xfrm>
          <a:prstGeom prst="rect">
            <a:avLst/>
          </a:prstGeom>
        </p:spPr>
      </p:pic>
      <p:pic>
        <p:nvPicPr>
          <p:cNvPr id="9" name="Picture 8">
            <a:extLst>
              <a:ext uri="{FF2B5EF4-FFF2-40B4-BE49-F238E27FC236}">
                <a16:creationId xmlns:a16="http://schemas.microsoft.com/office/drawing/2014/main" id="{B8519DDD-16DC-603E-BF6A-F0B390E5767C}"/>
              </a:ext>
            </a:extLst>
          </p:cNvPr>
          <p:cNvPicPr>
            <a:picLocks noChangeAspect="1"/>
          </p:cNvPicPr>
          <p:nvPr/>
        </p:nvPicPr>
        <p:blipFill>
          <a:blip r:embed="rId4"/>
          <a:stretch>
            <a:fillRect/>
          </a:stretch>
        </p:blipFill>
        <p:spPr>
          <a:xfrm>
            <a:off x="6084908" y="4251551"/>
            <a:ext cx="1947339" cy="1313681"/>
          </a:xfrm>
          <a:prstGeom prst="rect">
            <a:avLst/>
          </a:prstGeom>
        </p:spPr>
      </p:pic>
      <p:pic>
        <p:nvPicPr>
          <p:cNvPr id="11" name="Picture 10">
            <a:extLst>
              <a:ext uri="{FF2B5EF4-FFF2-40B4-BE49-F238E27FC236}">
                <a16:creationId xmlns:a16="http://schemas.microsoft.com/office/drawing/2014/main" id="{3D5255D6-8AD0-A660-A979-58085AC96BF0}"/>
              </a:ext>
            </a:extLst>
          </p:cNvPr>
          <p:cNvPicPr>
            <a:picLocks noChangeAspect="1"/>
          </p:cNvPicPr>
          <p:nvPr/>
        </p:nvPicPr>
        <p:blipFill>
          <a:blip r:embed="rId5"/>
          <a:stretch>
            <a:fillRect/>
          </a:stretch>
        </p:blipFill>
        <p:spPr>
          <a:xfrm>
            <a:off x="6158289" y="5445224"/>
            <a:ext cx="1947339" cy="13606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Evolution of workplace safety (1700-1860)</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25" y="1858169"/>
            <a:ext cx="7143750" cy="4010025"/>
          </a:xfrm>
        </p:spPr>
      </p:pic>
    </p:spTree>
    <p:extLst>
      <p:ext uri="{BB962C8B-B14F-4D97-AF65-F5344CB8AC3E}">
        <p14:creationId xmlns:p14="http://schemas.microsoft.com/office/powerpoint/2010/main" val="226588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0728"/>
            <a:ext cx="7488832" cy="5373727"/>
          </a:xfrm>
        </p:spPr>
      </p:pic>
    </p:spTree>
    <p:extLst>
      <p:ext uri="{BB962C8B-B14F-4D97-AF65-F5344CB8AC3E}">
        <p14:creationId xmlns:p14="http://schemas.microsoft.com/office/powerpoint/2010/main" val="31508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dirty="0">
                <a:solidFill>
                  <a:srgbClr val="C00000"/>
                </a:solidFill>
              </a:rPr>
              <a:t>Developments in occupational health</a:t>
            </a:r>
            <a:endParaRPr lang="en-IN" dirty="0">
              <a:solidFill>
                <a:srgbClr val="C00000"/>
              </a:solidFill>
            </a:endParaRPr>
          </a:p>
        </p:txBody>
      </p:sp>
      <p:sp>
        <p:nvSpPr>
          <p:cNvPr id="3" name="Content Placeholder 2"/>
          <p:cNvSpPr>
            <a:spLocks noGrp="1"/>
          </p:cNvSpPr>
          <p:nvPr>
            <p:ph idx="1"/>
          </p:nvPr>
        </p:nvSpPr>
        <p:spPr>
          <a:xfrm>
            <a:off x="457200" y="857232"/>
            <a:ext cx="8229600" cy="6000768"/>
          </a:xfrm>
        </p:spPr>
        <p:txBody>
          <a:bodyPr/>
          <a:lstStyle/>
          <a:p>
            <a:r>
              <a:rPr lang="en-US" sz="2800" dirty="0"/>
              <a:t>In early </a:t>
            </a:r>
            <a:r>
              <a:rPr lang="en-US" sz="2800" dirty="0">
                <a:solidFill>
                  <a:srgbClr val="0000FF"/>
                </a:solidFill>
              </a:rPr>
              <a:t>1940s</a:t>
            </a:r>
            <a:r>
              <a:rPr lang="en-US" sz="2800" dirty="0"/>
              <a:t> rapid and extensive developments in occupational health began</a:t>
            </a:r>
          </a:p>
          <a:p>
            <a:pPr>
              <a:buNone/>
            </a:pPr>
            <a:r>
              <a:rPr lang="en-US" sz="2800" dirty="0"/>
              <a:t>Industries – Mining (always hazardous) need health and safety</a:t>
            </a:r>
          </a:p>
          <a:p>
            <a:pPr>
              <a:buNone/>
            </a:pPr>
            <a:r>
              <a:rPr lang="en-US" sz="2800" dirty="0"/>
              <a:t>In </a:t>
            </a:r>
            <a:r>
              <a:rPr lang="en-US" sz="2800" dirty="0">
                <a:solidFill>
                  <a:srgbClr val="0000FF"/>
                </a:solidFill>
              </a:rPr>
              <a:t>18</a:t>
            </a:r>
            <a:r>
              <a:rPr lang="en-US" sz="2800" baseline="30000" dirty="0">
                <a:solidFill>
                  <a:srgbClr val="0000FF"/>
                </a:solidFill>
              </a:rPr>
              <a:t>th</a:t>
            </a:r>
            <a:r>
              <a:rPr lang="en-US" sz="2800" dirty="0">
                <a:solidFill>
                  <a:srgbClr val="0000FF"/>
                </a:solidFill>
              </a:rPr>
              <a:t> century</a:t>
            </a:r>
            <a:r>
              <a:rPr lang="en-US" sz="2800" dirty="0"/>
              <a:t>, technological inventions laid and the workers of all grades to the pressures of increasing production and associated with psychological hazards of work</a:t>
            </a:r>
          </a:p>
          <a:p>
            <a:pPr>
              <a:buNone/>
            </a:pPr>
            <a:r>
              <a:rPr lang="en-US" sz="2800" dirty="0"/>
              <a:t>Other like poor housing, overcrowding and lack of sanitation caused by the concentration of an expanding population around new factories led to the development of public health services</a:t>
            </a:r>
          </a:p>
          <a:p>
            <a:pPr>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solidFill>
                  <a:srgbClr val="C00000"/>
                </a:solidFill>
              </a:rPr>
              <a:t>Developments in occupational health</a:t>
            </a:r>
            <a:endParaRPr lang="en-IN" dirty="0"/>
          </a:p>
        </p:txBody>
      </p:sp>
      <p:sp>
        <p:nvSpPr>
          <p:cNvPr id="3" name="Content Placeholder 2"/>
          <p:cNvSpPr>
            <a:spLocks noGrp="1"/>
          </p:cNvSpPr>
          <p:nvPr>
            <p:ph idx="1"/>
          </p:nvPr>
        </p:nvSpPr>
        <p:spPr>
          <a:xfrm>
            <a:off x="214282" y="1285860"/>
            <a:ext cx="8786874" cy="5357850"/>
          </a:xfrm>
        </p:spPr>
        <p:txBody>
          <a:bodyPr>
            <a:normAutofit/>
          </a:bodyPr>
          <a:lstStyle/>
          <a:p>
            <a:r>
              <a:rPr lang="en-US" sz="2800" dirty="0"/>
              <a:t>In </a:t>
            </a:r>
            <a:r>
              <a:rPr lang="en-US" sz="2800" dirty="0">
                <a:solidFill>
                  <a:srgbClr val="0070C0"/>
                </a:solidFill>
              </a:rPr>
              <a:t>19</a:t>
            </a:r>
            <a:r>
              <a:rPr lang="en-US" sz="2800" baseline="30000" dirty="0">
                <a:solidFill>
                  <a:srgbClr val="0070C0"/>
                </a:solidFill>
              </a:rPr>
              <a:t>th</a:t>
            </a:r>
            <a:r>
              <a:rPr lang="en-US" sz="2800" dirty="0">
                <a:solidFill>
                  <a:srgbClr val="0070C0"/>
                </a:solidFill>
              </a:rPr>
              <a:t> century, the workers were exposed to hazards of occupational disease and injury and adverse effect of long hours of work</a:t>
            </a:r>
            <a:r>
              <a:rPr lang="en-US" sz="2800" dirty="0"/>
              <a:t> – Group occupational health service have been set up to meet the needs of small plants. </a:t>
            </a:r>
          </a:p>
          <a:p>
            <a:r>
              <a:rPr lang="en-US" sz="2800" dirty="0">
                <a:solidFill>
                  <a:srgbClr val="0070C0"/>
                </a:solidFill>
              </a:rPr>
              <a:t>During 20</a:t>
            </a:r>
            <a:r>
              <a:rPr lang="en-US" sz="2800" baseline="30000" dirty="0">
                <a:solidFill>
                  <a:srgbClr val="0070C0"/>
                </a:solidFill>
              </a:rPr>
              <a:t>th</a:t>
            </a:r>
            <a:r>
              <a:rPr lang="en-US" sz="2800" dirty="0">
                <a:solidFill>
                  <a:srgbClr val="0070C0"/>
                </a:solidFill>
              </a:rPr>
              <a:t> century, trade unions began to influence an occupational health by pressing improvements in legislation and for the extension of compensation laws </a:t>
            </a:r>
            <a:r>
              <a:rPr lang="en-US" sz="2800" dirty="0"/>
              <a:t>to cover occupational injuries and diseases</a:t>
            </a:r>
            <a:endParaRPr lang="en-I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572396" cy="725470"/>
          </a:xfrm>
        </p:spPr>
        <p:txBody>
          <a:bodyPr>
            <a:noAutofit/>
          </a:bodyPr>
          <a:lstStyle/>
          <a:p>
            <a:pPr algn="l"/>
            <a:r>
              <a:rPr lang="en-US" sz="3600" dirty="0">
                <a:solidFill>
                  <a:srgbClr val="C00000"/>
                </a:solidFill>
              </a:rPr>
              <a:t>Occupational Safety and health </a:t>
            </a:r>
            <a:br>
              <a:rPr lang="en-US" sz="3600" dirty="0">
                <a:solidFill>
                  <a:srgbClr val="C00000"/>
                </a:solidFill>
              </a:rPr>
            </a:br>
            <a:r>
              <a:rPr lang="en-US" sz="3600" dirty="0">
                <a:solidFill>
                  <a:srgbClr val="C00000"/>
                </a:solidFill>
              </a:rPr>
              <a:t>(OSH)</a:t>
            </a:r>
            <a:endParaRPr lang="en-IN" sz="3600" dirty="0">
              <a:solidFill>
                <a:srgbClr val="C00000"/>
              </a:solidFill>
            </a:endParaRPr>
          </a:p>
        </p:txBody>
      </p:sp>
      <p:pic>
        <p:nvPicPr>
          <p:cNvPr id="5" name="Content Placeholder 4" descr="download (1).jpg"/>
          <p:cNvPicPr>
            <a:picLocks noGrp="1" noChangeAspect="1"/>
          </p:cNvPicPr>
          <p:nvPr>
            <p:ph idx="1"/>
          </p:nvPr>
        </p:nvPicPr>
        <p:blipFill>
          <a:blip r:embed="rId2"/>
          <a:stretch>
            <a:fillRect/>
          </a:stretch>
        </p:blipFill>
        <p:spPr>
          <a:xfrm>
            <a:off x="6643702" y="214290"/>
            <a:ext cx="2043107" cy="1143008"/>
          </a:xfrm>
        </p:spPr>
      </p:pic>
      <p:sp>
        <p:nvSpPr>
          <p:cNvPr id="6" name="Content Placeholder 2"/>
          <p:cNvSpPr txBox="1">
            <a:spLocks/>
          </p:cNvSpPr>
          <p:nvPr/>
        </p:nvSpPr>
        <p:spPr>
          <a:xfrm>
            <a:off x="0" y="1285860"/>
            <a:ext cx="9001156" cy="535785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800" b="1" dirty="0"/>
              <a:t>Occupational safety and health</a:t>
            </a:r>
            <a:r>
              <a:rPr lang="en-IN" sz="2800" dirty="0"/>
              <a:t> (</a:t>
            </a:r>
            <a:r>
              <a:rPr lang="en-IN" sz="2800" b="1" dirty="0"/>
              <a:t>OSH</a:t>
            </a:r>
            <a:r>
              <a:rPr lang="en-IN" sz="2800" dirty="0"/>
              <a:t>), also commonly referred to as </a:t>
            </a:r>
            <a:r>
              <a:rPr lang="en-IN" sz="2800" b="1" dirty="0"/>
              <a:t>occupational health and safety</a:t>
            </a:r>
            <a:r>
              <a:rPr lang="en-IN" sz="2800" dirty="0"/>
              <a:t> (</a:t>
            </a:r>
            <a:r>
              <a:rPr lang="en-IN" sz="2800" b="1" dirty="0"/>
              <a:t>OHS</a:t>
            </a:r>
            <a:r>
              <a:rPr lang="en-IN" sz="2800" dirty="0"/>
              <a:t>), </a:t>
            </a:r>
            <a:r>
              <a:rPr lang="en-IN" sz="2800" b="1" dirty="0"/>
              <a:t>occupational health</a:t>
            </a:r>
            <a:r>
              <a:rPr lang="en-IN" sz="2800" dirty="0"/>
              <a:t>, or </a:t>
            </a:r>
            <a:r>
              <a:rPr lang="en-IN" sz="2800" b="1" dirty="0"/>
              <a:t>workplace health and safety</a:t>
            </a:r>
            <a:r>
              <a:rPr lang="en-IN" sz="2800" dirty="0"/>
              <a:t> (</a:t>
            </a:r>
            <a:r>
              <a:rPr lang="en-IN" sz="2800" b="1" dirty="0"/>
              <a:t>WHS</a:t>
            </a:r>
            <a:r>
              <a:rPr lang="en-IN" sz="2800" dirty="0"/>
              <a:t>), is a multidisciplinary field concerned with the safety, health, and welfare of people at work</a:t>
            </a:r>
          </a:p>
          <a:p>
            <a:pPr marL="342900" lvl="0" indent="-342900">
              <a:spcBef>
                <a:spcPct val="20000"/>
              </a:spcBef>
              <a:buFont typeface="Arial" pitchFamily="34" charset="0"/>
              <a:buChar char="•"/>
            </a:pPr>
            <a:r>
              <a:rPr lang="en-IN" sz="2800" dirty="0"/>
              <a:t>The goals of occupational safety and health programs include to foster a safe and healthy work environment. </a:t>
            </a:r>
          </a:p>
          <a:p>
            <a:pPr marL="342900" lvl="0" indent="-342900">
              <a:spcBef>
                <a:spcPct val="20000"/>
              </a:spcBef>
              <a:buFont typeface="Arial" pitchFamily="34" charset="0"/>
              <a:buChar char="•"/>
            </a:pPr>
            <a:r>
              <a:rPr lang="en-IN" sz="2800" dirty="0"/>
              <a:t>OSH may also protect co-workers, family members, employers, customers, and many others who might be affected by the workplace environment.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solidFill>
                  <a:srgbClr val="FF0000"/>
                </a:solidFill>
              </a:rPr>
              <a:t>OSHA</a:t>
            </a:r>
            <a:endParaRPr lang="en-IN" dirty="0">
              <a:solidFill>
                <a:srgbClr val="FF0000"/>
              </a:solidFill>
            </a:endParaRPr>
          </a:p>
        </p:txBody>
      </p:sp>
      <p:sp>
        <p:nvSpPr>
          <p:cNvPr id="3" name="Content Placeholder 2"/>
          <p:cNvSpPr>
            <a:spLocks noGrp="1"/>
          </p:cNvSpPr>
          <p:nvPr>
            <p:ph idx="1"/>
          </p:nvPr>
        </p:nvSpPr>
        <p:spPr>
          <a:xfrm>
            <a:off x="457200" y="1000108"/>
            <a:ext cx="8229600" cy="5126055"/>
          </a:xfrm>
        </p:spPr>
        <p:txBody>
          <a:bodyPr/>
          <a:lstStyle/>
          <a:p>
            <a:pPr algn="just"/>
            <a:r>
              <a:rPr lang="en-IN" dirty="0"/>
              <a:t> </a:t>
            </a:r>
            <a:r>
              <a:rPr lang="en-IN" sz="2400" u="sng" dirty="0"/>
              <a:t>Occupational Safety and Health Act of 1970</a:t>
            </a:r>
            <a:r>
              <a:rPr lang="en-IN" sz="2400" dirty="0"/>
              <a:t>, Congress created the </a:t>
            </a:r>
            <a:r>
              <a:rPr lang="en-IN" sz="2400" u="sng" dirty="0"/>
              <a:t>Occupational Safety and Health Administration (OSHA)</a:t>
            </a:r>
            <a:r>
              <a:rPr lang="en-IN" sz="2400" dirty="0"/>
              <a:t> to assure safe and healthful working conditions for working men and women by setting and enforcing standards and by providing training, outreach, education and assistance</a:t>
            </a:r>
          </a:p>
          <a:p>
            <a:endParaRPr lang="en-IN" dirty="0"/>
          </a:p>
        </p:txBody>
      </p:sp>
      <p:pic>
        <p:nvPicPr>
          <p:cNvPr id="4" name="Picture 3" descr="Ruby_Loftus_screwing_a_Breech-ring_(1943)_(Art._IWM_LD_2850).jpg"/>
          <p:cNvPicPr>
            <a:picLocks noChangeAspect="1"/>
          </p:cNvPicPr>
          <p:nvPr/>
        </p:nvPicPr>
        <p:blipFill>
          <a:blip r:embed="rId2"/>
          <a:stretch>
            <a:fillRect/>
          </a:stretch>
        </p:blipFill>
        <p:spPr>
          <a:xfrm>
            <a:off x="642910" y="3214686"/>
            <a:ext cx="2794000" cy="2374900"/>
          </a:xfrm>
          <a:prstGeom prst="rect">
            <a:avLst/>
          </a:prstGeom>
        </p:spPr>
      </p:pic>
      <p:sp>
        <p:nvSpPr>
          <p:cNvPr id="5" name="TextBox 4"/>
          <p:cNvSpPr txBox="1"/>
          <p:nvPr/>
        </p:nvSpPr>
        <p:spPr>
          <a:xfrm>
            <a:off x="428596" y="5657671"/>
            <a:ext cx="3429024" cy="1200329"/>
          </a:xfrm>
          <a:prstGeom prst="rect">
            <a:avLst/>
          </a:prstGeom>
          <a:noFill/>
        </p:spPr>
        <p:txBody>
          <a:bodyPr wrap="square" rtlCol="0">
            <a:spAutoFit/>
          </a:bodyPr>
          <a:lstStyle/>
          <a:p>
            <a:r>
              <a:rPr lang="en-IN" dirty="0"/>
              <a:t>This painting depicts a woman examining her work on a lathe at a factory in Britain during World War II. </a:t>
            </a:r>
          </a:p>
        </p:txBody>
      </p:sp>
      <p:pic>
        <p:nvPicPr>
          <p:cNvPr id="6" name="Picture 5" descr="220px-Lewis_Wickes_Hines_-_Harry_McShane_1908.jpg"/>
          <p:cNvPicPr>
            <a:picLocks noChangeAspect="1"/>
          </p:cNvPicPr>
          <p:nvPr/>
        </p:nvPicPr>
        <p:blipFill>
          <a:blip r:embed="rId3"/>
          <a:stretch>
            <a:fillRect/>
          </a:stretch>
        </p:blipFill>
        <p:spPr>
          <a:xfrm>
            <a:off x="4357686" y="3071810"/>
            <a:ext cx="2571768" cy="3209920"/>
          </a:xfrm>
          <a:prstGeom prst="rect">
            <a:avLst/>
          </a:prstGeom>
        </p:spPr>
      </p:pic>
      <p:sp>
        <p:nvSpPr>
          <p:cNvPr id="7" name="TextBox 6"/>
          <p:cNvSpPr txBox="1"/>
          <p:nvPr/>
        </p:nvSpPr>
        <p:spPr>
          <a:xfrm>
            <a:off x="7143768" y="3441680"/>
            <a:ext cx="1785918" cy="3416320"/>
          </a:xfrm>
          <a:prstGeom prst="rect">
            <a:avLst/>
          </a:prstGeom>
          <a:noFill/>
        </p:spPr>
        <p:txBody>
          <a:bodyPr wrap="square" rtlCol="0">
            <a:spAutoFit/>
          </a:bodyPr>
          <a:lstStyle/>
          <a:p>
            <a:r>
              <a:rPr lang="en-IN" dirty="0"/>
              <a:t>Harry </a:t>
            </a:r>
            <a:r>
              <a:rPr lang="en-IN" dirty="0" err="1"/>
              <a:t>McShane</a:t>
            </a:r>
            <a:r>
              <a:rPr lang="en-IN" dirty="0"/>
              <a:t>, age 16, 1908. Pulled into machinery in a factory in Cincinnati and had his arm ripped off at the shoulder and his leg broken without any compensation.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582594"/>
          </a:xfrm>
        </p:spPr>
        <p:txBody>
          <a:bodyPr>
            <a:normAutofit fontScale="90000"/>
          </a:bodyPr>
          <a:lstStyle/>
          <a:p>
            <a:r>
              <a:rPr lang="en-US" dirty="0">
                <a:solidFill>
                  <a:srgbClr val="C00000"/>
                </a:solidFill>
              </a:rPr>
              <a:t>OSHA </a:t>
            </a:r>
            <a:endParaRPr lang="en-IN" dirty="0">
              <a:solidFill>
                <a:srgbClr val="C00000"/>
              </a:solidFill>
            </a:endParaRPr>
          </a:p>
        </p:txBody>
      </p:sp>
      <p:sp>
        <p:nvSpPr>
          <p:cNvPr id="3" name="Content Placeholder 2"/>
          <p:cNvSpPr>
            <a:spLocks noGrp="1"/>
          </p:cNvSpPr>
          <p:nvPr>
            <p:ph idx="1"/>
          </p:nvPr>
        </p:nvSpPr>
        <p:spPr>
          <a:xfrm>
            <a:off x="0" y="857232"/>
            <a:ext cx="9144000" cy="5786478"/>
          </a:xfrm>
        </p:spPr>
        <p:txBody>
          <a:bodyPr>
            <a:normAutofit/>
          </a:bodyPr>
          <a:lstStyle/>
          <a:p>
            <a:r>
              <a:rPr lang="en-US" sz="2800" u="sng" dirty="0"/>
              <a:t>One of the intentions of OSHA is Worker’s compensation was to advance occupational safety </a:t>
            </a:r>
            <a:r>
              <a:rPr lang="en-US" sz="2800" u="sng" dirty="0" err="1"/>
              <a:t>programmes</a:t>
            </a:r>
            <a:r>
              <a:rPr lang="en-US" sz="2800" dirty="0"/>
              <a:t>. It will motivate the employer to institute safety </a:t>
            </a:r>
            <a:r>
              <a:rPr lang="en-US" sz="2800" dirty="0" err="1"/>
              <a:t>programmes</a:t>
            </a:r>
            <a:r>
              <a:rPr lang="en-US" sz="2800" dirty="0"/>
              <a:t> as a logical </a:t>
            </a:r>
            <a:r>
              <a:rPr lang="en-US" sz="2800" dirty="0" err="1"/>
              <a:t>defence</a:t>
            </a:r>
            <a:r>
              <a:rPr lang="en-US" sz="2800" dirty="0"/>
              <a:t> against such increasing expense</a:t>
            </a:r>
          </a:p>
          <a:p>
            <a:pPr>
              <a:buNone/>
            </a:pPr>
            <a:r>
              <a:rPr lang="en-US" sz="2800" b="1" dirty="0">
                <a:solidFill>
                  <a:srgbClr val="0070C0"/>
                </a:solidFill>
              </a:rPr>
              <a:t>Employees are provided certain rights under OSHA:</a:t>
            </a:r>
          </a:p>
          <a:p>
            <a:pPr>
              <a:buNone/>
            </a:pPr>
            <a:r>
              <a:rPr lang="en-US" sz="2800" dirty="0"/>
              <a:t>(1)The right to request the secretary of </a:t>
            </a:r>
            <a:r>
              <a:rPr lang="en-US" sz="2800" dirty="0" err="1"/>
              <a:t>labour</a:t>
            </a:r>
            <a:r>
              <a:rPr lang="en-US" sz="2800" dirty="0"/>
              <a:t> in writing for safety and health inspections in plant, work establishment or job site</a:t>
            </a:r>
          </a:p>
          <a:p>
            <a:pPr>
              <a:buNone/>
            </a:pPr>
            <a:r>
              <a:rPr lang="en-US" sz="2800" dirty="0"/>
              <a:t>(2) The right to maintain accurate records of employee exposures to potentially toxic materials</a:t>
            </a:r>
          </a:p>
          <a:p>
            <a:pPr>
              <a:buNone/>
            </a:pPr>
            <a:r>
              <a:rPr lang="en-US" sz="2800" dirty="0"/>
              <a:t>(3)The right to identify dangerous substances by </a:t>
            </a:r>
            <a:r>
              <a:rPr lang="en-US" sz="2800" dirty="0" err="1"/>
              <a:t>labelling</a:t>
            </a:r>
            <a:r>
              <a:rPr lang="en-US" sz="2800" dirty="0"/>
              <a:t> or posting in the plant/job site</a:t>
            </a:r>
            <a:endParaRPr lang="en-I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786874" cy="5697559"/>
          </a:xfrm>
        </p:spPr>
        <p:txBody>
          <a:bodyPr>
            <a:normAutofit/>
          </a:bodyPr>
          <a:lstStyle/>
          <a:p>
            <a:pPr>
              <a:buNone/>
            </a:pPr>
            <a:r>
              <a:rPr lang="en-US" sz="2800" dirty="0"/>
              <a:t>(4) The right to be informed promptly of any exposure to toxic materials / physical agents that are present in excess of those prescribed under safety standards</a:t>
            </a:r>
          </a:p>
          <a:p>
            <a:pPr>
              <a:buNone/>
            </a:pPr>
            <a:r>
              <a:rPr lang="en-US" sz="2800" dirty="0"/>
              <a:t>(5)The right to know about the safety violations by the employer as noticed by the compliance officer</a:t>
            </a:r>
          </a:p>
          <a:p>
            <a:pPr>
              <a:buNone/>
            </a:pPr>
            <a:r>
              <a:rPr lang="en-US" sz="2800" b="1" u="sng" dirty="0">
                <a:solidFill>
                  <a:srgbClr val="002060"/>
                </a:solidFill>
              </a:rPr>
              <a:t>OSHA requires workers to comply with safety standards</a:t>
            </a:r>
          </a:p>
          <a:p>
            <a:pPr marL="514350" indent="-514350">
              <a:buAutoNum type="arabicParenBoth"/>
            </a:pPr>
            <a:r>
              <a:rPr lang="en-US" sz="2800" dirty="0">
                <a:solidFill>
                  <a:srgbClr val="FF0000"/>
                </a:solidFill>
              </a:rPr>
              <a:t>Read the OSHA poster</a:t>
            </a:r>
          </a:p>
          <a:p>
            <a:pPr marL="514350" indent="-514350">
              <a:buNone/>
            </a:pPr>
            <a:endParaRPr lang="en-IN" sz="2800" dirty="0"/>
          </a:p>
        </p:txBody>
      </p:sp>
      <p:pic>
        <p:nvPicPr>
          <p:cNvPr id="4" name="Picture 3" descr="1181.jpg"/>
          <p:cNvPicPr>
            <a:picLocks noChangeAspect="1"/>
          </p:cNvPicPr>
          <p:nvPr/>
        </p:nvPicPr>
        <p:blipFill>
          <a:blip r:embed="rId2"/>
          <a:stretch>
            <a:fillRect/>
          </a:stretch>
        </p:blipFill>
        <p:spPr>
          <a:xfrm>
            <a:off x="928662" y="3857628"/>
            <a:ext cx="2976570" cy="2800348"/>
          </a:xfrm>
          <a:prstGeom prst="rect">
            <a:avLst/>
          </a:prstGeom>
        </p:spPr>
      </p:pic>
      <p:pic>
        <p:nvPicPr>
          <p:cNvPr id="5" name="Picture 4" descr="download (2).jpg"/>
          <p:cNvPicPr>
            <a:picLocks noChangeAspect="1"/>
          </p:cNvPicPr>
          <p:nvPr/>
        </p:nvPicPr>
        <p:blipFill>
          <a:blip r:embed="rId3"/>
          <a:stretch>
            <a:fillRect/>
          </a:stretch>
        </p:blipFill>
        <p:spPr>
          <a:xfrm>
            <a:off x="4357686" y="4071942"/>
            <a:ext cx="2143125" cy="2143125"/>
          </a:xfrm>
          <a:prstGeom prst="rect">
            <a:avLst/>
          </a:prstGeom>
        </p:spPr>
      </p:pic>
      <p:pic>
        <p:nvPicPr>
          <p:cNvPr id="7" name="Picture 6" descr="145e20c0967dd3ac20a6b430adf4916b.png"/>
          <p:cNvPicPr>
            <a:picLocks noChangeAspect="1"/>
          </p:cNvPicPr>
          <p:nvPr/>
        </p:nvPicPr>
        <p:blipFill>
          <a:blip r:embed="rId4" cstate="print"/>
          <a:stretch>
            <a:fillRect/>
          </a:stretch>
        </p:blipFill>
        <p:spPr>
          <a:xfrm>
            <a:off x="6572264" y="3571876"/>
            <a:ext cx="2001285" cy="30005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buNone/>
            </a:pPr>
            <a:r>
              <a:rPr lang="en-US" sz="2800" dirty="0"/>
              <a:t>(2) Follow the employer’s safety and health rules and wear or use all required gear and equipment</a:t>
            </a:r>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(3)Follow safe work practices for your job, as directed by the employer</a:t>
            </a:r>
          </a:p>
          <a:p>
            <a:pPr>
              <a:buNone/>
            </a:pPr>
            <a:endParaRPr lang="en-IN" sz="2800" dirty="0"/>
          </a:p>
        </p:txBody>
      </p:sp>
      <p:pic>
        <p:nvPicPr>
          <p:cNvPr id="4" name="Picture 3" descr="images (3).jpg"/>
          <p:cNvPicPr>
            <a:picLocks noChangeAspect="1"/>
          </p:cNvPicPr>
          <p:nvPr/>
        </p:nvPicPr>
        <p:blipFill>
          <a:blip r:embed="rId2"/>
          <a:stretch>
            <a:fillRect/>
          </a:stretch>
        </p:blipFill>
        <p:spPr>
          <a:xfrm>
            <a:off x="1142976" y="1428736"/>
            <a:ext cx="2743200" cy="1666875"/>
          </a:xfrm>
          <a:prstGeom prst="rect">
            <a:avLst/>
          </a:prstGeom>
        </p:spPr>
      </p:pic>
      <p:pic>
        <p:nvPicPr>
          <p:cNvPr id="5" name="Picture 4" descr="images (1).jpg"/>
          <p:cNvPicPr>
            <a:picLocks noChangeAspect="1"/>
          </p:cNvPicPr>
          <p:nvPr/>
        </p:nvPicPr>
        <p:blipFill>
          <a:blip r:embed="rId3"/>
          <a:stretch>
            <a:fillRect/>
          </a:stretch>
        </p:blipFill>
        <p:spPr>
          <a:xfrm>
            <a:off x="4500562" y="1285861"/>
            <a:ext cx="2143125" cy="1928826"/>
          </a:xfrm>
          <a:prstGeom prst="rect">
            <a:avLst/>
          </a:prstGeom>
        </p:spPr>
      </p:pic>
      <p:pic>
        <p:nvPicPr>
          <p:cNvPr id="6" name="Picture 5" descr="download (3).png"/>
          <p:cNvPicPr>
            <a:picLocks noChangeAspect="1"/>
          </p:cNvPicPr>
          <p:nvPr/>
        </p:nvPicPr>
        <p:blipFill>
          <a:blip r:embed="rId4"/>
          <a:stretch>
            <a:fillRect/>
          </a:stretch>
        </p:blipFill>
        <p:spPr>
          <a:xfrm>
            <a:off x="1357290" y="4286256"/>
            <a:ext cx="2928958" cy="2071702"/>
          </a:xfrm>
          <a:prstGeom prst="rect">
            <a:avLst/>
          </a:prstGeom>
        </p:spPr>
      </p:pic>
      <p:pic>
        <p:nvPicPr>
          <p:cNvPr id="9" name="Picture 8" descr="Slips-and-Trips.jpg"/>
          <p:cNvPicPr>
            <a:picLocks noChangeAspect="1"/>
          </p:cNvPicPr>
          <p:nvPr/>
        </p:nvPicPr>
        <p:blipFill>
          <a:blip r:embed="rId5"/>
          <a:stretch>
            <a:fillRect/>
          </a:stretch>
        </p:blipFill>
        <p:spPr>
          <a:xfrm>
            <a:off x="4929190" y="3929066"/>
            <a:ext cx="3328984" cy="22979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1BFF-96C4-1055-1DE5-6D9CC82BC4D2}"/>
              </a:ext>
            </a:extLst>
          </p:cNvPr>
          <p:cNvSpPr>
            <a:spLocks noGrp="1"/>
          </p:cNvSpPr>
          <p:nvPr>
            <p:ph type="title"/>
          </p:nvPr>
        </p:nvSpPr>
        <p:spPr/>
        <p:txBody>
          <a:bodyPr/>
          <a:lstStyle/>
          <a:p>
            <a:r>
              <a:rPr lang="en-IN"/>
              <a:t>Incident vs Accident</a:t>
            </a:r>
            <a:endParaRPr lang="en-IN" dirty="0"/>
          </a:p>
        </p:txBody>
      </p:sp>
      <p:pic>
        <p:nvPicPr>
          <p:cNvPr id="5" name="Content Placeholder 4">
            <a:extLst>
              <a:ext uri="{FF2B5EF4-FFF2-40B4-BE49-F238E27FC236}">
                <a16:creationId xmlns:a16="http://schemas.microsoft.com/office/drawing/2014/main" id="{942BF5F4-BE78-417F-41AF-C87F3E25C589}"/>
              </a:ext>
            </a:extLst>
          </p:cNvPr>
          <p:cNvPicPr>
            <a:picLocks noGrp="1" noChangeAspect="1"/>
          </p:cNvPicPr>
          <p:nvPr>
            <p:ph idx="1"/>
          </p:nvPr>
        </p:nvPicPr>
        <p:blipFill>
          <a:blip r:embed="rId2"/>
          <a:stretch>
            <a:fillRect/>
          </a:stretch>
        </p:blipFill>
        <p:spPr>
          <a:xfrm>
            <a:off x="827584" y="2088211"/>
            <a:ext cx="5651162" cy="2375940"/>
          </a:xfrm>
        </p:spPr>
      </p:pic>
    </p:spTree>
    <p:extLst>
      <p:ext uri="{BB962C8B-B14F-4D97-AF65-F5344CB8AC3E}">
        <p14:creationId xmlns:p14="http://schemas.microsoft.com/office/powerpoint/2010/main" val="144101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buNone/>
            </a:pPr>
            <a:r>
              <a:rPr lang="en-US" sz="2800" dirty="0"/>
              <a:t>(4) Report hazardous conditions to a supervisor or safety committee</a:t>
            </a:r>
          </a:p>
          <a:p>
            <a:pPr>
              <a:buNone/>
            </a:pPr>
            <a:endParaRPr lang="en-US" sz="2800" dirty="0"/>
          </a:p>
          <a:p>
            <a:pPr>
              <a:buNone/>
            </a:pPr>
            <a:endParaRPr lang="en-US" sz="2800" dirty="0"/>
          </a:p>
          <a:p>
            <a:pPr>
              <a:buNone/>
            </a:pPr>
            <a:endParaRPr lang="en-US" sz="2800" dirty="0"/>
          </a:p>
          <a:p>
            <a:pPr>
              <a:buNone/>
            </a:pPr>
            <a:r>
              <a:rPr lang="en-US" sz="2800" dirty="0"/>
              <a:t>(5)Report hazardous conditions to OSHA, if employers do not fix them</a:t>
            </a:r>
          </a:p>
          <a:p>
            <a:pPr>
              <a:buNone/>
            </a:pPr>
            <a:r>
              <a:rPr lang="en-US" sz="2800" dirty="0"/>
              <a:t>(6)Cooperate with OSHA inspectors</a:t>
            </a:r>
          </a:p>
          <a:p>
            <a:pPr>
              <a:buNone/>
            </a:pPr>
            <a:endParaRPr lang="en-US" sz="2800" dirty="0"/>
          </a:p>
          <a:p>
            <a:pPr>
              <a:buNone/>
            </a:pPr>
            <a:endParaRPr lang="en-IN" sz="2800" dirty="0"/>
          </a:p>
        </p:txBody>
      </p:sp>
      <p:pic>
        <p:nvPicPr>
          <p:cNvPr id="5" name="Picture 4" descr="download (3).jpg"/>
          <p:cNvPicPr>
            <a:picLocks noChangeAspect="1"/>
          </p:cNvPicPr>
          <p:nvPr/>
        </p:nvPicPr>
        <p:blipFill>
          <a:blip r:embed="rId2"/>
          <a:stretch>
            <a:fillRect/>
          </a:stretch>
        </p:blipFill>
        <p:spPr>
          <a:xfrm>
            <a:off x="4286249" y="1000109"/>
            <a:ext cx="2214578" cy="16430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a:p>
          <a:p>
            <a:pPr>
              <a:buNone/>
            </a:pPr>
            <a:endParaRPr lang="en-US" dirty="0"/>
          </a:p>
          <a:p>
            <a:pPr>
              <a:buNone/>
            </a:pPr>
            <a:r>
              <a:rPr lang="en-US" dirty="0"/>
              <a:t>			</a:t>
            </a:r>
            <a:r>
              <a:rPr lang="en-US" sz="3600" b="1" dirty="0">
                <a:solidFill>
                  <a:srgbClr val="FF0000"/>
                </a:solidFill>
              </a:rPr>
              <a:t>Industrial Disasters</a:t>
            </a:r>
            <a:endParaRPr lang="en-IN" sz="36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dirty="0"/>
              <a:t>World’s worst Industrial Disasters</a:t>
            </a:r>
            <a:endParaRPr lang="en-IN" dirty="0"/>
          </a:p>
        </p:txBody>
      </p:sp>
      <p:pic>
        <p:nvPicPr>
          <p:cNvPr id="4" name="Picture 3" descr="chernobyl-accident-4.jpg"/>
          <p:cNvPicPr>
            <a:picLocks noChangeAspect="1"/>
          </p:cNvPicPr>
          <p:nvPr/>
        </p:nvPicPr>
        <p:blipFill>
          <a:blip r:embed="rId2"/>
          <a:stretch>
            <a:fillRect/>
          </a:stretch>
        </p:blipFill>
        <p:spPr>
          <a:xfrm>
            <a:off x="1000100" y="1188342"/>
            <a:ext cx="3706810" cy="2357454"/>
          </a:xfrm>
          <a:prstGeom prst="rect">
            <a:avLst/>
          </a:prstGeom>
        </p:spPr>
      </p:pic>
      <p:sp>
        <p:nvSpPr>
          <p:cNvPr id="8" name="TextBox 7"/>
          <p:cNvSpPr txBox="1"/>
          <p:nvPr/>
        </p:nvSpPr>
        <p:spPr>
          <a:xfrm>
            <a:off x="457200" y="3650451"/>
            <a:ext cx="82296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worst nuclear power plant disaster in history happened on </a:t>
            </a:r>
            <a:r>
              <a:rPr lang="en-IN" b="1" dirty="0"/>
              <a:t>April 26, 1986, </a:t>
            </a:r>
            <a:r>
              <a:rPr lang="en-IN" dirty="0"/>
              <a:t>when an explosion </a:t>
            </a:r>
            <a:r>
              <a:rPr lang="en-IN" b="1" dirty="0"/>
              <a:t>at Reactor 4 of Ukraine's Chernobyl power plant spewed a cloud of radioactivity over Europe and the Soviet Union</a:t>
            </a:r>
            <a:r>
              <a:rPr lang="en-IN" dirty="0"/>
              <a:t>.</a:t>
            </a:r>
          </a:p>
          <a:p>
            <a:pPr marL="285750" indent="-285750">
              <a:buFont typeface="Arial" panose="020B0604020202020204" pitchFamily="34" charset="0"/>
              <a:buChar char="•"/>
            </a:pPr>
            <a:r>
              <a:rPr lang="en-IN" dirty="0"/>
              <a:t>The explosion </a:t>
            </a:r>
            <a:r>
              <a:rPr lang="en-IN" b="1" dirty="0"/>
              <a:t>killed 31 people</a:t>
            </a:r>
            <a:r>
              <a:rPr lang="en-IN" dirty="0"/>
              <a:t>, but the long-term effects are still unknown. </a:t>
            </a:r>
            <a:r>
              <a:rPr lang="en-IN" b="1" dirty="0"/>
              <a:t>About 4,000 people, most of whom were children in 1986, developed thyroid cancer </a:t>
            </a:r>
            <a:r>
              <a:rPr lang="en-IN" dirty="0"/>
              <a:t>as a result of the incident</a:t>
            </a:r>
          </a:p>
        </p:txBody>
      </p:sp>
      <p:sp>
        <p:nvSpPr>
          <p:cNvPr id="9" name="TextBox 8"/>
          <p:cNvSpPr txBox="1"/>
          <p:nvPr/>
        </p:nvSpPr>
        <p:spPr>
          <a:xfrm>
            <a:off x="1000100" y="714356"/>
            <a:ext cx="2143140" cy="369332"/>
          </a:xfrm>
          <a:prstGeom prst="rect">
            <a:avLst/>
          </a:prstGeom>
          <a:noFill/>
        </p:spPr>
        <p:txBody>
          <a:bodyPr wrap="square" rtlCol="0">
            <a:spAutoFit/>
          </a:bodyPr>
          <a:lstStyle/>
          <a:p>
            <a:r>
              <a:rPr lang="en-US" b="1" dirty="0">
                <a:solidFill>
                  <a:srgbClr val="FF0000"/>
                </a:solidFill>
              </a:rPr>
              <a:t>Chernobyl Disaster</a:t>
            </a:r>
            <a:endParaRPr lang="en-IN"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A4D7-A61A-45D5-B078-A9F1D6254A81}"/>
              </a:ext>
            </a:extLst>
          </p:cNvPr>
          <p:cNvSpPr>
            <a:spLocks noGrp="1"/>
          </p:cNvSpPr>
          <p:nvPr>
            <p:ph type="title"/>
          </p:nvPr>
        </p:nvSpPr>
        <p:spPr/>
        <p:txBody>
          <a:bodyPr>
            <a:normAutofit fontScale="90000"/>
          </a:bodyPr>
          <a:lstStyle/>
          <a:p>
            <a:r>
              <a:rPr lang="en-US" b="1" dirty="0">
                <a:solidFill>
                  <a:srgbClr val="FF0000"/>
                </a:solidFill>
              </a:rPr>
              <a:t>Bhopal Tragedy</a:t>
            </a:r>
            <a:br>
              <a:rPr lang="en-IN" b="1" dirty="0">
                <a:solidFill>
                  <a:srgbClr val="FF0000"/>
                </a:solidFill>
              </a:rPr>
            </a:br>
            <a:endParaRPr lang="en-IN" dirty="0"/>
          </a:p>
        </p:txBody>
      </p:sp>
      <p:pic>
        <p:nvPicPr>
          <p:cNvPr id="4" name="Content Placeholder 3" descr="images (7).jpg">
            <a:extLst>
              <a:ext uri="{FF2B5EF4-FFF2-40B4-BE49-F238E27FC236}">
                <a16:creationId xmlns:a16="http://schemas.microsoft.com/office/drawing/2014/main" id="{C265B10D-A166-493C-9E7A-1CDE7B63ED07}"/>
              </a:ext>
            </a:extLst>
          </p:cNvPr>
          <p:cNvPicPr>
            <a:picLocks noGrp="1" noChangeAspect="1"/>
          </p:cNvPicPr>
          <p:nvPr>
            <p:ph idx="1"/>
          </p:nvPr>
        </p:nvPicPr>
        <p:blipFill>
          <a:blip r:embed="rId2"/>
          <a:stretch>
            <a:fillRect/>
          </a:stretch>
        </p:blipFill>
        <p:spPr>
          <a:xfrm>
            <a:off x="755576" y="870810"/>
            <a:ext cx="2691763" cy="2016224"/>
          </a:xfrm>
          <a:prstGeom prst="rect">
            <a:avLst/>
          </a:prstGeom>
        </p:spPr>
      </p:pic>
      <p:pic>
        <p:nvPicPr>
          <p:cNvPr id="5" name="Picture 4" descr="images (8).jpg">
            <a:extLst>
              <a:ext uri="{FF2B5EF4-FFF2-40B4-BE49-F238E27FC236}">
                <a16:creationId xmlns:a16="http://schemas.microsoft.com/office/drawing/2014/main" id="{DB574258-1861-4919-8EC0-866B22F84808}"/>
              </a:ext>
            </a:extLst>
          </p:cNvPr>
          <p:cNvPicPr>
            <a:picLocks noChangeAspect="1"/>
          </p:cNvPicPr>
          <p:nvPr/>
        </p:nvPicPr>
        <p:blipFill>
          <a:blip r:embed="rId3"/>
          <a:stretch>
            <a:fillRect/>
          </a:stretch>
        </p:blipFill>
        <p:spPr>
          <a:xfrm>
            <a:off x="4211960" y="962160"/>
            <a:ext cx="2160240" cy="1939225"/>
          </a:xfrm>
          <a:prstGeom prst="rect">
            <a:avLst/>
          </a:prstGeom>
        </p:spPr>
      </p:pic>
      <p:sp>
        <p:nvSpPr>
          <p:cNvPr id="6" name="TextBox 5">
            <a:extLst>
              <a:ext uri="{FF2B5EF4-FFF2-40B4-BE49-F238E27FC236}">
                <a16:creationId xmlns:a16="http://schemas.microsoft.com/office/drawing/2014/main" id="{535A6585-BE0A-43AD-9D9F-6B696A82566C}"/>
              </a:ext>
            </a:extLst>
          </p:cNvPr>
          <p:cNvSpPr txBox="1"/>
          <p:nvPr/>
        </p:nvSpPr>
        <p:spPr>
          <a:xfrm>
            <a:off x="1043608" y="4534278"/>
            <a:ext cx="7272808" cy="1200329"/>
          </a:xfrm>
          <a:prstGeom prst="rect">
            <a:avLst/>
          </a:prstGeom>
          <a:noFill/>
        </p:spPr>
        <p:txBody>
          <a:bodyPr wrap="square" rtlCol="0">
            <a:spAutoFit/>
          </a:bodyPr>
          <a:lstStyle/>
          <a:p>
            <a:r>
              <a:rPr lang="en-IN" dirty="0"/>
              <a:t>Early on </a:t>
            </a:r>
            <a:r>
              <a:rPr lang="en-IN" b="1" dirty="0"/>
              <a:t>Dec. 3, 1984</a:t>
            </a:r>
            <a:r>
              <a:rPr lang="en-IN" dirty="0"/>
              <a:t>, a pesticide plant run by </a:t>
            </a:r>
            <a:r>
              <a:rPr lang="en-IN" b="1" dirty="0"/>
              <a:t>Union Carbide in Bhopal, India, spewed about 36 tonnes of deadly methyl </a:t>
            </a:r>
            <a:r>
              <a:rPr lang="en-IN" b="1" dirty="0" err="1"/>
              <a:t>isocyanate</a:t>
            </a:r>
            <a:r>
              <a:rPr lang="en-IN" b="1" dirty="0"/>
              <a:t> gas into the city's air, quickly killing about 4,000 people</a:t>
            </a:r>
            <a:r>
              <a:rPr lang="en-IN" dirty="0"/>
              <a:t>, according to local government estimates</a:t>
            </a:r>
          </a:p>
        </p:txBody>
      </p:sp>
      <p:pic>
        <p:nvPicPr>
          <p:cNvPr id="7" name="Picture 6">
            <a:extLst>
              <a:ext uri="{FF2B5EF4-FFF2-40B4-BE49-F238E27FC236}">
                <a16:creationId xmlns:a16="http://schemas.microsoft.com/office/drawing/2014/main" id="{0C37CF22-24AE-DCCA-EB54-5E1F2D11E37C}"/>
              </a:ext>
            </a:extLst>
          </p:cNvPr>
          <p:cNvPicPr>
            <a:picLocks noChangeAspect="1"/>
          </p:cNvPicPr>
          <p:nvPr/>
        </p:nvPicPr>
        <p:blipFill>
          <a:blip r:embed="rId4"/>
          <a:stretch>
            <a:fillRect/>
          </a:stretch>
        </p:blipFill>
        <p:spPr>
          <a:xfrm>
            <a:off x="6341571" y="80405"/>
            <a:ext cx="2914650" cy="2085975"/>
          </a:xfrm>
          <a:prstGeom prst="rect">
            <a:avLst/>
          </a:prstGeom>
        </p:spPr>
      </p:pic>
      <p:pic>
        <p:nvPicPr>
          <p:cNvPr id="9" name="Picture 8">
            <a:extLst>
              <a:ext uri="{FF2B5EF4-FFF2-40B4-BE49-F238E27FC236}">
                <a16:creationId xmlns:a16="http://schemas.microsoft.com/office/drawing/2014/main" id="{5D1CED8D-8BEC-086A-2173-E633B0A94E9E}"/>
              </a:ext>
            </a:extLst>
          </p:cNvPr>
          <p:cNvPicPr>
            <a:picLocks noChangeAspect="1"/>
          </p:cNvPicPr>
          <p:nvPr/>
        </p:nvPicPr>
        <p:blipFill>
          <a:blip r:embed="rId5"/>
          <a:stretch>
            <a:fillRect/>
          </a:stretch>
        </p:blipFill>
        <p:spPr>
          <a:xfrm>
            <a:off x="6423560" y="2192343"/>
            <a:ext cx="2781300" cy="1924050"/>
          </a:xfrm>
          <a:prstGeom prst="rect">
            <a:avLst/>
          </a:prstGeom>
        </p:spPr>
      </p:pic>
    </p:spTree>
    <p:extLst>
      <p:ext uri="{BB962C8B-B14F-4D97-AF65-F5344CB8AC3E}">
        <p14:creationId xmlns:p14="http://schemas.microsoft.com/office/powerpoint/2010/main" val="265677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7158" y="142852"/>
            <a:ext cx="8229600" cy="500066"/>
          </a:xfrm>
        </p:spPr>
        <p:txBody>
          <a:bodyPr>
            <a:normAutofit fontScale="90000"/>
          </a:bodyPr>
          <a:lstStyle/>
          <a:p>
            <a:r>
              <a:rPr lang="en-US" dirty="0"/>
              <a:t>World’s worst Disasters</a:t>
            </a:r>
            <a:endParaRPr lang="en-IN" dirty="0"/>
          </a:p>
        </p:txBody>
      </p:sp>
      <p:sp>
        <p:nvSpPr>
          <p:cNvPr id="5" name="TextBox 4"/>
          <p:cNvSpPr txBox="1"/>
          <p:nvPr/>
        </p:nvSpPr>
        <p:spPr>
          <a:xfrm>
            <a:off x="785786" y="1142985"/>
            <a:ext cx="2071702" cy="1200329"/>
          </a:xfrm>
          <a:prstGeom prst="rect">
            <a:avLst/>
          </a:prstGeom>
          <a:noFill/>
        </p:spPr>
        <p:txBody>
          <a:bodyPr wrap="square" rtlCol="0">
            <a:spAutoFit/>
          </a:bodyPr>
          <a:lstStyle/>
          <a:p>
            <a:r>
              <a:rPr lang="en-IN" b="1" cap="all" dirty="0"/>
              <a:t>THE HALIFAX EXPLOSION, CANADA</a:t>
            </a:r>
          </a:p>
          <a:p>
            <a:endParaRPr lang="en-IN" dirty="0"/>
          </a:p>
        </p:txBody>
      </p:sp>
      <p:pic>
        <p:nvPicPr>
          <p:cNvPr id="6" name="Picture 5" descr="Halifax-Explosion-Canada-300x235.jpg"/>
          <p:cNvPicPr>
            <a:picLocks noChangeAspect="1"/>
          </p:cNvPicPr>
          <p:nvPr/>
        </p:nvPicPr>
        <p:blipFill>
          <a:blip r:embed="rId2"/>
          <a:stretch>
            <a:fillRect/>
          </a:stretch>
        </p:blipFill>
        <p:spPr>
          <a:xfrm>
            <a:off x="2214546" y="1000108"/>
            <a:ext cx="2857500" cy="2238375"/>
          </a:xfrm>
          <a:prstGeom prst="rect">
            <a:avLst/>
          </a:prstGeom>
        </p:spPr>
      </p:pic>
      <p:sp>
        <p:nvSpPr>
          <p:cNvPr id="7" name="TextBox 6"/>
          <p:cNvSpPr txBox="1"/>
          <p:nvPr/>
        </p:nvSpPr>
        <p:spPr>
          <a:xfrm>
            <a:off x="0" y="4143380"/>
            <a:ext cx="2357422" cy="1200329"/>
          </a:xfrm>
          <a:prstGeom prst="rect">
            <a:avLst/>
          </a:prstGeom>
          <a:noFill/>
        </p:spPr>
        <p:txBody>
          <a:bodyPr wrap="square" rtlCol="0">
            <a:spAutoFit/>
          </a:bodyPr>
          <a:lstStyle/>
          <a:p>
            <a:r>
              <a:rPr lang="en-IN" b="1" cap="all" dirty="0"/>
              <a:t>SAVAR BUILDING COLLAPSE, BANGLADESH</a:t>
            </a:r>
          </a:p>
          <a:p>
            <a:endParaRPr lang="en-IN" dirty="0"/>
          </a:p>
        </p:txBody>
      </p:sp>
      <p:pic>
        <p:nvPicPr>
          <p:cNvPr id="8" name="Picture 7" descr="Savar-Building-Collapse-Bangladesh.jpg"/>
          <p:cNvPicPr>
            <a:picLocks noChangeAspect="1"/>
          </p:cNvPicPr>
          <p:nvPr/>
        </p:nvPicPr>
        <p:blipFill>
          <a:blip r:embed="rId3"/>
          <a:stretch>
            <a:fillRect/>
          </a:stretch>
        </p:blipFill>
        <p:spPr>
          <a:xfrm>
            <a:off x="2143108" y="3786190"/>
            <a:ext cx="2619375" cy="1743075"/>
          </a:xfrm>
          <a:prstGeom prst="rect">
            <a:avLst/>
          </a:prstGeom>
        </p:spPr>
      </p:pic>
      <p:sp>
        <p:nvSpPr>
          <p:cNvPr id="9" name="TextBox 8"/>
          <p:cNvSpPr txBox="1"/>
          <p:nvPr/>
        </p:nvSpPr>
        <p:spPr>
          <a:xfrm>
            <a:off x="5214942" y="4000504"/>
            <a:ext cx="3143272" cy="1477328"/>
          </a:xfrm>
          <a:prstGeom prst="rect">
            <a:avLst/>
          </a:prstGeom>
          <a:noFill/>
        </p:spPr>
        <p:txBody>
          <a:bodyPr wrap="square" rtlCol="0">
            <a:spAutoFit/>
          </a:bodyPr>
          <a:lstStyle/>
          <a:p>
            <a:r>
              <a:rPr lang="en-IN" dirty="0"/>
              <a:t>collapse of an eight story commercial building in </a:t>
            </a:r>
            <a:r>
              <a:rPr lang="en-IN" dirty="0" err="1"/>
              <a:t>Savar</a:t>
            </a:r>
            <a:r>
              <a:rPr lang="en-IN" dirty="0"/>
              <a:t>, Bangladesh on April 24, 2013 killing around 1129 people and injuring over 2500 people.</a:t>
            </a:r>
          </a:p>
        </p:txBody>
      </p:sp>
      <p:sp>
        <p:nvSpPr>
          <p:cNvPr id="10" name="TextBox 9"/>
          <p:cNvSpPr txBox="1"/>
          <p:nvPr/>
        </p:nvSpPr>
        <p:spPr>
          <a:xfrm>
            <a:off x="5286380" y="857232"/>
            <a:ext cx="3857620" cy="2862322"/>
          </a:xfrm>
          <a:prstGeom prst="rect">
            <a:avLst/>
          </a:prstGeom>
          <a:noFill/>
        </p:spPr>
        <p:txBody>
          <a:bodyPr wrap="square" rtlCol="0">
            <a:spAutoFit/>
          </a:bodyPr>
          <a:lstStyle/>
          <a:p>
            <a:r>
              <a:rPr lang="en-IN" dirty="0"/>
              <a:t>a cargo ship fully loaded with wartime weapons collided with a Norwegian ship November 6, 1917. The collision soon resulted in a fire and ignited the explosives on the cargo which resulted in a huge explosion killing or injuring anyone in the vicinity. Around 2000 people were killed and 9000 injured by fires, debris of explosion and collapsed buildings.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dirty="0">
                <a:solidFill>
                  <a:srgbClr val="FF0000"/>
                </a:solidFill>
              </a:rPr>
              <a:t>Industrial Domain</a:t>
            </a:r>
            <a:br>
              <a:rPr lang="en-US" dirty="0">
                <a:solidFill>
                  <a:schemeClr val="accent2"/>
                </a:solidFill>
              </a:rPr>
            </a:br>
            <a:endParaRPr lang="en-IN" dirty="0"/>
          </a:p>
        </p:txBody>
      </p:sp>
      <p:sp>
        <p:nvSpPr>
          <p:cNvPr id="3" name="Content Placeholder 2"/>
          <p:cNvSpPr>
            <a:spLocks noGrp="1"/>
          </p:cNvSpPr>
          <p:nvPr>
            <p:ph idx="1"/>
          </p:nvPr>
        </p:nvSpPr>
        <p:spPr>
          <a:xfrm>
            <a:off x="0" y="1000108"/>
            <a:ext cx="9144000" cy="5126055"/>
          </a:xfrm>
        </p:spPr>
        <p:txBody>
          <a:bodyPr>
            <a:normAutofit fontScale="92500" lnSpcReduction="10000"/>
          </a:bodyPr>
          <a:lstStyle/>
          <a:p>
            <a:pPr>
              <a:lnSpc>
                <a:spcPct val="90000"/>
              </a:lnSpc>
            </a:pPr>
            <a:r>
              <a:rPr lang="en-US" sz="2800" dirty="0"/>
              <a:t>Storage (Raw Material -  Solid, Liquid, Gases)</a:t>
            </a:r>
          </a:p>
          <a:p>
            <a:pPr>
              <a:lnSpc>
                <a:spcPct val="90000"/>
              </a:lnSpc>
            </a:pPr>
            <a:endParaRPr lang="en-US" sz="2800" dirty="0"/>
          </a:p>
          <a:p>
            <a:pPr>
              <a:lnSpc>
                <a:spcPct val="90000"/>
              </a:lnSpc>
            </a:pPr>
            <a:r>
              <a:rPr lang="en-US" sz="2800" dirty="0"/>
              <a:t>Process Plant &amp; Machinery </a:t>
            </a:r>
          </a:p>
          <a:p>
            <a:pPr>
              <a:lnSpc>
                <a:spcPct val="90000"/>
              </a:lnSpc>
              <a:buNone/>
            </a:pPr>
            <a:endParaRPr lang="en-US" sz="2800" dirty="0"/>
          </a:p>
          <a:p>
            <a:pPr>
              <a:lnSpc>
                <a:spcPct val="90000"/>
              </a:lnSpc>
            </a:pPr>
            <a:r>
              <a:rPr lang="en-US" sz="2800" dirty="0"/>
              <a:t>Utilities ( Power, Steam, </a:t>
            </a:r>
          </a:p>
          <a:p>
            <a:pPr>
              <a:lnSpc>
                <a:spcPct val="90000"/>
              </a:lnSpc>
              <a:buNone/>
            </a:pPr>
            <a:r>
              <a:rPr lang="en-US" sz="2800" dirty="0"/>
              <a:t>	Nitrogen etc.) </a:t>
            </a:r>
          </a:p>
          <a:p>
            <a:pPr>
              <a:lnSpc>
                <a:spcPct val="90000"/>
              </a:lnSpc>
              <a:buNone/>
            </a:pPr>
            <a:endParaRPr lang="en-US" sz="2800" dirty="0"/>
          </a:p>
          <a:p>
            <a:pPr>
              <a:lnSpc>
                <a:spcPct val="90000"/>
              </a:lnSpc>
            </a:pPr>
            <a:r>
              <a:rPr lang="en-US" sz="2800" dirty="0"/>
              <a:t>Finished Product</a:t>
            </a:r>
          </a:p>
          <a:p>
            <a:pPr>
              <a:lnSpc>
                <a:spcPct val="90000"/>
              </a:lnSpc>
              <a:buNone/>
            </a:pPr>
            <a:endParaRPr lang="en-US" sz="2800" dirty="0"/>
          </a:p>
          <a:p>
            <a:pPr>
              <a:lnSpc>
                <a:spcPct val="90000"/>
              </a:lnSpc>
            </a:pPr>
            <a:r>
              <a:rPr lang="en-US" sz="2800" dirty="0"/>
              <a:t>People (Operation, </a:t>
            </a:r>
          </a:p>
          <a:p>
            <a:pPr>
              <a:lnSpc>
                <a:spcPct val="90000"/>
              </a:lnSpc>
              <a:buNone/>
            </a:pPr>
            <a:r>
              <a:rPr lang="en-US" sz="2800" dirty="0"/>
              <a:t>Maintenance and Supporting </a:t>
            </a:r>
          </a:p>
          <a:p>
            <a:pPr>
              <a:lnSpc>
                <a:spcPct val="90000"/>
              </a:lnSpc>
              <a:buNone/>
            </a:pPr>
            <a:r>
              <a:rPr lang="en-US" sz="2800" dirty="0"/>
              <a:t>Staff) </a:t>
            </a:r>
          </a:p>
          <a:p>
            <a:endParaRPr lang="en-IN" dirty="0"/>
          </a:p>
        </p:txBody>
      </p:sp>
      <p:pic>
        <p:nvPicPr>
          <p:cNvPr id="4" name="Picture 13" descr="ANd9GcRF5wsw7d6auSAP60qFRcLOpIwZzWJc_bBLGzWXDg7WDGeU9XPkJ0Ovvq8">
            <a:hlinkClick r:id="rId2"/>
          </p:cNvPr>
          <p:cNvPicPr>
            <a:picLocks noChangeAspect="1" noChangeArrowheads="1"/>
          </p:cNvPicPr>
          <p:nvPr/>
        </p:nvPicPr>
        <p:blipFill>
          <a:blip r:embed="rId3"/>
          <a:srcRect/>
          <a:stretch>
            <a:fillRect/>
          </a:stretch>
        </p:blipFill>
        <p:spPr bwMode="auto">
          <a:xfrm>
            <a:off x="6553200" y="1295400"/>
            <a:ext cx="1828800" cy="1447800"/>
          </a:xfrm>
          <a:prstGeom prst="rect">
            <a:avLst/>
          </a:prstGeom>
          <a:noFill/>
          <a:ln w="9525">
            <a:noFill/>
            <a:miter lim="800000"/>
            <a:headEnd/>
            <a:tailEnd/>
          </a:ln>
        </p:spPr>
      </p:pic>
      <p:pic>
        <p:nvPicPr>
          <p:cNvPr id="5" name="Picture 10" descr="http://mydreamcourse.files.wordpress.com/2009/08/car8.jpg"/>
          <p:cNvPicPr>
            <a:picLocks noChangeAspect="1" noChangeArrowheads="1"/>
          </p:cNvPicPr>
          <p:nvPr/>
        </p:nvPicPr>
        <p:blipFill>
          <a:blip r:embed="rId4"/>
          <a:srcRect/>
          <a:stretch>
            <a:fillRect/>
          </a:stretch>
        </p:blipFill>
        <p:spPr bwMode="auto">
          <a:xfrm>
            <a:off x="4953000" y="2362200"/>
            <a:ext cx="1895475" cy="1752600"/>
          </a:xfrm>
          <a:prstGeom prst="rect">
            <a:avLst/>
          </a:prstGeom>
          <a:noFill/>
          <a:ln w="9525">
            <a:noFill/>
            <a:miter lim="800000"/>
            <a:headEnd/>
            <a:tailEnd/>
          </a:ln>
        </p:spPr>
      </p:pic>
      <p:pic>
        <p:nvPicPr>
          <p:cNvPr id="6" name="Picture 12" descr="http://t1.gstatic.com/images?q=tbn:ANd9GcRwsXEEU1v4D53yYgMWFdobj2tGZUgrBf-RJ6GisNGYW7r7URX7dmW9Ww">
            <a:hlinkClick r:id="rId5"/>
          </p:cNvPr>
          <p:cNvPicPr>
            <a:picLocks noChangeAspect="1" noChangeArrowheads="1"/>
          </p:cNvPicPr>
          <p:nvPr/>
        </p:nvPicPr>
        <p:blipFill>
          <a:blip r:embed="rId6"/>
          <a:srcRect/>
          <a:stretch>
            <a:fillRect/>
          </a:stretch>
        </p:blipFill>
        <p:spPr bwMode="auto">
          <a:xfrm>
            <a:off x="6781800" y="3429000"/>
            <a:ext cx="1905000" cy="1447800"/>
          </a:xfrm>
          <a:prstGeom prst="rect">
            <a:avLst/>
          </a:prstGeom>
          <a:noFill/>
          <a:ln w="9525">
            <a:noFill/>
            <a:miter lim="800000"/>
            <a:headEnd/>
            <a:tailEnd/>
          </a:ln>
        </p:spPr>
      </p:pic>
      <p:pic>
        <p:nvPicPr>
          <p:cNvPr id="7" name="Picture 16" descr="http://data.atozautocar.com/wp-content/uploads/2011/05/car-showroom.jpg"/>
          <p:cNvPicPr>
            <a:picLocks noChangeAspect="1" noChangeArrowheads="1"/>
          </p:cNvPicPr>
          <p:nvPr/>
        </p:nvPicPr>
        <p:blipFill>
          <a:blip r:embed="rId7"/>
          <a:srcRect/>
          <a:stretch>
            <a:fillRect/>
          </a:stretch>
        </p:blipFill>
        <p:spPr bwMode="auto">
          <a:xfrm>
            <a:off x="4876800" y="4191000"/>
            <a:ext cx="1676400" cy="1371600"/>
          </a:xfrm>
          <a:prstGeom prst="rect">
            <a:avLst/>
          </a:prstGeom>
          <a:noFill/>
          <a:ln w="9525">
            <a:noFill/>
            <a:miter lim="800000"/>
            <a:headEnd/>
            <a:tailEnd/>
          </a:ln>
        </p:spPr>
      </p:pic>
      <p:pic>
        <p:nvPicPr>
          <p:cNvPr id="8" name="Picture 19" descr="See full size image">
            <a:hlinkClick r:id="rId8"/>
          </p:cNvPr>
          <p:cNvPicPr>
            <a:picLocks noChangeAspect="1" noChangeArrowheads="1"/>
          </p:cNvPicPr>
          <p:nvPr/>
        </p:nvPicPr>
        <p:blipFill>
          <a:blip r:embed="rId9"/>
          <a:srcRect/>
          <a:stretch>
            <a:fillRect/>
          </a:stretch>
        </p:blipFill>
        <p:spPr bwMode="auto">
          <a:xfrm>
            <a:off x="6781800" y="5029200"/>
            <a:ext cx="1981200" cy="1524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229600" cy="571504"/>
          </a:xfrm>
        </p:spPr>
        <p:txBody>
          <a:bodyPr>
            <a:normAutofit fontScale="90000"/>
          </a:bodyPr>
          <a:lstStyle/>
          <a:p>
            <a:r>
              <a:rPr lang="en-US" b="1" dirty="0">
                <a:solidFill>
                  <a:schemeClr val="accent2"/>
                </a:solidFill>
              </a:rPr>
              <a:t>Industrial Accidents</a:t>
            </a:r>
            <a:endParaRPr lang="en-IN" dirty="0"/>
          </a:p>
        </p:txBody>
      </p:sp>
      <p:sp>
        <p:nvSpPr>
          <p:cNvPr id="3" name="Content Placeholder 2"/>
          <p:cNvSpPr>
            <a:spLocks noGrp="1"/>
          </p:cNvSpPr>
          <p:nvPr>
            <p:ph idx="1"/>
          </p:nvPr>
        </p:nvSpPr>
        <p:spPr>
          <a:xfrm>
            <a:off x="457200" y="1071546"/>
            <a:ext cx="8229600" cy="5054617"/>
          </a:xfrm>
        </p:spPr>
        <p:txBody>
          <a:bodyPr/>
          <a:lstStyle/>
          <a:p>
            <a:r>
              <a:rPr lang="en-US" sz="2800" dirty="0"/>
              <a:t>Industrial Accidents are caused by chemical, mechanical, civil, electrical, or other process failures due to accident, negligence or incompetence, in an industrial plant which may spill over to the areas outside the plant causing damage to life and property.”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7319</TotalTime>
  <Words>1527</Words>
  <Application>Microsoft Office PowerPoint</Application>
  <PresentationFormat>On-screen Show (4:3)</PresentationFormat>
  <Paragraphs>138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Office Theme</vt:lpstr>
      <vt:lpstr>PowerPoint Presentation</vt:lpstr>
      <vt:lpstr>What is </vt:lpstr>
      <vt:lpstr>Incident vs Accident</vt:lpstr>
      <vt:lpstr>PowerPoint Presentation</vt:lpstr>
      <vt:lpstr>World’s worst Industrial Disasters</vt:lpstr>
      <vt:lpstr>Bhopal Tragedy </vt:lpstr>
      <vt:lpstr>World’s worst Disasters</vt:lpstr>
      <vt:lpstr>Industrial Domain </vt:lpstr>
      <vt:lpstr>Industrial Accidents</vt:lpstr>
      <vt:lpstr>PowerPoint Presentation</vt:lpstr>
      <vt:lpstr>Industrial Accidents</vt:lpstr>
      <vt:lpstr>Major Threats </vt:lpstr>
      <vt:lpstr>PROBABLE CAUSES OF ACCIDENTS </vt:lpstr>
      <vt:lpstr>Impact of Industrial Accidents </vt:lpstr>
      <vt:lpstr>PowerPoint Presentation</vt:lpstr>
      <vt:lpstr>Major Consequences </vt:lpstr>
      <vt:lpstr>Safety consciousness - Introduction</vt:lpstr>
      <vt:lpstr>Importance of Safety consciousness in Indian Chemical Industries</vt:lpstr>
      <vt:lpstr>Unsafe condition vs Unsafe Act</vt:lpstr>
      <vt:lpstr>Development of Industrial Health and Safety</vt:lpstr>
      <vt:lpstr>Evolution of workplace safety (1700-1860)</vt:lpstr>
      <vt:lpstr>PowerPoint Presentation</vt:lpstr>
      <vt:lpstr>Developments in occupational health</vt:lpstr>
      <vt:lpstr>Developments in occupational health</vt:lpstr>
      <vt:lpstr>Occupational Safety and health  (OSH)</vt:lpstr>
      <vt:lpstr>OSHA</vt:lpstr>
      <vt:lpstr>OSHA </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15CH363E - SAFETY AND HAZARD ANALYSIS IN PROCESS INDUSTRIES</dc:title>
  <dc:creator>Nandy</dc:creator>
  <cp:lastModifiedBy>Praveen D</cp:lastModifiedBy>
  <cp:revision>52</cp:revision>
  <dcterms:created xsi:type="dcterms:W3CDTF">2018-07-01T15:39:37Z</dcterms:created>
  <dcterms:modified xsi:type="dcterms:W3CDTF">2023-01-30T06:17:04Z</dcterms:modified>
</cp:coreProperties>
</file>