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61" r:id="rId8"/>
    <p:sldId id="270" r:id="rId9"/>
    <p:sldId id="262" r:id="rId10"/>
    <p:sldId id="263" r:id="rId11"/>
    <p:sldId id="264" r:id="rId12"/>
    <p:sldId id="26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CDBE874-3576-435A-8FE8-CEFBC06BC69A}"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5F6EB-85EB-4FDD-8FA5-505E961CB769}" type="slidenum">
              <a:rPr lang="en-US" smtClean="0"/>
              <a:pPr/>
              <a:t>‹#›</a:t>
            </a:fld>
            <a:endParaRPr lang="en-US"/>
          </a:p>
        </p:txBody>
      </p:sp>
    </p:spTree>
    <p:extLst>
      <p:ext uri="{BB962C8B-B14F-4D97-AF65-F5344CB8AC3E}">
        <p14:creationId xmlns:p14="http://schemas.microsoft.com/office/powerpoint/2010/main" val="15176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DBE874-3576-435A-8FE8-CEFBC06BC69A}"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5F6EB-85EB-4FDD-8FA5-505E961CB769}" type="slidenum">
              <a:rPr lang="en-US" smtClean="0"/>
              <a:pPr/>
              <a:t>‹#›</a:t>
            </a:fld>
            <a:endParaRPr lang="en-US"/>
          </a:p>
        </p:txBody>
      </p:sp>
    </p:spTree>
    <p:extLst>
      <p:ext uri="{BB962C8B-B14F-4D97-AF65-F5344CB8AC3E}">
        <p14:creationId xmlns:p14="http://schemas.microsoft.com/office/powerpoint/2010/main" val="3692027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DBE874-3576-435A-8FE8-CEFBC06BC69A}"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5F6EB-85EB-4FDD-8FA5-505E961CB769}" type="slidenum">
              <a:rPr lang="en-US" smtClean="0"/>
              <a:pPr/>
              <a:t>‹#›</a:t>
            </a:fld>
            <a:endParaRPr lang="en-US"/>
          </a:p>
        </p:txBody>
      </p:sp>
    </p:spTree>
    <p:extLst>
      <p:ext uri="{BB962C8B-B14F-4D97-AF65-F5344CB8AC3E}">
        <p14:creationId xmlns:p14="http://schemas.microsoft.com/office/powerpoint/2010/main" val="234580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DBE874-3576-435A-8FE8-CEFBC06BC69A}"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5F6EB-85EB-4FDD-8FA5-505E961CB769}" type="slidenum">
              <a:rPr lang="en-US" smtClean="0"/>
              <a:pPr/>
              <a:t>‹#›</a:t>
            </a:fld>
            <a:endParaRPr lang="en-US"/>
          </a:p>
        </p:txBody>
      </p:sp>
    </p:spTree>
    <p:extLst>
      <p:ext uri="{BB962C8B-B14F-4D97-AF65-F5344CB8AC3E}">
        <p14:creationId xmlns:p14="http://schemas.microsoft.com/office/powerpoint/2010/main" val="147309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BE874-3576-435A-8FE8-CEFBC06BC69A}"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5F6EB-85EB-4FDD-8FA5-505E961CB769}" type="slidenum">
              <a:rPr lang="en-US" smtClean="0"/>
              <a:pPr/>
              <a:t>‹#›</a:t>
            </a:fld>
            <a:endParaRPr lang="en-US"/>
          </a:p>
        </p:txBody>
      </p:sp>
    </p:spTree>
    <p:extLst>
      <p:ext uri="{BB962C8B-B14F-4D97-AF65-F5344CB8AC3E}">
        <p14:creationId xmlns:p14="http://schemas.microsoft.com/office/powerpoint/2010/main" val="2760181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DBE874-3576-435A-8FE8-CEFBC06BC69A}"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5F6EB-85EB-4FDD-8FA5-505E961CB769}" type="slidenum">
              <a:rPr lang="en-US" smtClean="0"/>
              <a:pPr/>
              <a:t>‹#›</a:t>
            </a:fld>
            <a:endParaRPr lang="en-US"/>
          </a:p>
        </p:txBody>
      </p:sp>
    </p:spTree>
    <p:extLst>
      <p:ext uri="{BB962C8B-B14F-4D97-AF65-F5344CB8AC3E}">
        <p14:creationId xmlns:p14="http://schemas.microsoft.com/office/powerpoint/2010/main" val="177837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DBE874-3576-435A-8FE8-CEFBC06BC69A}" type="datetimeFigureOut">
              <a:rPr lang="en-US" smtClean="0"/>
              <a:pPr/>
              <a:t>9/8/2023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65F6EB-85EB-4FDD-8FA5-505E961CB769}" type="slidenum">
              <a:rPr lang="en-US" smtClean="0"/>
              <a:pPr/>
              <a:t>‹#›</a:t>
            </a:fld>
            <a:endParaRPr lang="en-US"/>
          </a:p>
        </p:txBody>
      </p:sp>
    </p:spTree>
    <p:extLst>
      <p:ext uri="{BB962C8B-B14F-4D97-AF65-F5344CB8AC3E}">
        <p14:creationId xmlns:p14="http://schemas.microsoft.com/office/powerpoint/2010/main" val="275294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DBE874-3576-435A-8FE8-CEFBC06BC69A}" type="datetimeFigureOut">
              <a:rPr lang="en-US" smtClean="0"/>
              <a:pPr/>
              <a:t>9/8/2023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65F6EB-85EB-4FDD-8FA5-505E961CB769}" type="slidenum">
              <a:rPr lang="en-US" smtClean="0"/>
              <a:pPr/>
              <a:t>‹#›</a:t>
            </a:fld>
            <a:endParaRPr lang="en-US"/>
          </a:p>
        </p:txBody>
      </p:sp>
    </p:spTree>
    <p:extLst>
      <p:ext uri="{BB962C8B-B14F-4D97-AF65-F5344CB8AC3E}">
        <p14:creationId xmlns:p14="http://schemas.microsoft.com/office/powerpoint/2010/main" val="922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BE874-3576-435A-8FE8-CEFBC06BC69A}" type="datetimeFigureOut">
              <a:rPr lang="en-US" smtClean="0"/>
              <a:pPr/>
              <a:t>9/8/2023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65F6EB-85EB-4FDD-8FA5-505E961CB769}" type="slidenum">
              <a:rPr lang="en-US" smtClean="0"/>
              <a:pPr/>
              <a:t>‹#›</a:t>
            </a:fld>
            <a:endParaRPr lang="en-US"/>
          </a:p>
        </p:txBody>
      </p:sp>
    </p:spTree>
    <p:extLst>
      <p:ext uri="{BB962C8B-B14F-4D97-AF65-F5344CB8AC3E}">
        <p14:creationId xmlns:p14="http://schemas.microsoft.com/office/powerpoint/2010/main" val="268956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DBE874-3576-435A-8FE8-CEFBC06BC69A}"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5F6EB-85EB-4FDD-8FA5-505E961CB769}" type="slidenum">
              <a:rPr lang="en-US" smtClean="0"/>
              <a:pPr/>
              <a:t>‹#›</a:t>
            </a:fld>
            <a:endParaRPr lang="en-US"/>
          </a:p>
        </p:txBody>
      </p:sp>
    </p:spTree>
    <p:extLst>
      <p:ext uri="{BB962C8B-B14F-4D97-AF65-F5344CB8AC3E}">
        <p14:creationId xmlns:p14="http://schemas.microsoft.com/office/powerpoint/2010/main" val="1487074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DBE874-3576-435A-8FE8-CEFBC06BC69A}"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5F6EB-85EB-4FDD-8FA5-505E961CB769}" type="slidenum">
              <a:rPr lang="en-US" smtClean="0"/>
              <a:pPr/>
              <a:t>‹#›</a:t>
            </a:fld>
            <a:endParaRPr lang="en-US"/>
          </a:p>
        </p:txBody>
      </p:sp>
    </p:spTree>
    <p:extLst>
      <p:ext uri="{BB962C8B-B14F-4D97-AF65-F5344CB8AC3E}">
        <p14:creationId xmlns:p14="http://schemas.microsoft.com/office/powerpoint/2010/main" val="1708242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BE874-3576-435A-8FE8-CEFBC06BC69A}" type="datetimeFigureOut">
              <a:rPr lang="en-US" smtClean="0"/>
              <a:pPr/>
              <a:t>9/8/2023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5F6EB-85EB-4FDD-8FA5-505E961CB769}" type="slidenum">
              <a:rPr lang="en-US" smtClean="0"/>
              <a:pPr/>
              <a:t>‹#›</a:t>
            </a:fld>
            <a:endParaRPr lang="en-US"/>
          </a:p>
        </p:txBody>
      </p:sp>
    </p:spTree>
    <p:extLst>
      <p:ext uri="{BB962C8B-B14F-4D97-AF65-F5344CB8AC3E}">
        <p14:creationId xmlns:p14="http://schemas.microsoft.com/office/powerpoint/2010/main" val="1328892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3051"/>
            <a:ext cx="7772400" cy="1957400"/>
          </a:xfrm>
        </p:spPr>
        <p:txBody>
          <a:bodyPr>
            <a:normAutofit/>
          </a:bodyPr>
          <a:lstStyle/>
          <a:p>
            <a:r>
              <a:rPr lang="en-US" b="1" dirty="0">
                <a:solidFill>
                  <a:srgbClr val="C00000"/>
                </a:solidFill>
              </a:rPr>
              <a:t>Accident  and their prevention </a:t>
            </a:r>
            <a:r>
              <a:rPr lang="en-US" sz="3100" b="1" dirty="0"/>
              <a:t>Accident Causation Theories</a:t>
            </a:r>
            <a:br>
              <a:rPr lang="en-US" sz="3100" dirty="0"/>
            </a:br>
            <a:endParaRPr lang="en-US" sz="3100" dirty="0"/>
          </a:p>
        </p:txBody>
      </p:sp>
      <p:sp>
        <p:nvSpPr>
          <p:cNvPr id="3" name="Subtitle 2"/>
          <p:cNvSpPr>
            <a:spLocks noGrp="1"/>
          </p:cNvSpPr>
          <p:nvPr>
            <p:ph type="subTitle" idx="1"/>
          </p:nvPr>
        </p:nvSpPr>
        <p:spPr/>
        <p:txBody>
          <a:bodyPr/>
          <a:lstStyle/>
          <a:p>
            <a:r>
              <a:rPr lang="en-US" dirty="0"/>
              <a:t>UNIT -III</a:t>
            </a:r>
          </a:p>
        </p:txBody>
      </p:sp>
    </p:spTree>
    <p:extLst>
      <p:ext uri="{BB962C8B-B14F-4D97-AF65-F5344CB8AC3E}">
        <p14:creationId xmlns:p14="http://schemas.microsoft.com/office/powerpoint/2010/main" val="2547439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4716997" cy="461665"/>
          </a:xfrm>
          <a:prstGeom prst="rect">
            <a:avLst/>
          </a:prstGeom>
        </p:spPr>
        <p:txBody>
          <a:bodyPr wrap="none">
            <a:spAutoFit/>
          </a:bodyPr>
          <a:lstStyle/>
          <a:p>
            <a:r>
              <a:rPr lang="en-US" sz="2400" b="1" dirty="0">
                <a:solidFill>
                  <a:srgbClr val="FF0000"/>
                </a:solidFill>
                <a:latin typeface="Arial Black" pitchFamily="34" charset="0"/>
              </a:rPr>
              <a:t>The energy transfer theory</a:t>
            </a:r>
            <a:endParaRPr lang="en-US" sz="2400" dirty="0">
              <a:solidFill>
                <a:srgbClr val="FF0000"/>
              </a:solidFill>
              <a:latin typeface="Arial Black" pitchFamily="34" charset="0"/>
            </a:endParaRPr>
          </a:p>
        </p:txBody>
      </p:sp>
      <p:sp>
        <p:nvSpPr>
          <p:cNvPr id="3" name="Rectangle 2"/>
          <p:cNvSpPr/>
          <p:nvPr/>
        </p:nvSpPr>
        <p:spPr>
          <a:xfrm>
            <a:off x="457200" y="1066800"/>
            <a:ext cx="8077200" cy="3970318"/>
          </a:xfrm>
          <a:prstGeom prst="rect">
            <a:avLst/>
          </a:prstGeom>
        </p:spPr>
        <p:txBody>
          <a:bodyPr wrap="square">
            <a:spAutoFit/>
          </a:bodyPr>
          <a:lstStyle/>
          <a:p>
            <a:pPr algn="just">
              <a:lnSpc>
                <a:spcPct val="200000"/>
              </a:lnSpc>
            </a:pPr>
            <a:r>
              <a:rPr lang="en-US" dirty="0">
                <a:solidFill>
                  <a:srgbClr val="C00000"/>
                </a:solidFill>
                <a:latin typeface="Arial Black" pitchFamily="34" charset="0"/>
              </a:rPr>
              <a:t>Claim: </a:t>
            </a:r>
            <a:r>
              <a:rPr lang="en-US" u="sng" dirty="0">
                <a:solidFill>
                  <a:srgbClr val="C00000"/>
                </a:solidFill>
                <a:latin typeface="Arial Black" pitchFamily="34" charset="0"/>
              </a:rPr>
              <a:t>Worker incurs injury or equipment suffers damage through a change of energy, and that for every change of energy there is a source, a path and a receiver. </a:t>
            </a:r>
          </a:p>
          <a:p>
            <a:pPr marL="285750" indent="-285750" algn="just">
              <a:lnSpc>
                <a:spcPct val="200000"/>
              </a:lnSpc>
              <a:buFont typeface="Wingdings" panose="05000000000000000000" pitchFamily="2" charset="2"/>
              <a:buChar char="q"/>
            </a:pPr>
            <a:r>
              <a:rPr lang="en-US" dirty="0">
                <a:latin typeface="Arial Black" pitchFamily="34" charset="0"/>
              </a:rPr>
              <a:t>This theory is useful for determining injury causation and evaluating energy hazards and control methodology. Strategies can be developed which are either preventive, limiting or ameliorating with respect to the energy transfer.</a:t>
            </a:r>
          </a:p>
        </p:txBody>
      </p:sp>
    </p:spTree>
    <p:extLst>
      <p:ext uri="{BB962C8B-B14F-4D97-AF65-F5344CB8AC3E}">
        <p14:creationId xmlns:p14="http://schemas.microsoft.com/office/powerpoint/2010/main" val="3029059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
            <a:ext cx="7924800" cy="2031325"/>
          </a:xfrm>
          <a:prstGeom prst="rect">
            <a:avLst/>
          </a:prstGeom>
        </p:spPr>
        <p:txBody>
          <a:bodyPr wrap="square">
            <a:spAutoFit/>
          </a:bodyPr>
          <a:lstStyle/>
          <a:p>
            <a:r>
              <a:rPr lang="en-US" dirty="0">
                <a:latin typeface="Arial Black" pitchFamily="34" charset="0"/>
              </a:rPr>
              <a:t>Control of energy transfer at the source can be achieved by the following means:</a:t>
            </a:r>
          </a:p>
          <a:p>
            <a:endParaRPr lang="en-US" dirty="0">
              <a:latin typeface="Arial Black" pitchFamily="34" charset="0"/>
            </a:endParaRPr>
          </a:p>
          <a:p>
            <a:pPr marL="285750" lvl="0" indent="-285750">
              <a:buFont typeface="Wingdings" pitchFamily="2" charset="2"/>
              <a:buChar char="ü"/>
            </a:pPr>
            <a:r>
              <a:rPr lang="en-US" dirty="0">
                <a:latin typeface="Arial Black" pitchFamily="34" charset="0"/>
              </a:rPr>
              <a:t>elimination of the source</a:t>
            </a:r>
          </a:p>
          <a:p>
            <a:pPr marL="285750" lvl="0" indent="-285750">
              <a:buFont typeface="Wingdings" pitchFamily="2" charset="2"/>
              <a:buChar char="ü"/>
            </a:pPr>
            <a:r>
              <a:rPr lang="en-US" dirty="0">
                <a:latin typeface="Arial Black" pitchFamily="34" charset="0"/>
              </a:rPr>
              <a:t>changes made to the design or specification of elements of the work station</a:t>
            </a:r>
          </a:p>
          <a:p>
            <a:pPr marL="285750" lvl="0" indent="-285750">
              <a:buFont typeface="Wingdings" pitchFamily="2" charset="2"/>
              <a:buChar char="ü"/>
            </a:pPr>
            <a:r>
              <a:rPr lang="en-US" dirty="0">
                <a:latin typeface="Arial Black" pitchFamily="34" charset="0"/>
              </a:rPr>
              <a:t>preventive maintenance.</a:t>
            </a:r>
          </a:p>
        </p:txBody>
      </p:sp>
      <p:sp>
        <p:nvSpPr>
          <p:cNvPr id="3" name="Rectangle 2"/>
          <p:cNvSpPr/>
          <p:nvPr/>
        </p:nvSpPr>
        <p:spPr>
          <a:xfrm>
            <a:off x="685800" y="2551837"/>
            <a:ext cx="7772400" cy="1754326"/>
          </a:xfrm>
          <a:prstGeom prst="rect">
            <a:avLst/>
          </a:prstGeom>
        </p:spPr>
        <p:txBody>
          <a:bodyPr wrap="square">
            <a:spAutoFit/>
          </a:bodyPr>
          <a:lstStyle/>
          <a:p>
            <a:r>
              <a:rPr lang="en-US" dirty="0">
                <a:latin typeface="Arial Black" pitchFamily="34" charset="0"/>
              </a:rPr>
              <a:t>The path of energy transfer can be modified by:</a:t>
            </a:r>
          </a:p>
          <a:p>
            <a:endParaRPr lang="en-US" dirty="0">
              <a:latin typeface="Arial Black" pitchFamily="34" charset="0"/>
            </a:endParaRPr>
          </a:p>
          <a:p>
            <a:pPr marL="285750" lvl="0" indent="-285750">
              <a:buFont typeface="Wingdings" pitchFamily="2" charset="2"/>
              <a:buChar char="ü"/>
            </a:pPr>
            <a:r>
              <a:rPr lang="en-US" dirty="0">
                <a:latin typeface="Arial Black" pitchFamily="34" charset="0"/>
              </a:rPr>
              <a:t>enclosure of the path</a:t>
            </a:r>
          </a:p>
          <a:p>
            <a:pPr marL="285750" lvl="0" indent="-285750">
              <a:buFont typeface="Wingdings" pitchFamily="2" charset="2"/>
              <a:buChar char="ü"/>
            </a:pPr>
            <a:r>
              <a:rPr lang="en-US" dirty="0">
                <a:latin typeface="Arial Black" pitchFamily="34" charset="0"/>
              </a:rPr>
              <a:t>installation of barriers</a:t>
            </a:r>
          </a:p>
          <a:p>
            <a:pPr marL="285750" lvl="0" indent="-285750">
              <a:buFont typeface="Wingdings" pitchFamily="2" charset="2"/>
              <a:buChar char="ü"/>
            </a:pPr>
            <a:r>
              <a:rPr lang="en-US" dirty="0">
                <a:latin typeface="Arial Black" pitchFamily="34" charset="0"/>
              </a:rPr>
              <a:t>installation of absorbers</a:t>
            </a:r>
          </a:p>
          <a:p>
            <a:pPr marL="285750" lvl="0" indent="-285750">
              <a:buFont typeface="Wingdings" pitchFamily="2" charset="2"/>
              <a:buChar char="ü"/>
            </a:pPr>
            <a:r>
              <a:rPr lang="en-US" dirty="0">
                <a:latin typeface="Arial Black" pitchFamily="34" charset="0"/>
              </a:rPr>
              <a:t>positioning of isolators.</a:t>
            </a:r>
          </a:p>
        </p:txBody>
      </p:sp>
      <p:sp>
        <p:nvSpPr>
          <p:cNvPr id="4" name="Rectangle 3"/>
          <p:cNvSpPr/>
          <p:nvPr/>
        </p:nvSpPr>
        <p:spPr>
          <a:xfrm>
            <a:off x="685800" y="4419600"/>
            <a:ext cx="7772400" cy="1477328"/>
          </a:xfrm>
          <a:prstGeom prst="rect">
            <a:avLst/>
          </a:prstGeom>
        </p:spPr>
        <p:txBody>
          <a:bodyPr wrap="square">
            <a:spAutoFit/>
          </a:bodyPr>
          <a:lstStyle/>
          <a:p>
            <a:r>
              <a:rPr lang="en-US" dirty="0">
                <a:latin typeface="Arial Black" pitchFamily="34" charset="0"/>
              </a:rPr>
              <a:t>The receiver of energy transfer can be assisted by adopting the following measures:</a:t>
            </a:r>
          </a:p>
          <a:p>
            <a:endParaRPr lang="en-US" dirty="0">
              <a:latin typeface="Arial Black" pitchFamily="34" charset="0"/>
            </a:endParaRPr>
          </a:p>
          <a:p>
            <a:pPr marL="285750" lvl="0" indent="-285750">
              <a:buFont typeface="Wingdings" pitchFamily="2" charset="2"/>
              <a:buChar char="ü"/>
            </a:pPr>
            <a:r>
              <a:rPr lang="en-US" dirty="0">
                <a:latin typeface="Arial Black" pitchFamily="34" charset="0"/>
              </a:rPr>
              <a:t>limitation of exposure</a:t>
            </a:r>
          </a:p>
          <a:p>
            <a:pPr marL="285750" lvl="0" indent="-285750">
              <a:buFont typeface="Wingdings" pitchFamily="2" charset="2"/>
              <a:buChar char="ü"/>
            </a:pPr>
            <a:r>
              <a:rPr lang="en-US" dirty="0">
                <a:latin typeface="Arial Black" pitchFamily="34" charset="0"/>
              </a:rPr>
              <a:t>use of personal protective equipment.</a:t>
            </a:r>
          </a:p>
        </p:txBody>
      </p:sp>
    </p:spTree>
    <p:extLst>
      <p:ext uri="{BB962C8B-B14F-4D97-AF65-F5344CB8AC3E}">
        <p14:creationId xmlns:p14="http://schemas.microsoft.com/office/powerpoint/2010/main" val="355274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6667466" cy="461665"/>
          </a:xfrm>
          <a:prstGeom prst="rect">
            <a:avLst/>
          </a:prstGeom>
        </p:spPr>
        <p:txBody>
          <a:bodyPr wrap="none">
            <a:spAutoFit/>
          </a:bodyPr>
          <a:lstStyle/>
          <a:p>
            <a:r>
              <a:rPr lang="en-US" sz="2400" b="1" dirty="0">
                <a:solidFill>
                  <a:srgbClr val="FF0000"/>
                </a:solidFill>
                <a:latin typeface="Arial Black" pitchFamily="34" charset="0"/>
              </a:rPr>
              <a:t>The “symptoms versus causes” theory</a:t>
            </a:r>
            <a:endParaRPr lang="en-US" sz="2400" dirty="0">
              <a:solidFill>
                <a:srgbClr val="FF0000"/>
              </a:solidFill>
              <a:latin typeface="Arial Black" pitchFamily="34" charset="0"/>
            </a:endParaRPr>
          </a:p>
        </p:txBody>
      </p:sp>
      <p:sp>
        <p:nvSpPr>
          <p:cNvPr id="3" name="Rectangle 2"/>
          <p:cNvSpPr/>
          <p:nvPr/>
        </p:nvSpPr>
        <p:spPr>
          <a:xfrm>
            <a:off x="304800" y="1066800"/>
            <a:ext cx="8001000" cy="4446602"/>
          </a:xfrm>
          <a:prstGeom prst="rect">
            <a:avLst/>
          </a:prstGeom>
        </p:spPr>
        <p:txBody>
          <a:bodyPr wrap="square">
            <a:spAutoFit/>
          </a:bodyPr>
          <a:lstStyle/>
          <a:p>
            <a:pPr algn="just">
              <a:lnSpc>
                <a:spcPct val="200000"/>
              </a:lnSpc>
            </a:pPr>
            <a:r>
              <a:rPr lang="en-US" dirty="0">
                <a:latin typeface="Arial Black" pitchFamily="34" charset="0"/>
              </a:rPr>
              <a:t>The “symptoms versus causes” theory is not so much a theory as an admonition to be heeded if accident causation is to be understood. </a:t>
            </a:r>
          </a:p>
          <a:p>
            <a:pPr algn="just">
              <a:lnSpc>
                <a:spcPct val="200000"/>
              </a:lnSpc>
            </a:pPr>
            <a:r>
              <a:rPr lang="en-US" dirty="0">
                <a:latin typeface="Arial Black" pitchFamily="34" charset="0"/>
              </a:rPr>
              <a:t>Usually, when investigating accidents, we tend to fasten upon the obvious causes of the accident to the neglect of the root causes. </a:t>
            </a:r>
          </a:p>
          <a:p>
            <a:pPr algn="just">
              <a:lnSpc>
                <a:spcPct val="200000"/>
              </a:lnSpc>
            </a:pPr>
            <a:r>
              <a:rPr lang="en-US" dirty="0">
                <a:latin typeface="Arial Black" pitchFamily="34" charset="0"/>
              </a:rPr>
              <a:t>Unsafe acts and unsafe conditions are the symptoms—the proximate causes—and not the root causes of the accident.</a:t>
            </a:r>
          </a:p>
        </p:txBody>
      </p:sp>
    </p:spTree>
    <p:extLst>
      <p:ext uri="{BB962C8B-B14F-4D97-AF65-F5344CB8AC3E}">
        <p14:creationId xmlns:p14="http://schemas.microsoft.com/office/powerpoint/2010/main" val="59424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3069238" cy="369332"/>
          </a:xfrm>
          <a:prstGeom prst="rect">
            <a:avLst/>
          </a:prstGeom>
        </p:spPr>
        <p:txBody>
          <a:bodyPr wrap="none">
            <a:spAutoFit/>
          </a:bodyPr>
          <a:lstStyle/>
          <a:p>
            <a:r>
              <a:rPr lang="en-US" b="1" dirty="0">
                <a:solidFill>
                  <a:srgbClr val="FF0000"/>
                </a:solidFill>
                <a:latin typeface="Arial Black" pitchFamily="34" charset="0"/>
              </a:rPr>
              <a:t>Structure of Accidents</a:t>
            </a:r>
            <a:endParaRPr lang="en-US" dirty="0">
              <a:solidFill>
                <a:srgbClr val="FF0000"/>
              </a:solidFill>
              <a:latin typeface="Arial Black" pitchFamily="34" charset="0"/>
            </a:endParaRPr>
          </a:p>
        </p:txBody>
      </p:sp>
      <p:sp>
        <p:nvSpPr>
          <p:cNvPr id="3" name="Rectangle 2"/>
          <p:cNvSpPr/>
          <p:nvPr/>
        </p:nvSpPr>
        <p:spPr>
          <a:xfrm>
            <a:off x="551597" y="793550"/>
            <a:ext cx="8153400" cy="5909310"/>
          </a:xfrm>
          <a:prstGeom prst="rect">
            <a:avLst/>
          </a:prstGeom>
        </p:spPr>
        <p:txBody>
          <a:bodyPr wrap="square">
            <a:spAutoFit/>
          </a:bodyPr>
          <a:lstStyle/>
          <a:p>
            <a:pPr algn="just">
              <a:lnSpc>
                <a:spcPct val="150000"/>
              </a:lnSpc>
            </a:pPr>
            <a:r>
              <a:rPr lang="en-US" dirty="0">
                <a:latin typeface="Arial Black" pitchFamily="34" charset="0"/>
              </a:rPr>
              <a:t>The belief that accidents are caused and can be prevented makes it imperative for us to study those factors which are likely to </a:t>
            </a:r>
            <a:r>
              <a:rPr lang="en-US" dirty="0" err="1">
                <a:latin typeface="Arial Black" pitchFamily="34" charset="0"/>
              </a:rPr>
              <a:t>favour</a:t>
            </a:r>
            <a:r>
              <a:rPr lang="en-US" dirty="0">
                <a:latin typeface="Arial Black" pitchFamily="34" charset="0"/>
              </a:rPr>
              <a:t> the occurrence of accidents. </a:t>
            </a:r>
          </a:p>
          <a:p>
            <a:pPr algn="just">
              <a:lnSpc>
                <a:spcPct val="150000"/>
              </a:lnSpc>
            </a:pPr>
            <a:r>
              <a:rPr lang="en-US" dirty="0">
                <a:latin typeface="Arial Black" pitchFamily="34" charset="0"/>
              </a:rPr>
              <a:t>By studying such factors, the root causes of accidents can be isolated and necessary steps can be taken to prevent the recurrence of the accidents. These root causes of accidents can be grouped as “immediate” and “contributing”. </a:t>
            </a:r>
          </a:p>
          <a:p>
            <a:pPr algn="just">
              <a:lnSpc>
                <a:spcPct val="150000"/>
              </a:lnSpc>
            </a:pPr>
            <a:r>
              <a:rPr lang="en-US" dirty="0">
                <a:latin typeface="Arial Black" pitchFamily="34" charset="0"/>
              </a:rPr>
              <a:t>The immediate causes are unsafe acts of the worker and unsafe working conditions. </a:t>
            </a:r>
          </a:p>
          <a:p>
            <a:pPr algn="just">
              <a:lnSpc>
                <a:spcPct val="150000"/>
              </a:lnSpc>
            </a:pPr>
            <a:r>
              <a:rPr lang="en-US" dirty="0">
                <a:latin typeface="Arial Black" pitchFamily="34" charset="0"/>
              </a:rPr>
              <a:t>The contributing causes could be management-related factors, the environment and the physical and mental condition of the worker. </a:t>
            </a:r>
          </a:p>
          <a:p>
            <a:pPr algn="just">
              <a:lnSpc>
                <a:spcPct val="150000"/>
              </a:lnSpc>
            </a:pPr>
            <a:r>
              <a:rPr lang="en-US" dirty="0">
                <a:latin typeface="Arial Black" pitchFamily="34" charset="0"/>
              </a:rPr>
              <a:t>A combination of causes must converge in order to result in an accident.</a:t>
            </a:r>
          </a:p>
        </p:txBody>
      </p:sp>
    </p:spTree>
    <p:extLst>
      <p:ext uri="{BB962C8B-B14F-4D97-AF65-F5344CB8AC3E}">
        <p14:creationId xmlns:p14="http://schemas.microsoft.com/office/powerpoint/2010/main" val="409368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tructure of accid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7924800" cy="5410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2000" y="381000"/>
            <a:ext cx="3069238" cy="369332"/>
          </a:xfrm>
          <a:prstGeom prst="rect">
            <a:avLst/>
          </a:prstGeom>
        </p:spPr>
        <p:txBody>
          <a:bodyPr wrap="none">
            <a:spAutoFit/>
          </a:bodyPr>
          <a:lstStyle/>
          <a:p>
            <a:r>
              <a:rPr lang="en-US" dirty="0">
                <a:latin typeface="Arial Black" pitchFamily="34" charset="0"/>
              </a:rPr>
              <a:t>Structure of Accidents</a:t>
            </a:r>
          </a:p>
        </p:txBody>
      </p:sp>
    </p:spTree>
    <p:extLst>
      <p:ext uri="{BB962C8B-B14F-4D97-AF65-F5344CB8AC3E}">
        <p14:creationId xmlns:p14="http://schemas.microsoft.com/office/powerpoint/2010/main" val="990034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28600"/>
            <a:ext cx="1377878" cy="369332"/>
          </a:xfrm>
          <a:prstGeom prst="rect">
            <a:avLst/>
          </a:prstGeom>
        </p:spPr>
        <p:txBody>
          <a:bodyPr wrap="none">
            <a:spAutoFit/>
          </a:bodyPr>
          <a:lstStyle/>
          <a:p>
            <a:r>
              <a:rPr lang="en-US" b="1" dirty="0">
                <a:solidFill>
                  <a:srgbClr val="FF0000"/>
                </a:solidFill>
                <a:latin typeface="Arial Black" pitchFamily="34" charset="0"/>
              </a:rPr>
              <a:t>Summary</a:t>
            </a:r>
            <a:endParaRPr lang="en-US" dirty="0">
              <a:solidFill>
                <a:srgbClr val="FF0000"/>
              </a:solidFill>
              <a:latin typeface="Arial Black" pitchFamily="34" charset="0"/>
            </a:endParaRPr>
          </a:p>
        </p:txBody>
      </p:sp>
      <p:sp>
        <p:nvSpPr>
          <p:cNvPr id="3" name="Rectangle 2"/>
          <p:cNvSpPr/>
          <p:nvPr/>
        </p:nvSpPr>
        <p:spPr>
          <a:xfrm>
            <a:off x="457200" y="597932"/>
            <a:ext cx="8305800" cy="6186309"/>
          </a:xfrm>
          <a:prstGeom prst="rect">
            <a:avLst/>
          </a:prstGeom>
        </p:spPr>
        <p:txBody>
          <a:bodyPr wrap="square">
            <a:spAutoFit/>
          </a:bodyPr>
          <a:lstStyle/>
          <a:p>
            <a:pPr algn="just"/>
            <a:r>
              <a:rPr lang="en-US" dirty="0">
                <a:latin typeface="Arial Black" pitchFamily="34" charset="0"/>
              </a:rPr>
              <a:t>Accident causation is very complex and must be understood adequately in order to improve accident prevention. </a:t>
            </a:r>
          </a:p>
          <a:p>
            <a:pPr algn="just"/>
            <a:r>
              <a:rPr lang="en-US" dirty="0">
                <a:latin typeface="Arial Black" pitchFamily="34" charset="0"/>
              </a:rPr>
              <a:t>Since safety lacks a theoretical base, it cannot be regarded as being a science yet. </a:t>
            </a:r>
          </a:p>
          <a:p>
            <a:pPr algn="just"/>
            <a:endParaRPr lang="en-US" dirty="0">
              <a:latin typeface="Arial Black" pitchFamily="34" charset="0"/>
            </a:endParaRPr>
          </a:p>
          <a:p>
            <a:pPr algn="just"/>
            <a:r>
              <a:rPr lang="en-US" dirty="0">
                <a:latin typeface="Arial Black" pitchFamily="34" charset="0"/>
              </a:rPr>
              <a:t>This fact should not discourage us, as most of the scientific disciplines—mathematics, statistics and so on—passed through a similarly tentative phase at one time or the other. </a:t>
            </a:r>
          </a:p>
          <a:p>
            <a:pPr algn="just"/>
            <a:endParaRPr lang="en-US" dirty="0">
              <a:latin typeface="Arial Black" pitchFamily="34" charset="0"/>
            </a:endParaRPr>
          </a:p>
          <a:p>
            <a:pPr algn="just"/>
            <a:r>
              <a:rPr lang="en-US" dirty="0">
                <a:latin typeface="Arial Black" pitchFamily="34" charset="0"/>
              </a:rPr>
              <a:t>Accident causation study holds great promise for those who are interested in developing the pertinent theory. </a:t>
            </a:r>
          </a:p>
          <a:p>
            <a:pPr algn="just"/>
            <a:endParaRPr lang="en-US" dirty="0">
              <a:latin typeface="Arial Black" pitchFamily="34" charset="0"/>
            </a:endParaRPr>
          </a:p>
          <a:p>
            <a:pPr algn="just"/>
            <a:r>
              <a:rPr lang="en-US" dirty="0">
                <a:latin typeface="Arial Black" pitchFamily="34" charset="0"/>
              </a:rPr>
              <a:t>At present, theories of accident causation are conceptual in nature and, as such, are of limited use in preventing and controlling accidents. With such a diversity of theories, it will not be difficult to understand that there does not exist one single theory that is considered right or correct and is universally accepted. </a:t>
            </a:r>
          </a:p>
          <a:p>
            <a:pPr algn="just"/>
            <a:endParaRPr lang="en-US" dirty="0">
              <a:latin typeface="Arial Black" pitchFamily="34" charset="0"/>
            </a:endParaRPr>
          </a:p>
          <a:p>
            <a:pPr algn="just"/>
            <a:r>
              <a:rPr lang="en-US" dirty="0">
                <a:latin typeface="Arial Black" pitchFamily="34" charset="0"/>
              </a:rPr>
              <a:t>These theories are nonetheless necessary, but not sufficient, for developing a frame of reference for understanding accident occurrences.</a:t>
            </a:r>
          </a:p>
        </p:txBody>
      </p:sp>
    </p:spTree>
    <p:extLst>
      <p:ext uri="{BB962C8B-B14F-4D97-AF65-F5344CB8AC3E}">
        <p14:creationId xmlns:p14="http://schemas.microsoft.com/office/powerpoint/2010/main" val="819115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28343"/>
            <a:ext cx="8382000" cy="5355312"/>
          </a:xfrm>
          <a:prstGeom prst="rect">
            <a:avLst/>
          </a:prstGeom>
        </p:spPr>
        <p:txBody>
          <a:bodyPr wrap="square">
            <a:spAutoFit/>
          </a:bodyPr>
          <a:lstStyle/>
          <a:p>
            <a:pPr marL="285750" indent="-285750" algn="just">
              <a:buFont typeface="Wingdings" pitchFamily="2" charset="2"/>
              <a:buChar char="q"/>
            </a:pPr>
            <a:r>
              <a:rPr lang="en-US" dirty="0">
                <a:latin typeface="Arial Black" pitchFamily="34" charset="0"/>
              </a:rPr>
              <a:t>Accidents are defined as unplanned occurrences which result in injuries, fatalities, loss of production or damage to property and assets.</a:t>
            </a:r>
          </a:p>
          <a:p>
            <a:pPr algn="just"/>
            <a:r>
              <a:rPr lang="en-US" dirty="0">
                <a:latin typeface="Arial Black" pitchFamily="34" charset="0"/>
              </a:rPr>
              <a:t> </a:t>
            </a:r>
          </a:p>
          <a:p>
            <a:pPr marL="285750" indent="-285750" algn="just">
              <a:buFont typeface="Wingdings" pitchFamily="2" charset="2"/>
              <a:buChar char="q"/>
            </a:pPr>
            <a:r>
              <a:rPr lang="en-US" dirty="0">
                <a:latin typeface="Arial Black" pitchFamily="34" charset="0"/>
              </a:rPr>
              <a:t>Preventing accidents is extremely difficult in the absence of an understanding of the causes of accidents. </a:t>
            </a:r>
          </a:p>
          <a:p>
            <a:pPr algn="just"/>
            <a:endParaRPr lang="en-US" dirty="0">
              <a:latin typeface="Arial Black" pitchFamily="34" charset="0"/>
            </a:endParaRPr>
          </a:p>
          <a:p>
            <a:pPr marL="285750" indent="-285750" algn="just">
              <a:buFont typeface="Wingdings" pitchFamily="2" charset="2"/>
              <a:buChar char="q"/>
            </a:pPr>
            <a:r>
              <a:rPr lang="en-US" dirty="0">
                <a:latin typeface="Arial Black" pitchFamily="34" charset="0"/>
              </a:rPr>
              <a:t>Many attempts have been made to develop a </a:t>
            </a:r>
            <a:r>
              <a:rPr lang="en-US" u="sng" dirty="0">
                <a:solidFill>
                  <a:srgbClr val="C00000"/>
                </a:solidFill>
                <a:latin typeface="Arial Black" pitchFamily="34" charset="0"/>
              </a:rPr>
              <a:t>prediction theory of accident causation</a:t>
            </a:r>
            <a:r>
              <a:rPr lang="en-US" dirty="0">
                <a:latin typeface="Arial Black" pitchFamily="34" charset="0"/>
              </a:rPr>
              <a:t>, but so far none has been universally accepted. </a:t>
            </a:r>
          </a:p>
          <a:p>
            <a:pPr algn="just"/>
            <a:endParaRPr lang="en-US" dirty="0">
              <a:latin typeface="Arial Black" pitchFamily="34" charset="0"/>
            </a:endParaRPr>
          </a:p>
          <a:p>
            <a:pPr marL="285750" indent="-285750" algn="just">
              <a:buFont typeface="Wingdings" pitchFamily="2" charset="2"/>
              <a:buChar char="q"/>
            </a:pPr>
            <a:r>
              <a:rPr lang="en-US" dirty="0">
                <a:latin typeface="Arial Black" pitchFamily="34" charset="0"/>
              </a:rPr>
              <a:t>Researchers from different fields of science and engineering have been trying to develop a theory of accident causation which will </a:t>
            </a:r>
            <a:r>
              <a:rPr lang="en-US" dirty="0">
                <a:solidFill>
                  <a:srgbClr val="C00000"/>
                </a:solidFill>
                <a:latin typeface="Arial Black" pitchFamily="34" charset="0"/>
              </a:rPr>
              <a:t>help to identify, isolate and ultimately remove the factors that contribute to or cause accidents</a:t>
            </a:r>
            <a:r>
              <a:rPr lang="en-US" dirty="0">
                <a:latin typeface="Arial Black" pitchFamily="34" charset="0"/>
              </a:rPr>
              <a:t>. </a:t>
            </a:r>
          </a:p>
          <a:p>
            <a:pPr algn="just"/>
            <a:endParaRPr lang="en-US" dirty="0">
              <a:latin typeface="Arial Black" pitchFamily="34" charset="0"/>
            </a:endParaRPr>
          </a:p>
          <a:p>
            <a:pPr marL="285750" indent="-285750" algn="just">
              <a:buFont typeface="Wingdings" pitchFamily="2" charset="2"/>
              <a:buChar char="q"/>
            </a:pPr>
            <a:r>
              <a:rPr lang="en-US" dirty="0">
                <a:latin typeface="Arial Black" pitchFamily="34" charset="0"/>
              </a:rPr>
              <a:t>In this presentation, a brief outline of various accident causation theories is presented, followed by a structure of accidents.</a:t>
            </a:r>
          </a:p>
        </p:txBody>
      </p:sp>
      <p:sp>
        <p:nvSpPr>
          <p:cNvPr id="3" name="Rectangle 2"/>
          <p:cNvSpPr/>
          <p:nvPr/>
        </p:nvSpPr>
        <p:spPr>
          <a:xfrm>
            <a:off x="609600" y="304800"/>
            <a:ext cx="3047629" cy="400110"/>
          </a:xfrm>
          <a:prstGeom prst="rect">
            <a:avLst/>
          </a:prstGeom>
        </p:spPr>
        <p:txBody>
          <a:bodyPr wrap="none">
            <a:spAutoFit/>
          </a:bodyPr>
          <a:lstStyle/>
          <a:p>
            <a:r>
              <a:rPr lang="en-US" sz="2000" b="1" dirty="0">
                <a:solidFill>
                  <a:srgbClr val="FF0000"/>
                </a:solidFill>
                <a:latin typeface="Arial Black" pitchFamily="34" charset="0"/>
              </a:rPr>
              <a:t>Accident - Definition</a:t>
            </a:r>
            <a:endParaRPr lang="en-US" sz="2000" dirty="0">
              <a:solidFill>
                <a:srgbClr val="FF0000"/>
              </a:solidFill>
              <a:latin typeface="Arial Black" pitchFamily="34" charset="0"/>
            </a:endParaRPr>
          </a:p>
        </p:txBody>
      </p:sp>
    </p:spTree>
    <p:extLst>
      <p:ext uri="{BB962C8B-B14F-4D97-AF65-F5344CB8AC3E}">
        <p14:creationId xmlns:p14="http://schemas.microsoft.com/office/powerpoint/2010/main" val="354273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4290"/>
            <a:ext cx="3921266" cy="523220"/>
          </a:xfrm>
          <a:prstGeom prst="rect">
            <a:avLst/>
          </a:prstGeom>
        </p:spPr>
        <p:txBody>
          <a:bodyPr wrap="square">
            <a:spAutoFit/>
          </a:bodyPr>
          <a:lstStyle/>
          <a:p>
            <a:r>
              <a:rPr lang="en-US" sz="2800" b="1" dirty="0">
                <a:latin typeface="Arial Black" pitchFamily="34" charset="0"/>
              </a:rPr>
              <a:t>The Domino theory</a:t>
            </a:r>
            <a:endParaRPr lang="en-US" sz="2800" dirty="0">
              <a:latin typeface="Arial Black" pitchFamily="34" charset="0"/>
            </a:endParaRPr>
          </a:p>
        </p:txBody>
      </p:sp>
      <p:sp>
        <p:nvSpPr>
          <p:cNvPr id="3" name="Rectangle 2"/>
          <p:cNvSpPr/>
          <p:nvPr/>
        </p:nvSpPr>
        <p:spPr>
          <a:xfrm>
            <a:off x="357158" y="1857364"/>
            <a:ext cx="8286808" cy="5078313"/>
          </a:xfrm>
          <a:prstGeom prst="rect">
            <a:avLst/>
          </a:prstGeom>
        </p:spPr>
        <p:txBody>
          <a:bodyPr wrap="square">
            <a:spAutoFit/>
          </a:bodyPr>
          <a:lstStyle/>
          <a:p>
            <a:pPr algn="just">
              <a:lnSpc>
                <a:spcPct val="150000"/>
              </a:lnSpc>
            </a:pPr>
            <a:r>
              <a:rPr lang="en-US" dirty="0">
                <a:latin typeface="Arial Black" pitchFamily="34" charset="0"/>
              </a:rPr>
              <a:t>According to W.H. Heinrich (1931), who developed the so-called domino theory, </a:t>
            </a:r>
            <a:r>
              <a:rPr lang="en-US" dirty="0">
                <a:solidFill>
                  <a:srgbClr val="FF0000"/>
                </a:solidFill>
                <a:latin typeface="Arial Black" pitchFamily="34" charset="0"/>
              </a:rPr>
              <a:t>88% of all accidents are caused by unsafe acts of people</a:t>
            </a:r>
            <a:r>
              <a:rPr lang="en-US" dirty="0">
                <a:latin typeface="Arial Black" pitchFamily="34" charset="0"/>
              </a:rPr>
              <a:t>, </a:t>
            </a:r>
            <a:r>
              <a:rPr lang="en-US" dirty="0">
                <a:solidFill>
                  <a:srgbClr val="92D050"/>
                </a:solidFill>
                <a:latin typeface="Arial Black" pitchFamily="34" charset="0"/>
              </a:rPr>
              <a:t>10% by unsafe actions </a:t>
            </a:r>
            <a:r>
              <a:rPr lang="en-US" dirty="0">
                <a:latin typeface="Arial Black" pitchFamily="34" charset="0"/>
              </a:rPr>
              <a:t>and </a:t>
            </a:r>
            <a:r>
              <a:rPr lang="en-US" dirty="0">
                <a:solidFill>
                  <a:srgbClr val="0070C0"/>
                </a:solidFill>
                <a:latin typeface="Arial Black" pitchFamily="34" charset="0"/>
              </a:rPr>
              <a:t>2% by “acts of God”. </a:t>
            </a:r>
            <a:r>
              <a:rPr lang="en-US" dirty="0">
                <a:latin typeface="Arial Black" pitchFamily="34" charset="0"/>
              </a:rPr>
              <a:t>He proposed a </a:t>
            </a:r>
            <a:r>
              <a:rPr lang="en-US" u="sng" dirty="0">
                <a:latin typeface="Arial Black" pitchFamily="34" charset="0"/>
              </a:rPr>
              <a:t>“five-factor accident sequence” </a:t>
            </a:r>
            <a:r>
              <a:rPr lang="en-US" dirty="0">
                <a:latin typeface="Arial Black" pitchFamily="34" charset="0"/>
              </a:rPr>
              <a:t>in which each factor would actuate the next step in the manner of toppling dominoes lined up in a row. The sequence of accident factors is as follows:</a:t>
            </a:r>
          </a:p>
          <a:p>
            <a:pPr marL="285750" lvl="0" indent="-285750" algn="just">
              <a:lnSpc>
                <a:spcPct val="150000"/>
              </a:lnSpc>
              <a:buFont typeface="Arial" pitchFamily="34" charset="0"/>
              <a:buChar char="•"/>
            </a:pPr>
            <a:r>
              <a:rPr lang="en-US" dirty="0">
                <a:latin typeface="Arial Black" pitchFamily="34" charset="0"/>
              </a:rPr>
              <a:t>ancestry and social environment </a:t>
            </a:r>
          </a:p>
          <a:p>
            <a:pPr marL="285750" lvl="0" indent="-285750" algn="just">
              <a:lnSpc>
                <a:spcPct val="150000"/>
              </a:lnSpc>
              <a:buFont typeface="Arial" pitchFamily="34" charset="0"/>
              <a:buChar char="•"/>
            </a:pPr>
            <a:r>
              <a:rPr lang="en-US" dirty="0">
                <a:latin typeface="Arial Black" pitchFamily="34" charset="0"/>
              </a:rPr>
              <a:t>worker fault</a:t>
            </a:r>
          </a:p>
          <a:p>
            <a:pPr marL="285750" lvl="0" indent="-285750" algn="just">
              <a:lnSpc>
                <a:spcPct val="150000"/>
              </a:lnSpc>
              <a:buFont typeface="Arial" pitchFamily="34" charset="0"/>
              <a:buChar char="•"/>
            </a:pPr>
            <a:r>
              <a:rPr lang="en-US" dirty="0">
                <a:latin typeface="Arial Black" pitchFamily="34" charset="0"/>
              </a:rPr>
              <a:t>unsafe act together with mechanical and physical hazard</a:t>
            </a:r>
          </a:p>
          <a:p>
            <a:pPr marL="285750" lvl="0" indent="-285750" algn="just">
              <a:lnSpc>
                <a:spcPct val="150000"/>
              </a:lnSpc>
              <a:buFont typeface="Arial" pitchFamily="34" charset="0"/>
              <a:buChar char="•"/>
            </a:pPr>
            <a:r>
              <a:rPr lang="en-US" dirty="0">
                <a:latin typeface="Arial Black" pitchFamily="34" charset="0"/>
              </a:rPr>
              <a:t>accident</a:t>
            </a:r>
          </a:p>
          <a:p>
            <a:pPr marL="285750" lvl="0" indent="-285750" algn="just">
              <a:lnSpc>
                <a:spcPct val="150000"/>
              </a:lnSpc>
              <a:buFont typeface="Arial" pitchFamily="34" charset="0"/>
              <a:buChar char="•"/>
            </a:pPr>
            <a:r>
              <a:rPr lang="en-US" dirty="0">
                <a:latin typeface="Arial Black" pitchFamily="34" charset="0"/>
              </a:rPr>
              <a:t>damage or injury.</a:t>
            </a:r>
          </a:p>
        </p:txBody>
      </p:sp>
      <p:pic>
        <p:nvPicPr>
          <p:cNvPr id="5" name="Picture 4" descr="safe610-03-accidInv-02-theories-heinrich.gif"/>
          <p:cNvPicPr>
            <a:picLocks noChangeAspect="1"/>
          </p:cNvPicPr>
          <p:nvPr/>
        </p:nvPicPr>
        <p:blipFill>
          <a:blip r:embed="rId2"/>
          <a:stretch>
            <a:fillRect/>
          </a:stretch>
        </p:blipFill>
        <p:spPr>
          <a:xfrm>
            <a:off x="4938503" y="265246"/>
            <a:ext cx="2352767" cy="1270494"/>
          </a:xfrm>
          <a:prstGeom prst="rect">
            <a:avLst/>
          </a:prstGeom>
        </p:spPr>
      </p:pic>
      <p:pic>
        <p:nvPicPr>
          <p:cNvPr id="6" name="Picture 5">
            <a:extLst>
              <a:ext uri="{FF2B5EF4-FFF2-40B4-BE49-F238E27FC236}">
                <a16:creationId xmlns:a16="http://schemas.microsoft.com/office/drawing/2014/main" id="{1EFACDC0-4B10-4FE3-C945-A98D8C373BCC}"/>
              </a:ext>
            </a:extLst>
          </p:cNvPr>
          <p:cNvPicPr>
            <a:picLocks noChangeAspect="1"/>
          </p:cNvPicPr>
          <p:nvPr/>
        </p:nvPicPr>
        <p:blipFill>
          <a:blip r:embed="rId3"/>
          <a:stretch>
            <a:fillRect/>
          </a:stretch>
        </p:blipFill>
        <p:spPr>
          <a:xfrm>
            <a:off x="7380312" y="-6365"/>
            <a:ext cx="1653683" cy="1813717"/>
          </a:xfrm>
          <a:prstGeom prst="rect">
            <a:avLst/>
          </a:prstGeom>
        </p:spPr>
      </p:pic>
      <p:sp>
        <p:nvSpPr>
          <p:cNvPr id="7" name="TextBox 6">
            <a:extLst>
              <a:ext uri="{FF2B5EF4-FFF2-40B4-BE49-F238E27FC236}">
                <a16:creationId xmlns:a16="http://schemas.microsoft.com/office/drawing/2014/main" id="{C46558EC-F130-CB04-E1C3-6F541669DBCA}"/>
              </a:ext>
            </a:extLst>
          </p:cNvPr>
          <p:cNvSpPr txBox="1"/>
          <p:nvPr/>
        </p:nvSpPr>
        <p:spPr>
          <a:xfrm>
            <a:off x="7236296" y="1722710"/>
            <a:ext cx="2399084" cy="369332"/>
          </a:xfrm>
          <a:prstGeom prst="rect">
            <a:avLst/>
          </a:prstGeom>
          <a:noFill/>
        </p:spPr>
        <p:txBody>
          <a:bodyPr wrap="square" rtlCol="0">
            <a:spAutoFit/>
          </a:bodyPr>
          <a:lstStyle/>
          <a:p>
            <a:r>
              <a:rPr lang="en-US" dirty="0">
                <a:solidFill>
                  <a:srgbClr val="FF0000"/>
                </a:solidFill>
                <a:latin typeface="Arial Black" pitchFamily="34" charset="0"/>
              </a:rPr>
              <a:t>W.H. Heinrich</a:t>
            </a:r>
            <a:endParaRPr lang="en-IN" dirty="0">
              <a:solidFill>
                <a:srgbClr val="FF0000"/>
              </a:solidFill>
            </a:endParaRPr>
          </a:p>
        </p:txBody>
      </p:sp>
      <p:pic>
        <p:nvPicPr>
          <p:cNvPr id="9" name="Picture 8">
            <a:extLst>
              <a:ext uri="{FF2B5EF4-FFF2-40B4-BE49-F238E27FC236}">
                <a16:creationId xmlns:a16="http://schemas.microsoft.com/office/drawing/2014/main" id="{B1234C36-467D-B117-FCB2-58ACB00487D0}"/>
              </a:ext>
            </a:extLst>
          </p:cNvPr>
          <p:cNvPicPr>
            <a:picLocks noChangeAspect="1"/>
          </p:cNvPicPr>
          <p:nvPr/>
        </p:nvPicPr>
        <p:blipFill>
          <a:blip r:embed="rId4"/>
          <a:stretch>
            <a:fillRect/>
          </a:stretch>
        </p:blipFill>
        <p:spPr>
          <a:xfrm>
            <a:off x="299282" y="768046"/>
            <a:ext cx="3701886" cy="1235454"/>
          </a:xfrm>
          <a:prstGeom prst="rect">
            <a:avLst/>
          </a:prstGeom>
        </p:spPr>
      </p:pic>
    </p:spTree>
    <p:extLst>
      <p:ext uri="{BB962C8B-B14F-4D97-AF65-F5344CB8AC3E}">
        <p14:creationId xmlns:p14="http://schemas.microsoft.com/office/powerpoint/2010/main" val="228782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1785926"/>
            <a:ext cx="8077200" cy="4524315"/>
          </a:xfrm>
          <a:prstGeom prst="rect">
            <a:avLst/>
          </a:prstGeom>
        </p:spPr>
        <p:txBody>
          <a:bodyPr wrap="square">
            <a:spAutoFit/>
          </a:bodyPr>
          <a:lstStyle/>
          <a:p>
            <a:pPr algn="just">
              <a:lnSpc>
                <a:spcPct val="200000"/>
              </a:lnSpc>
              <a:buFont typeface="Arial" pitchFamily="34" charset="0"/>
              <a:buChar char="•"/>
            </a:pPr>
            <a:r>
              <a:rPr lang="en-US" dirty="0">
                <a:latin typeface="Arial Black" pitchFamily="34" charset="0"/>
              </a:rPr>
              <a:t>In the same way that the removal of a single domino in the row would interrupt the sequence of toppling</a:t>
            </a:r>
          </a:p>
          <a:p>
            <a:pPr algn="just">
              <a:lnSpc>
                <a:spcPct val="200000"/>
              </a:lnSpc>
              <a:buFont typeface="Arial" pitchFamily="34" charset="0"/>
              <a:buChar char="•"/>
            </a:pPr>
            <a:r>
              <a:rPr lang="en-US" dirty="0">
                <a:latin typeface="Arial Black" pitchFamily="34" charset="0"/>
              </a:rPr>
              <a:t>Heinrich suggested that removal of one of the factors would prevent the accident and resultant injury; with the key domino to be removed from the sequence being number 3. </a:t>
            </a:r>
          </a:p>
          <a:p>
            <a:pPr algn="just">
              <a:lnSpc>
                <a:spcPct val="200000"/>
              </a:lnSpc>
              <a:buFont typeface="Arial" pitchFamily="34" charset="0"/>
              <a:buChar char="•"/>
            </a:pPr>
            <a:r>
              <a:rPr lang="en-US" dirty="0">
                <a:latin typeface="Arial Black" pitchFamily="34" charset="0"/>
              </a:rPr>
              <a:t>Although Heinrich provided no data for his theory, it nonetheless represents a useful point to start discussion and a foundation for future research</a:t>
            </a:r>
            <a:r>
              <a:rPr lang="en-US" dirty="0"/>
              <a:t>.</a:t>
            </a:r>
          </a:p>
        </p:txBody>
      </p:sp>
      <p:pic>
        <p:nvPicPr>
          <p:cNvPr id="3" name="Picture 2" descr="download11.jpg"/>
          <p:cNvPicPr>
            <a:picLocks noChangeAspect="1"/>
          </p:cNvPicPr>
          <p:nvPr/>
        </p:nvPicPr>
        <p:blipFill>
          <a:blip r:embed="rId2"/>
          <a:stretch>
            <a:fillRect/>
          </a:stretch>
        </p:blipFill>
        <p:spPr>
          <a:xfrm>
            <a:off x="5643570" y="0"/>
            <a:ext cx="2500330" cy="1857364"/>
          </a:xfrm>
          <a:prstGeom prst="rect">
            <a:avLst/>
          </a:prstGeom>
        </p:spPr>
      </p:pic>
      <p:pic>
        <p:nvPicPr>
          <p:cNvPr id="5" name="Picture 4">
            <a:extLst>
              <a:ext uri="{FF2B5EF4-FFF2-40B4-BE49-F238E27FC236}">
                <a16:creationId xmlns:a16="http://schemas.microsoft.com/office/drawing/2014/main" id="{1D34D437-B320-9FD6-56F8-9ADEFE63DB64}"/>
              </a:ext>
            </a:extLst>
          </p:cNvPr>
          <p:cNvPicPr>
            <a:picLocks noChangeAspect="1"/>
          </p:cNvPicPr>
          <p:nvPr/>
        </p:nvPicPr>
        <p:blipFill>
          <a:blip r:embed="rId3"/>
          <a:stretch>
            <a:fillRect/>
          </a:stretch>
        </p:blipFill>
        <p:spPr>
          <a:xfrm>
            <a:off x="652066" y="13970"/>
            <a:ext cx="4413383" cy="2014232"/>
          </a:xfrm>
          <a:prstGeom prst="rect">
            <a:avLst/>
          </a:prstGeom>
        </p:spPr>
      </p:pic>
    </p:spTree>
    <p:extLst>
      <p:ext uri="{BB962C8B-B14F-4D97-AF65-F5344CB8AC3E}">
        <p14:creationId xmlns:p14="http://schemas.microsoft.com/office/powerpoint/2010/main" val="386283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9644" y="457200"/>
            <a:ext cx="5199116" cy="523220"/>
          </a:xfrm>
          <a:prstGeom prst="rect">
            <a:avLst/>
          </a:prstGeom>
        </p:spPr>
        <p:txBody>
          <a:bodyPr wrap="none">
            <a:spAutoFit/>
          </a:bodyPr>
          <a:lstStyle/>
          <a:p>
            <a:r>
              <a:rPr lang="en-US" sz="2800" b="1" dirty="0">
                <a:solidFill>
                  <a:srgbClr val="0070C0"/>
                </a:solidFill>
                <a:latin typeface="Arial Black" pitchFamily="34" charset="0"/>
              </a:rPr>
              <a:t>Multiple causation theory</a:t>
            </a:r>
            <a:endParaRPr lang="en-US" sz="2800" dirty="0">
              <a:solidFill>
                <a:srgbClr val="0070C0"/>
              </a:solidFill>
              <a:latin typeface="Arial Black" pitchFamily="34" charset="0"/>
            </a:endParaRPr>
          </a:p>
        </p:txBody>
      </p:sp>
      <p:sp>
        <p:nvSpPr>
          <p:cNvPr id="3" name="Rectangle 2"/>
          <p:cNvSpPr/>
          <p:nvPr/>
        </p:nvSpPr>
        <p:spPr>
          <a:xfrm>
            <a:off x="428596" y="1142984"/>
            <a:ext cx="8429684" cy="1754326"/>
          </a:xfrm>
          <a:prstGeom prst="rect">
            <a:avLst/>
          </a:prstGeom>
        </p:spPr>
        <p:txBody>
          <a:bodyPr wrap="square">
            <a:spAutoFit/>
          </a:bodyPr>
          <a:lstStyle/>
          <a:p>
            <a:pPr algn="just">
              <a:lnSpc>
                <a:spcPct val="150000"/>
              </a:lnSpc>
            </a:pPr>
            <a:r>
              <a:rPr lang="en-US" dirty="0">
                <a:latin typeface="Arial Black" pitchFamily="34" charset="0"/>
              </a:rPr>
              <a:t>Multiple causation theory is an outgrowth of the domino theory, but it postulates that for a single accident there may be many contributory factors, </a:t>
            </a:r>
            <a:r>
              <a:rPr lang="en-US" dirty="0">
                <a:solidFill>
                  <a:srgbClr val="C00000"/>
                </a:solidFill>
                <a:latin typeface="Arial Black" pitchFamily="34" charset="0"/>
              </a:rPr>
              <a:t>causes and sub-causes</a:t>
            </a:r>
            <a:r>
              <a:rPr lang="en-US" dirty="0">
                <a:latin typeface="Arial Black" pitchFamily="34" charset="0"/>
              </a:rPr>
              <a:t>, and that certain combinations of these give rise to accidents. </a:t>
            </a:r>
          </a:p>
        </p:txBody>
      </p:sp>
      <p:pic>
        <p:nvPicPr>
          <p:cNvPr id="5" name="Picture 4" descr="download (15).png"/>
          <p:cNvPicPr>
            <a:picLocks noChangeAspect="1"/>
          </p:cNvPicPr>
          <p:nvPr/>
        </p:nvPicPr>
        <p:blipFill>
          <a:blip r:embed="rId2"/>
          <a:srcRect b="10810"/>
          <a:stretch>
            <a:fillRect/>
          </a:stretch>
        </p:blipFill>
        <p:spPr>
          <a:xfrm>
            <a:off x="857224" y="3286124"/>
            <a:ext cx="3895731" cy="2357454"/>
          </a:xfrm>
          <a:prstGeom prst="rect">
            <a:avLst/>
          </a:prstGeom>
        </p:spPr>
      </p:pic>
    </p:spTree>
    <p:extLst>
      <p:ext uri="{BB962C8B-B14F-4D97-AF65-F5344CB8AC3E}">
        <p14:creationId xmlns:p14="http://schemas.microsoft.com/office/powerpoint/2010/main" val="2704513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1214422"/>
            <a:ext cx="8335756" cy="5493812"/>
          </a:xfrm>
          <a:prstGeom prst="rect">
            <a:avLst/>
          </a:prstGeom>
        </p:spPr>
        <p:txBody>
          <a:bodyPr wrap="square">
            <a:spAutoFit/>
          </a:bodyPr>
          <a:lstStyle/>
          <a:p>
            <a:pPr algn="just">
              <a:lnSpc>
                <a:spcPct val="150000"/>
              </a:lnSpc>
            </a:pPr>
            <a:endParaRPr lang="en-US" i="1" dirty="0">
              <a:solidFill>
                <a:srgbClr val="FF0000"/>
              </a:solidFill>
              <a:latin typeface="Arial Black" pitchFamily="34" charset="0"/>
            </a:endParaRPr>
          </a:p>
          <a:p>
            <a:pPr algn="just">
              <a:lnSpc>
                <a:spcPct val="150000"/>
              </a:lnSpc>
            </a:pPr>
            <a:r>
              <a:rPr lang="en-US" i="1" dirty="0">
                <a:solidFill>
                  <a:srgbClr val="FF0000"/>
                </a:solidFill>
                <a:latin typeface="Arial Black" pitchFamily="34" charset="0"/>
              </a:rPr>
              <a:t>1. </a:t>
            </a:r>
            <a:r>
              <a:rPr lang="en-US" i="1" dirty="0" err="1">
                <a:solidFill>
                  <a:srgbClr val="FF0000"/>
                </a:solidFill>
                <a:latin typeface="Arial Black" pitchFamily="34" charset="0"/>
              </a:rPr>
              <a:t>Behavioural</a:t>
            </a:r>
            <a:r>
              <a:rPr lang="en-US" i="1" dirty="0">
                <a:solidFill>
                  <a:srgbClr val="FF0000"/>
                </a:solidFill>
                <a:latin typeface="Arial Black" pitchFamily="34" charset="0"/>
              </a:rPr>
              <a:t>. </a:t>
            </a:r>
            <a:r>
              <a:rPr lang="en-US" dirty="0">
                <a:latin typeface="Arial Black" pitchFamily="34" charset="0"/>
              </a:rPr>
              <a:t>This category includes factors pertaining to the worker, such as </a:t>
            </a:r>
          </a:p>
          <a:p>
            <a:pPr algn="just">
              <a:lnSpc>
                <a:spcPct val="150000"/>
              </a:lnSpc>
              <a:buFont typeface="Wingdings" pitchFamily="2" charset="2"/>
              <a:buChar char="Ø"/>
            </a:pPr>
            <a:r>
              <a:rPr lang="en-US" dirty="0">
                <a:latin typeface="Arial Black" pitchFamily="34" charset="0"/>
              </a:rPr>
              <a:t>improper attitude</a:t>
            </a:r>
          </a:p>
          <a:p>
            <a:pPr algn="just">
              <a:lnSpc>
                <a:spcPct val="150000"/>
              </a:lnSpc>
              <a:buFont typeface="Wingdings" pitchFamily="2" charset="2"/>
              <a:buChar char="Ø"/>
            </a:pPr>
            <a:r>
              <a:rPr lang="en-US" dirty="0">
                <a:latin typeface="Arial Black" pitchFamily="34" charset="0"/>
              </a:rPr>
              <a:t>lack of knowledge</a:t>
            </a:r>
          </a:p>
          <a:p>
            <a:pPr algn="just">
              <a:lnSpc>
                <a:spcPct val="150000"/>
              </a:lnSpc>
              <a:buFont typeface="Wingdings" pitchFamily="2" charset="2"/>
              <a:buChar char="Ø"/>
            </a:pPr>
            <a:r>
              <a:rPr lang="en-US" dirty="0">
                <a:latin typeface="Arial Black" pitchFamily="34" charset="0"/>
              </a:rPr>
              <a:t>lack of skills </a:t>
            </a:r>
          </a:p>
          <a:p>
            <a:pPr algn="just">
              <a:lnSpc>
                <a:spcPct val="150000"/>
              </a:lnSpc>
              <a:buFont typeface="Wingdings" pitchFamily="2" charset="2"/>
              <a:buChar char="Ø"/>
            </a:pPr>
            <a:r>
              <a:rPr lang="en-US" dirty="0">
                <a:latin typeface="Arial Black" pitchFamily="34" charset="0"/>
              </a:rPr>
              <a:t>inadequate physical and mental condition.</a:t>
            </a:r>
          </a:p>
          <a:p>
            <a:pPr algn="just">
              <a:lnSpc>
                <a:spcPct val="150000"/>
              </a:lnSpc>
            </a:pPr>
            <a:r>
              <a:rPr lang="en-US" i="1" dirty="0">
                <a:solidFill>
                  <a:srgbClr val="00B050"/>
                </a:solidFill>
                <a:latin typeface="Arial Black" pitchFamily="34" charset="0"/>
              </a:rPr>
              <a:t>2. Environmental</a:t>
            </a:r>
            <a:r>
              <a:rPr lang="en-US" dirty="0">
                <a:solidFill>
                  <a:srgbClr val="00B050"/>
                </a:solidFill>
                <a:latin typeface="Arial Black" pitchFamily="34" charset="0"/>
              </a:rPr>
              <a:t>. </a:t>
            </a:r>
            <a:r>
              <a:rPr lang="en-US" dirty="0">
                <a:latin typeface="Arial Black" pitchFamily="34" charset="0"/>
              </a:rPr>
              <a:t>This category includes:</a:t>
            </a:r>
          </a:p>
          <a:p>
            <a:pPr algn="just">
              <a:lnSpc>
                <a:spcPct val="150000"/>
              </a:lnSpc>
              <a:buFont typeface="Wingdings" pitchFamily="2" charset="2"/>
              <a:buChar char="Ø"/>
            </a:pPr>
            <a:r>
              <a:rPr lang="en-US" dirty="0">
                <a:latin typeface="Arial Black" pitchFamily="34" charset="0"/>
              </a:rPr>
              <a:t>Improper guarding of other hazardous work elements </a:t>
            </a:r>
          </a:p>
          <a:p>
            <a:pPr algn="just">
              <a:lnSpc>
                <a:spcPct val="150000"/>
              </a:lnSpc>
              <a:buFont typeface="Wingdings" pitchFamily="2" charset="2"/>
              <a:buChar char="Ø"/>
            </a:pPr>
            <a:r>
              <a:rPr lang="en-US" dirty="0">
                <a:latin typeface="Arial Black" pitchFamily="34" charset="0"/>
              </a:rPr>
              <a:t>Degradation of equipment through use and unsafe procedures. </a:t>
            </a:r>
          </a:p>
          <a:p>
            <a:pPr algn="just">
              <a:lnSpc>
                <a:spcPct val="150000"/>
              </a:lnSpc>
            </a:pPr>
            <a:r>
              <a:rPr lang="en-US" dirty="0">
                <a:solidFill>
                  <a:srgbClr val="0000FF"/>
                </a:solidFill>
                <a:latin typeface="Arial Black" pitchFamily="34" charset="0"/>
              </a:rPr>
              <a:t>Major contribution of this theory - </a:t>
            </a:r>
            <a:r>
              <a:rPr lang="en-US" dirty="0">
                <a:latin typeface="Arial Black" pitchFamily="34" charset="0"/>
              </a:rPr>
              <a:t>To bring out the fact that rarely, if ever, is an accident the result of a single cause or act.</a:t>
            </a:r>
          </a:p>
          <a:p>
            <a:pPr>
              <a:lnSpc>
                <a:spcPct val="150000"/>
              </a:lnSpc>
            </a:pPr>
            <a:endParaRPr lang="en-US" dirty="0"/>
          </a:p>
        </p:txBody>
      </p:sp>
      <p:sp>
        <p:nvSpPr>
          <p:cNvPr id="4" name="Rectangle 3"/>
          <p:cNvSpPr/>
          <p:nvPr/>
        </p:nvSpPr>
        <p:spPr>
          <a:xfrm>
            <a:off x="428596" y="285728"/>
            <a:ext cx="7286676" cy="1388201"/>
          </a:xfrm>
          <a:prstGeom prst="rect">
            <a:avLst/>
          </a:prstGeom>
        </p:spPr>
        <p:txBody>
          <a:bodyPr wrap="square">
            <a:spAutoFit/>
          </a:bodyPr>
          <a:lstStyle/>
          <a:p>
            <a:pPr algn="just">
              <a:lnSpc>
                <a:spcPct val="150000"/>
              </a:lnSpc>
            </a:pPr>
            <a:r>
              <a:rPr lang="en-US" sz="2000" dirty="0">
                <a:solidFill>
                  <a:srgbClr val="FF0066"/>
                </a:solidFill>
                <a:latin typeface="Arial Black" pitchFamily="34" charset="0"/>
              </a:rPr>
              <a:t>According to this theory, the contributory factors can be grouped into the following two categories:</a:t>
            </a:r>
          </a:p>
          <a:p>
            <a:pPr>
              <a:lnSpc>
                <a:spcPct val="150000"/>
              </a:lnSpc>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4874668" cy="523220"/>
          </a:xfrm>
          <a:prstGeom prst="rect">
            <a:avLst/>
          </a:prstGeom>
        </p:spPr>
        <p:txBody>
          <a:bodyPr wrap="none">
            <a:spAutoFit/>
          </a:bodyPr>
          <a:lstStyle/>
          <a:p>
            <a:r>
              <a:rPr lang="en-US" sz="2800" b="1" dirty="0">
                <a:solidFill>
                  <a:srgbClr val="FF0000"/>
                </a:solidFill>
                <a:latin typeface="Arial Black" pitchFamily="34" charset="0"/>
              </a:rPr>
              <a:t>The pure chance theory</a:t>
            </a:r>
            <a:endParaRPr lang="en-US" sz="2800" dirty="0">
              <a:solidFill>
                <a:srgbClr val="FF0000"/>
              </a:solidFill>
              <a:latin typeface="Arial Black" pitchFamily="34" charset="0"/>
            </a:endParaRPr>
          </a:p>
        </p:txBody>
      </p:sp>
      <p:sp>
        <p:nvSpPr>
          <p:cNvPr id="3" name="Rectangle 2"/>
          <p:cNvSpPr/>
          <p:nvPr/>
        </p:nvSpPr>
        <p:spPr>
          <a:xfrm>
            <a:off x="285720" y="2571744"/>
            <a:ext cx="8534400" cy="3170099"/>
          </a:xfrm>
          <a:prstGeom prst="rect">
            <a:avLst/>
          </a:prstGeom>
        </p:spPr>
        <p:txBody>
          <a:bodyPr wrap="square">
            <a:spAutoFit/>
          </a:bodyPr>
          <a:lstStyle/>
          <a:p>
            <a:pPr marL="285750" indent="-285750" algn="just">
              <a:buFont typeface="Wingdings" pitchFamily="2" charset="2"/>
              <a:buChar char="§"/>
            </a:pPr>
            <a:r>
              <a:rPr lang="en-US" sz="2000" dirty="0">
                <a:latin typeface="Arial Black" pitchFamily="34" charset="0"/>
              </a:rPr>
              <a:t>According to the pure chance theory, </a:t>
            </a:r>
            <a:r>
              <a:rPr lang="en-US" sz="2000" u="sng" dirty="0">
                <a:latin typeface="Arial Black" pitchFamily="34" charset="0"/>
              </a:rPr>
              <a:t>every one of any given set of workers has an equal chance of being involved in an accident. </a:t>
            </a:r>
          </a:p>
          <a:p>
            <a:pPr marL="285750" indent="-285750" algn="just">
              <a:buFont typeface="Wingdings" pitchFamily="2" charset="2"/>
              <a:buChar char="§"/>
            </a:pPr>
            <a:endParaRPr lang="en-US" sz="2000" dirty="0">
              <a:latin typeface="Arial Black" pitchFamily="34" charset="0"/>
            </a:endParaRPr>
          </a:p>
          <a:p>
            <a:pPr marL="285750" indent="-285750" algn="just">
              <a:buFont typeface="Wingdings" pitchFamily="2" charset="2"/>
              <a:buChar char="§"/>
            </a:pPr>
            <a:r>
              <a:rPr lang="en-US" sz="2000" dirty="0">
                <a:latin typeface="Arial Black" pitchFamily="34" charset="0"/>
              </a:rPr>
              <a:t>It further implies that there is no single visible pattern of events that leads to an accident. </a:t>
            </a:r>
          </a:p>
          <a:p>
            <a:pPr marL="285750" indent="-285750" algn="just">
              <a:buFont typeface="Wingdings" pitchFamily="2" charset="2"/>
              <a:buChar char="§"/>
            </a:pPr>
            <a:endParaRPr lang="en-US" sz="2000" dirty="0">
              <a:latin typeface="Arial Black" pitchFamily="34" charset="0"/>
            </a:endParaRPr>
          </a:p>
          <a:p>
            <a:pPr marL="285750" indent="-285750" algn="just">
              <a:buFont typeface="Wingdings" pitchFamily="2" charset="2"/>
              <a:buChar char="§"/>
            </a:pPr>
            <a:r>
              <a:rPr lang="en-US" sz="2000" dirty="0">
                <a:latin typeface="Arial Black" pitchFamily="34" charset="0"/>
              </a:rPr>
              <a:t>In this theory, all accidents are treated as corresponding to Heinrich’s acts of God, and it is held that there exist no interventions to prevent them.</a:t>
            </a:r>
          </a:p>
        </p:txBody>
      </p:sp>
      <p:pic>
        <p:nvPicPr>
          <p:cNvPr id="7" name="Picture 6" descr="safe610-03-accidInv-02-theories-pureChance.gif"/>
          <p:cNvPicPr>
            <a:picLocks noChangeAspect="1"/>
          </p:cNvPicPr>
          <p:nvPr/>
        </p:nvPicPr>
        <p:blipFill>
          <a:blip r:embed="rId2"/>
          <a:stretch>
            <a:fillRect/>
          </a:stretch>
        </p:blipFill>
        <p:spPr>
          <a:xfrm>
            <a:off x="5572132" y="1"/>
            <a:ext cx="2500330" cy="2571744"/>
          </a:xfrm>
          <a:prstGeom prst="rect">
            <a:avLst/>
          </a:prstGeom>
        </p:spPr>
      </p:pic>
    </p:spTree>
    <p:extLst>
      <p:ext uri="{BB962C8B-B14F-4D97-AF65-F5344CB8AC3E}">
        <p14:creationId xmlns:p14="http://schemas.microsoft.com/office/powerpoint/2010/main" val="204578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428604"/>
            <a:ext cx="4495461" cy="523220"/>
          </a:xfrm>
          <a:prstGeom prst="rect">
            <a:avLst/>
          </a:prstGeom>
        </p:spPr>
        <p:txBody>
          <a:bodyPr wrap="none">
            <a:spAutoFit/>
          </a:bodyPr>
          <a:lstStyle/>
          <a:p>
            <a:r>
              <a:rPr lang="en-US" sz="2800" b="1" dirty="0">
                <a:solidFill>
                  <a:srgbClr val="FF0000"/>
                </a:solidFill>
                <a:latin typeface="Arial Black" pitchFamily="34" charset="0"/>
              </a:rPr>
              <a:t>Biased liability theory</a:t>
            </a:r>
            <a:endParaRPr lang="en-US" sz="2800" dirty="0">
              <a:solidFill>
                <a:srgbClr val="FF0000"/>
              </a:solidFill>
              <a:latin typeface="Arial Black" pitchFamily="34" charset="0"/>
            </a:endParaRPr>
          </a:p>
        </p:txBody>
      </p:sp>
      <p:sp>
        <p:nvSpPr>
          <p:cNvPr id="3" name="Rectangle 2"/>
          <p:cNvSpPr/>
          <p:nvPr/>
        </p:nvSpPr>
        <p:spPr>
          <a:xfrm>
            <a:off x="428596" y="928670"/>
            <a:ext cx="8197755" cy="3000821"/>
          </a:xfrm>
          <a:prstGeom prst="rect">
            <a:avLst/>
          </a:prstGeom>
        </p:spPr>
        <p:txBody>
          <a:bodyPr wrap="square">
            <a:spAutoFit/>
          </a:bodyPr>
          <a:lstStyle/>
          <a:p>
            <a:pPr marL="285750" indent="-285750" algn="just">
              <a:lnSpc>
                <a:spcPct val="150000"/>
              </a:lnSpc>
              <a:buFont typeface="Wingdings" pitchFamily="2" charset="2"/>
              <a:buChar char="§"/>
            </a:pPr>
            <a:r>
              <a:rPr lang="en-US" dirty="0">
                <a:latin typeface="Arial Black" pitchFamily="34" charset="0"/>
              </a:rPr>
              <a:t>Biased liability theory is based on the view that </a:t>
            </a:r>
          </a:p>
          <a:p>
            <a:pPr marL="285750" indent="-285750" algn="just">
              <a:lnSpc>
                <a:spcPct val="150000"/>
              </a:lnSpc>
            </a:pPr>
            <a:r>
              <a:rPr lang="en-US" dirty="0">
                <a:latin typeface="Arial Black" pitchFamily="34" charset="0"/>
              </a:rPr>
              <a:t>		</a:t>
            </a:r>
            <a:r>
              <a:rPr lang="en-US" dirty="0">
                <a:solidFill>
                  <a:srgbClr val="0000FF"/>
                </a:solidFill>
                <a:latin typeface="Arial Black" pitchFamily="34" charset="0"/>
              </a:rPr>
              <a:t>once a worker is involved in an accident, the chances of the same worker becoming involved in future accidents are either increased or decreased as compared to the rest of workers. </a:t>
            </a:r>
          </a:p>
          <a:p>
            <a:pPr marL="285750" indent="-285750" algn="just">
              <a:lnSpc>
                <a:spcPct val="150000"/>
              </a:lnSpc>
              <a:buFont typeface="Wingdings" pitchFamily="2" charset="2"/>
              <a:buChar char="§"/>
            </a:pPr>
            <a:r>
              <a:rPr lang="en-US" dirty="0">
                <a:latin typeface="Arial Black" pitchFamily="34" charset="0"/>
              </a:rPr>
              <a:t>This theory contributes very little, if anything at all, towards developing preventive actions for avoiding accidents.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0"/>
            <a:ext cx="5488362" cy="523220"/>
          </a:xfrm>
          <a:prstGeom prst="rect">
            <a:avLst/>
          </a:prstGeom>
        </p:spPr>
        <p:txBody>
          <a:bodyPr wrap="none">
            <a:spAutoFit/>
          </a:bodyPr>
          <a:lstStyle/>
          <a:p>
            <a:r>
              <a:rPr lang="en-US" sz="2800" b="1" dirty="0">
                <a:solidFill>
                  <a:srgbClr val="FF0000"/>
                </a:solidFill>
                <a:latin typeface="Arial Black" pitchFamily="34" charset="0"/>
              </a:rPr>
              <a:t>Accident proneness theory</a:t>
            </a:r>
            <a:endParaRPr lang="en-US" sz="2800" dirty="0">
              <a:solidFill>
                <a:srgbClr val="FF0000"/>
              </a:solidFill>
              <a:latin typeface="Arial Black" pitchFamily="34" charset="0"/>
            </a:endParaRPr>
          </a:p>
        </p:txBody>
      </p:sp>
      <p:sp>
        <p:nvSpPr>
          <p:cNvPr id="3" name="Rectangle 2"/>
          <p:cNvSpPr/>
          <p:nvPr/>
        </p:nvSpPr>
        <p:spPr>
          <a:xfrm>
            <a:off x="357158" y="500042"/>
            <a:ext cx="8572560" cy="5355312"/>
          </a:xfrm>
          <a:prstGeom prst="rect">
            <a:avLst/>
          </a:prstGeom>
        </p:spPr>
        <p:txBody>
          <a:bodyPr wrap="square">
            <a:spAutoFit/>
          </a:bodyPr>
          <a:lstStyle/>
          <a:p>
            <a:pPr algn="just">
              <a:lnSpc>
                <a:spcPct val="200000"/>
              </a:lnSpc>
            </a:pPr>
            <a:r>
              <a:rPr lang="en-US" dirty="0">
                <a:solidFill>
                  <a:srgbClr val="0000FF"/>
                </a:solidFill>
                <a:latin typeface="Arial Black" pitchFamily="34" charset="0"/>
              </a:rPr>
              <a:t>Accident proneness theory maintains that within a given set of workers, there exists a subset of workers who are more liable to be involved in accidents. </a:t>
            </a:r>
          </a:p>
          <a:p>
            <a:pPr algn="just">
              <a:lnSpc>
                <a:spcPct val="200000"/>
              </a:lnSpc>
            </a:pPr>
            <a:r>
              <a:rPr lang="en-US" dirty="0">
                <a:solidFill>
                  <a:srgbClr val="00B050"/>
                </a:solidFill>
                <a:latin typeface="Arial Black" pitchFamily="34" charset="0"/>
              </a:rPr>
              <a:t>Drawback</a:t>
            </a:r>
          </a:p>
          <a:p>
            <a:pPr algn="just">
              <a:buFont typeface="Arial" pitchFamily="34" charset="0"/>
              <a:buChar char="•"/>
            </a:pPr>
            <a:r>
              <a:rPr lang="en-US" dirty="0">
                <a:latin typeface="Arial Black" pitchFamily="34" charset="0"/>
              </a:rPr>
              <a:t>Researchers have not been able to prove this theory conclusively because most of the research work has been poorly conducted and most of the findings are contradictory and inconclusive. </a:t>
            </a:r>
          </a:p>
          <a:p>
            <a:pPr algn="just">
              <a:lnSpc>
                <a:spcPct val="200000"/>
              </a:lnSpc>
              <a:buFont typeface="Arial" pitchFamily="34" charset="0"/>
              <a:buChar char="•"/>
            </a:pPr>
            <a:r>
              <a:rPr lang="en-US" dirty="0">
                <a:latin typeface="Arial Black" pitchFamily="34" charset="0"/>
              </a:rPr>
              <a:t>This theory is not generally accepted. </a:t>
            </a:r>
          </a:p>
          <a:p>
            <a:pPr algn="just">
              <a:lnSpc>
                <a:spcPct val="200000"/>
              </a:lnSpc>
              <a:buFont typeface="Arial" pitchFamily="34" charset="0"/>
              <a:buChar char="•"/>
            </a:pPr>
            <a:r>
              <a:rPr lang="en-US" dirty="0">
                <a:latin typeface="Arial Black" pitchFamily="34" charset="0"/>
              </a:rPr>
              <a:t>It is felt that if indeed this theory is supported by any empirical evidence at all, it probably accounts for only a very low proportion of accidents without any statistical significance.</a:t>
            </a:r>
          </a:p>
        </p:txBody>
      </p:sp>
    </p:spTree>
    <p:extLst>
      <p:ext uri="{BB962C8B-B14F-4D97-AF65-F5344CB8AC3E}">
        <p14:creationId xmlns:p14="http://schemas.microsoft.com/office/powerpoint/2010/main" val="2807813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4963</TotalTime>
  <Words>1237</Words>
  <Application>Microsoft Office PowerPoint</Application>
  <PresentationFormat>On-screen Show (4:3)</PresentationFormat>
  <Paragraphs>92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Calibri</vt:lpstr>
      <vt:lpstr>Wingdings</vt:lpstr>
      <vt:lpstr>Office Theme</vt:lpstr>
      <vt:lpstr>Accident  and their prevention Accident Causation Theories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Causation Theories</dc:title>
  <dc:creator>R.THILAKAVATHI</dc:creator>
  <cp:lastModifiedBy>Praveen D</cp:lastModifiedBy>
  <cp:revision>13</cp:revision>
  <dcterms:created xsi:type="dcterms:W3CDTF">2017-09-12T04:51:01Z</dcterms:created>
  <dcterms:modified xsi:type="dcterms:W3CDTF">2023-09-11T03:39:25Z</dcterms:modified>
</cp:coreProperties>
</file>