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17" r:id="rId4"/>
    <p:sldId id="258" r:id="rId5"/>
    <p:sldId id="259" r:id="rId6"/>
    <p:sldId id="260" r:id="rId7"/>
    <p:sldId id="261" r:id="rId8"/>
    <p:sldId id="262" r:id="rId9"/>
    <p:sldId id="316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5" r:id="rId22"/>
    <p:sldId id="276" r:id="rId23"/>
    <p:sldId id="277" r:id="rId24"/>
    <p:sldId id="318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10" r:id="rId57"/>
    <p:sldId id="309" r:id="rId58"/>
    <p:sldId id="311" r:id="rId59"/>
    <p:sldId id="312" r:id="rId60"/>
    <p:sldId id="313" r:id="rId61"/>
    <p:sldId id="314" r:id="rId62"/>
    <p:sldId id="315" r:id="rId6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46779" y="474980"/>
            <a:ext cx="2250440" cy="548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77519" y="3633470"/>
            <a:ext cx="8188960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61719" y="303530"/>
            <a:ext cx="7020560" cy="1037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0375" y="2048509"/>
            <a:ext cx="8223249" cy="4415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fif"/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1080" y="1158238"/>
            <a:ext cx="7132320" cy="1447832"/>
          </a:xfrm>
          <a:prstGeom prst="rect">
            <a:avLst/>
          </a:prstGeom>
          <a:ln w="9344">
            <a:solidFill>
              <a:srgbClr val="FFFF00"/>
            </a:solidFill>
          </a:ln>
        </p:spPr>
        <p:txBody>
          <a:bodyPr vert="horz" wrap="square" lIns="0" tIns="336550" rIns="0" bIns="0" rtlCol="0">
            <a:spAutoFit/>
          </a:bodyPr>
          <a:lstStyle/>
          <a:p>
            <a:pPr marL="2142490" marR="1009650" indent="-963930">
              <a:lnSpc>
                <a:spcPct val="100000"/>
              </a:lnSpc>
              <a:spcBef>
                <a:spcPts val="2650"/>
              </a:spcBef>
            </a:pPr>
            <a:r>
              <a:rPr sz="3600" b="1" spc="-10" dirty="0">
                <a:solidFill>
                  <a:srgbClr val="FFFF00"/>
                </a:solidFill>
                <a:latin typeface="Arial"/>
                <a:cs typeface="Arial"/>
              </a:rPr>
              <a:t>Accident </a:t>
            </a:r>
            <a:r>
              <a:rPr sz="3600" b="1" spc="-5" dirty="0">
                <a:solidFill>
                  <a:srgbClr val="FFFF00"/>
                </a:solidFill>
                <a:latin typeface="Arial"/>
                <a:cs typeface="Arial"/>
              </a:rPr>
              <a:t>and  </a:t>
            </a:r>
            <a:r>
              <a:rPr sz="3600" b="1" spc="-10" dirty="0">
                <a:solidFill>
                  <a:srgbClr val="FFFF00"/>
                </a:solidFill>
                <a:latin typeface="Arial"/>
                <a:cs typeface="Arial"/>
              </a:rPr>
              <a:t>Incident  Investigation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5600" y="2362200"/>
            <a:ext cx="2895600" cy="4114800"/>
          </a:xfrm>
          <a:custGeom>
            <a:avLst/>
            <a:gdLst/>
            <a:ahLst/>
            <a:cxnLst/>
            <a:rect l="l" t="t" r="r" b="b"/>
            <a:pathLst>
              <a:path w="2895600" h="4114800">
                <a:moveTo>
                  <a:pt x="2895600" y="0"/>
                </a:moveTo>
                <a:lnTo>
                  <a:pt x="0" y="0"/>
                </a:lnTo>
                <a:lnTo>
                  <a:pt x="0" y="4114800"/>
                </a:lnTo>
                <a:lnTo>
                  <a:pt x="2895600" y="4114800"/>
                </a:lnTo>
                <a:lnTo>
                  <a:pt x="289560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95600" y="2362200"/>
            <a:ext cx="2895600" cy="4114800"/>
          </a:xfrm>
          <a:custGeom>
            <a:avLst/>
            <a:gdLst/>
            <a:ahLst/>
            <a:cxnLst/>
            <a:rect l="l" t="t" r="r" b="b"/>
            <a:pathLst>
              <a:path w="2895600" h="4114800">
                <a:moveTo>
                  <a:pt x="1447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2895600" y="0"/>
                </a:lnTo>
                <a:lnTo>
                  <a:pt x="2895600" y="4114800"/>
                </a:lnTo>
                <a:lnTo>
                  <a:pt x="1447800" y="4114800"/>
                </a:lnTo>
                <a:close/>
              </a:path>
            </a:pathLst>
          </a:custGeom>
          <a:ln w="9344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47139" y="262890"/>
            <a:ext cx="66414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FFFF00"/>
                </a:solidFill>
                <a:latin typeface="Arial"/>
                <a:cs typeface="Arial"/>
              </a:rPr>
              <a:t>Stages in an</a:t>
            </a:r>
            <a:r>
              <a:rPr sz="3600" b="1" spc="-6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3600" b="1" spc="-10" dirty="0">
                <a:solidFill>
                  <a:srgbClr val="FFFF00"/>
                </a:solidFill>
                <a:latin typeface="Arial"/>
                <a:cs typeface="Arial"/>
              </a:rPr>
              <a:t>Accident/Incident</a:t>
            </a:r>
            <a:endParaRPr sz="3600">
              <a:latin typeface="Arial"/>
              <a:cs typeface="Arial"/>
            </a:endParaRPr>
          </a:p>
          <a:p>
            <a:pPr marL="2087880">
              <a:lnSpc>
                <a:spcPct val="100000"/>
              </a:lnSpc>
            </a:pPr>
            <a:r>
              <a:rPr sz="3600" b="1" spc="-10" dirty="0">
                <a:solidFill>
                  <a:srgbClr val="FFFF00"/>
                </a:solidFill>
                <a:latin typeface="Arial"/>
                <a:cs typeface="Arial"/>
              </a:rPr>
              <a:t>Investigation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4900" y="1436370"/>
            <a:ext cx="69291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11300" marR="5080" indent="-14986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stages in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accident/incident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investigation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are  shown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the following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diagram.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05200" y="2538729"/>
            <a:ext cx="1905000" cy="407163"/>
          </a:xfrm>
          <a:prstGeom prst="rect">
            <a:avLst/>
          </a:prstGeom>
          <a:solidFill>
            <a:srgbClr val="FFFFFF"/>
          </a:solidFill>
          <a:ln w="10159">
            <a:solidFill>
              <a:srgbClr val="000000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742950" marR="240029" indent="-494030">
              <a:lnSpc>
                <a:spcPts val="1330"/>
              </a:lnSpc>
              <a:spcBef>
                <a:spcPts val="575"/>
              </a:spcBef>
            </a:pPr>
            <a:r>
              <a:rPr sz="1150" dirty="0">
                <a:latin typeface="Arial"/>
                <a:cs typeface="Arial"/>
              </a:rPr>
              <a:t>Deal </a:t>
            </a:r>
            <a:r>
              <a:rPr sz="1150">
                <a:latin typeface="Arial"/>
                <a:cs typeface="Arial"/>
              </a:rPr>
              <a:t>with  </a:t>
            </a:r>
            <a:r>
              <a:rPr sz="1150" spc="5">
                <a:latin typeface="Arial"/>
                <a:cs typeface="Arial"/>
              </a:rPr>
              <a:t>immediate</a:t>
            </a:r>
            <a:r>
              <a:rPr lang="en-US" sz="1150" spc="5" dirty="0">
                <a:latin typeface="Arial"/>
                <a:cs typeface="Arial"/>
              </a:rPr>
              <a:t> </a:t>
            </a:r>
            <a:r>
              <a:rPr sz="1150" spc="5">
                <a:latin typeface="Arial"/>
                <a:cs typeface="Arial"/>
              </a:rPr>
              <a:t> </a:t>
            </a:r>
            <a:r>
              <a:rPr sz="1150" spc="5" dirty="0">
                <a:latin typeface="Arial"/>
                <a:cs typeface="Arial"/>
              </a:rPr>
              <a:t>risks.</a:t>
            </a:r>
            <a:endParaRPr sz="11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03929" y="3351529"/>
            <a:ext cx="1828800" cy="478790"/>
          </a:xfrm>
          <a:prstGeom prst="rect">
            <a:avLst/>
          </a:prstGeom>
          <a:solidFill>
            <a:srgbClr val="FFFFFF"/>
          </a:solidFill>
          <a:ln w="10159">
            <a:solidFill>
              <a:srgbClr val="000000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481330" marR="323850" indent="-153670">
              <a:lnSpc>
                <a:spcPts val="1330"/>
              </a:lnSpc>
              <a:spcBef>
                <a:spcPts val="575"/>
              </a:spcBef>
            </a:pPr>
            <a:r>
              <a:rPr sz="1150" dirty="0">
                <a:latin typeface="Arial"/>
                <a:cs typeface="Arial"/>
              </a:rPr>
              <a:t>Select </a:t>
            </a:r>
            <a:r>
              <a:rPr sz="1150" spc="5" dirty="0">
                <a:latin typeface="Arial"/>
                <a:cs typeface="Arial"/>
              </a:rPr>
              <a:t>the</a:t>
            </a:r>
            <a:r>
              <a:rPr sz="1150" spc="-3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level</a:t>
            </a:r>
            <a:r>
              <a:rPr sz="1150" spc="-2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of  investigation.</a:t>
            </a:r>
            <a:endParaRPr sz="11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03929" y="4177029"/>
            <a:ext cx="1828800" cy="434340"/>
          </a:xfrm>
          <a:prstGeom prst="rect">
            <a:avLst/>
          </a:prstGeom>
          <a:solidFill>
            <a:srgbClr val="FFFFFF"/>
          </a:solidFill>
          <a:ln w="10159">
            <a:solidFill>
              <a:srgbClr val="000000"/>
            </a:solidFill>
          </a:ln>
        </p:spPr>
        <p:txBody>
          <a:bodyPr vert="horz" wrap="square" lIns="0" tIns="62230" rIns="0" bIns="0" rtlCol="0">
            <a:spAutoFit/>
          </a:bodyPr>
          <a:lstStyle/>
          <a:p>
            <a:pPr marL="207010">
              <a:lnSpc>
                <a:spcPct val="100000"/>
              </a:lnSpc>
              <a:spcBef>
                <a:spcPts val="490"/>
              </a:spcBef>
            </a:pPr>
            <a:r>
              <a:rPr sz="1150" dirty="0">
                <a:latin typeface="Arial"/>
                <a:cs typeface="Arial"/>
              </a:rPr>
              <a:t>Investigate </a:t>
            </a:r>
            <a:r>
              <a:rPr sz="1150" spc="5" dirty="0">
                <a:latin typeface="Arial"/>
                <a:cs typeface="Arial"/>
              </a:rPr>
              <a:t>the</a:t>
            </a:r>
            <a:r>
              <a:rPr sz="1150" spc="-10" dirty="0">
                <a:latin typeface="Arial"/>
                <a:cs typeface="Arial"/>
              </a:rPr>
              <a:t> </a:t>
            </a:r>
            <a:r>
              <a:rPr sz="1150" spc="5" dirty="0">
                <a:latin typeface="Arial"/>
                <a:cs typeface="Arial"/>
              </a:rPr>
              <a:t>event.</a:t>
            </a:r>
            <a:endParaRPr sz="11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03929" y="4926329"/>
            <a:ext cx="1828800" cy="490220"/>
          </a:xfrm>
          <a:prstGeom prst="rect">
            <a:avLst/>
          </a:prstGeom>
          <a:solidFill>
            <a:srgbClr val="FFFFFF"/>
          </a:solidFill>
          <a:ln w="10159">
            <a:solidFill>
              <a:srgbClr val="000000"/>
            </a:solidFill>
          </a:ln>
        </p:spPr>
        <p:txBody>
          <a:bodyPr vert="horz" wrap="square" lIns="0" tIns="71120" rIns="0" bIns="0" rtlCol="0">
            <a:spAutoFit/>
          </a:bodyPr>
          <a:lstStyle/>
          <a:p>
            <a:pPr marL="674370" marR="125730" indent="-543560">
              <a:lnSpc>
                <a:spcPts val="1350"/>
              </a:lnSpc>
              <a:spcBef>
                <a:spcPts val="560"/>
              </a:spcBef>
            </a:pPr>
            <a:r>
              <a:rPr sz="1150" spc="5" dirty="0">
                <a:latin typeface="Arial"/>
                <a:cs typeface="Arial"/>
              </a:rPr>
              <a:t>Record and </a:t>
            </a:r>
            <a:r>
              <a:rPr sz="1150" dirty="0">
                <a:latin typeface="Arial"/>
                <a:cs typeface="Arial"/>
              </a:rPr>
              <a:t>analyse  </a:t>
            </a:r>
            <a:r>
              <a:rPr sz="1150" spc="5" dirty="0">
                <a:latin typeface="Arial"/>
                <a:cs typeface="Arial"/>
              </a:rPr>
              <a:t>the</a:t>
            </a:r>
            <a:r>
              <a:rPr sz="1150" spc="-1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results.</a:t>
            </a:r>
            <a:endParaRPr sz="11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03929" y="5741670"/>
            <a:ext cx="1828800" cy="435609"/>
          </a:xfrm>
          <a:prstGeom prst="rect">
            <a:avLst/>
          </a:prstGeom>
          <a:solidFill>
            <a:srgbClr val="FFFFFF"/>
          </a:solidFill>
          <a:ln w="10159">
            <a:solidFill>
              <a:srgbClr val="000000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245110">
              <a:lnSpc>
                <a:spcPct val="100000"/>
              </a:lnSpc>
              <a:spcBef>
                <a:spcPts val="500"/>
              </a:spcBef>
            </a:pPr>
            <a:r>
              <a:rPr sz="1150" dirty="0">
                <a:latin typeface="Arial"/>
                <a:cs typeface="Arial"/>
              </a:rPr>
              <a:t>Review </a:t>
            </a:r>
            <a:r>
              <a:rPr sz="1150" spc="5" dirty="0">
                <a:latin typeface="Arial"/>
                <a:cs typeface="Arial"/>
              </a:rPr>
              <a:t>the</a:t>
            </a:r>
            <a:r>
              <a:rPr sz="1150" spc="-10" dirty="0">
                <a:latin typeface="Arial"/>
                <a:cs typeface="Arial"/>
              </a:rPr>
              <a:t> </a:t>
            </a:r>
            <a:r>
              <a:rPr sz="1150" spc="5" dirty="0">
                <a:latin typeface="Arial"/>
                <a:cs typeface="Arial"/>
              </a:rPr>
              <a:t>process.</a:t>
            </a:r>
            <a:endParaRPr sz="11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278629" y="3028950"/>
            <a:ext cx="281940" cy="316230"/>
          </a:xfrm>
          <a:custGeom>
            <a:avLst/>
            <a:gdLst/>
            <a:ahLst/>
            <a:cxnLst/>
            <a:rect l="l" t="t" r="r" b="b"/>
            <a:pathLst>
              <a:path w="281939" h="316229">
                <a:moveTo>
                  <a:pt x="281940" y="236220"/>
                </a:moveTo>
                <a:lnTo>
                  <a:pt x="0" y="236220"/>
                </a:lnTo>
                <a:lnTo>
                  <a:pt x="140970" y="316229"/>
                </a:lnTo>
                <a:lnTo>
                  <a:pt x="281940" y="236220"/>
                </a:lnTo>
                <a:close/>
              </a:path>
              <a:path w="281939" h="316229">
                <a:moveTo>
                  <a:pt x="212090" y="0"/>
                </a:moveTo>
                <a:lnTo>
                  <a:pt x="71120" y="0"/>
                </a:lnTo>
                <a:lnTo>
                  <a:pt x="71120" y="236220"/>
                </a:lnTo>
                <a:lnTo>
                  <a:pt x="212090" y="236220"/>
                </a:lnTo>
                <a:lnTo>
                  <a:pt x="21209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78629" y="3028950"/>
            <a:ext cx="281940" cy="316230"/>
          </a:xfrm>
          <a:custGeom>
            <a:avLst/>
            <a:gdLst/>
            <a:ahLst/>
            <a:cxnLst/>
            <a:rect l="l" t="t" r="r" b="b"/>
            <a:pathLst>
              <a:path w="281939" h="316229">
                <a:moveTo>
                  <a:pt x="0" y="236220"/>
                </a:moveTo>
                <a:lnTo>
                  <a:pt x="71120" y="236220"/>
                </a:lnTo>
                <a:lnTo>
                  <a:pt x="71120" y="0"/>
                </a:lnTo>
                <a:lnTo>
                  <a:pt x="212090" y="0"/>
                </a:lnTo>
                <a:lnTo>
                  <a:pt x="212090" y="236220"/>
                </a:lnTo>
                <a:lnTo>
                  <a:pt x="281940" y="236220"/>
                </a:lnTo>
                <a:lnTo>
                  <a:pt x="140970" y="316229"/>
                </a:lnTo>
                <a:lnTo>
                  <a:pt x="0" y="236220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54500" y="3841750"/>
            <a:ext cx="283210" cy="314960"/>
          </a:xfrm>
          <a:custGeom>
            <a:avLst/>
            <a:gdLst/>
            <a:ahLst/>
            <a:cxnLst/>
            <a:rect l="l" t="t" r="r" b="b"/>
            <a:pathLst>
              <a:path w="283210" h="314960">
                <a:moveTo>
                  <a:pt x="283210" y="236219"/>
                </a:moveTo>
                <a:lnTo>
                  <a:pt x="0" y="236219"/>
                </a:lnTo>
                <a:lnTo>
                  <a:pt x="140970" y="314960"/>
                </a:lnTo>
                <a:lnTo>
                  <a:pt x="283210" y="236219"/>
                </a:lnTo>
                <a:close/>
              </a:path>
              <a:path w="283210" h="314960">
                <a:moveTo>
                  <a:pt x="212089" y="0"/>
                </a:moveTo>
                <a:lnTo>
                  <a:pt x="71120" y="0"/>
                </a:lnTo>
                <a:lnTo>
                  <a:pt x="71120" y="236219"/>
                </a:lnTo>
                <a:lnTo>
                  <a:pt x="212089" y="236219"/>
                </a:lnTo>
                <a:lnTo>
                  <a:pt x="21208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54500" y="3841750"/>
            <a:ext cx="283210" cy="314960"/>
          </a:xfrm>
          <a:custGeom>
            <a:avLst/>
            <a:gdLst/>
            <a:ahLst/>
            <a:cxnLst/>
            <a:rect l="l" t="t" r="r" b="b"/>
            <a:pathLst>
              <a:path w="283210" h="314960">
                <a:moveTo>
                  <a:pt x="0" y="236219"/>
                </a:moveTo>
                <a:lnTo>
                  <a:pt x="71120" y="236219"/>
                </a:lnTo>
                <a:lnTo>
                  <a:pt x="71120" y="0"/>
                </a:lnTo>
                <a:lnTo>
                  <a:pt x="212089" y="0"/>
                </a:lnTo>
                <a:lnTo>
                  <a:pt x="212089" y="236219"/>
                </a:lnTo>
                <a:lnTo>
                  <a:pt x="283210" y="236219"/>
                </a:lnTo>
                <a:lnTo>
                  <a:pt x="140970" y="314960"/>
                </a:lnTo>
                <a:lnTo>
                  <a:pt x="0" y="236219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54500" y="4611370"/>
            <a:ext cx="283210" cy="316230"/>
          </a:xfrm>
          <a:custGeom>
            <a:avLst/>
            <a:gdLst/>
            <a:ahLst/>
            <a:cxnLst/>
            <a:rect l="l" t="t" r="r" b="b"/>
            <a:pathLst>
              <a:path w="283210" h="316229">
                <a:moveTo>
                  <a:pt x="283210" y="237489"/>
                </a:moveTo>
                <a:lnTo>
                  <a:pt x="0" y="237489"/>
                </a:lnTo>
                <a:lnTo>
                  <a:pt x="140970" y="316229"/>
                </a:lnTo>
                <a:lnTo>
                  <a:pt x="283210" y="237489"/>
                </a:lnTo>
                <a:close/>
              </a:path>
              <a:path w="283210" h="316229">
                <a:moveTo>
                  <a:pt x="212089" y="0"/>
                </a:moveTo>
                <a:lnTo>
                  <a:pt x="71120" y="0"/>
                </a:lnTo>
                <a:lnTo>
                  <a:pt x="71120" y="237489"/>
                </a:lnTo>
                <a:lnTo>
                  <a:pt x="212089" y="237489"/>
                </a:lnTo>
                <a:lnTo>
                  <a:pt x="21208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54500" y="4611370"/>
            <a:ext cx="283210" cy="316230"/>
          </a:xfrm>
          <a:custGeom>
            <a:avLst/>
            <a:gdLst/>
            <a:ahLst/>
            <a:cxnLst/>
            <a:rect l="l" t="t" r="r" b="b"/>
            <a:pathLst>
              <a:path w="283210" h="316229">
                <a:moveTo>
                  <a:pt x="0" y="237489"/>
                </a:moveTo>
                <a:lnTo>
                  <a:pt x="71120" y="237489"/>
                </a:lnTo>
                <a:lnTo>
                  <a:pt x="71120" y="0"/>
                </a:lnTo>
                <a:lnTo>
                  <a:pt x="212089" y="0"/>
                </a:lnTo>
                <a:lnTo>
                  <a:pt x="212089" y="237489"/>
                </a:lnTo>
                <a:lnTo>
                  <a:pt x="283210" y="237489"/>
                </a:lnTo>
                <a:lnTo>
                  <a:pt x="140970" y="316229"/>
                </a:lnTo>
                <a:lnTo>
                  <a:pt x="0" y="237489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43070" y="5416550"/>
            <a:ext cx="283210" cy="316230"/>
          </a:xfrm>
          <a:custGeom>
            <a:avLst/>
            <a:gdLst/>
            <a:ahLst/>
            <a:cxnLst/>
            <a:rect l="l" t="t" r="r" b="b"/>
            <a:pathLst>
              <a:path w="283210" h="316229">
                <a:moveTo>
                  <a:pt x="283209" y="237490"/>
                </a:moveTo>
                <a:lnTo>
                  <a:pt x="0" y="237490"/>
                </a:lnTo>
                <a:lnTo>
                  <a:pt x="142239" y="316230"/>
                </a:lnTo>
                <a:lnTo>
                  <a:pt x="283209" y="237490"/>
                </a:lnTo>
                <a:close/>
              </a:path>
              <a:path w="283210" h="316229">
                <a:moveTo>
                  <a:pt x="212089" y="0"/>
                </a:moveTo>
                <a:lnTo>
                  <a:pt x="71119" y="0"/>
                </a:lnTo>
                <a:lnTo>
                  <a:pt x="71119" y="237490"/>
                </a:lnTo>
                <a:lnTo>
                  <a:pt x="212089" y="237490"/>
                </a:lnTo>
                <a:lnTo>
                  <a:pt x="21208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43070" y="5416550"/>
            <a:ext cx="283210" cy="316230"/>
          </a:xfrm>
          <a:custGeom>
            <a:avLst/>
            <a:gdLst/>
            <a:ahLst/>
            <a:cxnLst/>
            <a:rect l="l" t="t" r="r" b="b"/>
            <a:pathLst>
              <a:path w="283210" h="316229">
                <a:moveTo>
                  <a:pt x="0" y="237490"/>
                </a:moveTo>
                <a:lnTo>
                  <a:pt x="71119" y="237490"/>
                </a:lnTo>
                <a:lnTo>
                  <a:pt x="71119" y="0"/>
                </a:lnTo>
                <a:lnTo>
                  <a:pt x="212089" y="0"/>
                </a:lnTo>
                <a:lnTo>
                  <a:pt x="212089" y="237490"/>
                </a:lnTo>
                <a:lnTo>
                  <a:pt x="283209" y="237490"/>
                </a:lnTo>
                <a:lnTo>
                  <a:pt x="142239" y="316230"/>
                </a:lnTo>
                <a:lnTo>
                  <a:pt x="0" y="237490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ADC3936-83B1-4064-8579-9AA125FBE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29" y="2404343"/>
            <a:ext cx="2133600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2300" y="513079"/>
            <a:ext cx="5098415" cy="1066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1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FFFF00"/>
                </a:solidFill>
                <a:latin typeface="Arial"/>
                <a:cs typeface="Arial"/>
              </a:rPr>
              <a:t>Dealing with</a:t>
            </a:r>
            <a:r>
              <a:rPr sz="3600" b="1" spc="-7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3600" b="1" spc="-10" dirty="0">
                <a:solidFill>
                  <a:srgbClr val="FFFF00"/>
                </a:solidFill>
                <a:latin typeface="Arial"/>
                <a:cs typeface="Arial"/>
              </a:rPr>
              <a:t>Immediate</a:t>
            </a:r>
            <a:endParaRPr sz="3600" dirty="0">
              <a:latin typeface="Arial"/>
              <a:cs typeface="Arial"/>
            </a:endParaRPr>
          </a:p>
          <a:p>
            <a:pPr marL="347980" algn="ctr">
              <a:lnSpc>
                <a:spcPts val="4100"/>
              </a:lnSpc>
            </a:pPr>
            <a:r>
              <a:rPr sz="3600" b="1" spc="-5" dirty="0">
                <a:solidFill>
                  <a:srgbClr val="FFFF00"/>
                </a:solidFill>
                <a:latin typeface="Arial"/>
                <a:cs typeface="Arial"/>
              </a:rPr>
              <a:t>Risks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57220" y="1680210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solidFill>
                  <a:srgbClr val="FFCC99"/>
                </a:solidFill>
                <a:latin typeface="Calibri"/>
                <a:cs typeface="Calibri"/>
              </a:rPr>
              <a:t>●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81070" y="1593850"/>
            <a:ext cx="24676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69035" algn="l"/>
              </a:tabLst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he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n	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cc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81070" y="1922779"/>
            <a:ext cx="24282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05205" algn="l"/>
              </a:tabLst>
            </a:pP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cc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r	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mm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ed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te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29523" y="1593850"/>
            <a:ext cx="838835" cy="72009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indent="153670">
              <a:lnSpc>
                <a:spcPts val="2590"/>
              </a:lnSpc>
              <a:spcBef>
                <a:spcPts val="425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act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81070" y="2251709"/>
            <a:ext cx="18376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necessary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to: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63670" y="2632710"/>
            <a:ext cx="246379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1275" dirty="0">
                <a:solidFill>
                  <a:srgbClr val="FFFF99"/>
                </a:solidFill>
                <a:latin typeface="Calibri"/>
                <a:cs typeface="Calibri"/>
              </a:rPr>
              <a:t>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92270" y="2660649"/>
            <a:ext cx="135826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960119" algn="l"/>
              </a:tabLst>
            </a:pPr>
            <a:r>
              <a:rPr sz="2150" spc="2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150" spc="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150" spc="2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2150" spc="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15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150" spc="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150" spc="1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150" spc="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215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96119" y="2660649"/>
            <a:ext cx="105664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1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1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150" spc="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150" spc="10" dirty="0">
                <a:solidFill>
                  <a:srgbClr val="FFFFFF"/>
                </a:solidFill>
                <a:latin typeface="Arial"/>
                <a:cs typeface="Arial"/>
              </a:rPr>
              <a:t>ua</a:t>
            </a:r>
            <a:r>
              <a:rPr sz="2150" spc="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150" spc="5" dirty="0">
                <a:solidFill>
                  <a:srgbClr val="FFFFFF"/>
                </a:solidFill>
                <a:latin typeface="Arial"/>
                <a:cs typeface="Arial"/>
              </a:rPr>
              <a:t>io</a:t>
            </a:r>
            <a:r>
              <a:rPr sz="2150" spc="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215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92270" y="2959099"/>
            <a:ext cx="264477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10" dirty="0">
                <a:solidFill>
                  <a:srgbClr val="FFFFFF"/>
                </a:solidFill>
                <a:latin typeface="Arial"/>
                <a:cs typeface="Arial"/>
              </a:rPr>
              <a:t>prevent further</a:t>
            </a:r>
            <a:r>
              <a:rPr sz="215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spc="5" dirty="0">
                <a:solidFill>
                  <a:srgbClr val="FFFFFF"/>
                </a:solidFill>
                <a:latin typeface="Arial"/>
                <a:cs typeface="Arial"/>
              </a:rPr>
              <a:t>injury.</a:t>
            </a:r>
            <a:endParaRPr sz="21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91271" y="1593850"/>
            <a:ext cx="1287780" cy="209804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73660" marR="5715" algn="ctr">
              <a:lnSpc>
                <a:spcPts val="2590"/>
              </a:lnSpc>
              <a:spcBef>
                <a:spcPts val="425"/>
              </a:spcBef>
              <a:tabLst>
                <a:tab pos="898525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ts 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may	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endParaRPr sz="2400" dirty="0">
              <a:latin typeface="Arial"/>
              <a:cs typeface="Arial"/>
            </a:endParaRPr>
          </a:p>
          <a:p>
            <a:pPr marL="12065" marR="5080" indent="4445" algn="ctr">
              <a:lnSpc>
                <a:spcPct val="205399"/>
              </a:lnSpc>
              <a:spcBef>
                <a:spcPts val="204"/>
              </a:spcBef>
              <a:tabLst>
                <a:tab pos="811530" algn="l"/>
              </a:tabLst>
            </a:pPr>
            <a:r>
              <a:rPr sz="2150" spc="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150" spc="10" dirty="0">
                <a:solidFill>
                  <a:srgbClr val="FFFFFF"/>
                </a:solidFill>
                <a:latin typeface="Arial"/>
                <a:cs typeface="Arial"/>
              </a:rPr>
              <a:t>afe</a:t>
            </a:r>
            <a:r>
              <a:rPr sz="215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150" spc="10" dirty="0">
                <a:solidFill>
                  <a:srgbClr val="FFFFFF"/>
                </a:solidFill>
                <a:latin typeface="Arial"/>
                <a:cs typeface="Arial"/>
              </a:rPr>
              <a:t>and  ne</a:t>
            </a:r>
            <a:r>
              <a:rPr sz="2150" spc="1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150" spc="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150" spc="15" dirty="0">
                <a:solidFill>
                  <a:srgbClr val="FFFFFF"/>
                </a:solidFill>
                <a:latin typeface="Arial"/>
                <a:cs typeface="Arial"/>
              </a:rPr>
              <a:t>ss</a:t>
            </a:r>
            <a:r>
              <a:rPr sz="2150" spc="10" dirty="0">
                <a:solidFill>
                  <a:srgbClr val="FFFFFF"/>
                </a:solidFill>
                <a:latin typeface="Arial"/>
                <a:cs typeface="Arial"/>
              </a:rPr>
              <a:t>ary</a:t>
            </a:r>
            <a:endParaRPr sz="215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63670" y="3333750"/>
            <a:ext cx="3134360" cy="65532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241300" marR="5080" indent="-228600">
              <a:lnSpc>
                <a:spcPts val="2340"/>
              </a:lnSpc>
              <a:spcBef>
                <a:spcPts val="405"/>
              </a:spcBef>
              <a:tabLst>
                <a:tab pos="1160780" algn="l"/>
                <a:tab pos="1990089" algn="l"/>
                <a:tab pos="2726690" algn="l"/>
              </a:tabLst>
            </a:pPr>
            <a:r>
              <a:rPr sz="3225" spc="345" baseline="6459" dirty="0">
                <a:solidFill>
                  <a:srgbClr val="FFFF99"/>
                </a:solidFill>
                <a:latin typeface="Calibri"/>
                <a:cs typeface="Calibri"/>
              </a:rPr>
              <a:t></a:t>
            </a:r>
            <a:r>
              <a:rPr sz="2150" spc="229" dirty="0">
                <a:solidFill>
                  <a:srgbClr val="FFFFFF"/>
                </a:solidFill>
                <a:latin typeface="Arial"/>
                <a:cs typeface="Arial"/>
              </a:rPr>
              <a:t>Help,	</a:t>
            </a:r>
            <a:r>
              <a:rPr sz="2150" spc="10" dirty="0">
                <a:solidFill>
                  <a:srgbClr val="FFFFFF"/>
                </a:solidFill>
                <a:latin typeface="Arial"/>
                <a:cs typeface="Arial"/>
              </a:rPr>
              <a:t>treat	</a:t>
            </a:r>
            <a:r>
              <a:rPr sz="2150" spc="15" dirty="0">
                <a:solidFill>
                  <a:srgbClr val="FFFFFF"/>
                </a:solidFill>
                <a:latin typeface="Arial"/>
                <a:cs typeface="Arial"/>
              </a:rPr>
              <a:t>and	</a:t>
            </a:r>
            <a:r>
              <a:rPr sz="2150" spc="5" dirty="0">
                <a:solidFill>
                  <a:srgbClr val="FFFFFF"/>
                </a:solidFill>
                <a:latin typeface="Arial"/>
                <a:cs typeface="Arial"/>
              </a:rPr>
              <a:t>if  </a:t>
            </a:r>
            <a:r>
              <a:rPr sz="2150" spc="10" dirty="0">
                <a:solidFill>
                  <a:srgbClr val="FFFFFF"/>
                </a:solidFill>
                <a:latin typeface="Arial"/>
                <a:cs typeface="Arial"/>
              </a:rPr>
              <a:t>rescue injured</a:t>
            </a:r>
            <a:r>
              <a:rPr sz="215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Arial"/>
                <a:cs typeface="Arial"/>
              </a:rPr>
              <a:t>persons.</a:t>
            </a:r>
            <a:endParaRPr sz="21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57220" y="4502150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solidFill>
                  <a:srgbClr val="FFCC99"/>
                </a:solidFill>
                <a:latin typeface="Calibri"/>
                <a:cs typeface="Calibri"/>
              </a:rPr>
              <a:t>●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81070" y="4415790"/>
            <a:ext cx="4896485" cy="118237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  <a:tabLst>
                <a:tab pos="529590" algn="l"/>
                <a:tab pos="914400" algn="l"/>
                <a:tab pos="1203325" algn="l"/>
                <a:tab pos="1492250" algn="l"/>
                <a:tab pos="1808480" algn="l"/>
                <a:tab pos="2120265" algn="l"/>
                <a:tab pos="2933700" algn="l"/>
                <a:tab pos="3206115" algn="l"/>
                <a:tab pos="3841750" algn="l"/>
                <a:tab pos="4152900" algn="l"/>
                <a:tab pos="4544695" algn="l"/>
                <a:tab pos="4645025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n	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ct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e	r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nse	c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n	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y	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e 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ad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e	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f	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	h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	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en	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ne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d	f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r		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advance.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3400" y="1524000"/>
            <a:ext cx="1828800" cy="587340"/>
          </a:xfrm>
          <a:prstGeom prst="rect">
            <a:avLst/>
          </a:prstGeom>
          <a:solidFill>
            <a:srgbClr val="FFFF00"/>
          </a:solidFill>
          <a:ln w="10160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737235" marR="243840" indent="-499109">
              <a:lnSpc>
                <a:spcPts val="1350"/>
              </a:lnSpc>
              <a:spcBef>
                <a:spcPts val="380"/>
              </a:spcBef>
            </a:pPr>
            <a:r>
              <a:rPr sz="1150" spc="5" dirty="0">
                <a:latin typeface="Arial"/>
                <a:cs typeface="Arial"/>
              </a:rPr>
              <a:t>Deal </a:t>
            </a:r>
            <a:r>
              <a:rPr sz="1150" dirty="0">
                <a:latin typeface="Arial"/>
                <a:cs typeface="Arial"/>
              </a:rPr>
              <a:t>with  </a:t>
            </a:r>
            <a:r>
              <a:rPr sz="1150" spc="5" dirty="0">
                <a:latin typeface="Arial"/>
                <a:cs typeface="Arial"/>
              </a:rPr>
              <a:t>immediate  </a:t>
            </a:r>
            <a:r>
              <a:rPr sz="1150" dirty="0">
                <a:latin typeface="Arial"/>
                <a:cs typeface="Arial"/>
              </a:rPr>
              <a:t>risks.</a:t>
            </a:r>
            <a:endParaRPr sz="11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3400" y="2438400"/>
            <a:ext cx="1828800" cy="587340"/>
          </a:xfrm>
          <a:prstGeom prst="rect">
            <a:avLst/>
          </a:prstGeom>
          <a:solidFill>
            <a:srgbClr val="99CCFF"/>
          </a:solidFill>
          <a:ln w="10160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477520" marR="320675" indent="-157480">
              <a:lnSpc>
                <a:spcPts val="1350"/>
              </a:lnSpc>
              <a:spcBef>
                <a:spcPts val="380"/>
              </a:spcBef>
            </a:pPr>
            <a:r>
              <a:rPr sz="1150" spc="5" dirty="0">
                <a:latin typeface="Arial"/>
                <a:cs typeface="Arial"/>
              </a:rPr>
              <a:t>Select </a:t>
            </a:r>
            <a:r>
              <a:rPr sz="1150" spc="10" dirty="0">
                <a:latin typeface="Arial"/>
                <a:cs typeface="Arial"/>
              </a:rPr>
              <a:t>the </a:t>
            </a:r>
            <a:r>
              <a:rPr sz="1150" spc="5" dirty="0">
                <a:latin typeface="Arial"/>
                <a:cs typeface="Arial"/>
              </a:rPr>
              <a:t>level  </a:t>
            </a:r>
            <a:r>
              <a:rPr sz="1150" spc="10" dirty="0">
                <a:latin typeface="Arial"/>
                <a:cs typeface="Arial"/>
              </a:rPr>
              <a:t>of  </a:t>
            </a:r>
            <a:r>
              <a:rPr sz="1150" spc="5" dirty="0">
                <a:latin typeface="Arial"/>
                <a:cs typeface="Arial"/>
              </a:rPr>
              <a:t>investigation.</a:t>
            </a:r>
            <a:endParaRPr sz="11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2130" y="3415029"/>
            <a:ext cx="1828800" cy="438150"/>
          </a:xfrm>
          <a:prstGeom prst="rect">
            <a:avLst/>
          </a:prstGeom>
          <a:solidFill>
            <a:srgbClr val="99CCFF"/>
          </a:solidFill>
          <a:ln w="10160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200660">
              <a:lnSpc>
                <a:spcPct val="100000"/>
              </a:lnSpc>
              <a:spcBef>
                <a:spcPts val="340"/>
              </a:spcBef>
            </a:pPr>
            <a:r>
              <a:rPr sz="1150" spc="5" dirty="0">
                <a:latin typeface="Arial"/>
                <a:cs typeface="Arial"/>
              </a:rPr>
              <a:t>Investigate </a:t>
            </a:r>
            <a:r>
              <a:rPr sz="1150" spc="10" dirty="0">
                <a:latin typeface="Arial"/>
                <a:cs typeface="Arial"/>
              </a:rPr>
              <a:t>the</a:t>
            </a:r>
            <a:r>
              <a:rPr sz="1150" spc="5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event.</a:t>
            </a:r>
            <a:endParaRPr sz="11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2130" y="4165600"/>
            <a:ext cx="1828800" cy="490220"/>
          </a:xfrm>
          <a:prstGeom prst="rect">
            <a:avLst/>
          </a:prstGeom>
          <a:solidFill>
            <a:srgbClr val="99CCFF"/>
          </a:solidFill>
          <a:ln w="10160">
            <a:solidFill>
              <a:srgbClr val="000000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674370" marR="117475" indent="-551180">
              <a:lnSpc>
                <a:spcPts val="1340"/>
              </a:lnSpc>
              <a:spcBef>
                <a:spcPts val="395"/>
              </a:spcBef>
            </a:pPr>
            <a:r>
              <a:rPr sz="1150" spc="5" dirty="0">
                <a:latin typeface="Arial"/>
                <a:cs typeface="Arial"/>
              </a:rPr>
              <a:t>Record </a:t>
            </a:r>
            <a:r>
              <a:rPr sz="1150" spc="10" dirty="0">
                <a:latin typeface="Arial"/>
                <a:cs typeface="Arial"/>
              </a:rPr>
              <a:t>and </a:t>
            </a:r>
            <a:r>
              <a:rPr sz="1150" spc="5" dirty="0">
                <a:latin typeface="Arial"/>
                <a:cs typeface="Arial"/>
              </a:rPr>
              <a:t>analyse  </a:t>
            </a:r>
            <a:r>
              <a:rPr sz="1150" spc="10" dirty="0">
                <a:latin typeface="Arial"/>
                <a:cs typeface="Arial"/>
              </a:rPr>
              <a:t>the</a:t>
            </a:r>
            <a:r>
              <a:rPr sz="1150" spc="-10" dirty="0">
                <a:latin typeface="Arial"/>
                <a:cs typeface="Arial"/>
              </a:rPr>
              <a:t> </a:t>
            </a:r>
            <a:r>
              <a:rPr sz="1150" spc="5" dirty="0">
                <a:latin typeface="Arial"/>
                <a:cs typeface="Arial"/>
              </a:rPr>
              <a:t>results.</a:t>
            </a:r>
            <a:endParaRPr sz="11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2130" y="4978400"/>
            <a:ext cx="1828800" cy="438150"/>
          </a:xfrm>
          <a:prstGeom prst="rect">
            <a:avLst/>
          </a:prstGeom>
          <a:solidFill>
            <a:srgbClr val="99CCFF"/>
          </a:solidFill>
          <a:ln w="10160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242570">
              <a:lnSpc>
                <a:spcPct val="100000"/>
              </a:lnSpc>
              <a:spcBef>
                <a:spcPts val="340"/>
              </a:spcBef>
            </a:pPr>
            <a:r>
              <a:rPr sz="1150" spc="5" dirty="0">
                <a:latin typeface="Arial"/>
                <a:cs typeface="Arial"/>
              </a:rPr>
              <a:t>Review </a:t>
            </a:r>
            <a:r>
              <a:rPr sz="1150" spc="10" dirty="0">
                <a:latin typeface="Arial"/>
                <a:cs typeface="Arial"/>
              </a:rPr>
              <a:t>the</a:t>
            </a:r>
            <a:r>
              <a:rPr sz="1150" spc="-5" dirty="0">
                <a:latin typeface="Arial"/>
                <a:cs typeface="Arial"/>
              </a:rPr>
              <a:t> </a:t>
            </a:r>
            <a:r>
              <a:rPr sz="1150" spc="5" dirty="0">
                <a:latin typeface="Arial"/>
                <a:cs typeface="Arial"/>
              </a:rPr>
              <a:t>process.</a:t>
            </a:r>
            <a:endParaRPr sz="11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371600" y="2133600"/>
            <a:ext cx="283210" cy="314960"/>
          </a:xfrm>
          <a:custGeom>
            <a:avLst/>
            <a:gdLst/>
            <a:ahLst/>
            <a:cxnLst/>
            <a:rect l="l" t="t" r="r" b="b"/>
            <a:pathLst>
              <a:path w="283209" h="314960">
                <a:moveTo>
                  <a:pt x="283209" y="234950"/>
                </a:moveTo>
                <a:lnTo>
                  <a:pt x="0" y="234950"/>
                </a:lnTo>
                <a:lnTo>
                  <a:pt x="140969" y="314960"/>
                </a:lnTo>
                <a:lnTo>
                  <a:pt x="283209" y="234950"/>
                </a:lnTo>
                <a:close/>
              </a:path>
              <a:path w="283209" h="314960">
                <a:moveTo>
                  <a:pt x="212089" y="0"/>
                </a:moveTo>
                <a:lnTo>
                  <a:pt x="71119" y="0"/>
                </a:lnTo>
                <a:lnTo>
                  <a:pt x="71119" y="234950"/>
                </a:lnTo>
                <a:lnTo>
                  <a:pt x="212089" y="234950"/>
                </a:lnTo>
                <a:lnTo>
                  <a:pt x="21208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71600" y="2133600"/>
            <a:ext cx="283210" cy="314960"/>
          </a:xfrm>
          <a:custGeom>
            <a:avLst/>
            <a:gdLst/>
            <a:ahLst/>
            <a:cxnLst/>
            <a:rect l="l" t="t" r="r" b="b"/>
            <a:pathLst>
              <a:path w="283209" h="314960">
                <a:moveTo>
                  <a:pt x="0" y="234950"/>
                </a:moveTo>
                <a:lnTo>
                  <a:pt x="71119" y="234950"/>
                </a:lnTo>
                <a:lnTo>
                  <a:pt x="71119" y="0"/>
                </a:lnTo>
                <a:lnTo>
                  <a:pt x="212089" y="0"/>
                </a:lnTo>
                <a:lnTo>
                  <a:pt x="212089" y="234950"/>
                </a:lnTo>
                <a:lnTo>
                  <a:pt x="283209" y="234950"/>
                </a:lnTo>
                <a:lnTo>
                  <a:pt x="140969" y="314960"/>
                </a:lnTo>
                <a:lnTo>
                  <a:pt x="0" y="234950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83969" y="3078479"/>
            <a:ext cx="280670" cy="316230"/>
          </a:xfrm>
          <a:custGeom>
            <a:avLst/>
            <a:gdLst/>
            <a:ahLst/>
            <a:cxnLst/>
            <a:rect l="l" t="t" r="r" b="b"/>
            <a:pathLst>
              <a:path w="280669" h="316229">
                <a:moveTo>
                  <a:pt x="280670" y="236220"/>
                </a:moveTo>
                <a:lnTo>
                  <a:pt x="0" y="236220"/>
                </a:lnTo>
                <a:lnTo>
                  <a:pt x="142240" y="316230"/>
                </a:lnTo>
                <a:lnTo>
                  <a:pt x="280670" y="236220"/>
                </a:lnTo>
                <a:close/>
              </a:path>
              <a:path w="280669" h="316229">
                <a:moveTo>
                  <a:pt x="209550" y="0"/>
                </a:moveTo>
                <a:lnTo>
                  <a:pt x="71120" y="0"/>
                </a:lnTo>
                <a:lnTo>
                  <a:pt x="71120" y="236220"/>
                </a:lnTo>
                <a:lnTo>
                  <a:pt x="209550" y="236220"/>
                </a:lnTo>
                <a:lnTo>
                  <a:pt x="20955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83969" y="3078479"/>
            <a:ext cx="280670" cy="316230"/>
          </a:xfrm>
          <a:custGeom>
            <a:avLst/>
            <a:gdLst/>
            <a:ahLst/>
            <a:cxnLst/>
            <a:rect l="l" t="t" r="r" b="b"/>
            <a:pathLst>
              <a:path w="280669" h="316229">
                <a:moveTo>
                  <a:pt x="0" y="236220"/>
                </a:moveTo>
                <a:lnTo>
                  <a:pt x="71120" y="236220"/>
                </a:lnTo>
                <a:lnTo>
                  <a:pt x="71120" y="0"/>
                </a:lnTo>
                <a:lnTo>
                  <a:pt x="209550" y="0"/>
                </a:lnTo>
                <a:lnTo>
                  <a:pt x="209550" y="236220"/>
                </a:lnTo>
                <a:lnTo>
                  <a:pt x="280670" y="236220"/>
                </a:lnTo>
                <a:lnTo>
                  <a:pt x="142240" y="316230"/>
                </a:lnTo>
                <a:lnTo>
                  <a:pt x="0" y="236220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283969" y="3849370"/>
            <a:ext cx="280670" cy="316230"/>
          </a:xfrm>
          <a:custGeom>
            <a:avLst/>
            <a:gdLst/>
            <a:ahLst/>
            <a:cxnLst/>
            <a:rect l="l" t="t" r="r" b="b"/>
            <a:pathLst>
              <a:path w="280669" h="316229">
                <a:moveTo>
                  <a:pt x="280670" y="238759"/>
                </a:moveTo>
                <a:lnTo>
                  <a:pt x="0" y="238759"/>
                </a:lnTo>
                <a:lnTo>
                  <a:pt x="142240" y="316229"/>
                </a:lnTo>
                <a:lnTo>
                  <a:pt x="280670" y="238759"/>
                </a:lnTo>
                <a:close/>
              </a:path>
              <a:path w="280669" h="316229">
                <a:moveTo>
                  <a:pt x="209550" y="0"/>
                </a:moveTo>
                <a:lnTo>
                  <a:pt x="71120" y="0"/>
                </a:lnTo>
                <a:lnTo>
                  <a:pt x="71120" y="238759"/>
                </a:lnTo>
                <a:lnTo>
                  <a:pt x="209550" y="238759"/>
                </a:lnTo>
                <a:lnTo>
                  <a:pt x="20955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83969" y="3849370"/>
            <a:ext cx="280670" cy="316230"/>
          </a:xfrm>
          <a:custGeom>
            <a:avLst/>
            <a:gdLst/>
            <a:ahLst/>
            <a:cxnLst/>
            <a:rect l="l" t="t" r="r" b="b"/>
            <a:pathLst>
              <a:path w="280669" h="316229">
                <a:moveTo>
                  <a:pt x="0" y="238759"/>
                </a:moveTo>
                <a:lnTo>
                  <a:pt x="71120" y="238759"/>
                </a:lnTo>
                <a:lnTo>
                  <a:pt x="71120" y="0"/>
                </a:lnTo>
                <a:lnTo>
                  <a:pt x="209550" y="0"/>
                </a:lnTo>
                <a:lnTo>
                  <a:pt x="209550" y="238759"/>
                </a:lnTo>
                <a:lnTo>
                  <a:pt x="280670" y="238759"/>
                </a:lnTo>
                <a:lnTo>
                  <a:pt x="142240" y="316229"/>
                </a:lnTo>
                <a:lnTo>
                  <a:pt x="0" y="238759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71269" y="4655820"/>
            <a:ext cx="283210" cy="316230"/>
          </a:xfrm>
          <a:custGeom>
            <a:avLst/>
            <a:gdLst/>
            <a:ahLst/>
            <a:cxnLst/>
            <a:rect l="l" t="t" r="r" b="b"/>
            <a:pathLst>
              <a:path w="283209" h="316229">
                <a:moveTo>
                  <a:pt x="283210" y="236219"/>
                </a:moveTo>
                <a:lnTo>
                  <a:pt x="0" y="236219"/>
                </a:lnTo>
                <a:lnTo>
                  <a:pt x="142240" y="316229"/>
                </a:lnTo>
                <a:lnTo>
                  <a:pt x="283210" y="236219"/>
                </a:lnTo>
                <a:close/>
              </a:path>
              <a:path w="283209" h="316229">
                <a:moveTo>
                  <a:pt x="212090" y="0"/>
                </a:moveTo>
                <a:lnTo>
                  <a:pt x="71120" y="0"/>
                </a:lnTo>
                <a:lnTo>
                  <a:pt x="71120" y="236219"/>
                </a:lnTo>
                <a:lnTo>
                  <a:pt x="212090" y="236219"/>
                </a:lnTo>
                <a:lnTo>
                  <a:pt x="21209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71269" y="4655820"/>
            <a:ext cx="283210" cy="316230"/>
          </a:xfrm>
          <a:custGeom>
            <a:avLst/>
            <a:gdLst/>
            <a:ahLst/>
            <a:cxnLst/>
            <a:rect l="l" t="t" r="r" b="b"/>
            <a:pathLst>
              <a:path w="283209" h="316229">
                <a:moveTo>
                  <a:pt x="0" y="236219"/>
                </a:moveTo>
                <a:lnTo>
                  <a:pt x="71120" y="236219"/>
                </a:lnTo>
                <a:lnTo>
                  <a:pt x="71120" y="0"/>
                </a:lnTo>
                <a:lnTo>
                  <a:pt x="212090" y="0"/>
                </a:lnTo>
                <a:lnTo>
                  <a:pt x="212090" y="236219"/>
                </a:lnTo>
                <a:lnTo>
                  <a:pt x="283210" y="236219"/>
                </a:lnTo>
                <a:lnTo>
                  <a:pt x="142240" y="316229"/>
                </a:lnTo>
                <a:lnTo>
                  <a:pt x="0" y="236219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8269" rIns="0" bIns="0" rtlCol="0">
            <a:spAutoFit/>
          </a:bodyPr>
          <a:lstStyle/>
          <a:p>
            <a:pPr marL="3358515" marR="5080" indent="-701040">
              <a:lnSpc>
                <a:spcPts val="3150"/>
              </a:lnSpc>
              <a:spcBef>
                <a:spcPts val="490"/>
              </a:spcBef>
            </a:pPr>
            <a:r>
              <a:rPr sz="2900" b="1" dirty="0">
                <a:solidFill>
                  <a:srgbClr val="FFFF00"/>
                </a:solidFill>
                <a:latin typeface="Arial"/>
                <a:cs typeface="Arial"/>
              </a:rPr>
              <a:t>Selecting the level </a:t>
            </a:r>
            <a:r>
              <a:rPr sz="2900" b="1" spc="-5" dirty="0">
                <a:solidFill>
                  <a:srgbClr val="FFFF00"/>
                </a:solidFill>
                <a:latin typeface="Arial"/>
                <a:cs typeface="Arial"/>
              </a:rPr>
              <a:t>of  </a:t>
            </a:r>
            <a:r>
              <a:rPr sz="2900" b="1" dirty="0">
                <a:solidFill>
                  <a:srgbClr val="FFFF00"/>
                </a:solidFill>
                <a:latin typeface="Arial"/>
                <a:cs typeface="Arial"/>
              </a:rPr>
              <a:t>investigation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19663" y="1649729"/>
            <a:ext cx="2787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20670" y="1214120"/>
            <a:ext cx="5087620" cy="104013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The greatest effort should be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put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into:</a:t>
            </a:r>
            <a:endParaRPr sz="2400">
              <a:latin typeface="Arial"/>
              <a:cs typeface="Arial"/>
            </a:endParaRPr>
          </a:p>
          <a:p>
            <a:pPr marL="1155700" marR="46990" indent="-228600">
              <a:lnSpc>
                <a:spcPts val="2160"/>
              </a:lnSpc>
              <a:spcBef>
                <a:spcPts val="520"/>
              </a:spcBef>
              <a:tabLst>
                <a:tab pos="2042160" algn="l"/>
                <a:tab pos="3210560" algn="l"/>
                <a:tab pos="4154804" algn="l"/>
              </a:tabLst>
            </a:pPr>
            <a:r>
              <a:rPr sz="3000" spc="330" baseline="5555" dirty="0">
                <a:solidFill>
                  <a:srgbClr val="FFFF99"/>
                </a:solidFill>
                <a:latin typeface="Calibri"/>
                <a:cs typeface="Calibri"/>
              </a:rPr>
              <a:t></a:t>
            </a:r>
            <a:r>
              <a:rPr sz="2000" spc="220" dirty="0">
                <a:solidFill>
                  <a:srgbClr val="FFFFFF"/>
                </a:solidFill>
                <a:latin typeface="Arial"/>
                <a:cs typeface="Arial"/>
              </a:rPr>
              <a:t>Those	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involving	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severe	injuries,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health or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loss.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35070" y="2261870"/>
            <a:ext cx="4564380" cy="60452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marR="5080" indent="-228600">
              <a:lnSpc>
                <a:spcPts val="2160"/>
              </a:lnSpc>
              <a:spcBef>
                <a:spcPts val="370"/>
              </a:spcBef>
              <a:tabLst>
                <a:tab pos="1191260" algn="l"/>
                <a:tab pos="2082800" algn="l"/>
                <a:tab pos="2934970" algn="l"/>
                <a:tab pos="3729354" algn="l"/>
              </a:tabLst>
            </a:pPr>
            <a:r>
              <a:rPr sz="3000" spc="2017" baseline="5555" dirty="0">
                <a:solidFill>
                  <a:srgbClr val="FFFF99"/>
                </a:solidFill>
                <a:latin typeface="Calibri"/>
                <a:cs typeface="Calibri"/>
              </a:rPr>
              <a:t>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	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h	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ld	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ve	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us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  much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greater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harm or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damage.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20670" y="2880359"/>
            <a:ext cx="5480685" cy="137922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385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These types of accidents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incidents  demand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more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careful investigation and  management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time.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This can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usually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be 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achieved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by: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35070" y="4240529"/>
            <a:ext cx="2279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140" dirty="0">
                <a:solidFill>
                  <a:srgbClr val="FFFF99"/>
                </a:solidFill>
                <a:latin typeface="Calibri"/>
                <a:cs typeface="Calibri"/>
              </a:rPr>
              <a:t>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29860" y="4265929"/>
            <a:ext cx="3070860" cy="60452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8285" marR="5080" indent="-236220">
              <a:lnSpc>
                <a:spcPts val="2160"/>
              </a:lnSpc>
              <a:spcBef>
                <a:spcPts val="370"/>
              </a:spcBef>
              <a:tabLst>
                <a:tab pos="966469" algn="l"/>
                <a:tab pos="1384935" algn="l"/>
                <a:tab pos="1925320" algn="l"/>
                <a:tab pos="2118360" algn="l"/>
                <a:tab pos="270446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re	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os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ly		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	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 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us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	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	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63670" y="4265929"/>
            <a:ext cx="1198245" cy="87884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Looking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rl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g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events.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35070" y="5152390"/>
            <a:ext cx="45650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27175" algn="l"/>
                <a:tab pos="2065020" algn="l"/>
                <a:tab pos="3717925" algn="l"/>
                <a:tab pos="4197985" algn="l"/>
              </a:tabLst>
            </a:pPr>
            <a:r>
              <a:rPr sz="3000" spc="195" baseline="5555" dirty="0">
                <a:solidFill>
                  <a:srgbClr val="FFFF99"/>
                </a:solidFill>
                <a:latin typeface="Calibri"/>
                <a:cs typeface="Calibri"/>
              </a:rPr>
              <a:t></a:t>
            </a:r>
            <a:r>
              <a:rPr sz="2000" spc="130" dirty="0">
                <a:solidFill>
                  <a:srgbClr val="FFFFFF"/>
                </a:solidFill>
                <a:latin typeface="Arial"/>
                <a:cs typeface="Arial"/>
              </a:rPr>
              <a:t>Assigning	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the	</a:t>
            </a:r>
            <a:r>
              <a:rPr sz="2000" spc="-385" dirty="0">
                <a:solidFill>
                  <a:srgbClr val="FFFFFF"/>
                </a:solidFill>
                <a:latin typeface="Arial"/>
                <a:cs typeface="Arial"/>
              </a:rPr>
              <a:t>responsibility	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for	the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63670" y="5426709"/>
            <a:ext cx="4337685" cy="60452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0"/>
              </a:spcBef>
              <a:tabLst>
                <a:tab pos="1750695" algn="l"/>
                <a:tab pos="2287270" algn="l"/>
                <a:tab pos="3193415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n	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	m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	si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events to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more senior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managers.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5940" y="1600201"/>
            <a:ext cx="1828800" cy="587340"/>
          </a:xfrm>
          <a:prstGeom prst="rect">
            <a:avLst/>
          </a:prstGeom>
          <a:solidFill>
            <a:srgbClr val="99CCFF"/>
          </a:solidFill>
          <a:ln w="10160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737235" marR="243840" indent="-499109">
              <a:lnSpc>
                <a:spcPts val="1350"/>
              </a:lnSpc>
              <a:spcBef>
                <a:spcPts val="380"/>
              </a:spcBef>
            </a:pPr>
            <a:r>
              <a:rPr sz="1150" spc="5" dirty="0">
                <a:latin typeface="Arial"/>
                <a:cs typeface="Arial"/>
              </a:rPr>
              <a:t>Deal </a:t>
            </a:r>
            <a:r>
              <a:rPr sz="1150" dirty="0">
                <a:latin typeface="Arial"/>
                <a:cs typeface="Arial"/>
              </a:rPr>
              <a:t>with  </a:t>
            </a:r>
            <a:r>
              <a:rPr sz="1150" spc="5" dirty="0">
                <a:latin typeface="Arial"/>
                <a:cs typeface="Arial"/>
              </a:rPr>
              <a:t>immediate  </a:t>
            </a:r>
            <a:r>
              <a:rPr sz="1150" dirty="0">
                <a:latin typeface="Arial"/>
                <a:cs typeface="Arial"/>
              </a:rPr>
              <a:t>risks.</a:t>
            </a:r>
            <a:endParaRPr sz="11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3400" y="2514600"/>
            <a:ext cx="1828800" cy="587340"/>
          </a:xfrm>
          <a:prstGeom prst="rect">
            <a:avLst/>
          </a:prstGeom>
          <a:solidFill>
            <a:srgbClr val="FFFF00"/>
          </a:solidFill>
          <a:ln w="10160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477520" marR="320675" indent="-157480">
              <a:lnSpc>
                <a:spcPts val="1350"/>
              </a:lnSpc>
              <a:spcBef>
                <a:spcPts val="380"/>
              </a:spcBef>
            </a:pPr>
            <a:r>
              <a:rPr sz="1150" spc="5" dirty="0">
                <a:latin typeface="Arial"/>
                <a:cs typeface="Arial"/>
              </a:rPr>
              <a:t>Select </a:t>
            </a:r>
            <a:r>
              <a:rPr sz="1150" spc="10" dirty="0">
                <a:latin typeface="Arial"/>
                <a:cs typeface="Arial"/>
              </a:rPr>
              <a:t>the </a:t>
            </a:r>
            <a:r>
              <a:rPr sz="1150" spc="5" dirty="0">
                <a:latin typeface="Arial"/>
                <a:cs typeface="Arial"/>
              </a:rPr>
              <a:t>level  </a:t>
            </a:r>
            <a:r>
              <a:rPr sz="1150" spc="10" dirty="0">
                <a:latin typeface="Arial"/>
                <a:cs typeface="Arial"/>
              </a:rPr>
              <a:t>of  </a:t>
            </a:r>
            <a:r>
              <a:rPr sz="1150" spc="5" dirty="0">
                <a:latin typeface="Arial"/>
                <a:cs typeface="Arial"/>
              </a:rPr>
              <a:t>investigation.</a:t>
            </a:r>
            <a:endParaRPr sz="11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2130" y="3415029"/>
            <a:ext cx="1828800" cy="438150"/>
          </a:xfrm>
          <a:prstGeom prst="rect">
            <a:avLst/>
          </a:prstGeom>
          <a:solidFill>
            <a:srgbClr val="99CCFF"/>
          </a:solidFill>
          <a:ln w="10160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200660">
              <a:lnSpc>
                <a:spcPct val="100000"/>
              </a:lnSpc>
              <a:spcBef>
                <a:spcPts val="340"/>
              </a:spcBef>
            </a:pPr>
            <a:r>
              <a:rPr sz="1150" spc="5" dirty="0">
                <a:latin typeface="Arial"/>
                <a:cs typeface="Arial"/>
              </a:rPr>
              <a:t>Investigate </a:t>
            </a:r>
            <a:r>
              <a:rPr sz="1150" spc="10" dirty="0">
                <a:latin typeface="Arial"/>
                <a:cs typeface="Arial"/>
              </a:rPr>
              <a:t>the</a:t>
            </a:r>
            <a:r>
              <a:rPr sz="1150" spc="5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event.</a:t>
            </a:r>
            <a:endParaRPr sz="11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2130" y="4165600"/>
            <a:ext cx="1828800" cy="490220"/>
          </a:xfrm>
          <a:prstGeom prst="rect">
            <a:avLst/>
          </a:prstGeom>
          <a:solidFill>
            <a:srgbClr val="99CCFF"/>
          </a:solidFill>
          <a:ln w="10160">
            <a:solidFill>
              <a:srgbClr val="000000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674370" marR="117475" indent="-551180">
              <a:lnSpc>
                <a:spcPts val="1340"/>
              </a:lnSpc>
              <a:spcBef>
                <a:spcPts val="395"/>
              </a:spcBef>
            </a:pPr>
            <a:r>
              <a:rPr sz="1150" spc="5" dirty="0">
                <a:latin typeface="Arial"/>
                <a:cs typeface="Arial"/>
              </a:rPr>
              <a:t>Record </a:t>
            </a:r>
            <a:r>
              <a:rPr sz="1150" spc="10" dirty="0">
                <a:latin typeface="Arial"/>
                <a:cs typeface="Arial"/>
              </a:rPr>
              <a:t>and </a:t>
            </a:r>
            <a:r>
              <a:rPr sz="1150" spc="5" dirty="0">
                <a:latin typeface="Arial"/>
                <a:cs typeface="Arial"/>
              </a:rPr>
              <a:t>analyse  </a:t>
            </a:r>
            <a:r>
              <a:rPr sz="1150" spc="10" dirty="0">
                <a:latin typeface="Arial"/>
                <a:cs typeface="Arial"/>
              </a:rPr>
              <a:t>the</a:t>
            </a:r>
            <a:r>
              <a:rPr sz="1150" spc="-10" dirty="0">
                <a:latin typeface="Arial"/>
                <a:cs typeface="Arial"/>
              </a:rPr>
              <a:t> </a:t>
            </a:r>
            <a:r>
              <a:rPr sz="1150" spc="5" dirty="0">
                <a:latin typeface="Arial"/>
                <a:cs typeface="Arial"/>
              </a:rPr>
              <a:t>results.</a:t>
            </a:r>
            <a:endParaRPr sz="11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2130" y="4978400"/>
            <a:ext cx="1828800" cy="438150"/>
          </a:xfrm>
          <a:prstGeom prst="rect">
            <a:avLst/>
          </a:prstGeom>
          <a:solidFill>
            <a:srgbClr val="99CCFF"/>
          </a:solidFill>
          <a:ln w="10160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242570">
              <a:lnSpc>
                <a:spcPct val="100000"/>
              </a:lnSpc>
              <a:spcBef>
                <a:spcPts val="340"/>
              </a:spcBef>
            </a:pPr>
            <a:r>
              <a:rPr sz="1150" spc="5" dirty="0">
                <a:latin typeface="Arial"/>
                <a:cs typeface="Arial"/>
              </a:rPr>
              <a:t>Review </a:t>
            </a:r>
            <a:r>
              <a:rPr sz="1150" spc="10" dirty="0">
                <a:latin typeface="Arial"/>
                <a:cs typeface="Arial"/>
              </a:rPr>
              <a:t>the</a:t>
            </a:r>
            <a:r>
              <a:rPr sz="1150" spc="-5" dirty="0">
                <a:latin typeface="Arial"/>
                <a:cs typeface="Arial"/>
              </a:rPr>
              <a:t> </a:t>
            </a:r>
            <a:r>
              <a:rPr sz="1150" spc="5" dirty="0">
                <a:latin typeface="Arial"/>
                <a:cs typeface="Arial"/>
              </a:rPr>
              <a:t>process.</a:t>
            </a:r>
            <a:endParaRPr sz="11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306830" y="2266950"/>
            <a:ext cx="283210" cy="314960"/>
          </a:xfrm>
          <a:custGeom>
            <a:avLst/>
            <a:gdLst/>
            <a:ahLst/>
            <a:cxnLst/>
            <a:rect l="l" t="t" r="r" b="b"/>
            <a:pathLst>
              <a:path w="283209" h="314960">
                <a:moveTo>
                  <a:pt x="283209" y="234950"/>
                </a:moveTo>
                <a:lnTo>
                  <a:pt x="0" y="234950"/>
                </a:lnTo>
                <a:lnTo>
                  <a:pt x="140969" y="314960"/>
                </a:lnTo>
                <a:lnTo>
                  <a:pt x="283209" y="234950"/>
                </a:lnTo>
                <a:close/>
              </a:path>
              <a:path w="283209" h="314960">
                <a:moveTo>
                  <a:pt x="212089" y="0"/>
                </a:moveTo>
                <a:lnTo>
                  <a:pt x="71119" y="0"/>
                </a:lnTo>
                <a:lnTo>
                  <a:pt x="71119" y="234950"/>
                </a:lnTo>
                <a:lnTo>
                  <a:pt x="212089" y="234950"/>
                </a:lnTo>
                <a:lnTo>
                  <a:pt x="21208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5400" y="2209800"/>
            <a:ext cx="283210" cy="314960"/>
          </a:xfrm>
          <a:custGeom>
            <a:avLst/>
            <a:gdLst/>
            <a:ahLst/>
            <a:cxnLst/>
            <a:rect l="l" t="t" r="r" b="b"/>
            <a:pathLst>
              <a:path w="283209" h="314960">
                <a:moveTo>
                  <a:pt x="0" y="234950"/>
                </a:moveTo>
                <a:lnTo>
                  <a:pt x="71119" y="234950"/>
                </a:lnTo>
                <a:lnTo>
                  <a:pt x="71119" y="0"/>
                </a:lnTo>
                <a:lnTo>
                  <a:pt x="212089" y="0"/>
                </a:lnTo>
                <a:lnTo>
                  <a:pt x="212089" y="234950"/>
                </a:lnTo>
                <a:lnTo>
                  <a:pt x="283209" y="234950"/>
                </a:lnTo>
                <a:lnTo>
                  <a:pt x="140969" y="314960"/>
                </a:lnTo>
                <a:lnTo>
                  <a:pt x="0" y="234950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83969" y="3078479"/>
            <a:ext cx="280670" cy="316230"/>
          </a:xfrm>
          <a:custGeom>
            <a:avLst/>
            <a:gdLst/>
            <a:ahLst/>
            <a:cxnLst/>
            <a:rect l="l" t="t" r="r" b="b"/>
            <a:pathLst>
              <a:path w="280669" h="316229">
                <a:moveTo>
                  <a:pt x="280670" y="236220"/>
                </a:moveTo>
                <a:lnTo>
                  <a:pt x="0" y="236220"/>
                </a:lnTo>
                <a:lnTo>
                  <a:pt x="142240" y="316230"/>
                </a:lnTo>
                <a:lnTo>
                  <a:pt x="280670" y="236220"/>
                </a:lnTo>
                <a:close/>
              </a:path>
              <a:path w="280669" h="316229">
                <a:moveTo>
                  <a:pt x="209550" y="0"/>
                </a:moveTo>
                <a:lnTo>
                  <a:pt x="71120" y="0"/>
                </a:lnTo>
                <a:lnTo>
                  <a:pt x="71120" y="236220"/>
                </a:lnTo>
                <a:lnTo>
                  <a:pt x="209550" y="236220"/>
                </a:lnTo>
                <a:lnTo>
                  <a:pt x="20955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83969" y="3078479"/>
            <a:ext cx="280670" cy="316230"/>
          </a:xfrm>
          <a:custGeom>
            <a:avLst/>
            <a:gdLst/>
            <a:ahLst/>
            <a:cxnLst/>
            <a:rect l="l" t="t" r="r" b="b"/>
            <a:pathLst>
              <a:path w="280669" h="316229">
                <a:moveTo>
                  <a:pt x="0" y="236220"/>
                </a:moveTo>
                <a:lnTo>
                  <a:pt x="71120" y="236220"/>
                </a:lnTo>
                <a:lnTo>
                  <a:pt x="71120" y="0"/>
                </a:lnTo>
                <a:lnTo>
                  <a:pt x="209550" y="0"/>
                </a:lnTo>
                <a:lnTo>
                  <a:pt x="209550" y="236220"/>
                </a:lnTo>
                <a:lnTo>
                  <a:pt x="280670" y="236220"/>
                </a:lnTo>
                <a:lnTo>
                  <a:pt x="142240" y="316230"/>
                </a:lnTo>
                <a:lnTo>
                  <a:pt x="0" y="236220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83969" y="3849370"/>
            <a:ext cx="280670" cy="316230"/>
          </a:xfrm>
          <a:custGeom>
            <a:avLst/>
            <a:gdLst/>
            <a:ahLst/>
            <a:cxnLst/>
            <a:rect l="l" t="t" r="r" b="b"/>
            <a:pathLst>
              <a:path w="280669" h="316229">
                <a:moveTo>
                  <a:pt x="280670" y="238759"/>
                </a:moveTo>
                <a:lnTo>
                  <a:pt x="0" y="238759"/>
                </a:lnTo>
                <a:lnTo>
                  <a:pt x="142240" y="316229"/>
                </a:lnTo>
                <a:lnTo>
                  <a:pt x="280670" y="238759"/>
                </a:lnTo>
                <a:close/>
              </a:path>
              <a:path w="280669" h="316229">
                <a:moveTo>
                  <a:pt x="209550" y="0"/>
                </a:moveTo>
                <a:lnTo>
                  <a:pt x="71120" y="0"/>
                </a:lnTo>
                <a:lnTo>
                  <a:pt x="71120" y="238759"/>
                </a:lnTo>
                <a:lnTo>
                  <a:pt x="209550" y="238759"/>
                </a:lnTo>
                <a:lnTo>
                  <a:pt x="20955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83969" y="3849370"/>
            <a:ext cx="280670" cy="316230"/>
          </a:xfrm>
          <a:custGeom>
            <a:avLst/>
            <a:gdLst/>
            <a:ahLst/>
            <a:cxnLst/>
            <a:rect l="l" t="t" r="r" b="b"/>
            <a:pathLst>
              <a:path w="280669" h="316229">
                <a:moveTo>
                  <a:pt x="0" y="238759"/>
                </a:moveTo>
                <a:lnTo>
                  <a:pt x="71120" y="238759"/>
                </a:lnTo>
                <a:lnTo>
                  <a:pt x="71120" y="0"/>
                </a:lnTo>
                <a:lnTo>
                  <a:pt x="209550" y="0"/>
                </a:lnTo>
                <a:lnTo>
                  <a:pt x="209550" y="238759"/>
                </a:lnTo>
                <a:lnTo>
                  <a:pt x="280670" y="238759"/>
                </a:lnTo>
                <a:lnTo>
                  <a:pt x="142240" y="316229"/>
                </a:lnTo>
                <a:lnTo>
                  <a:pt x="0" y="238759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1269" y="4655820"/>
            <a:ext cx="283210" cy="316230"/>
          </a:xfrm>
          <a:custGeom>
            <a:avLst/>
            <a:gdLst/>
            <a:ahLst/>
            <a:cxnLst/>
            <a:rect l="l" t="t" r="r" b="b"/>
            <a:pathLst>
              <a:path w="283209" h="316229">
                <a:moveTo>
                  <a:pt x="283210" y="236219"/>
                </a:moveTo>
                <a:lnTo>
                  <a:pt x="0" y="236219"/>
                </a:lnTo>
                <a:lnTo>
                  <a:pt x="142240" y="316229"/>
                </a:lnTo>
                <a:lnTo>
                  <a:pt x="283210" y="236219"/>
                </a:lnTo>
                <a:close/>
              </a:path>
              <a:path w="283209" h="316229">
                <a:moveTo>
                  <a:pt x="212090" y="0"/>
                </a:moveTo>
                <a:lnTo>
                  <a:pt x="71120" y="0"/>
                </a:lnTo>
                <a:lnTo>
                  <a:pt x="71120" y="236219"/>
                </a:lnTo>
                <a:lnTo>
                  <a:pt x="212090" y="236219"/>
                </a:lnTo>
                <a:lnTo>
                  <a:pt x="21209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71269" y="4655820"/>
            <a:ext cx="283210" cy="316230"/>
          </a:xfrm>
          <a:custGeom>
            <a:avLst/>
            <a:gdLst/>
            <a:ahLst/>
            <a:cxnLst/>
            <a:rect l="l" t="t" r="r" b="b"/>
            <a:pathLst>
              <a:path w="283209" h="316229">
                <a:moveTo>
                  <a:pt x="0" y="236219"/>
                </a:moveTo>
                <a:lnTo>
                  <a:pt x="71120" y="236219"/>
                </a:lnTo>
                <a:lnTo>
                  <a:pt x="71120" y="0"/>
                </a:lnTo>
                <a:lnTo>
                  <a:pt x="212090" y="0"/>
                </a:lnTo>
                <a:lnTo>
                  <a:pt x="212090" y="236219"/>
                </a:lnTo>
                <a:lnTo>
                  <a:pt x="283210" y="236219"/>
                </a:lnTo>
                <a:lnTo>
                  <a:pt x="142240" y="316229"/>
                </a:lnTo>
                <a:lnTo>
                  <a:pt x="0" y="236219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9389" y="385338"/>
            <a:ext cx="4071620" cy="469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900" b="1" dirty="0">
                <a:solidFill>
                  <a:srgbClr val="FFFF00"/>
                </a:solidFill>
                <a:latin typeface="Arial"/>
                <a:cs typeface="Arial"/>
              </a:rPr>
              <a:t>Investigating </a:t>
            </a:r>
            <a:r>
              <a:rPr sz="2900" b="1" spc="5" dirty="0">
                <a:solidFill>
                  <a:srgbClr val="FFFF00"/>
                </a:solidFill>
                <a:latin typeface="Arial"/>
                <a:cs typeface="Arial"/>
              </a:rPr>
              <a:t>the</a:t>
            </a:r>
            <a:r>
              <a:rPr sz="2900" b="1" spc="-6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900" b="1" dirty="0">
                <a:solidFill>
                  <a:srgbClr val="FFFF00"/>
                </a:solidFill>
                <a:latin typeface="Arial"/>
                <a:cs typeface="Arial"/>
              </a:rPr>
              <a:t>Event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9270" y="1617979"/>
            <a:ext cx="5323205" cy="87756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55600" marR="5080" indent="-342900">
              <a:lnSpc>
                <a:spcPts val="3350"/>
              </a:lnSpc>
              <a:spcBef>
                <a:spcPts val="219"/>
              </a:spcBef>
              <a:tabLst>
                <a:tab pos="796925" algn="l"/>
                <a:tab pos="2254885" algn="l"/>
                <a:tab pos="2724150" algn="l"/>
                <a:tab pos="5053965" algn="l"/>
              </a:tabLst>
            </a:pP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e	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purpo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e	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f	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ga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ion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s	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s  to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establish: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57220" y="2606040"/>
            <a:ext cx="11683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70" dirty="0">
                <a:solidFill>
                  <a:srgbClr val="FFCC99"/>
                </a:solidFill>
                <a:latin typeface="Calibri"/>
                <a:cs typeface="Calibri"/>
              </a:rPr>
              <a:t>●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57220" y="3279140"/>
            <a:ext cx="11683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70" dirty="0">
                <a:solidFill>
                  <a:srgbClr val="FFCC99"/>
                </a:solidFill>
                <a:latin typeface="Calibri"/>
                <a:cs typeface="Calibri"/>
              </a:rPr>
              <a:t>●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81070" y="2533650"/>
            <a:ext cx="4893945" cy="1309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The way things were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and how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they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came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be.</a:t>
            </a:r>
            <a:endParaRPr sz="2000" dirty="0">
              <a:latin typeface="Arial"/>
              <a:cs typeface="Arial"/>
            </a:endParaRPr>
          </a:p>
          <a:p>
            <a:pPr marL="12700" marR="5080">
              <a:lnSpc>
                <a:spcPct val="100400"/>
              </a:lnSpc>
              <a:spcBef>
                <a:spcPts val="49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What happened –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sequence of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events  that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led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to the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outcome.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57220" y="3952240"/>
            <a:ext cx="11683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70" dirty="0">
                <a:solidFill>
                  <a:srgbClr val="FFCC99"/>
                </a:solidFill>
                <a:latin typeface="Calibri"/>
                <a:cs typeface="Calibri"/>
              </a:rPr>
              <a:t>●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81070" y="4185920"/>
            <a:ext cx="41332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24305" algn="l"/>
                <a:tab pos="2256790" algn="l"/>
                <a:tab pos="294830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analysing	both	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the	immediate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81070" y="3881120"/>
            <a:ext cx="48958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  <a:tabLst>
                <a:tab pos="799465" algn="l"/>
                <a:tab pos="1771014" algn="l"/>
                <a:tab pos="3196590" algn="l"/>
                <a:tab pos="3758565" algn="l"/>
                <a:tab pos="453072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y	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	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pp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	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	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y	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81070" y="4490720"/>
            <a:ext cx="21488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underlying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causes.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57220" y="4930140"/>
            <a:ext cx="11683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70" dirty="0">
                <a:solidFill>
                  <a:srgbClr val="FFCC99"/>
                </a:solidFill>
                <a:latin typeface="Calibri"/>
                <a:cs typeface="Calibri"/>
              </a:rPr>
              <a:t>●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81070" y="4859020"/>
            <a:ext cx="48952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828040" algn="l"/>
                <a:tab pos="1745614" algn="l"/>
                <a:tab pos="2180590" algn="l"/>
                <a:tab pos="2686685" algn="l"/>
                <a:tab pos="3475990" algn="l"/>
                <a:tab pos="3909695" algn="l"/>
                <a:tab pos="474091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	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ee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	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	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	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	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	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id	a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repetition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and how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can be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achieved.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5940" y="1776729"/>
            <a:ext cx="1828800" cy="480059"/>
          </a:xfrm>
          <a:prstGeom prst="rect">
            <a:avLst/>
          </a:prstGeom>
          <a:solidFill>
            <a:srgbClr val="99CCFF"/>
          </a:solidFill>
          <a:ln w="10160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737235" marR="243840" indent="-499109">
              <a:lnSpc>
                <a:spcPts val="1350"/>
              </a:lnSpc>
              <a:spcBef>
                <a:spcPts val="380"/>
              </a:spcBef>
            </a:pPr>
            <a:r>
              <a:rPr sz="1150" spc="5" dirty="0">
                <a:latin typeface="Arial"/>
                <a:cs typeface="Arial"/>
              </a:rPr>
              <a:t>Deal </a:t>
            </a:r>
            <a:r>
              <a:rPr sz="1150" dirty="0">
                <a:latin typeface="Arial"/>
                <a:cs typeface="Arial"/>
              </a:rPr>
              <a:t>with  </a:t>
            </a:r>
            <a:r>
              <a:rPr sz="1150" spc="5" dirty="0">
                <a:latin typeface="Arial"/>
                <a:cs typeface="Arial"/>
              </a:rPr>
              <a:t>immediate  </a:t>
            </a:r>
            <a:r>
              <a:rPr sz="1150" dirty="0">
                <a:latin typeface="Arial"/>
                <a:cs typeface="Arial"/>
              </a:rPr>
              <a:t>risks.</a:t>
            </a:r>
            <a:endParaRPr sz="11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2130" y="2589529"/>
            <a:ext cx="1828800" cy="480059"/>
          </a:xfrm>
          <a:prstGeom prst="rect">
            <a:avLst/>
          </a:prstGeom>
          <a:solidFill>
            <a:srgbClr val="99CCFF"/>
          </a:solidFill>
          <a:ln w="10160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477520" marR="320675" indent="-157480">
              <a:lnSpc>
                <a:spcPts val="1350"/>
              </a:lnSpc>
              <a:spcBef>
                <a:spcPts val="380"/>
              </a:spcBef>
            </a:pPr>
            <a:r>
              <a:rPr sz="1150" spc="5" dirty="0">
                <a:latin typeface="Arial"/>
                <a:cs typeface="Arial"/>
              </a:rPr>
              <a:t>Select </a:t>
            </a:r>
            <a:r>
              <a:rPr sz="1150" spc="10" dirty="0">
                <a:latin typeface="Arial"/>
                <a:cs typeface="Arial"/>
              </a:rPr>
              <a:t>the </a:t>
            </a:r>
            <a:r>
              <a:rPr sz="1150" spc="5" dirty="0">
                <a:latin typeface="Arial"/>
                <a:cs typeface="Arial"/>
              </a:rPr>
              <a:t>level  </a:t>
            </a:r>
            <a:r>
              <a:rPr sz="1150" spc="10" dirty="0">
                <a:latin typeface="Arial"/>
                <a:cs typeface="Arial"/>
              </a:rPr>
              <a:t>of  </a:t>
            </a:r>
            <a:r>
              <a:rPr sz="1150" spc="5" dirty="0">
                <a:latin typeface="Arial"/>
                <a:cs typeface="Arial"/>
              </a:rPr>
              <a:t>investigation.</a:t>
            </a:r>
            <a:endParaRPr sz="115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2130" y="3415029"/>
            <a:ext cx="1828800" cy="438150"/>
          </a:xfrm>
          <a:prstGeom prst="rect">
            <a:avLst/>
          </a:prstGeom>
          <a:solidFill>
            <a:srgbClr val="FFFF00"/>
          </a:solidFill>
          <a:ln w="10160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200660">
              <a:lnSpc>
                <a:spcPct val="100000"/>
              </a:lnSpc>
              <a:spcBef>
                <a:spcPts val="340"/>
              </a:spcBef>
            </a:pPr>
            <a:r>
              <a:rPr sz="1150" spc="5" dirty="0">
                <a:latin typeface="Arial"/>
                <a:cs typeface="Arial"/>
              </a:rPr>
              <a:t>Investigate </a:t>
            </a:r>
            <a:r>
              <a:rPr sz="1150" spc="10" dirty="0">
                <a:latin typeface="Arial"/>
                <a:cs typeface="Arial"/>
              </a:rPr>
              <a:t>the</a:t>
            </a:r>
            <a:r>
              <a:rPr sz="1150" spc="5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event.</a:t>
            </a:r>
            <a:endParaRPr sz="11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2130" y="4165600"/>
            <a:ext cx="1828800" cy="490220"/>
          </a:xfrm>
          <a:prstGeom prst="rect">
            <a:avLst/>
          </a:prstGeom>
          <a:solidFill>
            <a:srgbClr val="99CCFF"/>
          </a:solidFill>
          <a:ln w="10160">
            <a:solidFill>
              <a:srgbClr val="000000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674370" marR="117475" indent="-551180">
              <a:lnSpc>
                <a:spcPts val="1340"/>
              </a:lnSpc>
              <a:spcBef>
                <a:spcPts val="395"/>
              </a:spcBef>
            </a:pPr>
            <a:r>
              <a:rPr sz="1150" spc="5" dirty="0">
                <a:latin typeface="Arial"/>
                <a:cs typeface="Arial"/>
              </a:rPr>
              <a:t>Record </a:t>
            </a:r>
            <a:r>
              <a:rPr sz="1150" spc="10" dirty="0">
                <a:latin typeface="Arial"/>
                <a:cs typeface="Arial"/>
              </a:rPr>
              <a:t>and </a:t>
            </a:r>
            <a:r>
              <a:rPr sz="1150" spc="5" dirty="0">
                <a:latin typeface="Arial"/>
                <a:cs typeface="Arial"/>
              </a:rPr>
              <a:t>analyse  </a:t>
            </a:r>
            <a:r>
              <a:rPr sz="1150" spc="10" dirty="0">
                <a:latin typeface="Arial"/>
                <a:cs typeface="Arial"/>
              </a:rPr>
              <a:t>the</a:t>
            </a:r>
            <a:r>
              <a:rPr sz="1150" spc="-10" dirty="0">
                <a:latin typeface="Arial"/>
                <a:cs typeface="Arial"/>
              </a:rPr>
              <a:t> </a:t>
            </a:r>
            <a:r>
              <a:rPr sz="1150" spc="5" dirty="0">
                <a:latin typeface="Arial"/>
                <a:cs typeface="Arial"/>
              </a:rPr>
              <a:t>results.</a:t>
            </a:r>
            <a:endParaRPr sz="11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2130" y="4978400"/>
            <a:ext cx="1828800" cy="438150"/>
          </a:xfrm>
          <a:prstGeom prst="rect">
            <a:avLst/>
          </a:prstGeom>
          <a:solidFill>
            <a:srgbClr val="99CCFF"/>
          </a:solidFill>
          <a:ln w="10160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242570">
              <a:lnSpc>
                <a:spcPct val="100000"/>
              </a:lnSpc>
              <a:spcBef>
                <a:spcPts val="340"/>
              </a:spcBef>
            </a:pPr>
            <a:r>
              <a:rPr sz="1150" spc="5" dirty="0">
                <a:latin typeface="Arial"/>
                <a:cs typeface="Arial"/>
              </a:rPr>
              <a:t>Review </a:t>
            </a:r>
            <a:r>
              <a:rPr sz="1150" spc="10" dirty="0">
                <a:latin typeface="Arial"/>
                <a:cs typeface="Arial"/>
              </a:rPr>
              <a:t>the</a:t>
            </a:r>
            <a:r>
              <a:rPr sz="1150" spc="-5" dirty="0">
                <a:latin typeface="Arial"/>
                <a:cs typeface="Arial"/>
              </a:rPr>
              <a:t> </a:t>
            </a:r>
            <a:r>
              <a:rPr sz="1150" spc="5" dirty="0">
                <a:latin typeface="Arial"/>
                <a:cs typeface="Arial"/>
              </a:rPr>
              <a:t>process.</a:t>
            </a:r>
            <a:endParaRPr sz="11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306830" y="2266950"/>
            <a:ext cx="283210" cy="314960"/>
          </a:xfrm>
          <a:custGeom>
            <a:avLst/>
            <a:gdLst/>
            <a:ahLst/>
            <a:cxnLst/>
            <a:rect l="l" t="t" r="r" b="b"/>
            <a:pathLst>
              <a:path w="283209" h="314960">
                <a:moveTo>
                  <a:pt x="283209" y="234950"/>
                </a:moveTo>
                <a:lnTo>
                  <a:pt x="0" y="234950"/>
                </a:lnTo>
                <a:lnTo>
                  <a:pt x="140969" y="314960"/>
                </a:lnTo>
                <a:lnTo>
                  <a:pt x="283209" y="234950"/>
                </a:lnTo>
                <a:close/>
              </a:path>
              <a:path w="283209" h="314960">
                <a:moveTo>
                  <a:pt x="212089" y="0"/>
                </a:moveTo>
                <a:lnTo>
                  <a:pt x="71119" y="0"/>
                </a:lnTo>
                <a:lnTo>
                  <a:pt x="71119" y="234950"/>
                </a:lnTo>
                <a:lnTo>
                  <a:pt x="212089" y="234950"/>
                </a:lnTo>
                <a:lnTo>
                  <a:pt x="21208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06830" y="2266950"/>
            <a:ext cx="283210" cy="314960"/>
          </a:xfrm>
          <a:custGeom>
            <a:avLst/>
            <a:gdLst/>
            <a:ahLst/>
            <a:cxnLst/>
            <a:rect l="l" t="t" r="r" b="b"/>
            <a:pathLst>
              <a:path w="283209" h="314960">
                <a:moveTo>
                  <a:pt x="0" y="234950"/>
                </a:moveTo>
                <a:lnTo>
                  <a:pt x="71119" y="234950"/>
                </a:lnTo>
                <a:lnTo>
                  <a:pt x="71119" y="0"/>
                </a:lnTo>
                <a:lnTo>
                  <a:pt x="212089" y="0"/>
                </a:lnTo>
                <a:lnTo>
                  <a:pt x="212089" y="234950"/>
                </a:lnTo>
                <a:lnTo>
                  <a:pt x="283209" y="234950"/>
                </a:lnTo>
                <a:lnTo>
                  <a:pt x="140969" y="314960"/>
                </a:lnTo>
                <a:lnTo>
                  <a:pt x="0" y="234950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83969" y="3078479"/>
            <a:ext cx="280670" cy="316230"/>
          </a:xfrm>
          <a:custGeom>
            <a:avLst/>
            <a:gdLst/>
            <a:ahLst/>
            <a:cxnLst/>
            <a:rect l="l" t="t" r="r" b="b"/>
            <a:pathLst>
              <a:path w="280669" h="316229">
                <a:moveTo>
                  <a:pt x="280670" y="236220"/>
                </a:moveTo>
                <a:lnTo>
                  <a:pt x="0" y="236220"/>
                </a:lnTo>
                <a:lnTo>
                  <a:pt x="142240" y="316230"/>
                </a:lnTo>
                <a:lnTo>
                  <a:pt x="280670" y="236220"/>
                </a:lnTo>
                <a:close/>
              </a:path>
              <a:path w="280669" h="316229">
                <a:moveTo>
                  <a:pt x="209550" y="0"/>
                </a:moveTo>
                <a:lnTo>
                  <a:pt x="71120" y="0"/>
                </a:lnTo>
                <a:lnTo>
                  <a:pt x="71120" y="236220"/>
                </a:lnTo>
                <a:lnTo>
                  <a:pt x="209550" y="236220"/>
                </a:lnTo>
                <a:lnTo>
                  <a:pt x="20955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83969" y="3078479"/>
            <a:ext cx="280670" cy="316230"/>
          </a:xfrm>
          <a:custGeom>
            <a:avLst/>
            <a:gdLst/>
            <a:ahLst/>
            <a:cxnLst/>
            <a:rect l="l" t="t" r="r" b="b"/>
            <a:pathLst>
              <a:path w="280669" h="316229">
                <a:moveTo>
                  <a:pt x="0" y="236220"/>
                </a:moveTo>
                <a:lnTo>
                  <a:pt x="71120" y="236220"/>
                </a:lnTo>
                <a:lnTo>
                  <a:pt x="71120" y="0"/>
                </a:lnTo>
                <a:lnTo>
                  <a:pt x="209550" y="0"/>
                </a:lnTo>
                <a:lnTo>
                  <a:pt x="209550" y="236220"/>
                </a:lnTo>
                <a:lnTo>
                  <a:pt x="280670" y="236220"/>
                </a:lnTo>
                <a:lnTo>
                  <a:pt x="142240" y="316230"/>
                </a:lnTo>
                <a:lnTo>
                  <a:pt x="0" y="236220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83969" y="3849370"/>
            <a:ext cx="280670" cy="316230"/>
          </a:xfrm>
          <a:custGeom>
            <a:avLst/>
            <a:gdLst/>
            <a:ahLst/>
            <a:cxnLst/>
            <a:rect l="l" t="t" r="r" b="b"/>
            <a:pathLst>
              <a:path w="280669" h="316229">
                <a:moveTo>
                  <a:pt x="280670" y="238759"/>
                </a:moveTo>
                <a:lnTo>
                  <a:pt x="0" y="238759"/>
                </a:lnTo>
                <a:lnTo>
                  <a:pt x="142240" y="316229"/>
                </a:lnTo>
                <a:lnTo>
                  <a:pt x="280670" y="238759"/>
                </a:lnTo>
                <a:close/>
              </a:path>
              <a:path w="280669" h="316229">
                <a:moveTo>
                  <a:pt x="209550" y="0"/>
                </a:moveTo>
                <a:lnTo>
                  <a:pt x="71120" y="0"/>
                </a:lnTo>
                <a:lnTo>
                  <a:pt x="71120" y="238759"/>
                </a:lnTo>
                <a:lnTo>
                  <a:pt x="209550" y="238759"/>
                </a:lnTo>
                <a:lnTo>
                  <a:pt x="20955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83969" y="3849370"/>
            <a:ext cx="280670" cy="316230"/>
          </a:xfrm>
          <a:custGeom>
            <a:avLst/>
            <a:gdLst/>
            <a:ahLst/>
            <a:cxnLst/>
            <a:rect l="l" t="t" r="r" b="b"/>
            <a:pathLst>
              <a:path w="280669" h="316229">
                <a:moveTo>
                  <a:pt x="0" y="238759"/>
                </a:moveTo>
                <a:lnTo>
                  <a:pt x="71120" y="238759"/>
                </a:lnTo>
                <a:lnTo>
                  <a:pt x="71120" y="0"/>
                </a:lnTo>
                <a:lnTo>
                  <a:pt x="209550" y="0"/>
                </a:lnTo>
                <a:lnTo>
                  <a:pt x="209550" y="238759"/>
                </a:lnTo>
                <a:lnTo>
                  <a:pt x="280670" y="238759"/>
                </a:lnTo>
                <a:lnTo>
                  <a:pt x="142240" y="316229"/>
                </a:lnTo>
                <a:lnTo>
                  <a:pt x="0" y="238759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71269" y="4655820"/>
            <a:ext cx="283210" cy="316230"/>
          </a:xfrm>
          <a:custGeom>
            <a:avLst/>
            <a:gdLst/>
            <a:ahLst/>
            <a:cxnLst/>
            <a:rect l="l" t="t" r="r" b="b"/>
            <a:pathLst>
              <a:path w="283209" h="316229">
                <a:moveTo>
                  <a:pt x="283210" y="236219"/>
                </a:moveTo>
                <a:lnTo>
                  <a:pt x="0" y="236219"/>
                </a:lnTo>
                <a:lnTo>
                  <a:pt x="142240" y="316229"/>
                </a:lnTo>
                <a:lnTo>
                  <a:pt x="283210" y="236219"/>
                </a:lnTo>
                <a:close/>
              </a:path>
              <a:path w="283209" h="316229">
                <a:moveTo>
                  <a:pt x="212090" y="0"/>
                </a:moveTo>
                <a:lnTo>
                  <a:pt x="71120" y="0"/>
                </a:lnTo>
                <a:lnTo>
                  <a:pt x="71120" y="236219"/>
                </a:lnTo>
                <a:lnTo>
                  <a:pt x="212090" y="236219"/>
                </a:lnTo>
                <a:lnTo>
                  <a:pt x="21209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271269" y="4655820"/>
            <a:ext cx="283210" cy="316230"/>
          </a:xfrm>
          <a:custGeom>
            <a:avLst/>
            <a:gdLst/>
            <a:ahLst/>
            <a:cxnLst/>
            <a:rect l="l" t="t" r="r" b="b"/>
            <a:pathLst>
              <a:path w="283209" h="316229">
                <a:moveTo>
                  <a:pt x="0" y="236219"/>
                </a:moveTo>
                <a:lnTo>
                  <a:pt x="71120" y="236219"/>
                </a:lnTo>
                <a:lnTo>
                  <a:pt x="71120" y="0"/>
                </a:lnTo>
                <a:lnTo>
                  <a:pt x="212090" y="0"/>
                </a:lnTo>
                <a:lnTo>
                  <a:pt x="212090" y="236219"/>
                </a:lnTo>
                <a:lnTo>
                  <a:pt x="283210" y="236219"/>
                </a:lnTo>
                <a:lnTo>
                  <a:pt x="142240" y="316229"/>
                </a:lnTo>
                <a:lnTo>
                  <a:pt x="0" y="236219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BF95410-24EF-41BD-B926-F274993AF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56" y="51154"/>
            <a:ext cx="2181246" cy="163382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9030DA4-94C0-4954-938F-88AD0DEF6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009" y="152256"/>
            <a:ext cx="2135543" cy="146572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6169" y="339090"/>
            <a:ext cx="69945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A few </a:t>
            </a:r>
            <a:r>
              <a:rPr sz="2400" spc="-5" dirty="0"/>
              <a:t>sources should </a:t>
            </a:r>
            <a:r>
              <a:rPr sz="2400" spc="-10" dirty="0"/>
              <a:t>give </a:t>
            </a:r>
            <a:r>
              <a:rPr sz="2400" dirty="0"/>
              <a:t>the </a:t>
            </a:r>
            <a:r>
              <a:rPr sz="2400" spc="-5" dirty="0"/>
              <a:t>investigator all that </a:t>
            </a:r>
            <a:r>
              <a:rPr sz="2400" spc="-10" dirty="0"/>
              <a:t>is  needed </a:t>
            </a:r>
            <a:r>
              <a:rPr sz="2400" dirty="0"/>
              <a:t>to </a:t>
            </a:r>
            <a:r>
              <a:rPr sz="2400" spc="-5" dirty="0"/>
              <a:t>know.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1447800" y="1295400"/>
            <a:ext cx="6629400" cy="4800600"/>
          </a:xfrm>
          <a:custGeom>
            <a:avLst/>
            <a:gdLst/>
            <a:ahLst/>
            <a:cxnLst/>
            <a:rect l="l" t="t" r="r" b="b"/>
            <a:pathLst>
              <a:path w="6629400" h="4800600">
                <a:moveTo>
                  <a:pt x="6629400" y="0"/>
                </a:moveTo>
                <a:lnTo>
                  <a:pt x="0" y="0"/>
                </a:lnTo>
                <a:lnTo>
                  <a:pt x="0" y="4800600"/>
                </a:lnTo>
                <a:lnTo>
                  <a:pt x="6629400" y="4800600"/>
                </a:lnTo>
                <a:lnTo>
                  <a:pt x="662940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58289" y="2592070"/>
            <a:ext cx="1875789" cy="2049780"/>
          </a:xfrm>
          <a:prstGeom prst="rect">
            <a:avLst/>
          </a:prstGeom>
          <a:solidFill>
            <a:srgbClr val="FFFFFF"/>
          </a:solidFill>
          <a:ln w="7620">
            <a:solidFill>
              <a:srgbClr val="000000"/>
            </a:solidFill>
          </a:ln>
        </p:spPr>
        <p:txBody>
          <a:bodyPr vert="horz" wrap="square" lIns="0" tIns="69850" rIns="0" bIns="0" rtlCol="0">
            <a:spAutoFit/>
          </a:bodyPr>
          <a:lstStyle/>
          <a:p>
            <a:pPr marL="111125">
              <a:lnSpc>
                <a:spcPts val="1235"/>
              </a:lnSpc>
              <a:spcBef>
                <a:spcPts val="550"/>
              </a:spcBef>
            </a:pPr>
            <a:r>
              <a:rPr sz="1050" b="1" spc="-5" dirty="0">
                <a:latin typeface="Arial"/>
                <a:cs typeface="Arial"/>
              </a:rPr>
              <a:t>Observation</a:t>
            </a:r>
            <a:endParaRPr sz="1050">
              <a:latin typeface="Arial"/>
              <a:cs typeface="Arial"/>
            </a:endParaRPr>
          </a:p>
          <a:p>
            <a:pPr marL="111125" marR="264160">
              <a:lnSpc>
                <a:spcPts val="1210"/>
              </a:lnSpc>
              <a:spcBef>
                <a:spcPts val="55"/>
              </a:spcBef>
            </a:pPr>
            <a:r>
              <a:rPr sz="1050" spc="-5" dirty="0">
                <a:latin typeface="Arial"/>
                <a:cs typeface="Arial"/>
              </a:rPr>
              <a:t>Information </a:t>
            </a:r>
            <a:r>
              <a:rPr sz="1050" dirty="0">
                <a:latin typeface="Arial"/>
                <a:cs typeface="Arial"/>
              </a:rPr>
              <a:t>from</a:t>
            </a:r>
            <a:r>
              <a:rPr sz="1050" spc="-4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physical  </a:t>
            </a:r>
            <a:r>
              <a:rPr sz="1050" dirty="0">
                <a:latin typeface="Arial"/>
                <a:cs typeface="Arial"/>
              </a:rPr>
              <a:t>sources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including:</a:t>
            </a:r>
            <a:endParaRPr sz="1050">
              <a:latin typeface="Arial"/>
              <a:cs typeface="Arial"/>
            </a:endParaRPr>
          </a:p>
          <a:p>
            <a:pPr marL="217170" marR="328930" indent="-105410">
              <a:lnSpc>
                <a:spcPts val="1220"/>
              </a:lnSpc>
              <a:spcBef>
                <a:spcPts val="65"/>
              </a:spcBef>
              <a:buFont typeface="Symbol"/>
              <a:buChar char=""/>
              <a:tabLst>
                <a:tab pos="217170" algn="l"/>
              </a:tabLst>
            </a:pPr>
            <a:r>
              <a:rPr sz="1050" spc="-5" dirty="0">
                <a:latin typeface="Arial"/>
                <a:cs typeface="Arial"/>
              </a:rPr>
              <a:t>Premises </a:t>
            </a:r>
            <a:r>
              <a:rPr sz="1050" dirty="0">
                <a:latin typeface="Arial"/>
                <a:cs typeface="Arial"/>
              </a:rPr>
              <a:t>and</a:t>
            </a:r>
            <a:r>
              <a:rPr sz="1050" spc="-5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place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of  </a:t>
            </a:r>
            <a:r>
              <a:rPr sz="1050" spc="-5" dirty="0">
                <a:latin typeface="Arial"/>
                <a:cs typeface="Arial"/>
              </a:rPr>
              <a:t>work</a:t>
            </a:r>
            <a:endParaRPr sz="1050">
              <a:latin typeface="Arial"/>
              <a:cs typeface="Arial"/>
            </a:endParaRPr>
          </a:p>
          <a:p>
            <a:pPr marL="217170" indent="-105410">
              <a:lnSpc>
                <a:spcPts val="1245"/>
              </a:lnSpc>
              <a:buFont typeface="Symbol"/>
              <a:buChar char=""/>
              <a:tabLst>
                <a:tab pos="217170" algn="l"/>
              </a:tabLst>
            </a:pPr>
            <a:r>
              <a:rPr sz="1050" dirty="0">
                <a:latin typeface="Arial"/>
                <a:cs typeface="Arial"/>
              </a:rPr>
              <a:t>Access &amp;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egress</a:t>
            </a:r>
            <a:endParaRPr sz="1050">
              <a:latin typeface="Arial"/>
              <a:cs typeface="Arial"/>
            </a:endParaRPr>
          </a:p>
          <a:p>
            <a:pPr marL="217170" indent="-105410">
              <a:lnSpc>
                <a:spcPct val="100000"/>
              </a:lnSpc>
              <a:spcBef>
                <a:spcPts val="15"/>
              </a:spcBef>
              <a:buFont typeface="Symbol"/>
              <a:buChar char=""/>
              <a:tabLst>
                <a:tab pos="217170" algn="l"/>
              </a:tabLst>
            </a:pPr>
            <a:r>
              <a:rPr sz="1050" dirty="0">
                <a:latin typeface="Arial"/>
                <a:cs typeface="Arial"/>
              </a:rPr>
              <a:t>Plant &amp; </a:t>
            </a:r>
            <a:r>
              <a:rPr sz="1050" spc="-5" dirty="0">
                <a:latin typeface="Arial"/>
                <a:cs typeface="Arial"/>
              </a:rPr>
              <a:t>substances </a:t>
            </a:r>
            <a:r>
              <a:rPr sz="1050" spc="-10" dirty="0">
                <a:latin typeface="Arial"/>
                <a:cs typeface="Arial"/>
              </a:rPr>
              <a:t>in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use</a:t>
            </a:r>
            <a:endParaRPr sz="1050">
              <a:latin typeface="Arial"/>
              <a:cs typeface="Arial"/>
            </a:endParaRPr>
          </a:p>
          <a:p>
            <a:pPr marL="217170" marR="151130" indent="-105410">
              <a:lnSpc>
                <a:spcPts val="1230"/>
              </a:lnSpc>
              <a:spcBef>
                <a:spcPts val="90"/>
              </a:spcBef>
              <a:buFont typeface="Symbol"/>
              <a:buChar char=""/>
              <a:tabLst>
                <a:tab pos="217170" algn="l"/>
              </a:tabLst>
            </a:pPr>
            <a:r>
              <a:rPr sz="1050" dirty="0">
                <a:latin typeface="Arial"/>
                <a:cs typeface="Arial"/>
              </a:rPr>
              <a:t>Location &amp; </a:t>
            </a:r>
            <a:r>
              <a:rPr sz="1050" spc="-5" dirty="0">
                <a:latin typeface="Arial"/>
                <a:cs typeface="Arial"/>
              </a:rPr>
              <a:t>relationship</a:t>
            </a:r>
            <a:r>
              <a:rPr sz="1050" spc="-8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of  physical</a:t>
            </a:r>
            <a:r>
              <a:rPr sz="1050" spc="-1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particles</a:t>
            </a:r>
            <a:endParaRPr sz="1050">
              <a:latin typeface="Arial"/>
              <a:cs typeface="Arial"/>
            </a:endParaRPr>
          </a:p>
          <a:p>
            <a:pPr marL="217170" marR="276860" indent="-105410">
              <a:lnSpc>
                <a:spcPct val="96400"/>
              </a:lnSpc>
              <a:spcBef>
                <a:spcPts val="30"/>
              </a:spcBef>
              <a:buFont typeface="Symbol"/>
              <a:buChar char=""/>
              <a:tabLst>
                <a:tab pos="217170" algn="l"/>
              </a:tabLst>
            </a:pPr>
            <a:r>
              <a:rPr sz="1050" spc="-5" dirty="0">
                <a:latin typeface="Arial"/>
                <a:cs typeface="Arial"/>
              </a:rPr>
              <a:t>Any post event  checks, sampling or  reconstruction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60159" y="1469389"/>
            <a:ext cx="1648460" cy="1531620"/>
          </a:xfrm>
          <a:custGeom>
            <a:avLst/>
            <a:gdLst/>
            <a:ahLst/>
            <a:cxnLst/>
            <a:rect l="l" t="t" r="r" b="b"/>
            <a:pathLst>
              <a:path w="1648459" h="1531620">
                <a:moveTo>
                  <a:pt x="0" y="1531619"/>
                </a:moveTo>
                <a:lnTo>
                  <a:pt x="1648460" y="1531619"/>
                </a:lnTo>
                <a:lnTo>
                  <a:pt x="1648460" y="0"/>
                </a:lnTo>
                <a:lnTo>
                  <a:pt x="0" y="0"/>
                </a:lnTo>
                <a:lnTo>
                  <a:pt x="0" y="15316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60159" y="1470660"/>
            <a:ext cx="1647189" cy="1530350"/>
          </a:xfrm>
          <a:custGeom>
            <a:avLst/>
            <a:gdLst/>
            <a:ahLst/>
            <a:cxnLst/>
            <a:rect l="l" t="t" r="r" b="b"/>
            <a:pathLst>
              <a:path w="1647190" h="1530350">
                <a:moveTo>
                  <a:pt x="0" y="0"/>
                </a:moveTo>
                <a:lnTo>
                  <a:pt x="1647189" y="0"/>
                </a:lnTo>
                <a:lnTo>
                  <a:pt x="1647189" y="1530350"/>
                </a:lnTo>
                <a:lnTo>
                  <a:pt x="0" y="1530350"/>
                </a:lnTo>
                <a:lnTo>
                  <a:pt x="0" y="0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47800" y="1295400"/>
            <a:ext cx="6629400" cy="4800600"/>
          </a:xfrm>
          <a:prstGeom prst="rect">
            <a:avLst/>
          </a:prstGeom>
          <a:ln w="9344">
            <a:solidFill>
              <a:srgbClr val="FFFF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50">
              <a:latin typeface="Times New Roman"/>
              <a:cs typeface="Times New Roman"/>
            </a:endParaRPr>
          </a:p>
          <a:p>
            <a:pPr marL="5024120">
              <a:lnSpc>
                <a:spcPts val="1240"/>
              </a:lnSpc>
            </a:pPr>
            <a:r>
              <a:rPr sz="1050" b="1" spc="-5" dirty="0">
                <a:latin typeface="Arial"/>
                <a:cs typeface="Arial"/>
              </a:rPr>
              <a:t>Documents</a:t>
            </a:r>
            <a:endParaRPr sz="1050">
              <a:latin typeface="Arial"/>
              <a:cs typeface="Arial"/>
            </a:endParaRPr>
          </a:p>
          <a:p>
            <a:pPr marL="5024120">
              <a:lnSpc>
                <a:spcPts val="1240"/>
              </a:lnSpc>
            </a:pPr>
            <a:r>
              <a:rPr sz="1050" spc="-5" dirty="0">
                <a:latin typeface="Arial"/>
                <a:cs typeface="Arial"/>
              </a:rPr>
              <a:t>Information from:</a:t>
            </a:r>
            <a:endParaRPr sz="1050">
              <a:latin typeface="Arial"/>
              <a:cs typeface="Arial"/>
            </a:endParaRPr>
          </a:p>
          <a:p>
            <a:pPr marL="5129530" marR="191770" indent="-105410">
              <a:lnSpc>
                <a:spcPts val="1210"/>
              </a:lnSpc>
              <a:spcBef>
                <a:spcPts val="115"/>
              </a:spcBef>
              <a:buFont typeface="Symbol"/>
              <a:buChar char=""/>
              <a:tabLst>
                <a:tab pos="5129530" algn="l"/>
              </a:tabLst>
            </a:pPr>
            <a:r>
              <a:rPr sz="1050" dirty="0">
                <a:latin typeface="Arial"/>
                <a:cs typeface="Arial"/>
              </a:rPr>
              <a:t>Written </a:t>
            </a:r>
            <a:r>
              <a:rPr sz="1050" spc="-5" dirty="0">
                <a:latin typeface="Arial"/>
                <a:cs typeface="Arial"/>
              </a:rPr>
              <a:t>instructions;  Procedures, risk  </a:t>
            </a:r>
            <a:r>
              <a:rPr sz="1050" dirty="0">
                <a:latin typeface="Arial"/>
                <a:cs typeface="Arial"/>
              </a:rPr>
              <a:t>assessments,  </a:t>
            </a:r>
            <a:r>
              <a:rPr sz="1050" spc="-5" dirty="0">
                <a:latin typeface="Arial"/>
                <a:cs typeface="Arial"/>
              </a:rPr>
              <a:t>policies</a:t>
            </a:r>
            <a:endParaRPr sz="1050">
              <a:latin typeface="Arial"/>
              <a:cs typeface="Arial"/>
            </a:endParaRPr>
          </a:p>
          <a:p>
            <a:pPr marL="5129530" marR="430530" indent="-105410" algn="just">
              <a:lnSpc>
                <a:spcPts val="1210"/>
              </a:lnSpc>
              <a:spcBef>
                <a:spcPts val="80"/>
              </a:spcBef>
              <a:buFont typeface="Symbol"/>
              <a:buChar char=""/>
              <a:tabLst>
                <a:tab pos="5129530" algn="l"/>
              </a:tabLst>
            </a:pPr>
            <a:r>
              <a:rPr sz="1050" spc="-5" dirty="0">
                <a:latin typeface="Arial"/>
                <a:cs typeface="Arial"/>
              </a:rPr>
              <a:t>Records of</a:t>
            </a:r>
            <a:r>
              <a:rPr sz="1050" spc="-4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earlier  inspections,  tests,  examinations and  surveys.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00">
              <a:latin typeface="Times New Roman"/>
              <a:cs typeface="Times New Roman"/>
            </a:endParaRPr>
          </a:p>
          <a:p>
            <a:pPr marL="1997710">
              <a:lnSpc>
                <a:spcPct val="100000"/>
              </a:lnSpc>
              <a:tabLst>
                <a:tab pos="2201545" algn="l"/>
              </a:tabLst>
            </a:pPr>
            <a:r>
              <a:rPr sz="10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71590" y="4141470"/>
            <a:ext cx="1648460" cy="1737360"/>
          </a:xfrm>
          <a:prstGeom prst="rect">
            <a:avLst/>
          </a:prstGeom>
          <a:solidFill>
            <a:srgbClr val="FFFFFF"/>
          </a:solidFill>
          <a:ln w="7619">
            <a:solidFill>
              <a:srgbClr val="000000"/>
            </a:solidFill>
          </a:ln>
        </p:spPr>
        <p:txBody>
          <a:bodyPr vert="horz" wrap="square" lIns="0" tIns="69850" rIns="0" bIns="0" rtlCol="0">
            <a:spAutoFit/>
          </a:bodyPr>
          <a:lstStyle/>
          <a:p>
            <a:pPr marL="113030">
              <a:lnSpc>
                <a:spcPts val="1235"/>
              </a:lnSpc>
              <a:spcBef>
                <a:spcPts val="550"/>
              </a:spcBef>
            </a:pPr>
            <a:r>
              <a:rPr sz="1050" b="1" spc="-5" dirty="0">
                <a:latin typeface="Arial"/>
                <a:cs typeface="Arial"/>
              </a:rPr>
              <a:t>Interviews</a:t>
            </a:r>
            <a:endParaRPr sz="1050">
              <a:latin typeface="Arial"/>
              <a:cs typeface="Arial"/>
            </a:endParaRPr>
          </a:p>
          <a:p>
            <a:pPr marL="113030">
              <a:lnSpc>
                <a:spcPts val="1235"/>
              </a:lnSpc>
            </a:pPr>
            <a:r>
              <a:rPr sz="1050" spc="-5" dirty="0">
                <a:latin typeface="Arial"/>
                <a:cs typeface="Arial"/>
              </a:rPr>
              <a:t>Information</a:t>
            </a:r>
            <a:r>
              <a:rPr sz="1050" spc="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from:</a:t>
            </a:r>
            <a:endParaRPr sz="1050">
              <a:latin typeface="Arial"/>
              <a:cs typeface="Arial"/>
            </a:endParaRPr>
          </a:p>
          <a:p>
            <a:pPr marL="218440" marR="265430" indent="-105410">
              <a:lnSpc>
                <a:spcPts val="1210"/>
              </a:lnSpc>
              <a:spcBef>
                <a:spcPts val="110"/>
              </a:spcBef>
              <a:buFont typeface="Symbol"/>
              <a:buChar char=""/>
              <a:tabLst>
                <a:tab pos="218440" algn="l"/>
              </a:tabLst>
            </a:pPr>
            <a:r>
              <a:rPr sz="1050" spc="-5" dirty="0">
                <a:latin typeface="Arial"/>
                <a:cs typeface="Arial"/>
              </a:rPr>
              <a:t>Those involved  and their </a:t>
            </a:r>
            <a:r>
              <a:rPr sz="1050" dirty="0">
                <a:latin typeface="Arial"/>
                <a:cs typeface="Arial"/>
              </a:rPr>
              <a:t>line  </a:t>
            </a:r>
            <a:r>
              <a:rPr sz="1050" spc="-5" dirty="0">
                <a:latin typeface="Arial"/>
                <a:cs typeface="Arial"/>
              </a:rPr>
              <a:t>management;</a:t>
            </a:r>
            <a:endParaRPr sz="1050">
              <a:latin typeface="Arial"/>
              <a:cs typeface="Arial"/>
            </a:endParaRPr>
          </a:p>
          <a:p>
            <a:pPr marL="218440" indent="-105410">
              <a:lnSpc>
                <a:spcPts val="1250"/>
              </a:lnSpc>
              <a:buFont typeface="Symbol"/>
              <a:buChar char=""/>
              <a:tabLst>
                <a:tab pos="218440" algn="l"/>
              </a:tabLst>
            </a:pPr>
            <a:r>
              <a:rPr sz="1050" spc="-5" dirty="0">
                <a:latin typeface="Arial"/>
                <a:cs typeface="Arial"/>
              </a:rPr>
              <a:t>Witnesses;</a:t>
            </a:r>
            <a:endParaRPr sz="1050">
              <a:latin typeface="Arial"/>
              <a:cs typeface="Arial"/>
            </a:endParaRPr>
          </a:p>
          <a:p>
            <a:pPr marL="218440" marR="198120" indent="-105410">
              <a:lnSpc>
                <a:spcPts val="1210"/>
              </a:lnSpc>
              <a:spcBef>
                <a:spcPts val="125"/>
              </a:spcBef>
              <a:buFont typeface="Symbol"/>
              <a:buChar char=""/>
              <a:tabLst>
                <a:tab pos="218440" algn="l"/>
              </a:tabLst>
            </a:pPr>
            <a:r>
              <a:rPr sz="1050" spc="-5" dirty="0">
                <a:latin typeface="Arial"/>
                <a:cs typeface="Arial"/>
              </a:rPr>
              <a:t>Those observed or  involved prior </a:t>
            </a:r>
            <a:r>
              <a:rPr sz="1050" spc="-10" dirty="0">
                <a:latin typeface="Arial"/>
                <a:cs typeface="Arial"/>
              </a:rPr>
              <a:t>to </a:t>
            </a:r>
            <a:r>
              <a:rPr sz="1050" spc="-5" dirty="0">
                <a:latin typeface="Arial"/>
                <a:cs typeface="Arial"/>
              </a:rPr>
              <a:t>the  event e.g.  inspection </a:t>
            </a:r>
            <a:r>
              <a:rPr sz="1050" dirty="0">
                <a:latin typeface="Arial"/>
                <a:cs typeface="Arial"/>
              </a:rPr>
              <a:t>&amp;  </a:t>
            </a:r>
            <a:r>
              <a:rPr sz="1050" spc="-5" dirty="0">
                <a:latin typeface="Arial"/>
                <a:cs typeface="Arial"/>
              </a:rPr>
              <a:t>maintenance</a:t>
            </a:r>
            <a:r>
              <a:rPr sz="1050" spc="-1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staff.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28720" y="3248660"/>
            <a:ext cx="3244850" cy="689610"/>
          </a:xfrm>
          <a:custGeom>
            <a:avLst/>
            <a:gdLst/>
            <a:ahLst/>
            <a:cxnLst/>
            <a:rect l="l" t="t" r="r" b="b"/>
            <a:pathLst>
              <a:path w="3244850" h="689610">
                <a:moveTo>
                  <a:pt x="0" y="689609"/>
                </a:moveTo>
                <a:lnTo>
                  <a:pt x="3244850" y="689609"/>
                </a:lnTo>
                <a:lnTo>
                  <a:pt x="3244850" y="0"/>
                </a:lnTo>
                <a:lnTo>
                  <a:pt x="0" y="0"/>
                </a:lnTo>
                <a:lnTo>
                  <a:pt x="0" y="689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28720" y="3248660"/>
            <a:ext cx="3243580" cy="689610"/>
          </a:xfrm>
          <a:custGeom>
            <a:avLst/>
            <a:gdLst/>
            <a:ahLst/>
            <a:cxnLst/>
            <a:rect l="l" t="t" r="r" b="b"/>
            <a:pathLst>
              <a:path w="3243579" h="689610">
                <a:moveTo>
                  <a:pt x="0" y="0"/>
                </a:moveTo>
                <a:lnTo>
                  <a:pt x="3243579" y="0"/>
                </a:lnTo>
                <a:lnTo>
                  <a:pt x="3243579" y="689609"/>
                </a:lnTo>
                <a:lnTo>
                  <a:pt x="0" y="689609"/>
                </a:lnTo>
                <a:lnTo>
                  <a:pt x="0" y="0"/>
                </a:lnTo>
                <a:close/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840479" y="3333750"/>
            <a:ext cx="93345" cy="50863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050" spc="150" dirty="0">
                <a:latin typeface="Symbol"/>
                <a:cs typeface="Symbol"/>
              </a:rPr>
              <a:t></a:t>
            </a:r>
            <a:endParaRPr sz="1050">
              <a:latin typeface="Symbol"/>
              <a:cs typeface="Symbol"/>
            </a:endParaRPr>
          </a:p>
          <a:p>
            <a:pPr>
              <a:lnSpc>
                <a:spcPts val="1255"/>
              </a:lnSpc>
              <a:spcBef>
                <a:spcPts val="20"/>
              </a:spcBef>
            </a:pPr>
            <a:r>
              <a:rPr sz="1050" spc="150" dirty="0">
                <a:latin typeface="Symbol"/>
                <a:cs typeface="Symbol"/>
              </a:rPr>
              <a:t></a:t>
            </a:r>
            <a:endParaRPr sz="1050">
              <a:latin typeface="Symbol"/>
              <a:cs typeface="Symbol"/>
            </a:endParaRPr>
          </a:p>
          <a:p>
            <a:pPr>
              <a:lnSpc>
                <a:spcPts val="1255"/>
              </a:lnSpc>
            </a:pPr>
            <a:r>
              <a:rPr sz="1050" spc="150" dirty="0">
                <a:latin typeface="Symbol"/>
                <a:cs typeface="Symbol"/>
              </a:rPr>
              <a:t></a:t>
            </a:r>
            <a:endParaRPr sz="10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07179" y="3312159"/>
            <a:ext cx="2663190" cy="50863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050" dirty="0">
                <a:latin typeface="Arial"/>
                <a:cs typeface="Arial"/>
              </a:rPr>
              <a:t>Checking </a:t>
            </a:r>
            <a:r>
              <a:rPr sz="1050" spc="-5" dirty="0">
                <a:latin typeface="Arial"/>
                <a:cs typeface="Arial"/>
              </a:rPr>
              <a:t>reliability,</a:t>
            </a:r>
            <a:r>
              <a:rPr sz="105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accuracy</a:t>
            </a:r>
            <a:endParaRPr sz="1050">
              <a:latin typeface="Arial"/>
              <a:cs typeface="Arial"/>
            </a:endParaRPr>
          </a:p>
          <a:p>
            <a:pPr marR="5080">
              <a:lnSpc>
                <a:spcPct val="100000"/>
              </a:lnSpc>
              <a:spcBef>
                <a:spcPts val="20"/>
              </a:spcBef>
            </a:pPr>
            <a:r>
              <a:rPr sz="1050" spc="-5" dirty="0">
                <a:latin typeface="Arial"/>
                <a:cs typeface="Arial"/>
              </a:rPr>
              <a:t>Identifying conflicts </a:t>
            </a:r>
            <a:r>
              <a:rPr sz="1050" dirty="0">
                <a:latin typeface="Arial"/>
                <a:cs typeface="Arial"/>
              </a:rPr>
              <a:t>and </a:t>
            </a:r>
            <a:r>
              <a:rPr sz="1050" spc="-5" dirty="0">
                <a:latin typeface="Arial"/>
                <a:cs typeface="Arial"/>
              </a:rPr>
              <a:t>resolving differences  Identifying gaps </a:t>
            </a:r>
            <a:r>
              <a:rPr sz="1050" dirty="0">
                <a:latin typeface="Arial"/>
                <a:cs typeface="Arial"/>
              </a:rPr>
              <a:t>in</a:t>
            </a:r>
            <a:r>
              <a:rPr sz="1050" spc="-5" dirty="0">
                <a:latin typeface="Arial"/>
                <a:cs typeface="Arial"/>
              </a:rPr>
              <a:t> evidence</a:t>
            </a:r>
            <a:endParaRPr sz="10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615690" y="3522979"/>
            <a:ext cx="115570" cy="116839"/>
          </a:xfrm>
          <a:custGeom>
            <a:avLst/>
            <a:gdLst/>
            <a:ahLst/>
            <a:cxnLst/>
            <a:rect l="l" t="t" r="r" b="b"/>
            <a:pathLst>
              <a:path w="115570" h="116839">
                <a:moveTo>
                  <a:pt x="0" y="0"/>
                </a:moveTo>
                <a:lnTo>
                  <a:pt x="0" y="116840"/>
                </a:lnTo>
                <a:lnTo>
                  <a:pt x="11557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74129" y="4043679"/>
            <a:ext cx="0" cy="403860"/>
          </a:xfrm>
          <a:custGeom>
            <a:avLst/>
            <a:gdLst/>
            <a:ahLst/>
            <a:cxnLst/>
            <a:rect l="l" t="t" r="r" b="b"/>
            <a:pathLst>
              <a:path h="403860">
                <a:moveTo>
                  <a:pt x="0" y="403860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316979" y="3930650"/>
            <a:ext cx="115570" cy="116839"/>
          </a:xfrm>
          <a:custGeom>
            <a:avLst/>
            <a:gdLst/>
            <a:ahLst/>
            <a:cxnLst/>
            <a:rect l="l" t="t" r="r" b="b"/>
            <a:pathLst>
              <a:path w="115570" h="116839">
                <a:moveTo>
                  <a:pt x="57150" y="0"/>
                </a:moveTo>
                <a:lnTo>
                  <a:pt x="0" y="116839"/>
                </a:lnTo>
                <a:lnTo>
                  <a:pt x="115570" y="116839"/>
                </a:lnTo>
                <a:lnTo>
                  <a:pt x="57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62700" y="252095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304279" y="3126739"/>
            <a:ext cx="115570" cy="115570"/>
          </a:xfrm>
          <a:custGeom>
            <a:avLst/>
            <a:gdLst/>
            <a:ahLst/>
            <a:cxnLst/>
            <a:rect l="l" t="t" r="r" b="b"/>
            <a:pathLst>
              <a:path w="115570" h="115569">
                <a:moveTo>
                  <a:pt x="115570" y="0"/>
                </a:moveTo>
                <a:lnTo>
                  <a:pt x="0" y="0"/>
                </a:lnTo>
                <a:lnTo>
                  <a:pt x="58420" y="115570"/>
                </a:lnTo>
                <a:lnTo>
                  <a:pt x="1155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3400" y="2133600"/>
            <a:ext cx="7071359" cy="1732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Interviewing the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person(s)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involved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witnesses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the accident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prime 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importance, ideally in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familiar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surroundings 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so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as not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to make the person</a:t>
            </a:r>
            <a:r>
              <a:rPr sz="28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uncomfortable.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1219" y="4420870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245" dirty="0">
                <a:solidFill>
                  <a:srgbClr val="FFCC99"/>
                </a:solidFill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3400" y="4191000"/>
            <a:ext cx="7178040" cy="2395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interview style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is important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with  emphasis on prevention rather than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blame.</a:t>
            </a:r>
            <a:endParaRPr sz="2800">
              <a:latin typeface="Arial"/>
              <a:cs typeface="Arial"/>
            </a:endParaRPr>
          </a:p>
          <a:p>
            <a:pPr marL="12700" marR="6985" algn="just">
              <a:lnSpc>
                <a:spcPct val="100000"/>
              </a:lnSpc>
              <a:spcBef>
                <a:spcPts val="900"/>
              </a:spcBef>
            </a:pP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person(s)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should give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an account of  what happened in their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terms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rather than the 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investigators</a:t>
            </a: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90800" y="228600"/>
            <a:ext cx="25114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solidFill>
                  <a:srgbClr val="FFFF00"/>
                </a:solidFill>
                <a:latin typeface="Arial"/>
                <a:cs typeface="Arial"/>
              </a:rPr>
              <a:t>Interviews</a:t>
            </a:r>
            <a:endParaRPr sz="4000">
              <a:latin typeface="Arial"/>
              <a:cs typeface="Arial"/>
            </a:endParaRPr>
          </a:p>
        </p:txBody>
      </p:sp>
      <p:pic>
        <p:nvPicPr>
          <p:cNvPr id="8" name="Picture 7" descr="aid1559207-v4-728px-Get-the-Most-from-a-Car-Accident-Claim-Step-2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0"/>
            <a:ext cx="30480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1700" y="567690"/>
            <a:ext cx="22586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5" dirty="0">
                <a:solidFill>
                  <a:srgbClr val="FFFF00"/>
                </a:solidFill>
                <a:latin typeface="Arial"/>
                <a:cs typeface="Arial"/>
              </a:rPr>
              <a:t>I</a:t>
            </a:r>
            <a:r>
              <a:rPr sz="3600" b="1" spc="-5" dirty="0">
                <a:solidFill>
                  <a:srgbClr val="FFFF00"/>
                </a:solidFill>
                <a:latin typeface="Arial"/>
                <a:cs typeface="Arial"/>
              </a:rPr>
              <a:t>nte</a:t>
            </a:r>
            <a:r>
              <a:rPr sz="3600" b="1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3600" b="1" spc="-15" dirty="0">
                <a:solidFill>
                  <a:srgbClr val="FFFF00"/>
                </a:solidFill>
                <a:latin typeface="Arial"/>
                <a:cs typeface="Arial"/>
              </a:rPr>
              <a:t>v</a:t>
            </a:r>
            <a:r>
              <a:rPr sz="3600" b="1" spc="-5" dirty="0">
                <a:solidFill>
                  <a:srgbClr val="FFFF00"/>
                </a:solidFill>
                <a:latin typeface="Arial"/>
                <a:cs typeface="Arial"/>
              </a:rPr>
              <a:t>ie</a:t>
            </a:r>
            <a:r>
              <a:rPr sz="3600" b="1" spc="5" dirty="0">
                <a:solidFill>
                  <a:srgbClr val="FFFF00"/>
                </a:solidFill>
                <a:latin typeface="Arial"/>
                <a:cs typeface="Arial"/>
              </a:rPr>
              <a:t>w</a:t>
            </a:r>
            <a:r>
              <a:rPr sz="3600" b="1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1219" y="1968500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245" dirty="0">
                <a:solidFill>
                  <a:srgbClr val="FFCC99"/>
                </a:solidFill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5069" y="1866900"/>
            <a:ext cx="71735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Interviews should be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separate to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stop people 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influencing each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other.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1219" y="2909570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245" dirty="0">
                <a:solidFill>
                  <a:srgbClr val="FFCC99"/>
                </a:solidFill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95069" y="2809240"/>
            <a:ext cx="7176134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Questions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when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asked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should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be 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intimidating as the investigator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seen 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as aggressive and reflecting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a blame</a:t>
            </a:r>
            <a:r>
              <a:rPr sz="28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culture.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9800" y="720089"/>
            <a:ext cx="2182495" cy="469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900" b="1" dirty="0">
                <a:solidFill>
                  <a:srgbClr val="FFFF00"/>
                </a:solidFill>
                <a:latin typeface="Arial"/>
                <a:cs typeface="Arial"/>
              </a:rPr>
              <a:t>Observation</a:t>
            </a:r>
            <a:endParaRPr sz="2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1889" y="1252220"/>
            <a:ext cx="7204709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accident site should be inspected as 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soon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as possible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after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the accident. Particular  attention should/must be given to: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3269" y="2881629"/>
            <a:ext cx="150495" cy="156972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800" dirty="0">
                <a:solidFill>
                  <a:srgbClr val="FFFF99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2800" dirty="0">
                <a:solidFill>
                  <a:srgbClr val="FFFF99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800" dirty="0">
                <a:solidFill>
                  <a:srgbClr val="FFFF99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3269" y="4941570"/>
            <a:ext cx="150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FF99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51889" y="2899409"/>
            <a:ext cx="7006590" cy="251333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Positions of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people.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Personnel protective equipment</a:t>
            </a:r>
            <a:r>
              <a:rPr sz="28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(PPE).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700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Tools and equipment, plant or substances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in 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use.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Orderliness/Tidiness.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2190" y="339089"/>
            <a:ext cx="2038985" cy="469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900" b="1" dirty="0">
                <a:solidFill>
                  <a:srgbClr val="FFFF00"/>
                </a:solidFill>
                <a:latin typeface="Arial"/>
                <a:cs typeface="Arial"/>
              </a:rPr>
              <a:t>Documents</a:t>
            </a:r>
            <a:endParaRPr sz="2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3269" y="871220"/>
            <a:ext cx="63569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Documentation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be looked at</a:t>
            </a:r>
            <a:r>
              <a:rPr sz="28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includes: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1219" y="1460499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solidFill>
                  <a:srgbClr val="FFCC99"/>
                </a:solidFill>
                <a:latin typeface="Calibri"/>
                <a:cs typeface="Calibri"/>
              </a:rPr>
              <a:t>●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95069" y="1374140"/>
            <a:ext cx="7052309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Written instructions, procedures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risk 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assessments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which should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have been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operation 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and followed.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validity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of these documents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may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need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be checked by interview. The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main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points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look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are: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77670" y="3202940"/>
            <a:ext cx="5321935" cy="113030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425450" indent="-412750">
              <a:lnSpc>
                <a:spcPct val="100000"/>
              </a:lnSpc>
              <a:spcBef>
                <a:spcPts val="600"/>
              </a:spcBef>
              <a:buFont typeface="Calibri"/>
              <a:buChar char=""/>
              <a:tabLst>
                <a:tab pos="424815" algn="l"/>
                <a:tab pos="425450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they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adequate/satisfactory?</a:t>
            </a:r>
            <a:endParaRPr sz="2000">
              <a:latin typeface="Arial"/>
              <a:cs typeface="Arial"/>
            </a:endParaRPr>
          </a:p>
          <a:p>
            <a:pPr marL="425450" indent="-412750">
              <a:lnSpc>
                <a:spcPct val="100000"/>
              </a:lnSpc>
              <a:spcBef>
                <a:spcPts val="500"/>
              </a:spcBef>
              <a:buFont typeface="Calibri"/>
              <a:buChar char=""/>
              <a:tabLst>
                <a:tab pos="424815" algn="l"/>
                <a:tab pos="425450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Were they followed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occasion?</a:t>
            </a:r>
            <a:endParaRPr sz="2000">
              <a:latin typeface="Arial"/>
              <a:cs typeface="Arial"/>
            </a:endParaRPr>
          </a:p>
          <a:p>
            <a:pPr marL="425450" indent="-412750">
              <a:lnSpc>
                <a:spcPct val="100000"/>
              </a:lnSpc>
              <a:spcBef>
                <a:spcPts val="500"/>
              </a:spcBef>
              <a:buFont typeface="Calibri"/>
              <a:buChar char=""/>
              <a:tabLst>
                <a:tab pos="424815" algn="l"/>
                <a:tab pos="425450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Were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people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trained/competent to follow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it?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1219" y="4470400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solidFill>
                  <a:srgbClr val="FFCC99"/>
                </a:solidFill>
                <a:latin typeface="Calibri"/>
                <a:cs typeface="Calibri"/>
              </a:rPr>
              <a:t>●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95069" y="4382770"/>
            <a:ext cx="706374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Records of inspections, tests, examination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surveys undertaken before the event. These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provide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how and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why the circumstances 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leading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to the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event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arose.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9870" y="491489"/>
            <a:ext cx="3601085" cy="469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900" b="1" dirty="0">
                <a:solidFill>
                  <a:srgbClr val="FFFF00"/>
                </a:solidFill>
                <a:latin typeface="Arial"/>
                <a:cs typeface="Arial"/>
              </a:rPr>
              <a:t>Determining</a:t>
            </a:r>
            <a:r>
              <a:rPr sz="2900" b="1" spc="-4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900" b="1" dirty="0">
                <a:solidFill>
                  <a:srgbClr val="FFFF00"/>
                </a:solidFill>
                <a:latin typeface="Arial"/>
                <a:cs typeface="Arial"/>
              </a:rPr>
              <a:t>Causes</a:t>
            </a:r>
            <a:endParaRPr sz="2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1219" y="1097280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solidFill>
                  <a:srgbClr val="FFCC99"/>
                </a:solidFill>
                <a:latin typeface="Calibri"/>
                <a:cs typeface="Calibri"/>
              </a:rPr>
              <a:t>●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1219" y="1904999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solidFill>
                  <a:srgbClr val="FFCC99"/>
                </a:solidFill>
                <a:latin typeface="Calibri"/>
                <a:cs typeface="Calibri"/>
              </a:rPr>
              <a:t>●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1219" y="3821429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solidFill>
                  <a:srgbClr val="FFCC99"/>
                </a:solidFill>
                <a:latin typeface="Calibri"/>
                <a:cs typeface="Calibri"/>
              </a:rPr>
              <a:t>●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95069" y="1010920"/>
            <a:ext cx="7156450" cy="4629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43204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Collect all information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facts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which surround the  accident.</a:t>
            </a:r>
            <a:endParaRPr sz="2400">
              <a:latin typeface="Arial"/>
              <a:cs typeface="Arial"/>
            </a:endParaRPr>
          </a:p>
          <a:p>
            <a:pPr marL="12700" marR="9525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Immediate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causes are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obvious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and easy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find.  They are brought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about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by unsafe acts and  conditions and are the </a:t>
            </a:r>
            <a:r>
              <a:rPr sz="2400" b="1" spc="-10" dirty="0">
                <a:solidFill>
                  <a:srgbClr val="FFFF00"/>
                </a:solidFill>
                <a:latin typeface="Arial"/>
                <a:cs typeface="Arial"/>
              </a:rPr>
              <a:t>ACTIVE </a:t>
            </a: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FAILURES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.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Unsafe  acts show poor safety attitudes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indicate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lack of 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proper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training.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69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These unsafe acts and conditions are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brought about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the so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called ‘root causes’. These are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2400" b="1" spc="-10" dirty="0">
                <a:solidFill>
                  <a:srgbClr val="FFFF00"/>
                </a:solidFill>
                <a:latin typeface="Arial"/>
                <a:cs typeface="Arial"/>
              </a:rPr>
              <a:t>LATENT </a:t>
            </a: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FAILURES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brought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about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by  failures in organisation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the management’s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safety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system.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7839" y="619759"/>
            <a:ext cx="5603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latin typeface="Arial"/>
                <a:cs typeface="Arial"/>
              </a:rPr>
              <a:t>Objectives of </a:t>
            </a:r>
            <a:r>
              <a:rPr sz="3600" b="1" spc="-5" dirty="0">
                <a:latin typeface="Arial"/>
                <a:cs typeface="Arial"/>
              </a:rPr>
              <a:t>this</a:t>
            </a:r>
            <a:r>
              <a:rPr sz="3600" b="1" spc="-5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Section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1219" y="2115820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245" dirty="0">
                <a:solidFill>
                  <a:srgbClr val="FFCC99"/>
                </a:solidFill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1219" y="3058159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245" dirty="0">
                <a:solidFill>
                  <a:srgbClr val="FFCC99"/>
                </a:solidFill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1219" y="3999229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245" dirty="0">
                <a:solidFill>
                  <a:srgbClr val="FFCC99"/>
                </a:solidFill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95069" y="2015490"/>
            <a:ext cx="6057265" cy="2335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define the reasons for investigating  accident and incidents.</a:t>
            </a:r>
            <a:endParaRPr sz="2800">
              <a:latin typeface="Arial"/>
              <a:cs typeface="Arial"/>
            </a:endParaRPr>
          </a:p>
          <a:p>
            <a:pPr marL="12700" marR="162560">
              <a:lnSpc>
                <a:spcPct val="100000"/>
              </a:lnSpc>
              <a:spcBef>
                <a:spcPts val="690"/>
              </a:spcBef>
            </a:pP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outline the process for effectively  investigating accidents and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incidents.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facilitate an effective</a:t>
            </a:r>
            <a:r>
              <a:rPr sz="28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investigation.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069" y="1437639"/>
            <a:ext cx="6435090" cy="469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900" b="1" dirty="0">
                <a:solidFill>
                  <a:srgbClr val="FFFF00"/>
                </a:solidFill>
                <a:latin typeface="Arial"/>
                <a:cs typeface="Arial"/>
              </a:rPr>
              <a:t>Determine what changes </a:t>
            </a:r>
            <a:r>
              <a:rPr sz="2900" b="1" spc="5" dirty="0">
                <a:solidFill>
                  <a:srgbClr val="FFFF00"/>
                </a:solidFill>
                <a:latin typeface="Arial"/>
                <a:cs typeface="Arial"/>
              </a:rPr>
              <a:t>are</a:t>
            </a:r>
            <a:r>
              <a:rPr sz="2900" b="1" spc="-2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900" b="1" dirty="0">
                <a:solidFill>
                  <a:srgbClr val="FFFF00"/>
                </a:solidFill>
                <a:latin typeface="Arial"/>
                <a:cs typeface="Arial"/>
              </a:rPr>
              <a:t>needed</a:t>
            </a:r>
            <a:endParaRPr sz="2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0569" y="2325370"/>
            <a:ext cx="7482840" cy="137795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algn="ctr">
              <a:lnSpc>
                <a:spcPts val="2590"/>
              </a:lnSpc>
              <a:spcBef>
                <a:spcPts val="425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investigation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should determine what control  measures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were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absent,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inadequate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implemented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so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generate remedial action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implementation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correct this.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2770" y="294639"/>
            <a:ext cx="4743450" cy="8680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3310"/>
              </a:lnSpc>
              <a:spcBef>
                <a:spcPts val="110"/>
              </a:spcBef>
            </a:pPr>
            <a:r>
              <a:rPr sz="2900" b="1" dirty="0">
                <a:solidFill>
                  <a:srgbClr val="FFFF00"/>
                </a:solidFill>
                <a:latin typeface="Arial"/>
                <a:cs typeface="Arial"/>
              </a:rPr>
              <a:t>Recording </a:t>
            </a:r>
            <a:r>
              <a:rPr sz="2900" b="1" spc="5" dirty="0">
                <a:solidFill>
                  <a:srgbClr val="FFFF00"/>
                </a:solidFill>
                <a:latin typeface="Arial"/>
                <a:cs typeface="Arial"/>
              </a:rPr>
              <a:t>&amp; </a:t>
            </a:r>
            <a:r>
              <a:rPr sz="2900" b="1" spc="-5" dirty="0">
                <a:solidFill>
                  <a:srgbClr val="FFFF00"/>
                </a:solidFill>
                <a:latin typeface="Arial"/>
                <a:cs typeface="Arial"/>
              </a:rPr>
              <a:t>Analysing</a:t>
            </a:r>
            <a:r>
              <a:rPr sz="2900" b="1" spc="-4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900" b="1" spc="5" dirty="0">
                <a:solidFill>
                  <a:srgbClr val="FFFF00"/>
                </a:solidFill>
                <a:latin typeface="Arial"/>
                <a:cs typeface="Arial"/>
              </a:rPr>
              <a:t>the</a:t>
            </a:r>
            <a:endParaRPr sz="2900">
              <a:latin typeface="Arial"/>
              <a:cs typeface="Arial"/>
            </a:endParaRPr>
          </a:p>
          <a:p>
            <a:pPr marL="1876425">
              <a:lnSpc>
                <a:spcPts val="3310"/>
              </a:lnSpc>
            </a:pPr>
            <a:r>
              <a:rPr sz="2900" b="1" dirty="0">
                <a:solidFill>
                  <a:srgbClr val="FFFF00"/>
                </a:solidFill>
                <a:latin typeface="Arial"/>
                <a:cs typeface="Arial"/>
              </a:rPr>
              <a:t>Results</a:t>
            </a:r>
            <a:endParaRPr sz="2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28620" y="1242059"/>
            <a:ext cx="11683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70" dirty="0">
                <a:solidFill>
                  <a:srgbClr val="FFCC99"/>
                </a:solidFill>
                <a:latin typeface="Calibri"/>
                <a:cs typeface="Calibri"/>
              </a:rPr>
              <a:t>●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52470" y="1169670"/>
            <a:ext cx="4893945" cy="60452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0"/>
              </a:spcBef>
              <a:tabLst>
                <a:tab pos="1330325" algn="l"/>
                <a:tab pos="1741170" algn="l"/>
                <a:tab pos="2094864" algn="l"/>
                <a:tab pos="3042285" algn="l"/>
                <a:tab pos="368046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ec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	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n	a	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	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	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ic  manner.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28620" y="1854200"/>
            <a:ext cx="11683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70" dirty="0">
                <a:solidFill>
                  <a:srgbClr val="FFCC99"/>
                </a:solidFill>
                <a:latin typeface="Calibri"/>
                <a:cs typeface="Calibri"/>
              </a:rPr>
              <a:t>●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28620" y="2192020"/>
            <a:ext cx="11683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70" dirty="0">
                <a:solidFill>
                  <a:srgbClr val="FFCC99"/>
                </a:solidFill>
                <a:latin typeface="Calibri"/>
                <a:cs typeface="Calibri"/>
              </a:rPr>
              <a:t>●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28620" y="3077209"/>
            <a:ext cx="11683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70" dirty="0">
                <a:solidFill>
                  <a:srgbClr val="FFCC99"/>
                </a:solidFill>
                <a:latin typeface="Calibri"/>
                <a:cs typeface="Calibri"/>
              </a:rPr>
              <a:t>●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28620" y="3689350"/>
            <a:ext cx="11683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70" dirty="0">
                <a:solidFill>
                  <a:srgbClr val="FFCC99"/>
                </a:solidFill>
                <a:latin typeface="Calibri"/>
                <a:cs typeface="Calibri"/>
              </a:rPr>
              <a:t>●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52470" y="1748789"/>
            <a:ext cx="4894580" cy="219964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Provides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 historical record of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accident.</a:t>
            </a:r>
            <a:endParaRPr sz="2000">
              <a:latin typeface="Arial"/>
              <a:cs typeface="Arial"/>
            </a:endParaRPr>
          </a:p>
          <a:p>
            <a:pPr marL="12700" marR="5080" algn="just">
              <a:lnSpc>
                <a:spcPts val="2160"/>
              </a:lnSpc>
              <a:spcBef>
                <a:spcPts val="53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Analysis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causes and recommended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preventative protective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measures should  be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listed.</a:t>
            </a:r>
            <a:endParaRPr sz="2000">
              <a:latin typeface="Arial"/>
              <a:cs typeface="Arial"/>
            </a:endParaRPr>
          </a:p>
          <a:p>
            <a:pPr marL="12700" marR="6350" algn="just">
              <a:lnSpc>
                <a:spcPts val="2160"/>
              </a:lnSpc>
              <a:spcBef>
                <a:spcPts val="5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Completed as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soon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after the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accident as  possible.</a:t>
            </a:r>
            <a:endParaRPr sz="20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229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Information on the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accident and</a:t>
            </a:r>
            <a:r>
              <a:rPr sz="2000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remedial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52470" y="3892550"/>
            <a:ext cx="48958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68400" algn="l"/>
                <a:tab pos="2266950" algn="l"/>
                <a:tab pos="2898775" algn="l"/>
                <a:tab pos="4068445" algn="l"/>
                <a:tab pos="4628515" algn="l"/>
              </a:tabLst>
            </a:pP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ct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	s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ho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ld	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	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	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	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52470" y="4166870"/>
            <a:ext cx="13982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pe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28620" y="4575809"/>
            <a:ext cx="11683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70" dirty="0">
                <a:solidFill>
                  <a:srgbClr val="FFCC99"/>
                </a:solidFill>
                <a:latin typeface="Calibri"/>
                <a:cs typeface="Calibri"/>
              </a:rPr>
              <a:t>●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52470" y="4503420"/>
            <a:ext cx="4895215" cy="87884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5080" algn="just">
              <a:lnSpc>
                <a:spcPts val="2160"/>
              </a:lnSpc>
              <a:spcBef>
                <a:spcPts val="37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Appropriate preventative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measures may  also have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implemented by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such  supervisors.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28620" y="5450840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60" dirty="0">
                <a:solidFill>
                  <a:srgbClr val="FFCC99"/>
                </a:solidFill>
                <a:latin typeface="Calibri"/>
                <a:cs typeface="Calibri"/>
              </a:rPr>
              <a:t>●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52470" y="5386070"/>
            <a:ext cx="4899660" cy="104013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315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Investigation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reports and accident statistics  should be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analysed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from time to time to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identify 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common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causes,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features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trends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be  apparent from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looking at events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8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isolation.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5940" y="1776729"/>
            <a:ext cx="1828800" cy="480059"/>
          </a:xfrm>
          <a:prstGeom prst="rect">
            <a:avLst/>
          </a:prstGeom>
          <a:solidFill>
            <a:srgbClr val="99CCFF"/>
          </a:solidFill>
          <a:ln w="10160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737235" marR="243840" indent="-499109">
              <a:lnSpc>
                <a:spcPts val="1350"/>
              </a:lnSpc>
              <a:spcBef>
                <a:spcPts val="380"/>
              </a:spcBef>
            </a:pPr>
            <a:r>
              <a:rPr sz="1150" spc="5" dirty="0">
                <a:latin typeface="Arial"/>
                <a:cs typeface="Arial"/>
              </a:rPr>
              <a:t>Deal </a:t>
            </a:r>
            <a:r>
              <a:rPr sz="1150" dirty="0">
                <a:latin typeface="Arial"/>
                <a:cs typeface="Arial"/>
              </a:rPr>
              <a:t>with  </a:t>
            </a:r>
            <a:r>
              <a:rPr sz="1150" spc="5" dirty="0">
                <a:latin typeface="Arial"/>
                <a:cs typeface="Arial"/>
              </a:rPr>
              <a:t>immediate  </a:t>
            </a:r>
            <a:r>
              <a:rPr sz="1150" dirty="0">
                <a:latin typeface="Arial"/>
                <a:cs typeface="Arial"/>
              </a:rPr>
              <a:t>risks.</a:t>
            </a:r>
            <a:endParaRPr sz="11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2130" y="2589529"/>
            <a:ext cx="1828800" cy="480059"/>
          </a:xfrm>
          <a:prstGeom prst="rect">
            <a:avLst/>
          </a:prstGeom>
          <a:solidFill>
            <a:srgbClr val="99CCFF"/>
          </a:solidFill>
          <a:ln w="10160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477520" marR="320675" indent="-157480">
              <a:lnSpc>
                <a:spcPts val="1350"/>
              </a:lnSpc>
              <a:spcBef>
                <a:spcPts val="380"/>
              </a:spcBef>
            </a:pPr>
            <a:r>
              <a:rPr sz="1150" spc="5" dirty="0">
                <a:latin typeface="Arial"/>
                <a:cs typeface="Arial"/>
              </a:rPr>
              <a:t>Select </a:t>
            </a:r>
            <a:r>
              <a:rPr sz="1150" spc="10" dirty="0">
                <a:latin typeface="Arial"/>
                <a:cs typeface="Arial"/>
              </a:rPr>
              <a:t>the </a:t>
            </a:r>
            <a:r>
              <a:rPr sz="1150" spc="5" dirty="0">
                <a:latin typeface="Arial"/>
                <a:cs typeface="Arial"/>
              </a:rPr>
              <a:t>level  </a:t>
            </a:r>
            <a:r>
              <a:rPr sz="1150" spc="10" dirty="0">
                <a:latin typeface="Arial"/>
                <a:cs typeface="Arial"/>
              </a:rPr>
              <a:t>of  </a:t>
            </a:r>
            <a:r>
              <a:rPr sz="1150" spc="5" dirty="0">
                <a:latin typeface="Arial"/>
                <a:cs typeface="Arial"/>
              </a:rPr>
              <a:t>investigation.</a:t>
            </a:r>
            <a:endParaRPr sz="11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2130" y="3415029"/>
            <a:ext cx="1828800" cy="438150"/>
          </a:xfrm>
          <a:prstGeom prst="rect">
            <a:avLst/>
          </a:prstGeom>
          <a:solidFill>
            <a:srgbClr val="99CCFF"/>
          </a:solidFill>
          <a:ln w="10160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200660">
              <a:lnSpc>
                <a:spcPct val="100000"/>
              </a:lnSpc>
              <a:spcBef>
                <a:spcPts val="340"/>
              </a:spcBef>
            </a:pPr>
            <a:r>
              <a:rPr sz="1150" spc="5" dirty="0">
                <a:latin typeface="Arial"/>
                <a:cs typeface="Arial"/>
              </a:rPr>
              <a:t>Investigate </a:t>
            </a:r>
            <a:r>
              <a:rPr sz="1150" spc="10" dirty="0">
                <a:latin typeface="Arial"/>
                <a:cs typeface="Arial"/>
              </a:rPr>
              <a:t>the</a:t>
            </a:r>
            <a:r>
              <a:rPr sz="1150" spc="5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event.</a:t>
            </a:r>
            <a:endParaRPr sz="11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2130" y="4165600"/>
            <a:ext cx="1828800" cy="490220"/>
          </a:xfrm>
          <a:prstGeom prst="rect">
            <a:avLst/>
          </a:prstGeom>
          <a:solidFill>
            <a:srgbClr val="FFFF00"/>
          </a:solidFill>
          <a:ln w="10160">
            <a:solidFill>
              <a:srgbClr val="000000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674370" marR="117475" indent="-551180">
              <a:lnSpc>
                <a:spcPts val="1340"/>
              </a:lnSpc>
              <a:spcBef>
                <a:spcPts val="395"/>
              </a:spcBef>
            </a:pPr>
            <a:r>
              <a:rPr sz="1150" spc="5" dirty="0">
                <a:latin typeface="Arial"/>
                <a:cs typeface="Arial"/>
              </a:rPr>
              <a:t>Record </a:t>
            </a:r>
            <a:r>
              <a:rPr sz="1150" spc="10" dirty="0">
                <a:latin typeface="Arial"/>
                <a:cs typeface="Arial"/>
              </a:rPr>
              <a:t>and </a:t>
            </a:r>
            <a:r>
              <a:rPr sz="1150" spc="5" dirty="0">
                <a:latin typeface="Arial"/>
                <a:cs typeface="Arial"/>
              </a:rPr>
              <a:t>analyse  </a:t>
            </a:r>
            <a:r>
              <a:rPr sz="1150" spc="10" dirty="0">
                <a:latin typeface="Arial"/>
                <a:cs typeface="Arial"/>
              </a:rPr>
              <a:t>the</a:t>
            </a:r>
            <a:r>
              <a:rPr sz="1150" spc="-10" dirty="0">
                <a:latin typeface="Arial"/>
                <a:cs typeface="Arial"/>
              </a:rPr>
              <a:t> </a:t>
            </a:r>
            <a:r>
              <a:rPr sz="1150" spc="5" dirty="0">
                <a:latin typeface="Arial"/>
                <a:cs typeface="Arial"/>
              </a:rPr>
              <a:t>results.</a:t>
            </a:r>
            <a:endParaRPr sz="11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2130" y="4978400"/>
            <a:ext cx="1828800" cy="438150"/>
          </a:xfrm>
          <a:prstGeom prst="rect">
            <a:avLst/>
          </a:prstGeom>
          <a:solidFill>
            <a:srgbClr val="99CCFF"/>
          </a:solidFill>
          <a:ln w="10160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242570">
              <a:lnSpc>
                <a:spcPct val="100000"/>
              </a:lnSpc>
              <a:spcBef>
                <a:spcPts val="340"/>
              </a:spcBef>
            </a:pPr>
            <a:r>
              <a:rPr sz="1150" spc="5" dirty="0">
                <a:latin typeface="Arial"/>
                <a:cs typeface="Arial"/>
              </a:rPr>
              <a:t>Review </a:t>
            </a:r>
            <a:r>
              <a:rPr sz="1150" spc="10" dirty="0">
                <a:latin typeface="Arial"/>
                <a:cs typeface="Arial"/>
              </a:rPr>
              <a:t>the</a:t>
            </a:r>
            <a:r>
              <a:rPr sz="1150" spc="-5" dirty="0">
                <a:latin typeface="Arial"/>
                <a:cs typeface="Arial"/>
              </a:rPr>
              <a:t> </a:t>
            </a:r>
            <a:r>
              <a:rPr sz="1150" spc="5" dirty="0">
                <a:latin typeface="Arial"/>
                <a:cs typeface="Arial"/>
              </a:rPr>
              <a:t>process.</a:t>
            </a:r>
            <a:endParaRPr sz="11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306830" y="2266950"/>
            <a:ext cx="283210" cy="314960"/>
          </a:xfrm>
          <a:custGeom>
            <a:avLst/>
            <a:gdLst/>
            <a:ahLst/>
            <a:cxnLst/>
            <a:rect l="l" t="t" r="r" b="b"/>
            <a:pathLst>
              <a:path w="283209" h="314960">
                <a:moveTo>
                  <a:pt x="283209" y="234950"/>
                </a:moveTo>
                <a:lnTo>
                  <a:pt x="0" y="234950"/>
                </a:lnTo>
                <a:lnTo>
                  <a:pt x="140969" y="314960"/>
                </a:lnTo>
                <a:lnTo>
                  <a:pt x="283209" y="234950"/>
                </a:lnTo>
                <a:close/>
              </a:path>
              <a:path w="283209" h="314960">
                <a:moveTo>
                  <a:pt x="212089" y="0"/>
                </a:moveTo>
                <a:lnTo>
                  <a:pt x="71119" y="0"/>
                </a:lnTo>
                <a:lnTo>
                  <a:pt x="71119" y="234950"/>
                </a:lnTo>
                <a:lnTo>
                  <a:pt x="212089" y="234950"/>
                </a:lnTo>
                <a:lnTo>
                  <a:pt x="21208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06830" y="2266950"/>
            <a:ext cx="283210" cy="314960"/>
          </a:xfrm>
          <a:custGeom>
            <a:avLst/>
            <a:gdLst/>
            <a:ahLst/>
            <a:cxnLst/>
            <a:rect l="l" t="t" r="r" b="b"/>
            <a:pathLst>
              <a:path w="283209" h="314960">
                <a:moveTo>
                  <a:pt x="0" y="234950"/>
                </a:moveTo>
                <a:lnTo>
                  <a:pt x="71119" y="234950"/>
                </a:lnTo>
                <a:lnTo>
                  <a:pt x="71119" y="0"/>
                </a:lnTo>
                <a:lnTo>
                  <a:pt x="212089" y="0"/>
                </a:lnTo>
                <a:lnTo>
                  <a:pt x="212089" y="234950"/>
                </a:lnTo>
                <a:lnTo>
                  <a:pt x="283209" y="234950"/>
                </a:lnTo>
                <a:lnTo>
                  <a:pt x="140969" y="314960"/>
                </a:lnTo>
                <a:lnTo>
                  <a:pt x="0" y="234950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83969" y="3078479"/>
            <a:ext cx="280670" cy="316230"/>
          </a:xfrm>
          <a:custGeom>
            <a:avLst/>
            <a:gdLst/>
            <a:ahLst/>
            <a:cxnLst/>
            <a:rect l="l" t="t" r="r" b="b"/>
            <a:pathLst>
              <a:path w="280669" h="316229">
                <a:moveTo>
                  <a:pt x="280670" y="236220"/>
                </a:moveTo>
                <a:lnTo>
                  <a:pt x="0" y="236220"/>
                </a:lnTo>
                <a:lnTo>
                  <a:pt x="142240" y="316230"/>
                </a:lnTo>
                <a:lnTo>
                  <a:pt x="280670" y="236220"/>
                </a:lnTo>
                <a:close/>
              </a:path>
              <a:path w="280669" h="316229">
                <a:moveTo>
                  <a:pt x="209550" y="0"/>
                </a:moveTo>
                <a:lnTo>
                  <a:pt x="71120" y="0"/>
                </a:lnTo>
                <a:lnTo>
                  <a:pt x="71120" y="236220"/>
                </a:lnTo>
                <a:lnTo>
                  <a:pt x="209550" y="236220"/>
                </a:lnTo>
                <a:lnTo>
                  <a:pt x="20955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83969" y="3078479"/>
            <a:ext cx="280670" cy="316230"/>
          </a:xfrm>
          <a:custGeom>
            <a:avLst/>
            <a:gdLst/>
            <a:ahLst/>
            <a:cxnLst/>
            <a:rect l="l" t="t" r="r" b="b"/>
            <a:pathLst>
              <a:path w="280669" h="316229">
                <a:moveTo>
                  <a:pt x="0" y="236220"/>
                </a:moveTo>
                <a:lnTo>
                  <a:pt x="71120" y="236220"/>
                </a:lnTo>
                <a:lnTo>
                  <a:pt x="71120" y="0"/>
                </a:lnTo>
                <a:lnTo>
                  <a:pt x="209550" y="0"/>
                </a:lnTo>
                <a:lnTo>
                  <a:pt x="209550" y="236220"/>
                </a:lnTo>
                <a:lnTo>
                  <a:pt x="280670" y="236220"/>
                </a:lnTo>
                <a:lnTo>
                  <a:pt x="142240" y="316230"/>
                </a:lnTo>
                <a:lnTo>
                  <a:pt x="0" y="236220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283969" y="3849370"/>
            <a:ext cx="280670" cy="316230"/>
          </a:xfrm>
          <a:custGeom>
            <a:avLst/>
            <a:gdLst/>
            <a:ahLst/>
            <a:cxnLst/>
            <a:rect l="l" t="t" r="r" b="b"/>
            <a:pathLst>
              <a:path w="280669" h="316229">
                <a:moveTo>
                  <a:pt x="280670" y="238759"/>
                </a:moveTo>
                <a:lnTo>
                  <a:pt x="0" y="238759"/>
                </a:lnTo>
                <a:lnTo>
                  <a:pt x="142240" y="316229"/>
                </a:lnTo>
                <a:lnTo>
                  <a:pt x="280670" y="238759"/>
                </a:lnTo>
                <a:close/>
              </a:path>
              <a:path w="280669" h="316229">
                <a:moveTo>
                  <a:pt x="209550" y="0"/>
                </a:moveTo>
                <a:lnTo>
                  <a:pt x="71120" y="0"/>
                </a:lnTo>
                <a:lnTo>
                  <a:pt x="71120" y="238759"/>
                </a:lnTo>
                <a:lnTo>
                  <a:pt x="209550" y="238759"/>
                </a:lnTo>
                <a:lnTo>
                  <a:pt x="20955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83969" y="3849370"/>
            <a:ext cx="280670" cy="316230"/>
          </a:xfrm>
          <a:custGeom>
            <a:avLst/>
            <a:gdLst/>
            <a:ahLst/>
            <a:cxnLst/>
            <a:rect l="l" t="t" r="r" b="b"/>
            <a:pathLst>
              <a:path w="280669" h="316229">
                <a:moveTo>
                  <a:pt x="0" y="238759"/>
                </a:moveTo>
                <a:lnTo>
                  <a:pt x="71120" y="238759"/>
                </a:lnTo>
                <a:lnTo>
                  <a:pt x="71120" y="0"/>
                </a:lnTo>
                <a:lnTo>
                  <a:pt x="209550" y="0"/>
                </a:lnTo>
                <a:lnTo>
                  <a:pt x="209550" y="238759"/>
                </a:lnTo>
                <a:lnTo>
                  <a:pt x="280670" y="238759"/>
                </a:lnTo>
                <a:lnTo>
                  <a:pt x="142240" y="316229"/>
                </a:lnTo>
                <a:lnTo>
                  <a:pt x="0" y="238759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71269" y="4655820"/>
            <a:ext cx="283210" cy="316230"/>
          </a:xfrm>
          <a:custGeom>
            <a:avLst/>
            <a:gdLst/>
            <a:ahLst/>
            <a:cxnLst/>
            <a:rect l="l" t="t" r="r" b="b"/>
            <a:pathLst>
              <a:path w="283209" h="316229">
                <a:moveTo>
                  <a:pt x="283210" y="236219"/>
                </a:moveTo>
                <a:lnTo>
                  <a:pt x="0" y="236219"/>
                </a:lnTo>
                <a:lnTo>
                  <a:pt x="142240" y="316229"/>
                </a:lnTo>
                <a:lnTo>
                  <a:pt x="283210" y="236219"/>
                </a:lnTo>
                <a:close/>
              </a:path>
              <a:path w="283209" h="316229">
                <a:moveTo>
                  <a:pt x="212090" y="0"/>
                </a:moveTo>
                <a:lnTo>
                  <a:pt x="71120" y="0"/>
                </a:lnTo>
                <a:lnTo>
                  <a:pt x="71120" y="236219"/>
                </a:lnTo>
                <a:lnTo>
                  <a:pt x="212090" y="236219"/>
                </a:lnTo>
                <a:lnTo>
                  <a:pt x="21209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71269" y="4655820"/>
            <a:ext cx="283210" cy="316230"/>
          </a:xfrm>
          <a:custGeom>
            <a:avLst/>
            <a:gdLst/>
            <a:ahLst/>
            <a:cxnLst/>
            <a:rect l="l" t="t" r="r" b="b"/>
            <a:pathLst>
              <a:path w="283209" h="316229">
                <a:moveTo>
                  <a:pt x="0" y="236219"/>
                </a:moveTo>
                <a:lnTo>
                  <a:pt x="71120" y="236219"/>
                </a:lnTo>
                <a:lnTo>
                  <a:pt x="71120" y="0"/>
                </a:lnTo>
                <a:lnTo>
                  <a:pt x="212090" y="0"/>
                </a:lnTo>
                <a:lnTo>
                  <a:pt x="212090" y="236219"/>
                </a:lnTo>
                <a:lnTo>
                  <a:pt x="283210" y="236219"/>
                </a:lnTo>
                <a:lnTo>
                  <a:pt x="142240" y="316229"/>
                </a:lnTo>
                <a:lnTo>
                  <a:pt x="0" y="236219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0479" y="796290"/>
            <a:ext cx="38957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FFFF00"/>
                </a:solidFill>
                <a:latin typeface="Arial"/>
                <a:cs typeface="Arial"/>
              </a:rPr>
              <a:t>Reviewing the</a:t>
            </a:r>
            <a:r>
              <a:rPr sz="2800" b="1" spc="-6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FFFF00"/>
                </a:solidFill>
                <a:latin typeface="Arial"/>
                <a:cs typeface="Arial"/>
              </a:rPr>
              <a:t>Process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43300" y="1299209"/>
            <a:ext cx="428625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Reviewing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the accident/incident  investigation process should  consider: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57600" y="2383790"/>
            <a:ext cx="153035" cy="68834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800" dirty="0">
                <a:solidFill>
                  <a:srgbClr val="FFFF99"/>
                </a:solidFill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800" dirty="0">
                <a:solidFill>
                  <a:srgbClr val="FFFF99"/>
                </a:solidFill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43350" y="2395220"/>
            <a:ext cx="4436745" cy="96266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results of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investigations and</a:t>
            </a:r>
            <a:r>
              <a:rPr sz="18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analysis.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45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operation of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investigation system 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(in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terms of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quality and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effectiveness).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43300" y="3408679"/>
            <a:ext cx="4691380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Line managers should follow  through and action the findings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of 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investigations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and analysis.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Follow 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up systems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should be established  where necessary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keep progress 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under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control.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1776729"/>
            <a:ext cx="1828800" cy="480059"/>
          </a:xfrm>
          <a:prstGeom prst="rect">
            <a:avLst/>
          </a:prstGeom>
          <a:solidFill>
            <a:srgbClr val="99CCFF"/>
          </a:solidFill>
          <a:ln w="10160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737235" marR="243840" indent="-499109">
              <a:lnSpc>
                <a:spcPts val="1350"/>
              </a:lnSpc>
              <a:spcBef>
                <a:spcPts val="380"/>
              </a:spcBef>
            </a:pPr>
            <a:r>
              <a:rPr sz="1150" spc="5" dirty="0">
                <a:latin typeface="Arial"/>
                <a:cs typeface="Arial"/>
              </a:rPr>
              <a:t>Deal </a:t>
            </a:r>
            <a:r>
              <a:rPr sz="1150" dirty="0">
                <a:latin typeface="Arial"/>
                <a:cs typeface="Arial"/>
              </a:rPr>
              <a:t>with  </a:t>
            </a:r>
            <a:r>
              <a:rPr sz="1150" spc="5" dirty="0">
                <a:latin typeface="Arial"/>
                <a:cs typeface="Arial"/>
              </a:rPr>
              <a:t>immediate  </a:t>
            </a:r>
            <a:r>
              <a:rPr sz="1150" dirty="0">
                <a:latin typeface="Arial"/>
                <a:cs typeface="Arial"/>
              </a:rPr>
              <a:t>risks.</a:t>
            </a:r>
            <a:endParaRPr sz="11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2130" y="2589529"/>
            <a:ext cx="1828800" cy="480059"/>
          </a:xfrm>
          <a:prstGeom prst="rect">
            <a:avLst/>
          </a:prstGeom>
          <a:solidFill>
            <a:srgbClr val="99CCFF"/>
          </a:solidFill>
          <a:ln w="10160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477520" marR="320675" indent="-157480">
              <a:lnSpc>
                <a:spcPts val="1350"/>
              </a:lnSpc>
              <a:spcBef>
                <a:spcPts val="380"/>
              </a:spcBef>
            </a:pPr>
            <a:r>
              <a:rPr sz="1150" spc="5" dirty="0">
                <a:latin typeface="Arial"/>
                <a:cs typeface="Arial"/>
              </a:rPr>
              <a:t>Select </a:t>
            </a:r>
            <a:r>
              <a:rPr sz="1150" spc="10" dirty="0">
                <a:latin typeface="Arial"/>
                <a:cs typeface="Arial"/>
              </a:rPr>
              <a:t>the </a:t>
            </a:r>
            <a:r>
              <a:rPr sz="1150" spc="5" dirty="0">
                <a:latin typeface="Arial"/>
                <a:cs typeface="Arial"/>
              </a:rPr>
              <a:t>level  </a:t>
            </a:r>
            <a:r>
              <a:rPr sz="1150" spc="10" dirty="0">
                <a:latin typeface="Arial"/>
                <a:cs typeface="Arial"/>
              </a:rPr>
              <a:t>of  </a:t>
            </a:r>
            <a:r>
              <a:rPr sz="1150" spc="5" dirty="0">
                <a:latin typeface="Arial"/>
                <a:cs typeface="Arial"/>
              </a:rPr>
              <a:t>investigation.</a:t>
            </a:r>
            <a:endParaRPr sz="11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2130" y="3415029"/>
            <a:ext cx="1828800" cy="438150"/>
          </a:xfrm>
          <a:prstGeom prst="rect">
            <a:avLst/>
          </a:prstGeom>
          <a:solidFill>
            <a:srgbClr val="99CCFF"/>
          </a:solidFill>
          <a:ln w="10160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200660">
              <a:lnSpc>
                <a:spcPct val="100000"/>
              </a:lnSpc>
              <a:spcBef>
                <a:spcPts val="340"/>
              </a:spcBef>
            </a:pPr>
            <a:r>
              <a:rPr sz="1150" spc="5" dirty="0">
                <a:latin typeface="Arial"/>
                <a:cs typeface="Arial"/>
              </a:rPr>
              <a:t>Investigate </a:t>
            </a:r>
            <a:r>
              <a:rPr sz="1150" spc="10" dirty="0">
                <a:latin typeface="Arial"/>
                <a:cs typeface="Arial"/>
              </a:rPr>
              <a:t>the</a:t>
            </a:r>
            <a:r>
              <a:rPr sz="1150" spc="5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event.</a:t>
            </a:r>
            <a:endParaRPr sz="11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2130" y="4165600"/>
            <a:ext cx="1828800" cy="490220"/>
          </a:xfrm>
          <a:prstGeom prst="rect">
            <a:avLst/>
          </a:prstGeom>
          <a:solidFill>
            <a:srgbClr val="99CCFF"/>
          </a:solidFill>
          <a:ln w="10160">
            <a:solidFill>
              <a:srgbClr val="000000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674370" marR="117475" indent="-551180">
              <a:lnSpc>
                <a:spcPts val="1340"/>
              </a:lnSpc>
              <a:spcBef>
                <a:spcPts val="395"/>
              </a:spcBef>
            </a:pPr>
            <a:r>
              <a:rPr sz="1150" spc="5" dirty="0">
                <a:latin typeface="Arial"/>
                <a:cs typeface="Arial"/>
              </a:rPr>
              <a:t>Record </a:t>
            </a:r>
            <a:r>
              <a:rPr sz="1150" spc="10" dirty="0">
                <a:latin typeface="Arial"/>
                <a:cs typeface="Arial"/>
              </a:rPr>
              <a:t>and </a:t>
            </a:r>
            <a:r>
              <a:rPr sz="1150" spc="5" dirty="0">
                <a:latin typeface="Arial"/>
                <a:cs typeface="Arial"/>
              </a:rPr>
              <a:t>analyse  </a:t>
            </a:r>
            <a:r>
              <a:rPr sz="1150" spc="10" dirty="0">
                <a:latin typeface="Arial"/>
                <a:cs typeface="Arial"/>
              </a:rPr>
              <a:t>the</a:t>
            </a:r>
            <a:r>
              <a:rPr sz="1150" spc="-10" dirty="0">
                <a:latin typeface="Arial"/>
                <a:cs typeface="Arial"/>
              </a:rPr>
              <a:t> </a:t>
            </a:r>
            <a:r>
              <a:rPr sz="1150" spc="5" dirty="0">
                <a:latin typeface="Arial"/>
                <a:cs typeface="Arial"/>
              </a:rPr>
              <a:t>results.</a:t>
            </a:r>
            <a:endParaRPr sz="11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2130" y="4978400"/>
            <a:ext cx="1828800" cy="438150"/>
          </a:xfrm>
          <a:prstGeom prst="rect">
            <a:avLst/>
          </a:prstGeom>
          <a:solidFill>
            <a:srgbClr val="FFFF00"/>
          </a:solidFill>
          <a:ln w="10160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242570">
              <a:lnSpc>
                <a:spcPct val="100000"/>
              </a:lnSpc>
              <a:spcBef>
                <a:spcPts val="340"/>
              </a:spcBef>
            </a:pPr>
            <a:r>
              <a:rPr sz="1150" spc="5" dirty="0">
                <a:latin typeface="Arial"/>
                <a:cs typeface="Arial"/>
              </a:rPr>
              <a:t>Review </a:t>
            </a:r>
            <a:r>
              <a:rPr sz="1150" spc="10" dirty="0">
                <a:latin typeface="Arial"/>
                <a:cs typeface="Arial"/>
              </a:rPr>
              <a:t>the</a:t>
            </a:r>
            <a:r>
              <a:rPr sz="1150" spc="-5" dirty="0">
                <a:latin typeface="Arial"/>
                <a:cs typeface="Arial"/>
              </a:rPr>
              <a:t> </a:t>
            </a:r>
            <a:r>
              <a:rPr sz="1150" spc="5" dirty="0">
                <a:latin typeface="Arial"/>
                <a:cs typeface="Arial"/>
              </a:rPr>
              <a:t>process.</a:t>
            </a:r>
            <a:endParaRPr sz="11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06830" y="2266950"/>
            <a:ext cx="283210" cy="314960"/>
          </a:xfrm>
          <a:custGeom>
            <a:avLst/>
            <a:gdLst/>
            <a:ahLst/>
            <a:cxnLst/>
            <a:rect l="l" t="t" r="r" b="b"/>
            <a:pathLst>
              <a:path w="283209" h="314960">
                <a:moveTo>
                  <a:pt x="283209" y="234950"/>
                </a:moveTo>
                <a:lnTo>
                  <a:pt x="0" y="234950"/>
                </a:lnTo>
                <a:lnTo>
                  <a:pt x="140969" y="314960"/>
                </a:lnTo>
                <a:lnTo>
                  <a:pt x="283209" y="234950"/>
                </a:lnTo>
                <a:close/>
              </a:path>
              <a:path w="283209" h="314960">
                <a:moveTo>
                  <a:pt x="212089" y="0"/>
                </a:moveTo>
                <a:lnTo>
                  <a:pt x="71119" y="0"/>
                </a:lnTo>
                <a:lnTo>
                  <a:pt x="71119" y="234950"/>
                </a:lnTo>
                <a:lnTo>
                  <a:pt x="212089" y="234950"/>
                </a:lnTo>
                <a:lnTo>
                  <a:pt x="21208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06830" y="2266950"/>
            <a:ext cx="283210" cy="314960"/>
          </a:xfrm>
          <a:custGeom>
            <a:avLst/>
            <a:gdLst/>
            <a:ahLst/>
            <a:cxnLst/>
            <a:rect l="l" t="t" r="r" b="b"/>
            <a:pathLst>
              <a:path w="283209" h="314960">
                <a:moveTo>
                  <a:pt x="0" y="234950"/>
                </a:moveTo>
                <a:lnTo>
                  <a:pt x="71119" y="234950"/>
                </a:lnTo>
                <a:lnTo>
                  <a:pt x="71119" y="0"/>
                </a:lnTo>
                <a:lnTo>
                  <a:pt x="212089" y="0"/>
                </a:lnTo>
                <a:lnTo>
                  <a:pt x="212089" y="234950"/>
                </a:lnTo>
                <a:lnTo>
                  <a:pt x="283209" y="234950"/>
                </a:lnTo>
                <a:lnTo>
                  <a:pt x="140969" y="314960"/>
                </a:lnTo>
                <a:lnTo>
                  <a:pt x="0" y="234950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83969" y="3078479"/>
            <a:ext cx="280670" cy="316230"/>
          </a:xfrm>
          <a:custGeom>
            <a:avLst/>
            <a:gdLst/>
            <a:ahLst/>
            <a:cxnLst/>
            <a:rect l="l" t="t" r="r" b="b"/>
            <a:pathLst>
              <a:path w="280669" h="316229">
                <a:moveTo>
                  <a:pt x="280670" y="236220"/>
                </a:moveTo>
                <a:lnTo>
                  <a:pt x="0" y="236220"/>
                </a:lnTo>
                <a:lnTo>
                  <a:pt x="142240" y="316230"/>
                </a:lnTo>
                <a:lnTo>
                  <a:pt x="280670" y="236220"/>
                </a:lnTo>
                <a:close/>
              </a:path>
              <a:path w="280669" h="316229">
                <a:moveTo>
                  <a:pt x="209550" y="0"/>
                </a:moveTo>
                <a:lnTo>
                  <a:pt x="71120" y="0"/>
                </a:lnTo>
                <a:lnTo>
                  <a:pt x="71120" y="236220"/>
                </a:lnTo>
                <a:lnTo>
                  <a:pt x="209550" y="236220"/>
                </a:lnTo>
                <a:lnTo>
                  <a:pt x="20955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83969" y="3078479"/>
            <a:ext cx="280670" cy="316230"/>
          </a:xfrm>
          <a:custGeom>
            <a:avLst/>
            <a:gdLst/>
            <a:ahLst/>
            <a:cxnLst/>
            <a:rect l="l" t="t" r="r" b="b"/>
            <a:pathLst>
              <a:path w="280669" h="316229">
                <a:moveTo>
                  <a:pt x="0" y="236220"/>
                </a:moveTo>
                <a:lnTo>
                  <a:pt x="71120" y="236220"/>
                </a:lnTo>
                <a:lnTo>
                  <a:pt x="71120" y="0"/>
                </a:lnTo>
                <a:lnTo>
                  <a:pt x="209550" y="0"/>
                </a:lnTo>
                <a:lnTo>
                  <a:pt x="209550" y="236220"/>
                </a:lnTo>
                <a:lnTo>
                  <a:pt x="280670" y="236220"/>
                </a:lnTo>
                <a:lnTo>
                  <a:pt x="142240" y="316230"/>
                </a:lnTo>
                <a:lnTo>
                  <a:pt x="0" y="236220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83969" y="3849370"/>
            <a:ext cx="280670" cy="316230"/>
          </a:xfrm>
          <a:custGeom>
            <a:avLst/>
            <a:gdLst/>
            <a:ahLst/>
            <a:cxnLst/>
            <a:rect l="l" t="t" r="r" b="b"/>
            <a:pathLst>
              <a:path w="280669" h="316229">
                <a:moveTo>
                  <a:pt x="280670" y="238759"/>
                </a:moveTo>
                <a:lnTo>
                  <a:pt x="0" y="238759"/>
                </a:lnTo>
                <a:lnTo>
                  <a:pt x="142240" y="316229"/>
                </a:lnTo>
                <a:lnTo>
                  <a:pt x="280670" y="238759"/>
                </a:lnTo>
                <a:close/>
              </a:path>
              <a:path w="280669" h="316229">
                <a:moveTo>
                  <a:pt x="209550" y="0"/>
                </a:moveTo>
                <a:lnTo>
                  <a:pt x="71120" y="0"/>
                </a:lnTo>
                <a:lnTo>
                  <a:pt x="71120" y="238759"/>
                </a:lnTo>
                <a:lnTo>
                  <a:pt x="209550" y="238759"/>
                </a:lnTo>
                <a:lnTo>
                  <a:pt x="20955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83969" y="3849370"/>
            <a:ext cx="280670" cy="316230"/>
          </a:xfrm>
          <a:custGeom>
            <a:avLst/>
            <a:gdLst/>
            <a:ahLst/>
            <a:cxnLst/>
            <a:rect l="l" t="t" r="r" b="b"/>
            <a:pathLst>
              <a:path w="280669" h="316229">
                <a:moveTo>
                  <a:pt x="0" y="238759"/>
                </a:moveTo>
                <a:lnTo>
                  <a:pt x="71120" y="238759"/>
                </a:lnTo>
                <a:lnTo>
                  <a:pt x="71120" y="0"/>
                </a:lnTo>
                <a:lnTo>
                  <a:pt x="209550" y="0"/>
                </a:lnTo>
                <a:lnTo>
                  <a:pt x="209550" y="238759"/>
                </a:lnTo>
                <a:lnTo>
                  <a:pt x="280670" y="238759"/>
                </a:lnTo>
                <a:lnTo>
                  <a:pt x="142240" y="316229"/>
                </a:lnTo>
                <a:lnTo>
                  <a:pt x="0" y="238759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71269" y="4655820"/>
            <a:ext cx="283210" cy="316230"/>
          </a:xfrm>
          <a:custGeom>
            <a:avLst/>
            <a:gdLst/>
            <a:ahLst/>
            <a:cxnLst/>
            <a:rect l="l" t="t" r="r" b="b"/>
            <a:pathLst>
              <a:path w="283209" h="316229">
                <a:moveTo>
                  <a:pt x="283210" y="236219"/>
                </a:moveTo>
                <a:lnTo>
                  <a:pt x="0" y="236219"/>
                </a:lnTo>
                <a:lnTo>
                  <a:pt x="142240" y="316229"/>
                </a:lnTo>
                <a:lnTo>
                  <a:pt x="283210" y="236219"/>
                </a:lnTo>
                <a:close/>
              </a:path>
              <a:path w="283209" h="316229">
                <a:moveTo>
                  <a:pt x="212090" y="0"/>
                </a:moveTo>
                <a:lnTo>
                  <a:pt x="71120" y="0"/>
                </a:lnTo>
                <a:lnTo>
                  <a:pt x="71120" y="236219"/>
                </a:lnTo>
                <a:lnTo>
                  <a:pt x="212090" y="236219"/>
                </a:lnTo>
                <a:lnTo>
                  <a:pt x="21209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71269" y="4655820"/>
            <a:ext cx="283210" cy="316230"/>
          </a:xfrm>
          <a:custGeom>
            <a:avLst/>
            <a:gdLst/>
            <a:ahLst/>
            <a:cxnLst/>
            <a:rect l="l" t="t" r="r" b="b"/>
            <a:pathLst>
              <a:path w="283209" h="316229">
                <a:moveTo>
                  <a:pt x="0" y="236219"/>
                </a:moveTo>
                <a:lnTo>
                  <a:pt x="71120" y="236219"/>
                </a:lnTo>
                <a:lnTo>
                  <a:pt x="71120" y="0"/>
                </a:lnTo>
                <a:lnTo>
                  <a:pt x="212090" y="0"/>
                </a:lnTo>
                <a:lnTo>
                  <a:pt x="212090" y="236219"/>
                </a:lnTo>
                <a:lnTo>
                  <a:pt x="283210" y="236219"/>
                </a:lnTo>
                <a:lnTo>
                  <a:pt x="142240" y="316229"/>
                </a:lnTo>
                <a:lnTo>
                  <a:pt x="0" y="236219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6169" y="643890"/>
            <a:ext cx="7221855" cy="2157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99900"/>
              </a:lnSpc>
              <a:spcBef>
                <a:spcPts val="100"/>
              </a:spcBef>
            </a:pPr>
            <a:r>
              <a:rPr sz="2800" spc="-10" dirty="0"/>
              <a:t>The </a:t>
            </a:r>
            <a:r>
              <a:rPr sz="2800" spc="-5" dirty="0"/>
              <a:t>investigation system should be examined  from </a:t>
            </a:r>
            <a:r>
              <a:rPr sz="2800" dirty="0"/>
              <a:t>time to </a:t>
            </a:r>
            <a:r>
              <a:rPr sz="2800" spc="5" dirty="0"/>
              <a:t>time </a:t>
            </a:r>
            <a:r>
              <a:rPr sz="2800" dirty="0"/>
              <a:t>to check </a:t>
            </a:r>
            <a:r>
              <a:rPr sz="2800" spc="-5" dirty="0"/>
              <a:t>that it consistently  delivers information in accordance with </a:t>
            </a:r>
            <a:r>
              <a:rPr sz="2800" dirty="0"/>
              <a:t>the  </a:t>
            </a:r>
            <a:r>
              <a:rPr sz="2800" spc="-5" dirty="0"/>
              <a:t>stated objectives and standards. </a:t>
            </a:r>
            <a:r>
              <a:rPr sz="2800" spc="-10" dirty="0"/>
              <a:t>This </a:t>
            </a:r>
            <a:r>
              <a:rPr sz="2800" spc="-5" dirty="0"/>
              <a:t>usually  requires: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871219" y="2938780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solidFill>
                  <a:srgbClr val="FFCC99"/>
                </a:solidFill>
                <a:latin typeface="Calibri"/>
                <a:cs typeface="Calibri"/>
              </a:rPr>
              <a:t>●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1219" y="4478020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solidFill>
                  <a:srgbClr val="FFCC99"/>
                </a:solidFill>
                <a:latin typeface="Calibri"/>
                <a:cs typeface="Calibri"/>
              </a:rPr>
              <a:t>●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1219" y="5285740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solidFill>
                  <a:srgbClr val="FFCC99"/>
                </a:solidFill>
                <a:latin typeface="Calibri"/>
                <a:cs typeface="Calibri"/>
              </a:rPr>
              <a:t>●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95069" y="2852420"/>
            <a:ext cx="7181215" cy="2738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Checking samples of investigation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forms to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verify the  standard of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investigation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judgements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made 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about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causation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prioritisation of remedial  actions.</a:t>
            </a:r>
            <a:endParaRPr sz="2400">
              <a:latin typeface="Arial"/>
              <a:cs typeface="Arial"/>
            </a:endParaRPr>
          </a:p>
          <a:p>
            <a:pPr marL="12700" marR="5715" algn="just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Checking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the numbers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of incidents, near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misses,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injury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ill-health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events;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Checking that all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events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being reported.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FB138-DA6F-4D20-9640-AF433E469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D6B7B5-1748-4265-9D3D-BB9A4750CF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FFFF00"/>
                </a:solidFill>
                <a:effectLst/>
                <a:latin typeface="Times New Roman" panose="02020603050405020304" pitchFamily="18" charset="0"/>
              </a:rPr>
              <a:t>Based on your knowledge learnt in your course, Identify the stages in an Accident/Incident Investigation related to your chosen case study.</a:t>
            </a:r>
          </a:p>
          <a:p>
            <a:pPr marL="6858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br>
              <a:rPr lang="en-US" b="0" dirty="0">
                <a:solidFill>
                  <a:srgbClr val="FFFF00"/>
                </a:solidFill>
                <a:effectLst/>
              </a:rPr>
            </a:br>
            <a:r>
              <a:rPr lang="en-US" sz="1800" b="0" i="0" u="none" strike="noStrike" dirty="0">
                <a:solidFill>
                  <a:srgbClr val="FFFF00"/>
                </a:solidFill>
                <a:effectLst/>
                <a:latin typeface="Times New Roman" panose="02020603050405020304" pitchFamily="18" charset="0"/>
              </a:rPr>
              <a:t>Deal with immediate risks</a:t>
            </a:r>
            <a:endParaRPr lang="en-US" sz="1800" b="0" i="0" u="none" strike="noStrike" dirty="0">
              <a:solidFill>
                <a:srgbClr val="FFFF00"/>
              </a:solidFill>
              <a:effectLst/>
              <a:latin typeface="Noto Sans Symbols"/>
            </a:endParaRPr>
          </a:p>
          <a:p>
            <a:pPr marL="6858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FFFF00"/>
                </a:solidFill>
                <a:effectLst/>
                <a:latin typeface="Times New Roman" panose="02020603050405020304" pitchFamily="18" charset="0"/>
              </a:rPr>
              <a:t>Select level of investigation</a:t>
            </a:r>
            <a:endParaRPr lang="en-US" sz="1800" b="0" i="0" u="none" strike="noStrike" dirty="0">
              <a:solidFill>
                <a:srgbClr val="FFFF00"/>
              </a:solidFill>
              <a:effectLst/>
              <a:latin typeface="Noto Sans Symbols"/>
            </a:endParaRPr>
          </a:p>
          <a:p>
            <a:pPr marL="6858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FFFF00"/>
                </a:solidFill>
                <a:effectLst/>
                <a:latin typeface="Times New Roman" panose="02020603050405020304" pitchFamily="18" charset="0"/>
              </a:rPr>
              <a:t>Investigation of event</a:t>
            </a:r>
            <a:endParaRPr lang="en-US" sz="1800" b="0" i="0" u="none" strike="noStrike" dirty="0">
              <a:solidFill>
                <a:srgbClr val="FFFF00"/>
              </a:solidFill>
              <a:effectLst/>
              <a:latin typeface="Noto Sans Symbols"/>
            </a:endParaRPr>
          </a:p>
          <a:p>
            <a:pPr marL="6858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FFFF00"/>
                </a:solidFill>
                <a:effectLst/>
                <a:latin typeface="Times New Roman" panose="02020603050405020304" pitchFamily="18" charset="0"/>
              </a:rPr>
              <a:t>Record and Analysis</a:t>
            </a:r>
            <a:endParaRPr lang="en-US" sz="1800" b="0" i="0" u="none" strike="noStrike" dirty="0">
              <a:solidFill>
                <a:srgbClr val="FFFF00"/>
              </a:solidFill>
              <a:effectLst/>
              <a:latin typeface="Noto Sans Symbols"/>
            </a:endParaRPr>
          </a:p>
          <a:p>
            <a:pPr marL="6858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FFFF00"/>
                </a:solidFill>
                <a:effectLst/>
                <a:latin typeface="Times New Roman" panose="02020603050405020304" pitchFamily="18" charset="0"/>
              </a:rPr>
              <a:t>Review of process</a:t>
            </a:r>
            <a:endParaRPr lang="en-US" sz="1800" b="0" i="0" u="none" strike="noStrike" dirty="0">
              <a:solidFill>
                <a:srgbClr val="FFFF00"/>
              </a:solidFill>
              <a:effectLst/>
              <a:latin typeface="Noto Sans Symbols"/>
            </a:endParaRPr>
          </a:p>
          <a:p>
            <a:pPr marL="228600" rtl="0" fontAlgn="base">
              <a:spcBef>
                <a:spcPts val="0"/>
              </a:spcBef>
              <a:spcAft>
                <a:spcPts val="800"/>
              </a:spcAft>
              <a:buFont typeface="+mj-lt"/>
              <a:buAutoNum type="arabicPeriod" startAt="2"/>
            </a:pPr>
            <a:br>
              <a:rPr lang="en-US" b="0" dirty="0">
                <a:solidFill>
                  <a:srgbClr val="FFFF00"/>
                </a:solidFill>
                <a:effectLst/>
              </a:rPr>
            </a:br>
            <a:br>
              <a:rPr lang="en-US" b="0" dirty="0">
                <a:solidFill>
                  <a:srgbClr val="FFFF00"/>
                </a:solidFill>
                <a:effectLst/>
              </a:rPr>
            </a:br>
            <a:r>
              <a:rPr lang="en-US" sz="1800" b="1" i="0" u="none" strike="noStrike" dirty="0">
                <a:solidFill>
                  <a:srgbClr val="FFFF00"/>
                </a:solidFill>
                <a:effectLst/>
                <a:latin typeface="Times New Roman" panose="02020603050405020304" pitchFamily="18" charset="0"/>
              </a:rPr>
              <a:t>In your case study, identify any related rules and regulation regarding to the accident reporting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6326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1060" y="467359"/>
            <a:ext cx="739902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6290" marR="5080" indent="-783590">
              <a:lnSpc>
                <a:spcPct val="100000"/>
              </a:lnSpc>
              <a:spcBef>
                <a:spcPts val="100"/>
              </a:spcBef>
            </a:pPr>
            <a:r>
              <a:rPr sz="5400" b="1" spc="5" dirty="0">
                <a:latin typeface="Arial"/>
                <a:cs typeface="Arial"/>
              </a:rPr>
              <a:t>What </a:t>
            </a:r>
            <a:r>
              <a:rPr sz="5400" b="1" spc="-5" dirty="0">
                <a:latin typeface="Arial"/>
                <a:cs typeface="Arial"/>
              </a:rPr>
              <a:t>is </a:t>
            </a:r>
            <a:r>
              <a:rPr sz="5400" b="1" spc="-10" dirty="0">
                <a:latin typeface="Arial"/>
                <a:cs typeface="Arial"/>
              </a:rPr>
              <a:t>your</a:t>
            </a:r>
            <a:r>
              <a:rPr sz="5400" b="1" spc="-135" dirty="0">
                <a:latin typeface="Arial"/>
                <a:cs typeface="Arial"/>
              </a:rPr>
              <a:t> </a:t>
            </a:r>
            <a:r>
              <a:rPr sz="5400" b="1" spc="-10" dirty="0">
                <a:latin typeface="Arial"/>
                <a:cs typeface="Arial"/>
              </a:rPr>
              <a:t>definition  </a:t>
            </a:r>
            <a:r>
              <a:rPr sz="5400" b="1" spc="-5" dirty="0">
                <a:latin typeface="Arial"/>
                <a:cs typeface="Arial"/>
              </a:rPr>
              <a:t>of an</a:t>
            </a:r>
            <a:r>
              <a:rPr sz="5400" b="1" spc="-40" dirty="0">
                <a:latin typeface="Arial"/>
                <a:cs typeface="Arial"/>
              </a:rPr>
              <a:t> </a:t>
            </a:r>
            <a:r>
              <a:rPr sz="5400" b="1" spc="-5" dirty="0">
                <a:latin typeface="Arial"/>
                <a:cs typeface="Arial"/>
              </a:rPr>
              <a:t>“Accident”?</a:t>
            </a:r>
            <a:endParaRPr sz="5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3400" y="2667000"/>
            <a:ext cx="7696200" cy="342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4970" y="567690"/>
            <a:ext cx="58108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solidFill>
                  <a:srgbClr val="E4FFFF"/>
                </a:solidFill>
                <a:latin typeface="Arial"/>
                <a:cs typeface="Arial"/>
              </a:rPr>
              <a:t>What </a:t>
            </a:r>
            <a:r>
              <a:rPr sz="4800" b="1" spc="-5" dirty="0">
                <a:solidFill>
                  <a:srgbClr val="E4FFFF"/>
                </a:solidFill>
                <a:latin typeface="Arial"/>
                <a:cs typeface="Arial"/>
              </a:rPr>
              <a:t>is an</a:t>
            </a:r>
            <a:r>
              <a:rPr sz="4800" b="1" spc="-95" dirty="0">
                <a:solidFill>
                  <a:srgbClr val="E4FFFF"/>
                </a:solidFill>
                <a:latin typeface="Arial"/>
                <a:cs typeface="Arial"/>
              </a:rPr>
              <a:t> </a:t>
            </a:r>
            <a:r>
              <a:rPr sz="4800" b="1" spc="-10" dirty="0">
                <a:solidFill>
                  <a:srgbClr val="E4FFFF"/>
                </a:solidFill>
                <a:latin typeface="Arial"/>
                <a:cs typeface="Arial"/>
              </a:rPr>
              <a:t>Accident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4410" y="1239520"/>
            <a:ext cx="6807200" cy="4046220"/>
          </a:xfrm>
          <a:prstGeom prst="rect">
            <a:avLst/>
          </a:prstGeom>
        </p:spPr>
        <p:txBody>
          <a:bodyPr vert="horz" wrap="square" lIns="0" tIns="255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10"/>
              </a:spcBef>
              <a:buChar char="-"/>
              <a:tabLst>
                <a:tab pos="292100" algn="l"/>
              </a:tabLst>
            </a:pPr>
            <a:r>
              <a:rPr sz="3600" spc="-405" dirty="0">
                <a:solidFill>
                  <a:srgbClr val="FFFFFF"/>
                </a:solidFill>
                <a:latin typeface="Arial Black"/>
                <a:cs typeface="Arial Black"/>
              </a:rPr>
              <a:t>an unplanned</a:t>
            </a:r>
            <a:r>
              <a:rPr sz="36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600" spc="-440" dirty="0">
                <a:solidFill>
                  <a:srgbClr val="FFFFFF"/>
                </a:solidFill>
                <a:latin typeface="Arial Black"/>
                <a:cs typeface="Arial Black"/>
              </a:rPr>
              <a:t>event</a:t>
            </a:r>
            <a:endParaRPr sz="3600">
              <a:latin typeface="Arial Black"/>
              <a:cs typeface="Arial Black"/>
            </a:endParaRPr>
          </a:p>
          <a:p>
            <a:pPr marL="12700" marR="125730">
              <a:lnSpc>
                <a:spcPct val="100000"/>
              </a:lnSpc>
              <a:spcBef>
                <a:spcPts val="1910"/>
              </a:spcBef>
              <a:buChar char="-"/>
              <a:tabLst>
                <a:tab pos="292100" algn="l"/>
              </a:tabLst>
            </a:pPr>
            <a:r>
              <a:rPr sz="3600" spc="-400" dirty="0">
                <a:solidFill>
                  <a:srgbClr val="FFFFFF"/>
                </a:solidFill>
                <a:latin typeface="Arial Black"/>
                <a:cs typeface="Arial Black"/>
              </a:rPr>
              <a:t>an </a:t>
            </a:r>
            <a:r>
              <a:rPr sz="3600" spc="-405" dirty="0">
                <a:solidFill>
                  <a:srgbClr val="FFFFFF"/>
                </a:solidFill>
                <a:latin typeface="Arial Black"/>
                <a:cs typeface="Arial Black"/>
              </a:rPr>
              <a:t>unplanned </a:t>
            </a:r>
            <a:r>
              <a:rPr sz="3600" spc="-455" dirty="0">
                <a:solidFill>
                  <a:srgbClr val="FFFFFF"/>
                </a:solidFill>
                <a:latin typeface="Arial Black"/>
                <a:cs typeface="Arial Black"/>
              </a:rPr>
              <a:t>incident </a:t>
            </a:r>
            <a:r>
              <a:rPr sz="3600" spc="-400" dirty="0">
                <a:solidFill>
                  <a:srgbClr val="FFFFFF"/>
                </a:solidFill>
                <a:latin typeface="Arial Black"/>
                <a:cs typeface="Arial Black"/>
              </a:rPr>
              <a:t>involving  injury </a:t>
            </a:r>
            <a:r>
              <a:rPr sz="3600" spc="-405" dirty="0">
                <a:solidFill>
                  <a:srgbClr val="FFFFFF"/>
                </a:solidFill>
                <a:latin typeface="Arial Black"/>
                <a:cs typeface="Arial Black"/>
              </a:rPr>
              <a:t>or</a:t>
            </a:r>
            <a:r>
              <a:rPr sz="3600" spc="-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600" spc="-455" dirty="0">
                <a:solidFill>
                  <a:srgbClr val="FFFFFF"/>
                </a:solidFill>
                <a:latin typeface="Arial Black"/>
                <a:cs typeface="Arial Black"/>
              </a:rPr>
              <a:t>fatality</a:t>
            </a:r>
            <a:endParaRPr sz="3600">
              <a:latin typeface="Arial Black"/>
              <a:cs typeface="Arial Black"/>
            </a:endParaRPr>
          </a:p>
          <a:p>
            <a:pPr marL="12700" marR="5080">
              <a:lnSpc>
                <a:spcPct val="100000"/>
              </a:lnSpc>
              <a:spcBef>
                <a:spcPts val="1920"/>
              </a:spcBef>
              <a:buChar char="-"/>
              <a:tabLst>
                <a:tab pos="292100" algn="l"/>
              </a:tabLst>
            </a:pPr>
            <a:r>
              <a:rPr sz="3600" spc="-400" dirty="0">
                <a:solidFill>
                  <a:srgbClr val="FFFFFF"/>
                </a:solidFill>
                <a:latin typeface="Arial Black"/>
                <a:cs typeface="Arial Black"/>
              </a:rPr>
              <a:t>a series </a:t>
            </a:r>
            <a:r>
              <a:rPr sz="3600" spc="-405" dirty="0">
                <a:solidFill>
                  <a:srgbClr val="FFFFFF"/>
                </a:solidFill>
                <a:latin typeface="Arial Black"/>
                <a:cs typeface="Arial Black"/>
              </a:rPr>
              <a:t>of </a:t>
            </a:r>
            <a:r>
              <a:rPr sz="3600" spc="-434" dirty="0">
                <a:solidFill>
                  <a:srgbClr val="FFFFFF"/>
                </a:solidFill>
                <a:latin typeface="Arial Black"/>
                <a:cs typeface="Arial Black"/>
              </a:rPr>
              <a:t>events </a:t>
            </a:r>
            <a:r>
              <a:rPr sz="3600" spc="-455" dirty="0">
                <a:solidFill>
                  <a:srgbClr val="FFFFFF"/>
                </a:solidFill>
                <a:latin typeface="Arial Black"/>
                <a:cs typeface="Arial Black"/>
              </a:rPr>
              <a:t>culminating </a:t>
            </a:r>
            <a:r>
              <a:rPr sz="3600" spc="-400" dirty="0">
                <a:solidFill>
                  <a:srgbClr val="FFFFFF"/>
                </a:solidFill>
                <a:latin typeface="Arial Black"/>
                <a:cs typeface="Arial Black"/>
              </a:rPr>
              <a:t>in  an </a:t>
            </a:r>
            <a:r>
              <a:rPr sz="3600" spc="-405" dirty="0">
                <a:solidFill>
                  <a:srgbClr val="FFFFFF"/>
                </a:solidFill>
                <a:latin typeface="Arial Black"/>
                <a:cs typeface="Arial Black"/>
              </a:rPr>
              <a:t>unplanned and unforeseen  </a:t>
            </a:r>
            <a:r>
              <a:rPr sz="3600" spc="-440" dirty="0">
                <a:solidFill>
                  <a:srgbClr val="FFFFFF"/>
                </a:solidFill>
                <a:latin typeface="Arial Black"/>
                <a:cs typeface="Arial Black"/>
              </a:rPr>
              <a:t>event</a:t>
            </a:r>
            <a:endParaRPr sz="36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9639" y="551179"/>
            <a:ext cx="74955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0" dirty="0">
                <a:latin typeface="Arial"/>
                <a:cs typeface="Arial"/>
              </a:rPr>
              <a:t>How do </a:t>
            </a:r>
            <a:r>
              <a:rPr sz="4800" b="1" spc="-5" dirty="0">
                <a:latin typeface="Arial"/>
                <a:cs typeface="Arial"/>
              </a:rPr>
              <a:t>Accidents</a:t>
            </a:r>
            <a:r>
              <a:rPr sz="4800" b="1" spc="-85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occur?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7569" y="1930400"/>
            <a:ext cx="7665084" cy="344805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 marR="5080">
              <a:lnSpc>
                <a:spcPct val="79900"/>
              </a:lnSpc>
              <a:spcBef>
                <a:spcPts val="77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Accidents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(with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or without injuries) occur  when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series of unrelated events 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coincide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at 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certain time and</a:t>
            </a:r>
            <a:r>
              <a:rPr sz="28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space.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 marR="82550" indent="99060">
              <a:lnSpc>
                <a:spcPts val="2690"/>
              </a:lnSpc>
            </a:pP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-This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can be from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a few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events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to a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series of 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dozen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8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more</a:t>
            </a:r>
            <a:endParaRPr sz="2800">
              <a:latin typeface="Arial"/>
              <a:cs typeface="Arial"/>
            </a:endParaRPr>
          </a:p>
          <a:p>
            <a:pPr marL="12700" marR="436245">
              <a:lnSpc>
                <a:spcPts val="2690"/>
              </a:lnSpc>
              <a:spcBef>
                <a:spcPts val="690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(Because the 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coincidence of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the series 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of 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events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is a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matter 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luck, actual accidents  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only happen</a:t>
            </a:r>
            <a:r>
              <a:rPr sz="28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infrequently)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8300" y="688340"/>
            <a:ext cx="35433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0" dirty="0">
                <a:latin typeface="Arial"/>
                <a:cs typeface="Arial"/>
              </a:rPr>
              <a:t>Unsafe</a:t>
            </a:r>
            <a:r>
              <a:rPr sz="4800" b="1" spc="-80" dirty="0">
                <a:latin typeface="Arial"/>
                <a:cs typeface="Arial"/>
              </a:rPr>
              <a:t> </a:t>
            </a:r>
            <a:r>
              <a:rPr sz="4800" b="1" spc="-5" dirty="0">
                <a:latin typeface="Arial"/>
                <a:cs typeface="Arial"/>
              </a:rPr>
              <a:t>Acts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7569" y="2320289"/>
            <a:ext cx="7659370" cy="279971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 marR="109855">
              <a:lnSpc>
                <a:spcPts val="2790"/>
              </a:lnSpc>
              <a:spcBef>
                <a:spcPts val="775"/>
              </a:spcBef>
              <a:buChar char="-"/>
              <a:tabLst>
                <a:tab pos="240029" algn="l"/>
              </a:tabLst>
            </a:pPr>
            <a:r>
              <a:rPr sz="2900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2900" spc="5" dirty="0">
                <a:solidFill>
                  <a:srgbClr val="FFFFFF"/>
                </a:solidFill>
                <a:latin typeface="Arial"/>
                <a:cs typeface="Arial"/>
              </a:rPr>
              <a:t>unsafe </a:t>
            </a:r>
            <a:r>
              <a:rPr sz="2900" dirty="0">
                <a:solidFill>
                  <a:srgbClr val="FFFFFF"/>
                </a:solidFill>
                <a:latin typeface="Arial"/>
                <a:cs typeface="Arial"/>
              </a:rPr>
              <a:t>act occurs in approx 85%- 95% </a:t>
            </a:r>
            <a:r>
              <a:rPr sz="2900" spc="-5" dirty="0">
                <a:solidFill>
                  <a:srgbClr val="FFFFFF"/>
                </a:solidFill>
                <a:latin typeface="Arial"/>
                <a:cs typeface="Arial"/>
              </a:rPr>
              <a:t>of  all </a:t>
            </a:r>
            <a:r>
              <a:rPr sz="2900" dirty="0">
                <a:solidFill>
                  <a:srgbClr val="FFFFFF"/>
                </a:solidFill>
                <a:latin typeface="Arial"/>
                <a:cs typeface="Arial"/>
              </a:rPr>
              <a:t>analyzed accidents </a:t>
            </a:r>
            <a:r>
              <a:rPr sz="2900" spc="-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9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spc="-5" dirty="0">
                <a:solidFill>
                  <a:srgbClr val="FFFFFF"/>
                </a:solidFill>
                <a:latin typeface="Arial"/>
                <a:cs typeface="Arial"/>
              </a:rPr>
              <a:t>injuries</a:t>
            </a:r>
            <a:endParaRPr sz="2900">
              <a:latin typeface="Arial"/>
              <a:cs typeface="Arial"/>
            </a:endParaRPr>
          </a:p>
          <a:p>
            <a:pPr marL="12700" marR="5080">
              <a:lnSpc>
                <a:spcPct val="80300"/>
              </a:lnSpc>
              <a:spcBef>
                <a:spcPts val="819"/>
              </a:spcBef>
              <a:buChar char="-"/>
              <a:tabLst>
                <a:tab pos="240029" algn="l"/>
              </a:tabLst>
            </a:pPr>
            <a:r>
              <a:rPr sz="2900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2900" spc="5" dirty="0">
                <a:solidFill>
                  <a:srgbClr val="FFFFFF"/>
                </a:solidFill>
                <a:latin typeface="Arial"/>
                <a:cs typeface="Arial"/>
              </a:rPr>
              <a:t>unsafe </a:t>
            </a:r>
            <a:r>
              <a:rPr sz="2900" dirty="0">
                <a:solidFill>
                  <a:srgbClr val="FFFFFF"/>
                </a:solidFill>
                <a:latin typeface="Arial"/>
                <a:cs typeface="Arial"/>
              </a:rPr>
              <a:t>act </a:t>
            </a:r>
            <a:r>
              <a:rPr sz="29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900" dirty="0">
                <a:solidFill>
                  <a:srgbClr val="FFFFFF"/>
                </a:solidFill>
                <a:latin typeface="Arial"/>
                <a:cs typeface="Arial"/>
              </a:rPr>
              <a:t>usually the last of </a:t>
            </a:r>
            <a:r>
              <a:rPr sz="2900" spc="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900" dirty="0">
                <a:solidFill>
                  <a:srgbClr val="FFFFFF"/>
                </a:solidFill>
                <a:latin typeface="Arial"/>
                <a:cs typeface="Arial"/>
              </a:rPr>
              <a:t>series </a:t>
            </a:r>
            <a:r>
              <a:rPr sz="2900" spc="-5" dirty="0">
                <a:solidFill>
                  <a:srgbClr val="FFFFFF"/>
                </a:solidFill>
                <a:latin typeface="Arial"/>
                <a:cs typeface="Arial"/>
              </a:rPr>
              <a:t>of  </a:t>
            </a:r>
            <a:r>
              <a:rPr sz="2900" dirty="0">
                <a:solidFill>
                  <a:srgbClr val="FFFFFF"/>
                </a:solidFill>
                <a:latin typeface="Arial"/>
                <a:cs typeface="Arial"/>
              </a:rPr>
              <a:t>events before the accident occurs (it could  occur at any step of the</a:t>
            </a:r>
            <a:r>
              <a:rPr sz="29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FFFFFF"/>
                </a:solidFill>
                <a:latin typeface="Arial"/>
                <a:cs typeface="Arial"/>
              </a:rPr>
              <a:t>event)</a:t>
            </a:r>
            <a:endParaRPr sz="2900">
              <a:latin typeface="Arial"/>
              <a:cs typeface="Arial"/>
            </a:endParaRPr>
          </a:p>
          <a:p>
            <a:pPr marL="12700" marR="74295">
              <a:lnSpc>
                <a:spcPts val="2790"/>
              </a:lnSpc>
              <a:spcBef>
                <a:spcPts val="775"/>
              </a:spcBef>
              <a:buChar char="-"/>
              <a:tabLst>
                <a:tab pos="240029" algn="l"/>
              </a:tabLst>
            </a:pPr>
            <a:r>
              <a:rPr sz="2900" dirty="0">
                <a:solidFill>
                  <a:srgbClr val="FFFFFF"/>
                </a:solidFill>
                <a:latin typeface="Arial"/>
                <a:cs typeface="Arial"/>
              </a:rPr>
              <a:t>By stopping or eliminating the unsafe act, </a:t>
            </a:r>
            <a:r>
              <a:rPr sz="2900" spc="-15" dirty="0">
                <a:solidFill>
                  <a:srgbClr val="FFFFFF"/>
                </a:solidFill>
                <a:latin typeface="Arial"/>
                <a:cs typeface="Arial"/>
              </a:rPr>
              <a:t>we  </a:t>
            </a:r>
            <a:r>
              <a:rPr sz="2900" dirty="0">
                <a:solidFill>
                  <a:srgbClr val="FFFFFF"/>
                </a:solidFill>
                <a:latin typeface="Arial"/>
                <a:cs typeface="Arial"/>
              </a:rPr>
              <a:t>can stop the accident </a:t>
            </a:r>
            <a:r>
              <a:rPr sz="2900" spc="5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29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FFFFFF"/>
                </a:solidFill>
                <a:latin typeface="Arial"/>
                <a:cs typeface="Arial"/>
              </a:rPr>
              <a:t>occurring</a:t>
            </a:r>
            <a:endParaRPr sz="2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9369" y="792480"/>
            <a:ext cx="6675120" cy="548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What is an Accident</a:t>
            </a:r>
            <a:r>
              <a:rPr spc="-75" dirty="0"/>
              <a:t> </a:t>
            </a:r>
            <a:r>
              <a:rPr spc="5" dirty="0"/>
              <a:t>Investigation?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2619" y="2075179"/>
            <a:ext cx="158115" cy="225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254" dirty="0">
                <a:solidFill>
                  <a:srgbClr val="FFCC99"/>
                </a:solidFill>
                <a:latin typeface="Calibri"/>
                <a:cs typeface="Calibri"/>
              </a:rPr>
              <a:t>●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6469" y="1971039"/>
            <a:ext cx="7416165" cy="286194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 marR="5080">
              <a:lnSpc>
                <a:spcPts val="3140"/>
              </a:lnSpc>
              <a:spcBef>
                <a:spcPts val="495"/>
              </a:spcBef>
              <a:tabLst>
                <a:tab pos="4161154" algn="l"/>
              </a:tabLst>
            </a:pPr>
            <a:r>
              <a:rPr sz="2900" spc="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900" dirty="0">
                <a:solidFill>
                  <a:srgbClr val="FFFFFF"/>
                </a:solidFill>
                <a:latin typeface="Arial"/>
                <a:cs typeface="Arial"/>
              </a:rPr>
              <a:t>systematic approach to the identification </a:t>
            </a:r>
            <a:r>
              <a:rPr sz="2900" spc="-5" dirty="0">
                <a:solidFill>
                  <a:srgbClr val="FFFFFF"/>
                </a:solidFill>
                <a:latin typeface="Arial"/>
                <a:cs typeface="Arial"/>
              </a:rPr>
              <a:t>of  </a:t>
            </a:r>
            <a:r>
              <a:rPr sz="2900" dirty="0">
                <a:solidFill>
                  <a:srgbClr val="FFFFFF"/>
                </a:solidFill>
                <a:latin typeface="Arial"/>
                <a:cs typeface="Arial"/>
              </a:rPr>
              <a:t>causal factors and implementation </a:t>
            </a:r>
            <a:r>
              <a:rPr sz="2900" spc="-5" dirty="0">
                <a:solidFill>
                  <a:srgbClr val="FFFFFF"/>
                </a:solidFill>
                <a:latin typeface="Arial"/>
                <a:cs typeface="Arial"/>
              </a:rPr>
              <a:t>of  </a:t>
            </a:r>
            <a:r>
              <a:rPr sz="2900" dirty="0">
                <a:solidFill>
                  <a:srgbClr val="FFFFFF"/>
                </a:solidFill>
                <a:latin typeface="Arial"/>
                <a:cs typeface="Arial"/>
              </a:rPr>
              <a:t>corrective actions </a:t>
            </a:r>
            <a:r>
              <a:rPr sz="2900" b="1" dirty="0">
                <a:solidFill>
                  <a:srgbClr val="FFFFFF"/>
                </a:solidFill>
                <a:latin typeface="Arial"/>
                <a:cs typeface="Arial"/>
              </a:rPr>
              <a:t>without placing blame </a:t>
            </a:r>
            <a:r>
              <a:rPr sz="2900" dirty="0">
                <a:solidFill>
                  <a:srgbClr val="FFFFFF"/>
                </a:solidFill>
                <a:latin typeface="Arial"/>
                <a:cs typeface="Arial"/>
              </a:rPr>
              <a:t>on  or </a:t>
            </a:r>
            <a:r>
              <a:rPr sz="2900" spc="-5" dirty="0">
                <a:solidFill>
                  <a:srgbClr val="FFFFFF"/>
                </a:solidFill>
                <a:latin typeface="Arial"/>
                <a:cs typeface="Arial"/>
              </a:rPr>
              <a:t>finding</a:t>
            </a:r>
            <a:r>
              <a:rPr sz="29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FFFFFF"/>
                </a:solidFill>
                <a:latin typeface="Arial"/>
                <a:cs typeface="Arial"/>
              </a:rPr>
              <a:t>personal</a:t>
            </a:r>
            <a:r>
              <a:rPr sz="29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FFFFFF"/>
                </a:solidFill>
                <a:latin typeface="Arial"/>
                <a:cs typeface="Arial"/>
              </a:rPr>
              <a:t>fault.	</a:t>
            </a:r>
            <a:r>
              <a:rPr sz="2900" spc="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900" dirty="0">
                <a:solidFill>
                  <a:srgbClr val="FFFFFF"/>
                </a:solidFill>
                <a:latin typeface="Arial"/>
                <a:cs typeface="Arial"/>
              </a:rPr>
              <a:t>information  collected during an investigation </a:t>
            </a:r>
            <a:r>
              <a:rPr sz="29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900" dirty="0">
                <a:solidFill>
                  <a:srgbClr val="FFFFFF"/>
                </a:solidFill>
                <a:latin typeface="Arial"/>
                <a:cs typeface="Arial"/>
              </a:rPr>
              <a:t>essential  </a:t>
            </a:r>
            <a:r>
              <a:rPr sz="2900" spc="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900" dirty="0">
                <a:solidFill>
                  <a:srgbClr val="FFFFFF"/>
                </a:solidFill>
                <a:latin typeface="Arial"/>
                <a:cs typeface="Arial"/>
              </a:rPr>
              <a:t>determine </a:t>
            </a:r>
            <a:r>
              <a:rPr sz="2900" spc="5" dirty="0">
                <a:solidFill>
                  <a:srgbClr val="FFFFFF"/>
                </a:solidFill>
                <a:latin typeface="Arial"/>
                <a:cs typeface="Arial"/>
              </a:rPr>
              <a:t>trends </a:t>
            </a:r>
            <a:r>
              <a:rPr sz="2900" dirty="0">
                <a:solidFill>
                  <a:srgbClr val="FFFFFF"/>
                </a:solidFill>
                <a:latin typeface="Arial"/>
                <a:cs typeface="Arial"/>
              </a:rPr>
              <a:t>and taking appropriate  steps </a:t>
            </a:r>
            <a:r>
              <a:rPr sz="2900" spc="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900" dirty="0">
                <a:solidFill>
                  <a:srgbClr val="FFFFFF"/>
                </a:solidFill>
                <a:latin typeface="Arial"/>
                <a:cs typeface="Arial"/>
              </a:rPr>
              <a:t>prevent future</a:t>
            </a:r>
            <a:r>
              <a:rPr sz="29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FFFFFF"/>
                </a:solidFill>
                <a:latin typeface="Arial"/>
                <a:cs typeface="Arial"/>
              </a:rPr>
              <a:t>accidents.</a:t>
            </a:r>
            <a:endParaRPr sz="2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0FD95-B6E8-4C24-A746-2BF9C947D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035AB-F71B-49D5-B4B9-331924B08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375" y="2048509"/>
            <a:ext cx="8223249" cy="1338828"/>
          </a:xfrm>
        </p:spPr>
        <p:txBody>
          <a:bodyPr/>
          <a:lstStyle/>
          <a:p>
            <a:r>
              <a:rPr lang="en-IN" dirty="0"/>
              <a:t>What is an accident? </a:t>
            </a:r>
          </a:p>
          <a:p>
            <a:r>
              <a:rPr lang="en-IN" dirty="0"/>
              <a:t>What is an incident?</a:t>
            </a:r>
          </a:p>
          <a:p>
            <a:r>
              <a:rPr lang="en-IN" dirty="0"/>
              <a:t>What is a near miss?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1FCE52-AF59-49E7-8FB5-E2D4A1B2F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470664"/>
            <a:ext cx="2619375" cy="1381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BD1E8E-E63E-4CE4-96BD-EC9EB9142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4935116"/>
            <a:ext cx="1714500" cy="266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2B1A00-311F-4FF5-AEBC-BA3AFB3FCE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5884" y="1600200"/>
            <a:ext cx="2906395" cy="28479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4E99A50-E076-444C-838F-188FAE53BBEF}"/>
              </a:ext>
            </a:extLst>
          </p:cNvPr>
          <p:cNvSpPr txBox="1"/>
          <p:nvPr/>
        </p:nvSpPr>
        <p:spPr>
          <a:xfrm>
            <a:off x="460375" y="5354141"/>
            <a:ext cx="3914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A near miss is an unintentional incident that could have caused damage, injury or death but was narrowly avoided</a:t>
            </a:r>
            <a:endParaRPr lang="en-I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4990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5679" y="340360"/>
            <a:ext cx="5249545" cy="10718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33375" marR="5080" indent="-321310">
              <a:lnSpc>
                <a:spcPct val="101000"/>
              </a:lnSpc>
              <a:spcBef>
                <a:spcPts val="90"/>
              </a:spcBef>
            </a:pPr>
            <a:r>
              <a:rPr spc="10" dirty="0"/>
              <a:t>Which Accidents should</a:t>
            </a:r>
            <a:r>
              <a:rPr spc="-100" dirty="0"/>
              <a:t> </a:t>
            </a:r>
            <a:r>
              <a:rPr spc="10" dirty="0"/>
              <a:t>be  Recorded or</a:t>
            </a:r>
            <a:r>
              <a:rPr spc="-55" dirty="0"/>
              <a:t> </a:t>
            </a:r>
            <a:r>
              <a:rPr spc="10" dirty="0"/>
              <a:t>Reported?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4269" y="2139950"/>
            <a:ext cx="4039870" cy="3030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ALL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accidents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(including illnesses)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shall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ct val="100699"/>
              </a:lnSpc>
              <a:spcBef>
                <a:spcPts val="5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be recorded and reported  through the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established 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procedures and guidance  as provided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NOAA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Safety</a:t>
            </a:r>
            <a:r>
              <a:rPr sz="28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Division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14950" y="1676400"/>
            <a:ext cx="3448050" cy="487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3420" y="792480"/>
            <a:ext cx="5368290" cy="548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Why </a:t>
            </a:r>
            <a:r>
              <a:rPr spc="5" dirty="0"/>
              <a:t>Investigate</a:t>
            </a:r>
            <a:r>
              <a:rPr spc="-80" dirty="0"/>
              <a:t> </a:t>
            </a:r>
            <a:r>
              <a:rPr spc="10" dirty="0"/>
              <a:t>Accidents?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2219" y="1692909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245" dirty="0">
                <a:solidFill>
                  <a:srgbClr val="FFCC99"/>
                </a:solidFill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2219" y="2165350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245" dirty="0">
                <a:solidFill>
                  <a:srgbClr val="FFCC99"/>
                </a:solidFill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2219" y="2636520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245" dirty="0">
                <a:solidFill>
                  <a:srgbClr val="FFCC99"/>
                </a:solidFill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2219" y="3108959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245" dirty="0">
                <a:solidFill>
                  <a:srgbClr val="FFCC99"/>
                </a:solidFill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76069" y="1545589"/>
            <a:ext cx="6633209" cy="191516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Determine the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cause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ct val="110700"/>
              </a:lnSpc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Develop and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implement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corrective actions  Document the events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Meet legal requirements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49069" y="3585209"/>
            <a:ext cx="6884034" cy="258572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3600" spc="-5" dirty="0">
                <a:solidFill>
                  <a:srgbClr val="FFFFFF"/>
                </a:solidFill>
                <a:latin typeface="Verdana"/>
                <a:cs typeface="Verdana"/>
              </a:rPr>
              <a:t>Primary</a:t>
            </a:r>
            <a:r>
              <a:rPr sz="3600" spc="-10" dirty="0">
                <a:solidFill>
                  <a:srgbClr val="FFFFFF"/>
                </a:solidFill>
                <a:latin typeface="Verdana"/>
                <a:cs typeface="Verdana"/>
              </a:rPr>
              <a:t> Focus:</a:t>
            </a:r>
            <a:endParaRPr sz="3600">
              <a:latin typeface="Verdana"/>
              <a:cs typeface="Verdana"/>
            </a:endParaRPr>
          </a:p>
          <a:p>
            <a:pPr marL="12700" marR="5080" algn="just">
              <a:lnSpc>
                <a:spcPct val="100000"/>
              </a:lnSpc>
              <a:spcBef>
                <a:spcPts val="1440"/>
              </a:spcBef>
            </a:pPr>
            <a:r>
              <a:rPr sz="3600" b="1" spc="-10" dirty="0">
                <a:solidFill>
                  <a:srgbClr val="FFFFFF"/>
                </a:solidFill>
                <a:latin typeface="Verdana"/>
                <a:cs typeface="Verdana"/>
              </a:rPr>
              <a:t>PREVENT</a:t>
            </a:r>
            <a:r>
              <a:rPr sz="3600" b="1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Verdana"/>
                <a:cs typeface="Verdana"/>
              </a:rPr>
              <a:t>REOCCURENCE!!!  </a:t>
            </a:r>
            <a:r>
              <a:rPr sz="3600" b="1" spc="-10" dirty="0">
                <a:solidFill>
                  <a:srgbClr val="FFFFFF"/>
                </a:solidFill>
                <a:latin typeface="Verdana"/>
                <a:cs typeface="Verdana"/>
              </a:rPr>
              <a:t>PREVENT</a:t>
            </a:r>
            <a:r>
              <a:rPr sz="3600" b="1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Verdana"/>
                <a:cs typeface="Verdana"/>
              </a:rPr>
              <a:t>REOCCURENCE!!!  </a:t>
            </a:r>
            <a:r>
              <a:rPr sz="3600" b="1" spc="-10" dirty="0">
                <a:solidFill>
                  <a:srgbClr val="FFFFFF"/>
                </a:solidFill>
                <a:latin typeface="Verdana"/>
                <a:cs typeface="Verdana"/>
              </a:rPr>
              <a:t>PREVENT</a:t>
            </a:r>
            <a:r>
              <a:rPr sz="3600" b="1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Verdana"/>
                <a:cs typeface="Verdana"/>
              </a:rPr>
              <a:t>REOCCURENCE!!!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9500" y="792480"/>
            <a:ext cx="4596765" cy="548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922780" algn="l"/>
              </a:tabLst>
            </a:pPr>
            <a:r>
              <a:rPr spc="10" dirty="0"/>
              <a:t>Accident	vs.</a:t>
            </a:r>
            <a:r>
              <a:rPr spc="-65" dirty="0"/>
              <a:t> </a:t>
            </a:r>
            <a:r>
              <a:rPr spc="10" dirty="0"/>
              <a:t>Near-Miss</a:t>
            </a:r>
          </a:p>
        </p:txBody>
      </p:sp>
      <p:sp>
        <p:nvSpPr>
          <p:cNvPr id="3" name="object 3"/>
          <p:cNvSpPr/>
          <p:nvPr/>
        </p:nvSpPr>
        <p:spPr>
          <a:xfrm>
            <a:off x="5029200" y="1751329"/>
            <a:ext cx="3886200" cy="2367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61719" y="1664970"/>
            <a:ext cx="5539740" cy="366776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spc="-5" dirty="0">
                <a:solidFill>
                  <a:srgbClr val="FFFFFF"/>
                </a:solidFill>
                <a:latin typeface="Verdana"/>
                <a:cs typeface="Verdana"/>
              </a:rPr>
              <a:t>Accident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2400">
              <a:latin typeface="Verdana"/>
              <a:cs typeface="Verdana"/>
            </a:endParaRPr>
          </a:p>
          <a:p>
            <a:pPr marL="12700" marR="166116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Any </a:t>
            </a: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undesired, unplanned  event arising out of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given  work-related task which  results in physical injury/ 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illness </a:t>
            </a: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or damage to</a:t>
            </a:r>
            <a:r>
              <a:rPr sz="20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property.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Verdana"/>
                <a:cs typeface="Verdana"/>
              </a:rPr>
              <a:t>Near-Miss</a:t>
            </a:r>
            <a:r>
              <a:rPr sz="2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24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1080"/>
              </a:spcBef>
            </a:pP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Events which did not result in injury/illness  or damage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but </a:t>
            </a: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had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potential to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do</a:t>
            </a:r>
            <a:r>
              <a:rPr sz="20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so.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5929" y="947419"/>
            <a:ext cx="4066540" cy="548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Accident </a:t>
            </a:r>
            <a:r>
              <a:rPr spc="10" dirty="0"/>
              <a:t>Ratio</a:t>
            </a:r>
            <a:r>
              <a:rPr spc="-105" dirty="0"/>
              <a:t> </a:t>
            </a:r>
            <a:r>
              <a:rPr spc="10" dirty="0"/>
              <a:t>Study</a:t>
            </a:r>
          </a:p>
        </p:txBody>
      </p:sp>
      <p:sp>
        <p:nvSpPr>
          <p:cNvPr id="3" name="object 3"/>
          <p:cNvSpPr/>
          <p:nvPr/>
        </p:nvSpPr>
        <p:spPr>
          <a:xfrm>
            <a:off x="1694179" y="4000500"/>
            <a:ext cx="1866900" cy="1499870"/>
          </a:xfrm>
          <a:custGeom>
            <a:avLst/>
            <a:gdLst/>
            <a:ahLst/>
            <a:cxnLst/>
            <a:rect l="l" t="t" r="r" b="b"/>
            <a:pathLst>
              <a:path w="1866900" h="1499870">
                <a:moveTo>
                  <a:pt x="1866899" y="0"/>
                </a:moveTo>
                <a:lnTo>
                  <a:pt x="0" y="0"/>
                </a:lnTo>
                <a:lnTo>
                  <a:pt x="0" y="1499870"/>
                </a:lnTo>
                <a:lnTo>
                  <a:pt x="1866899" y="1499870"/>
                </a:lnTo>
                <a:lnTo>
                  <a:pt x="1866899" y="0"/>
                </a:lnTo>
                <a:close/>
              </a:path>
            </a:pathLst>
          </a:custGeom>
          <a:solidFill>
            <a:srgbClr val="7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94179" y="4000500"/>
            <a:ext cx="1866900" cy="1499870"/>
          </a:xfrm>
          <a:custGeom>
            <a:avLst/>
            <a:gdLst/>
            <a:ahLst/>
            <a:cxnLst/>
            <a:rect l="l" t="t" r="r" b="b"/>
            <a:pathLst>
              <a:path w="1866900" h="1499870">
                <a:moveTo>
                  <a:pt x="933450" y="1499870"/>
                </a:moveTo>
                <a:lnTo>
                  <a:pt x="0" y="1499870"/>
                </a:lnTo>
                <a:lnTo>
                  <a:pt x="0" y="0"/>
                </a:lnTo>
                <a:lnTo>
                  <a:pt x="1866899" y="0"/>
                </a:lnTo>
                <a:lnTo>
                  <a:pt x="1866899" y="1499870"/>
                </a:lnTo>
                <a:lnTo>
                  <a:pt x="933450" y="1499870"/>
                </a:lnTo>
                <a:close/>
              </a:path>
            </a:pathLst>
          </a:custGeom>
          <a:ln w="1257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94179" y="4000500"/>
            <a:ext cx="1866900" cy="643255"/>
          </a:xfrm>
          <a:prstGeom prst="rect">
            <a:avLst/>
          </a:prstGeom>
          <a:solidFill>
            <a:srgbClr val="7F0000"/>
          </a:solidFill>
        </p:spPr>
        <p:txBody>
          <a:bodyPr vert="horz" wrap="square" lIns="0" tIns="73660" rIns="0" bIns="0" rtlCol="0">
            <a:spAutoFit/>
          </a:bodyPr>
          <a:lstStyle/>
          <a:p>
            <a:pPr marL="609600">
              <a:lnSpc>
                <a:spcPct val="100000"/>
              </a:lnSpc>
              <a:spcBef>
                <a:spcPts val="580"/>
              </a:spcBef>
            </a:pPr>
            <a:r>
              <a:rPr sz="2700" spc="-5" dirty="0">
                <a:solidFill>
                  <a:srgbClr val="FFFF66"/>
                </a:solidFill>
                <a:latin typeface="Arial"/>
                <a:cs typeface="Arial"/>
              </a:rPr>
              <a:t>30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33600" y="2971800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47800" y="464820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8800" y="3733800"/>
            <a:ext cx="1600200" cy="0"/>
          </a:xfrm>
          <a:custGeom>
            <a:avLst/>
            <a:gdLst/>
            <a:ahLst/>
            <a:cxnLst/>
            <a:rect l="l" t="t" r="r" b="b"/>
            <a:pathLst>
              <a:path w="1600200">
                <a:moveTo>
                  <a:pt x="0" y="0"/>
                </a:moveTo>
                <a:lnTo>
                  <a:pt x="160020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517139" y="2320290"/>
            <a:ext cx="219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66"/>
                </a:solidFill>
                <a:latin typeface="Verdana"/>
                <a:cs typeface="Verdana"/>
              </a:rPr>
              <a:t>1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40939" y="3082290"/>
            <a:ext cx="41338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66"/>
                </a:solidFill>
                <a:latin typeface="Verdana"/>
                <a:cs typeface="Verdana"/>
              </a:rPr>
              <a:t>10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94179" y="4652872"/>
            <a:ext cx="1866900" cy="829310"/>
          </a:xfrm>
          <a:prstGeom prst="rect">
            <a:avLst/>
          </a:prstGeom>
          <a:solidFill>
            <a:srgbClr val="7F0000"/>
          </a:solidFill>
        </p:spPr>
        <p:txBody>
          <a:bodyPr vert="horz" wrap="square" lIns="0" tIns="194310" rIns="0" bIns="0" rtlCol="0">
            <a:spAutoFit/>
          </a:bodyPr>
          <a:lstStyle/>
          <a:p>
            <a:pPr marL="603885">
              <a:lnSpc>
                <a:spcPct val="100000"/>
              </a:lnSpc>
              <a:spcBef>
                <a:spcPts val="1530"/>
              </a:spcBef>
            </a:pPr>
            <a:r>
              <a:rPr sz="2400" spc="-5" dirty="0">
                <a:solidFill>
                  <a:srgbClr val="FFFF66"/>
                </a:solidFill>
                <a:latin typeface="Verdana"/>
                <a:cs typeface="Verdana"/>
              </a:rPr>
              <a:t>600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88539" y="5673090"/>
            <a:ext cx="7994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66"/>
                </a:solidFill>
                <a:latin typeface="Verdana"/>
                <a:cs typeface="Verdana"/>
              </a:rPr>
              <a:t>6</a:t>
            </a:r>
            <a:r>
              <a:rPr sz="2400" dirty="0">
                <a:solidFill>
                  <a:srgbClr val="FFFF66"/>
                </a:solidFill>
                <a:latin typeface="Verdana"/>
                <a:cs typeface="Verdana"/>
              </a:rPr>
              <a:t>0</a:t>
            </a:r>
            <a:r>
              <a:rPr sz="2400" spc="-10" dirty="0">
                <a:solidFill>
                  <a:srgbClr val="FFFF66"/>
                </a:solidFill>
                <a:latin typeface="Verdana"/>
                <a:cs typeface="Verdana"/>
              </a:rPr>
              <a:t>0</a:t>
            </a:r>
            <a:r>
              <a:rPr sz="2400" dirty="0">
                <a:solidFill>
                  <a:srgbClr val="FFFF66"/>
                </a:solidFill>
                <a:latin typeface="Verdana"/>
                <a:cs typeface="Verdana"/>
              </a:rPr>
              <a:t>0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77870" y="2242820"/>
            <a:ext cx="2330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Serious or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Disabling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11270" y="3157220"/>
            <a:ext cx="1623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Minor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Injuries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02100" y="4104640"/>
            <a:ext cx="20300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Property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Damage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56759" y="4834890"/>
            <a:ext cx="39096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345" marR="5080" indent="-812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Accidents with no visible injury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or 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damage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62829" y="5781040"/>
            <a:ext cx="2975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Unsafe Acts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Conditions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66800" y="5486400"/>
            <a:ext cx="3124200" cy="0"/>
          </a:xfrm>
          <a:custGeom>
            <a:avLst/>
            <a:gdLst/>
            <a:ahLst/>
            <a:cxnLst/>
            <a:rect l="l" t="t" r="r" b="b"/>
            <a:pathLst>
              <a:path w="3124200">
                <a:moveTo>
                  <a:pt x="0" y="0"/>
                </a:moveTo>
                <a:lnTo>
                  <a:pt x="312420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2279" y="792480"/>
            <a:ext cx="3292475" cy="548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Accident</a:t>
            </a:r>
            <a:r>
              <a:rPr spc="-70" dirty="0"/>
              <a:t> </a:t>
            </a:r>
            <a:r>
              <a:rPr spc="10" dirty="0"/>
              <a:t>Causes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04619" y="1962150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245" dirty="0">
                <a:solidFill>
                  <a:srgbClr val="FFCC99"/>
                </a:solidFill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4619" y="3973829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245" dirty="0">
                <a:solidFill>
                  <a:srgbClr val="FFCC99"/>
                </a:solidFill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93850" y="1760220"/>
            <a:ext cx="6971665" cy="394589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46685">
              <a:lnSpc>
                <a:spcPct val="100000"/>
              </a:lnSpc>
              <a:spcBef>
                <a:spcPts val="900"/>
              </a:spcBef>
            </a:pPr>
            <a:r>
              <a:rPr sz="2800" spc="-5" dirty="0">
                <a:solidFill>
                  <a:srgbClr val="E4FFFF"/>
                </a:solidFill>
                <a:latin typeface="Arial"/>
                <a:cs typeface="Arial"/>
              </a:rPr>
              <a:t>Unsafe</a:t>
            </a:r>
            <a:r>
              <a:rPr sz="2800" spc="-10" dirty="0">
                <a:solidFill>
                  <a:srgbClr val="E4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E4FFFF"/>
                </a:solidFill>
                <a:latin typeface="Arial"/>
                <a:cs typeface="Arial"/>
              </a:rPr>
              <a:t>Act</a:t>
            </a:r>
            <a:endParaRPr sz="2800">
              <a:latin typeface="Arial"/>
              <a:cs typeface="Arial"/>
            </a:endParaRPr>
          </a:p>
          <a:p>
            <a:pPr marL="58419" marR="5080">
              <a:lnSpc>
                <a:spcPct val="100000"/>
              </a:lnSpc>
              <a:spcBef>
                <a:spcPts val="800"/>
              </a:spcBef>
              <a:buChar char="-"/>
              <a:tabLst>
                <a:tab pos="275590" algn="l"/>
              </a:tabLst>
            </a:pP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act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by the injured person or another  person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(or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both) which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caused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8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accident,</a:t>
            </a:r>
            <a:endParaRPr sz="2800">
              <a:latin typeface="Arial"/>
              <a:cs typeface="Arial"/>
            </a:endParaRPr>
          </a:p>
          <a:p>
            <a:pPr marL="146685" marR="3496310" indent="2311400">
              <a:lnSpc>
                <a:spcPts val="4160"/>
              </a:lnSpc>
              <a:spcBef>
                <a:spcPts val="260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or  </a:t>
            </a:r>
            <a:r>
              <a:rPr sz="2800" spc="-5" dirty="0">
                <a:solidFill>
                  <a:srgbClr val="E4FFFF"/>
                </a:solidFill>
                <a:latin typeface="Arial"/>
                <a:cs typeface="Arial"/>
              </a:rPr>
              <a:t>Unsafe</a:t>
            </a:r>
            <a:r>
              <a:rPr sz="2800" spc="-15" dirty="0">
                <a:solidFill>
                  <a:srgbClr val="E4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E4FFFF"/>
                </a:solidFill>
                <a:latin typeface="Arial"/>
                <a:cs typeface="Arial"/>
              </a:rPr>
              <a:t>Condition</a:t>
            </a:r>
            <a:endParaRPr sz="2800">
              <a:latin typeface="Arial"/>
              <a:cs typeface="Arial"/>
            </a:endParaRPr>
          </a:p>
          <a:p>
            <a:pPr marL="58419" marR="1311275" indent="-45720" algn="just">
              <a:lnSpc>
                <a:spcPct val="100000"/>
              </a:lnSpc>
              <a:spcBef>
                <a:spcPts val="530"/>
              </a:spcBef>
              <a:buChar char="-"/>
              <a:tabLst>
                <a:tab pos="231140" algn="l"/>
              </a:tabLst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some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environmental or hazardous  situation which caused the accident  independent of the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employee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5660" y="792480"/>
            <a:ext cx="5082540" cy="548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Accident Causation</a:t>
            </a:r>
            <a:r>
              <a:rPr spc="-80" dirty="0"/>
              <a:t> </a:t>
            </a:r>
            <a:r>
              <a:rPr spc="10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669" y="1990090"/>
            <a:ext cx="15176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655" dirty="0">
                <a:solidFill>
                  <a:srgbClr val="00CCFF"/>
                </a:solidFill>
                <a:latin typeface="Calibri"/>
                <a:cs typeface="Calibri"/>
              </a:rPr>
              <a:t>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669" y="2854959"/>
            <a:ext cx="15176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655" dirty="0">
                <a:solidFill>
                  <a:srgbClr val="00CCFF"/>
                </a:solidFill>
                <a:latin typeface="Calibri"/>
                <a:cs typeface="Calibri"/>
              </a:rPr>
              <a:t>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4669" y="3684270"/>
            <a:ext cx="15176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655" dirty="0">
                <a:solidFill>
                  <a:srgbClr val="00CCFF"/>
                </a:solidFill>
                <a:latin typeface="Calibri"/>
                <a:cs typeface="Calibri"/>
              </a:rPr>
              <a:t>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4669" y="4513579"/>
            <a:ext cx="15176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655" dirty="0">
                <a:solidFill>
                  <a:srgbClr val="00CCFF"/>
                </a:solidFill>
                <a:latin typeface="Calibri"/>
                <a:cs typeface="Calibri"/>
              </a:rPr>
              <a:t>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5850" y="1918671"/>
            <a:ext cx="2809240" cy="414083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Results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accident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  <a:buChar char="-"/>
              <a:tabLst>
                <a:tab pos="144780" algn="l"/>
              </a:tabLst>
            </a:pPr>
            <a:r>
              <a:rPr sz="1700" spc="-5" dirty="0">
                <a:solidFill>
                  <a:srgbClr val="E4FFFF"/>
                </a:solidFill>
                <a:latin typeface="Arial"/>
                <a:cs typeface="Arial"/>
              </a:rPr>
              <a:t>physical</a:t>
            </a:r>
            <a:r>
              <a:rPr sz="1700" spc="-10" dirty="0">
                <a:solidFill>
                  <a:srgbClr val="E4FFFF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E4FFFF"/>
                </a:solidFill>
                <a:latin typeface="Arial"/>
                <a:cs typeface="Arial"/>
              </a:rPr>
              <a:t>harm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  <a:buChar char="-"/>
              <a:tabLst>
                <a:tab pos="144780" algn="l"/>
              </a:tabLst>
            </a:pPr>
            <a:r>
              <a:rPr sz="1700" spc="-5" dirty="0">
                <a:solidFill>
                  <a:srgbClr val="E4FFFF"/>
                </a:solidFill>
                <a:latin typeface="Arial"/>
                <a:cs typeface="Arial"/>
              </a:rPr>
              <a:t>property</a:t>
            </a:r>
            <a:r>
              <a:rPr sz="1700" spc="-30" dirty="0">
                <a:solidFill>
                  <a:srgbClr val="E4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E4FFFF"/>
                </a:solidFill>
                <a:latin typeface="Arial"/>
                <a:cs typeface="Arial"/>
              </a:rPr>
              <a:t>damage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Incident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Occurrence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buChar char="-"/>
              <a:tabLst>
                <a:tab pos="144780" algn="l"/>
              </a:tabLst>
            </a:pPr>
            <a:r>
              <a:rPr sz="1700" spc="-5" dirty="0">
                <a:solidFill>
                  <a:srgbClr val="E4FFFF"/>
                </a:solidFill>
                <a:latin typeface="Arial"/>
                <a:cs typeface="Arial"/>
              </a:rPr>
              <a:t>contact</a:t>
            </a:r>
            <a:r>
              <a:rPr sz="1700" spc="-10" dirty="0">
                <a:solidFill>
                  <a:srgbClr val="E4FFFF"/>
                </a:solidFill>
                <a:latin typeface="Arial"/>
                <a:cs typeface="Arial"/>
              </a:rPr>
              <a:t> with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  <a:buChar char="-"/>
              <a:tabLst>
                <a:tab pos="144780" algn="l"/>
              </a:tabLst>
            </a:pPr>
            <a:r>
              <a:rPr sz="1700" spc="-10" dirty="0">
                <a:solidFill>
                  <a:srgbClr val="E4FFFF"/>
                </a:solidFill>
                <a:latin typeface="Arial"/>
                <a:cs typeface="Arial"/>
              </a:rPr>
              <a:t>type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Immediate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causes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  <a:buChar char="-"/>
              <a:tabLst>
                <a:tab pos="144780" algn="l"/>
              </a:tabLst>
            </a:pPr>
            <a:r>
              <a:rPr sz="1700" spc="-5" dirty="0">
                <a:solidFill>
                  <a:srgbClr val="E4FFFF"/>
                </a:solidFill>
                <a:latin typeface="Arial"/>
                <a:cs typeface="Arial"/>
              </a:rPr>
              <a:t>practices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buChar char="-"/>
              <a:tabLst>
                <a:tab pos="144780" algn="l"/>
              </a:tabLst>
            </a:pPr>
            <a:r>
              <a:rPr sz="1700" spc="-5" dirty="0">
                <a:solidFill>
                  <a:srgbClr val="E4FFFF"/>
                </a:solidFill>
                <a:latin typeface="Arial"/>
                <a:cs typeface="Arial"/>
              </a:rPr>
              <a:t>conditions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Basic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causes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  <a:buChar char="-"/>
              <a:tabLst>
                <a:tab pos="144780" algn="l"/>
              </a:tabLst>
            </a:pPr>
            <a:r>
              <a:rPr sz="1700" spc="-5" dirty="0">
                <a:solidFill>
                  <a:srgbClr val="E4FFFF"/>
                </a:solidFill>
                <a:latin typeface="Arial"/>
                <a:cs typeface="Arial"/>
              </a:rPr>
              <a:t>personal</a:t>
            </a:r>
            <a:r>
              <a:rPr sz="1700" spc="-10" dirty="0">
                <a:solidFill>
                  <a:srgbClr val="E4FFFF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E4FFFF"/>
                </a:solidFill>
                <a:latin typeface="Arial"/>
                <a:cs typeface="Arial"/>
              </a:rPr>
              <a:t>factors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buChar char="-"/>
              <a:tabLst>
                <a:tab pos="144780" algn="l"/>
              </a:tabLst>
            </a:pPr>
            <a:r>
              <a:rPr sz="1700" dirty="0">
                <a:solidFill>
                  <a:srgbClr val="E4FFFF"/>
                </a:solidFill>
                <a:latin typeface="Arial"/>
                <a:cs typeface="Arial"/>
              </a:rPr>
              <a:t>job</a:t>
            </a:r>
            <a:r>
              <a:rPr sz="1700" spc="-5" dirty="0">
                <a:solidFill>
                  <a:srgbClr val="E4FFFF"/>
                </a:solidFill>
                <a:latin typeface="Arial"/>
                <a:cs typeface="Arial"/>
              </a:rPr>
              <a:t> factors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  <a:buChar char="-"/>
              <a:tabLst>
                <a:tab pos="144780" algn="l"/>
              </a:tabLst>
            </a:pPr>
            <a:r>
              <a:rPr sz="1700" spc="-5" dirty="0">
                <a:solidFill>
                  <a:srgbClr val="E4FFFF"/>
                </a:solidFill>
                <a:latin typeface="Arial"/>
                <a:cs typeface="Arial"/>
              </a:rPr>
              <a:t>supervisory</a:t>
            </a:r>
            <a:r>
              <a:rPr sz="1700" spc="-40" dirty="0">
                <a:solidFill>
                  <a:srgbClr val="E4FFFF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E4FFFF"/>
                </a:solidFill>
                <a:latin typeface="Arial"/>
                <a:cs typeface="Arial"/>
              </a:rPr>
              <a:t>performance</a:t>
            </a:r>
            <a:endParaRPr sz="1700">
              <a:latin typeface="Arial"/>
              <a:cs typeface="Arial"/>
            </a:endParaRPr>
          </a:p>
          <a:p>
            <a:pPr marL="12700" marR="360045">
              <a:lnSpc>
                <a:spcPct val="79900"/>
              </a:lnSpc>
              <a:spcBef>
                <a:spcPts val="430"/>
              </a:spcBef>
              <a:buChar char="-"/>
              <a:tabLst>
                <a:tab pos="144780" algn="l"/>
              </a:tabLst>
            </a:pPr>
            <a:r>
              <a:rPr sz="1700" dirty="0">
                <a:solidFill>
                  <a:srgbClr val="E4FFFF"/>
                </a:solidFill>
                <a:latin typeface="Arial"/>
                <a:cs typeface="Arial"/>
              </a:rPr>
              <a:t>management policy</a:t>
            </a:r>
            <a:r>
              <a:rPr sz="1700" spc="-120" dirty="0">
                <a:solidFill>
                  <a:srgbClr val="E4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E4FFFF"/>
                </a:solidFill>
                <a:latin typeface="Arial"/>
                <a:cs typeface="Arial"/>
              </a:rPr>
              <a:t>and  decisions</a:t>
            </a:r>
            <a:endParaRPr sz="17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562600" y="1600200"/>
            <a:ext cx="2667000" cy="464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0460" y="792480"/>
            <a:ext cx="4474210" cy="548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Results </a:t>
            </a:r>
            <a:r>
              <a:rPr spc="5" dirty="0"/>
              <a:t>of the</a:t>
            </a:r>
            <a:r>
              <a:rPr spc="-105" dirty="0"/>
              <a:t> </a:t>
            </a:r>
            <a:r>
              <a:rPr spc="10" dirty="0"/>
              <a:t>Accident</a:t>
            </a:r>
          </a:p>
        </p:txBody>
      </p:sp>
      <p:sp>
        <p:nvSpPr>
          <p:cNvPr id="3" name="object 3"/>
          <p:cNvSpPr/>
          <p:nvPr/>
        </p:nvSpPr>
        <p:spPr>
          <a:xfrm>
            <a:off x="1752600" y="1600200"/>
            <a:ext cx="2057400" cy="2420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833620" y="2025650"/>
            <a:ext cx="11683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70" dirty="0">
                <a:solidFill>
                  <a:srgbClr val="FFCC99"/>
                </a:solidFill>
                <a:latin typeface="Calibri"/>
                <a:cs typeface="Calibri"/>
              </a:rPr>
              <a:t>●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33620" y="3868420"/>
            <a:ext cx="11683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70" dirty="0">
                <a:solidFill>
                  <a:srgbClr val="FFCC99"/>
                </a:solidFill>
                <a:latin typeface="Calibri"/>
                <a:cs typeface="Calibri"/>
              </a:rPr>
              <a:t>●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68570" y="1954529"/>
            <a:ext cx="3503295" cy="3401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Physical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Harm</a:t>
            </a:r>
            <a:endParaRPr sz="2000">
              <a:latin typeface="Arial"/>
              <a:cs typeface="Arial"/>
            </a:endParaRPr>
          </a:p>
          <a:p>
            <a:pPr marL="167005" indent="-154305">
              <a:lnSpc>
                <a:spcPct val="100000"/>
              </a:lnSpc>
              <a:spcBef>
                <a:spcPts val="10"/>
              </a:spcBef>
              <a:buChar char="-"/>
              <a:tabLst>
                <a:tab pos="16764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catastrophic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(multiple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deaths)</a:t>
            </a:r>
            <a:endParaRPr sz="2000">
              <a:latin typeface="Arial"/>
              <a:cs typeface="Arial"/>
            </a:endParaRPr>
          </a:p>
          <a:p>
            <a:pPr marL="167005" indent="-154305">
              <a:lnSpc>
                <a:spcPct val="100000"/>
              </a:lnSpc>
              <a:spcBef>
                <a:spcPts val="20"/>
              </a:spcBef>
              <a:buChar char="-"/>
              <a:tabLst>
                <a:tab pos="16764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single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death</a:t>
            </a:r>
            <a:endParaRPr sz="2000">
              <a:latin typeface="Arial"/>
              <a:cs typeface="Arial"/>
            </a:endParaRPr>
          </a:p>
          <a:p>
            <a:pPr marL="167005" indent="-154305">
              <a:lnSpc>
                <a:spcPct val="100000"/>
              </a:lnSpc>
              <a:spcBef>
                <a:spcPts val="20"/>
              </a:spcBef>
              <a:buChar char="-"/>
              <a:tabLst>
                <a:tab pos="16764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disabling</a:t>
            </a:r>
            <a:endParaRPr sz="2000">
              <a:latin typeface="Arial"/>
              <a:cs typeface="Arial"/>
            </a:endParaRPr>
          </a:p>
          <a:p>
            <a:pPr marL="167005" indent="-154305">
              <a:lnSpc>
                <a:spcPct val="100000"/>
              </a:lnSpc>
              <a:spcBef>
                <a:spcPts val="20"/>
              </a:spcBef>
              <a:buChar char="-"/>
              <a:tabLst>
                <a:tab pos="16764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serious</a:t>
            </a:r>
            <a:endParaRPr sz="2000">
              <a:latin typeface="Arial"/>
              <a:cs typeface="Arial"/>
            </a:endParaRPr>
          </a:p>
          <a:p>
            <a:pPr marL="167005" indent="-154305">
              <a:lnSpc>
                <a:spcPct val="100000"/>
              </a:lnSpc>
              <a:spcBef>
                <a:spcPts val="20"/>
              </a:spcBef>
              <a:buChar char="-"/>
              <a:tabLst>
                <a:tab pos="16764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minor</a:t>
            </a:r>
            <a:endParaRPr sz="2000">
              <a:latin typeface="Arial"/>
              <a:cs typeface="Arial"/>
            </a:endParaRPr>
          </a:p>
          <a:p>
            <a:pPr marL="101600">
              <a:lnSpc>
                <a:spcPct val="100000"/>
              </a:lnSpc>
              <a:spcBef>
                <a:spcPts val="10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Property</a:t>
            </a:r>
            <a:r>
              <a:rPr sz="20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Damage</a:t>
            </a:r>
            <a:endParaRPr sz="2000">
              <a:latin typeface="Arial"/>
              <a:cs typeface="Arial"/>
            </a:endParaRPr>
          </a:p>
          <a:p>
            <a:pPr marL="167005" indent="-154305">
              <a:lnSpc>
                <a:spcPct val="100000"/>
              </a:lnSpc>
              <a:spcBef>
                <a:spcPts val="20"/>
              </a:spcBef>
              <a:buChar char="-"/>
              <a:tabLst>
                <a:tab pos="16764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catastrophic</a:t>
            </a:r>
            <a:endParaRPr sz="2000">
              <a:latin typeface="Arial"/>
              <a:cs typeface="Arial"/>
            </a:endParaRPr>
          </a:p>
          <a:p>
            <a:pPr marL="167005" indent="-154305">
              <a:lnSpc>
                <a:spcPct val="100000"/>
              </a:lnSpc>
              <a:spcBef>
                <a:spcPts val="20"/>
              </a:spcBef>
              <a:buChar char="-"/>
              <a:tabLst>
                <a:tab pos="16764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major</a:t>
            </a:r>
            <a:endParaRPr sz="2000">
              <a:latin typeface="Arial"/>
              <a:cs typeface="Arial"/>
            </a:endParaRPr>
          </a:p>
          <a:p>
            <a:pPr marL="167005" indent="-154305">
              <a:lnSpc>
                <a:spcPct val="100000"/>
              </a:lnSpc>
              <a:spcBef>
                <a:spcPts val="20"/>
              </a:spcBef>
              <a:buChar char="-"/>
              <a:tabLst>
                <a:tab pos="16764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serious</a:t>
            </a:r>
            <a:endParaRPr sz="2000">
              <a:latin typeface="Arial"/>
              <a:cs typeface="Arial"/>
            </a:endParaRPr>
          </a:p>
          <a:p>
            <a:pPr marL="167005" indent="-154305">
              <a:lnSpc>
                <a:spcPct val="100000"/>
              </a:lnSpc>
              <a:spcBef>
                <a:spcPts val="20"/>
              </a:spcBef>
              <a:buChar char="-"/>
              <a:tabLst>
                <a:tab pos="16764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minor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95400" y="4191000"/>
            <a:ext cx="3181350" cy="24523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8589" y="792480"/>
            <a:ext cx="3913504" cy="548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Incident</a:t>
            </a:r>
            <a:r>
              <a:rPr spc="-60" dirty="0"/>
              <a:t> </a:t>
            </a:r>
            <a:r>
              <a:rPr spc="10" dirty="0"/>
              <a:t>Occurrence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09420" y="1831340"/>
            <a:ext cx="12573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180" dirty="0">
                <a:solidFill>
                  <a:srgbClr val="FFCC99"/>
                </a:solidFill>
                <a:latin typeface="Calibri"/>
                <a:cs typeface="Calibri"/>
              </a:rPr>
              <a:t>●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43100" y="1710689"/>
            <a:ext cx="1315720" cy="115697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02235">
              <a:lnSpc>
                <a:spcPct val="100000"/>
              </a:lnSpc>
              <a:spcBef>
                <a:spcPts val="430"/>
              </a:spcBef>
            </a:pP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Type</a:t>
            </a:r>
            <a:endParaRPr sz="2200">
              <a:latin typeface="Arial"/>
              <a:cs typeface="Arial"/>
            </a:endParaRPr>
          </a:p>
          <a:p>
            <a:pPr marL="183515" indent="-170815">
              <a:lnSpc>
                <a:spcPct val="100000"/>
              </a:lnSpc>
              <a:spcBef>
                <a:spcPts val="330"/>
              </a:spcBef>
              <a:buChar char="-"/>
              <a:tabLst>
                <a:tab pos="184150" algn="l"/>
              </a:tabLst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struck</a:t>
            </a:r>
            <a:r>
              <a:rPr sz="2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endParaRPr sz="2200">
              <a:latin typeface="Arial"/>
              <a:cs typeface="Arial"/>
            </a:endParaRPr>
          </a:p>
          <a:p>
            <a:pPr marL="183515" indent="-170815">
              <a:lnSpc>
                <a:spcPct val="100000"/>
              </a:lnSpc>
              <a:spcBef>
                <a:spcPts val="330"/>
              </a:spcBef>
              <a:buChar char="-"/>
              <a:tabLst>
                <a:tab pos="184150" algn="l"/>
              </a:tabLst>
            </a:pP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slip,</a:t>
            </a:r>
            <a:r>
              <a:rPr sz="2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trip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43400" y="2087880"/>
            <a:ext cx="1922145" cy="77978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83515" indent="-170815">
              <a:lnSpc>
                <a:spcPct val="100000"/>
              </a:lnSpc>
              <a:spcBef>
                <a:spcPts val="430"/>
              </a:spcBef>
              <a:buChar char="-"/>
              <a:tabLst>
                <a:tab pos="184150" algn="l"/>
              </a:tabLst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struck</a:t>
            </a:r>
            <a:r>
              <a:rPr sz="2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against</a:t>
            </a:r>
            <a:endParaRPr sz="2200">
              <a:latin typeface="Arial"/>
              <a:cs typeface="Arial"/>
            </a:endParaRPr>
          </a:p>
          <a:p>
            <a:pPr marL="183515" indent="-170815">
              <a:lnSpc>
                <a:spcPct val="100000"/>
              </a:lnSpc>
              <a:spcBef>
                <a:spcPts val="330"/>
              </a:spcBef>
              <a:buChar char="-"/>
              <a:tabLst>
                <a:tab pos="184150" algn="l"/>
              </a:tabLst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fell from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43100" y="2842260"/>
            <a:ext cx="4131945" cy="77978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83515" indent="-170815">
              <a:lnSpc>
                <a:spcPct val="100000"/>
              </a:lnSpc>
              <a:spcBef>
                <a:spcPts val="430"/>
              </a:spcBef>
              <a:buChar char="-"/>
              <a:tabLst>
                <a:tab pos="184150" algn="l"/>
              </a:tabLst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caught on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fell on same</a:t>
            </a:r>
            <a:r>
              <a:rPr sz="22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level</a:t>
            </a:r>
            <a:endParaRPr sz="2200">
              <a:latin typeface="Arial"/>
              <a:cs typeface="Arial"/>
            </a:endParaRPr>
          </a:p>
          <a:p>
            <a:pPr marL="183515" indent="-170815">
              <a:lnSpc>
                <a:spcPct val="100000"/>
              </a:lnSpc>
              <a:spcBef>
                <a:spcPts val="330"/>
              </a:spcBef>
              <a:buChar char="-"/>
              <a:tabLst>
                <a:tab pos="184150" algn="l"/>
                <a:tab pos="2412365" algn="l"/>
              </a:tabLst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caught in	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overexertion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09420" y="4095750"/>
            <a:ext cx="12573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180" dirty="0">
                <a:solidFill>
                  <a:srgbClr val="FFCC99"/>
                </a:solidFill>
                <a:latin typeface="Calibri"/>
                <a:cs typeface="Calibri"/>
              </a:rPr>
              <a:t>●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43100" y="3975100"/>
            <a:ext cx="1792605" cy="191135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02235">
              <a:lnSpc>
                <a:spcPct val="100000"/>
              </a:lnSpc>
              <a:spcBef>
                <a:spcPts val="430"/>
              </a:spcBef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Contact</a:t>
            </a:r>
            <a:r>
              <a:rPr sz="2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endParaRPr sz="2200">
              <a:latin typeface="Arial"/>
              <a:cs typeface="Arial"/>
            </a:endParaRPr>
          </a:p>
          <a:p>
            <a:pPr marL="183515" indent="-170815">
              <a:lnSpc>
                <a:spcPct val="100000"/>
              </a:lnSpc>
              <a:spcBef>
                <a:spcPts val="330"/>
              </a:spcBef>
              <a:buChar char="-"/>
              <a:tabLst>
                <a:tab pos="184150" algn="l"/>
              </a:tabLst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electricity</a:t>
            </a:r>
            <a:endParaRPr sz="2200">
              <a:latin typeface="Arial"/>
              <a:cs typeface="Arial"/>
            </a:endParaRPr>
          </a:p>
          <a:p>
            <a:pPr marL="183515" indent="-170815">
              <a:lnSpc>
                <a:spcPct val="100000"/>
              </a:lnSpc>
              <a:spcBef>
                <a:spcPts val="330"/>
              </a:spcBef>
              <a:buChar char="-"/>
              <a:tabLst>
                <a:tab pos="184150" algn="l"/>
              </a:tabLst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noise</a:t>
            </a:r>
            <a:endParaRPr sz="2200">
              <a:latin typeface="Arial"/>
              <a:cs typeface="Arial"/>
            </a:endParaRPr>
          </a:p>
          <a:p>
            <a:pPr marL="183515" indent="-170815">
              <a:lnSpc>
                <a:spcPct val="100000"/>
              </a:lnSpc>
              <a:spcBef>
                <a:spcPts val="330"/>
              </a:spcBef>
              <a:buChar char="-"/>
              <a:tabLst>
                <a:tab pos="184150" algn="l"/>
              </a:tabLst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hazmat</a:t>
            </a:r>
            <a:endParaRPr sz="2200">
              <a:latin typeface="Arial"/>
              <a:cs typeface="Arial"/>
            </a:endParaRPr>
          </a:p>
          <a:p>
            <a:pPr marL="183515" indent="-170815">
              <a:lnSpc>
                <a:spcPct val="100000"/>
              </a:lnSpc>
              <a:spcBef>
                <a:spcPts val="330"/>
              </a:spcBef>
              <a:buChar char="-"/>
              <a:tabLst>
                <a:tab pos="184150" algn="l"/>
              </a:tabLst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radiation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43400" y="4352290"/>
            <a:ext cx="2108835" cy="153416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83515" indent="-170815">
              <a:lnSpc>
                <a:spcPct val="100000"/>
              </a:lnSpc>
              <a:spcBef>
                <a:spcPts val="430"/>
              </a:spcBef>
              <a:buChar char="-"/>
              <a:tabLst>
                <a:tab pos="184150" algn="l"/>
              </a:tabLst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equipment</a:t>
            </a:r>
            <a:endParaRPr sz="2200">
              <a:latin typeface="Arial"/>
              <a:cs typeface="Arial"/>
            </a:endParaRPr>
          </a:p>
          <a:p>
            <a:pPr marL="183515" indent="-170815">
              <a:lnSpc>
                <a:spcPct val="100000"/>
              </a:lnSpc>
              <a:spcBef>
                <a:spcPts val="330"/>
              </a:spcBef>
              <a:buChar char="-"/>
              <a:tabLst>
                <a:tab pos="184150" algn="l"/>
              </a:tabLst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vibration</a:t>
            </a:r>
            <a:endParaRPr sz="2200">
              <a:latin typeface="Arial"/>
              <a:cs typeface="Arial"/>
            </a:endParaRPr>
          </a:p>
          <a:p>
            <a:pPr marL="183515" indent="-170815">
              <a:lnSpc>
                <a:spcPct val="100000"/>
              </a:lnSpc>
              <a:spcBef>
                <a:spcPts val="330"/>
              </a:spcBef>
              <a:buChar char="-"/>
              <a:tabLst>
                <a:tab pos="184150" algn="l"/>
              </a:tabLst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heat/cold</a:t>
            </a:r>
            <a:endParaRPr sz="2200">
              <a:latin typeface="Arial"/>
              <a:cs typeface="Arial"/>
            </a:endParaRPr>
          </a:p>
          <a:p>
            <a:pPr marL="183515" indent="-170815">
              <a:lnSpc>
                <a:spcPct val="100000"/>
              </a:lnSpc>
              <a:spcBef>
                <a:spcPts val="330"/>
              </a:spcBef>
              <a:buChar char="-"/>
              <a:tabLst>
                <a:tab pos="184150" algn="l"/>
              </a:tabLst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animals/insects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0670" y="792480"/>
            <a:ext cx="3656329" cy="548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Immediate</a:t>
            </a:r>
            <a:r>
              <a:rPr spc="-55" dirty="0"/>
              <a:t> </a:t>
            </a:r>
            <a:r>
              <a:rPr spc="10" dirty="0"/>
              <a:t>Causes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54480" y="1874519"/>
            <a:ext cx="129539" cy="182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spc="210" dirty="0">
                <a:solidFill>
                  <a:srgbClr val="FFCC99"/>
                </a:solidFill>
                <a:latin typeface="Calibri"/>
                <a:cs typeface="Calibri"/>
              </a:rPr>
              <a:t>●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89429" y="1790700"/>
            <a:ext cx="2836545" cy="4526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235">
              <a:lnSpc>
                <a:spcPct val="100000"/>
              </a:lnSpc>
              <a:spcBef>
                <a:spcPts val="100"/>
              </a:spcBef>
            </a:pPr>
            <a:r>
              <a:rPr sz="2300" b="1" spc="-5" dirty="0">
                <a:solidFill>
                  <a:srgbClr val="FFFFFF"/>
                </a:solidFill>
                <a:latin typeface="Arial"/>
                <a:cs typeface="Arial"/>
              </a:rPr>
              <a:t>Practices</a:t>
            </a:r>
            <a:endParaRPr sz="2300">
              <a:latin typeface="Arial"/>
              <a:cs typeface="Arial"/>
            </a:endParaRPr>
          </a:p>
          <a:p>
            <a:pPr marL="12700" marR="408940">
              <a:lnSpc>
                <a:spcPts val="2210"/>
              </a:lnSpc>
              <a:spcBef>
                <a:spcPts val="550"/>
              </a:spcBef>
              <a:buChar char="-"/>
              <a:tabLst>
                <a:tab pos="191770" algn="l"/>
              </a:tabLst>
            </a:pPr>
            <a:r>
              <a:rPr sz="2300" spc="-5" dirty="0">
                <a:solidFill>
                  <a:srgbClr val="FFFFFF"/>
                </a:solidFill>
                <a:latin typeface="Arial"/>
                <a:cs typeface="Arial"/>
              </a:rPr>
              <a:t>operating without  authority</a:t>
            </a:r>
            <a:endParaRPr sz="2300">
              <a:latin typeface="Arial"/>
              <a:cs typeface="Arial"/>
            </a:endParaRPr>
          </a:p>
          <a:p>
            <a:pPr marL="12700" marR="716280">
              <a:lnSpc>
                <a:spcPts val="2210"/>
              </a:lnSpc>
              <a:spcBef>
                <a:spcPts val="560"/>
              </a:spcBef>
              <a:buChar char="-"/>
              <a:tabLst>
                <a:tab pos="191770" algn="l"/>
              </a:tabLst>
            </a:pPr>
            <a:r>
              <a:rPr sz="2300" spc="-5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23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equipment  improperly</a:t>
            </a:r>
            <a:endParaRPr sz="2300">
              <a:latin typeface="Arial"/>
              <a:cs typeface="Arial"/>
            </a:endParaRPr>
          </a:p>
          <a:p>
            <a:pPr marL="12700" marR="5080">
              <a:lnSpc>
                <a:spcPct val="79700"/>
              </a:lnSpc>
              <a:spcBef>
                <a:spcPts val="600"/>
              </a:spcBef>
              <a:buChar char="-"/>
              <a:tabLst>
                <a:tab pos="191770" algn="l"/>
              </a:tabLst>
            </a:pPr>
            <a:r>
              <a:rPr sz="2300" spc="-5" dirty="0">
                <a:solidFill>
                  <a:srgbClr val="FFFFFF"/>
                </a:solidFill>
                <a:latin typeface="Arial"/>
                <a:cs typeface="Arial"/>
              </a:rPr>
              <a:t>not using PPE when  required</a:t>
            </a:r>
            <a:endParaRPr sz="2300">
              <a:latin typeface="Arial"/>
              <a:cs typeface="Arial"/>
            </a:endParaRPr>
          </a:p>
          <a:p>
            <a:pPr marL="12700" marR="863600">
              <a:lnSpc>
                <a:spcPct val="79900"/>
              </a:lnSpc>
              <a:spcBef>
                <a:spcPts val="575"/>
              </a:spcBef>
              <a:buChar char="-"/>
              <a:tabLst>
                <a:tab pos="191770" algn="l"/>
              </a:tabLst>
            </a:pP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correct </a:t>
            </a:r>
            <a:r>
              <a:rPr sz="2300" spc="-5" dirty="0">
                <a:solidFill>
                  <a:srgbClr val="FFFFFF"/>
                </a:solidFill>
                <a:latin typeface="Arial"/>
                <a:cs typeface="Arial"/>
              </a:rPr>
              <a:t>lifting  procedures not 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established</a:t>
            </a:r>
            <a:endParaRPr sz="2300">
              <a:latin typeface="Arial"/>
              <a:cs typeface="Arial"/>
            </a:endParaRPr>
          </a:p>
          <a:p>
            <a:pPr marL="191135" indent="-178435">
              <a:lnSpc>
                <a:spcPct val="100000"/>
              </a:lnSpc>
              <a:spcBef>
                <a:spcPts val="20"/>
              </a:spcBef>
              <a:buChar char="-"/>
              <a:tabLst>
                <a:tab pos="191770" algn="l"/>
              </a:tabLst>
            </a:pPr>
            <a:r>
              <a:rPr sz="2300" spc="-5" dirty="0">
                <a:solidFill>
                  <a:srgbClr val="FFFFFF"/>
                </a:solidFill>
                <a:latin typeface="Arial"/>
                <a:cs typeface="Arial"/>
              </a:rPr>
              <a:t>drinking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2300" spc="-5" dirty="0">
                <a:solidFill>
                  <a:srgbClr val="FFFFFF"/>
                </a:solidFill>
                <a:latin typeface="Arial"/>
                <a:cs typeface="Arial"/>
              </a:rPr>
              <a:t>drug</a:t>
            </a:r>
            <a:r>
              <a:rPr sz="23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endParaRPr sz="2300">
              <a:latin typeface="Arial"/>
              <a:cs typeface="Arial"/>
            </a:endParaRPr>
          </a:p>
          <a:p>
            <a:pPr marL="191135" indent="-178435">
              <a:lnSpc>
                <a:spcPct val="100000"/>
              </a:lnSpc>
              <a:spcBef>
                <a:spcPts val="20"/>
              </a:spcBef>
              <a:buChar char="-"/>
              <a:tabLst>
                <a:tab pos="191770" algn="l"/>
              </a:tabLst>
            </a:pPr>
            <a:r>
              <a:rPr sz="2300" spc="-5" dirty="0">
                <a:solidFill>
                  <a:srgbClr val="FFFFFF"/>
                </a:solidFill>
                <a:latin typeface="Arial"/>
                <a:cs typeface="Arial"/>
              </a:rPr>
              <a:t>horseplay</a:t>
            </a:r>
            <a:endParaRPr sz="2300">
              <a:latin typeface="Arial"/>
              <a:cs typeface="Arial"/>
            </a:endParaRPr>
          </a:p>
          <a:p>
            <a:pPr marL="12700" marR="636270">
              <a:lnSpc>
                <a:spcPct val="79700"/>
              </a:lnSpc>
              <a:spcBef>
                <a:spcPts val="580"/>
              </a:spcBef>
              <a:buChar char="-"/>
              <a:tabLst>
                <a:tab pos="191770" algn="l"/>
              </a:tabLst>
            </a:pP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equipment not  </a:t>
            </a:r>
            <a:r>
              <a:rPr sz="2300" spc="-5" dirty="0">
                <a:solidFill>
                  <a:srgbClr val="FFFFFF"/>
                </a:solidFill>
                <a:latin typeface="Arial"/>
                <a:cs typeface="Arial"/>
              </a:rPr>
              <a:t>properly</a:t>
            </a:r>
            <a:r>
              <a:rPr sz="23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Arial"/>
                <a:cs typeface="Arial"/>
              </a:rPr>
              <a:t>secured</a:t>
            </a:r>
            <a:endParaRPr sz="23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64100" y="2119629"/>
            <a:ext cx="3822700" cy="39509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0260" y="792480"/>
            <a:ext cx="5136515" cy="548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Immediate Causes</a:t>
            </a:r>
            <a:r>
              <a:rPr spc="5" dirty="0"/>
              <a:t> </a:t>
            </a:r>
            <a:r>
              <a:rPr sz="3200" spc="-5" dirty="0"/>
              <a:t>(cont’d)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642619" y="2028189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solidFill>
                  <a:srgbClr val="FFCC99"/>
                </a:solidFill>
                <a:latin typeface="Calibri"/>
                <a:cs typeface="Calibri"/>
              </a:rPr>
              <a:t>●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7569" y="1941829"/>
            <a:ext cx="3407410" cy="40627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Conditions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buChar char="-"/>
              <a:tabLst>
                <a:tab pos="19939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ineffective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guards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79900"/>
              </a:lnSpc>
              <a:spcBef>
                <a:spcPts val="595"/>
              </a:spcBef>
              <a:buChar char="-"/>
              <a:tabLst>
                <a:tab pos="19939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unserviceable tools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and  equipment</a:t>
            </a:r>
            <a:endParaRPr sz="2400">
              <a:latin typeface="Arial"/>
              <a:cs typeface="Arial"/>
            </a:endParaRPr>
          </a:p>
          <a:p>
            <a:pPr marL="12700" marR="543560">
              <a:lnSpc>
                <a:spcPct val="79900"/>
              </a:lnSpc>
              <a:spcBef>
                <a:spcPts val="600"/>
              </a:spcBef>
              <a:buChar char="-"/>
              <a:tabLst>
                <a:tab pos="199390" algn="l"/>
              </a:tabLst>
            </a:pP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inadequate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warning 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systems</a:t>
            </a:r>
            <a:endParaRPr sz="2400">
              <a:latin typeface="Arial"/>
              <a:cs typeface="Arial"/>
            </a:endParaRPr>
          </a:p>
          <a:p>
            <a:pPr marL="12700" marR="713740">
              <a:lnSpc>
                <a:spcPct val="79900"/>
              </a:lnSpc>
              <a:spcBef>
                <a:spcPts val="600"/>
              </a:spcBef>
              <a:buChar char="-"/>
              <a:tabLst>
                <a:tab pos="19939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bad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housekeeping  practices</a:t>
            </a:r>
            <a:endParaRPr sz="2400">
              <a:latin typeface="Arial"/>
              <a:cs typeface="Arial"/>
            </a:endParaRPr>
          </a:p>
          <a:p>
            <a:pPr marL="12700" marR="964565">
              <a:lnSpc>
                <a:spcPts val="2310"/>
              </a:lnSpc>
              <a:spcBef>
                <a:spcPts val="570"/>
              </a:spcBef>
              <a:buChar char="-"/>
              <a:tabLst>
                <a:tab pos="19939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poor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work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space  illumination</a:t>
            </a:r>
            <a:endParaRPr sz="2400">
              <a:latin typeface="Arial"/>
              <a:cs typeface="Arial"/>
            </a:endParaRPr>
          </a:p>
          <a:p>
            <a:pPr marL="12700" marR="1152525">
              <a:lnSpc>
                <a:spcPct val="79900"/>
              </a:lnSpc>
              <a:spcBef>
                <a:spcPts val="620"/>
              </a:spcBef>
              <a:buChar char="-"/>
              <a:tabLst>
                <a:tab pos="199390" algn="l"/>
              </a:tabLst>
            </a:pP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unhealthy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work  environment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48200" y="1981200"/>
            <a:ext cx="4038600" cy="198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24400" y="4342129"/>
            <a:ext cx="3962400" cy="2043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3439" y="642620"/>
            <a:ext cx="48907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FFFF00"/>
                </a:solidFill>
                <a:latin typeface="Arial"/>
                <a:cs typeface="Arial"/>
              </a:rPr>
              <a:t>Accident</a:t>
            </a:r>
            <a:r>
              <a:rPr sz="3600" b="1" spc="-4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3600" b="1" spc="-10" dirty="0">
                <a:solidFill>
                  <a:srgbClr val="FFFF00"/>
                </a:solidFill>
                <a:latin typeface="Arial"/>
                <a:cs typeface="Arial"/>
              </a:rPr>
              <a:t>Investigation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1219" y="1795780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solidFill>
                  <a:srgbClr val="FFCC99"/>
                </a:solidFill>
                <a:latin typeface="Calibri"/>
                <a:cs typeface="Calibri"/>
              </a:rPr>
              <a:t>●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1219" y="2969260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solidFill>
                  <a:srgbClr val="FFCC99"/>
                </a:solidFill>
                <a:latin typeface="Calibri"/>
                <a:cs typeface="Calibri"/>
              </a:rPr>
              <a:t>●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95069" y="1709420"/>
            <a:ext cx="7179945" cy="2603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Important part of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any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safety management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system. 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Highlights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reasons why accidents occur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and how 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prevent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them.</a:t>
            </a:r>
            <a:endParaRPr sz="24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The primary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purpose of accident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investigations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improve </a:t>
            </a:r>
            <a:r>
              <a:rPr sz="2400" spc="-10" dirty="0">
                <a:solidFill>
                  <a:srgbClr val="FFFF00"/>
                </a:solidFill>
                <a:latin typeface="Arial"/>
                <a:cs typeface="Arial"/>
              </a:rPr>
              <a:t>health and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safety performance</a:t>
            </a:r>
            <a:r>
              <a:rPr sz="2400" spc="4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by:</a:t>
            </a:r>
            <a:endParaRPr sz="2400">
              <a:solidFill>
                <a:srgbClr val="FFFF00"/>
              </a:solidFill>
              <a:latin typeface="Arial"/>
              <a:cs typeface="Arial"/>
            </a:endParaRPr>
          </a:p>
          <a:p>
            <a:pPr marL="323850" marR="7620" indent="-285750">
              <a:lnSpc>
                <a:spcPct val="100000"/>
              </a:lnSpc>
              <a:spcBef>
                <a:spcPts val="500"/>
              </a:spcBef>
            </a:pPr>
            <a:r>
              <a:rPr sz="3000" spc="1710" baseline="5555" dirty="0">
                <a:solidFill>
                  <a:srgbClr val="FFFF00"/>
                </a:solidFill>
                <a:latin typeface="Calibri"/>
                <a:cs typeface="Calibri"/>
              </a:rPr>
              <a:t>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Exploring the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reasons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for the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event and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identifying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both </a:t>
            </a:r>
            <a:r>
              <a:rPr sz="2000" spc="-660" dirty="0">
                <a:solidFill>
                  <a:srgbClr val="FFFF00"/>
                </a:solidFill>
                <a:latin typeface="Arial"/>
                <a:cs typeface="Arial"/>
              </a:rPr>
              <a:t>the </a:t>
            </a:r>
            <a:r>
              <a:rPr sz="2000" spc="9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immediate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and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underlying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 causes;</a:t>
            </a:r>
            <a:endParaRPr sz="2000">
              <a:solidFill>
                <a:srgbClr val="FFFF00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0469" y="4351020"/>
            <a:ext cx="715454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 algn="just">
              <a:lnSpc>
                <a:spcPct val="100000"/>
              </a:lnSpc>
              <a:spcBef>
                <a:spcPts val="100"/>
              </a:spcBef>
            </a:pPr>
            <a:r>
              <a:rPr sz="3000" spc="1710" baseline="5555" dirty="0">
                <a:solidFill>
                  <a:srgbClr val="FFFF99"/>
                </a:solidFill>
                <a:latin typeface="Calibri"/>
                <a:cs typeface="Calibri"/>
              </a:rPr>
              <a:t>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Identifying remedies to improve the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health and </a:t>
            </a:r>
            <a:r>
              <a:rPr sz="2000" spc="-295" dirty="0">
                <a:solidFill>
                  <a:srgbClr val="FFFFFF"/>
                </a:solidFill>
                <a:latin typeface="Arial"/>
                <a:cs typeface="Arial"/>
              </a:rPr>
              <a:t>safety 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management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system by improving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risk control,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preventing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  recurrence and reducing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financial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losses.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4540" y="792480"/>
            <a:ext cx="2689225" cy="548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Basic</a:t>
            </a:r>
            <a:r>
              <a:rPr spc="-55" dirty="0"/>
              <a:t> </a:t>
            </a:r>
            <a:r>
              <a:rPr spc="10" dirty="0"/>
              <a:t>Causes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2619" y="2025650"/>
            <a:ext cx="11683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70" dirty="0">
                <a:solidFill>
                  <a:srgbClr val="FFCC99"/>
                </a:solidFill>
                <a:latin typeface="Calibri"/>
                <a:cs typeface="Calibri"/>
              </a:rPr>
              <a:t>●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6300" y="1954529"/>
            <a:ext cx="3318510" cy="1558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235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Personal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Factors</a:t>
            </a:r>
            <a:endParaRPr sz="2000">
              <a:latin typeface="Arial"/>
              <a:cs typeface="Arial"/>
            </a:endParaRPr>
          </a:p>
          <a:p>
            <a:pPr marL="168275" indent="-155575">
              <a:lnSpc>
                <a:spcPct val="100000"/>
              </a:lnSpc>
              <a:spcBef>
                <a:spcPts val="10"/>
              </a:spcBef>
              <a:buChar char="-"/>
              <a:tabLst>
                <a:tab pos="16891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lack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of knowledge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skill</a:t>
            </a:r>
            <a:endParaRPr sz="2000">
              <a:latin typeface="Arial"/>
              <a:cs typeface="Arial"/>
            </a:endParaRPr>
          </a:p>
          <a:p>
            <a:pPr marL="168275" indent="-155575">
              <a:lnSpc>
                <a:spcPct val="100000"/>
              </a:lnSpc>
              <a:spcBef>
                <a:spcPts val="20"/>
              </a:spcBef>
              <a:buChar char="-"/>
              <a:tabLst>
                <a:tab pos="16891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improper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motivation</a:t>
            </a:r>
            <a:endParaRPr sz="2000">
              <a:latin typeface="Arial"/>
              <a:cs typeface="Arial"/>
            </a:endParaRPr>
          </a:p>
          <a:p>
            <a:pPr marL="168275" indent="-155575">
              <a:lnSpc>
                <a:spcPct val="100000"/>
              </a:lnSpc>
              <a:spcBef>
                <a:spcPts val="20"/>
              </a:spcBef>
              <a:buChar char="-"/>
              <a:tabLst>
                <a:tab pos="16891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physical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or mental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condition</a:t>
            </a:r>
            <a:endParaRPr sz="2000">
              <a:latin typeface="Arial"/>
              <a:cs typeface="Arial"/>
            </a:endParaRPr>
          </a:p>
          <a:p>
            <a:pPr marL="168275" indent="-155575">
              <a:lnSpc>
                <a:spcPct val="100000"/>
              </a:lnSpc>
              <a:spcBef>
                <a:spcPts val="20"/>
              </a:spcBef>
              <a:buChar char="-"/>
              <a:tabLst>
                <a:tab pos="168910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literacy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ability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2619" y="3868420"/>
            <a:ext cx="11683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70" dirty="0">
                <a:solidFill>
                  <a:srgbClr val="FFCC99"/>
                </a:solidFill>
                <a:latin typeface="Calibri"/>
                <a:cs typeface="Calibri"/>
              </a:rPr>
              <a:t>●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6300" y="3796029"/>
            <a:ext cx="2952750" cy="2172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98575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Job</a:t>
            </a:r>
            <a:r>
              <a:rPr sz="20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Factors</a:t>
            </a:r>
            <a:endParaRPr sz="2000">
              <a:latin typeface="Arial"/>
              <a:cs typeface="Arial"/>
            </a:endParaRPr>
          </a:p>
          <a:p>
            <a:pPr marL="168275" indent="-155575">
              <a:lnSpc>
                <a:spcPct val="100000"/>
              </a:lnSpc>
              <a:spcBef>
                <a:spcPts val="20"/>
              </a:spcBef>
              <a:buChar char="-"/>
              <a:tabLst>
                <a:tab pos="16891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Physical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environment</a:t>
            </a:r>
            <a:endParaRPr sz="2000">
              <a:latin typeface="Arial"/>
              <a:cs typeface="Arial"/>
            </a:endParaRPr>
          </a:p>
          <a:p>
            <a:pPr marL="168275" indent="-155575">
              <a:lnSpc>
                <a:spcPct val="100000"/>
              </a:lnSpc>
              <a:spcBef>
                <a:spcPts val="20"/>
              </a:spcBef>
              <a:buChar char="-"/>
              <a:tabLst>
                <a:tab pos="16891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sub-standard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equipment</a:t>
            </a:r>
            <a:endParaRPr sz="2000">
              <a:latin typeface="Arial"/>
              <a:cs typeface="Arial"/>
            </a:endParaRPr>
          </a:p>
          <a:p>
            <a:pPr marL="168275" indent="-155575">
              <a:lnSpc>
                <a:spcPct val="100000"/>
              </a:lnSpc>
              <a:spcBef>
                <a:spcPts val="20"/>
              </a:spcBef>
              <a:buChar char="-"/>
              <a:tabLst>
                <a:tab pos="16891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abnormal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usage</a:t>
            </a:r>
            <a:endParaRPr sz="2000">
              <a:latin typeface="Arial"/>
              <a:cs typeface="Arial"/>
            </a:endParaRPr>
          </a:p>
          <a:p>
            <a:pPr marL="168275" indent="-155575">
              <a:lnSpc>
                <a:spcPct val="100000"/>
              </a:lnSpc>
              <a:spcBef>
                <a:spcPts val="20"/>
              </a:spcBef>
              <a:buChar char="-"/>
              <a:tabLst>
                <a:tab pos="168910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wear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tear</a:t>
            </a:r>
            <a:endParaRPr sz="2000">
              <a:latin typeface="Arial"/>
              <a:cs typeface="Arial"/>
            </a:endParaRPr>
          </a:p>
          <a:p>
            <a:pPr marL="168275" indent="-155575">
              <a:lnSpc>
                <a:spcPct val="100000"/>
              </a:lnSpc>
              <a:spcBef>
                <a:spcPts val="10"/>
              </a:spcBef>
              <a:buChar char="-"/>
              <a:tabLst>
                <a:tab pos="16891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inadequate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standards</a:t>
            </a:r>
            <a:endParaRPr sz="2000">
              <a:latin typeface="Arial"/>
              <a:cs typeface="Arial"/>
            </a:endParaRPr>
          </a:p>
          <a:p>
            <a:pPr marL="168275" indent="-155575">
              <a:lnSpc>
                <a:spcPct val="100000"/>
              </a:lnSpc>
              <a:spcBef>
                <a:spcPts val="20"/>
              </a:spcBef>
              <a:buChar char="-"/>
              <a:tabLst>
                <a:tab pos="16891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design and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maintenance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00320" y="2118360"/>
            <a:ext cx="3510279" cy="33959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5400" y="792480"/>
            <a:ext cx="4167504" cy="548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Basic </a:t>
            </a:r>
            <a:r>
              <a:rPr spc="15" dirty="0"/>
              <a:t>Causes</a:t>
            </a:r>
            <a:r>
              <a:rPr spc="-65" dirty="0"/>
              <a:t> </a:t>
            </a:r>
            <a:r>
              <a:rPr sz="3200" dirty="0"/>
              <a:t>(cont’d)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099819" y="1518920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60" dirty="0">
                <a:solidFill>
                  <a:srgbClr val="FFCC99"/>
                </a:solidFill>
                <a:latin typeface="Calibri"/>
                <a:cs typeface="Calibri"/>
              </a:rPr>
              <a:t>●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4769" y="1418590"/>
            <a:ext cx="2884805" cy="18846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380"/>
              </a:spcBef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Supervisory</a:t>
            </a:r>
            <a:r>
              <a:rPr sz="18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Performance</a:t>
            </a:r>
            <a:endParaRPr sz="1800">
              <a:latin typeface="Arial"/>
              <a:cs typeface="Arial"/>
            </a:endParaRPr>
          </a:p>
          <a:p>
            <a:pPr marL="151765" indent="-139065">
              <a:lnSpc>
                <a:spcPct val="100000"/>
              </a:lnSpc>
              <a:spcBef>
                <a:spcPts val="280"/>
              </a:spcBef>
              <a:buChar char="-"/>
              <a:tabLst>
                <a:tab pos="152400" algn="l"/>
              </a:tabLst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inadequate instructions</a:t>
            </a:r>
            <a:endParaRPr sz="1800">
              <a:latin typeface="Arial"/>
              <a:cs typeface="Arial"/>
            </a:endParaRPr>
          </a:p>
          <a:p>
            <a:pPr marL="151765" indent="-139065">
              <a:lnSpc>
                <a:spcPct val="100000"/>
              </a:lnSpc>
              <a:spcBef>
                <a:spcPts val="280"/>
              </a:spcBef>
              <a:buChar char="-"/>
              <a:tabLst>
                <a:tab pos="152400" algn="l"/>
              </a:tabLst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failure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SOPs</a:t>
            </a:r>
            <a:endParaRPr sz="1800">
              <a:latin typeface="Arial"/>
              <a:cs typeface="Arial"/>
            </a:endParaRPr>
          </a:p>
          <a:p>
            <a:pPr marL="151765" indent="-139065">
              <a:lnSpc>
                <a:spcPct val="100000"/>
              </a:lnSpc>
              <a:spcBef>
                <a:spcPts val="280"/>
              </a:spcBef>
              <a:buChar char="-"/>
              <a:tabLst>
                <a:tab pos="152400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rules not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enforced</a:t>
            </a:r>
            <a:endParaRPr sz="1800">
              <a:latin typeface="Arial"/>
              <a:cs typeface="Arial"/>
            </a:endParaRPr>
          </a:p>
          <a:p>
            <a:pPr marL="151765" indent="-139065">
              <a:lnSpc>
                <a:spcPct val="100000"/>
              </a:lnSpc>
              <a:spcBef>
                <a:spcPts val="280"/>
              </a:spcBef>
              <a:buChar char="-"/>
              <a:tabLst>
                <a:tab pos="152400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hazards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corrected</a:t>
            </a:r>
            <a:endParaRPr sz="1800">
              <a:latin typeface="Arial"/>
              <a:cs typeface="Arial"/>
            </a:endParaRPr>
          </a:p>
          <a:p>
            <a:pPr marL="151765" indent="-139065">
              <a:lnSpc>
                <a:spcPct val="100000"/>
              </a:lnSpc>
              <a:spcBef>
                <a:spcPts val="280"/>
              </a:spcBef>
              <a:buChar char="-"/>
              <a:tabLst>
                <a:tab pos="152400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devices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provided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9819" y="3653790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60" dirty="0">
                <a:solidFill>
                  <a:srgbClr val="FFCC99"/>
                </a:solidFill>
                <a:latin typeface="Calibri"/>
                <a:cs typeface="Calibri"/>
              </a:rPr>
              <a:t>●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34769" y="3589020"/>
            <a:ext cx="2988310" cy="178562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01600" marR="278130">
              <a:lnSpc>
                <a:spcPts val="1939"/>
              </a:lnSpc>
              <a:spcBef>
                <a:spcPts val="345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Management Policy</a:t>
            </a:r>
            <a:r>
              <a:rPr sz="18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and  Decisions</a:t>
            </a:r>
            <a:endParaRPr sz="1800">
              <a:latin typeface="Arial"/>
              <a:cs typeface="Arial"/>
            </a:endParaRPr>
          </a:p>
          <a:p>
            <a:pPr marL="151765" indent="-139065">
              <a:lnSpc>
                <a:spcPct val="100000"/>
              </a:lnSpc>
              <a:spcBef>
                <a:spcPts val="254"/>
              </a:spcBef>
              <a:buChar char="-"/>
              <a:tabLst>
                <a:tab pos="152400" algn="l"/>
              </a:tabLst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set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measurable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standards</a:t>
            </a:r>
            <a:endParaRPr sz="1800">
              <a:latin typeface="Arial"/>
              <a:cs typeface="Arial"/>
            </a:endParaRPr>
          </a:p>
          <a:p>
            <a:pPr marL="151765" indent="-139065">
              <a:lnSpc>
                <a:spcPct val="100000"/>
              </a:lnSpc>
              <a:spcBef>
                <a:spcPts val="280"/>
              </a:spcBef>
              <a:buChar char="-"/>
              <a:tabLst>
                <a:tab pos="152400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measure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progress</a:t>
            </a:r>
            <a:endParaRPr sz="1800">
              <a:latin typeface="Arial"/>
              <a:cs typeface="Arial"/>
            </a:endParaRPr>
          </a:p>
          <a:p>
            <a:pPr marL="151765" indent="-139065">
              <a:lnSpc>
                <a:spcPct val="100000"/>
              </a:lnSpc>
              <a:spcBef>
                <a:spcPts val="280"/>
              </a:spcBef>
              <a:buChar char="-"/>
              <a:tabLst>
                <a:tab pos="152400" algn="l"/>
              </a:tabLst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evaluate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vs.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standards</a:t>
            </a:r>
            <a:endParaRPr sz="1800">
              <a:latin typeface="Arial"/>
              <a:cs typeface="Arial"/>
            </a:endParaRPr>
          </a:p>
          <a:p>
            <a:pPr marL="151765" indent="-139065">
              <a:lnSpc>
                <a:spcPct val="100000"/>
              </a:lnSpc>
              <a:spcBef>
                <a:spcPts val="280"/>
              </a:spcBef>
              <a:buChar char="-"/>
              <a:tabLst>
                <a:tab pos="152400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correct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performance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89450" y="2297429"/>
            <a:ext cx="4114800" cy="35699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573270" y="5977890"/>
            <a:ext cx="38271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55" dirty="0">
                <a:solidFill>
                  <a:srgbClr val="FFFFFF"/>
                </a:solidFill>
                <a:latin typeface="Arial Black"/>
                <a:cs typeface="Arial Black"/>
              </a:rPr>
              <a:t>No </a:t>
            </a:r>
            <a:r>
              <a:rPr sz="1400" spc="-170" dirty="0">
                <a:solidFill>
                  <a:srgbClr val="FFFFFF"/>
                </a:solidFill>
                <a:latin typeface="Arial Black"/>
                <a:cs typeface="Arial Black"/>
              </a:rPr>
              <a:t>animals </a:t>
            </a:r>
            <a:r>
              <a:rPr sz="1400" spc="-195" dirty="0">
                <a:solidFill>
                  <a:srgbClr val="FFFFFF"/>
                </a:solidFill>
                <a:latin typeface="Arial Black"/>
                <a:cs typeface="Arial Black"/>
              </a:rPr>
              <a:t>were </a:t>
            </a:r>
            <a:r>
              <a:rPr sz="1400" spc="-180" dirty="0">
                <a:solidFill>
                  <a:srgbClr val="FFFFFF"/>
                </a:solidFill>
                <a:latin typeface="Arial Black"/>
                <a:cs typeface="Arial Black"/>
              </a:rPr>
              <a:t>hurt </a:t>
            </a:r>
            <a:r>
              <a:rPr sz="1400" spc="-160" dirty="0">
                <a:solidFill>
                  <a:srgbClr val="FFFFFF"/>
                </a:solidFill>
                <a:latin typeface="Arial Black"/>
                <a:cs typeface="Arial Black"/>
              </a:rPr>
              <a:t>as a </a:t>
            </a:r>
            <a:r>
              <a:rPr sz="1400" spc="-170" dirty="0">
                <a:solidFill>
                  <a:srgbClr val="FFFFFF"/>
                </a:solidFill>
                <a:latin typeface="Arial Black"/>
                <a:cs typeface="Arial Black"/>
              </a:rPr>
              <a:t>result </a:t>
            </a:r>
            <a:r>
              <a:rPr sz="1400" spc="-160" dirty="0">
                <a:solidFill>
                  <a:srgbClr val="FFFFFF"/>
                </a:solidFill>
                <a:latin typeface="Arial Black"/>
                <a:cs typeface="Arial Black"/>
              </a:rPr>
              <a:t>of </a:t>
            </a:r>
            <a:r>
              <a:rPr sz="1400" spc="-175" dirty="0">
                <a:solidFill>
                  <a:srgbClr val="FFFFFF"/>
                </a:solidFill>
                <a:latin typeface="Arial Black"/>
                <a:cs typeface="Arial Black"/>
              </a:rPr>
              <a:t>this </a:t>
            </a:r>
            <a:r>
              <a:rPr sz="1400" spc="-190" dirty="0">
                <a:solidFill>
                  <a:srgbClr val="FFFFFF"/>
                </a:solidFill>
                <a:latin typeface="Arial Black"/>
                <a:cs typeface="Arial Black"/>
              </a:rPr>
              <a:t>accident</a:t>
            </a:r>
            <a:endParaRPr sz="1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5260" y="516890"/>
            <a:ext cx="3723640" cy="548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Severity </a:t>
            </a:r>
            <a:r>
              <a:rPr spc="5" dirty="0"/>
              <a:t>of</a:t>
            </a:r>
            <a:r>
              <a:rPr spc="-75" dirty="0"/>
              <a:t> </a:t>
            </a:r>
            <a:r>
              <a:rPr spc="5" dirty="0"/>
              <a:t>Incident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80819" y="1797050"/>
            <a:ext cx="12573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180" dirty="0">
                <a:solidFill>
                  <a:srgbClr val="FFCC99"/>
                </a:solidFill>
                <a:latin typeface="Calibri"/>
                <a:cs typeface="Calibri"/>
              </a:rPr>
              <a:t>●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04670" y="1098203"/>
            <a:ext cx="6430010" cy="3387725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950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(NOAA Safety Policy</a:t>
            </a:r>
            <a:r>
              <a:rPr sz="28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NAO-209-1)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Major</a:t>
            </a:r>
            <a:endParaRPr sz="2200">
              <a:latin typeface="Arial"/>
              <a:cs typeface="Arial"/>
            </a:endParaRPr>
          </a:p>
          <a:p>
            <a:pPr marL="280670" indent="-124460">
              <a:lnSpc>
                <a:spcPct val="100000"/>
              </a:lnSpc>
              <a:spcBef>
                <a:spcPts val="70"/>
              </a:spcBef>
              <a:buClr>
                <a:srgbClr val="FFFFFF"/>
              </a:buClr>
              <a:buFont typeface="Arial"/>
              <a:buChar char="-"/>
              <a:tabLst>
                <a:tab pos="327660" algn="l"/>
              </a:tabLst>
            </a:pPr>
            <a:r>
              <a:rPr dirty="0"/>
              <a:t>	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Employee fatality,</a:t>
            </a:r>
            <a:endParaRPr sz="2200">
              <a:latin typeface="Arial"/>
              <a:cs typeface="Arial"/>
            </a:endParaRPr>
          </a:p>
          <a:p>
            <a:pPr marL="280670" indent="-124460">
              <a:lnSpc>
                <a:spcPct val="100000"/>
              </a:lnSpc>
              <a:spcBef>
                <a:spcPts val="70"/>
              </a:spcBef>
              <a:buClr>
                <a:srgbClr val="FFFFFF"/>
              </a:buClr>
              <a:buFont typeface="Arial"/>
              <a:buChar char="-"/>
              <a:tabLst>
                <a:tab pos="327660" algn="l"/>
              </a:tabLst>
            </a:pPr>
            <a:r>
              <a:rPr dirty="0"/>
              <a:t>	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Hospitalization of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3 or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more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employees,</a:t>
            </a:r>
            <a:endParaRPr sz="2200">
              <a:latin typeface="Arial"/>
              <a:cs typeface="Arial"/>
            </a:endParaRPr>
          </a:p>
          <a:p>
            <a:pPr marL="280670" indent="-124460">
              <a:lnSpc>
                <a:spcPct val="100000"/>
              </a:lnSpc>
              <a:spcBef>
                <a:spcPts val="70"/>
              </a:spcBef>
              <a:buClr>
                <a:srgbClr val="FFFFFF"/>
              </a:buClr>
              <a:buFont typeface="Arial"/>
              <a:buChar char="-"/>
              <a:tabLst>
                <a:tab pos="327660" algn="l"/>
              </a:tabLst>
            </a:pPr>
            <a:r>
              <a:rPr dirty="0"/>
              <a:t>	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Permanent employee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disability,</a:t>
            </a:r>
            <a:endParaRPr sz="2200">
              <a:latin typeface="Arial"/>
              <a:cs typeface="Arial"/>
            </a:endParaRPr>
          </a:p>
          <a:p>
            <a:pPr marL="280670" indent="-124460">
              <a:lnSpc>
                <a:spcPct val="100000"/>
              </a:lnSpc>
              <a:spcBef>
                <a:spcPts val="60"/>
              </a:spcBef>
              <a:buClr>
                <a:srgbClr val="FFFFFF"/>
              </a:buClr>
              <a:buFont typeface="Arial"/>
              <a:buChar char="-"/>
              <a:tabLst>
                <a:tab pos="327660" algn="l"/>
              </a:tabLst>
            </a:pPr>
            <a:r>
              <a:rPr dirty="0"/>
              <a:t>	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Five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more lost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workdays,</a:t>
            </a:r>
            <a:endParaRPr sz="2200">
              <a:latin typeface="Arial"/>
              <a:cs typeface="Arial"/>
            </a:endParaRPr>
          </a:p>
          <a:p>
            <a:pPr marL="280670" marR="5080" indent="-124460">
              <a:lnSpc>
                <a:spcPts val="2710"/>
              </a:lnSpc>
              <a:spcBef>
                <a:spcPts val="105"/>
              </a:spcBef>
              <a:buClr>
                <a:srgbClr val="FFFFFF"/>
              </a:buClr>
              <a:buFont typeface="Arial"/>
              <a:buChar char="-"/>
              <a:tabLst>
                <a:tab pos="327660" algn="l"/>
                <a:tab pos="5065395" algn="l"/>
              </a:tabLst>
            </a:pPr>
            <a:r>
              <a:rPr dirty="0"/>
              <a:t>	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Conditions that could pose an imminent and  thr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er</a:t>
            </a:r>
            <a:r>
              <a:rPr sz="2200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ou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200" spc="5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ur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200" spc="5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ill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200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 t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o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200" spc="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he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r	em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pl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endParaRPr sz="2200">
              <a:latin typeface="Arial"/>
              <a:cs typeface="Arial"/>
            </a:endParaRPr>
          </a:p>
          <a:p>
            <a:pPr marL="327025" indent="-170815">
              <a:lnSpc>
                <a:spcPts val="2600"/>
              </a:lnSpc>
              <a:buChar char="-"/>
              <a:tabLst>
                <a:tab pos="327660" algn="l"/>
              </a:tabLst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Property losses in excess of $1</a:t>
            </a:r>
            <a:r>
              <a:rPr sz="2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Million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80819" y="4853940"/>
            <a:ext cx="12573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180" dirty="0">
                <a:solidFill>
                  <a:srgbClr val="FFCC99"/>
                </a:solidFill>
                <a:latin typeface="Calibri"/>
                <a:cs typeface="Calibri"/>
              </a:rPr>
              <a:t>●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04670" y="4775200"/>
            <a:ext cx="5715000" cy="1047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Minor</a:t>
            </a:r>
            <a:endParaRPr sz="2200">
              <a:latin typeface="Arial"/>
              <a:cs typeface="Arial"/>
            </a:endParaRPr>
          </a:p>
          <a:p>
            <a:pPr marL="280035" marR="5080" indent="-156210">
              <a:lnSpc>
                <a:spcPts val="2710"/>
              </a:lnSpc>
              <a:spcBef>
                <a:spcPts val="90"/>
              </a:spcBef>
            </a:pP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All other (less serious) incidents and unsafe  conditions reported by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employees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7339" y="792480"/>
            <a:ext cx="3602990" cy="548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Who</a:t>
            </a:r>
            <a:r>
              <a:rPr spc="-45" dirty="0"/>
              <a:t> </a:t>
            </a:r>
            <a:r>
              <a:rPr spc="5" dirty="0"/>
              <a:t>Investigates?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28419" y="1873249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solidFill>
                  <a:srgbClr val="FFCC99"/>
                </a:solidFill>
                <a:latin typeface="Calibri"/>
                <a:cs typeface="Calibri"/>
              </a:rPr>
              <a:t>●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2270" y="1710690"/>
            <a:ext cx="6584950" cy="179197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Major Accidents</a:t>
            </a:r>
            <a:endParaRPr sz="2400">
              <a:latin typeface="Arial"/>
              <a:cs typeface="Arial"/>
            </a:endParaRPr>
          </a:p>
          <a:p>
            <a:pPr marL="395605" indent="-187325">
              <a:lnSpc>
                <a:spcPct val="100000"/>
              </a:lnSpc>
              <a:spcBef>
                <a:spcPts val="600"/>
              </a:spcBef>
              <a:buChar char="-"/>
              <a:tabLst>
                <a:tab pos="39624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NOAA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“GO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TEAM” Investigation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Team</a:t>
            </a:r>
            <a:endParaRPr sz="2400">
              <a:latin typeface="Arial"/>
              <a:cs typeface="Arial"/>
            </a:endParaRPr>
          </a:p>
          <a:p>
            <a:pPr marL="395605" indent="-187325">
              <a:lnSpc>
                <a:spcPct val="100000"/>
              </a:lnSpc>
              <a:spcBef>
                <a:spcPts val="590"/>
              </a:spcBef>
              <a:buChar char="-"/>
              <a:tabLst>
                <a:tab pos="39624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LO Representative</a:t>
            </a:r>
            <a:endParaRPr sz="2400">
              <a:latin typeface="Arial"/>
              <a:cs typeface="Arial"/>
            </a:endParaRPr>
          </a:p>
          <a:p>
            <a:pPr marL="395605" indent="-187325">
              <a:lnSpc>
                <a:spcPct val="100000"/>
              </a:lnSpc>
              <a:spcBef>
                <a:spcPts val="600"/>
              </a:spcBef>
              <a:buChar char="-"/>
              <a:tabLst>
                <a:tab pos="39624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Other agencies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such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as NTSB, USCG,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OSHA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28419" y="4081779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solidFill>
                  <a:srgbClr val="FFCC99"/>
                </a:solidFill>
                <a:latin typeface="Calibri"/>
                <a:cs typeface="Calibri"/>
              </a:rPr>
              <a:t>●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2270" y="3919220"/>
            <a:ext cx="4010025" cy="223393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Minor Accidents</a:t>
            </a:r>
            <a:endParaRPr sz="2400">
              <a:latin typeface="Arial"/>
              <a:cs typeface="Arial"/>
            </a:endParaRPr>
          </a:p>
          <a:p>
            <a:pPr marL="395605" indent="-187325">
              <a:lnSpc>
                <a:spcPct val="100000"/>
              </a:lnSpc>
              <a:spcBef>
                <a:spcPts val="600"/>
              </a:spcBef>
              <a:buChar char="-"/>
              <a:tabLst>
                <a:tab pos="39624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First-Line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Supervisor</a:t>
            </a:r>
            <a:endParaRPr sz="2400">
              <a:latin typeface="Arial"/>
              <a:cs typeface="Arial"/>
            </a:endParaRPr>
          </a:p>
          <a:p>
            <a:pPr marL="395605" indent="-187325">
              <a:lnSpc>
                <a:spcPct val="100000"/>
              </a:lnSpc>
              <a:spcBef>
                <a:spcPts val="600"/>
              </a:spcBef>
              <a:buChar char="-"/>
              <a:tabLst>
                <a:tab pos="39624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Site Director or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Manager</a:t>
            </a:r>
            <a:endParaRPr sz="2400">
              <a:latin typeface="Arial"/>
              <a:cs typeface="Arial"/>
            </a:endParaRPr>
          </a:p>
          <a:p>
            <a:pPr marL="395605" indent="-187325">
              <a:lnSpc>
                <a:spcPct val="100000"/>
              </a:lnSpc>
              <a:spcBef>
                <a:spcPts val="590"/>
              </a:spcBef>
              <a:buChar char="-"/>
              <a:tabLst>
                <a:tab pos="39624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Site Safety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Representative</a:t>
            </a:r>
            <a:endParaRPr sz="2400">
              <a:latin typeface="Arial"/>
              <a:cs typeface="Arial"/>
            </a:endParaRPr>
          </a:p>
          <a:p>
            <a:pPr marL="395605" indent="-187325">
              <a:lnSpc>
                <a:spcPct val="100000"/>
              </a:lnSpc>
              <a:spcBef>
                <a:spcPts val="600"/>
              </a:spcBef>
              <a:buChar char="-"/>
              <a:tabLst>
                <a:tab pos="39624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NOAA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SECO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(if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needed)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6279" y="792480"/>
            <a:ext cx="5321300" cy="548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Investigator’s</a:t>
            </a:r>
            <a:r>
              <a:rPr spc="-5" dirty="0"/>
              <a:t> </a:t>
            </a:r>
            <a:r>
              <a:rPr spc="5" dirty="0"/>
              <a:t>Qualifications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2619" y="2115820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245" dirty="0">
                <a:solidFill>
                  <a:srgbClr val="FFCC99"/>
                </a:solidFill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2619" y="2631439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245" dirty="0">
                <a:solidFill>
                  <a:srgbClr val="FFCC99"/>
                </a:solidFill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2619" y="3147059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245" dirty="0">
                <a:solidFill>
                  <a:srgbClr val="FFCC99"/>
                </a:solidFill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2619" y="3661409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245" dirty="0">
                <a:solidFill>
                  <a:srgbClr val="FFCC99"/>
                </a:solidFill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2619" y="4177029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245" dirty="0">
                <a:solidFill>
                  <a:srgbClr val="FFCC99"/>
                </a:solidFill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2619" y="4691379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245" dirty="0">
                <a:solidFill>
                  <a:srgbClr val="FFCC99"/>
                </a:solidFill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2619" y="5207000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245" dirty="0">
                <a:solidFill>
                  <a:srgbClr val="FFCC99"/>
                </a:solidFill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6469" y="1927860"/>
            <a:ext cx="6983095" cy="36309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643629">
              <a:lnSpc>
                <a:spcPct val="120500"/>
              </a:lnSpc>
              <a:spcBef>
                <a:spcPts val="100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Technical</a:t>
            </a:r>
            <a:r>
              <a:rPr sz="28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knowledge  Objectivity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Analytical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approach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ct val="120500"/>
              </a:lnSpc>
              <a:spcBef>
                <a:spcPts val="10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Familiarity with the job, process or operation  Tact in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communicating</a:t>
            </a:r>
            <a:endParaRPr sz="2800">
              <a:latin typeface="Arial"/>
              <a:cs typeface="Arial"/>
            </a:endParaRPr>
          </a:p>
          <a:p>
            <a:pPr marL="12700" marR="2532380">
              <a:lnSpc>
                <a:spcPct val="120800"/>
              </a:lnSpc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Intellectual honesty  Inquisitiveness and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curiosity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3339" y="792480"/>
            <a:ext cx="4110354" cy="548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When </a:t>
            </a:r>
            <a:r>
              <a:rPr spc="5" dirty="0"/>
              <a:t>to</a:t>
            </a:r>
            <a:r>
              <a:rPr spc="-70" dirty="0"/>
              <a:t> </a:t>
            </a:r>
            <a:r>
              <a:rPr spc="5" dirty="0"/>
              <a:t>Investigate?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33220" y="2192020"/>
            <a:ext cx="158115" cy="225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254" dirty="0">
                <a:solidFill>
                  <a:srgbClr val="FFCC99"/>
                </a:solidFill>
                <a:latin typeface="Calibri"/>
                <a:cs typeface="Calibri"/>
              </a:rPr>
              <a:t>●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57070" y="1985050"/>
            <a:ext cx="4240530" cy="190881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2900" dirty="0">
                <a:solidFill>
                  <a:srgbClr val="FFFFFF"/>
                </a:solidFill>
                <a:latin typeface="Arial"/>
                <a:cs typeface="Arial"/>
              </a:rPr>
              <a:t>Immediately after</a:t>
            </a:r>
            <a:r>
              <a:rPr sz="29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FFFFFF"/>
                </a:solidFill>
                <a:latin typeface="Arial"/>
                <a:cs typeface="Arial"/>
              </a:rPr>
              <a:t>incident</a:t>
            </a:r>
            <a:endParaRPr sz="2900">
              <a:latin typeface="Arial"/>
              <a:cs typeface="Arial"/>
            </a:endParaRPr>
          </a:p>
          <a:p>
            <a:pPr marL="322580" indent="-284480">
              <a:lnSpc>
                <a:spcPct val="100000"/>
              </a:lnSpc>
              <a:spcBef>
                <a:spcPts val="690"/>
              </a:spcBef>
              <a:buClr>
                <a:srgbClr val="FFCC00"/>
              </a:buClr>
              <a:buSzPct val="64705"/>
              <a:buFont typeface="Calibri"/>
              <a:buChar char=""/>
              <a:tabLst>
                <a:tab pos="322580" algn="l"/>
              </a:tabLst>
            </a:pPr>
            <a:r>
              <a:rPr sz="2550" spc="-10" dirty="0">
                <a:solidFill>
                  <a:srgbClr val="FFFFFF"/>
                </a:solidFill>
                <a:latin typeface="Arial"/>
                <a:cs typeface="Arial"/>
              </a:rPr>
              <a:t>Witness memories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spc="-10" dirty="0">
                <a:solidFill>
                  <a:srgbClr val="FFFFFF"/>
                </a:solidFill>
                <a:latin typeface="Arial"/>
                <a:cs typeface="Arial"/>
              </a:rPr>
              <a:t>fade</a:t>
            </a:r>
            <a:endParaRPr sz="2550">
              <a:latin typeface="Arial"/>
              <a:cs typeface="Arial"/>
            </a:endParaRPr>
          </a:p>
          <a:p>
            <a:pPr marL="322580" marR="894080" indent="-284480">
              <a:lnSpc>
                <a:spcPts val="3050"/>
              </a:lnSpc>
              <a:spcBef>
                <a:spcPts val="790"/>
              </a:spcBef>
              <a:buClr>
                <a:srgbClr val="FFCC00"/>
              </a:buClr>
              <a:buSzPct val="64705"/>
              <a:buFont typeface="Calibri"/>
              <a:buChar char=""/>
              <a:tabLst>
                <a:tab pos="322580" algn="l"/>
              </a:tabLst>
            </a:pPr>
            <a:r>
              <a:rPr sz="2550" spc="-10" dirty="0">
                <a:solidFill>
                  <a:srgbClr val="FFFFFF"/>
                </a:solidFill>
                <a:latin typeface="Arial"/>
                <a:cs typeface="Arial"/>
              </a:rPr>
              <a:t>Equipment and </a:t>
            </a:r>
            <a:r>
              <a:rPr sz="2550" spc="-254" dirty="0">
                <a:solidFill>
                  <a:srgbClr val="FFFFFF"/>
                </a:solidFill>
                <a:latin typeface="Arial"/>
                <a:cs typeface="Arial"/>
              </a:rPr>
              <a:t>clues  </a:t>
            </a:r>
            <a:r>
              <a:rPr sz="2550" spc="-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2550" spc="-10" dirty="0">
                <a:solidFill>
                  <a:srgbClr val="FFFFFF"/>
                </a:solidFill>
                <a:latin typeface="Arial"/>
                <a:cs typeface="Arial"/>
              </a:rPr>
              <a:t> moved</a:t>
            </a:r>
            <a:endParaRPr sz="25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33220" y="4372609"/>
            <a:ext cx="158115" cy="225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254" dirty="0">
                <a:solidFill>
                  <a:srgbClr val="FFCC99"/>
                </a:solidFill>
                <a:latin typeface="Calibri"/>
                <a:cs typeface="Calibri"/>
              </a:rPr>
              <a:t>●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57070" y="4267200"/>
            <a:ext cx="4404360" cy="469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900" dirty="0">
                <a:solidFill>
                  <a:srgbClr val="FFFFFF"/>
                </a:solidFill>
                <a:latin typeface="Arial"/>
                <a:cs typeface="Arial"/>
              </a:rPr>
              <a:t>Finish investigation</a:t>
            </a:r>
            <a:r>
              <a:rPr sz="29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FFFFFF"/>
                </a:solidFill>
                <a:latin typeface="Arial"/>
                <a:cs typeface="Arial"/>
              </a:rPr>
              <a:t>quickly</a:t>
            </a:r>
            <a:endParaRPr sz="2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54300" y="792480"/>
            <a:ext cx="3989070" cy="548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What to</a:t>
            </a:r>
            <a:r>
              <a:rPr spc="-65" dirty="0"/>
              <a:t> </a:t>
            </a:r>
            <a:r>
              <a:rPr spc="5" dirty="0"/>
              <a:t>Investigate?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2619" y="2119629"/>
            <a:ext cx="158115" cy="225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254" dirty="0">
                <a:solidFill>
                  <a:srgbClr val="FFCC99"/>
                </a:solidFill>
                <a:latin typeface="Calibri"/>
                <a:cs typeface="Calibri"/>
              </a:rPr>
              <a:t>●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7569" y="1914143"/>
            <a:ext cx="5412105" cy="3840479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905"/>
              </a:spcBef>
            </a:pPr>
            <a:r>
              <a:rPr sz="2900" spc="-5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900" dirty="0">
                <a:solidFill>
                  <a:srgbClr val="FFFFFF"/>
                </a:solidFill>
                <a:latin typeface="Arial"/>
                <a:cs typeface="Arial"/>
              </a:rPr>
              <a:t>accidents and</a:t>
            </a:r>
            <a:r>
              <a:rPr sz="29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FFFFFF"/>
                </a:solidFill>
                <a:latin typeface="Arial"/>
                <a:cs typeface="Arial"/>
              </a:rPr>
              <a:t>near-misses</a:t>
            </a:r>
            <a:endParaRPr sz="2900">
              <a:latin typeface="Arial"/>
              <a:cs typeface="Arial"/>
            </a:endParaRPr>
          </a:p>
          <a:p>
            <a:pPr marL="187960" marR="5080" indent="-175260">
              <a:lnSpc>
                <a:spcPct val="123300"/>
              </a:lnSpc>
              <a:buClr>
                <a:srgbClr val="FFFFFF"/>
              </a:buClr>
              <a:buFont typeface="Arial"/>
              <a:buChar char="-"/>
              <a:tabLst>
                <a:tab pos="240029" algn="l"/>
              </a:tabLst>
            </a:pPr>
            <a:r>
              <a:rPr dirty="0"/>
              <a:t>	</a:t>
            </a:r>
            <a:r>
              <a:rPr sz="2900" dirty="0">
                <a:solidFill>
                  <a:srgbClr val="FFFFFF"/>
                </a:solidFill>
                <a:latin typeface="Arial"/>
                <a:cs typeface="Arial"/>
              </a:rPr>
              <a:t>Conduct investigation upon first  notification</a:t>
            </a:r>
            <a:endParaRPr sz="2900">
              <a:latin typeface="Arial"/>
              <a:cs typeface="Arial"/>
            </a:endParaRPr>
          </a:p>
          <a:p>
            <a:pPr marL="239395" indent="-226695">
              <a:lnSpc>
                <a:spcPct val="100000"/>
              </a:lnSpc>
              <a:spcBef>
                <a:spcPts val="810"/>
              </a:spcBef>
              <a:buChar char="-"/>
              <a:tabLst>
                <a:tab pos="240029" algn="l"/>
              </a:tabLst>
            </a:pPr>
            <a:r>
              <a:rPr sz="2900" spc="-5" dirty="0">
                <a:solidFill>
                  <a:srgbClr val="FFFFFF"/>
                </a:solidFill>
                <a:latin typeface="Arial"/>
                <a:cs typeface="Arial"/>
              </a:rPr>
              <a:t>Keeping </a:t>
            </a:r>
            <a:r>
              <a:rPr sz="29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900" spc="5" dirty="0">
                <a:solidFill>
                  <a:srgbClr val="FFFFFF"/>
                </a:solidFill>
                <a:latin typeface="Arial"/>
                <a:cs typeface="Arial"/>
              </a:rPr>
              <a:t>scene </a:t>
            </a:r>
            <a:r>
              <a:rPr sz="2900" dirty="0">
                <a:solidFill>
                  <a:srgbClr val="FFFFFF"/>
                </a:solidFill>
                <a:latin typeface="Arial"/>
                <a:cs typeface="Arial"/>
              </a:rPr>
              <a:t>in-tact</a:t>
            </a:r>
            <a:r>
              <a:rPr sz="29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endParaRPr sz="2900">
              <a:latin typeface="Arial"/>
              <a:cs typeface="Arial"/>
            </a:endParaRPr>
          </a:p>
          <a:p>
            <a:pPr marL="187960" marR="34290">
              <a:lnSpc>
                <a:spcPct val="123300"/>
              </a:lnSpc>
              <a:spcBef>
                <a:spcPts val="10"/>
              </a:spcBef>
            </a:pPr>
            <a:r>
              <a:rPr sz="2900" dirty="0">
                <a:solidFill>
                  <a:srgbClr val="FFFFFF"/>
                </a:solidFill>
                <a:latin typeface="Arial"/>
                <a:cs typeface="Arial"/>
              </a:rPr>
              <a:t>recording witnesses statements  early </a:t>
            </a:r>
            <a:r>
              <a:rPr sz="29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900" dirty="0">
                <a:solidFill>
                  <a:srgbClr val="FFFFFF"/>
                </a:solidFill>
                <a:latin typeface="Arial"/>
                <a:cs typeface="Arial"/>
              </a:rPr>
              <a:t>key to </a:t>
            </a:r>
            <a:r>
              <a:rPr sz="2900" spc="5" dirty="0">
                <a:solidFill>
                  <a:srgbClr val="FFFFFF"/>
                </a:solidFill>
                <a:latin typeface="Arial"/>
                <a:cs typeface="Arial"/>
              </a:rPr>
              <a:t>a successful  </a:t>
            </a:r>
            <a:r>
              <a:rPr sz="2900" dirty="0">
                <a:solidFill>
                  <a:srgbClr val="FFFFFF"/>
                </a:solidFill>
                <a:latin typeface="Arial"/>
                <a:cs typeface="Arial"/>
              </a:rPr>
              <a:t>investigation</a:t>
            </a:r>
            <a:endParaRPr sz="2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3450" y="792480"/>
            <a:ext cx="4888865" cy="548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Accident </a:t>
            </a:r>
            <a:r>
              <a:rPr spc="5" dirty="0"/>
              <a:t>Investigation</a:t>
            </a:r>
            <a:r>
              <a:rPr spc="-70" dirty="0"/>
              <a:t> </a:t>
            </a:r>
            <a:r>
              <a:rPr spc="10" dirty="0"/>
              <a:t>Kit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669" y="2015490"/>
            <a:ext cx="20402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May</a:t>
            </a:r>
            <a:r>
              <a:rPr sz="28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Include: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2619" y="2631439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245" dirty="0">
                <a:solidFill>
                  <a:srgbClr val="FFCC99"/>
                </a:solidFill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2619" y="3147059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245" dirty="0">
                <a:solidFill>
                  <a:srgbClr val="FFCC99"/>
                </a:solidFill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2619" y="3661409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245" dirty="0">
                <a:solidFill>
                  <a:srgbClr val="FFCC99"/>
                </a:solidFill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2619" y="4177029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245" dirty="0">
                <a:solidFill>
                  <a:srgbClr val="FFCC99"/>
                </a:solidFill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2619" y="4691379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245" dirty="0">
                <a:solidFill>
                  <a:srgbClr val="FFCC99"/>
                </a:solidFill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2619" y="5207000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245" dirty="0">
                <a:solidFill>
                  <a:srgbClr val="FFCC99"/>
                </a:solidFill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2619" y="5722620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245" dirty="0">
                <a:solidFill>
                  <a:srgbClr val="FFCC99"/>
                </a:solidFill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66469" y="2440940"/>
            <a:ext cx="7519034" cy="363220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Digital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Camera</a:t>
            </a:r>
            <a:endParaRPr sz="2800">
              <a:latin typeface="Arial"/>
              <a:cs typeface="Arial"/>
            </a:endParaRPr>
          </a:p>
          <a:p>
            <a:pPr marL="12700" marR="2830830">
              <a:lnSpc>
                <a:spcPct val="120800"/>
              </a:lnSpc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Report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forms,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clipboard, pens  Barricade tape</a:t>
            </a:r>
            <a:endParaRPr sz="2800">
              <a:latin typeface="Arial"/>
              <a:cs typeface="Arial"/>
            </a:endParaRPr>
          </a:p>
          <a:p>
            <a:pPr marL="12700" marR="5203190">
              <a:lnSpc>
                <a:spcPts val="4060"/>
              </a:lnSpc>
              <a:spcBef>
                <a:spcPts val="240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Flashlight 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Tape</a:t>
            </a:r>
            <a:r>
              <a:rPr sz="28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measure 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Tape</a:t>
            </a:r>
            <a:r>
              <a:rPr sz="28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recorder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Personal Protective Equipment (as</a:t>
            </a:r>
            <a:r>
              <a:rPr sz="28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appropriate)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6200" y="792480"/>
            <a:ext cx="4063365" cy="548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The </a:t>
            </a:r>
            <a:r>
              <a:rPr spc="10" dirty="0"/>
              <a:t>Accident</a:t>
            </a:r>
            <a:r>
              <a:rPr spc="-95" dirty="0"/>
              <a:t> </a:t>
            </a:r>
            <a:r>
              <a:rPr spc="10" dirty="0"/>
              <a:t>Occurs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28419" y="1725929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245" dirty="0">
                <a:solidFill>
                  <a:srgbClr val="FFCC99"/>
                </a:solidFill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8419" y="2496820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245" dirty="0">
                <a:solidFill>
                  <a:srgbClr val="FFCC99"/>
                </a:solidFill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28419" y="3950970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245" dirty="0">
                <a:solidFill>
                  <a:srgbClr val="FFCC99"/>
                </a:solidFill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28419" y="4721859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245" dirty="0">
                <a:solidFill>
                  <a:srgbClr val="FFCC99"/>
                </a:solidFill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28419" y="5152390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245" dirty="0">
                <a:solidFill>
                  <a:srgbClr val="FFCC99"/>
                </a:solidFill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52270" y="1625600"/>
            <a:ext cx="6887209" cy="456057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 marR="5080">
              <a:lnSpc>
                <a:spcPts val="2690"/>
              </a:lnSpc>
              <a:spcBef>
                <a:spcPts val="745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Employee or co-worker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immediately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reports  the accident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to a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supervisor</a:t>
            </a:r>
            <a:endParaRPr sz="2800">
              <a:latin typeface="Arial"/>
              <a:cs typeface="Arial"/>
            </a:endParaRPr>
          </a:p>
          <a:p>
            <a:pPr marL="12700" marR="200025">
              <a:lnSpc>
                <a:spcPct val="80000"/>
              </a:lnSpc>
              <a:spcBef>
                <a:spcPts val="715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Supervisor secures/assesses the scene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prevent additional injuries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other  employees, before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assisting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the injured  employee</a:t>
            </a:r>
            <a:endParaRPr sz="2800">
              <a:latin typeface="Arial"/>
              <a:cs typeface="Arial"/>
            </a:endParaRPr>
          </a:p>
          <a:p>
            <a:pPr marL="12700" marR="1193165">
              <a:lnSpc>
                <a:spcPct val="79800"/>
              </a:lnSpc>
              <a:spcBef>
                <a:spcPts val="710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Supervisor treats the injury or seeks  medical treatment for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 injured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accident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scene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is left</a:t>
            </a:r>
            <a:r>
              <a:rPr sz="28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intact</a:t>
            </a:r>
            <a:endParaRPr sz="2800">
              <a:latin typeface="Arial"/>
              <a:cs typeface="Arial"/>
            </a:endParaRPr>
          </a:p>
          <a:p>
            <a:pPr marL="12700" marR="596900">
              <a:lnSpc>
                <a:spcPts val="2690"/>
              </a:lnSpc>
              <a:spcBef>
                <a:spcPts val="665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Site safety rep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is contacted to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assist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the  supervisor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in the investigation of the  accident.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1839" y="792480"/>
            <a:ext cx="5248910" cy="548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Beginning </a:t>
            </a:r>
            <a:r>
              <a:rPr spc="5" dirty="0"/>
              <a:t>the</a:t>
            </a:r>
            <a:r>
              <a:rPr spc="-65" dirty="0"/>
              <a:t> </a:t>
            </a:r>
            <a:r>
              <a:rPr spc="5" dirty="0"/>
              <a:t>Investigation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2619" y="2115820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245" dirty="0">
                <a:solidFill>
                  <a:srgbClr val="FFCC99"/>
                </a:solidFill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2619" y="3058159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245" dirty="0">
                <a:solidFill>
                  <a:srgbClr val="FFCC99"/>
                </a:solidFill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2619" y="3572509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245" dirty="0">
                <a:solidFill>
                  <a:srgbClr val="FFCC99"/>
                </a:solidFill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2619" y="4514850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245" dirty="0">
                <a:solidFill>
                  <a:srgbClr val="FFCC99"/>
                </a:solidFill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2619" y="5457190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245" dirty="0">
                <a:solidFill>
                  <a:srgbClr val="FFCC99"/>
                </a:solidFill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6469" y="2015490"/>
            <a:ext cx="3188970" cy="3792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Gather investigation 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members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8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kit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Report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8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scene</a:t>
            </a:r>
            <a:endParaRPr sz="2800">
              <a:latin typeface="Arial"/>
              <a:cs typeface="Arial"/>
            </a:endParaRPr>
          </a:p>
          <a:p>
            <a:pPr marL="12700" marR="834390">
              <a:lnSpc>
                <a:spcPct val="100000"/>
              </a:lnSpc>
              <a:spcBef>
                <a:spcPts val="700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Look at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8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big 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picture</a:t>
            </a:r>
            <a:endParaRPr sz="2800">
              <a:latin typeface="Arial"/>
              <a:cs typeface="Arial"/>
            </a:endParaRPr>
          </a:p>
          <a:p>
            <a:pPr marL="12700" marR="1113155">
              <a:lnSpc>
                <a:spcPct val="100000"/>
              </a:lnSpc>
              <a:spcBef>
                <a:spcPts val="700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Record</a:t>
            </a:r>
            <a:r>
              <a:rPr sz="28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initial  observations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Take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pictures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31640" y="2134870"/>
            <a:ext cx="4199890" cy="365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1219" y="1431289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solidFill>
                  <a:srgbClr val="FFCC99"/>
                </a:solidFill>
                <a:latin typeface="Calibri"/>
                <a:cs typeface="Calibri"/>
              </a:rPr>
              <a:t>●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95069" y="605790"/>
            <a:ext cx="6633845" cy="113030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15570" algn="ctr">
              <a:lnSpc>
                <a:spcPct val="100000"/>
              </a:lnSpc>
              <a:spcBef>
                <a:spcPts val="1000"/>
              </a:spcBef>
            </a:pPr>
            <a:r>
              <a:rPr sz="3600" b="1" spc="-5" dirty="0">
                <a:solidFill>
                  <a:srgbClr val="FFFF00"/>
                </a:solidFill>
                <a:latin typeface="Arial"/>
                <a:cs typeface="Arial"/>
              </a:rPr>
              <a:t>What to</a:t>
            </a:r>
            <a:r>
              <a:rPr sz="3600" b="1" spc="-3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3600" b="1" spc="-10" dirty="0">
                <a:solidFill>
                  <a:srgbClr val="FFFF00"/>
                </a:solidFill>
                <a:latin typeface="Arial"/>
                <a:cs typeface="Arial"/>
              </a:rPr>
              <a:t>Investigate?</a:t>
            </a:r>
            <a:endParaRPr sz="3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2400" spc="-10" dirty="0"/>
              <a:t>All </a:t>
            </a:r>
            <a:r>
              <a:rPr sz="2400" spc="-5" dirty="0"/>
              <a:t>accidents whether </a:t>
            </a:r>
            <a:r>
              <a:rPr sz="2400" dirty="0"/>
              <a:t>major </a:t>
            </a:r>
            <a:r>
              <a:rPr sz="2400" spc="-5" dirty="0"/>
              <a:t>or </a:t>
            </a:r>
            <a:r>
              <a:rPr sz="2400" dirty="0"/>
              <a:t>minor </a:t>
            </a:r>
            <a:r>
              <a:rPr sz="2400" spc="-5" dirty="0"/>
              <a:t>are</a:t>
            </a:r>
            <a:r>
              <a:rPr sz="2400" spc="5" dirty="0"/>
              <a:t> </a:t>
            </a:r>
            <a:r>
              <a:rPr sz="2400" spc="-5" dirty="0"/>
              <a:t>caused.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871219" y="2315210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solidFill>
                  <a:srgbClr val="FFCC99"/>
                </a:solidFill>
                <a:latin typeface="Calibri"/>
                <a:cs typeface="Calibri"/>
              </a:rPr>
              <a:t>●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95069" y="2227579"/>
            <a:ext cx="718185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Serious accidents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same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root causes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as  minor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accidents as do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incidents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potential for  serious loss.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these root causes that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bring about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the accident, the severity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often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 matter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chance.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1219" y="4320540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solidFill>
                  <a:srgbClr val="FFCC99"/>
                </a:solidFill>
                <a:latin typeface="Calibri"/>
                <a:cs typeface="Calibri"/>
              </a:rPr>
              <a:t>●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95069" y="4234179"/>
            <a:ext cx="45078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49070" algn="l"/>
                <a:tab pos="2684780" algn="l"/>
                <a:tab pos="3613785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Acc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	st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ud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	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hav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e	s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wn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95069" y="4599940"/>
            <a:ext cx="43319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60880" algn="l"/>
                <a:tab pos="3283585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consistently	greater	number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58905" y="4234179"/>
            <a:ext cx="25177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8900">
              <a:lnSpc>
                <a:spcPct val="100000"/>
              </a:lnSpc>
              <a:spcBef>
                <a:spcPts val="100"/>
              </a:spcBef>
              <a:tabLst>
                <a:tab pos="624840" algn="l"/>
                <a:tab pos="880110" algn="l"/>
                <a:tab pos="1522095" algn="l"/>
                <a:tab pos="1844675" algn="l"/>
                <a:tab pos="2334260" algn="l"/>
              </a:tabLst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ha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		t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he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e	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	a  of	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ss	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ou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95069" y="4900929"/>
            <a:ext cx="7181215" cy="886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700"/>
              </a:lnSpc>
              <a:spcBef>
                <a:spcPts val="100"/>
              </a:spcBef>
              <a:tabLst>
                <a:tab pos="1454150" algn="l"/>
                <a:tab pos="2204085" algn="l"/>
                <a:tab pos="3341370" algn="l"/>
                <a:tab pos="4783455" algn="l"/>
                <a:tab pos="5447665" algn="l"/>
                <a:tab pos="5840095" algn="l"/>
                <a:tab pos="6419215" algn="l"/>
              </a:tabLst>
            </a:pP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cc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ts	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ha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n	s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us	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ts	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d	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n	the	s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e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way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greater number of </a:t>
            </a:r>
            <a:r>
              <a:rPr sz="2400" spc="-10">
                <a:solidFill>
                  <a:srgbClr val="FFFFFF"/>
                </a:solidFill>
                <a:latin typeface="Arial"/>
                <a:cs typeface="Arial"/>
              </a:rPr>
              <a:t>incidents </a:t>
            </a:r>
            <a:r>
              <a:rPr sz="2400" spc="-5">
                <a:solidFill>
                  <a:srgbClr val="FFFFFF"/>
                </a:solidFill>
                <a:latin typeface="Arial"/>
                <a:cs typeface="Arial"/>
              </a:rPr>
              <a:t>th</a:t>
            </a:r>
            <a:r>
              <a:rPr lang="en-US" sz="2400" spc="-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spc="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accidents.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9420" y="792480"/>
            <a:ext cx="3338195" cy="548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What’s</a:t>
            </a:r>
            <a:r>
              <a:rPr spc="-35" dirty="0"/>
              <a:t> </a:t>
            </a:r>
            <a:r>
              <a:rPr spc="5" dirty="0"/>
              <a:t>Involved?</a:t>
            </a:r>
          </a:p>
        </p:txBody>
      </p:sp>
      <p:sp>
        <p:nvSpPr>
          <p:cNvPr id="3" name="object 3"/>
          <p:cNvSpPr/>
          <p:nvPr/>
        </p:nvSpPr>
        <p:spPr>
          <a:xfrm>
            <a:off x="5397560" y="1663760"/>
            <a:ext cx="3530479" cy="2336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28419" y="2320289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245" dirty="0">
                <a:solidFill>
                  <a:srgbClr val="FFCC99"/>
                </a:solidFill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28419" y="2835909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245" dirty="0">
                <a:solidFill>
                  <a:srgbClr val="FFCC99"/>
                </a:solidFill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28419" y="3776979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245" dirty="0">
                <a:solidFill>
                  <a:srgbClr val="FFCC99"/>
                </a:solidFill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28419" y="4808220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245" dirty="0">
                <a:solidFill>
                  <a:srgbClr val="FFCC99"/>
                </a:solidFill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17650" y="2132329"/>
            <a:ext cx="4335145" cy="302641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46685">
              <a:lnSpc>
                <a:spcPct val="100000"/>
              </a:lnSpc>
              <a:spcBef>
                <a:spcPts val="790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Who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injured?</a:t>
            </a:r>
            <a:endParaRPr sz="2800">
              <a:latin typeface="Arial"/>
              <a:cs typeface="Arial"/>
            </a:endParaRPr>
          </a:p>
          <a:p>
            <a:pPr marL="146685" marR="1273175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Medication, drugs,  or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alcohol?</a:t>
            </a:r>
            <a:endParaRPr sz="2800">
              <a:latin typeface="Arial"/>
              <a:cs typeface="Arial"/>
            </a:endParaRPr>
          </a:p>
          <a:p>
            <a:pPr marL="12700" marR="1077595" indent="134620">
              <a:lnSpc>
                <a:spcPct val="120800"/>
              </a:lnSpc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Was employee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ill</a:t>
            </a:r>
            <a:r>
              <a:rPr sz="28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or  fatigued?</a:t>
            </a:r>
            <a:endParaRPr sz="2800">
              <a:latin typeface="Arial"/>
              <a:cs typeface="Arial"/>
            </a:endParaRPr>
          </a:p>
          <a:p>
            <a:pPr marL="146685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Environmental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conditions?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3470" y="792480"/>
            <a:ext cx="2032000" cy="548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Witnesses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1811020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245" dirty="0">
                <a:solidFill>
                  <a:srgbClr val="FFCC99"/>
                </a:solidFill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2842259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245" dirty="0">
                <a:solidFill>
                  <a:srgbClr val="FFCC99"/>
                </a:solidFill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6019" y="3872229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245" dirty="0">
                <a:solidFill>
                  <a:srgbClr val="FFCC99"/>
                </a:solidFill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6019" y="4902200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245" dirty="0">
                <a:solidFill>
                  <a:srgbClr val="FFCC99"/>
                </a:solidFill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65250" y="1621790"/>
            <a:ext cx="3322320" cy="4146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65735" indent="134620">
              <a:lnSpc>
                <a:spcPct val="120800"/>
              </a:lnSpc>
              <a:spcBef>
                <a:spcPts val="100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Who witnessed</a:t>
            </a:r>
            <a:r>
              <a:rPr sz="28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the  accident?</a:t>
            </a:r>
            <a:endParaRPr sz="2800">
              <a:latin typeface="Arial"/>
              <a:cs typeface="Arial"/>
            </a:endParaRPr>
          </a:p>
          <a:p>
            <a:pPr marL="12700" marR="5080" indent="134620">
              <a:lnSpc>
                <a:spcPts val="4060"/>
              </a:lnSpc>
              <a:spcBef>
                <a:spcPts val="240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supervisor</a:t>
            </a:r>
            <a:r>
              <a:rPr sz="28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or 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Team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Lead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nearby?</a:t>
            </a:r>
            <a:endParaRPr sz="2800">
              <a:latin typeface="Arial"/>
              <a:cs typeface="Arial"/>
            </a:endParaRPr>
          </a:p>
          <a:p>
            <a:pPr marL="12700" marR="343535" indent="134620">
              <a:lnSpc>
                <a:spcPts val="4050"/>
              </a:lnSpc>
              <a:spcBef>
                <a:spcPts val="10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Where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were</a:t>
            </a:r>
            <a:r>
              <a:rPr sz="28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other  employees?</a:t>
            </a:r>
            <a:endParaRPr sz="2800">
              <a:latin typeface="Arial"/>
              <a:cs typeface="Arial"/>
            </a:endParaRPr>
          </a:p>
          <a:p>
            <a:pPr marL="12700" marR="98425" indent="134620">
              <a:lnSpc>
                <a:spcPts val="4050"/>
              </a:lnSpc>
              <a:spcBef>
                <a:spcPts val="10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Why didn’t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anyone 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witness the</a:t>
            </a:r>
            <a:r>
              <a:rPr sz="28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accident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66189" y="5831840"/>
            <a:ext cx="4948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(working alone,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remote</a:t>
            </a:r>
            <a:r>
              <a:rPr sz="28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areas)?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86400" y="1524000"/>
            <a:ext cx="3233420" cy="3581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3550" y="792480"/>
            <a:ext cx="3289300" cy="548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Interviewing</a:t>
            </a:r>
            <a:r>
              <a:rPr spc="-60" dirty="0"/>
              <a:t> </a:t>
            </a:r>
            <a:r>
              <a:rPr spc="10" dirty="0"/>
              <a:t>Tips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2619" y="2115820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245" dirty="0">
                <a:solidFill>
                  <a:srgbClr val="FFCC99"/>
                </a:solidFill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2619" y="3058159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245" dirty="0">
                <a:solidFill>
                  <a:srgbClr val="FFCC99"/>
                </a:solidFill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2619" y="3999229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245" dirty="0">
                <a:solidFill>
                  <a:srgbClr val="FFCC99"/>
                </a:solidFill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2619" y="4514850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245" dirty="0">
                <a:solidFill>
                  <a:srgbClr val="FFCC99"/>
                </a:solidFill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2619" y="5030470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245" dirty="0">
                <a:solidFill>
                  <a:srgbClr val="FFCC99"/>
                </a:solidFill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6469" y="2015490"/>
            <a:ext cx="5242560" cy="336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0193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Discuss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what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happened leading  up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and after the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accident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Encourage witnesses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describe  the accident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their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own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words</a:t>
            </a:r>
            <a:endParaRPr sz="2800">
              <a:latin typeface="Arial"/>
              <a:cs typeface="Arial"/>
            </a:endParaRPr>
          </a:p>
          <a:p>
            <a:pPr marL="12700" marR="19685">
              <a:lnSpc>
                <a:spcPct val="120800"/>
              </a:lnSpc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Don’t be defensive or judgmental  Use open-ended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questions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Do not interrupt the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witness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9860" y="792480"/>
            <a:ext cx="3917315" cy="548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What was</a:t>
            </a:r>
            <a:r>
              <a:rPr spc="-65" dirty="0"/>
              <a:t> </a:t>
            </a:r>
            <a:r>
              <a:rPr spc="5" dirty="0"/>
              <a:t>Involved?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2619" y="2115820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245" dirty="0">
                <a:solidFill>
                  <a:srgbClr val="FFCC99"/>
                </a:solidFill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2619" y="3058159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245" dirty="0">
                <a:solidFill>
                  <a:srgbClr val="FFCC99"/>
                </a:solidFill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2619" y="3572509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245" dirty="0">
                <a:solidFill>
                  <a:srgbClr val="FFCC99"/>
                </a:solidFill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2619" y="4514850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245" dirty="0">
                <a:solidFill>
                  <a:srgbClr val="FFCC99"/>
                </a:solidFill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6469" y="2015490"/>
            <a:ext cx="2851785" cy="3276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01295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Machine, tool,</a:t>
            </a:r>
            <a:r>
              <a:rPr sz="28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or  equipment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Chemicals</a:t>
            </a:r>
            <a:endParaRPr sz="2800">
              <a:latin typeface="Arial"/>
              <a:cs typeface="Arial"/>
            </a:endParaRPr>
          </a:p>
          <a:p>
            <a:pPr marL="12700" marR="556895">
              <a:lnSpc>
                <a:spcPct val="100000"/>
              </a:lnSpc>
              <a:spcBef>
                <a:spcPts val="700"/>
              </a:spcBef>
            </a:pP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nv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ron</a:t>
            </a:r>
            <a:r>
              <a:rPr sz="2800" spc="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al  conditions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700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Field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season</a:t>
            </a:r>
            <a:r>
              <a:rPr sz="28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prep  operations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76800" y="1752600"/>
            <a:ext cx="3736340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64160" y="1663760"/>
            <a:ext cx="3911479" cy="4216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42619" y="2115820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245" dirty="0">
                <a:solidFill>
                  <a:srgbClr val="FFCC99"/>
                </a:solidFill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2619" y="2631439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245" dirty="0">
                <a:solidFill>
                  <a:srgbClr val="FFCC99"/>
                </a:solidFill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6469" y="1927860"/>
            <a:ext cx="2438400" cy="1054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500"/>
              </a:lnSpc>
              <a:spcBef>
                <a:spcPts val="100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Date and</a:t>
            </a:r>
            <a:r>
              <a:rPr sz="28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time?  Normal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shift</a:t>
            </a:r>
            <a:r>
              <a:rPr sz="28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2790" y="3045459"/>
            <a:ext cx="2436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working</a:t>
            </a:r>
            <a:r>
              <a:rPr sz="28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hours?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2619" y="3661409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245" dirty="0">
                <a:solidFill>
                  <a:srgbClr val="FFCC99"/>
                </a:solidFill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6469" y="3561079"/>
            <a:ext cx="285369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Employee</a:t>
            </a:r>
            <a:r>
              <a:rPr sz="28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coming 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off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vacation?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014979" y="792480"/>
            <a:ext cx="3268979" cy="548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Time </a:t>
            </a:r>
            <a:r>
              <a:rPr spc="10" dirty="0"/>
              <a:t>of</a:t>
            </a:r>
            <a:r>
              <a:rPr spc="-114" dirty="0"/>
              <a:t> </a:t>
            </a:r>
            <a:r>
              <a:rPr spc="15" dirty="0"/>
              <a:t>Accident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7189" y="792480"/>
            <a:ext cx="3463290" cy="548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Accident</a:t>
            </a:r>
            <a:r>
              <a:rPr spc="-60" dirty="0"/>
              <a:t> </a:t>
            </a:r>
            <a:r>
              <a:rPr spc="10" dirty="0"/>
              <a:t>Location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2619" y="2073909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245" dirty="0">
                <a:solidFill>
                  <a:srgbClr val="FFCC99"/>
                </a:solidFill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2619" y="2545079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245" dirty="0">
                <a:solidFill>
                  <a:srgbClr val="FFCC99"/>
                </a:solidFill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2619" y="3017520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245" dirty="0">
                <a:solidFill>
                  <a:srgbClr val="FFCC99"/>
                </a:solidFill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2619" y="3489959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245" dirty="0">
                <a:solidFill>
                  <a:srgbClr val="FFCC99"/>
                </a:solidFill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2619" y="4345940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245" dirty="0">
                <a:solidFill>
                  <a:srgbClr val="FFCC99"/>
                </a:solidFill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6469" y="1926589"/>
            <a:ext cx="3032760" cy="392176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Work area</a:t>
            </a:r>
            <a:endParaRPr sz="2800">
              <a:latin typeface="Arial"/>
              <a:cs typeface="Arial"/>
            </a:endParaRPr>
          </a:p>
          <a:p>
            <a:pPr marL="12700" marR="46990">
              <a:lnSpc>
                <a:spcPct val="110700"/>
              </a:lnSpc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On, under, in,</a:t>
            </a:r>
            <a:r>
              <a:rPr sz="28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near  Off-site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address</a:t>
            </a:r>
            <a:endParaRPr sz="2800">
              <a:latin typeface="Arial"/>
              <a:cs typeface="Arial"/>
            </a:endParaRPr>
          </a:p>
          <a:p>
            <a:pPr marL="12700" marR="322580">
              <a:lnSpc>
                <a:spcPts val="3020"/>
              </a:lnSpc>
              <a:spcBef>
                <a:spcPts val="745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Doing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normal</a:t>
            </a: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job  duties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ts val="3020"/>
              </a:lnSpc>
              <a:spcBef>
                <a:spcPts val="700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Performing non-  routine or routine  tasks (i.e., properly  trained)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89450" y="1982470"/>
            <a:ext cx="4114800" cy="40347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7500" y="792480"/>
            <a:ext cx="3581400" cy="548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Accident</a:t>
            </a:r>
            <a:r>
              <a:rPr spc="-50" dirty="0"/>
              <a:t> </a:t>
            </a:r>
            <a:r>
              <a:rPr spc="5" dirty="0"/>
              <a:t>Narrative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2619" y="2115820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245" dirty="0">
                <a:solidFill>
                  <a:srgbClr val="FFCC99"/>
                </a:solidFill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2619" y="3058159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245" dirty="0">
                <a:solidFill>
                  <a:srgbClr val="FFCC99"/>
                </a:solidFill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6469" y="2015490"/>
            <a:ext cx="5344795" cy="1393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Describe the details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so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the reader 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clearly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picture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8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accident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Specific body parts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affected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2619" y="3572509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245" dirty="0">
                <a:solidFill>
                  <a:srgbClr val="FFCC99"/>
                </a:solidFill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1850" y="3383279"/>
            <a:ext cx="3130550" cy="2602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34620">
              <a:lnSpc>
                <a:spcPct val="120700"/>
              </a:lnSpc>
              <a:spcBef>
                <a:spcPts val="105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Specific motions  of injured employee  just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before,</a:t>
            </a:r>
            <a:endParaRPr sz="2800">
              <a:latin typeface="Arial"/>
              <a:cs typeface="Arial"/>
            </a:endParaRPr>
          </a:p>
          <a:p>
            <a:pPr marL="12700" marR="973455">
              <a:lnSpc>
                <a:spcPct val="120800"/>
              </a:lnSpc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during, and  after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accident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15000" y="3797300"/>
            <a:ext cx="2959100" cy="2451100"/>
          </a:xfrm>
          <a:custGeom>
            <a:avLst/>
            <a:gdLst/>
            <a:ahLst/>
            <a:cxnLst/>
            <a:rect l="l" t="t" r="r" b="b"/>
            <a:pathLst>
              <a:path w="2959100" h="2451100">
                <a:moveTo>
                  <a:pt x="2959100" y="2451100"/>
                </a:moveTo>
                <a:lnTo>
                  <a:pt x="0" y="2451100"/>
                </a:lnTo>
                <a:lnTo>
                  <a:pt x="0" y="0"/>
                </a:lnTo>
                <a:lnTo>
                  <a:pt x="2959100" y="0"/>
                </a:lnTo>
                <a:lnTo>
                  <a:pt x="2959100" y="2451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29300" y="3906520"/>
            <a:ext cx="2730500" cy="2232660"/>
          </a:xfrm>
          <a:custGeom>
            <a:avLst/>
            <a:gdLst/>
            <a:ahLst/>
            <a:cxnLst/>
            <a:rect l="l" t="t" r="r" b="b"/>
            <a:pathLst>
              <a:path w="2730500" h="2232660">
                <a:moveTo>
                  <a:pt x="2730500" y="2232660"/>
                </a:moveTo>
                <a:lnTo>
                  <a:pt x="0" y="2232660"/>
                </a:lnTo>
                <a:lnTo>
                  <a:pt x="0" y="0"/>
                </a:lnTo>
                <a:lnTo>
                  <a:pt x="2730500" y="0"/>
                </a:lnTo>
                <a:lnTo>
                  <a:pt x="2730500" y="2232660"/>
                </a:lnTo>
                <a:close/>
              </a:path>
            </a:pathLst>
          </a:custGeom>
          <a:solidFill>
            <a:srgbClr val="7EE4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39509" y="3953509"/>
            <a:ext cx="2312670" cy="2139950"/>
          </a:xfrm>
          <a:custGeom>
            <a:avLst/>
            <a:gdLst/>
            <a:ahLst/>
            <a:cxnLst/>
            <a:rect l="l" t="t" r="r" b="b"/>
            <a:pathLst>
              <a:path w="2312670" h="2139950">
                <a:moveTo>
                  <a:pt x="1242060" y="1705609"/>
                </a:moveTo>
                <a:lnTo>
                  <a:pt x="1068069" y="1705609"/>
                </a:lnTo>
                <a:lnTo>
                  <a:pt x="1155699" y="2139950"/>
                </a:lnTo>
                <a:lnTo>
                  <a:pt x="1242060" y="1705609"/>
                </a:lnTo>
                <a:close/>
              </a:path>
              <a:path w="2312670" h="2139950">
                <a:moveTo>
                  <a:pt x="1412239" y="1663700"/>
                </a:moveTo>
                <a:lnTo>
                  <a:pt x="901699" y="1663700"/>
                </a:lnTo>
                <a:lnTo>
                  <a:pt x="868680" y="2106929"/>
                </a:lnTo>
                <a:lnTo>
                  <a:pt x="1068069" y="1705609"/>
                </a:lnTo>
                <a:lnTo>
                  <a:pt x="1415242" y="1705609"/>
                </a:lnTo>
                <a:lnTo>
                  <a:pt x="1412239" y="1663700"/>
                </a:lnTo>
                <a:close/>
              </a:path>
              <a:path w="2312670" h="2139950">
                <a:moveTo>
                  <a:pt x="1415242" y="1705609"/>
                </a:moveTo>
                <a:lnTo>
                  <a:pt x="1242060" y="1705609"/>
                </a:lnTo>
                <a:lnTo>
                  <a:pt x="1443989" y="2106929"/>
                </a:lnTo>
                <a:lnTo>
                  <a:pt x="1415242" y="1705609"/>
                </a:lnTo>
                <a:close/>
              </a:path>
              <a:path w="2312670" h="2139950">
                <a:moveTo>
                  <a:pt x="1564639" y="1587499"/>
                </a:moveTo>
                <a:lnTo>
                  <a:pt x="749299" y="1587499"/>
                </a:lnTo>
                <a:lnTo>
                  <a:pt x="599439" y="2007870"/>
                </a:lnTo>
                <a:lnTo>
                  <a:pt x="901699" y="1663700"/>
                </a:lnTo>
                <a:lnTo>
                  <a:pt x="1591804" y="1663700"/>
                </a:lnTo>
                <a:lnTo>
                  <a:pt x="1564639" y="1587499"/>
                </a:lnTo>
                <a:close/>
              </a:path>
              <a:path w="2312670" h="2139950">
                <a:moveTo>
                  <a:pt x="1591804" y="1663700"/>
                </a:moveTo>
                <a:lnTo>
                  <a:pt x="1412239" y="1663700"/>
                </a:lnTo>
                <a:lnTo>
                  <a:pt x="1714499" y="2007870"/>
                </a:lnTo>
                <a:lnTo>
                  <a:pt x="1591804" y="1663700"/>
                </a:lnTo>
                <a:close/>
              </a:path>
              <a:path w="2312670" h="2139950">
                <a:moveTo>
                  <a:pt x="1692910" y="1475739"/>
                </a:moveTo>
                <a:lnTo>
                  <a:pt x="621030" y="1475739"/>
                </a:lnTo>
                <a:lnTo>
                  <a:pt x="363219" y="1849120"/>
                </a:lnTo>
                <a:lnTo>
                  <a:pt x="749299" y="1587499"/>
                </a:lnTo>
                <a:lnTo>
                  <a:pt x="1770077" y="1587499"/>
                </a:lnTo>
                <a:lnTo>
                  <a:pt x="1692910" y="1475739"/>
                </a:lnTo>
                <a:close/>
              </a:path>
              <a:path w="2312670" h="2139950">
                <a:moveTo>
                  <a:pt x="1770077" y="1587499"/>
                </a:moveTo>
                <a:lnTo>
                  <a:pt x="1564639" y="1587499"/>
                </a:lnTo>
                <a:lnTo>
                  <a:pt x="1950719" y="1849120"/>
                </a:lnTo>
                <a:lnTo>
                  <a:pt x="1770077" y="1587499"/>
                </a:lnTo>
                <a:close/>
              </a:path>
              <a:path w="2312670" h="2139950">
                <a:moveTo>
                  <a:pt x="1784349" y="1339849"/>
                </a:moveTo>
                <a:lnTo>
                  <a:pt x="528319" y="1339849"/>
                </a:lnTo>
                <a:lnTo>
                  <a:pt x="179069" y="1642109"/>
                </a:lnTo>
                <a:lnTo>
                  <a:pt x="621030" y="1475739"/>
                </a:lnTo>
                <a:lnTo>
                  <a:pt x="1941936" y="1475739"/>
                </a:lnTo>
                <a:lnTo>
                  <a:pt x="1784349" y="1339849"/>
                </a:lnTo>
                <a:close/>
              </a:path>
              <a:path w="2312670" h="2139950">
                <a:moveTo>
                  <a:pt x="1941936" y="1475739"/>
                </a:moveTo>
                <a:lnTo>
                  <a:pt x="1692910" y="1475739"/>
                </a:lnTo>
                <a:lnTo>
                  <a:pt x="2134869" y="1642109"/>
                </a:lnTo>
                <a:lnTo>
                  <a:pt x="1941936" y="1475739"/>
                </a:lnTo>
                <a:close/>
              </a:path>
              <a:path w="2312670" h="2139950">
                <a:moveTo>
                  <a:pt x="19050" y="863600"/>
                </a:moveTo>
                <a:lnTo>
                  <a:pt x="463549" y="1023619"/>
                </a:lnTo>
                <a:lnTo>
                  <a:pt x="0" y="1132839"/>
                </a:lnTo>
                <a:lnTo>
                  <a:pt x="473710" y="1184909"/>
                </a:lnTo>
                <a:lnTo>
                  <a:pt x="54610" y="1396999"/>
                </a:lnTo>
                <a:lnTo>
                  <a:pt x="528319" y="1339849"/>
                </a:lnTo>
                <a:lnTo>
                  <a:pt x="2145128" y="1339849"/>
                </a:lnTo>
                <a:lnTo>
                  <a:pt x="1838960" y="1184909"/>
                </a:lnTo>
                <a:lnTo>
                  <a:pt x="2312669" y="1132839"/>
                </a:lnTo>
                <a:lnTo>
                  <a:pt x="1850389" y="1023619"/>
                </a:lnTo>
                <a:lnTo>
                  <a:pt x="2287834" y="866139"/>
                </a:lnTo>
                <a:lnTo>
                  <a:pt x="496569" y="866139"/>
                </a:lnTo>
                <a:lnTo>
                  <a:pt x="19050" y="863600"/>
                </a:lnTo>
                <a:close/>
              </a:path>
              <a:path w="2312670" h="2139950">
                <a:moveTo>
                  <a:pt x="2145128" y="1339849"/>
                </a:moveTo>
                <a:lnTo>
                  <a:pt x="1784349" y="1339849"/>
                </a:lnTo>
                <a:lnTo>
                  <a:pt x="2258060" y="1396999"/>
                </a:lnTo>
                <a:lnTo>
                  <a:pt x="2145128" y="1339849"/>
                </a:lnTo>
                <a:close/>
              </a:path>
              <a:path w="2312670" h="2139950">
                <a:moveTo>
                  <a:pt x="109219" y="608329"/>
                </a:moveTo>
                <a:lnTo>
                  <a:pt x="496569" y="866139"/>
                </a:lnTo>
                <a:lnTo>
                  <a:pt x="1817369" y="866139"/>
                </a:lnTo>
                <a:lnTo>
                  <a:pt x="2038712" y="718819"/>
                </a:lnTo>
                <a:lnTo>
                  <a:pt x="570230" y="718819"/>
                </a:lnTo>
                <a:lnTo>
                  <a:pt x="109219" y="608329"/>
                </a:lnTo>
                <a:close/>
              </a:path>
              <a:path w="2312670" h="2139950">
                <a:moveTo>
                  <a:pt x="2294890" y="863600"/>
                </a:moveTo>
                <a:lnTo>
                  <a:pt x="1817369" y="866139"/>
                </a:lnTo>
                <a:lnTo>
                  <a:pt x="2287834" y="866139"/>
                </a:lnTo>
                <a:lnTo>
                  <a:pt x="2294890" y="863600"/>
                </a:lnTo>
                <a:close/>
              </a:path>
              <a:path w="2312670" h="2139950">
                <a:moveTo>
                  <a:pt x="264160" y="379729"/>
                </a:moveTo>
                <a:lnTo>
                  <a:pt x="570230" y="718819"/>
                </a:lnTo>
                <a:lnTo>
                  <a:pt x="1743710" y="718819"/>
                </a:lnTo>
                <a:lnTo>
                  <a:pt x="1854442" y="595629"/>
                </a:lnTo>
                <a:lnTo>
                  <a:pt x="680719" y="595629"/>
                </a:lnTo>
                <a:lnTo>
                  <a:pt x="264160" y="379729"/>
                </a:lnTo>
                <a:close/>
              </a:path>
              <a:path w="2312670" h="2139950">
                <a:moveTo>
                  <a:pt x="2204719" y="608329"/>
                </a:moveTo>
                <a:lnTo>
                  <a:pt x="1743710" y="718819"/>
                </a:lnTo>
                <a:lnTo>
                  <a:pt x="2038712" y="718819"/>
                </a:lnTo>
                <a:lnTo>
                  <a:pt x="2204719" y="608329"/>
                </a:lnTo>
                <a:close/>
              </a:path>
              <a:path w="2312670" h="2139950">
                <a:moveTo>
                  <a:pt x="476249" y="196850"/>
                </a:moveTo>
                <a:lnTo>
                  <a:pt x="680719" y="595629"/>
                </a:lnTo>
                <a:lnTo>
                  <a:pt x="1631949" y="595629"/>
                </a:lnTo>
                <a:lnTo>
                  <a:pt x="1680436" y="501650"/>
                </a:lnTo>
                <a:lnTo>
                  <a:pt x="822960" y="501650"/>
                </a:lnTo>
                <a:lnTo>
                  <a:pt x="476249" y="196850"/>
                </a:lnTo>
                <a:close/>
              </a:path>
              <a:path w="2312670" h="2139950">
                <a:moveTo>
                  <a:pt x="2048510" y="379729"/>
                </a:moveTo>
                <a:lnTo>
                  <a:pt x="1631949" y="595629"/>
                </a:lnTo>
                <a:lnTo>
                  <a:pt x="1854442" y="595629"/>
                </a:lnTo>
                <a:lnTo>
                  <a:pt x="2048510" y="379729"/>
                </a:lnTo>
                <a:close/>
              </a:path>
              <a:path w="2312670" h="2139950">
                <a:moveTo>
                  <a:pt x="731519" y="67309"/>
                </a:moveTo>
                <a:lnTo>
                  <a:pt x="822960" y="501650"/>
                </a:lnTo>
                <a:lnTo>
                  <a:pt x="1490980" y="501650"/>
                </a:lnTo>
                <a:lnTo>
                  <a:pt x="1503813" y="440689"/>
                </a:lnTo>
                <a:lnTo>
                  <a:pt x="984249" y="440689"/>
                </a:lnTo>
                <a:lnTo>
                  <a:pt x="731519" y="67309"/>
                </a:lnTo>
                <a:close/>
              </a:path>
              <a:path w="2312670" h="2139950">
                <a:moveTo>
                  <a:pt x="1837689" y="196850"/>
                </a:moveTo>
                <a:lnTo>
                  <a:pt x="1490980" y="501650"/>
                </a:lnTo>
                <a:lnTo>
                  <a:pt x="1680436" y="501650"/>
                </a:lnTo>
                <a:lnTo>
                  <a:pt x="1837689" y="196850"/>
                </a:lnTo>
                <a:close/>
              </a:path>
              <a:path w="2312670" h="2139950">
                <a:moveTo>
                  <a:pt x="1009649" y="0"/>
                </a:moveTo>
                <a:lnTo>
                  <a:pt x="984249" y="440689"/>
                </a:lnTo>
                <a:lnTo>
                  <a:pt x="1328419" y="440689"/>
                </a:lnTo>
                <a:lnTo>
                  <a:pt x="1327212" y="421639"/>
                </a:lnTo>
                <a:lnTo>
                  <a:pt x="1155699" y="421639"/>
                </a:lnTo>
                <a:lnTo>
                  <a:pt x="1009649" y="0"/>
                </a:lnTo>
                <a:close/>
              </a:path>
              <a:path w="2312670" h="2139950">
                <a:moveTo>
                  <a:pt x="1582419" y="67309"/>
                </a:moveTo>
                <a:lnTo>
                  <a:pt x="1328419" y="440689"/>
                </a:lnTo>
                <a:lnTo>
                  <a:pt x="1503813" y="440689"/>
                </a:lnTo>
                <a:lnTo>
                  <a:pt x="1582419" y="67309"/>
                </a:lnTo>
                <a:close/>
              </a:path>
              <a:path w="2312670" h="2139950">
                <a:moveTo>
                  <a:pt x="1300480" y="0"/>
                </a:moveTo>
                <a:lnTo>
                  <a:pt x="1155699" y="421639"/>
                </a:lnTo>
                <a:lnTo>
                  <a:pt x="1327212" y="421639"/>
                </a:lnTo>
                <a:lnTo>
                  <a:pt x="1300480" y="0"/>
                </a:lnTo>
                <a:close/>
              </a:path>
            </a:pathLst>
          </a:custGeom>
          <a:solidFill>
            <a:srgbClr val="ACEE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24220" y="3534409"/>
            <a:ext cx="2513329" cy="26504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0979" y="792480"/>
            <a:ext cx="3775710" cy="548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Employee’s</a:t>
            </a:r>
            <a:r>
              <a:rPr spc="-30" dirty="0"/>
              <a:t> </a:t>
            </a:r>
            <a:r>
              <a:rPr spc="5" dirty="0"/>
              <a:t>Activity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1219" y="2344420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245" dirty="0">
                <a:solidFill>
                  <a:srgbClr val="FFCC99"/>
                </a:solidFill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1219" y="3286759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245" dirty="0">
                <a:solidFill>
                  <a:srgbClr val="FFCC99"/>
                </a:solidFill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1219" y="3801109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245" dirty="0">
                <a:solidFill>
                  <a:srgbClr val="FFCC99"/>
                </a:solidFill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95069" y="2244090"/>
            <a:ext cx="2973705" cy="2335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5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Motion conducted  at 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time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8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accident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Repetitive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motion?</a:t>
            </a:r>
            <a:endParaRPr sz="2800">
              <a:latin typeface="Arial"/>
              <a:cs typeface="Arial"/>
            </a:endParaRPr>
          </a:p>
          <a:p>
            <a:pPr marL="12700" marR="401955">
              <a:lnSpc>
                <a:spcPct val="100000"/>
              </a:lnSpc>
              <a:spcBef>
                <a:spcPts val="700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Type of</a:t>
            </a:r>
            <a:r>
              <a:rPr sz="28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material  being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handled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19600" y="3200400"/>
            <a:ext cx="4457700" cy="3352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2460" y="792480"/>
            <a:ext cx="2952115" cy="548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Causal</a:t>
            </a:r>
            <a:r>
              <a:rPr spc="-75" dirty="0"/>
              <a:t> </a:t>
            </a:r>
            <a:r>
              <a:rPr spc="10" dirty="0"/>
              <a:t>Factors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2619" y="1816100"/>
            <a:ext cx="158115" cy="225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254" dirty="0">
                <a:solidFill>
                  <a:srgbClr val="FFCC99"/>
                </a:solidFill>
                <a:latin typeface="Calibri"/>
                <a:cs typeface="Calibri"/>
              </a:rPr>
              <a:t>●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2619" y="2360929"/>
            <a:ext cx="158115" cy="225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254" dirty="0">
                <a:solidFill>
                  <a:srgbClr val="FFCC99"/>
                </a:solidFill>
                <a:latin typeface="Calibri"/>
                <a:cs typeface="Calibri"/>
              </a:rPr>
              <a:t>●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2619" y="2905759"/>
            <a:ext cx="158115" cy="225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254" dirty="0">
                <a:solidFill>
                  <a:srgbClr val="FFCC99"/>
                </a:solidFill>
                <a:latin typeface="Calibri"/>
                <a:cs typeface="Calibri"/>
              </a:rPr>
              <a:t>●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2619" y="3450590"/>
            <a:ext cx="158115" cy="225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254" dirty="0">
                <a:solidFill>
                  <a:srgbClr val="FFCC99"/>
                </a:solidFill>
                <a:latin typeface="Calibri"/>
                <a:cs typeface="Calibri"/>
              </a:rPr>
              <a:t>●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6469" y="1609343"/>
            <a:ext cx="6075045" cy="3157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3300"/>
              </a:lnSpc>
              <a:spcBef>
                <a:spcPts val="95"/>
              </a:spcBef>
            </a:pPr>
            <a:r>
              <a:rPr sz="2900" spc="5" dirty="0">
                <a:solidFill>
                  <a:srgbClr val="FFFFFF"/>
                </a:solidFill>
                <a:latin typeface="Arial"/>
                <a:cs typeface="Arial"/>
              </a:rPr>
              <a:t>Try </a:t>
            </a:r>
            <a:r>
              <a:rPr sz="2900" dirty="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sz="2900" spc="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900" dirty="0">
                <a:solidFill>
                  <a:srgbClr val="FFFFFF"/>
                </a:solidFill>
                <a:latin typeface="Arial"/>
                <a:cs typeface="Arial"/>
              </a:rPr>
              <a:t>accept single </a:t>
            </a:r>
            <a:r>
              <a:rPr sz="2900" spc="5" dirty="0">
                <a:solidFill>
                  <a:srgbClr val="FFFFFF"/>
                </a:solidFill>
                <a:latin typeface="Arial"/>
                <a:cs typeface="Arial"/>
              </a:rPr>
              <a:t>cause </a:t>
            </a:r>
            <a:r>
              <a:rPr sz="2900" dirty="0">
                <a:solidFill>
                  <a:srgbClr val="FFFFFF"/>
                </a:solidFill>
                <a:latin typeface="Arial"/>
                <a:cs typeface="Arial"/>
              </a:rPr>
              <a:t>theory  Identify underlying causes </a:t>
            </a:r>
            <a:r>
              <a:rPr sz="2900" spc="5" dirty="0">
                <a:solidFill>
                  <a:srgbClr val="FFFFFF"/>
                </a:solidFill>
                <a:latin typeface="Arial"/>
                <a:cs typeface="Arial"/>
              </a:rPr>
              <a:t>(root)  </a:t>
            </a:r>
            <a:r>
              <a:rPr sz="2900" dirty="0">
                <a:solidFill>
                  <a:srgbClr val="FFFFFF"/>
                </a:solidFill>
                <a:latin typeface="Arial"/>
                <a:cs typeface="Arial"/>
              </a:rPr>
              <a:t>Primary </a:t>
            </a:r>
            <a:r>
              <a:rPr sz="2900" spc="5" dirty="0">
                <a:solidFill>
                  <a:srgbClr val="FFFFFF"/>
                </a:solidFill>
                <a:latin typeface="Arial"/>
                <a:cs typeface="Arial"/>
              </a:rPr>
              <a:t>cause</a:t>
            </a:r>
            <a:endParaRPr sz="2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2900" dirty="0">
                <a:solidFill>
                  <a:srgbClr val="FFFFFF"/>
                </a:solidFill>
                <a:latin typeface="Arial"/>
                <a:cs typeface="Arial"/>
              </a:rPr>
              <a:t>Secondary causes</a:t>
            </a:r>
            <a:endParaRPr sz="2900">
              <a:latin typeface="Arial"/>
              <a:cs typeface="Arial"/>
            </a:endParaRPr>
          </a:p>
          <a:p>
            <a:pPr marL="323850" indent="-285750">
              <a:lnSpc>
                <a:spcPct val="100000"/>
              </a:lnSpc>
              <a:spcBef>
                <a:spcPts val="680"/>
              </a:spcBef>
              <a:buClr>
                <a:srgbClr val="FFCC00"/>
              </a:buClr>
              <a:buSzPct val="64705"/>
              <a:buFont typeface="Calibri"/>
              <a:buChar char=""/>
              <a:tabLst>
                <a:tab pos="323850" algn="l"/>
              </a:tabLst>
            </a:pPr>
            <a:r>
              <a:rPr sz="2550" spc="-10" dirty="0">
                <a:solidFill>
                  <a:srgbClr val="FFFFFF"/>
                </a:solidFill>
                <a:latin typeface="Arial"/>
                <a:cs typeface="Arial"/>
              </a:rPr>
              <a:t>Contributing </a:t>
            </a:r>
            <a:r>
              <a:rPr sz="2550" spc="-5" dirty="0">
                <a:solidFill>
                  <a:srgbClr val="FFFFFF"/>
                </a:solidFill>
                <a:latin typeface="Arial"/>
                <a:cs typeface="Arial"/>
              </a:rPr>
              <a:t>causes</a:t>
            </a:r>
            <a:endParaRPr sz="2550">
              <a:latin typeface="Arial"/>
              <a:cs typeface="Arial"/>
            </a:endParaRPr>
          </a:p>
          <a:p>
            <a:pPr marL="323850" indent="-285750">
              <a:lnSpc>
                <a:spcPct val="100000"/>
              </a:lnSpc>
              <a:spcBef>
                <a:spcPts val="690"/>
              </a:spcBef>
              <a:buClr>
                <a:srgbClr val="FFCC00"/>
              </a:buClr>
              <a:buSzPct val="64705"/>
              <a:buFont typeface="Calibri"/>
              <a:buChar char=""/>
              <a:tabLst>
                <a:tab pos="323850" algn="l"/>
              </a:tabLst>
            </a:pPr>
            <a:r>
              <a:rPr sz="2550" spc="-10" dirty="0">
                <a:solidFill>
                  <a:srgbClr val="FFFFFF"/>
                </a:solidFill>
                <a:latin typeface="Arial"/>
                <a:cs typeface="Arial"/>
              </a:rPr>
              <a:t>Effects</a:t>
            </a:r>
            <a:endParaRPr sz="25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8600" y="5029200"/>
            <a:ext cx="1757680" cy="16281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49059" y="3592829"/>
            <a:ext cx="2214880" cy="26555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3450" y="792480"/>
            <a:ext cx="4888230" cy="548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Corrective Actions</a:t>
            </a:r>
            <a:r>
              <a:rPr spc="-75" dirty="0"/>
              <a:t> </a:t>
            </a:r>
            <a:r>
              <a:rPr spc="10" dirty="0"/>
              <a:t>Taken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1219" y="1694179"/>
            <a:ext cx="158115" cy="225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254" dirty="0">
                <a:solidFill>
                  <a:srgbClr val="FFCC99"/>
                </a:solidFill>
                <a:latin typeface="Calibri"/>
                <a:cs typeface="Calibri"/>
              </a:rPr>
              <a:t>●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1219" y="2593339"/>
            <a:ext cx="158115" cy="225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254" dirty="0">
                <a:solidFill>
                  <a:srgbClr val="FFCC99"/>
                </a:solidFill>
                <a:latin typeface="Calibri"/>
                <a:cs typeface="Calibri"/>
              </a:rPr>
              <a:t>●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95069" y="1590039"/>
            <a:ext cx="6699250" cy="355092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 marR="836930">
              <a:lnSpc>
                <a:spcPts val="3140"/>
              </a:lnSpc>
              <a:spcBef>
                <a:spcPts val="495"/>
              </a:spcBef>
            </a:pPr>
            <a:r>
              <a:rPr sz="2900" dirty="0">
                <a:solidFill>
                  <a:srgbClr val="FFFFFF"/>
                </a:solidFill>
                <a:latin typeface="Arial"/>
                <a:cs typeface="Arial"/>
              </a:rPr>
              <a:t>Include immediate interim controls  implemented at the time of</a:t>
            </a:r>
            <a:r>
              <a:rPr sz="29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FFFFFF"/>
                </a:solidFill>
                <a:latin typeface="Arial"/>
                <a:cs typeface="Arial"/>
              </a:rPr>
              <a:t>accident</a:t>
            </a:r>
            <a:endParaRPr sz="2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2900" dirty="0">
                <a:solidFill>
                  <a:srgbClr val="FFFFFF"/>
                </a:solidFill>
                <a:latin typeface="Arial"/>
                <a:cs typeface="Arial"/>
              </a:rPr>
              <a:t>Recommended corrective actions</a:t>
            </a:r>
            <a:endParaRPr sz="2900">
              <a:latin typeface="Arial"/>
              <a:cs typeface="Arial"/>
            </a:endParaRPr>
          </a:p>
          <a:p>
            <a:pPr marL="322580" indent="-284480">
              <a:lnSpc>
                <a:spcPct val="100000"/>
              </a:lnSpc>
              <a:spcBef>
                <a:spcPts val="380"/>
              </a:spcBef>
              <a:buClr>
                <a:srgbClr val="FFCC00"/>
              </a:buClr>
              <a:buSzPct val="64705"/>
              <a:buFont typeface="Calibri"/>
              <a:buChar char=""/>
              <a:tabLst>
                <a:tab pos="322580" algn="l"/>
              </a:tabLst>
            </a:pPr>
            <a:r>
              <a:rPr sz="2550" spc="-10" dirty="0">
                <a:solidFill>
                  <a:srgbClr val="FFFFFF"/>
                </a:solidFill>
                <a:latin typeface="Arial"/>
                <a:cs typeface="Arial"/>
              </a:rPr>
              <a:t>Employee training</a:t>
            </a:r>
            <a:endParaRPr sz="2550">
              <a:latin typeface="Arial"/>
              <a:cs typeface="Arial"/>
            </a:endParaRPr>
          </a:p>
          <a:p>
            <a:pPr marL="322580" indent="-284480">
              <a:lnSpc>
                <a:spcPct val="100000"/>
              </a:lnSpc>
              <a:spcBef>
                <a:spcPts val="380"/>
              </a:spcBef>
              <a:buClr>
                <a:srgbClr val="FFCC00"/>
              </a:buClr>
              <a:buSzPct val="64705"/>
              <a:buFont typeface="Calibri"/>
              <a:buChar char=""/>
              <a:tabLst>
                <a:tab pos="322580" algn="l"/>
              </a:tabLst>
            </a:pPr>
            <a:r>
              <a:rPr sz="2550" spc="-10" dirty="0">
                <a:solidFill>
                  <a:srgbClr val="FFFFFF"/>
                </a:solidFill>
                <a:latin typeface="Arial"/>
                <a:cs typeface="Arial"/>
              </a:rPr>
              <a:t>Preventive maintenance</a:t>
            </a:r>
            <a:r>
              <a:rPr sz="255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spc="-10" dirty="0">
                <a:solidFill>
                  <a:srgbClr val="FFFFFF"/>
                </a:solidFill>
                <a:latin typeface="Arial"/>
                <a:cs typeface="Arial"/>
              </a:rPr>
              <a:t>activities</a:t>
            </a:r>
            <a:endParaRPr sz="2550">
              <a:latin typeface="Arial"/>
              <a:cs typeface="Arial"/>
            </a:endParaRPr>
          </a:p>
          <a:p>
            <a:pPr marL="322580" indent="-284480">
              <a:lnSpc>
                <a:spcPct val="100000"/>
              </a:lnSpc>
              <a:spcBef>
                <a:spcPts val="380"/>
              </a:spcBef>
              <a:buClr>
                <a:srgbClr val="FFCC00"/>
              </a:buClr>
              <a:buSzPct val="64705"/>
              <a:buFont typeface="Calibri"/>
              <a:buChar char=""/>
              <a:tabLst>
                <a:tab pos="322580" algn="l"/>
              </a:tabLst>
            </a:pPr>
            <a:r>
              <a:rPr sz="2550" spc="-10" dirty="0">
                <a:solidFill>
                  <a:srgbClr val="FFFFFF"/>
                </a:solidFill>
                <a:latin typeface="Arial"/>
                <a:cs typeface="Arial"/>
              </a:rPr>
              <a:t>Better operating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spc="-10" dirty="0">
                <a:solidFill>
                  <a:srgbClr val="FFFFFF"/>
                </a:solidFill>
                <a:latin typeface="Arial"/>
                <a:cs typeface="Arial"/>
              </a:rPr>
              <a:t>procedures</a:t>
            </a:r>
            <a:endParaRPr sz="2550">
              <a:latin typeface="Arial"/>
              <a:cs typeface="Arial"/>
            </a:endParaRPr>
          </a:p>
          <a:p>
            <a:pPr marL="322580" indent="-284480">
              <a:lnSpc>
                <a:spcPct val="100000"/>
              </a:lnSpc>
              <a:spcBef>
                <a:spcPts val="370"/>
              </a:spcBef>
              <a:buClr>
                <a:srgbClr val="FFCC00"/>
              </a:buClr>
              <a:buSzPct val="64705"/>
              <a:buFont typeface="Calibri"/>
              <a:buChar char=""/>
              <a:tabLst>
                <a:tab pos="322580" algn="l"/>
              </a:tabLst>
            </a:pPr>
            <a:r>
              <a:rPr sz="2550" spc="-5" dirty="0">
                <a:solidFill>
                  <a:srgbClr val="FFFFFF"/>
                </a:solidFill>
                <a:latin typeface="Arial"/>
                <a:cs typeface="Arial"/>
              </a:rPr>
              <a:t>Hazard </a:t>
            </a:r>
            <a:r>
              <a:rPr sz="2550" spc="-10" dirty="0">
                <a:solidFill>
                  <a:srgbClr val="FFFFFF"/>
                </a:solidFill>
                <a:latin typeface="Arial"/>
                <a:cs typeface="Arial"/>
              </a:rPr>
              <a:t>recognition </a:t>
            </a:r>
            <a:r>
              <a:rPr sz="2550" spc="-5" dirty="0">
                <a:solidFill>
                  <a:srgbClr val="FFFFFF"/>
                </a:solidFill>
                <a:latin typeface="Arial"/>
                <a:cs typeface="Arial"/>
              </a:rPr>
              <a:t>(ORM)</a:t>
            </a:r>
            <a:endParaRPr sz="2550">
              <a:latin typeface="Arial"/>
              <a:cs typeface="Arial"/>
            </a:endParaRPr>
          </a:p>
          <a:p>
            <a:pPr marL="322580" indent="-284480">
              <a:lnSpc>
                <a:spcPct val="100000"/>
              </a:lnSpc>
              <a:spcBef>
                <a:spcPts val="380"/>
              </a:spcBef>
              <a:buClr>
                <a:srgbClr val="FFCC00"/>
              </a:buClr>
              <a:buSzPct val="64705"/>
              <a:buFont typeface="Calibri"/>
              <a:buChar char=""/>
              <a:tabLst>
                <a:tab pos="322580" algn="l"/>
              </a:tabLst>
            </a:pPr>
            <a:r>
              <a:rPr sz="2550" b="1" spc="-5" dirty="0">
                <a:solidFill>
                  <a:srgbClr val="FFFFFF"/>
                </a:solidFill>
                <a:latin typeface="Arial"/>
                <a:cs typeface="Arial"/>
              </a:rPr>
              <a:t>Management awareness of risks</a:t>
            </a:r>
            <a:r>
              <a:rPr sz="255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b="1" spc="-150" dirty="0">
                <a:solidFill>
                  <a:srgbClr val="FFFFFF"/>
                </a:solidFill>
                <a:latin typeface="Arial"/>
                <a:cs typeface="Arial"/>
              </a:rPr>
              <a:t>involved</a:t>
            </a:r>
            <a:endParaRPr sz="2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0" y="2057400"/>
            <a:ext cx="4648200" cy="3200400"/>
          </a:xfrm>
          <a:custGeom>
            <a:avLst/>
            <a:gdLst/>
            <a:ahLst/>
            <a:cxnLst/>
            <a:rect l="l" t="t" r="r" b="b"/>
            <a:pathLst>
              <a:path w="4648200" h="3200400">
                <a:moveTo>
                  <a:pt x="4648200" y="0"/>
                </a:moveTo>
                <a:lnTo>
                  <a:pt x="0" y="0"/>
                </a:lnTo>
                <a:lnTo>
                  <a:pt x="0" y="3200400"/>
                </a:lnTo>
                <a:lnTo>
                  <a:pt x="4648200" y="3200400"/>
                </a:lnTo>
                <a:lnTo>
                  <a:pt x="464820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3269" y="567690"/>
            <a:ext cx="761174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Many </a:t>
            </a:r>
            <a:r>
              <a:rPr sz="2400" spc="-10" dirty="0"/>
              <a:t>accident </a:t>
            </a:r>
            <a:r>
              <a:rPr sz="2400" spc="-5" dirty="0"/>
              <a:t>ratio studies have been undertaken </a:t>
            </a:r>
            <a:r>
              <a:rPr sz="2400" spc="-10" dirty="0"/>
              <a:t>and  </a:t>
            </a:r>
            <a:r>
              <a:rPr sz="2400" spc="-5" dirty="0"/>
              <a:t>the </a:t>
            </a:r>
            <a:r>
              <a:rPr sz="2400" spc="-10" dirty="0"/>
              <a:t>one </a:t>
            </a:r>
            <a:r>
              <a:rPr sz="2400" spc="-5" dirty="0"/>
              <a:t>shown </a:t>
            </a:r>
            <a:r>
              <a:rPr sz="2400" spc="-10" dirty="0"/>
              <a:t>below </a:t>
            </a:r>
            <a:r>
              <a:rPr sz="2400" spc="-5" dirty="0"/>
              <a:t>is based on studies carried out by  the Health </a:t>
            </a:r>
            <a:r>
              <a:rPr sz="2400" dirty="0"/>
              <a:t>&amp; </a:t>
            </a:r>
            <a:r>
              <a:rPr sz="2400" spc="-5" dirty="0"/>
              <a:t>Safety </a:t>
            </a:r>
            <a:r>
              <a:rPr sz="2400" spc="-10" dirty="0"/>
              <a:t>Executive.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3208020" y="4900929"/>
            <a:ext cx="2858770" cy="0"/>
          </a:xfrm>
          <a:custGeom>
            <a:avLst/>
            <a:gdLst/>
            <a:ahLst/>
            <a:cxnLst/>
            <a:rect l="l" t="t" r="r" b="b"/>
            <a:pathLst>
              <a:path w="2858770">
                <a:moveTo>
                  <a:pt x="0" y="0"/>
                </a:moveTo>
                <a:lnTo>
                  <a:pt x="285877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96589" y="2391410"/>
            <a:ext cx="1435100" cy="2498090"/>
          </a:xfrm>
          <a:custGeom>
            <a:avLst/>
            <a:gdLst/>
            <a:ahLst/>
            <a:cxnLst/>
            <a:rect l="l" t="t" r="r" b="b"/>
            <a:pathLst>
              <a:path w="1435100" h="2498090">
                <a:moveTo>
                  <a:pt x="0" y="2498090"/>
                </a:moveTo>
                <a:lnTo>
                  <a:pt x="143510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30420" y="2378710"/>
            <a:ext cx="1435100" cy="2496820"/>
          </a:xfrm>
          <a:custGeom>
            <a:avLst/>
            <a:gdLst/>
            <a:ahLst/>
            <a:cxnLst/>
            <a:rect l="l" t="t" r="r" b="b"/>
            <a:pathLst>
              <a:path w="1435100" h="2496820">
                <a:moveTo>
                  <a:pt x="1435100" y="2496820"/>
                </a:moveTo>
                <a:lnTo>
                  <a:pt x="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86000" y="2057400"/>
            <a:ext cx="4648200" cy="3200400"/>
          </a:xfrm>
          <a:prstGeom prst="rect">
            <a:avLst/>
          </a:prstGeom>
          <a:ln w="9344">
            <a:solidFill>
              <a:srgbClr val="FFFF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00">
              <a:latin typeface="Times New Roman"/>
              <a:cs typeface="Times New Roman"/>
            </a:endParaRPr>
          </a:p>
          <a:p>
            <a:pPr marL="72390" algn="ctr">
              <a:lnSpc>
                <a:spcPts val="1820"/>
              </a:lnSpc>
            </a:pPr>
            <a:r>
              <a:rPr sz="1550" b="1" spc="10" dirty="0">
                <a:latin typeface="Arial"/>
                <a:cs typeface="Arial"/>
              </a:rPr>
              <a:t>1</a:t>
            </a:r>
            <a:endParaRPr sz="1550">
              <a:latin typeface="Arial"/>
              <a:cs typeface="Arial"/>
            </a:endParaRPr>
          </a:p>
          <a:p>
            <a:pPr marL="69215" algn="ctr">
              <a:lnSpc>
                <a:spcPts val="1400"/>
              </a:lnSpc>
            </a:pPr>
            <a:r>
              <a:rPr sz="1200" spc="10" dirty="0">
                <a:latin typeface="Arial"/>
                <a:cs typeface="Arial"/>
              </a:rPr>
              <a:t>Major </a:t>
            </a:r>
            <a:r>
              <a:rPr sz="1200" spc="5" dirty="0">
                <a:latin typeface="Arial"/>
                <a:cs typeface="Arial"/>
              </a:rPr>
              <a:t>injury</a:t>
            </a:r>
            <a:endParaRPr sz="1200">
              <a:latin typeface="Arial"/>
              <a:cs typeface="Arial"/>
            </a:endParaRPr>
          </a:p>
          <a:p>
            <a:pPr marL="69850" algn="ctr">
              <a:lnSpc>
                <a:spcPct val="100000"/>
              </a:lnSpc>
              <a:spcBef>
                <a:spcPts val="20"/>
              </a:spcBef>
            </a:pPr>
            <a:r>
              <a:rPr sz="1200" spc="15" dirty="0">
                <a:latin typeface="Arial"/>
                <a:cs typeface="Arial"/>
              </a:rPr>
              <a:t>Or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illness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50">
              <a:latin typeface="Times New Roman"/>
              <a:cs typeface="Times New Roman"/>
            </a:endParaRPr>
          </a:p>
          <a:p>
            <a:pPr marL="97790" algn="ctr">
              <a:lnSpc>
                <a:spcPts val="1845"/>
              </a:lnSpc>
            </a:pPr>
            <a:r>
              <a:rPr sz="1550" b="1" spc="10" dirty="0">
                <a:latin typeface="Arial"/>
                <a:cs typeface="Arial"/>
              </a:rPr>
              <a:t>7</a:t>
            </a:r>
            <a:endParaRPr sz="1550">
              <a:latin typeface="Arial"/>
              <a:cs typeface="Arial"/>
            </a:endParaRPr>
          </a:p>
          <a:p>
            <a:pPr marL="95250" algn="ctr">
              <a:lnSpc>
                <a:spcPts val="1425"/>
              </a:lnSpc>
            </a:pPr>
            <a:r>
              <a:rPr sz="1200" spc="10" dirty="0">
                <a:latin typeface="Arial"/>
                <a:cs typeface="Arial"/>
              </a:rPr>
              <a:t>Minor </a:t>
            </a:r>
            <a:r>
              <a:rPr sz="1200" spc="5" dirty="0">
                <a:latin typeface="Arial"/>
                <a:cs typeface="Arial"/>
              </a:rPr>
              <a:t>injuries or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illnesses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Times New Roman"/>
              <a:cs typeface="Times New Roman"/>
            </a:endParaRPr>
          </a:p>
          <a:p>
            <a:pPr marL="32384" algn="ctr">
              <a:lnSpc>
                <a:spcPts val="1845"/>
              </a:lnSpc>
            </a:pPr>
            <a:r>
              <a:rPr sz="1550" b="1" spc="5" dirty="0">
                <a:latin typeface="Arial"/>
                <a:cs typeface="Arial"/>
              </a:rPr>
              <a:t>189</a:t>
            </a:r>
            <a:endParaRPr sz="1550">
              <a:latin typeface="Arial"/>
              <a:cs typeface="Arial"/>
            </a:endParaRPr>
          </a:p>
          <a:p>
            <a:pPr marL="31115" algn="ctr">
              <a:lnSpc>
                <a:spcPts val="1425"/>
              </a:lnSpc>
            </a:pPr>
            <a:r>
              <a:rPr sz="1200" spc="10" dirty="0">
                <a:latin typeface="Arial"/>
                <a:cs typeface="Arial"/>
              </a:rPr>
              <a:t>Non Injury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Accidents/Illnesses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43350" y="3559809"/>
            <a:ext cx="1377950" cy="0"/>
          </a:xfrm>
          <a:custGeom>
            <a:avLst/>
            <a:gdLst/>
            <a:ahLst/>
            <a:cxnLst/>
            <a:rect l="l" t="t" r="r" b="b"/>
            <a:pathLst>
              <a:path w="1377950">
                <a:moveTo>
                  <a:pt x="0" y="0"/>
                </a:moveTo>
                <a:lnTo>
                  <a:pt x="137795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86479" y="4224020"/>
            <a:ext cx="2112010" cy="0"/>
          </a:xfrm>
          <a:custGeom>
            <a:avLst/>
            <a:gdLst/>
            <a:ahLst/>
            <a:cxnLst/>
            <a:rect l="l" t="t" r="r" b="b"/>
            <a:pathLst>
              <a:path w="2112010">
                <a:moveTo>
                  <a:pt x="0" y="0"/>
                </a:moveTo>
                <a:lnTo>
                  <a:pt x="211201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56560" y="2426970"/>
            <a:ext cx="1663700" cy="2462530"/>
          </a:xfrm>
          <a:custGeom>
            <a:avLst/>
            <a:gdLst/>
            <a:ahLst/>
            <a:cxnLst/>
            <a:rect l="l" t="t" r="r" b="b"/>
            <a:pathLst>
              <a:path w="1663700" h="2462529">
                <a:moveTo>
                  <a:pt x="1663700" y="0"/>
                </a:moveTo>
                <a:lnTo>
                  <a:pt x="0" y="1741169"/>
                </a:lnTo>
                <a:lnTo>
                  <a:pt x="240029" y="2462529"/>
                </a:lnTo>
                <a:lnTo>
                  <a:pt x="166370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56560" y="2426970"/>
            <a:ext cx="1663700" cy="2462530"/>
          </a:xfrm>
          <a:custGeom>
            <a:avLst/>
            <a:gdLst/>
            <a:ahLst/>
            <a:cxnLst/>
            <a:rect l="l" t="t" r="r" b="b"/>
            <a:pathLst>
              <a:path w="1663700" h="2462529">
                <a:moveTo>
                  <a:pt x="240029" y="2462529"/>
                </a:moveTo>
                <a:lnTo>
                  <a:pt x="1663700" y="0"/>
                </a:lnTo>
                <a:lnTo>
                  <a:pt x="0" y="1741169"/>
                </a:lnTo>
                <a:lnTo>
                  <a:pt x="240029" y="2462529"/>
                </a:lnTo>
                <a:close/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1579" y="792480"/>
            <a:ext cx="4330700" cy="548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Immediate</a:t>
            </a:r>
            <a:r>
              <a:rPr spc="-50" dirty="0"/>
              <a:t> </a:t>
            </a:r>
            <a:r>
              <a:rPr spc="5" dirty="0"/>
              <a:t>Notification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6419" y="1658620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245" dirty="0">
                <a:solidFill>
                  <a:srgbClr val="FFCC99"/>
                </a:solidFill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0269" y="1558290"/>
            <a:ext cx="7897495" cy="1732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Supervisor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shall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complete the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NOAA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Web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Based 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Accident/ Illness Report Form and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submit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within  24 hours of incident occurrence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(8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hours for major  incidents).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91200" y="4169409"/>
            <a:ext cx="2781300" cy="23901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8200" y="4230370"/>
            <a:ext cx="2934970" cy="2349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7589" y="4428490"/>
            <a:ext cx="2573020" cy="20878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6750" y="792480"/>
            <a:ext cx="5424170" cy="548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Accident </a:t>
            </a:r>
            <a:r>
              <a:rPr spc="10" dirty="0"/>
              <a:t>Analysis</a:t>
            </a:r>
            <a:r>
              <a:rPr spc="-85" dirty="0"/>
              <a:t> </a:t>
            </a:r>
            <a:r>
              <a:rPr spc="15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2489" y="2119629"/>
            <a:ext cx="158115" cy="225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254" dirty="0">
                <a:solidFill>
                  <a:srgbClr val="FFCC99"/>
                </a:solidFill>
                <a:latin typeface="Calibri"/>
                <a:cs typeface="Calibri"/>
              </a:rPr>
              <a:t>●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2489" y="2665729"/>
            <a:ext cx="158115" cy="225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254" dirty="0">
                <a:solidFill>
                  <a:srgbClr val="FFCC99"/>
                </a:solidFill>
                <a:latin typeface="Calibri"/>
                <a:cs typeface="Calibri"/>
              </a:rPr>
              <a:t>●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2489" y="3653790"/>
            <a:ext cx="158115" cy="225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254" dirty="0">
                <a:solidFill>
                  <a:srgbClr val="FFCC99"/>
                </a:solidFill>
                <a:latin typeface="Calibri"/>
                <a:cs typeface="Calibri"/>
              </a:rPr>
              <a:t>●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2489" y="4641850"/>
            <a:ext cx="158115" cy="225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254" dirty="0">
                <a:solidFill>
                  <a:srgbClr val="FFCC99"/>
                </a:solidFill>
                <a:latin typeface="Calibri"/>
                <a:cs typeface="Calibri"/>
              </a:rPr>
              <a:t>●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2489" y="5187950"/>
            <a:ext cx="158115" cy="225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254" dirty="0">
                <a:solidFill>
                  <a:srgbClr val="FFCC99"/>
                </a:solidFill>
                <a:latin typeface="Calibri"/>
                <a:cs typeface="Calibri"/>
              </a:rPr>
              <a:t>●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2489" y="5732779"/>
            <a:ext cx="158115" cy="225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254" dirty="0">
                <a:solidFill>
                  <a:srgbClr val="FFCC99"/>
                </a:solidFill>
                <a:latin typeface="Calibri"/>
                <a:cs typeface="Calibri"/>
              </a:rPr>
              <a:t>●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96339" y="1914143"/>
            <a:ext cx="5698490" cy="418211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2900" dirty="0">
                <a:solidFill>
                  <a:srgbClr val="FFFFFF"/>
                </a:solidFill>
                <a:latin typeface="Arial"/>
                <a:cs typeface="Arial"/>
              </a:rPr>
              <a:t>Investigate accident</a:t>
            </a:r>
            <a:r>
              <a:rPr sz="29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FFFFFF"/>
                </a:solidFill>
                <a:latin typeface="Arial"/>
                <a:cs typeface="Arial"/>
              </a:rPr>
              <a:t>immediately</a:t>
            </a:r>
            <a:endParaRPr sz="2900">
              <a:latin typeface="Arial"/>
              <a:cs typeface="Arial"/>
            </a:endParaRPr>
          </a:p>
          <a:p>
            <a:pPr marL="12700" marR="259079">
              <a:lnSpc>
                <a:spcPct val="100000"/>
              </a:lnSpc>
              <a:spcBef>
                <a:spcPts val="810"/>
              </a:spcBef>
            </a:pPr>
            <a:r>
              <a:rPr sz="2900" dirty="0">
                <a:solidFill>
                  <a:srgbClr val="FFFFFF"/>
                </a:solidFill>
                <a:latin typeface="Arial"/>
                <a:cs typeface="Arial"/>
              </a:rPr>
              <a:t>Determine </a:t>
            </a:r>
            <a:r>
              <a:rPr sz="2900" spc="-10" dirty="0">
                <a:solidFill>
                  <a:srgbClr val="FFFFFF"/>
                </a:solidFill>
                <a:latin typeface="Arial"/>
                <a:cs typeface="Arial"/>
              </a:rPr>
              <a:t>who </a:t>
            </a:r>
            <a:r>
              <a:rPr sz="2900" spc="-5" dirty="0">
                <a:solidFill>
                  <a:srgbClr val="FFFFFF"/>
                </a:solidFill>
                <a:latin typeface="Arial"/>
                <a:cs typeface="Arial"/>
              </a:rPr>
              <a:t>was involved </a:t>
            </a:r>
            <a:r>
              <a:rPr sz="2900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2900" spc="-5" dirty="0">
                <a:solidFill>
                  <a:srgbClr val="FFFFFF"/>
                </a:solidFill>
                <a:latin typeface="Arial"/>
                <a:cs typeface="Arial"/>
              </a:rPr>
              <a:t>who </a:t>
            </a:r>
            <a:r>
              <a:rPr sz="2900" dirty="0">
                <a:solidFill>
                  <a:srgbClr val="FFFFFF"/>
                </a:solidFill>
                <a:latin typeface="Arial"/>
                <a:cs typeface="Arial"/>
              </a:rPr>
              <a:t>witnessed</a:t>
            </a:r>
            <a:r>
              <a:rPr sz="29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spc="-5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endParaRPr sz="2900">
              <a:latin typeface="Arial"/>
              <a:cs typeface="Arial"/>
            </a:endParaRPr>
          </a:p>
          <a:p>
            <a:pPr marL="12700" marR="5080">
              <a:lnSpc>
                <a:spcPct val="100600"/>
              </a:lnSpc>
              <a:spcBef>
                <a:spcPts val="800"/>
              </a:spcBef>
            </a:pPr>
            <a:r>
              <a:rPr sz="2900" dirty="0">
                <a:solidFill>
                  <a:srgbClr val="FFFFFF"/>
                </a:solidFill>
                <a:latin typeface="Arial"/>
                <a:cs typeface="Arial"/>
              </a:rPr>
              <a:t>Ascertain </a:t>
            </a:r>
            <a:r>
              <a:rPr sz="2900" spc="-5" dirty="0">
                <a:solidFill>
                  <a:srgbClr val="FFFFFF"/>
                </a:solidFill>
                <a:latin typeface="Arial"/>
                <a:cs typeface="Arial"/>
              </a:rPr>
              <a:t>what </a:t>
            </a:r>
            <a:r>
              <a:rPr sz="2900" dirty="0">
                <a:solidFill>
                  <a:srgbClr val="FFFFFF"/>
                </a:solidFill>
                <a:latin typeface="Arial"/>
                <a:cs typeface="Arial"/>
              </a:rPr>
              <a:t>items or equipment  </a:t>
            </a:r>
            <a:r>
              <a:rPr sz="2900" spc="-5" dirty="0">
                <a:solidFill>
                  <a:srgbClr val="FFFFFF"/>
                </a:solidFill>
                <a:latin typeface="Arial"/>
                <a:cs typeface="Arial"/>
              </a:rPr>
              <a:t>were involved</a:t>
            </a:r>
            <a:endParaRPr sz="2900">
              <a:latin typeface="Arial"/>
              <a:cs typeface="Arial"/>
            </a:endParaRPr>
          </a:p>
          <a:p>
            <a:pPr marL="12700" marR="968375">
              <a:lnSpc>
                <a:spcPct val="123300"/>
              </a:lnSpc>
            </a:pPr>
            <a:r>
              <a:rPr sz="2900" dirty="0">
                <a:solidFill>
                  <a:srgbClr val="FFFFFF"/>
                </a:solidFill>
                <a:latin typeface="Arial"/>
                <a:cs typeface="Arial"/>
              </a:rPr>
              <a:t>Record detailed description  Determine causal factors  Implement corrective</a:t>
            </a:r>
            <a:r>
              <a:rPr sz="29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FFFFFF"/>
                </a:solidFill>
                <a:latin typeface="Arial"/>
                <a:cs typeface="Arial"/>
              </a:rPr>
              <a:t>actions</a:t>
            </a:r>
            <a:endParaRPr sz="2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0" y="3580129"/>
            <a:ext cx="3766820" cy="28867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66875" y="2352675"/>
            <a:ext cx="596898" cy="9651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34260" y="2538729"/>
            <a:ext cx="539750" cy="681990"/>
          </a:xfrm>
          <a:custGeom>
            <a:avLst/>
            <a:gdLst/>
            <a:ahLst/>
            <a:cxnLst/>
            <a:rect l="l" t="t" r="r" b="b"/>
            <a:pathLst>
              <a:path w="539750" h="681989">
                <a:moveTo>
                  <a:pt x="234950" y="0"/>
                </a:moveTo>
                <a:lnTo>
                  <a:pt x="0" y="0"/>
                </a:lnTo>
                <a:lnTo>
                  <a:pt x="0" y="452120"/>
                </a:lnTo>
                <a:lnTo>
                  <a:pt x="1269" y="524510"/>
                </a:lnTo>
                <a:lnTo>
                  <a:pt x="3809" y="567690"/>
                </a:lnTo>
                <a:lnTo>
                  <a:pt x="7619" y="581660"/>
                </a:lnTo>
                <a:lnTo>
                  <a:pt x="8889" y="588010"/>
                </a:lnTo>
                <a:lnTo>
                  <a:pt x="13969" y="603250"/>
                </a:lnTo>
                <a:lnTo>
                  <a:pt x="17779" y="609600"/>
                </a:lnTo>
                <a:lnTo>
                  <a:pt x="20319" y="615950"/>
                </a:lnTo>
                <a:lnTo>
                  <a:pt x="25400" y="623570"/>
                </a:lnTo>
                <a:lnTo>
                  <a:pt x="29209" y="629920"/>
                </a:lnTo>
                <a:lnTo>
                  <a:pt x="34289" y="636270"/>
                </a:lnTo>
                <a:lnTo>
                  <a:pt x="39369" y="641350"/>
                </a:lnTo>
                <a:lnTo>
                  <a:pt x="45719" y="646430"/>
                </a:lnTo>
                <a:lnTo>
                  <a:pt x="52069" y="652780"/>
                </a:lnTo>
                <a:lnTo>
                  <a:pt x="59689" y="657860"/>
                </a:lnTo>
                <a:lnTo>
                  <a:pt x="67309" y="661670"/>
                </a:lnTo>
                <a:lnTo>
                  <a:pt x="76200" y="665480"/>
                </a:lnTo>
                <a:lnTo>
                  <a:pt x="85089" y="670560"/>
                </a:lnTo>
                <a:lnTo>
                  <a:pt x="95250" y="673100"/>
                </a:lnTo>
                <a:lnTo>
                  <a:pt x="104139" y="675640"/>
                </a:lnTo>
                <a:lnTo>
                  <a:pt x="115569" y="678180"/>
                </a:lnTo>
                <a:lnTo>
                  <a:pt x="138429" y="680720"/>
                </a:lnTo>
                <a:lnTo>
                  <a:pt x="151129" y="681990"/>
                </a:lnTo>
                <a:lnTo>
                  <a:pt x="175259" y="681990"/>
                </a:lnTo>
                <a:lnTo>
                  <a:pt x="186689" y="680720"/>
                </a:lnTo>
                <a:lnTo>
                  <a:pt x="196850" y="679450"/>
                </a:lnTo>
                <a:lnTo>
                  <a:pt x="208279" y="678180"/>
                </a:lnTo>
                <a:lnTo>
                  <a:pt x="217169" y="675640"/>
                </a:lnTo>
                <a:lnTo>
                  <a:pt x="227329" y="673100"/>
                </a:lnTo>
                <a:lnTo>
                  <a:pt x="237489" y="669290"/>
                </a:lnTo>
                <a:lnTo>
                  <a:pt x="246379" y="665480"/>
                </a:lnTo>
                <a:lnTo>
                  <a:pt x="254000" y="660400"/>
                </a:lnTo>
                <a:lnTo>
                  <a:pt x="262889" y="655320"/>
                </a:lnTo>
                <a:lnTo>
                  <a:pt x="270509" y="650240"/>
                </a:lnTo>
                <a:lnTo>
                  <a:pt x="285750" y="637540"/>
                </a:lnTo>
                <a:lnTo>
                  <a:pt x="293369" y="629920"/>
                </a:lnTo>
                <a:lnTo>
                  <a:pt x="306069" y="614680"/>
                </a:lnTo>
                <a:lnTo>
                  <a:pt x="539750" y="614680"/>
                </a:lnTo>
                <a:lnTo>
                  <a:pt x="539750" y="563880"/>
                </a:lnTo>
                <a:lnTo>
                  <a:pt x="270509" y="563880"/>
                </a:lnTo>
                <a:lnTo>
                  <a:pt x="264159" y="562610"/>
                </a:lnTo>
                <a:lnTo>
                  <a:pt x="259079" y="562610"/>
                </a:lnTo>
                <a:lnTo>
                  <a:pt x="256539" y="561340"/>
                </a:lnTo>
                <a:lnTo>
                  <a:pt x="254000" y="561340"/>
                </a:lnTo>
                <a:lnTo>
                  <a:pt x="252729" y="560070"/>
                </a:lnTo>
                <a:lnTo>
                  <a:pt x="250189" y="560070"/>
                </a:lnTo>
                <a:lnTo>
                  <a:pt x="248919" y="558800"/>
                </a:lnTo>
                <a:lnTo>
                  <a:pt x="246379" y="557530"/>
                </a:lnTo>
                <a:lnTo>
                  <a:pt x="241300" y="552450"/>
                </a:lnTo>
                <a:lnTo>
                  <a:pt x="241300" y="549910"/>
                </a:lnTo>
                <a:lnTo>
                  <a:pt x="238759" y="547370"/>
                </a:lnTo>
                <a:lnTo>
                  <a:pt x="238759" y="544830"/>
                </a:lnTo>
                <a:lnTo>
                  <a:pt x="237489" y="537210"/>
                </a:lnTo>
                <a:lnTo>
                  <a:pt x="237489" y="529590"/>
                </a:lnTo>
                <a:lnTo>
                  <a:pt x="236219" y="518160"/>
                </a:lnTo>
                <a:lnTo>
                  <a:pt x="234950" y="491490"/>
                </a:lnTo>
                <a:lnTo>
                  <a:pt x="234950" y="0"/>
                </a:lnTo>
                <a:close/>
              </a:path>
              <a:path w="539750" h="681989">
                <a:moveTo>
                  <a:pt x="539750" y="614680"/>
                </a:moveTo>
                <a:lnTo>
                  <a:pt x="306069" y="614680"/>
                </a:lnTo>
                <a:lnTo>
                  <a:pt x="302259" y="670560"/>
                </a:lnTo>
                <a:lnTo>
                  <a:pt x="539750" y="670560"/>
                </a:lnTo>
                <a:lnTo>
                  <a:pt x="539750" y="614680"/>
                </a:lnTo>
                <a:close/>
              </a:path>
              <a:path w="539750" h="681989">
                <a:moveTo>
                  <a:pt x="539750" y="0"/>
                </a:moveTo>
                <a:lnTo>
                  <a:pt x="306069" y="0"/>
                </a:lnTo>
                <a:lnTo>
                  <a:pt x="306069" y="487680"/>
                </a:lnTo>
                <a:lnTo>
                  <a:pt x="304800" y="516890"/>
                </a:lnTo>
                <a:lnTo>
                  <a:pt x="303529" y="537210"/>
                </a:lnTo>
                <a:lnTo>
                  <a:pt x="302259" y="543560"/>
                </a:lnTo>
                <a:lnTo>
                  <a:pt x="302259" y="546100"/>
                </a:lnTo>
                <a:lnTo>
                  <a:pt x="300989" y="548640"/>
                </a:lnTo>
                <a:lnTo>
                  <a:pt x="299719" y="549910"/>
                </a:lnTo>
                <a:lnTo>
                  <a:pt x="299719" y="552450"/>
                </a:lnTo>
                <a:lnTo>
                  <a:pt x="294639" y="557530"/>
                </a:lnTo>
                <a:lnTo>
                  <a:pt x="292100" y="558800"/>
                </a:lnTo>
                <a:lnTo>
                  <a:pt x="290829" y="560070"/>
                </a:lnTo>
                <a:lnTo>
                  <a:pt x="289559" y="560070"/>
                </a:lnTo>
                <a:lnTo>
                  <a:pt x="287019" y="561340"/>
                </a:lnTo>
                <a:lnTo>
                  <a:pt x="284479" y="561340"/>
                </a:lnTo>
                <a:lnTo>
                  <a:pt x="281939" y="562610"/>
                </a:lnTo>
                <a:lnTo>
                  <a:pt x="275589" y="562610"/>
                </a:lnTo>
                <a:lnTo>
                  <a:pt x="270509" y="563880"/>
                </a:lnTo>
                <a:lnTo>
                  <a:pt x="539750" y="563880"/>
                </a:lnTo>
                <a:lnTo>
                  <a:pt x="539750" y="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34260" y="2538729"/>
            <a:ext cx="539750" cy="681990"/>
          </a:xfrm>
          <a:custGeom>
            <a:avLst/>
            <a:gdLst/>
            <a:ahLst/>
            <a:cxnLst/>
            <a:rect l="l" t="t" r="r" b="b"/>
            <a:pathLst>
              <a:path w="539750" h="681989">
                <a:moveTo>
                  <a:pt x="539750" y="0"/>
                </a:moveTo>
                <a:lnTo>
                  <a:pt x="539750" y="670560"/>
                </a:lnTo>
                <a:lnTo>
                  <a:pt x="302259" y="670560"/>
                </a:lnTo>
                <a:lnTo>
                  <a:pt x="306069" y="614680"/>
                </a:lnTo>
                <a:lnTo>
                  <a:pt x="299719" y="622300"/>
                </a:lnTo>
                <a:lnTo>
                  <a:pt x="293369" y="629920"/>
                </a:lnTo>
                <a:lnTo>
                  <a:pt x="285750" y="637540"/>
                </a:lnTo>
                <a:lnTo>
                  <a:pt x="278129" y="643890"/>
                </a:lnTo>
                <a:lnTo>
                  <a:pt x="270509" y="650240"/>
                </a:lnTo>
                <a:lnTo>
                  <a:pt x="262889" y="655320"/>
                </a:lnTo>
                <a:lnTo>
                  <a:pt x="254000" y="660400"/>
                </a:lnTo>
                <a:lnTo>
                  <a:pt x="246379" y="665480"/>
                </a:lnTo>
                <a:lnTo>
                  <a:pt x="237489" y="669290"/>
                </a:lnTo>
                <a:lnTo>
                  <a:pt x="227329" y="673100"/>
                </a:lnTo>
                <a:lnTo>
                  <a:pt x="217169" y="675640"/>
                </a:lnTo>
                <a:lnTo>
                  <a:pt x="208279" y="678180"/>
                </a:lnTo>
                <a:lnTo>
                  <a:pt x="196850" y="679450"/>
                </a:lnTo>
                <a:lnTo>
                  <a:pt x="186689" y="680720"/>
                </a:lnTo>
                <a:lnTo>
                  <a:pt x="175259" y="681990"/>
                </a:lnTo>
                <a:lnTo>
                  <a:pt x="163829" y="681990"/>
                </a:lnTo>
                <a:lnTo>
                  <a:pt x="151129" y="681990"/>
                </a:lnTo>
                <a:lnTo>
                  <a:pt x="138429" y="680720"/>
                </a:lnTo>
                <a:lnTo>
                  <a:pt x="127000" y="679450"/>
                </a:lnTo>
                <a:lnTo>
                  <a:pt x="115569" y="678180"/>
                </a:lnTo>
                <a:lnTo>
                  <a:pt x="104139" y="675640"/>
                </a:lnTo>
                <a:lnTo>
                  <a:pt x="95250" y="673100"/>
                </a:lnTo>
                <a:lnTo>
                  <a:pt x="85089" y="670560"/>
                </a:lnTo>
                <a:lnTo>
                  <a:pt x="76200" y="665480"/>
                </a:lnTo>
                <a:lnTo>
                  <a:pt x="67309" y="661670"/>
                </a:lnTo>
                <a:lnTo>
                  <a:pt x="59689" y="657860"/>
                </a:lnTo>
                <a:lnTo>
                  <a:pt x="52069" y="652780"/>
                </a:lnTo>
                <a:lnTo>
                  <a:pt x="45719" y="646430"/>
                </a:lnTo>
                <a:lnTo>
                  <a:pt x="39369" y="641350"/>
                </a:lnTo>
                <a:lnTo>
                  <a:pt x="34289" y="636270"/>
                </a:lnTo>
                <a:lnTo>
                  <a:pt x="29209" y="629920"/>
                </a:lnTo>
                <a:lnTo>
                  <a:pt x="25400" y="623570"/>
                </a:lnTo>
                <a:lnTo>
                  <a:pt x="20319" y="615950"/>
                </a:lnTo>
                <a:lnTo>
                  <a:pt x="17779" y="609600"/>
                </a:lnTo>
                <a:lnTo>
                  <a:pt x="13969" y="603250"/>
                </a:lnTo>
                <a:lnTo>
                  <a:pt x="11429" y="595630"/>
                </a:lnTo>
                <a:lnTo>
                  <a:pt x="8889" y="588010"/>
                </a:lnTo>
                <a:lnTo>
                  <a:pt x="7619" y="581660"/>
                </a:lnTo>
                <a:lnTo>
                  <a:pt x="5079" y="574040"/>
                </a:lnTo>
                <a:lnTo>
                  <a:pt x="3809" y="567690"/>
                </a:lnTo>
                <a:lnTo>
                  <a:pt x="2539" y="549910"/>
                </a:lnTo>
                <a:lnTo>
                  <a:pt x="1269" y="524510"/>
                </a:lnTo>
                <a:lnTo>
                  <a:pt x="0" y="452120"/>
                </a:lnTo>
                <a:lnTo>
                  <a:pt x="0" y="0"/>
                </a:lnTo>
                <a:lnTo>
                  <a:pt x="234950" y="0"/>
                </a:lnTo>
                <a:lnTo>
                  <a:pt x="234950" y="455930"/>
                </a:lnTo>
                <a:lnTo>
                  <a:pt x="234950" y="491490"/>
                </a:lnTo>
                <a:lnTo>
                  <a:pt x="236219" y="518160"/>
                </a:lnTo>
                <a:lnTo>
                  <a:pt x="237489" y="529590"/>
                </a:lnTo>
                <a:lnTo>
                  <a:pt x="237489" y="537210"/>
                </a:lnTo>
                <a:lnTo>
                  <a:pt x="238759" y="544830"/>
                </a:lnTo>
                <a:lnTo>
                  <a:pt x="238759" y="547370"/>
                </a:lnTo>
                <a:lnTo>
                  <a:pt x="240029" y="548640"/>
                </a:lnTo>
                <a:lnTo>
                  <a:pt x="241300" y="549910"/>
                </a:lnTo>
                <a:lnTo>
                  <a:pt x="241300" y="552450"/>
                </a:lnTo>
                <a:lnTo>
                  <a:pt x="242569" y="553720"/>
                </a:lnTo>
                <a:lnTo>
                  <a:pt x="243839" y="554990"/>
                </a:lnTo>
                <a:lnTo>
                  <a:pt x="245109" y="556260"/>
                </a:lnTo>
                <a:lnTo>
                  <a:pt x="246379" y="557530"/>
                </a:lnTo>
                <a:lnTo>
                  <a:pt x="248919" y="558800"/>
                </a:lnTo>
                <a:lnTo>
                  <a:pt x="250189" y="560070"/>
                </a:lnTo>
                <a:lnTo>
                  <a:pt x="252729" y="560070"/>
                </a:lnTo>
                <a:lnTo>
                  <a:pt x="254000" y="561340"/>
                </a:lnTo>
                <a:lnTo>
                  <a:pt x="256539" y="561340"/>
                </a:lnTo>
                <a:lnTo>
                  <a:pt x="259079" y="562610"/>
                </a:lnTo>
                <a:lnTo>
                  <a:pt x="261619" y="562610"/>
                </a:lnTo>
                <a:lnTo>
                  <a:pt x="264159" y="562610"/>
                </a:lnTo>
                <a:lnTo>
                  <a:pt x="270509" y="563880"/>
                </a:lnTo>
                <a:lnTo>
                  <a:pt x="275589" y="562610"/>
                </a:lnTo>
                <a:lnTo>
                  <a:pt x="279400" y="562610"/>
                </a:lnTo>
                <a:lnTo>
                  <a:pt x="281939" y="562610"/>
                </a:lnTo>
                <a:lnTo>
                  <a:pt x="284479" y="561340"/>
                </a:lnTo>
                <a:lnTo>
                  <a:pt x="287019" y="561340"/>
                </a:lnTo>
                <a:lnTo>
                  <a:pt x="289559" y="560070"/>
                </a:lnTo>
                <a:lnTo>
                  <a:pt x="290829" y="560070"/>
                </a:lnTo>
                <a:lnTo>
                  <a:pt x="292100" y="558800"/>
                </a:lnTo>
                <a:lnTo>
                  <a:pt x="294639" y="557530"/>
                </a:lnTo>
                <a:lnTo>
                  <a:pt x="295909" y="556260"/>
                </a:lnTo>
                <a:lnTo>
                  <a:pt x="297179" y="554990"/>
                </a:lnTo>
                <a:lnTo>
                  <a:pt x="298450" y="553720"/>
                </a:lnTo>
                <a:lnTo>
                  <a:pt x="299719" y="552450"/>
                </a:lnTo>
                <a:lnTo>
                  <a:pt x="299719" y="549910"/>
                </a:lnTo>
                <a:lnTo>
                  <a:pt x="300989" y="548640"/>
                </a:lnTo>
                <a:lnTo>
                  <a:pt x="302259" y="546100"/>
                </a:lnTo>
                <a:lnTo>
                  <a:pt x="302259" y="543560"/>
                </a:lnTo>
                <a:lnTo>
                  <a:pt x="303529" y="537210"/>
                </a:lnTo>
                <a:lnTo>
                  <a:pt x="304800" y="516890"/>
                </a:lnTo>
                <a:lnTo>
                  <a:pt x="306069" y="487680"/>
                </a:lnTo>
                <a:lnTo>
                  <a:pt x="306069" y="450850"/>
                </a:lnTo>
                <a:lnTo>
                  <a:pt x="306069" y="0"/>
                </a:lnTo>
                <a:lnTo>
                  <a:pt x="539750" y="0"/>
                </a:lnTo>
                <a:close/>
              </a:path>
            </a:pathLst>
          </a:custGeom>
          <a:ln w="19048">
            <a:solidFill>
              <a:srgbClr val="99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29255" y="2505075"/>
            <a:ext cx="568958" cy="7251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26155" y="2427605"/>
            <a:ext cx="928368" cy="8026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86909" y="2391410"/>
            <a:ext cx="241300" cy="106680"/>
          </a:xfrm>
          <a:custGeom>
            <a:avLst/>
            <a:gdLst/>
            <a:ahLst/>
            <a:cxnLst/>
            <a:rect l="l" t="t" r="r" b="b"/>
            <a:pathLst>
              <a:path w="241300" h="106680">
                <a:moveTo>
                  <a:pt x="241300" y="0"/>
                </a:moveTo>
                <a:lnTo>
                  <a:pt x="0" y="0"/>
                </a:lnTo>
                <a:lnTo>
                  <a:pt x="0" y="106679"/>
                </a:lnTo>
                <a:lnTo>
                  <a:pt x="241300" y="106679"/>
                </a:lnTo>
                <a:lnTo>
                  <a:pt x="241300" y="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86909" y="2538729"/>
            <a:ext cx="241300" cy="670560"/>
          </a:xfrm>
          <a:custGeom>
            <a:avLst/>
            <a:gdLst/>
            <a:ahLst/>
            <a:cxnLst/>
            <a:rect l="l" t="t" r="r" b="b"/>
            <a:pathLst>
              <a:path w="241300" h="670560">
                <a:moveTo>
                  <a:pt x="241300" y="0"/>
                </a:moveTo>
                <a:lnTo>
                  <a:pt x="0" y="0"/>
                </a:lnTo>
                <a:lnTo>
                  <a:pt x="0" y="670560"/>
                </a:lnTo>
                <a:lnTo>
                  <a:pt x="241300" y="670560"/>
                </a:lnTo>
                <a:lnTo>
                  <a:pt x="241300" y="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86909" y="2391410"/>
            <a:ext cx="241300" cy="106680"/>
          </a:xfrm>
          <a:custGeom>
            <a:avLst/>
            <a:gdLst/>
            <a:ahLst/>
            <a:cxnLst/>
            <a:rect l="l" t="t" r="r" b="b"/>
            <a:pathLst>
              <a:path w="241300" h="106680">
                <a:moveTo>
                  <a:pt x="241300" y="0"/>
                </a:moveTo>
                <a:lnTo>
                  <a:pt x="241300" y="106679"/>
                </a:lnTo>
                <a:lnTo>
                  <a:pt x="0" y="106679"/>
                </a:lnTo>
                <a:lnTo>
                  <a:pt x="0" y="0"/>
                </a:lnTo>
                <a:lnTo>
                  <a:pt x="241300" y="0"/>
                </a:lnTo>
                <a:close/>
              </a:path>
            </a:pathLst>
          </a:custGeom>
          <a:ln w="19048">
            <a:solidFill>
              <a:srgbClr val="99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86909" y="2538729"/>
            <a:ext cx="241300" cy="670560"/>
          </a:xfrm>
          <a:custGeom>
            <a:avLst/>
            <a:gdLst/>
            <a:ahLst/>
            <a:cxnLst/>
            <a:rect l="l" t="t" r="r" b="b"/>
            <a:pathLst>
              <a:path w="241300" h="670560">
                <a:moveTo>
                  <a:pt x="241300" y="0"/>
                </a:moveTo>
                <a:lnTo>
                  <a:pt x="241300" y="670560"/>
                </a:lnTo>
                <a:lnTo>
                  <a:pt x="0" y="670560"/>
                </a:lnTo>
                <a:lnTo>
                  <a:pt x="0" y="0"/>
                </a:lnTo>
                <a:lnTo>
                  <a:pt x="241300" y="0"/>
                </a:lnTo>
                <a:close/>
              </a:path>
            </a:pathLst>
          </a:custGeom>
          <a:ln w="19048">
            <a:solidFill>
              <a:srgbClr val="99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83455" y="2505075"/>
            <a:ext cx="568958" cy="7251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20359" y="2527300"/>
            <a:ext cx="539750" cy="681990"/>
          </a:xfrm>
          <a:custGeom>
            <a:avLst/>
            <a:gdLst/>
            <a:ahLst/>
            <a:cxnLst/>
            <a:rect l="l" t="t" r="r" b="b"/>
            <a:pathLst>
              <a:path w="539750" h="681989">
                <a:moveTo>
                  <a:pt x="237489" y="11429"/>
                </a:moveTo>
                <a:lnTo>
                  <a:pt x="0" y="11429"/>
                </a:lnTo>
                <a:lnTo>
                  <a:pt x="0" y="681989"/>
                </a:lnTo>
                <a:lnTo>
                  <a:pt x="233679" y="681989"/>
                </a:lnTo>
                <a:lnTo>
                  <a:pt x="233679" y="194310"/>
                </a:lnTo>
                <a:lnTo>
                  <a:pt x="234950" y="167639"/>
                </a:lnTo>
                <a:lnTo>
                  <a:pt x="237489" y="147320"/>
                </a:lnTo>
                <a:lnTo>
                  <a:pt x="238760" y="140970"/>
                </a:lnTo>
                <a:lnTo>
                  <a:pt x="238760" y="137160"/>
                </a:lnTo>
                <a:lnTo>
                  <a:pt x="240029" y="135889"/>
                </a:lnTo>
                <a:lnTo>
                  <a:pt x="240029" y="133350"/>
                </a:lnTo>
                <a:lnTo>
                  <a:pt x="241300" y="130810"/>
                </a:lnTo>
                <a:lnTo>
                  <a:pt x="243839" y="128270"/>
                </a:lnTo>
                <a:lnTo>
                  <a:pt x="245110" y="125729"/>
                </a:lnTo>
                <a:lnTo>
                  <a:pt x="250189" y="123189"/>
                </a:lnTo>
                <a:lnTo>
                  <a:pt x="251460" y="123189"/>
                </a:lnTo>
                <a:lnTo>
                  <a:pt x="252729" y="120650"/>
                </a:lnTo>
                <a:lnTo>
                  <a:pt x="255269" y="120650"/>
                </a:lnTo>
                <a:lnTo>
                  <a:pt x="257810" y="119379"/>
                </a:lnTo>
                <a:lnTo>
                  <a:pt x="260350" y="119379"/>
                </a:lnTo>
                <a:lnTo>
                  <a:pt x="262889" y="118110"/>
                </a:lnTo>
                <a:lnTo>
                  <a:pt x="535247" y="118110"/>
                </a:lnTo>
                <a:lnTo>
                  <a:pt x="533400" y="107950"/>
                </a:lnTo>
                <a:lnTo>
                  <a:pt x="532129" y="96520"/>
                </a:lnTo>
                <a:lnTo>
                  <a:pt x="529589" y="86360"/>
                </a:lnTo>
                <a:lnTo>
                  <a:pt x="524147" y="73660"/>
                </a:lnTo>
                <a:lnTo>
                  <a:pt x="233679" y="73660"/>
                </a:lnTo>
                <a:lnTo>
                  <a:pt x="237489" y="11429"/>
                </a:lnTo>
                <a:close/>
              </a:path>
              <a:path w="539750" h="681989">
                <a:moveTo>
                  <a:pt x="535247" y="118110"/>
                </a:moveTo>
                <a:lnTo>
                  <a:pt x="279400" y="118110"/>
                </a:lnTo>
                <a:lnTo>
                  <a:pt x="281939" y="119379"/>
                </a:lnTo>
                <a:lnTo>
                  <a:pt x="284479" y="119379"/>
                </a:lnTo>
                <a:lnTo>
                  <a:pt x="287019" y="120650"/>
                </a:lnTo>
                <a:lnTo>
                  <a:pt x="288289" y="120650"/>
                </a:lnTo>
                <a:lnTo>
                  <a:pt x="290829" y="121920"/>
                </a:lnTo>
                <a:lnTo>
                  <a:pt x="293369" y="124460"/>
                </a:lnTo>
                <a:lnTo>
                  <a:pt x="295910" y="125729"/>
                </a:lnTo>
                <a:lnTo>
                  <a:pt x="295910" y="127000"/>
                </a:lnTo>
                <a:lnTo>
                  <a:pt x="298450" y="128270"/>
                </a:lnTo>
                <a:lnTo>
                  <a:pt x="298450" y="129539"/>
                </a:lnTo>
                <a:lnTo>
                  <a:pt x="299719" y="130810"/>
                </a:lnTo>
                <a:lnTo>
                  <a:pt x="300989" y="133350"/>
                </a:lnTo>
                <a:lnTo>
                  <a:pt x="300989" y="135889"/>
                </a:lnTo>
                <a:lnTo>
                  <a:pt x="302260" y="137160"/>
                </a:lnTo>
                <a:lnTo>
                  <a:pt x="303529" y="144779"/>
                </a:lnTo>
                <a:lnTo>
                  <a:pt x="304800" y="161289"/>
                </a:lnTo>
                <a:lnTo>
                  <a:pt x="306069" y="186689"/>
                </a:lnTo>
                <a:lnTo>
                  <a:pt x="306069" y="681989"/>
                </a:lnTo>
                <a:lnTo>
                  <a:pt x="539750" y="681989"/>
                </a:lnTo>
                <a:lnTo>
                  <a:pt x="539750" y="171450"/>
                </a:lnTo>
                <a:lnTo>
                  <a:pt x="537104" y="135889"/>
                </a:lnTo>
                <a:lnTo>
                  <a:pt x="535939" y="121920"/>
                </a:lnTo>
                <a:lnTo>
                  <a:pt x="535247" y="118110"/>
                </a:lnTo>
                <a:close/>
              </a:path>
              <a:path w="539750" h="681989">
                <a:moveTo>
                  <a:pt x="396239" y="0"/>
                </a:moveTo>
                <a:lnTo>
                  <a:pt x="358139" y="0"/>
                </a:lnTo>
                <a:lnTo>
                  <a:pt x="346710" y="2539"/>
                </a:lnTo>
                <a:lnTo>
                  <a:pt x="335279" y="3810"/>
                </a:lnTo>
                <a:lnTo>
                  <a:pt x="325119" y="6350"/>
                </a:lnTo>
                <a:lnTo>
                  <a:pt x="314960" y="10160"/>
                </a:lnTo>
                <a:lnTo>
                  <a:pt x="306069" y="12700"/>
                </a:lnTo>
                <a:lnTo>
                  <a:pt x="295910" y="17779"/>
                </a:lnTo>
                <a:lnTo>
                  <a:pt x="278129" y="27939"/>
                </a:lnTo>
                <a:lnTo>
                  <a:pt x="270510" y="34289"/>
                </a:lnTo>
                <a:lnTo>
                  <a:pt x="261619" y="40639"/>
                </a:lnTo>
                <a:lnTo>
                  <a:pt x="255269" y="48260"/>
                </a:lnTo>
                <a:lnTo>
                  <a:pt x="247650" y="55879"/>
                </a:lnTo>
                <a:lnTo>
                  <a:pt x="240029" y="64770"/>
                </a:lnTo>
                <a:lnTo>
                  <a:pt x="233679" y="73660"/>
                </a:lnTo>
                <a:lnTo>
                  <a:pt x="524147" y="73660"/>
                </a:lnTo>
                <a:lnTo>
                  <a:pt x="521969" y="68579"/>
                </a:lnTo>
                <a:lnTo>
                  <a:pt x="516889" y="60960"/>
                </a:lnTo>
                <a:lnTo>
                  <a:pt x="511810" y="52070"/>
                </a:lnTo>
                <a:lnTo>
                  <a:pt x="480060" y="24129"/>
                </a:lnTo>
                <a:lnTo>
                  <a:pt x="447039" y="8889"/>
                </a:lnTo>
                <a:lnTo>
                  <a:pt x="435610" y="5079"/>
                </a:lnTo>
                <a:lnTo>
                  <a:pt x="422910" y="2539"/>
                </a:lnTo>
                <a:lnTo>
                  <a:pt x="396239" y="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20359" y="2527300"/>
            <a:ext cx="539750" cy="681990"/>
          </a:xfrm>
          <a:custGeom>
            <a:avLst/>
            <a:gdLst/>
            <a:ahLst/>
            <a:cxnLst/>
            <a:rect l="l" t="t" r="r" b="b"/>
            <a:pathLst>
              <a:path w="539750" h="681989">
                <a:moveTo>
                  <a:pt x="237489" y="11429"/>
                </a:moveTo>
                <a:lnTo>
                  <a:pt x="233679" y="73660"/>
                </a:lnTo>
                <a:lnTo>
                  <a:pt x="240029" y="64770"/>
                </a:lnTo>
                <a:lnTo>
                  <a:pt x="247650" y="55879"/>
                </a:lnTo>
                <a:lnTo>
                  <a:pt x="255269" y="48260"/>
                </a:lnTo>
                <a:lnTo>
                  <a:pt x="261619" y="40639"/>
                </a:lnTo>
                <a:lnTo>
                  <a:pt x="270510" y="34289"/>
                </a:lnTo>
                <a:lnTo>
                  <a:pt x="278129" y="27939"/>
                </a:lnTo>
                <a:lnTo>
                  <a:pt x="287019" y="22860"/>
                </a:lnTo>
                <a:lnTo>
                  <a:pt x="295910" y="17779"/>
                </a:lnTo>
                <a:lnTo>
                  <a:pt x="306069" y="12700"/>
                </a:lnTo>
                <a:lnTo>
                  <a:pt x="314960" y="10160"/>
                </a:lnTo>
                <a:lnTo>
                  <a:pt x="325119" y="6350"/>
                </a:lnTo>
                <a:lnTo>
                  <a:pt x="335279" y="3810"/>
                </a:lnTo>
                <a:lnTo>
                  <a:pt x="346710" y="2539"/>
                </a:lnTo>
                <a:lnTo>
                  <a:pt x="358139" y="0"/>
                </a:lnTo>
                <a:lnTo>
                  <a:pt x="369569" y="0"/>
                </a:lnTo>
                <a:lnTo>
                  <a:pt x="381000" y="0"/>
                </a:lnTo>
                <a:lnTo>
                  <a:pt x="396239" y="0"/>
                </a:lnTo>
                <a:lnTo>
                  <a:pt x="410210" y="1270"/>
                </a:lnTo>
                <a:lnTo>
                  <a:pt x="422910" y="2539"/>
                </a:lnTo>
                <a:lnTo>
                  <a:pt x="435610" y="5079"/>
                </a:lnTo>
                <a:lnTo>
                  <a:pt x="447039" y="8889"/>
                </a:lnTo>
                <a:lnTo>
                  <a:pt x="459739" y="12700"/>
                </a:lnTo>
                <a:lnTo>
                  <a:pt x="496569" y="36829"/>
                </a:lnTo>
                <a:lnTo>
                  <a:pt x="504189" y="44450"/>
                </a:lnTo>
                <a:lnTo>
                  <a:pt x="511810" y="52070"/>
                </a:lnTo>
                <a:lnTo>
                  <a:pt x="516889" y="60960"/>
                </a:lnTo>
                <a:lnTo>
                  <a:pt x="521969" y="68579"/>
                </a:lnTo>
                <a:lnTo>
                  <a:pt x="525779" y="77470"/>
                </a:lnTo>
                <a:lnTo>
                  <a:pt x="529589" y="86360"/>
                </a:lnTo>
                <a:lnTo>
                  <a:pt x="532129" y="96520"/>
                </a:lnTo>
                <a:lnTo>
                  <a:pt x="533400" y="107950"/>
                </a:lnTo>
                <a:lnTo>
                  <a:pt x="535939" y="121920"/>
                </a:lnTo>
                <a:lnTo>
                  <a:pt x="537210" y="137160"/>
                </a:lnTo>
                <a:lnTo>
                  <a:pt x="539750" y="171450"/>
                </a:lnTo>
                <a:lnTo>
                  <a:pt x="539750" y="212089"/>
                </a:lnTo>
                <a:lnTo>
                  <a:pt x="539750" y="681989"/>
                </a:lnTo>
                <a:lnTo>
                  <a:pt x="306069" y="681989"/>
                </a:lnTo>
                <a:lnTo>
                  <a:pt x="306069" y="217170"/>
                </a:lnTo>
                <a:lnTo>
                  <a:pt x="306069" y="186689"/>
                </a:lnTo>
                <a:lnTo>
                  <a:pt x="304800" y="161289"/>
                </a:lnTo>
                <a:lnTo>
                  <a:pt x="303529" y="144779"/>
                </a:lnTo>
                <a:lnTo>
                  <a:pt x="302260" y="137160"/>
                </a:lnTo>
                <a:lnTo>
                  <a:pt x="300989" y="135889"/>
                </a:lnTo>
                <a:lnTo>
                  <a:pt x="300989" y="133350"/>
                </a:lnTo>
                <a:lnTo>
                  <a:pt x="299719" y="130810"/>
                </a:lnTo>
                <a:lnTo>
                  <a:pt x="298450" y="129539"/>
                </a:lnTo>
                <a:lnTo>
                  <a:pt x="298450" y="128270"/>
                </a:lnTo>
                <a:lnTo>
                  <a:pt x="295910" y="127000"/>
                </a:lnTo>
                <a:lnTo>
                  <a:pt x="295910" y="125729"/>
                </a:lnTo>
                <a:lnTo>
                  <a:pt x="293369" y="124460"/>
                </a:lnTo>
                <a:lnTo>
                  <a:pt x="292100" y="123189"/>
                </a:lnTo>
                <a:lnTo>
                  <a:pt x="290829" y="121920"/>
                </a:lnTo>
                <a:lnTo>
                  <a:pt x="288289" y="120650"/>
                </a:lnTo>
                <a:lnTo>
                  <a:pt x="287019" y="120650"/>
                </a:lnTo>
                <a:lnTo>
                  <a:pt x="284479" y="119379"/>
                </a:lnTo>
                <a:lnTo>
                  <a:pt x="281939" y="119379"/>
                </a:lnTo>
                <a:lnTo>
                  <a:pt x="279400" y="118110"/>
                </a:lnTo>
                <a:lnTo>
                  <a:pt x="276860" y="118110"/>
                </a:lnTo>
                <a:lnTo>
                  <a:pt x="262889" y="118110"/>
                </a:lnTo>
                <a:lnTo>
                  <a:pt x="260350" y="119379"/>
                </a:lnTo>
                <a:lnTo>
                  <a:pt x="257810" y="119379"/>
                </a:lnTo>
                <a:lnTo>
                  <a:pt x="255269" y="120650"/>
                </a:lnTo>
                <a:lnTo>
                  <a:pt x="252729" y="120650"/>
                </a:lnTo>
                <a:lnTo>
                  <a:pt x="251460" y="123189"/>
                </a:lnTo>
                <a:lnTo>
                  <a:pt x="250189" y="123189"/>
                </a:lnTo>
                <a:lnTo>
                  <a:pt x="247650" y="124460"/>
                </a:lnTo>
                <a:lnTo>
                  <a:pt x="245110" y="125729"/>
                </a:lnTo>
                <a:lnTo>
                  <a:pt x="243839" y="128270"/>
                </a:lnTo>
                <a:lnTo>
                  <a:pt x="242569" y="129539"/>
                </a:lnTo>
                <a:lnTo>
                  <a:pt x="241300" y="130810"/>
                </a:lnTo>
                <a:lnTo>
                  <a:pt x="240029" y="133350"/>
                </a:lnTo>
                <a:lnTo>
                  <a:pt x="240029" y="135889"/>
                </a:lnTo>
                <a:lnTo>
                  <a:pt x="238760" y="137160"/>
                </a:lnTo>
                <a:lnTo>
                  <a:pt x="238760" y="140970"/>
                </a:lnTo>
                <a:lnTo>
                  <a:pt x="237489" y="147320"/>
                </a:lnTo>
                <a:lnTo>
                  <a:pt x="236219" y="157479"/>
                </a:lnTo>
                <a:lnTo>
                  <a:pt x="234950" y="167639"/>
                </a:lnTo>
                <a:lnTo>
                  <a:pt x="233679" y="194310"/>
                </a:lnTo>
                <a:lnTo>
                  <a:pt x="233679" y="228600"/>
                </a:lnTo>
                <a:lnTo>
                  <a:pt x="233679" y="681989"/>
                </a:lnTo>
                <a:lnTo>
                  <a:pt x="0" y="681989"/>
                </a:lnTo>
                <a:lnTo>
                  <a:pt x="0" y="11429"/>
                </a:lnTo>
                <a:lnTo>
                  <a:pt x="237489" y="11429"/>
                </a:lnTo>
                <a:close/>
              </a:path>
            </a:pathLst>
          </a:custGeom>
          <a:ln w="19048">
            <a:solidFill>
              <a:srgbClr val="99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01385" y="2505075"/>
            <a:ext cx="546098" cy="7251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95135" y="2352675"/>
            <a:ext cx="584198" cy="86613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418705" y="2352675"/>
            <a:ext cx="584198" cy="86613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21560" y="2526029"/>
            <a:ext cx="539750" cy="681990"/>
          </a:xfrm>
          <a:custGeom>
            <a:avLst/>
            <a:gdLst/>
            <a:ahLst/>
            <a:cxnLst/>
            <a:rect l="l" t="t" r="r" b="b"/>
            <a:pathLst>
              <a:path w="539750" h="681989">
                <a:moveTo>
                  <a:pt x="234950" y="0"/>
                </a:moveTo>
                <a:lnTo>
                  <a:pt x="0" y="0"/>
                </a:lnTo>
                <a:lnTo>
                  <a:pt x="0" y="452120"/>
                </a:lnTo>
                <a:lnTo>
                  <a:pt x="1269" y="524510"/>
                </a:lnTo>
                <a:lnTo>
                  <a:pt x="3809" y="567690"/>
                </a:lnTo>
                <a:lnTo>
                  <a:pt x="7619" y="581660"/>
                </a:lnTo>
                <a:lnTo>
                  <a:pt x="8889" y="589280"/>
                </a:lnTo>
                <a:lnTo>
                  <a:pt x="11429" y="595630"/>
                </a:lnTo>
                <a:lnTo>
                  <a:pt x="13969" y="603250"/>
                </a:lnTo>
                <a:lnTo>
                  <a:pt x="21589" y="615950"/>
                </a:lnTo>
                <a:lnTo>
                  <a:pt x="25400" y="623570"/>
                </a:lnTo>
                <a:lnTo>
                  <a:pt x="29209" y="629920"/>
                </a:lnTo>
                <a:lnTo>
                  <a:pt x="34289" y="636270"/>
                </a:lnTo>
                <a:lnTo>
                  <a:pt x="40639" y="641350"/>
                </a:lnTo>
                <a:lnTo>
                  <a:pt x="52069" y="652780"/>
                </a:lnTo>
                <a:lnTo>
                  <a:pt x="59689" y="657860"/>
                </a:lnTo>
                <a:lnTo>
                  <a:pt x="67309" y="661670"/>
                </a:lnTo>
                <a:lnTo>
                  <a:pt x="76200" y="665480"/>
                </a:lnTo>
                <a:lnTo>
                  <a:pt x="85089" y="670560"/>
                </a:lnTo>
                <a:lnTo>
                  <a:pt x="115569" y="678180"/>
                </a:lnTo>
                <a:lnTo>
                  <a:pt x="127000" y="680720"/>
                </a:lnTo>
                <a:lnTo>
                  <a:pt x="138429" y="680720"/>
                </a:lnTo>
                <a:lnTo>
                  <a:pt x="151129" y="681990"/>
                </a:lnTo>
                <a:lnTo>
                  <a:pt x="175259" y="681990"/>
                </a:lnTo>
                <a:lnTo>
                  <a:pt x="186689" y="680720"/>
                </a:lnTo>
                <a:lnTo>
                  <a:pt x="196850" y="679450"/>
                </a:lnTo>
                <a:lnTo>
                  <a:pt x="208279" y="678180"/>
                </a:lnTo>
                <a:lnTo>
                  <a:pt x="217169" y="675640"/>
                </a:lnTo>
                <a:lnTo>
                  <a:pt x="227329" y="673100"/>
                </a:lnTo>
                <a:lnTo>
                  <a:pt x="237489" y="669290"/>
                </a:lnTo>
                <a:lnTo>
                  <a:pt x="246379" y="665480"/>
                </a:lnTo>
                <a:lnTo>
                  <a:pt x="254000" y="660400"/>
                </a:lnTo>
                <a:lnTo>
                  <a:pt x="271779" y="650240"/>
                </a:lnTo>
                <a:lnTo>
                  <a:pt x="278129" y="643890"/>
                </a:lnTo>
                <a:lnTo>
                  <a:pt x="285750" y="637540"/>
                </a:lnTo>
                <a:lnTo>
                  <a:pt x="293369" y="629920"/>
                </a:lnTo>
                <a:lnTo>
                  <a:pt x="306069" y="614680"/>
                </a:lnTo>
                <a:lnTo>
                  <a:pt x="539750" y="614680"/>
                </a:lnTo>
                <a:lnTo>
                  <a:pt x="539750" y="563880"/>
                </a:lnTo>
                <a:lnTo>
                  <a:pt x="270509" y="563880"/>
                </a:lnTo>
                <a:lnTo>
                  <a:pt x="264159" y="562610"/>
                </a:lnTo>
                <a:lnTo>
                  <a:pt x="256539" y="562610"/>
                </a:lnTo>
                <a:lnTo>
                  <a:pt x="254000" y="561340"/>
                </a:lnTo>
                <a:lnTo>
                  <a:pt x="252729" y="560070"/>
                </a:lnTo>
                <a:lnTo>
                  <a:pt x="250189" y="560070"/>
                </a:lnTo>
                <a:lnTo>
                  <a:pt x="247650" y="557530"/>
                </a:lnTo>
                <a:lnTo>
                  <a:pt x="245109" y="556260"/>
                </a:lnTo>
                <a:lnTo>
                  <a:pt x="242569" y="553720"/>
                </a:lnTo>
                <a:lnTo>
                  <a:pt x="242569" y="552450"/>
                </a:lnTo>
                <a:lnTo>
                  <a:pt x="241300" y="549910"/>
                </a:lnTo>
                <a:lnTo>
                  <a:pt x="240029" y="548640"/>
                </a:lnTo>
                <a:lnTo>
                  <a:pt x="240029" y="547370"/>
                </a:lnTo>
                <a:lnTo>
                  <a:pt x="238759" y="544830"/>
                </a:lnTo>
                <a:lnTo>
                  <a:pt x="237489" y="537210"/>
                </a:lnTo>
                <a:lnTo>
                  <a:pt x="237489" y="529590"/>
                </a:lnTo>
                <a:lnTo>
                  <a:pt x="236219" y="518160"/>
                </a:lnTo>
                <a:lnTo>
                  <a:pt x="234950" y="491490"/>
                </a:lnTo>
                <a:lnTo>
                  <a:pt x="234950" y="0"/>
                </a:lnTo>
                <a:close/>
              </a:path>
              <a:path w="539750" h="681989">
                <a:moveTo>
                  <a:pt x="539750" y="614680"/>
                </a:moveTo>
                <a:lnTo>
                  <a:pt x="306069" y="614680"/>
                </a:lnTo>
                <a:lnTo>
                  <a:pt x="302259" y="670560"/>
                </a:lnTo>
                <a:lnTo>
                  <a:pt x="539750" y="670560"/>
                </a:lnTo>
                <a:lnTo>
                  <a:pt x="539750" y="614680"/>
                </a:lnTo>
                <a:close/>
              </a:path>
              <a:path w="539750" h="681989">
                <a:moveTo>
                  <a:pt x="539750" y="0"/>
                </a:moveTo>
                <a:lnTo>
                  <a:pt x="306069" y="0"/>
                </a:lnTo>
                <a:lnTo>
                  <a:pt x="306069" y="487680"/>
                </a:lnTo>
                <a:lnTo>
                  <a:pt x="304800" y="516890"/>
                </a:lnTo>
                <a:lnTo>
                  <a:pt x="303529" y="537210"/>
                </a:lnTo>
                <a:lnTo>
                  <a:pt x="302259" y="543560"/>
                </a:lnTo>
                <a:lnTo>
                  <a:pt x="302259" y="546100"/>
                </a:lnTo>
                <a:lnTo>
                  <a:pt x="300989" y="548640"/>
                </a:lnTo>
                <a:lnTo>
                  <a:pt x="299719" y="549910"/>
                </a:lnTo>
                <a:lnTo>
                  <a:pt x="299719" y="552450"/>
                </a:lnTo>
                <a:lnTo>
                  <a:pt x="293369" y="558800"/>
                </a:lnTo>
                <a:lnTo>
                  <a:pt x="290829" y="560070"/>
                </a:lnTo>
                <a:lnTo>
                  <a:pt x="289559" y="560070"/>
                </a:lnTo>
                <a:lnTo>
                  <a:pt x="284479" y="562610"/>
                </a:lnTo>
                <a:lnTo>
                  <a:pt x="275589" y="562610"/>
                </a:lnTo>
                <a:lnTo>
                  <a:pt x="270509" y="563880"/>
                </a:lnTo>
                <a:lnTo>
                  <a:pt x="539750" y="563880"/>
                </a:lnTo>
                <a:lnTo>
                  <a:pt x="539750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21560" y="2526029"/>
            <a:ext cx="539750" cy="681990"/>
          </a:xfrm>
          <a:custGeom>
            <a:avLst/>
            <a:gdLst/>
            <a:ahLst/>
            <a:cxnLst/>
            <a:rect l="l" t="t" r="r" b="b"/>
            <a:pathLst>
              <a:path w="539750" h="681989">
                <a:moveTo>
                  <a:pt x="539750" y="0"/>
                </a:moveTo>
                <a:lnTo>
                  <a:pt x="539750" y="670560"/>
                </a:lnTo>
                <a:lnTo>
                  <a:pt x="302259" y="670560"/>
                </a:lnTo>
                <a:lnTo>
                  <a:pt x="306069" y="614680"/>
                </a:lnTo>
                <a:lnTo>
                  <a:pt x="299719" y="622300"/>
                </a:lnTo>
                <a:lnTo>
                  <a:pt x="293369" y="629920"/>
                </a:lnTo>
                <a:lnTo>
                  <a:pt x="285750" y="637540"/>
                </a:lnTo>
                <a:lnTo>
                  <a:pt x="278129" y="643890"/>
                </a:lnTo>
                <a:lnTo>
                  <a:pt x="271779" y="650240"/>
                </a:lnTo>
                <a:lnTo>
                  <a:pt x="262889" y="655320"/>
                </a:lnTo>
                <a:lnTo>
                  <a:pt x="254000" y="660400"/>
                </a:lnTo>
                <a:lnTo>
                  <a:pt x="246379" y="665480"/>
                </a:lnTo>
                <a:lnTo>
                  <a:pt x="237489" y="669290"/>
                </a:lnTo>
                <a:lnTo>
                  <a:pt x="227329" y="673100"/>
                </a:lnTo>
                <a:lnTo>
                  <a:pt x="217169" y="675640"/>
                </a:lnTo>
                <a:lnTo>
                  <a:pt x="208279" y="678180"/>
                </a:lnTo>
                <a:lnTo>
                  <a:pt x="196850" y="679450"/>
                </a:lnTo>
                <a:lnTo>
                  <a:pt x="186689" y="680720"/>
                </a:lnTo>
                <a:lnTo>
                  <a:pt x="175259" y="681990"/>
                </a:lnTo>
                <a:lnTo>
                  <a:pt x="163829" y="681990"/>
                </a:lnTo>
                <a:lnTo>
                  <a:pt x="151129" y="681990"/>
                </a:lnTo>
                <a:lnTo>
                  <a:pt x="138429" y="680720"/>
                </a:lnTo>
                <a:lnTo>
                  <a:pt x="127000" y="680720"/>
                </a:lnTo>
                <a:lnTo>
                  <a:pt x="115569" y="678180"/>
                </a:lnTo>
                <a:lnTo>
                  <a:pt x="105409" y="675640"/>
                </a:lnTo>
                <a:lnTo>
                  <a:pt x="95250" y="673100"/>
                </a:lnTo>
                <a:lnTo>
                  <a:pt x="85089" y="670560"/>
                </a:lnTo>
                <a:lnTo>
                  <a:pt x="76200" y="665480"/>
                </a:lnTo>
                <a:lnTo>
                  <a:pt x="67309" y="661670"/>
                </a:lnTo>
                <a:lnTo>
                  <a:pt x="59689" y="657860"/>
                </a:lnTo>
                <a:lnTo>
                  <a:pt x="52069" y="652780"/>
                </a:lnTo>
                <a:lnTo>
                  <a:pt x="45719" y="646430"/>
                </a:lnTo>
                <a:lnTo>
                  <a:pt x="40639" y="641350"/>
                </a:lnTo>
                <a:lnTo>
                  <a:pt x="34289" y="636270"/>
                </a:lnTo>
                <a:lnTo>
                  <a:pt x="29209" y="629920"/>
                </a:lnTo>
                <a:lnTo>
                  <a:pt x="25400" y="623570"/>
                </a:lnTo>
                <a:lnTo>
                  <a:pt x="21589" y="615950"/>
                </a:lnTo>
                <a:lnTo>
                  <a:pt x="17779" y="609600"/>
                </a:lnTo>
                <a:lnTo>
                  <a:pt x="13969" y="603250"/>
                </a:lnTo>
                <a:lnTo>
                  <a:pt x="11429" y="595630"/>
                </a:lnTo>
                <a:lnTo>
                  <a:pt x="8889" y="589280"/>
                </a:lnTo>
                <a:lnTo>
                  <a:pt x="7619" y="581660"/>
                </a:lnTo>
                <a:lnTo>
                  <a:pt x="5079" y="574040"/>
                </a:lnTo>
                <a:lnTo>
                  <a:pt x="3809" y="567690"/>
                </a:lnTo>
                <a:lnTo>
                  <a:pt x="2539" y="549910"/>
                </a:lnTo>
                <a:lnTo>
                  <a:pt x="1269" y="524510"/>
                </a:lnTo>
                <a:lnTo>
                  <a:pt x="0" y="452120"/>
                </a:lnTo>
                <a:lnTo>
                  <a:pt x="0" y="0"/>
                </a:lnTo>
                <a:lnTo>
                  <a:pt x="234950" y="0"/>
                </a:lnTo>
                <a:lnTo>
                  <a:pt x="234950" y="455930"/>
                </a:lnTo>
                <a:lnTo>
                  <a:pt x="234950" y="491490"/>
                </a:lnTo>
                <a:lnTo>
                  <a:pt x="236219" y="518160"/>
                </a:lnTo>
                <a:lnTo>
                  <a:pt x="237489" y="529590"/>
                </a:lnTo>
                <a:lnTo>
                  <a:pt x="237489" y="537210"/>
                </a:lnTo>
                <a:lnTo>
                  <a:pt x="238759" y="544830"/>
                </a:lnTo>
                <a:lnTo>
                  <a:pt x="240029" y="547370"/>
                </a:lnTo>
                <a:lnTo>
                  <a:pt x="240029" y="548640"/>
                </a:lnTo>
                <a:lnTo>
                  <a:pt x="241300" y="549910"/>
                </a:lnTo>
                <a:lnTo>
                  <a:pt x="242569" y="552450"/>
                </a:lnTo>
                <a:lnTo>
                  <a:pt x="242569" y="553720"/>
                </a:lnTo>
                <a:lnTo>
                  <a:pt x="243839" y="554990"/>
                </a:lnTo>
                <a:lnTo>
                  <a:pt x="245109" y="556260"/>
                </a:lnTo>
                <a:lnTo>
                  <a:pt x="247650" y="557530"/>
                </a:lnTo>
                <a:lnTo>
                  <a:pt x="248919" y="558800"/>
                </a:lnTo>
                <a:lnTo>
                  <a:pt x="250189" y="560070"/>
                </a:lnTo>
                <a:lnTo>
                  <a:pt x="252729" y="560070"/>
                </a:lnTo>
                <a:lnTo>
                  <a:pt x="254000" y="561340"/>
                </a:lnTo>
                <a:lnTo>
                  <a:pt x="256539" y="562610"/>
                </a:lnTo>
                <a:lnTo>
                  <a:pt x="259079" y="562610"/>
                </a:lnTo>
                <a:lnTo>
                  <a:pt x="261619" y="562610"/>
                </a:lnTo>
                <a:lnTo>
                  <a:pt x="264159" y="562610"/>
                </a:lnTo>
                <a:lnTo>
                  <a:pt x="270509" y="563880"/>
                </a:lnTo>
                <a:lnTo>
                  <a:pt x="275589" y="562610"/>
                </a:lnTo>
                <a:lnTo>
                  <a:pt x="279400" y="562610"/>
                </a:lnTo>
                <a:lnTo>
                  <a:pt x="281939" y="562610"/>
                </a:lnTo>
                <a:lnTo>
                  <a:pt x="284479" y="562610"/>
                </a:lnTo>
                <a:lnTo>
                  <a:pt x="287019" y="561340"/>
                </a:lnTo>
                <a:lnTo>
                  <a:pt x="289559" y="560070"/>
                </a:lnTo>
                <a:lnTo>
                  <a:pt x="290829" y="560070"/>
                </a:lnTo>
                <a:lnTo>
                  <a:pt x="293369" y="558800"/>
                </a:lnTo>
                <a:lnTo>
                  <a:pt x="294639" y="557530"/>
                </a:lnTo>
                <a:lnTo>
                  <a:pt x="295909" y="556260"/>
                </a:lnTo>
                <a:lnTo>
                  <a:pt x="297179" y="554990"/>
                </a:lnTo>
                <a:lnTo>
                  <a:pt x="298450" y="553720"/>
                </a:lnTo>
                <a:lnTo>
                  <a:pt x="299719" y="552450"/>
                </a:lnTo>
                <a:lnTo>
                  <a:pt x="299719" y="549910"/>
                </a:lnTo>
                <a:lnTo>
                  <a:pt x="300989" y="548640"/>
                </a:lnTo>
                <a:lnTo>
                  <a:pt x="302259" y="546100"/>
                </a:lnTo>
                <a:lnTo>
                  <a:pt x="302259" y="543560"/>
                </a:lnTo>
                <a:lnTo>
                  <a:pt x="303529" y="537210"/>
                </a:lnTo>
                <a:lnTo>
                  <a:pt x="304800" y="516890"/>
                </a:lnTo>
                <a:lnTo>
                  <a:pt x="306069" y="487680"/>
                </a:lnTo>
                <a:lnTo>
                  <a:pt x="306069" y="450850"/>
                </a:lnTo>
                <a:lnTo>
                  <a:pt x="306069" y="0"/>
                </a:lnTo>
                <a:lnTo>
                  <a:pt x="539750" y="0"/>
                </a:lnTo>
                <a:close/>
              </a:path>
            </a:pathLst>
          </a:custGeom>
          <a:ln w="19048">
            <a:solidFill>
              <a:srgbClr val="99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74209" y="2378710"/>
            <a:ext cx="241300" cy="106680"/>
          </a:xfrm>
          <a:custGeom>
            <a:avLst/>
            <a:gdLst/>
            <a:ahLst/>
            <a:cxnLst/>
            <a:rect l="l" t="t" r="r" b="b"/>
            <a:pathLst>
              <a:path w="241300" h="106680">
                <a:moveTo>
                  <a:pt x="241300" y="0"/>
                </a:moveTo>
                <a:lnTo>
                  <a:pt x="0" y="0"/>
                </a:lnTo>
                <a:lnTo>
                  <a:pt x="0" y="106679"/>
                </a:lnTo>
                <a:lnTo>
                  <a:pt x="241300" y="106679"/>
                </a:lnTo>
                <a:lnTo>
                  <a:pt x="241300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74209" y="2526029"/>
            <a:ext cx="241300" cy="670560"/>
          </a:xfrm>
          <a:custGeom>
            <a:avLst/>
            <a:gdLst/>
            <a:ahLst/>
            <a:cxnLst/>
            <a:rect l="l" t="t" r="r" b="b"/>
            <a:pathLst>
              <a:path w="241300" h="670560">
                <a:moveTo>
                  <a:pt x="241300" y="0"/>
                </a:moveTo>
                <a:lnTo>
                  <a:pt x="0" y="0"/>
                </a:lnTo>
                <a:lnTo>
                  <a:pt x="0" y="670560"/>
                </a:lnTo>
                <a:lnTo>
                  <a:pt x="241300" y="670560"/>
                </a:lnTo>
                <a:lnTo>
                  <a:pt x="241300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74209" y="2378710"/>
            <a:ext cx="241300" cy="106680"/>
          </a:xfrm>
          <a:custGeom>
            <a:avLst/>
            <a:gdLst/>
            <a:ahLst/>
            <a:cxnLst/>
            <a:rect l="l" t="t" r="r" b="b"/>
            <a:pathLst>
              <a:path w="241300" h="106680">
                <a:moveTo>
                  <a:pt x="241300" y="0"/>
                </a:moveTo>
                <a:lnTo>
                  <a:pt x="241300" y="106679"/>
                </a:lnTo>
                <a:lnTo>
                  <a:pt x="0" y="106679"/>
                </a:lnTo>
                <a:lnTo>
                  <a:pt x="0" y="0"/>
                </a:lnTo>
                <a:lnTo>
                  <a:pt x="241300" y="0"/>
                </a:lnTo>
                <a:close/>
              </a:path>
            </a:pathLst>
          </a:custGeom>
          <a:ln w="19048">
            <a:solidFill>
              <a:srgbClr val="99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74209" y="2526029"/>
            <a:ext cx="241300" cy="670560"/>
          </a:xfrm>
          <a:custGeom>
            <a:avLst/>
            <a:gdLst/>
            <a:ahLst/>
            <a:cxnLst/>
            <a:rect l="l" t="t" r="r" b="b"/>
            <a:pathLst>
              <a:path w="241300" h="670560">
                <a:moveTo>
                  <a:pt x="241300" y="0"/>
                </a:moveTo>
                <a:lnTo>
                  <a:pt x="241300" y="670560"/>
                </a:lnTo>
                <a:lnTo>
                  <a:pt x="0" y="670560"/>
                </a:lnTo>
                <a:lnTo>
                  <a:pt x="0" y="0"/>
                </a:lnTo>
                <a:lnTo>
                  <a:pt x="241300" y="0"/>
                </a:lnTo>
                <a:close/>
              </a:path>
            </a:pathLst>
          </a:custGeom>
          <a:ln w="19048">
            <a:solidFill>
              <a:srgbClr val="99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407659" y="2514600"/>
            <a:ext cx="539750" cy="681990"/>
          </a:xfrm>
          <a:custGeom>
            <a:avLst/>
            <a:gdLst/>
            <a:ahLst/>
            <a:cxnLst/>
            <a:rect l="l" t="t" r="r" b="b"/>
            <a:pathLst>
              <a:path w="539750" h="681989">
                <a:moveTo>
                  <a:pt x="237489" y="11429"/>
                </a:moveTo>
                <a:lnTo>
                  <a:pt x="0" y="11429"/>
                </a:lnTo>
                <a:lnTo>
                  <a:pt x="0" y="681989"/>
                </a:lnTo>
                <a:lnTo>
                  <a:pt x="233679" y="681989"/>
                </a:lnTo>
                <a:lnTo>
                  <a:pt x="233679" y="194310"/>
                </a:lnTo>
                <a:lnTo>
                  <a:pt x="234950" y="167639"/>
                </a:lnTo>
                <a:lnTo>
                  <a:pt x="236219" y="157479"/>
                </a:lnTo>
                <a:lnTo>
                  <a:pt x="237489" y="148589"/>
                </a:lnTo>
                <a:lnTo>
                  <a:pt x="238760" y="140970"/>
                </a:lnTo>
                <a:lnTo>
                  <a:pt x="238760" y="138429"/>
                </a:lnTo>
                <a:lnTo>
                  <a:pt x="241300" y="133350"/>
                </a:lnTo>
                <a:lnTo>
                  <a:pt x="241300" y="130810"/>
                </a:lnTo>
                <a:lnTo>
                  <a:pt x="243839" y="129539"/>
                </a:lnTo>
                <a:lnTo>
                  <a:pt x="243839" y="128270"/>
                </a:lnTo>
                <a:lnTo>
                  <a:pt x="247650" y="124460"/>
                </a:lnTo>
                <a:lnTo>
                  <a:pt x="250189" y="123189"/>
                </a:lnTo>
                <a:lnTo>
                  <a:pt x="251460" y="123189"/>
                </a:lnTo>
                <a:lnTo>
                  <a:pt x="252729" y="121920"/>
                </a:lnTo>
                <a:lnTo>
                  <a:pt x="257810" y="119379"/>
                </a:lnTo>
                <a:lnTo>
                  <a:pt x="262889" y="119379"/>
                </a:lnTo>
                <a:lnTo>
                  <a:pt x="265429" y="118110"/>
                </a:lnTo>
                <a:lnTo>
                  <a:pt x="535247" y="118110"/>
                </a:lnTo>
                <a:lnTo>
                  <a:pt x="533400" y="107950"/>
                </a:lnTo>
                <a:lnTo>
                  <a:pt x="532129" y="96520"/>
                </a:lnTo>
                <a:lnTo>
                  <a:pt x="529589" y="86360"/>
                </a:lnTo>
                <a:lnTo>
                  <a:pt x="524147" y="73660"/>
                </a:lnTo>
                <a:lnTo>
                  <a:pt x="233679" y="73660"/>
                </a:lnTo>
                <a:lnTo>
                  <a:pt x="237489" y="11429"/>
                </a:lnTo>
                <a:close/>
              </a:path>
              <a:path w="539750" h="681989">
                <a:moveTo>
                  <a:pt x="535247" y="118110"/>
                </a:moveTo>
                <a:lnTo>
                  <a:pt x="276860" y="118110"/>
                </a:lnTo>
                <a:lnTo>
                  <a:pt x="279400" y="119379"/>
                </a:lnTo>
                <a:lnTo>
                  <a:pt x="284479" y="119379"/>
                </a:lnTo>
                <a:lnTo>
                  <a:pt x="287019" y="120650"/>
                </a:lnTo>
                <a:lnTo>
                  <a:pt x="288289" y="120650"/>
                </a:lnTo>
                <a:lnTo>
                  <a:pt x="290829" y="121920"/>
                </a:lnTo>
                <a:lnTo>
                  <a:pt x="292100" y="123189"/>
                </a:lnTo>
                <a:lnTo>
                  <a:pt x="294639" y="124460"/>
                </a:lnTo>
                <a:lnTo>
                  <a:pt x="295910" y="125729"/>
                </a:lnTo>
                <a:lnTo>
                  <a:pt x="295910" y="127000"/>
                </a:lnTo>
                <a:lnTo>
                  <a:pt x="298450" y="128270"/>
                </a:lnTo>
                <a:lnTo>
                  <a:pt x="298450" y="129539"/>
                </a:lnTo>
                <a:lnTo>
                  <a:pt x="299719" y="130810"/>
                </a:lnTo>
                <a:lnTo>
                  <a:pt x="300989" y="133350"/>
                </a:lnTo>
                <a:lnTo>
                  <a:pt x="300989" y="135889"/>
                </a:lnTo>
                <a:lnTo>
                  <a:pt x="302260" y="138429"/>
                </a:lnTo>
                <a:lnTo>
                  <a:pt x="303529" y="144779"/>
                </a:lnTo>
                <a:lnTo>
                  <a:pt x="304800" y="162560"/>
                </a:lnTo>
                <a:lnTo>
                  <a:pt x="306069" y="186689"/>
                </a:lnTo>
                <a:lnTo>
                  <a:pt x="306069" y="681989"/>
                </a:lnTo>
                <a:lnTo>
                  <a:pt x="539750" y="681989"/>
                </a:lnTo>
                <a:lnTo>
                  <a:pt x="539750" y="171450"/>
                </a:lnTo>
                <a:lnTo>
                  <a:pt x="537104" y="135889"/>
                </a:lnTo>
                <a:lnTo>
                  <a:pt x="535939" y="121920"/>
                </a:lnTo>
                <a:lnTo>
                  <a:pt x="535247" y="118110"/>
                </a:lnTo>
                <a:close/>
              </a:path>
              <a:path w="539750" h="681989">
                <a:moveTo>
                  <a:pt x="396239" y="0"/>
                </a:moveTo>
                <a:lnTo>
                  <a:pt x="369569" y="0"/>
                </a:lnTo>
                <a:lnTo>
                  <a:pt x="335279" y="3810"/>
                </a:lnTo>
                <a:lnTo>
                  <a:pt x="325119" y="6350"/>
                </a:lnTo>
                <a:lnTo>
                  <a:pt x="314960" y="10160"/>
                </a:lnTo>
                <a:lnTo>
                  <a:pt x="306069" y="12700"/>
                </a:lnTo>
                <a:lnTo>
                  <a:pt x="262889" y="40639"/>
                </a:lnTo>
                <a:lnTo>
                  <a:pt x="233679" y="73660"/>
                </a:lnTo>
                <a:lnTo>
                  <a:pt x="524147" y="73660"/>
                </a:lnTo>
                <a:lnTo>
                  <a:pt x="521969" y="68579"/>
                </a:lnTo>
                <a:lnTo>
                  <a:pt x="516889" y="60960"/>
                </a:lnTo>
                <a:lnTo>
                  <a:pt x="511810" y="52070"/>
                </a:lnTo>
                <a:lnTo>
                  <a:pt x="480060" y="24129"/>
                </a:lnTo>
                <a:lnTo>
                  <a:pt x="435610" y="6350"/>
                </a:lnTo>
                <a:lnTo>
                  <a:pt x="422910" y="2539"/>
                </a:lnTo>
                <a:lnTo>
                  <a:pt x="396239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407659" y="2514600"/>
            <a:ext cx="539750" cy="681990"/>
          </a:xfrm>
          <a:custGeom>
            <a:avLst/>
            <a:gdLst/>
            <a:ahLst/>
            <a:cxnLst/>
            <a:rect l="l" t="t" r="r" b="b"/>
            <a:pathLst>
              <a:path w="539750" h="681989">
                <a:moveTo>
                  <a:pt x="237489" y="11429"/>
                </a:moveTo>
                <a:lnTo>
                  <a:pt x="233679" y="73660"/>
                </a:lnTo>
                <a:lnTo>
                  <a:pt x="240029" y="64770"/>
                </a:lnTo>
                <a:lnTo>
                  <a:pt x="247650" y="55879"/>
                </a:lnTo>
                <a:lnTo>
                  <a:pt x="255269" y="48260"/>
                </a:lnTo>
                <a:lnTo>
                  <a:pt x="262889" y="40639"/>
                </a:lnTo>
                <a:lnTo>
                  <a:pt x="270510" y="34289"/>
                </a:lnTo>
                <a:lnTo>
                  <a:pt x="278129" y="27939"/>
                </a:lnTo>
                <a:lnTo>
                  <a:pt x="287019" y="22860"/>
                </a:lnTo>
                <a:lnTo>
                  <a:pt x="295910" y="17779"/>
                </a:lnTo>
                <a:lnTo>
                  <a:pt x="306069" y="12700"/>
                </a:lnTo>
                <a:lnTo>
                  <a:pt x="314960" y="10160"/>
                </a:lnTo>
                <a:lnTo>
                  <a:pt x="325119" y="6350"/>
                </a:lnTo>
                <a:lnTo>
                  <a:pt x="335279" y="3810"/>
                </a:lnTo>
                <a:lnTo>
                  <a:pt x="346710" y="2539"/>
                </a:lnTo>
                <a:lnTo>
                  <a:pt x="358139" y="1270"/>
                </a:lnTo>
                <a:lnTo>
                  <a:pt x="369569" y="0"/>
                </a:lnTo>
                <a:lnTo>
                  <a:pt x="381000" y="0"/>
                </a:lnTo>
                <a:lnTo>
                  <a:pt x="396239" y="0"/>
                </a:lnTo>
                <a:lnTo>
                  <a:pt x="410210" y="1270"/>
                </a:lnTo>
                <a:lnTo>
                  <a:pt x="422910" y="2539"/>
                </a:lnTo>
                <a:lnTo>
                  <a:pt x="435610" y="6350"/>
                </a:lnTo>
                <a:lnTo>
                  <a:pt x="448310" y="8889"/>
                </a:lnTo>
                <a:lnTo>
                  <a:pt x="488950" y="30479"/>
                </a:lnTo>
                <a:lnTo>
                  <a:pt x="504189" y="44450"/>
                </a:lnTo>
                <a:lnTo>
                  <a:pt x="511810" y="52070"/>
                </a:lnTo>
                <a:lnTo>
                  <a:pt x="516889" y="60960"/>
                </a:lnTo>
                <a:lnTo>
                  <a:pt x="521969" y="68579"/>
                </a:lnTo>
                <a:lnTo>
                  <a:pt x="525779" y="77470"/>
                </a:lnTo>
                <a:lnTo>
                  <a:pt x="529589" y="86360"/>
                </a:lnTo>
                <a:lnTo>
                  <a:pt x="532129" y="96520"/>
                </a:lnTo>
                <a:lnTo>
                  <a:pt x="533400" y="107950"/>
                </a:lnTo>
                <a:lnTo>
                  <a:pt x="535939" y="121920"/>
                </a:lnTo>
                <a:lnTo>
                  <a:pt x="537210" y="137160"/>
                </a:lnTo>
                <a:lnTo>
                  <a:pt x="539750" y="171450"/>
                </a:lnTo>
                <a:lnTo>
                  <a:pt x="539750" y="212089"/>
                </a:lnTo>
                <a:lnTo>
                  <a:pt x="539750" y="681989"/>
                </a:lnTo>
                <a:lnTo>
                  <a:pt x="306069" y="681989"/>
                </a:lnTo>
                <a:lnTo>
                  <a:pt x="306069" y="217170"/>
                </a:lnTo>
                <a:lnTo>
                  <a:pt x="306069" y="186689"/>
                </a:lnTo>
                <a:lnTo>
                  <a:pt x="304800" y="162560"/>
                </a:lnTo>
                <a:lnTo>
                  <a:pt x="303529" y="144779"/>
                </a:lnTo>
                <a:lnTo>
                  <a:pt x="302260" y="138429"/>
                </a:lnTo>
                <a:lnTo>
                  <a:pt x="300989" y="135889"/>
                </a:lnTo>
                <a:lnTo>
                  <a:pt x="300989" y="133350"/>
                </a:lnTo>
                <a:lnTo>
                  <a:pt x="299719" y="130810"/>
                </a:lnTo>
                <a:lnTo>
                  <a:pt x="298450" y="129539"/>
                </a:lnTo>
                <a:lnTo>
                  <a:pt x="298450" y="128270"/>
                </a:lnTo>
                <a:lnTo>
                  <a:pt x="295910" y="127000"/>
                </a:lnTo>
                <a:lnTo>
                  <a:pt x="295910" y="125729"/>
                </a:lnTo>
                <a:lnTo>
                  <a:pt x="294639" y="124460"/>
                </a:lnTo>
                <a:lnTo>
                  <a:pt x="292100" y="123189"/>
                </a:lnTo>
                <a:lnTo>
                  <a:pt x="290829" y="121920"/>
                </a:lnTo>
                <a:lnTo>
                  <a:pt x="288289" y="120650"/>
                </a:lnTo>
                <a:lnTo>
                  <a:pt x="287019" y="120650"/>
                </a:lnTo>
                <a:lnTo>
                  <a:pt x="284479" y="119379"/>
                </a:lnTo>
                <a:lnTo>
                  <a:pt x="281939" y="119379"/>
                </a:lnTo>
                <a:lnTo>
                  <a:pt x="279400" y="119379"/>
                </a:lnTo>
                <a:lnTo>
                  <a:pt x="276860" y="118110"/>
                </a:lnTo>
                <a:lnTo>
                  <a:pt x="274319" y="118110"/>
                </a:lnTo>
                <a:lnTo>
                  <a:pt x="271779" y="118110"/>
                </a:lnTo>
                <a:lnTo>
                  <a:pt x="269239" y="118110"/>
                </a:lnTo>
                <a:lnTo>
                  <a:pt x="265429" y="118110"/>
                </a:lnTo>
                <a:lnTo>
                  <a:pt x="262889" y="119379"/>
                </a:lnTo>
                <a:lnTo>
                  <a:pt x="260350" y="119379"/>
                </a:lnTo>
                <a:lnTo>
                  <a:pt x="257810" y="119379"/>
                </a:lnTo>
                <a:lnTo>
                  <a:pt x="255269" y="120650"/>
                </a:lnTo>
                <a:lnTo>
                  <a:pt x="252729" y="121920"/>
                </a:lnTo>
                <a:lnTo>
                  <a:pt x="251460" y="123189"/>
                </a:lnTo>
                <a:lnTo>
                  <a:pt x="250189" y="123189"/>
                </a:lnTo>
                <a:lnTo>
                  <a:pt x="247650" y="124460"/>
                </a:lnTo>
                <a:lnTo>
                  <a:pt x="246379" y="125729"/>
                </a:lnTo>
                <a:lnTo>
                  <a:pt x="243839" y="128270"/>
                </a:lnTo>
                <a:lnTo>
                  <a:pt x="243839" y="129539"/>
                </a:lnTo>
                <a:lnTo>
                  <a:pt x="241300" y="130810"/>
                </a:lnTo>
                <a:lnTo>
                  <a:pt x="241300" y="133350"/>
                </a:lnTo>
                <a:lnTo>
                  <a:pt x="240029" y="135889"/>
                </a:lnTo>
                <a:lnTo>
                  <a:pt x="238760" y="138429"/>
                </a:lnTo>
                <a:lnTo>
                  <a:pt x="238760" y="140970"/>
                </a:lnTo>
                <a:lnTo>
                  <a:pt x="237489" y="148589"/>
                </a:lnTo>
                <a:lnTo>
                  <a:pt x="236219" y="157479"/>
                </a:lnTo>
                <a:lnTo>
                  <a:pt x="234950" y="167639"/>
                </a:lnTo>
                <a:lnTo>
                  <a:pt x="233679" y="194310"/>
                </a:lnTo>
                <a:lnTo>
                  <a:pt x="233679" y="228600"/>
                </a:lnTo>
                <a:lnTo>
                  <a:pt x="233679" y="681989"/>
                </a:lnTo>
                <a:lnTo>
                  <a:pt x="0" y="681989"/>
                </a:lnTo>
                <a:lnTo>
                  <a:pt x="0" y="11429"/>
                </a:lnTo>
                <a:lnTo>
                  <a:pt x="237489" y="11429"/>
                </a:lnTo>
                <a:close/>
              </a:path>
            </a:pathLst>
          </a:custGeom>
          <a:ln w="19048">
            <a:solidFill>
              <a:srgbClr val="99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9429" y="643889"/>
            <a:ext cx="3023235" cy="469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900" b="1" spc="-5" dirty="0">
                <a:solidFill>
                  <a:srgbClr val="FFFF00"/>
                </a:solidFill>
                <a:latin typeface="Arial"/>
                <a:cs typeface="Arial"/>
              </a:rPr>
              <a:t>Accident</a:t>
            </a:r>
            <a:r>
              <a:rPr sz="2900" b="1" spc="-2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900" b="1" dirty="0">
                <a:solidFill>
                  <a:srgbClr val="FFFF00"/>
                </a:solidFill>
                <a:latin typeface="Arial"/>
                <a:cs typeface="Arial"/>
              </a:rPr>
              <a:t>Studies</a:t>
            </a:r>
            <a:endParaRPr sz="2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1219" y="1249680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solidFill>
                  <a:srgbClr val="FFCC99"/>
                </a:solidFill>
                <a:latin typeface="Calibri"/>
                <a:cs typeface="Calibri"/>
              </a:rPr>
              <a:t>●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5069" y="1163320"/>
            <a:ext cx="718121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all cases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‘non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injury’ incidents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had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the  potential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to become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events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more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serious  consequences.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1219" y="2865119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solidFill>
                  <a:srgbClr val="FFCC99"/>
                </a:solidFill>
                <a:latin typeface="Calibri"/>
                <a:cs typeface="Calibri"/>
              </a:rPr>
              <a:t>●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95069" y="2778759"/>
            <a:ext cx="717994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Such ratios clearly demonstrate that safety effort  should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be aimed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at all accidents including unsafe  practices at the bottom of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pyramid, with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resulting improvement in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upper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tiers.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1219" y="4857750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solidFill>
                  <a:srgbClr val="FFCC99"/>
                </a:solidFill>
                <a:latin typeface="Calibri"/>
                <a:cs typeface="Calibri"/>
              </a:rPr>
              <a:t>●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95069" y="4771390"/>
            <a:ext cx="7183120" cy="153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3189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Peterson (1978) in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defining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the principles of safety  management says that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2400" i="1" spc="10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2400" i="1" spc="-5" dirty="0">
                <a:solidFill>
                  <a:srgbClr val="FFFFFF"/>
                </a:solidFill>
                <a:latin typeface="Arial"/>
                <a:cs typeface="Arial"/>
              </a:rPr>
              <a:t>unsafe </a:t>
            </a:r>
            <a:r>
              <a:rPr sz="2400" i="1" dirty="0">
                <a:solidFill>
                  <a:srgbClr val="FFFFFF"/>
                </a:solidFill>
                <a:latin typeface="Arial"/>
                <a:cs typeface="Arial"/>
              </a:rPr>
              <a:t>act, </a:t>
            </a:r>
            <a:r>
              <a:rPr sz="2400" i="1" spc="-5" dirty="0">
                <a:solidFill>
                  <a:srgbClr val="FFFFFF"/>
                </a:solidFill>
                <a:latin typeface="Arial"/>
                <a:cs typeface="Arial"/>
              </a:rPr>
              <a:t>an unsafe  condition, an accident are </a:t>
            </a:r>
            <a:r>
              <a:rPr sz="2400" i="1" spc="-10" dirty="0">
                <a:solidFill>
                  <a:srgbClr val="FFFFFF"/>
                </a:solidFill>
                <a:latin typeface="Arial"/>
                <a:cs typeface="Arial"/>
              </a:rPr>
              <a:t>symptoms </a:t>
            </a:r>
            <a:r>
              <a:rPr sz="2400" i="1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i="1" spc="-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i="1" spc="-10" dirty="0">
                <a:solidFill>
                  <a:srgbClr val="FFFFFF"/>
                </a:solidFill>
                <a:latin typeface="Arial"/>
                <a:cs typeface="Arial"/>
              </a:rPr>
              <a:t>something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400" i="1" spc="-5" dirty="0">
                <a:solidFill>
                  <a:srgbClr val="FFFFFF"/>
                </a:solidFill>
                <a:latin typeface="Arial"/>
                <a:cs typeface="Arial"/>
              </a:rPr>
              <a:t>wrong within </a:t>
            </a:r>
            <a:r>
              <a:rPr sz="2400" i="1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i="1" spc="-10" dirty="0">
                <a:solidFill>
                  <a:srgbClr val="FFFFFF"/>
                </a:solidFill>
                <a:latin typeface="Arial"/>
                <a:cs typeface="Arial"/>
              </a:rPr>
              <a:t>management’s</a:t>
            </a:r>
            <a:r>
              <a:rPr sz="24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Arial"/>
                <a:cs typeface="Arial"/>
              </a:rPr>
              <a:t>system.”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1219" y="1402080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solidFill>
                  <a:srgbClr val="FFCC99"/>
                </a:solidFill>
                <a:latin typeface="Calibri"/>
                <a:cs typeface="Calibri"/>
              </a:rPr>
              <a:t>●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95069" y="704205"/>
            <a:ext cx="7179945" cy="2100580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877060">
              <a:lnSpc>
                <a:spcPct val="100000"/>
              </a:lnSpc>
              <a:spcBef>
                <a:spcPts val="835"/>
              </a:spcBef>
            </a:pPr>
            <a:r>
              <a:rPr sz="2900" b="1" spc="-5" dirty="0">
                <a:solidFill>
                  <a:srgbClr val="FFFF00"/>
                </a:solidFill>
                <a:latin typeface="Arial"/>
                <a:cs typeface="Arial"/>
              </a:rPr>
              <a:t>Accident</a:t>
            </a:r>
            <a:r>
              <a:rPr sz="2900" b="1" dirty="0">
                <a:solidFill>
                  <a:srgbClr val="FFFF00"/>
                </a:solidFill>
                <a:latin typeface="Arial"/>
                <a:cs typeface="Arial"/>
              </a:rPr>
              <a:t> Studies</a:t>
            </a:r>
            <a:endParaRPr sz="29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600"/>
              </a:spcBef>
            </a:pP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events represent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degree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failure in control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are potential learning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experiences.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therefore  follows that all accidents should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investigated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some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extent.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1219" y="3383280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solidFill>
                  <a:srgbClr val="FFCC99"/>
                </a:solidFill>
                <a:latin typeface="Calibri"/>
                <a:cs typeface="Calibri"/>
              </a:rPr>
              <a:t>●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95069" y="3296920"/>
            <a:ext cx="71812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832485" algn="l"/>
                <a:tab pos="1904364" algn="l"/>
                <a:tab pos="3044190" algn="l"/>
                <a:tab pos="3625215" algn="l"/>
                <a:tab pos="5394960" algn="l"/>
                <a:tab pos="5960110" algn="l"/>
                <a:tab pos="6626859" algn="l"/>
              </a:tabLst>
            </a:pP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	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ex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	s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ou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d	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e	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ne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d	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y	the	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oss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potential, rather then just the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immediate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effect.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2C59A-CEF0-4510-9F12-B081F505E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6D687-B954-4E4F-B96C-1F6D133CC9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840E40-B878-485B-BB6C-EA56633D7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341120"/>
            <a:ext cx="6553200" cy="447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533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6853</TotalTime>
  <Words>3027</Words>
  <Application>Microsoft Office PowerPoint</Application>
  <PresentationFormat>On-screen Show (4:3)</PresentationFormat>
  <Paragraphs>579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0" baseType="lpstr">
      <vt:lpstr>Arial</vt:lpstr>
      <vt:lpstr>Arial Black</vt:lpstr>
      <vt:lpstr>Calibri</vt:lpstr>
      <vt:lpstr>Noto Sans Symbols</vt:lpstr>
      <vt:lpstr>Symbol</vt:lpstr>
      <vt:lpstr>Times New Roman</vt:lpstr>
      <vt:lpstr>Verdana</vt:lpstr>
      <vt:lpstr>Office Theme</vt:lpstr>
      <vt:lpstr>Accident and  Incident  Investigation</vt:lpstr>
      <vt:lpstr>Objectives of this Section</vt:lpstr>
      <vt:lpstr>PowerPoint Presentation</vt:lpstr>
      <vt:lpstr>Accident Investigation</vt:lpstr>
      <vt:lpstr>What to Investigate? All accidents whether major or minor are caused.</vt:lpstr>
      <vt:lpstr>Many accident ratio studies have been undertaken and  the one shown below is based on studies carried out by  the Health &amp; Safety Executive.</vt:lpstr>
      <vt:lpstr>Accident Studies</vt:lpstr>
      <vt:lpstr>PowerPoint Presentation</vt:lpstr>
      <vt:lpstr>PowerPoint Presentation</vt:lpstr>
      <vt:lpstr>Stages in an Accident/Incident Investigation</vt:lpstr>
      <vt:lpstr>Dealing with Immediate Risks</vt:lpstr>
      <vt:lpstr>Selecting the level of  investigation</vt:lpstr>
      <vt:lpstr>Investigating the Event</vt:lpstr>
      <vt:lpstr>A few sources should give the investigator all that is  needed to know.</vt:lpstr>
      <vt:lpstr>Interviews</vt:lpstr>
      <vt:lpstr>Interviews</vt:lpstr>
      <vt:lpstr>Observation</vt:lpstr>
      <vt:lpstr>Documents</vt:lpstr>
      <vt:lpstr>Determining Causes</vt:lpstr>
      <vt:lpstr>Determine what changes are needed</vt:lpstr>
      <vt:lpstr>Recording &amp; Analysing the Results</vt:lpstr>
      <vt:lpstr>Reviewing the Process</vt:lpstr>
      <vt:lpstr>The investigation system should be examined  from time to time to check that it consistently  delivers information in accordance with the  stated objectives and standards. This usually  requires:</vt:lpstr>
      <vt:lpstr>PowerPoint Presentation</vt:lpstr>
      <vt:lpstr>What is your definition  of an “Accident”?</vt:lpstr>
      <vt:lpstr>What is an Accident</vt:lpstr>
      <vt:lpstr>How do Accidents occur?</vt:lpstr>
      <vt:lpstr>Unsafe Acts</vt:lpstr>
      <vt:lpstr>What is an Accident Investigation?</vt:lpstr>
      <vt:lpstr>Which Accidents should be  Recorded or Reported?</vt:lpstr>
      <vt:lpstr>Why Investigate Accidents?</vt:lpstr>
      <vt:lpstr>Accident vs. Near-Miss</vt:lpstr>
      <vt:lpstr>Accident Ratio Study</vt:lpstr>
      <vt:lpstr>Accident Causes</vt:lpstr>
      <vt:lpstr>Accident Causation Model</vt:lpstr>
      <vt:lpstr>Results of the Accident</vt:lpstr>
      <vt:lpstr>Incident Occurrence</vt:lpstr>
      <vt:lpstr>Immediate Causes</vt:lpstr>
      <vt:lpstr>Immediate Causes (cont’d)</vt:lpstr>
      <vt:lpstr>Basic Causes</vt:lpstr>
      <vt:lpstr>Basic Causes (cont’d)</vt:lpstr>
      <vt:lpstr>Severity of Incident</vt:lpstr>
      <vt:lpstr>Who Investigates?</vt:lpstr>
      <vt:lpstr>Investigator’s Qualifications</vt:lpstr>
      <vt:lpstr>When to Investigate?</vt:lpstr>
      <vt:lpstr>What to Investigate?</vt:lpstr>
      <vt:lpstr>Accident Investigation Kit</vt:lpstr>
      <vt:lpstr>The Accident Occurs</vt:lpstr>
      <vt:lpstr>Beginning the Investigation</vt:lpstr>
      <vt:lpstr>What’s Involved?</vt:lpstr>
      <vt:lpstr>Witnesses</vt:lpstr>
      <vt:lpstr>Interviewing Tips</vt:lpstr>
      <vt:lpstr>What was Involved?</vt:lpstr>
      <vt:lpstr>Time of Accident</vt:lpstr>
      <vt:lpstr>Accident Location</vt:lpstr>
      <vt:lpstr>Accident Narrative</vt:lpstr>
      <vt:lpstr>Employee’s Activity</vt:lpstr>
      <vt:lpstr>Causal Factors</vt:lpstr>
      <vt:lpstr>Corrective Actions Taken</vt:lpstr>
      <vt:lpstr>Immediate Notification</vt:lpstr>
      <vt:lpstr>Accident Analysis 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Accident and  Incident  Investigation</dc:title>
  <cp:lastModifiedBy>Praveen D</cp:lastModifiedBy>
  <cp:revision>10</cp:revision>
  <dcterms:created xsi:type="dcterms:W3CDTF">2018-09-12T04:30:58Z</dcterms:created>
  <dcterms:modified xsi:type="dcterms:W3CDTF">2022-03-09T02:45:49Z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2013-12-27T00:00:00Z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2018-09-12T00:00:00Z</vt:filetime>
  </property>
</Properties>
</file>