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57" r:id="rId6"/>
    <p:sldId id="260" r:id="rId7"/>
    <p:sldId id="261" r:id="rId8"/>
    <p:sldId id="262" r:id="rId9"/>
    <p:sldId id="263" r:id="rId10"/>
    <p:sldId id="266"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360100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208140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384458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323083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36031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20507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406106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208037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345241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113081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FAC9F-1100-4469-8BA7-EF1D49D9C98C}"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0896A-7F6F-4D90-A3D8-3E474E8F2990}" type="slidenum">
              <a:rPr lang="en-US" smtClean="0"/>
              <a:pPr/>
              <a:t>‹#›</a:t>
            </a:fld>
            <a:endParaRPr lang="en-US"/>
          </a:p>
        </p:txBody>
      </p:sp>
    </p:spTree>
    <p:extLst>
      <p:ext uri="{BB962C8B-B14F-4D97-AF65-F5344CB8AC3E}">
        <p14:creationId xmlns:p14="http://schemas.microsoft.com/office/powerpoint/2010/main" val="120894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FAC9F-1100-4469-8BA7-EF1D49D9C98C}" type="datetimeFigureOut">
              <a:rPr lang="en-US" smtClean="0"/>
              <a:pPr/>
              <a:t>10/21/2021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0896A-7F6F-4D90-A3D8-3E474E8F2990}" type="slidenum">
              <a:rPr lang="en-US" smtClean="0"/>
              <a:pPr/>
              <a:t>‹#›</a:t>
            </a:fld>
            <a:endParaRPr lang="en-US"/>
          </a:p>
        </p:txBody>
      </p:sp>
    </p:spTree>
    <p:extLst>
      <p:ext uri="{BB962C8B-B14F-4D97-AF65-F5344CB8AC3E}">
        <p14:creationId xmlns:p14="http://schemas.microsoft.com/office/powerpoint/2010/main" val="221465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SAFETY PERFORMANCE MEASUREMENT </a:t>
            </a:r>
            <a:br>
              <a:rPr lang="en-US" dirty="0"/>
            </a:br>
            <a:r>
              <a:rPr lang="en-US" dirty="0"/>
              <a:t>Unit - III</a:t>
            </a:r>
          </a:p>
        </p:txBody>
      </p:sp>
    </p:spTree>
    <p:extLst>
      <p:ext uri="{BB962C8B-B14F-4D97-AF65-F5344CB8AC3E}">
        <p14:creationId xmlns:p14="http://schemas.microsoft.com/office/powerpoint/2010/main" val="48641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ADF48D-4F39-4729-935A-52095137431E}"/>
              </a:ext>
            </a:extLst>
          </p:cNvPr>
          <p:cNvSpPr/>
          <p:nvPr/>
        </p:nvSpPr>
        <p:spPr>
          <a:xfrm>
            <a:off x="467544" y="1196752"/>
            <a:ext cx="7012632" cy="3325654"/>
          </a:xfrm>
          <a:prstGeom prst="rect">
            <a:avLst/>
          </a:prstGeom>
        </p:spPr>
        <p:txBody>
          <a:bodyPr wrap="square">
            <a:spAutoFit/>
          </a:bodyPr>
          <a:lstStyle/>
          <a:p>
            <a:pPr algn="l">
              <a:lnSpc>
                <a:spcPct val="200000"/>
              </a:lnSpc>
            </a:pPr>
            <a:r>
              <a:rPr lang="en-US" b="0" i="0" dirty="0">
                <a:solidFill>
                  <a:srgbClr val="222222"/>
                </a:solidFill>
                <a:effectLst/>
                <a:latin typeface="Verdana" panose="020B0604030504040204" pitchFamily="34" charset="0"/>
              </a:rPr>
              <a:t>Using the following data calculate the frequency rate of accident in an industrial plant.</a:t>
            </a:r>
          </a:p>
          <a:p>
            <a:pPr algn="l">
              <a:lnSpc>
                <a:spcPct val="200000"/>
              </a:lnSpc>
              <a:buFont typeface="+mj-lt"/>
              <a:buAutoNum type="arabicPeriod"/>
            </a:pPr>
            <a:r>
              <a:rPr lang="en-US" b="0" i="0" dirty="0">
                <a:solidFill>
                  <a:srgbClr val="222222"/>
                </a:solidFill>
                <a:effectLst/>
                <a:latin typeface="Verdana" panose="020B0604030504040204" pitchFamily="34" charset="0"/>
              </a:rPr>
              <a:t>Number of workers=500</a:t>
            </a:r>
          </a:p>
          <a:p>
            <a:pPr algn="l">
              <a:lnSpc>
                <a:spcPct val="200000"/>
              </a:lnSpc>
              <a:buFont typeface="+mj-lt"/>
              <a:buAutoNum type="arabicPeriod"/>
            </a:pPr>
            <a:r>
              <a:rPr lang="en-US" b="0" i="0" dirty="0">
                <a:solidFill>
                  <a:srgbClr val="222222"/>
                </a:solidFill>
                <a:effectLst/>
                <a:latin typeface="Verdana" panose="020B0604030504040204" pitchFamily="34" charset="0"/>
              </a:rPr>
              <a:t>Number of disabling injuries per year= 5.</a:t>
            </a:r>
          </a:p>
          <a:p>
            <a:pPr algn="l">
              <a:lnSpc>
                <a:spcPct val="200000"/>
              </a:lnSpc>
              <a:buFont typeface="+mj-lt"/>
              <a:buAutoNum type="arabicPeriod"/>
            </a:pPr>
            <a:r>
              <a:rPr lang="en-US" b="0" i="0" dirty="0">
                <a:solidFill>
                  <a:srgbClr val="222222"/>
                </a:solidFill>
                <a:effectLst/>
                <a:latin typeface="Verdana" panose="020B0604030504040204" pitchFamily="34" charset="0"/>
              </a:rPr>
              <a:t>Average number of hours worked by worker per year=2000.</a:t>
            </a:r>
          </a:p>
        </p:txBody>
      </p:sp>
      <p:sp>
        <p:nvSpPr>
          <p:cNvPr id="3" name="Rectangle 2">
            <a:extLst>
              <a:ext uri="{FF2B5EF4-FFF2-40B4-BE49-F238E27FC236}">
                <a16:creationId xmlns:a16="http://schemas.microsoft.com/office/drawing/2014/main" id="{C4823C73-CE6F-46B4-B650-DE47CD697712}"/>
              </a:ext>
            </a:extLst>
          </p:cNvPr>
          <p:cNvSpPr/>
          <p:nvPr/>
        </p:nvSpPr>
        <p:spPr>
          <a:xfrm>
            <a:off x="467544" y="548680"/>
            <a:ext cx="7012632" cy="461665"/>
          </a:xfrm>
          <a:prstGeom prst="rect">
            <a:avLst/>
          </a:prstGeom>
        </p:spPr>
        <p:txBody>
          <a:bodyPr wrap="square">
            <a:spAutoFit/>
          </a:bodyPr>
          <a:lstStyle/>
          <a:p>
            <a:pPr algn="l"/>
            <a:r>
              <a:rPr lang="en-US" sz="2400" b="1" i="0" dirty="0">
                <a:solidFill>
                  <a:srgbClr val="002060"/>
                </a:solidFill>
                <a:effectLst/>
                <a:latin typeface="Verdana" panose="020B0604030504040204" pitchFamily="34" charset="0"/>
              </a:rPr>
              <a:t>Problem</a:t>
            </a:r>
          </a:p>
        </p:txBody>
      </p:sp>
    </p:spTree>
    <p:extLst>
      <p:ext uri="{BB962C8B-B14F-4D97-AF65-F5344CB8AC3E}">
        <p14:creationId xmlns:p14="http://schemas.microsoft.com/office/powerpoint/2010/main" val="359446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558"/>
          <a:stretch/>
        </p:blipFill>
        <p:spPr>
          <a:xfrm>
            <a:off x="323527" y="1738642"/>
            <a:ext cx="8752121" cy="3202526"/>
          </a:xfrm>
          <a:prstGeom prst="rect">
            <a:avLst/>
          </a:prstGeom>
        </p:spPr>
      </p:pic>
      <p:sp>
        <p:nvSpPr>
          <p:cNvPr id="3" name="TextBox 2"/>
          <p:cNvSpPr txBox="1"/>
          <p:nvPr/>
        </p:nvSpPr>
        <p:spPr>
          <a:xfrm>
            <a:off x="1143000" y="908720"/>
            <a:ext cx="2276872" cy="523220"/>
          </a:xfrm>
          <a:prstGeom prst="rect">
            <a:avLst/>
          </a:prstGeom>
          <a:noFill/>
        </p:spPr>
        <p:txBody>
          <a:bodyPr wrap="square" rtlCol="0">
            <a:spAutoFit/>
          </a:bodyPr>
          <a:lstStyle/>
          <a:p>
            <a:r>
              <a:rPr lang="en-US" sz="2800" b="1" dirty="0"/>
              <a:t>Problem</a:t>
            </a:r>
            <a:endParaRPr lang="en-IN" sz="2800" b="1" dirty="0"/>
          </a:p>
        </p:txBody>
      </p:sp>
    </p:spTree>
    <p:extLst>
      <p:ext uri="{BB962C8B-B14F-4D97-AF65-F5344CB8AC3E}">
        <p14:creationId xmlns:p14="http://schemas.microsoft.com/office/powerpoint/2010/main" val="211259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1FF8DF-CEE1-4264-977B-7A6F7A053B21}"/>
              </a:ext>
            </a:extLst>
          </p:cNvPr>
          <p:cNvSpPr/>
          <p:nvPr/>
        </p:nvSpPr>
        <p:spPr>
          <a:xfrm>
            <a:off x="323528" y="692696"/>
            <a:ext cx="8229600" cy="2862322"/>
          </a:xfrm>
          <a:prstGeom prst="rect">
            <a:avLst/>
          </a:prstGeom>
        </p:spPr>
        <p:txBody>
          <a:bodyPr wrap="square">
            <a:spAutoFit/>
          </a:bodyPr>
          <a:lstStyle/>
          <a:p>
            <a:pPr algn="just"/>
            <a:r>
              <a:rPr lang="en-US" b="1" i="0" dirty="0">
                <a:solidFill>
                  <a:srgbClr val="FF0000"/>
                </a:solidFill>
                <a:effectLst/>
                <a:latin typeface="arial" panose="020B0604020202020204" pitchFamily="34" charset="0"/>
              </a:rPr>
              <a:t>DISABLING INJURY INDEX (DII)</a:t>
            </a:r>
          </a:p>
          <a:p>
            <a:pPr algn="just"/>
            <a:endParaRPr lang="en-US" dirty="0">
              <a:solidFill>
                <a:srgbClr val="202124"/>
              </a:solidFill>
              <a:latin typeface="arial" panose="020B0604020202020204" pitchFamily="34" charset="0"/>
            </a:endParaRPr>
          </a:p>
          <a:p>
            <a:pPr algn="just"/>
            <a:r>
              <a:rPr lang="en-US" b="0" i="0" dirty="0">
                <a:solidFill>
                  <a:srgbClr val="202124"/>
                </a:solidFill>
                <a:effectLst/>
                <a:latin typeface="arial" panose="020B0604020202020204" pitchFamily="34" charset="0"/>
              </a:rPr>
              <a:t>An index computed by multiplying the disabling injury frequency rate by the disabling injury severity rate and dividing the product by 1,000: </a:t>
            </a:r>
          </a:p>
          <a:p>
            <a:pPr algn="just"/>
            <a:endParaRPr lang="en-US" dirty="0">
              <a:solidFill>
                <a:srgbClr val="202124"/>
              </a:solidFill>
              <a:latin typeface="arial" panose="020B0604020202020204" pitchFamily="34" charset="0"/>
            </a:endParaRPr>
          </a:p>
          <a:p>
            <a:pPr algn="just"/>
            <a:endParaRPr lang="en-US" b="1" i="0" dirty="0">
              <a:solidFill>
                <a:srgbClr val="202124"/>
              </a:solidFill>
              <a:effectLst/>
              <a:latin typeface="arial" panose="020B0604020202020204" pitchFamily="34" charset="0"/>
            </a:endParaRPr>
          </a:p>
          <a:p>
            <a:pPr algn="just"/>
            <a:r>
              <a:rPr lang="en-US" b="1" i="0" dirty="0">
                <a:solidFill>
                  <a:srgbClr val="202124"/>
                </a:solidFill>
                <a:effectLst/>
                <a:latin typeface="arial" panose="020B0604020202020204" pitchFamily="34" charset="0"/>
              </a:rPr>
              <a:t>DII = DIFR x DISR / 1000</a:t>
            </a:r>
            <a:r>
              <a:rPr lang="en-US" b="0" i="0" dirty="0">
                <a:solidFill>
                  <a:srgbClr val="202124"/>
                </a:solidFill>
                <a:effectLst/>
                <a:latin typeface="arial" panose="020B0604020202020204" pitchFamily="34" charset="0"/>
              </a:rPr>
              <a:t>. </a:t>
            </a:r>
          </a:p>
          <a:p>
            <a:pPr algn="just"/>
            <a:endParaRPr lang="en-US" dirty="0">
              <a:solidFill>
                <a:srgbClr val="202124"/>
              </a:solidFill>
              <a:latin typeface="arial" panose="020B0604020202020204" pitchFamily="34" charset="0"/>
            </a:endParaRPr>
          </a:p>
          <a:p>
            <a:pPr algn="just"/>
            <a:r>
              <a:rPr lang="en-US" b="0" i="0" dirty="0">
                <a:solidFill>
                  <a:srgbClr val="202124"/>
                </a:solidFill>
                <a:effectLst/>
                <a:latin typeface="arial" panose="020B0604020202020204" pitchFamily="34" charset="0"/>
              </a:rPr>
              <a:t>This measure reflects both frequency and severity, yielding a combined index of total </a:t>
            </a:r>
            <a:r>
              <a:rPr lang="en-US" b="0" i="0">
                <a:solidFill>
                  <a:srgbClr val="202124"/>
                </a:solidFill>
                <a:effectLst/>
                <a:latin typeface="arial" panose="020B0604020202020204" pitchFamily="34" charset="0"/>
              </a:rPr>
              <a:t>disabling injury</a:t>
            </a:r>
            <a:endParaRPr lang="en-US" dirty="0"/>
          </a:p>
        </p:txBody>
      </p:sp>
    </p:spTree>
    <p:extLst>
      <p:ext uri="{BB962C8B-B14F-4D97-AF65-F5344CB8AC3E}">
        <p14:creationId xmlns:p14="http://schemas.microsoft.com/office/powerpoint/2010/main" val="89522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2758319" cy="461665"/>
          </a:xfrm>
          <a:prstGeom prst="rect">
            <a:avLst/>
          </a:prstGeom>
        </p:spPr>
        <p:txBody>
          <a:bodyPr wrap="none">
            <a:spAutoFit/>
          </a:bodyPr>
          <a:lstStyle/>
          <a:p>
            <a:r>
              <a:rPr lang="en-US" sz="2400" b="1" dirty="0"/>
              <a:t>Accident Prevention</a:t>
            </a:r>
            <a:endParaRPr lang="en-US" sz="2400" dirty="0"/>
          </a:p>
        </p:txBody>
      </p:sp>
      <p:sp>
        <p:nvSpPr>
          <p:cNvPr id="3" name="Rectangle 2"/>
          <p:cNvSpPr/>
          <p:nvPr/>
        </p:nvSpPr>
        <p:spPr>
          <a:xfrm>
            <a:off x="357158" y="714356"/>
            <a:ext cx="8534400" cy="2923877"/>
          </a:xfrm>
          <a:prstGeom prst="rect">
            <a:avLst/>
          </a:prstGeom>
        </p:spPr>
        <p:txBody>
          <a:bodyPr wrap="square">
            <a:spAutoFit/>
          </a:bodyPr>
          <a:lstStyle/>
          <a:p>
            <a:pPr algn="just">
              <a:buFont typeface="Arial" pitchFamily="34" charset="0"/>
              <a:buChar char="•"/>
            </a:pPr>
            <a:r>
              <a:rPr lang="en-US" sz="2000" b="1" dirty="0">
                <a:solidFill>
                  <a:srgbClr val="FF0000"/>
                </a:solidFill>
              </a:rPr>
              <a:t>A popular assumption holds that increased investment in safety produces improved safety performance</a:t>
            </a:r>
            <a:endParaRPr lang="en-US" sz="2000" b="1" dirty="0"/>
          </a:p>
          <a:p>
            <a:pPr algn="just">
              <a:buFont typeface="Arial" pitchFamily="34" charset="0"/>
              <a:buChar char="•"/>
            </a:pPr>
            <a:r>
              <a:rPr lang="en-US" dirty="0"/>
              <a:t>This relationship shows that accident loss will be reduced when investment in safety is increased. </a:t>
            </a:r>
          </a:p>
          <a:p>
            <a:pPr algn="just">
              <a:buFont typeface="Arial" pitchFamily="34" charset="0"/>
              <a:buChar char="•"/>
            </a:pPr>
            <a:r>
              <a:rPr lang="en-US" dirty="0"/>
              <a:t>While initial investments have the greatest impact which results in large decrease in accident losses.</a:t>
            </a:r>
          </a:p>
          <a:p>
            <a:pPr algn="just">
              <a:buFont typeface="Arial" pitchFamily="34" charset="0"/>
              <a:buChar char="•"/>
            </a:pPr>
            <a:r>
              <a:rPr lang="en-US" dirty="0"/>
              <a:t> For effective accident prevention John R. </a:t>
            </a:r>
            <a:r>
              <a:rPr lang="en-US" dirty="0" err="1"/>
              <a:t>Ridely</a:t>
            </a:r>
            <a:r>
              <a:rPr lang="en-US" dirty="0"/>
              <a:t> suggests amalgamation of three basic arguments: Legal, humanitarian and economic.</a:t>
            </a:r>
          </a:p>
          <a:p>
            <a:pPr algn="just"/>
            <a:r>
              <a:rPr lang="en-US" dirty="0"/>
              <a:t> The economic argument has great impact on management and also supports legal and humanitarian argument.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72" y="3570285"/>
            <a:ext cx="7467600" cy="328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C1D1AA8F-56B5-4E06-8DC5-7223222B03D3}"/>
              </a:ext>
            </a:extLst>
          </p:cNvPr>
          <p:cNvPicPr>
            <a:picLocks noChangeAspect="1"/>
          </p:cNvPicPr>
          <p:nvPr/>
        </p:nvPicPr>
        <p:blipFill>
          <a:blip r:embed="rId3"/>
          <a:stretch>
            <a:fillRect/>
          </a:stretch>
        </p:blipFill>
        <p:spPr>
          <a:xfrm>
            <a:off x="7783893" y="3451312"/>
            <a:ext cx="1360107" cy="1517648"/>
          </a:xfrm>
          <a:prstGeom prst="rect">
            <a:avLst/>
          </a:prstGeom>
        </p:spPr>
      </p:pic>
      <p:sp>
        <p:nvSpPr>
          <p:cNvPr id="6" name="TextBox 5">
            <a:extLst>
              <a:ext uri="{FF2B5EF4-FFF2-40B4-BE49-F238E27FC236}">
                <a16:creationId xmlns:a16="http://schemas.microsoft.com/office/drawing/2014/main" id="{6A6D985C-3AE7-492B-BF20-9E611B541949}"/>
              </a:ext>
            </a:extLst>
          </p:cNvPr>
          <p:cNvSpPr txBox="1"/>
          <p:nvPr/>
        </p:nvSpPr>
        <p:spPr>
          <a:xfrm>
            <a:off x="7959890" y="5087933"/>
            <a:ext cx="1076606" cy="646331"/>
          </a:xfrm>
          <a:prstGeom prst="rect">
            <a:avLst/>
          </a:prstGeom>
          <a:noFill/>
        </p:spPr>
        <p:txBody>
          <a:bodyPr wrap="square" rtlCol="0">
            <a:spAutoFit/>
          </a:bodyPr>
          <a:lstStyle/>
          <a:p>
            <a:r>
              <a:rPr lang="en-US" dirty="0"/>
              <a:t>John R. </a:t>
            </a:r>
            <a:r>
              <a:rPr lang="en-US" dirty="0" err="1"/>
              <a:t>Ridely</a:t>
            </a:r>
            <a:endParaRPr lang="en-IN" dirty="0"/>
          </a:p>
        </p:txBody>
      </p:sp>
    </p:spTree>
    <p:extLst>
      <p:ext uri="{BB962C8B-B14F-4D97-AF65-F5344CB8AC3E}">
        <p14:creationId xmlns:p14="http://schemas.microsoft.com/office/powerpoint/2010/main" val="230370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596" y="304800"/>
            <a:ext cx="6620595" cy="523220"/>
          </a:xfrm>
          <a:prstGeom prst="rect">
            <a:avLst/>
          </a:prstGeom>
        </p:spPr>
        <p:txBody>
          <a:bodyPr wrap="none">
            <a:spAutoFit/>
          </a:bodyPr>
          <a:lstStyle/>
          <a:p>
            <a:r>
              <a:rPr lang="en-US" sz="2800" b="1" dirty="0"/>
              <a:t>MEASUREMENT OF SAFETY PERFORMANCE</a:t>
            </a:r>
            <a:endParaRPr lang="en-US" sz="2800" dirty="0"/>
          </a:p>
        </p:txBody>
      </p:sp>
      <p:sp>
        <p:nvSpPr>
          <p:cNvPr id="3" name="Rectangle 2"/>
          <p:cNvSpPr/>
          <p:nvPr/>
        </p:nvSpPr>
        <p:spPr>
          <a:xfrm>
            <a:off x="285720" y="1071546"/>
            <a:ext cx="8534400" cy="4462760"/>
          </a:xfrm>
          <a:prstGeom prst="rect">
            <a:avLst/>
          </a:prstGeom>
        </p:spPr>
        <p:txBody>
          <a:bodyPr wrap="square">
            <a:spAutoFit/>
          </a:bodyPr>
          <a:lstStyle/>
          <a:p>
            <a:pPr algn="just">
              <a:buFont typeface="Arial" pitchFamily="34" charset="0"/>
              <a:buChar char="•"/>
            </a:pPr>
            <a:r>
              <a:rPr lang="en-US" sz="2400" dirty="0">
                <a:solidFill>
                  <a:srgbClr val="C00000"/>
                </a:solidFill>
              </a:rPr>
              <a:t>The logic ‘what that cannot be measured cannot be controlled’ is applicable to injury control also</a:t>
            </a:r>
          </a:p>
          <a:p>
            <a:pPr algn="just"/>
            <a:endParaRPr lang="en-US" sz="2400" b="1" u="sng" dirty="0"/>
          </a:p>
          <a:p>
            <a:pPr algn="just">
              <a:buFont typeface="Arial" pitchFamily="34" charset="0"/>
              <a:buChar char="•"/>
            </a:pPr>
            <a:r>
              <a:rPr lang="en-US" sz="2400" b="1" dirty="0"/>
              <a:t>The historical data would be used as a forecasting tool to predict future incident rates given the level of safety intervention activities</a:t>
            </a:r>
          </a:p>
          <a:p>
            <a:pPr algn="just"/>
            <a:endParaRPr lang="en-US" sz="2400" dirty="0"/>
          </a:p>
          <a:p>
            <a:pPr algn="just">
              <a:buFont typeface="Arial" pitchFamily="34" charset="0"/>
              <a:buChar char="•"/>
            </a:pPr>
            <a:r>
              <a:rPr lang="en-US" sz="2400" dirty="0"/>
              <a:t> Several qualitative and quantitative approaches have identified for assessment of hazards, the final requirement is an honest efforts to fill the gap between ‘unknown and known’ and then between ‘controlled and uncontrolled’ situations. </a:t>
            </a:r>
          </a:p>
          <a:p>
            <a:pPr algn="just"/>
            <a:endParaRPr lang="en-US" sz="2000" b="1" dirty="0">
              <a:solidFill>
                <a:srgbClr val="C00000"/>
              </a:solidFill>
            </a:endParaRPr>
          </a:p>
        </p:txBody>
      </p:sp>
    </p:spTree>
    <p:extLst>
      <p:ext uri="{BB962C8B-B14F-4D97-AF65-F5344CB8AC3E}">
        <p14:creationId xmlns:p14="http://schemas.microsoft.com/office/powerpoint/2010/main" val="157980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534400" cy="6821627"/>
          </a:xfrm>
          <a:prstGeom prst="rect">
            <a:avLst/>
          </a:prstGeom>
        </p:spPr>
        <p:txBody>
          <a:bodyPr wrap="square">
            <a:spAutoFit/>
          </a:bodyPr>
          <a:lstStyle/>
          <a:p>
            <a:pPr algn="just"/>
            <a:r>
              <a:rPr lang="en-US" sz="2400" b="1" dirty="0">
                <a:solidFill>
                  <a:srgbClr val="C00000"/>
                </a:solidFill>
              </a:rPr>
              <a:t>Safety performance criteria are necessary for carrying out</a:t>
            </a:r>
          </a:p>
          <a:p>
            <a:pPr algn="just">
              <a:buFont typeface="Wingdings" pitchFamily="2" charset="2"/>
              <a:buChar char="Ø"/>
            </a:pPr>
            <a:r>
              <a:rPr lang="en-US" sz="2400" b="1" dirty="0">
                <a:solidFill>
                  <a:srgbClr val="C00000"/>
                </a:solidFill>
              </a:rPr>
              <a:t> Comparisons</a:t>
            </a:r>
          </a:p>
          <a:p>
            <a:pPr algn="just">
              <a:buFont typeface="Wingdings" pitchFamily="2" charset="2"/>
              <a:buChar char="Ø"/>
            </a:pPr>
            <a:r>
              <a:rPr lang="en-US" sz="2400" b="1" dirty="0">
                <a:solidFill>
                  <a:srgbClr val="C00000"/>
                </a:solidFill>
              </a:rPr>
              <a:t>Estimating Forecasts</a:t>
            </a:r>
          </a:p>
          <a:p>
            <a:pPr algn="just">
              <a:buFont typeface="Wingdings" pitchFamily="2" charset="2"/>
              <a:buChar char="Ø"/>
            </a:pPr>
            <a:r>
              <a:rPr lang="en-US" sz="2400" b="1" dirty="0">
                <a:solidFill>
                  <a:srgbClr val="C00000"/>
                </a:solidFill>
              </a:rPr>
              <a:t>Conducting Trend Analysis</a:t>
            </a:r>
          </a:p>
          <a:p>
            <a:pPr algn="just">
              <a:buFont typeface="Wingdings" pitchFamily="2" charset="2"/>
              <a:buChar char="Ø"/>
            </a:pPr>
            <a:r>
              <a:rPr lang="en-US" sz="2400" b="1" dirty="0">
                <a:solidFill>
                  <a:srgbClr val="C00000"/>
                </a:solidFill>
              </a:rPr>
              <a:t>Evaluating  safety improvement program</a:t>
            </a:r>
          </a:p>
          <a:p>
            <a:pPr algn="just">
              <a:buFont typeface="Wingdings" pitchFamily="2" charset="2"/>
              <a:buChar char="Ø"/>
            </a:pPr>
            <a:r>
              <a:rPr lang="en-US" sz="2400" b="1" dirty="0">
                <a:solidFill>
                  <a:srgbClr val="C00000"/>
                </a:solidFill>
              </a:rPr>
              <a:t>Identifying problem areas</a:t>
            </a:r>
          </a:p>
          <a:p>
            <a:pPr algn="just">
              <a:buFont typeface="Wingdings" pitchFamily="2" charset="2"/>
              <a:buChar char="Ø"/>
            </a:pPr>
            <a:r>
              <a:rPr lang="en-US" sz="2400" b="1" dirty="0">
                <a:solidFill>
                  <a:srgbClr val="C00000"/>
                </a:solidFill>
              </a:rPr>
              <a:t>Optimal allocation of resources for improving safety</a:t>
            </a:r>
          </a:p>
          <a:p>
            <a:pPr algn="just"/>
            <a:r>
              <a:rPr lang="en-US" sz="2400" b="1" dirty="0">
                <a:solidFill>
                  <a:srgbClr val="C00000"/>
                </a:solidFill>
              </a:rPr>
              <a:t>  performance</a:t>
            </a:r>
          </a:p>
          <a:p>
            <a:pPr algn="just"/>
            <a:endParaRPr lang="en-US" sz="2400" b="1" dirty="0">
              <a:solidFill>
                <a:srgbClr val="C00000"/>
              </a:solidFill>
            </a:endParaRPr>
          </a:p>
          <a:p>
            <a:pPr algn="just"/>
            <a:r>
              <a:rPr lang="en-US" sz="2400" b="1" dirty="0">
                <a:solidFill>
                  <a:srgbClr val="C00000"/>
                </a:solidFill>
              </a:rPr>
              <a:t>It should posses two characteristics i.e. reliability and validity. </a:t>
            </a:r>
          </a:p>
          <a:p>
            <a:pPr algn="just">
              <a:buFont typeface="Arial" pitchFamily="34" charset="0"/>
              <a:buChar char="•"/>
            </a:pPr>
            <a:r>
              <a:rPr lang="en-US" sz="2400" dirty="0"/>
              <a:t>Basically there are two measures of safety performance. </a:t>
            </a:r>
          </a:p>
          <a:p>
            <a:pPr algn="just">
              <a:buFont typeface="Arial" pitchFamily="34" charset="0"/>
              <a:buChar char="•"/>
            </a:pPr>
            <a:r>
              <a:rPr lang="en-US" sz="2400" dirty="0"/>
              <a:t>The first is based on ‘outcome indicators’ i.e. </a:t>
            </a:r>
            <a:r>
              <a:rPr lang="en-US" sz="2400" u="sng" dirty="0"/>
              <a:t>Incident Rate, Frequency Rate and Severity Rate </a:t>
            </a:r>
            <a:r>
              <a:rPr lang="en-US" sz="2400" dirty="0"/>
              <a:t>which are blamed to be 'negative' or passive measures. </a:t>
            </a:r>
          </a:p>
          <a:p>
            <a:pPr algn="just">
              <a:buFont typeface="Arial" pitchFamily="34" charset="0"/>
              <a:buChar char="•"/>
            </a:pPr>
            <a:r>
              <a:rPr lang="en-US" sz="2400" dirty="0"/>
              <a:t>Positive or Service or Active Performance Indicators include number of safety audits conducted, training, corrections and inspections.</a:t>
            </a:r>
          </a:p>
          <a:p>
            <a:pPr algn="just"/>
            <a:endParaRPr lang="en-US" sz="2000" b="1" dirty="0">
              <a:solidFill>
                <a:srgbClr val="C00000"/>
              </a:solidFill>
            </a:endParaRPr>
          </a:p>
        </p:txBody>
      </p:sp>
      <p:sp>
        <p:nvSpPr>
          <p:cNvPr id="3" name="Rectangle 2"/>
          <p:cNvSpPr/>
          <p:nvPr/>
        </p:nvSpPr>
        <p:spPr>
          <a:xfrm>
            <a:off x="357158" y="0"/>
            <a:ext cx="3333541" cy="461665"/>
          </a:xfrm>
          <a:prstGeom prst="rect">
            <a:avLst/>
          </a:prstGeom>
        </p:spPr>
        <p:txBody>
          <a:bodyPr wrap="none">
            <a:spAutoFit/>
          </a:bodyPr>
          <a:lstStyle/>
          <a:p>
            <a:r>
              <a:rPr lang="en-US" sz="2400" b="1" dirty="0"/>
              <a:t>Safety performance uses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0"/>
            <a:ext cx="4152099" cy="461665"/>
          </a:xfrm>
          <a:prstGeom prst="rect">
            <a:avLst/>
          </a:prstGeom>
        </p:spPr>
        <p:txBody>
          <a:bodyPr wrap="none">
            <a:spAutoFit/>
          </a:bodyPr>
          <a:lstStyle/>
          <a:p>
            <a:r>
              <a:rPr lang="en-US" sz="2400" b="1" dirty="0"/>
              <a:t>SAFETY OUTCOME INDICATORS</a:t>
            </a:r>
          </a:p>
        </p:txBody>
      </p:sp>
      <p:sp>
        <p:nvSpPr>
          <p:cNvPr id="3" name="Rectangle 2"/>
          <p:cNvSpPr/>
          <p:nvPr/>
        </p:nvSpPr>
        <p:spPr>
          <a:xfrm>
            <a:off x="642910" y="571480"/>
            <a:ext cx="2944268" cy="369332"/>
          </a:xfrm>
          <a:prstGeom prst="rect">
            <a:avLst/>
          </a:prstGeom>
        </p:spPr>
        <p:txBody>
          <a:bodyPr wrap="none">
            <a:spAutoFit/>
          </a:bodyPr>
          <a:lstStyle/>
          <a:p>
            <a:r>
              <a:rPr lang="en-US" b="1" dirty="0"/>
              <a:t>Measures of Safety Outcome</a:t>
            </a:r>
          </a:p>
        </p:txBody>
      </p:sp>
      <p:sp>
        <p:nvSpPr>
          <p:cNvPr id="4" name="Rectangle 3"/>
          <p:cNvSpPr/>
          <p:nvPr/>
        </p:nvSpPr>
        <p:spPr>
          <a:xfrm>
            <a:off x="357158" y="1071546"/>
            <a:ext cx="8534400" cy="3323987"/>
          </a:xfrm>
          <a:prstGeom prst="rect">
            <a:avLst/>
          </a:prstGeom>
        </p:spPr>
        <p:txBody>
          <a:bodyPr wrap="square">
            <a:spAutoFit/>
          </a:bodyPr>
          <a:lstStyle/>
          <a:p>
            <a:pPr algn="just"/>
            <a:r>
              <a:rPr lang="en-US" sz="2000" dirty="0"/>
              <a:t>ILO Resolution, 1998 has recommended four measures for comparison and reporting of safety performance: </a:t>
            </a:r>
          </a:p>
          <a:p>
            <a:pPr algn="just">
              <a:buFont typeface="Wingdings" pitchFamily="2" charset="2"/>
              <a:buChar char="Ø"/>
            </a:pPr>
            <a:r>
              <a:rPr lang="en-US" sz="2000" dirty="0"/>
              <a:t>Frequency Rate (FR)</a:t>
            </a:r>
          </a:p>
          <a:p>
            <a:pPr algn="just">
              <a:buFont typeface="Wingdings" pitchFamily="2" charset="2"/>
              <a:buChar char="Ø"/>
            </a:pPr>
            <a:r>
              <a:rPr lang="en-US" sz="2000" dirty="0"/>
              <a:t>Incident Rate (IR)</a:t>
            </a:r>
          </a:p>
          <a:p>
            <a:pPr algn="just">
              <a:buFont typeface="Wingdings" pitchFamily="2" charset="2"/>
              <a:buChar char="Ø"/>
            </a:pPr>
            <a:r>
              <a:rPr lang="en-US" sz="2000" dirty="0"/>
              <a:t>Severity Rate (SR) </a:t>
            </a:r>
          </a:p>
          <a:p>
            <a:pPr algn="just">
              <a:buFont typeface="Wingdings" pitchFamily="2" charset="2"/>
              <a:buChar char="Ø"/>
            </a:pPr>
            <a:r>
              <a:rPr lang="en-US" sz="2000" dirty="0"/>
              <a:t>Days lost per new case</a:t>
            </a:r>
          </a:p>
          <a:p>
            <a:pPr algn="just"/>
            <a:r>
              <a:rPr lang="en-US" dirty="0"/>
              <a:t>As per IS 3786 : 1983 and the ILO Code of Practice of Recording and Notification of Occupational Accidents and Diseases the analysis should be done industry group-wise, cause wise, agency wise, nature of injury wise, location of injury wise, sex and age wise. </a:t>
            </a:r>
          </a:p>
          <a:p>
            <a:endParaRPr lang="en-US" dirty="0"/>
          </a:p>
          <a:p>
            <a:r>
              <a:rPr lang="en-US" dirty="0"/>
              <a:t>The following rates are calculated during the reference time.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4343400"/>
            <a:ext cx="70104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90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477000" cy="1295400"/>
          </a:xfrm>
          <a:prstGeom prst="rect">
            <a:avLst/>
          </a:prstGeom>
          <a:solidFill>
            <a:srgbClr val="FFFF00"/>
          </a:solidFill>
          <a:ln>
            <a:solidFill>
              <a:srgbClr val="C00000"/>
            </a:solidFill>
          </a:ln>
          <a:effectLst/>
        </p:spPr>
      </p:pic>
      <p:sp>
        <p:nvSpPr>
          <p:cNvPr id="2" name="Rectangle 1"/>
          <p:cNvSpPr/>
          <p:nvPr/>
        </p:nvSpPr>
        <p:spPr>
          <a:xfrm>
            <a:off x="457200" y="828764"/>
            <a:ext cx="8458200" cy="1200329"/>
          </a:xfrm>
          <a:prstGeom prst="rect">
            <a:avLst/>
          </a:prstGeom>
        </p:spPr>
        <p:txBody>
          <a:bodyPr wrap="square">
            <a:spAutoFit/>
          </a:bodyPr>
          <a:lstStyle/>
          <a:p>
            <a:pPr algn="just"/>
            <a:r>
              <a:rPr lang="en-US" dirty="0"/>
              <a:t>Incident indicators have been subjected too much criticism mainly because they are a measure of failure, discouraging the safety in-charge, does not allow extrapolation of trends and conclusions. Underreporting of incident may occur if it connected with some kind of reward for staffs</a:t>
            </a:r>
          </a:p>
        </p:txBody>
      </p:sp>
      <p:sp>
        <p:nvSpPr>
          <p:cNvPr id="3" name="Rectangle 2"/>
          <p:cNvSpPr/>
          <p:nvPr/>
        </p:nvSpPr>
        <p:spPr>
          <a:xfrm>
            <a:off x="457200" y="4495800"/>
            <a:ext cx="8229600" cy="1200329"/>
          </a:xfrm>
          <a:prstGeom prst="rect">
            <a:avLst/>
          </a:prstGeom>
        </p:spPr>
        <p:txBody>
          <a:bodyPr wrap="square">
            <a:spAutoFit/>
          </a:bodyPr>
          <a:lstStyle/>
          <a:p>
            <a:pPr algn="just"/>
            <a:r>
              <a:rPr lang="en-US" dirty="0"/>
              <a:t>Severity can be measured on the basis of compensation i.e. cost in dollar as well as days lost on account of injury. But cost in dollar changes with space, time and also case to case and thus it cannot be considered as a common base. Hence, common parameter ‘time lost’ is acceptable.</a:t>
            </a:r>
          </a:p>
        </p:txBody>
      </p:sp>
    </p:spTree>
    <p:extLst>
      <p:ext uri="{BB962C8B-B14F-4D97-AF65-F5344CB8AC3E}">
        <p14:creationId xmlns:p14="http://schemas.microsoft.com/office/powerpoint/2010/main" val="107430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6934200" cy="369332"/>
          </a:xfrm>
          <a:prstGeom prst="rect">
            <a:avLst/>
          </a:prstGeom>
        </p:spPr>
        <p:txBody>
          <a:bodyPr wrap="square">
            <a:spAutoFit/>
          </a:bodyPr>
          <a:lstStyle/>
          <a:p>
            <a:r>
              <a:rPr lang="en-US" dirty="0">
                <a:solidFill>
                  <a:srgbClr val="FF0000"/>
                </a:solidFill>
              </a:rPr>
              <a:t>(d) </a:t>
            </a:r>
            <a:r>
              <a:rPr lang="en-US" b="1" dirty="0">
                <a:solidFill>
                  <a:srgbClr val="FF0000"/>
                </a:solidFill>
              </a:rPr>
              <a:t>Days lost per new case of occupational injury:</a:t>
            </a:r>
            <a:endParaRPr lang="en-US" dirty="0">
              <a:solidFill>
                <a:srgbClr val="FF0000"/>
              </a:solidFill>
            </a:endParaRPr>
          </a:p>
        </p:txBody>
      </p:sp>
      <p:sp>
        <p:nvSpPr>
          <p:cNvPr id="3" name="Rectangle 2"/>
          <p:cNvSpPr/>
          <p:nvPr/>
        </p:nvSpPr>
        <p:spPr>
          <a:xfrm>
            <a:off x="630072" y="878261"/>
            <a:ext cx="8132928" cy="1200329"/>
          </a:xfrm>
          <a:prstGeom prst="rect">
            <a:avLst/>
          </a:prstGeom>
        </p:spPr>
        <p:txBody>
          <a:bodyPr wrap="square">
            <a:spAutoFit/>
          </a:bodyPr>
          <a:lstStyle/>
          <a:p>
            <a:pPr algn="just"/>
            <a:r>
              <a:rPr lang="en-US" dirty="0"/>
              <a:t>Median or mean number of days lost for each new case of occupational injury during the reference period has its own merits and demerits. In our viewpoint for controlling occupational injury the mean is effective, as it indicates the performance of safety department. Median indicates ‘all is well’ situation.</a:t>
            </a:r>
          </a:p>
        </p:txBody>
      </p:sp>
      <p:sp>
        <p:nvSpPr>
          <p:cNvPr id="4" name="Rectangle 3"/>
          <p:cNvSpPr/>
          <p:nvPr/>
        </p:nvSpPr>
        <p:spPr>
          <a:xfrm>
            <a:off x="607001" y="3244334"/>
            <a:ext cx="3808222" cy="369332"/>
          </a:xfrm>
          <a:prstGeom prst="rect">
            <a:avLst/>
          </a:prstGeom>
        </p:spPr>
        <p:txBody>
          <a:bodyPr wrap="none">
            <a:spAutoFit/>
          </a:bodyPr>
          <a:lstStyle/>
          <a:p>
            <a:r>
              <a:rPr lang="en-US" dirty="0">
                <a:solidFill>
                  <a:srgbClr val="FF0000"/>
                </a:solidFill>
              </a:rPr>
              <a:t>(f) </a:t>
            </a:r>
            <a:r>
              <a:rPr lang="en-US" b="1" dirty="0">
                <a:solidFill>
                  <a:srgbClr val="FF0000"/>
                </a:solidFill>
              </a:rPr>
              <a:t>Frequency Severity Incidence (FSI):</a:t>
            </a:r>
            <a:endParaRPr lang="en-US" dirty="0">
              <a:solidFill>
                <a:srgbClr val="FF0000"/>
              </a:solidFill>
            </a:endParaRPr>
          </a:p>
        </p:txBody>
      </p:sp>
      <p:sp>
        <p:nvSpPr>
          <p:cNvPr id="5" name="Rectangle 4"/>
          <p:cNvSpPr/>
          <p:nvPr/>
        </p:nvSpPr>
        <p:spPr>
          <a:xfrm>
            <a:off x="609600" y="3740839"/>
            <a:ext cx="7881582" cy="1200329"/>
          </a:xfrm>
          <a:prstGeom prst="rect">
            <a:avLst/>
          </a:prstGeom>
        </p:spPr>
        <p:txBody>
          <a:bodyPr wrap="square">
            <a:spAutoFit/>
          </a:bodyPr>
          <a:lstStyle/>
          <a:p>
            <a:pPr algn="just"/>
            <a:r>
              <a:rPr lang="en-US" dirty="0"/>
              <a:t>While comparing safety performance by FR/SR ratio one difficulty may arise that FR may high and SR may low or vice versa. Therefore FR and SR calculated separately do not reflect true picture of the safety performance. FSI calculated by combining both ratios will serve as better tool.</a:t>
            </a:r>
          </a:p>
        </p:txBody>
      </p:sp>
      <p:sp>
        <p:nvSpPr>
          <p:cNvPr id="6" name="Rectangle 5"/>
          <p:cNvSpPr/>
          <p:nvPr/>
        </p:nvSpPr>
        <p:spPr>
          <a:xfrm>
            <a:off x="495300" y="5733256"/>
            <a:ext cx="8153400" cy="923330"/>
          </a:xfrm>
          <a:prstGeom prst="rect">
            <a:avLst/>
          </a:prstGeom>
        </p:spPr>
        <p:txBody>
          <a:bodyPr wrap="square">
            <a:spAutoFit/>
          </a:bodyPr>
          <a:lstStyle/>
          <a:p>
            <a:pPr algn="just"/>
            <a:r>
              <a:rPr lang="en-US" dirty="0"/>
              <a:t>The FSI of foundry may be higher than that of machine shop. In industry it is accepted that value of FSI shall be up to 1. We have taken into consideration FSI as a measure of accident/injury.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941168"/>
            <a:ext cx="3168352" cy="855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B24741DA-B3F0-42FF-9DF2-75BEAFA4F4C9}"/>
              </a:ext>
            </a:extLst>
          </p:cNvPr>
          <p:cNvSpPr/>
          <p:nvPr/>
        </p:nvSpPr>
        <p:spPr>
          <a:xfrm>
            <a:off x="661115" y="2178407"/>
            <a:ext cx="7881582" cy="646331"/>
          </a:xfrm>
          <a:prstGeom prst="rect">
            <a:avLst/>
          </a:prstGeom>
        </p:spPr>
        <p:txBody>
          <a:bodyPr wrap="square">
            <a:spAutoFit/>
          </a:bodyPr>
          <a:lstStyle/>
          <a:p>
            <a:pPr algn="just"/>
            <a:r>
              <a:rPr lang="en-US" b="1" dirty="0">
                <a:solidFill>
                  <a:srgbClr val="FF0000"/>
                </a:solidFill>
              </a:rPr>
              <a:t>(e) Frequency Severity Rate:</a:t>
            </a:r>
          </a:p>
          <a:p>
            <a:pPr algn="just"/>
            <a:r>
              <a:rPr lang="en-US" dirty="0"/>
              <a:t>Frequency severity rate = frequency rate x severity rate </a:t>
            </a:r>
          </a:p>
        </p:txBody>
      </p:sp>
    </p:spTree>
    <p:extLst>
      <p:ext uri="{BB962C8B-B14F-4D97-AF65-F5344CB8AC3E}">
        <p14:creationId xmlns:p14="http://schemas.microsoft.com/office/powerpoint/2010/main" val="139312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55331"/>
            <a:ext cx="4724400" cy="110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9600" y="381000"/>
            <a:ext cx="1684115" cy="369332"/>
          </a:xfrm>
          <a:prstGeom prst="rect">
            <a:avLst/>
          </a:prstGeom>
        </p:spPr>
        <p:txBody>
          <a:bodyPr wrap="none">
            <a:spAutoFit/>
          </a:bodyPr>
          <a:lstStyle/>
          <a:p>
            <a:r>
              <a:rPr lang="en-US" b="1" dirty="0">
                <a:solidFill>
                  <a:srgbClr val="FF0000"/>
                </a:solidFill>
              </a:rPr>
              <a:t>(h) Safe-T-Score</a:t>
            </a:r>
          </a:p>
        </p:txBody>
      </p:sp>
      <p:sp>
        <p:nvSpPr>
          <p:cNvPr id="3" name="Rectangle 2"/>
          <p:cNvSpPr/>
          <p:nvPr/>
        </p:nvSpPr>
        <p:spPr>
          <a:xfrm>
            <a:off x="762000" y="794520"/>
            <a:ext cx="8153400" cy="1477328"/>
          </a:xfrm>
          <a:prstGeom prst="rect">
            <a:avLst/>
          </a:prstGeom>
        </p:spPr>
        <p:txBody>
          <a:bodyPr wrap="square">
            <a:spAutoFit/>
          </a:bodyPr>
          <a:lstStyle/>
          <a:p>
            <a:pPr algn="just"/>
            <a:r>
              <a:rPr lang="en-US" dirty="0"/>
              <a:t>Every factory and shop/block/plant in the same factory has its intrinsic characteristics which exerts different hazardous situation. Hence, its comparison with other plant cannot be justifiable. However, it may be preferred to compare safety performance with its own historical record. Safe-T-Score serves this purpose in order to assess safety performance of middle management.</a:t>
            </a:r>
          </a:p>
        </p:txBody>
      </p:sp>
      <p:sp>
        <p:nvSpPr>
          <p:cNvPr id="4" name="Rectangle 3"/>
          <p:cNvSpPr/>
          <p:nvPr/>
        </p:nvSpPr>
        <p:spPr>
          <a:xfrm>
            <a:off x="620972" y="3647702"/>
            <a:ext cx="8294427" cy="646331"/>
          </a:xfrm>
          <a:prstGeom prst="rect">
            <a:avLst/>
          </a:prstGeom>
        </p:spPr>
        <p:txBody>
          <a:bodyPr wrap="square">
            <a:spAutoFit/>
          </a:bodyPr>
          <a:lstStyle/>
          <a:p>
            <a:r>
              <a:rPr lang="en-US" dirty="0"/>
              <a:t>A positive score indicates inferior whereas negative score is a sign of improved</a:t>
            </a:r>
          </a:p>
          <a:p>
            <a:r>
              <a:rPr lang="en-US" dirty="0"/>
              <a:t>performance over the past. The score ±2 can be interpreted as variation is insignificant.</a:t>
            </a:r>
          </a:p>
        </p:txBody>
      </p:sp>
    </p:spTree>
    <p:extLst>
      <p:ext uri="{BB962C8B-B14F-4D97-AF65-F5344CB8AC3E}">
        <p14:creationId xmlns:p14="http://schemas.microsoft.com/office/powerpoint/2010/main" val="277830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077200" cy="369332"/>
          </a:xfrm>
          <a:prstGeom prst="rect">
            <a:avLst/>
          </a:prstGeom>
        </p:spPr>
        <p:txBody>
          <a:bodyPr wrap="square">
            <a:spAutoFit/>
          </a:bodyPr>
          <a:lstStyle/>
          <a:p>
            <a:r>
              <a:rPr lang="en-US" b="1" dirty="0">
                <a:solidFill>
                  <a:srgbClr val="C00000"/>
                </a:solidFill>
              </a:rPr>
              <a:t>Some Sophisticated Measures for calculating Safety Performance Indices</a:t>
            </a:r>
            <a:endParaRPr lang="en-US" dirty="0">
              <a:solidFill>
                <a:srgbClr val="C00000"/>
              </a:solidFill>
            </a:endParaRPr>
          </a:p>
        </p:txBody>
      </p:sp>
      <p:sp>
        <p:nvSpPr>
          <p:cNvPr id="3" name="Rectangle 2"/>
          <p:cNvSpPr/>
          <p:nvPr/>
        </p:nvSpPr>
        <p:spPr>
          <a:xfrm>
            <a:off x="683568" y="761664"/>
            <a:ext cx="7012632" cy="2784737"/>
          </a:xfrm>
          <a:prstGeom prst="rect">
            <a:avLst/>
          </a:prstGeom>
        </p:spPr>
        <p:txBody>
          <a:bodyPr wrap="square">
            <a:spAutoFit/>
          </a:bodyPr>
          <a:lstStyle/>
          <a:p>
            <a:pPr marL="285750" indent="-285750">
              <a:lnSpc>
                <a:spcPct val="200000"/>
              </a:lnSpc>
              <a:buFont typeface="Wingdings" pitchFamily="2" charset="2"/>
              <a:buChar char="q"/>
            </a:pPr>
            <a:r>
              <a:rPr lang="en-US" dirty="0"/>
              <a:t>Occupational injury/illness cost index</a:t>
            </a:r>
          </a:p>
          <a:p>
            <a:pPr marL="285750" indent="-285750">
              <a:lnSpc>
                <a:spcPct val="200000"/>
              </a:lnSpc>
              <a:buFont typeface="Wingdings" pitchFamily="2" charset="2"/>
              <a:buChar char="q"/>
            </a:pPr>
            <a:r>
              <a:rPr lang="en-US" dirty="0"/>
              <a:t>Westinghouse Hanford Conduct of Operations Event Index</a:t>
            </a:r>
          </a:p>
          <a:p>
            <a:pPr marL="285750" indent="-285750">
              <a:lnSpc>
                <a:spcPct val="200000"/>
              </a:lnSpc>
              <a:buFont typeface="Wingdings" pitchFamily="2" charset="2"/>
              <a:buChar char="q"/>
            </a:pPr>
            <a:r>
              <a:rPr lang="en-US" dirty="0"/>
              <a:t>Eastman Kodak safety Performance Index</a:t>
            </a:r>
          </a:p>
          <a:p>
            <a:pPr marL="285750" indent="-285750">
              <a:lnSpc>
                <a:spcPct val="200000"/>
              </a:lnSpc>
              <a:buFont typeface="Wingdings" pitchFamily="2" charset="2"/>
              <a:buChar char="q"/>
            </a:pPr>
            <a:r>
              <a:rPr lang="en-US" dirty="0"/>
              <a:t>Average of performance Relatives</a:t>
            </a:r>
          </a:p>
          <a:p>
            <a:pPr marL="285750" indent="-285750">
              <a:lnSpc>
                <a:spcPct val="200000"/>
              </a:lnSpc>
              <a:buFont typeface="Wingdings" pitchFamily="2" charset="2"/>
              <a:buChar char="q"/>
            </a:pPr>
            <a:r>
              <a:rPr lang="en-US" dirty="0"/>
              <a:t>Justification formula developed by Dan Petersen</a:t>
            </a:r>
          </a:p>
        </p:txBody>
      </p:sp>
    </p:spTree>
    <p:extLst>
      <p:ext uri="{BB962C8B-B14F-4D97-AF65-F5344CB8AC3E}">
        <p14:creationId xmlns:p14="http://schemas.microsoft.com/office/powerpoint/2010/main" val="328114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2264</TotalTime>
  <Words>916</Words>
  <Application>Microsoft Office PowerPoint</Application>
  <PresentationFormat>On-screen Show (4:3)</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Verdana</vt:lpstr>
      <vt:lpstr>Wingdings</vt:lpstr>
      <vt:lpstr>Office Theme</vt:lpstr>
      <vt:lpstr>SAFETY PERFORMANCE MEASUREMENT  Unit -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R.THILAKAVATHI</dc:creator>
  <cp:lastModifiedBy>Praveen D</cp:lastModifiedBy>
  <cp:revision>16</cp:revision>
  <dcterms:created xsi:type="dcterms:W3CDTF">2017-10-04T10:42:42Z</dcterms:created>
  <dcterms:modified xsi:type="dcterms:W3CDTF">2021-10-21T04:58:12Z</dcterms:modified>
</cp:coreProperties>
</file>