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E31D-4386-4925-8C7C-83EC3581AB48}" type="datetimeFigureOut">
              <a:rPr lang="en-US" smtClean="0"/>
              <a:pPr/>
              <a:t>3/28/2023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A248-336D-4649-A84B-26F535F711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Accident Prevention and Fire safety</a:t>
            </a:r>
            <a:br>
              <a:rPr lang="en-US" dirty="0"/>
            </a:br>
            <a:r>
              <a:rPr lang="en-US" dirty="0"/>
              <a:t>Unit-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Accident – Classification, cost, causes, prevention, techniques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accident prevention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inspections</a:t>
            </a:r>
          </a:p>
          <a:p>
            <a:r>
              <a:rPr lang="en-US" dirty="0"/>
              <a:t>Hazard surveys</a:t>
            </a:r>
          </a:p>
          <a:p>
            <a:r>
              <a:rPr lang="en-US" dirty="0"/>
              <a:t>Accident investigations</a:t>
            </a:r>
          </a:p>
          <a:p>
            <a:r>
              <a:rPr lang="en-US" dirty="0"/>
              <a:t>Safety device checks</a:t>
            </a:r>
          </a:p>
          <a:p>
            <a:r>
              <a:rPr lang="en-US" dirty="0"/>
              <a:t>Safety training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>
                <a:solidFill>
                  <a:srgbClr val="FF3399"/>
                </a:solidFill>
              </a:rPr>
              <a:t>Techniques of accident prevention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Objective : </a:t>
            </a:r>
            <a:r>
              <a:rPr lang="en-US" dirty="0"/>
              <a:t>control hazards at work, so as to reduce or eliminate accidents</a:t>
            </a:r>
          </a:p>
          <a:p>
            <a:pPr>
              <a:buNone/>
            </a:pPr>
            <a:r>
              <a:rPr lang="en-US" dirty="0"/>
              <a:t>3 steps in management of hazards: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Identification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Evaluation or assessment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Control</a:t>
            </a:r>
          </a:p>
          <a:p>
            <a:pPr marL="514350" indent="-514350">
              <a:buNone/>
            </a:pPr>
            <a:r>
              <a:rPr lang="en-US" dirty="0"/>
              <a:t>     Within the organization, several ways by which hazards may be identified:</a:t>
            </a:r>
          </a:p>
          <a:p>
            <a:pPr marL="514350" indent="-514350">
              <a:buNone/>
            </a:pPr>
            <a:r>
              <a:rPr lang="en-US" dirty="0"/>
              <a:t>		1. workplace inspections</a:t>
            </a:r>
          </a:p>
          <a:p>
            <a:pPr marL="514350" indent="-514350">
              <a:buNone/>
            </a:pPr>
            <a:r>
              <a:rPr lang="en-US" dirty="0"/>
              <a:t>		2. management/worker discussions</a:t>
            </a:r>
          </a:p>
          <a:p>
            <a:pPr marL="514350" indent="-514350">
              <a:buNone/>
            </a:pPr>
            <a:r>
              <a:rPr lang="en-US" dirty="0"/>
              <a:t>		3. independent audits</a:t>
            </a:r>
          </a:p>
          <a:p>
            <a:pPr marL="514350" indent="-514350">
              <a:buNone/>
            </a:pPr>
            <a:r>
              <a:rPr lang="en-US" dirty="0"/>
              <a:t>		4. job safety analysis</a:t>
            </a:r>
          </a:p>
          <a:p>
            <a:pPr marL="514350" indent="-514350">
              <a:buNone/>
            </a:pPr>
            <a:r>
              <a:rPr lang="en-US" dirty="0"/>
              <a:t>		5. hazard and operability studies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/>
          <a:lstStyle/>
          <a:p>
            <a:r>
              <a:rPr lang="en-US" dirty="0"/>
              <a:t>Industrial accidents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80661"/>
            <a:ext cx="3042753" cy="18991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69" y="836712"/>
            <a:ext cx="2972766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" y="2708920"/>
            <a:ext cx="3176824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467" y="278723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China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68" y="2680537"/>
            <a:ext cx="2972766" cy="1972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1039" y="26495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Iran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" y="4684862"/>
            <a:ext cx="3154920" cy="2173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64" y="4613966"/>
            <a:ext cx="3254460" cy="22440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9872" y="4684862"/>
            <a:ext cx="143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Chernobyl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Major industrial disasters in India that took place post lockdown - Photos-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1" r="10460"/>
          <a:stretch/>
        </p:blipFill>
        <p:spPr bwMode="auto">
          <a:xfrm>
            <a:off x="6199883" y="1356568"/>
            <a:ext cx="3700709" cy="332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Classification of accidents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many methods of classifying industrial accidents: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Some classify accidents </a:t>
            </a:r>
            <a:r>
              <a:rPr lang="en-US" b="1" dirty="0">
                <a:solidFill>
                  <a:srgbClr val="0070C0"/>
                </a:solidFill>
              </a:rPr>
              <a:t>according to where the fault lies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Some classify </a:t>
            </a:r>
            <a:r>
              <a:rPr lang="en-US" b="1" dirty="0">
                <a:solidFill>
                  <a:srgbClr val="0070C0"/>
                </a:solidFill>
              </a:rPr>
              <a:t>according to the cause </a:t>
            </a:r>
            <a:r>
              <a:rPr lang="en-US" dirty="0"/>
              <a:t>(Based on international conference of 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err="1"/>
              <a:t>statisticans</a:t>
            </a:r>
            <a:r>
              <a:rPr lang="en-US" dirty="0"/>
              <a:t>, by ILO in 1923)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Machinery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Transport equipment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Explosions and fire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Poisonous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hot or corrosive substances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falling objects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handling  without machinery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Hand tools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animals,etc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 </a:t>
            </a:r>
            <a:r>
              <a:rPr lang="en-US" dirty="0" err="1"/>
              <a:t>october</a:t>
            </a:r>
            <a:r>
              <a:rPr lang="en-US" dirty="0"/>
              <a:t> 1962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Industrial accidents are classified under: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The type of the accident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The agency (related to injury/related to accident)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The nature of the injury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the bodily location of the injury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Unsafe physical conditions may be grouped 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Inadequate mechanical guarding</a:t>
            </a:r>
          </a:p>
          <a:p>
            <a:pPr marL="514350" indent="-514350">
              <a:buAutoNum type="arabicPeriod"/>
            </a:pPr>
            <a:r>
              <a:rPr lang="en-US" dirty="0"/>
              <a:t>Defective condition of equipment</a:t>
            </a:r>
          </a:p>
          <a:p>
            <a:pPr marL="514350" indent="-514350">
              <a:buAutoNum type="arabicPeriod"/>
            </a:pPr>
            <a:r>
              <a:rPr lang="en-US" dirty="0"/>
              <a:t>Unsafe design or construction</a:t>
            </a:r>
          </a:p>
          <a:p>
            <a:pPr marL="514350" indent="-514350">
              <a:buAutoNum type="arabicPeriod"/>
            </a:pPr>
            <a:r>
              <a:rPr lang="en-US" dirty="0"/>
              <a:t>Hazardous process</a:t>
            </a:r>
          </a:p>
          <a:p>
            <a:pPr marL="514350" indent="-514350">
              <a:buAutoNum type="arabicPeriod"/>
            </a:pPr>
            <a:r>
              <a:rPr lang="en-US" dirty="0"/>
              <a:t>Improper illumination</a:t>
            </a:r>
          </a:p>
          <a:p>
            <a:pPr marL="514350" indent="-514350">
              <a:buAutoNum type="arabicPeriod"/>
            </a:pPr>
            <a:r>
              <a:rPr lang="en-US" dirty="0"/>
              <a:t>Incorrect ventilation</a:t>
            </a:r>
          </a:p>
          <a:p>
            <a:pPr marL="514350" indent="-514350">
              <a:buAutoNum type="arabicPeriod"/>
            </a:pPr>
            <a:r>
              <a:rPr lang="en-US" dirty="0"/>
              <a:t>Unsafe dress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3" descr="download (1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4643446"/>
            <a:ext cx="2619375" cy="1743075"/>
          </a:xfrm>
          <a:prstGeom prst="rect">
            <a:avLst/>
          </a:prstGeom>
        </p:spPr>
      </p:pic>
      <p:pic>
        <p:nvPicPr>
          <p:cNvPr id="5" name="Picture 4" descr="machine_guard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1643050"/>
            <a:ext cx="2286016" cy="2805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Unsafe personal acts – that leads o injuries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Improper lifting, hazardous placement, incorrect mixing</a:t>
            </a:r>
          </a:p>
          <a:p>
            <a:r>
              <a:rPr lang="en-US" dirty="0"/>
              <a:t>Without supervision operating the machines</a:t>
            </a:r>
          </a:p>
          <a:p>
            <a:r>
              <a:rPr lang="en-US" dirty="0"/>
              <a:t>Removing safety devices</a:t>
            </a:r>
          </a:p>
          <a:p>
            <a:r>
              <a:rPr lang="en-US" dirty="0"/>
              <a:t>Operating at unsafe speed</a:t>
            </a:r>
          </a:p>
          <a:p>
            <a:r>
              <a:rPr lang="en-US" dirty="0"/>
              <a:t>Unsafe and improper equipment</a:t>
            </a:r>
          </a:p>
          <a:p>
            <a:r>
              <a:rPr lang="en-US" dirty="0"/>
              <a:t>Without PPE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Analyzing the causes of accidents – 10 steps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Secure supervisor’s report of accident</a:t>
            </a:r>
          </a:p>
          <a:p>
            <a:r>
              <a:rPr lang="en-US" dirty="0"/>
              <a:t>Secure the injured  worker’s report</a:t>
            </a:r>
          </a:p>
          <a:p>
            <a:r>
              <a:rPr lang="en-US" dirty="0"/>
              <a:t>Secure the reports of witnesses</a:t>
            </a:r>
          </a:p>
          <a:p>
            <a:r>
              <a:rPr lang="en-US" dirty="0"/>
              <a:t>Secure the report of nurse/doctor</a:t>
            </a:r>
          </a:p>
          <a:p>
            <a:r>
              <a:rPr lang="en-US" dirty="0"/>
              <a:t>Investigate the accident</a:t>
            </a:r>
          </a:p>
          <a:p>
            <a:r>
              <a:rPr lang="en-US" dirty="0"/>
              <a:t>Record all the facts</a:t>
            </a:r>
          </a:p>
          <a:p>
            <a:r>
              <a:rPr lang="en-US" dirty="0"/>
              <a:t>Tabulate the facts of accident with other</a:t>
            </a:r>
          </a:p>
          <a:p>
            <a:r>
              <a:rPr lang="en-US" dirty="0"/>
              <a:t>Study all the facts</a:t>
            </a:r>
          </a:p>
          <a:p>
            <a:r>
              <a:rPr lang="en-US" dirty="0"/>
              <a:t>Determine what act should be taken</a:t>
            </a:r>
          </a:p>
          <a:p>
            <a:r>
              <a:rPr lang="en-US" dirty="0"/>
              <a:t>Assign responsibilities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Costs of accidents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H.W.Henrich</a:t>
            </a:r>
            <a:r>
              <a:rPr lang="en-US" dirty="0"/>
              <a:t> listed 11 elements.</a:t>
            </a:r>
          </a:p>
          <a:p>
            <a:pPr marL="514350" indent="-514350">
              <a:buAutoNum type="arabicPeriod"/>
            </a:pPr>
            <a:r>
              <a:rPr lang="en-US" dirty="0"/>
              <a:t>Cost of loss time of injured employee</a:t>
            </a:r>
          </a:p>
          <a:p>
            <a:pPr marL="514350" indent="-514350">
              <a:buAutoNum type="arabicPeriod"/>
            </a:pPr>
            <a:r>
              <a:rPr lang="en-US" dirty="0"/>
              <a:t>Cost of time lost by other employees who stop work</a:t>
            </a:r>
          </a:p>
          <a:p>
            <a:pPr marL="514350" indent="-514350">
              <a:buAutoNum type="arabicPeriod"/>
            </a:pPr>
            <a:r>
              <a:rPr lang="en-US" dirty="0"/>
              <a:t>Cost of time lost by foremen, supervisor</a:t>
            </a:r>
          </a:p>
          <a:p>
            <a:pPr marL="514350" indent="-514350">
              <a:buAutoNum type="arabicPeriod"/>
            </a:pPr>
            <a:r>
              <a:rPr lang="en-US" dirty="0"/>
              <a:t>Cost of time spent on the case of first aid attendant, hospital staff, where not paid</a:t>
            </a:r>
          </a:p>
          <a:p>
            <a:pPr marL="514350" indent="-514350">
              <a:buAutoNum type="arabicPeriod"/>
            </a:pPr>
            <a:r>
              <a:rPr lang="en-US" dirty="0"/>
              <a:t>Cost due to damage of machines, etc</a:t>
            </a:r>
          </a:p>
          <a:p>
            <a:pPr marL="514350" indent="-514350">
              <a:buAutoNum type="arabicPeriod"/>
            </a:pPr>
            <a:r>
              <a:rPr lang="en-US" dirty="0"/>
              <a:t>Incidental costs due to interference with production</a:t>
            </a:r>
          </a:p>
          <a:p>
            <a:pPr marL="514350" indent="-514350">
              <a:buAutoNum type="arabicPeriod"/>
            </a:pPr>
            <a:r>
              <a:rPr lang="en-US" dirty="0"/>
              <a:t>Cost of employer under employee welfare</a:t>
            </a:r>
          </a:p>
          <a:p>
            <a:pPr marL="514350" indent="-514350">
              <a:buAutoNum type="arabicPeriod"/>
            </a:pPr>
            <a:r>
              <a:rPr lang="en-US" dirty="0"/>
              <a:t>Cost of employer in continuing the wages of injured worker in full</a:t>
            </a:r>
          </a:p>
          <a:p>
            <a:pPr marL="514350" indent="-514350">
              <a:buAutoNum type="arabicPeriod"/>
            </a:pPr>
            <a:r>
              <a:rPr lang="en-US" dirty="0"/>
              <a:t>Cost due to loss of profit</a:t>
            </a:r>
          </a:p>
          <a:p>
            <a:pPr marL="514350" indent="-514350">
              <a:buAutoNum type="arabicPeriod"/>
            </a:pPr>
            <a:r>
              <a:rPr lang="en-US" dirty="0"/>
              <a:t>Cost of subsequent injuries that occur in consequence</a:t>
            </a:r>
          </a:p>
          <a:p>
            <a:pPr marL="514350" indent="-514350">
              <a:buAutoNum type="arabicPeriod"/>
            </a:pPr>
            <a:r>
              <a:rPr lang="en-US" dirty="0"/>
              <a:t>Overhead cost per injured worker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5577-7371-49C7-8B3E-E12C9AD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Basic Principles of accident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FCB-50E9-4D14-AA39-94CF33D4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26876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core of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accident prevention principle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consists of foreseeing the unsafe conditions and of rectifying them before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accident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occurs.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Investigation of an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accident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even if it has not resulted in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injury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aids in pinpointing the deficiencies in the set-up and helps in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preventing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recurrence of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accidents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we do progress?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effect of industrialization?</a:t>
            </a:r>
          </a:p>
          <a:p>
            <a:r>
              <a:rPr lang="en-US" dirty="0">
                <a:solidFill>
                  <a:srgbClr val="FF0000"/>
                </a:solidFill>
              </a:rPr>
              <a:t>What shall we do then?</a:t>
            </a:r>
          </a:p>
          <a:p>
            <a:r>
              <a:rPr lang="en-US" dirty="0">
                <a:solidFill>
                  <a:srgbClr val="FF0000"/>
                </a:solidFill>
              </a:rPr>
              <a:t>What was done for reducing the hazard?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64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523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Wingdings</vt:lpstr>
      <vt:lpstr>Office Theme</vt:lpstr>
      <vt:lpstr>Accident Prevention and Fire safety Unit- III</vt:lpstr>
      <vt:lpstr>Industrial accidents</vt:lpstr>
      <vt:lpstr>Classification of accidents</vt:lpstr>
      <vt:lpstr>In october 1962</vt:lpstr>
      <vt:lpstr>Unsafe physical conditions may be grouped :</vt:lpstr>
      <vt:lpstr>Unsafe personal acts – that leads o injuries</vt:lpstr>
      <vt:lpstr>Analyzing the causes of accidents – 10 steps</vt:lpstr>
      <vt:lpstr>Costs of accidents</vt:lpstr>
      <vt:lpstr>Basic Principles of accident prevention</vt:lpstr>
      <vt:lpstr>Typical accident prevention activities</vt:lpstr>
      <vt:lpstr>Techniques of accident prevention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Nandy</dc:creator>
  <cp:lastModifiedBy>Praveen D</cp:lastModifiedBy>
  <cp:revision>19</cp:revision>
  <dcterms:created xsi:type="dcterms:W3CDTF">2018-09-03T07:13:45Z</dcterms:created>
  <dcterms:modified xsi:type="dcterms:W3CDTF">2023-03-28T07:31:56Z</dcterms:modified>
</cp:coreProperties>
</file>