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75F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75F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75F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1135" y="388365"/>
            <a:ext cx="214172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75F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921509"/>
            <a:ext cx="8529319" cy="313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276600"/>
            <a:ext cx="60960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i="1" spc="-525" dirty="0">
                <a:latin typeface="+mn-lt"/>
                <a:cs typeface="Times New Roman"/>
              </a:rPr>
              <a:t>Failure </a:t>
            </a:r>
            <a:r>
              <a:rPr sz="4400" b="0" i="1" spc="-610" dirty="0">
                <a:latin typeface="+mn-lt"/>
                <a:cs typeface="Times New Roman"/>
              </a:rPr>
              <a:t>Mode </a:t>
            </a:r>
            <a:r>
              <a:rPr sz="4400" b="0" i="1" spc="-1035" dirty="0">
                <a:latin typeface="+mn-lt"/>
                <a:cs typeface="Times New Roman"/>
              </a:rPr>
              <a:t>&amp;</a:t>
            </a:r>
            <a:r>
              <a:rPr sz="4400" b="0" i="1" spc="-335" dirty="0">
                <a:latin typeface="+mn-lt"/>
                <a:cs typeface="Times New Roman"/>
              </a:rPr>
              <a:t> </a:t>
            </a:r>
            <a:r>
              <a:rPr sz="4400" b="0" i="1" spc="-440">
                <a:latin typeface="+mn-lt"/>
                <a:cs typeface="Times New Roman"/>
              </a:rPr>
              <a:t>Effect</a:t>
            </a:r>
            <a:r>
              <a:rPr sz="4400" b="0" i="1" spc="-625">
                <a:latin typeface="+mn-lt"/>
                <a:cs typeface="Times New Roman"/>
              </a:rPr>
              <a:t> </a:t>
            </a:r>
            <a:r>
              <a:rPr sz="4400" b="0" i="1" spc="-455">
                <a:latin typeface="+mn-lt"/>
                <a:cs typeface="Times New Roman"/>
              </a:rPr>
              <a:t>Analysis</a:t>
            </a:r>
            <a:r>
              <a:rPr lang="en-US" sz="4400" b="0" i="1" spc="-455" dirty="0">
                <a:latin typeface="+mn-lt"/>
                <a:cs typeface="Times New Roman"/>
              </a:rPr>
              <a:t> (FMEA)</a:t>
            </a:r>
            <a:endParaRPr sz="4400">
              <a:latin typeface="+mn-lt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029" y="301193"/>
            <a:ext cx="3406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Fmea:</a:t>
            </a:r>
            <a:r>
              <a:rPr spc="-150" dirty="0"/>
              <a:t> </a:t>
            </a:r>
            <a:r>
              <a:rPr spc="114" dirty="0"/>
              <a:t>a</a:t>
            </a:r>
            <a:r>
              <a:rPr spc="-180" dirty="0"/>
              <a:t> </a:t>
            </a:r>
            <a:r>
              <a:rPr spc="220" dirty="0"/>
              <a:t>team</a:t>
            </a:r>
            <a:r>
              <a:rPr spc="-150" dirty="0"/>
              <a:t> </a:t>
            </a:r>
            <a:r>
              <a:rPr spc="229" dirty="0"/>
              <a:t>tool</a:t>
            </a:r>
          </a:p>
        </p:txBody>
      </p:sp>
      <p:sp>
        <p:nvSpPr>
          <p:cNvPr id="3" name="object 3"/>
          <p:cNvSpPr/>
          <p:nvPr/>
        </p:nvSpPr>
        <p:spPr>
          <a:xfrm>
            <a:off x="441045" y="1253475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470405"/>
            <a:ext cx="7122795" cy="447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45" dirty="0">
                <a:latin typeface="Times New Roman"/>
                <a:cs typeface="Times New Roman"/>
              </a:rPr>
              <a:t>Team </a:t>
            </a:r>
            <a:r>
              <a:rPr sz="2400" dirty="0">
                <a:latin typeface="Times New Roman"/>
                <a:cs typeface="Times New Roman"/>
              </a:rPr>
              <a:t>approach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necessary.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45" dirty="0">
                <a:latin typeface="Times New Roman"/>
                <a:cs typeface="Times New Roman"/>
              </a:rPr>
              <a:t>Team </a:t>
            </a:r>
            <a:r>
              <a:rPr sz="2400" dirty="0">
                <a:latin typeface="Times New Roman"/>
                <a:cs typeface="Times New Roman"/>
              </a:rPr>
              <a:t>leader should be </a:t>
            </a:r>
            <a:r>
              <a:rPr sz="2400" spc="-5" dirty="0">
                <a:latin typeface="Times New Roman"/>
                <a:cs typeface="Times New Roman"/>
              </a:rPr>
              <a:t>familiar with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FMEA.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following should be considered for team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members: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romanUcPeriod"/>
              <a:tabLst>
                <a:tab pos="527685" algn="l"/>
                <a:tab pos="5283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Design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Engineers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buAutoNum type="romanUcPeriod"/>
              <a:tabLst>
                <a:tab pos="527685" algn="l"/>
                <a:tab pos="5283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Process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Engineers</a:t>
            </a:r>
          </a:p>
          <a:p>
            <a:pPr marL="12700">
              <a:lnSpc>
                <a:spcPct val="100000"/>
              </a:lnSpc>
              <a:buAutoNum type="romanUcPeriod"/>
              <a:tabLst>
                <a:tab pos="527685" algn="l"/>
                <a:tab pos="5283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Materials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Suppliers</a:t>
            </a:r>
          </a:p>
          <a:p>
            <a:pPr marL="12700">
              <a:lnSpc>
                <a:spcPct val="100000"/>
              </a:lnSpc>
              <a:buAutoNum type="romanUcPeriod"/>
              <a:tabLst>
                <a:tab pos="5283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Operators</a:t>
            </a:r>
          </a:p>
          <a:p>
            <a:pPr marL="12700">
              <a:lnSpc>
                <a:spcPct val="100000"/>
              </a:lnSpc>
              <a:buAutoNum type="romanUcPeriod"/>
              <a:tabLst>
                <a:tab pos="527685" algn="l"/>
                <a:tab pos="5283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Reliability</a:t>
            </a:r>
          </a:p>
          <a:p>
            <a:pPr marL="12700" marR="5282565">
              <a:lnSpc>
                <a:spcPct val="100000"/>
              </a:lnSpc>
              <a:buAutoNum type="romanUcPeriod"/>
              <a:tabLst>
                <a:tab pos="5283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Suppliers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VII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Cus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79211-CAF2-4D43-BBFF-2E6D16CB4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810000"/>
            <a:ext cx="4905830" cy="24145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8A78-626E-46B3-88D7-AB7C4446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135" y="388365"/>
            <a:ext cx="2141728" cy="492443"/>
          </a:xfrm>
        </p:spPr>
        <p:txBody>
          <a:bodyPr/>
          <a:lstStyle/>
          <a:p>
            <a:r>
              <a:rPr lang="en-IN" dirty="0"/>
              <a:t>FMEA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BD00-FC3C-4438-9A2F-CE8FAF75E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3FF85-502F-49BA-8C7A-F0F1A041B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" t="24814" r="60001" b="39630"/>
          <a:stretch/>
        </p:blipFill>
        <p:spPr>
          <a:xfrm>
            <a:off x="308895" y="1219200"/>
            <a:ext cx="7922260" cy="432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1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989" y="235407"/>
            <a:ext cx="3141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Fmea</a:t>
            </a:r>
            <a:r>
              <a:rPr spc="-180" dirty="0"/>
              <a:t> </a:t>
            </a:r>
            <a:r>
              <a:rPr spc="150" dirty="0"/>
              <a:t>Procedure</a:t>
            </a:r>
          </a:p>
        </p:txBody>
      </p:sp>
      <p:sp>
        <p:nvSpPr>
          <p:cNvPr id="3" name="object 3"/>
          <p:cNvSpPr/>
          <p:nvPr/>
        </p:nvSpPr>
        <p:spPr>
          <a:xfrm>
            <a:off x="364845" y="1187562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412494"/>
            <a:ext cx="843851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Determine failure mode </a:t>
            </a:r>
            <a:r>
              <a:rPr sz="2400" dirty="0">
                <a:latin typeface="Times New Roman"/>
                <a:cs typeface="Times New Roman"/>
              </a:rPr>
              <a:t>for each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input.</a:t>
            </a:r>
          </a:p>
          <a:p>
            <a:pPr marL="527685" marR="5080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each failure </a:t>
            </a:r>
            <a:r>
              <a:rPr sz="2400" spc="-5" dirty="0">
                <a:latin typeface="Times New Roman"/>
                <a:cs typeface="Times New Roman"/>
              </a:rPr>
              <a:t>mode, determine </a:t>
            </a:r>
            <a:r>
              <a:rPr sz="2400" spc="-10" dirty="0">
                <a:latin typeface="Times New Roman"/>
                <a:cs typeface="Times New Roman"/>
              </a:rPr>
              <a:t>effects </a:t>
            </a:r>
            <a:r>
              <a:rPr sz="2400" dirty="0">
                <a:latin typeface="Times New Roman"/>
                <a:cs typeface="Times New Roman"/>
              </a:rPr>
              <a:t>– Select a severity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  for 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effect.</a:t>
            </a:r>
            <a:endParaRPr sz="24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Identify potential causes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each failure </a:t>
            </a:r>
            <a:r>
              <a:rPr sz="2400" spc="-5" dirty="0">
                <a:latin typeface="Times New Roman"/>
                <a:cs typeface="Times New Roman"/>
              </a:rPr>
              <a:t>mode </a:t>
            </a:r>
            <a:r>
              <a:rPr sz="2400" dirty="0">
                <a:latin typeface="Times New Roman"/>
                <a:cs typeface="Times New Roman"/>
              </a:rPr>
              <a:t>– Select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</a:p>
          <a:p>
            <a:pPr marL="5276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occurrence level for each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cause.</a:t>
            </a:r>
          </a:p>
          <a:p>
            <a:pPr marL="527685" marR="100330" indent="-514984">
              <a:lnSpc>
                <a:spcPct val="100000"/>
              </a:lnSpc>
              <a:buAutoNum type="arabicPeriod" startAt="4"/>
              <a:tabLst>
                <a:tab pos="527685" algn="l"/>
                <a:tab pos="528320" algn="l"/>
              </a:tabLst>
            </a:pPr>
            <a:r>
              <a:rPr sz="2400" spc="-5" dirty="0">
                <a:latin typeface="Times New Roman"/>
                <a:cs typeface="Times New Roman"/>
              </a:rPr>
              <a:t>List </a:t>
            </a:r>
            <a:r>
              <a:rPr sz="2400" dirty="0">
                <a:latin typeface="Times New Roman"/>
                <a:cs typeface="Times New Roman"/>
              </a:rPr>
              <a:t>current controls for each cause – Select a detection for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  cause.</a:t>
            </a:r>
          </a:p>
          <a:p>
            <a:pPr marL="527685" indent="-514984">
              <a:lnSpc>
                <a:spcPct val="100000"/>
              </a:lnSpc>
              <a:buAutoNum type="arabicPeriod" startAt="4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Calculate the Risk Priority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(RPN).</a:t>
            </a:r>
            <a:endParaRPr sz="2400" dirty="0">
              <a:latin typeface="Times New Roman"/>
              <a:cs typeface="Times New Roman"/>
            </a:endParaRPr>
          </a:p>
          <a:p>
            <a:pPr marL="527685" marR="393065" indent="-514984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Develop </a:t>
            </a:r>
            <a:r>
              <a:rPr sz="2400" spc="-5" dirty="0">
                <a:latin typeface="Times New Roman"/>
                <a:cs typeface="Times New Roman"/>
              </a:rPr>
              <a:t>recommended </a:t>
            </a:r>
            <a:r>
              <a:rPr sz="2400" dirty="0">
                <a:latin typeface="Times New Roman"/>
                <a:cs typeface="Times New Roman"/>
              </a:rPr>
              <a:t>action , assign responsible </a:t>
            </a:r>
            <a:r>
              <a:rPr sz="2400" spc="-5" dirty="0">
                <a:latin typeface="Times New Roman"/>
                <a:cs typeface="Times New Roman"/>
              </a:rPr>
              <a:t>person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take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actions.</a:t>
            </a:r>
          </a:p>
          <a:p>
            <a:pPr marL="527685" marR="211454" indent="-514984">
              <a:lnSpc>
                <a:spcPct val="100000"/>
              </a:lnSpc>
              <a:buAutoNum type="arabicPeriod" startAt="4"/>
              <a:tabLst>
                <a:tab pos="527685" algn="l"/>
                <a:tab pos="528320" algn="l"/>
              </a:tabLst>
            </a:pPr>
            <a:r>
              <a:rPr sz="2400" spc="-5" dirty="0">
                <a:latin typeface="Times New Roman"/>
                <a:cs typeface="Times New Roman"/>
              </a:rPr>
              <a:t>Assign </a:t>
            </a:r>
            <a:r>
              <a:rPr sz="2400" dirty="0">
                <a:latin typeface="Times New Roman"/>
                <a:cs typeface="Times New Roman"/>
              </a:rPr>
              <a:t>the predicted </a:t>
            </a:r>
            <a:r>
              <a:rPr sz="2400" spc="-20" dirty="0">
                <a:latin typeface="Times New Roman"/>
                <a:cs typeface="Times New Roman"/>
              </a:rPr>
              <a:t>Severity, </a:t>
            </a:r>
            <a:r>
              <a:rPr sz="2400" dirty="0">
                <a:latin typeface="Times New Roman"/>
                <a:cs typeface="Times New Roman"/>
              </a:rPr>
              <a:t>Occurrence and Detection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levels  and </a:t>
            </a:r>
            <a:r>
              <a:rPr sz="2400" spc="-5" dirty="0">
                <a:latin typeface="Times New Roman"/>
                <a:cs typeface="Times New Roman"/>
              </a:rPr>
              <a:t>compare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RPNs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004" y="83007"/>
            <a:ext cx="5177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Risk</a:t>
            </a:r>
            <a:r>
              <a:rPr spc="-95" dirty="0"/>
              <a:t> </a:t>
            </a:r>
            <a:r>
              <a:rPr spc="114" dirty="0"/>
              <a:t>Priority</a:t>
            </a:r>
            <a:r>
              <a:rPr spc="-150" dirty="0"/>
              <a:t> </a:t>
            </a:r>
            <a:r>
              <a:rPr spc="210" dirty="0"/>
              <a:t>number</a:t>
            </a:r>
            <a:r>
              <a:rPr spc="-165" dirty="0"/>
              <a:t> </a:t>
            </a:r>
            <a:r>
              <a:rPr spc="145" dirty="0"/>
              <a:t>(rpn)</a:t>
            </a:r>
          </a:p>
        </p:txBody>
      </p:sp>
      <p:sp>
        <p:nvSpPr>
          <p:cNvPr id="3" name="object 3"/>
          <p:cNvSpPr/>
          <p:nvPr/>
        </p:nvSpPr>
        <p:spPr>
          <a:xfrm>
            <a:off x="364845" y="1035162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826194"/>
            <a:ext cx="8072120" cy="5669915"/>
          </a:xfrm>
          <a:prstGeom prst="rect">
            <a:avLst/>
          </a:prstGeom>
        </p:spPr>
        <p:txBody>
          <a:bodyPr vert="horz" wrap="square" lIns="0" tIns="390525" rIns="0" bIns="0" rtlCol="0">
            <a:spAutoFit/>
          </a:bodyPr>
          <a:lstStyle/>
          <a:p>
            <a:pPr marL="738505" indent="-571500">
              <a:lnSpc>
                <a:spcPct val="100000"/>
              </a:lnSpc>
              <a:spcBef>
                <a:spcPts val="3075"/>
              </a:spcBef>
              <a:buFont typeface="Wingdings"/>
              <a:buChar char=""/>
              <a:tabLst>
                <a:tab pos="739140" algn="l"/>
                <a:tab pos="2098040" algn="l"/>
                <a:tab pos="4379595" algn="l"/>
                <a:tab pos="6365875" algn="l"/>
                <a:tab pos="6908800" algn="l"/>
              </a:tabLst>
            </a:pPr>
            <a:r>
              <a:rPr sz="4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ever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ty	</a:t>
            </a:r>
            <a:r>
              <a:rPr sz="4000" b="1" spc="-5" dirty="0">
                <a:latin typeface="Times New Roman"/>
                <a:cs typeface="Times New Roman"/>
              </a:rPr>
              <a:t>×</a:t>
            </a:r>
            <a:r>
              <a:rPr sz="4000" b="1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ccur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ence	</a:t>
            </a:r>
            <a:r>
              <a:rPr sz="4000" b="1" spc="-5" dirty="0">
                <a:latin typeface="Times New Roman"/>
                <a:cs typeface="Times New Roman"/>
              </a:rPr>
              <a:t>×</a:t>
            </a:r>
            <a:r>
              <a:rPr sz="4000" b="1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et</a:t>
            </a:r>
            <a:r>
              <a:rPr sz="2400" b="1" spc="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ct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on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4000" b="1" spc="-5" dirty="0">
                <a:latin typeface="Times New Roman"/>
                <a:cs typeface="Times New Roman"/>
              </a:rPr>
              <a:t>=</a:t>
            </a:r>
            <a:r>
              <a:rPr sz="4000" b="1" dirty="0">
                <a:latin typeface="Times New Roman"/>
                <a:cs typeface="Times New Roman"/>
              </a:rPr>
              <a:t>	</a:t>
            </a:r>
            <a:r>
              <a:rPr sz="4400" b="1" dirty="0">
                <a:latin typeface="Times New Roman"/>
                <a:cs typeface="Times New Roman"/>
              </a:rPr>
              <a:t>RPN</a:t>
            </a:r>
            <a:endParaRPr sz="4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1000 </a:t>
            </a:r>
            <a:r>
              <a:rPr sz="2400" spc="-5" dirty="0">
                <a:latin typeface="Times New Roman"/>
                <a:cs typeface="Times New Roman"/>
              </a:rPr>
              <a:t>is maximum </a:t>
            </a:r>
            <a:r>
              <a:rPr sz="2400" dirty="0">
                <a:latin typeface="Times New Roman"/>
                <a:cs typeface="Times New Roman"/>
              </a:rPr>
              <a:t>and 75*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considered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OK!!!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Severity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(S)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spc="-5" dirty="0">
                <a:latin typeface="Times New Roman"/>
                <a:cs typeface="Times New Roman"/>
              </a:rPr>
              <a:t>Importance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10" dirty="0">
                <a:latin typeface="Times New Roman"/>
                <a:cs typeface="Times New Roman"/>
              </a:rPr>
              <a:t>effects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customer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requirements.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375F92"/>
                </a:solidFill>
                <a:latin typeface="Times New Roman"/>
                <a:cs typeface="Times New Roman"/>
              </a:rPr>
              <a:t>1 = </a:t>
            </a:r>
            <a:r>
              <a:rPr sz="2400" spc="-5" dirty="0">
                <a:solidFill>
                  <a:srgbClr val="375F92"/>
                </a:solidFill>
                <a:latin typeface="Times New Roman"/>
                <a:cs typeface="Times New Roman"/>
              </a:rPr>
              <a:t>Not </a:t>
            </a:r>
            <a:r>
              <a:rPr sz="2400" spc="-15" dirty="0">
                <a:solidFill>
                  <a:srgbClr val="375F92"/>
                </a:solidFill>
                <a:latin typeface="Times New Roman"/>
                <a:cs typeface="Times New Roman"/>
              </a:rPr>
              <a:t>sever, </a:t>
            </a:r>
            <a:r>
              <a:rPr sz="2400" dirty="0">
                <a:solidFill>
                  <a:srgbClr val="375F92"/>
                </a:solidFill>
                <a:latin typeface="Times New Roman"/>
                <a:cs typeface="Times New Roman"/>
              </a:rPr>
              <a:t>10 = very</a:t>
            </a:r>
            <a:r>
              <a:rPr sz="2400" spc="-3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5F92"/>
                </a:solidFill>
                <a:latin typeface="Times New Roman"/>
                <a:cs typeface="Times New Roman"/>
              </a:rPr>
              <a:t>sever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Occurrence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(O)</a:t>
            </a:r>
            <a:endParaRPr sz="2400" dirty="0">
              <a:latin typeface="Times New Roman"/>
              <a:cs typeface="Times New Roman"/>
            </a:endParaRPr>
          </a:p>
          <a:p>
            <a:pPr marL="812800" marR="499745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Frequency with which a given cause occurs and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creates  failure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modes.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375F92"/>
                </a:solidFill>
                <a:latin typeface="Times New Roman"/>
                <a:cs typeface="Times New Roman"/>
              </a:rPr>
              <a:t>1 = </a:t>
            </a:r>
            <a:r>
              <a:rPr sz="2400" spc="-5" dirty="0">
                <a:solidFill>
                  <a:srgbClr val="375F92"/>
                </a:solidFill>
                <a:latin typeface="Times New Roman"/>
                <a:cs typeface="Times New Roman"/>
              </a:rPr>
              <a:t>NOT </a:t>
            </a:r>
            <a:r>
              <a:rPr sz="2400" spc="-25" dirty="0">
                <a:solidFill>
                  <a:srgbClr val="375F92"/>
                </a:solidFill>
                <a:latin typeface="Times New Roman"/>
                <a:cs typeface="Times New Roman"/>
              </a:rPr>
              <a:t>Likely, </a:t>
            </a:r>
            <a:r>
              <a:rPr sz="2400" dirty="0">
                <a:solidFill>
                  <a:srgbClr val="375F92"/>
                </a:solidFill>
                <a:latin typeface="Times New Roman"/>
                <a:cs typeface="Times New Roman"/>
              </a:rPr>
              <a:t>10 = </a:t>
            </a:r>
            <a:r>
              <a:rPr sz="2400" spc="-70" dirty="0">
                <a:solidFill>
                  <a:srgbClr val="375F92"/>
                </a:solidFill>
                <a:latin typeface="Times New Roman"/>
                <a:cs typeface="Times New Roman"/>
              </a:rPr>
              <a:t>Very</a:t>
            </a:r>
            <a:r>
              <a:rPr sz="2400" spc="-9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5F92"/>
                </a:solidFill>
                <a:latin typeface="Times New Roman"/>
                <a:cs typeface="Times New Roman"/>
              </a:rPr>
              <a:t>Likely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(D)</a:t>
            </a:r>
          </a:p>
          <a:p>
            <a:pPr marL="812800" marR="568325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The ability of the current control </a:t>
            </a:r>
            <a:r>
              <a:rPr sz="2400" spc="-5" dirty="0">
                <a:latin typeface="Times New Roman"/>
                <a:cs typeface="Times New Roman"/>
              </a:rPr>
              <a:t>scheme </a:t>
            </a:r>
            <a:r>
              <a:rPr sz="2400" dirty="0">
                <a:latin typeface="Times New Roman"/>
                <a:cs typeface="Times New Roman"/>
              </a:rPr>
              <a:t>to detect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  prevent a given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causes.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dirty="0">
                <a:solidFill>
                  <a:srgbClr val="375F92"/>
                </a:solidFill>
                <a:latin typeface="Times New Roman"/>
                <a:cs typeface="Times New Roman"/>
              </a:rPr>
              <a:t>1 = Easy to </a:t>
            </a:r>
            <a:r>
              <a:rPr sz="2400" spc="-5" dirty="0">
                <a:solidFill>
                  <a:srgbClr val="375F92"/>
                </a:solidFill>
                <a:latin typeface="Times New Roman"/>
                <a:cs typeface="Times New Roman"/>
              </a:rPr>
              <a:t>Detect, </a:t>
            </a:r>
            <a:r>
              <a:rPr sz="2400" dirty="0">
                <a:solidFill>
                  <a:srgbClr val="375F92"/>
                </a:solidFill>
                <a:latin typeface="Times New Roman"/>
                <a:cs typeface="Times New Roman"/>
              </a:rPr>
              <a:t>10 = </a:t>
            </a:r>
            <a:r>
              <a:rPr sz="2400" spc="-5" dirty="0">
                <a:solidFill>
                  <a:srgbClr val="375F92"/>
                </a:solidFill>
                <a:latin typeface="Times New Roman"/>
                <a:cs typeface="Times New Roman"/>
              </a:rPr>
              <a:t>Not </a:t>
            </a:r>
            <a:r>
              <a:rPr sz="2400" dirty="0">
                <a:solidFill>
                  <a:srgbClr val="375F92"/>
                </a:solidFill>
                <a:latin typeface="Times New Roman"/>
                <a:cs typeface="Times New Roman"/>
              </a:rPr>
              <a:t>easy to</a:t>
            </a:r>
            <a:r>
              <a:rPr sz="2400" spc="-6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75F92"/>
                </a:solidFill>
                <a:latin typeface="Times New Roman"/>
                <a:cs typeface="Times New Roman"/>
              </a:rPr>
              <a:t>Detect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004" y="83007"/>
            <a:ext cx="5177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Risk</a:t>
            </a:r>
            <a:r>
              <a:rPr spc="-95" dirty="0"/>
              <a:t> </a:t>
            </a:r>
            <a:r>
              <a:rPr spc="114" dirty="0"/>
              <a:t>Priority</a:t>
            </a:r>
            <a:r>
              <a:rPr spc="-150" dirty="0"/>
              <a:t> </a:t>
            </a:r>
            <a:r>
              <a:rPr spc="210" dirty="0"/>
              <a:t>number</a:t>
            </a:r>
            <a:r>
              <a:rPr spc="-165" dirty="0"/>
              <a:t> </a:t>
            </a:r>
            <a:r>
              <a:rPr spc="145" dirty="0"/>
              <a:t>(rpn)</a:t>
            </a:r>
          </a:p>
        </p:txBody>
      </p:sp>
      <p:sp>
        <p:nvSpPr>
          <p:cNvPr id="3" name="object 3"/>
          <p:cNvSpPr/>
          <p:nvPr/>
        </p:nvSpPr>
        <p:spPr>
          <a:xfrm>
            <a:off x="364845" y="1035162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42998"/>
            <a:ext cx="86106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004" y="83007"/>
            <a:ext cx="5177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Risk</a:t>
            </a:r>
            <a:r>
              <a:rPr spc="-95" dirty="0"/>
              <a:t> </a:t>
            </a:r>
            <a:r>
              <a:rPr spc="114" dirty="0"/>
              <a:t>Priority</a:t>
            </a:r>
            <a:r>
              <a:rPr spc="-150" dirty="0"/>
              <a:t> </a:t>
            </a:r>
            <a:r>
              <a:rPr spc="210" dirty="0"/>
              <a:t>number</a:t>
            </a:r>
            <a:r>
              <a:rPr spc="-165" dirty="0"/>
              <a:t> </a:t>
            </a:r>
            <a:r>
              <a:rPr spc="145" dirty="0"/>
              <a:t>(rpn)</a:t>
            </a:r>
          </a:p>
        </p:txBody>
      </p:sp>
      <p:sp>
        <p:nvSpPr>
          <p:cNvPr id="3" name="object 3"/>
          <p:cNvSpPr/>
          <p:nvPr/>
        </p:nvSpPr>
        <p:spPr>
          <a:xfrm>
            <a:off x="364845" y="1035162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55191"/>
            <a:ext cx="8610600" cy="5550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505" y="235407"/>
            <a:ext cx="2572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Rating</a:t>
            </a:r>
            <a:r>
              <a:rPr spc="-100" dirty="0"/>
              <a:t> </a:t>
            </a:r>
            <a:r>
              <a:rPr spc="135" dirty="0"/>
              <a:t>Scales</a:t>
            </a:r>
          </a:p>
        </p:txBody>
      </p:sp>
      <p:sp>
        <p:nvSpPr>
          <p:cNvPr id="3" name="object 3"/>
          <p:cNvSpPr/>
          <p:nvPr/>
        </p:nvSpPr>
        <p:spPr>
          <a:xfrm>
            <a:off x="402945" y="1187562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494790"/>
            <a:ext cx="8152765" cy="3767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There are a wide variety of scoring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anchors.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60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types of </a:t>
            </a:r>
            <a:r>
              <a:rPr sz="2400" spc="-5" dirty="0">
                <a:latin typeface="Times New Roman"/>
                <a:cs typeface="Times New Roman"/>
              </a:rPr>
              <a:t>scales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1-5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1-10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1-5 </a:t>
            </a:r>
            <a:r>
              <a:rPr sz="2400" spc="-5" dirty="0">
                <a:latin typeface="Times New Roman"/>
                <a:cs typeface="Times New Roman"/>
              </a:rPr>
              <a:t>scale makes </a:t>
            </a:r>
            <a:r>
              <a:rPr sz="2400" dirty="0">
                <a:latin typeface="Times New Roman"/>
                <a:cs typeface="Times New Roman"/>
              </a:rPr>
              <a:t>it easier for the </a:t>
            </a:r>
            <a:r>
              <a:rPr sz="2400" spc="-5" dirty="0">
                <a:latin typeface="Times New Roman"/>
                <a:cs typeface="Times New Roman"/>
              </a:rPr>
              <a:t>teams </a:t>
            </a:r>
            <a:r>
              <a:rPr sz="2400" dirty="0">
                <a:latin typeface="Times New Roman"/>
                <a:cs typeface="Times New Roman"/>
              </a:rPr>
              <a:t>to decide 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scores.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1-10 scale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allow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better precision in </a:t>
            </a:r>
            <a:r>
              <a:rPr sz="2400" spc="-5" dirty="0">
                <a:latin typeface="Times New Roman"/>
                <a:cs typeface="Times New Roman"/>
              </a:rPr>
              <a:t>estimates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wide variation 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scores.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Zero(0) Ranking not allowed for </a:t>
            </a:r>
            <a:r>
              <a:rPr sz="2400" spc="-5" dirty="0">
                <a:latin typeface="Times New Roman"/>
                <a:cs typeface="Times New Roman"/>
              </a:rPr>
              <a:t>RPN </a:t>
            </a:r>
            <a:r>
              <a:rPr sz="2400" dirty="0">
                <a:latin typeface="Times New Roman"/>
                <a:cs typeface="Times New Roman"/>
              </a:rPr>
              <a:t>Rating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465" y="377393"/>
            <a:ext cx="2448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Fmea</a:t>
            </a:r>
            <a:r>
              <a:rPr spc="-220" dirty="0"/>
              <a:t> </a:t>
            </a:r>
            <a:r>
              <a:rPr spc="210" dirty="0"/>
              <a:t>timing</a:t>
            </a:r>
          </a:p>
        </p:txBody>
      </p:sp>
      <p:sp>
        <p:nvSpPr>
          <p:cNvPr id="3" name="object 3"/>
          <p:cNvSpPr/>
          <p:nvPr/>
        </p:nvSpPr>
        <p:spPr>
          <a:xfrm>
            <a:off x="402945" y="1329675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5323" y="2090673"/>
            <a:ext cx="64541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FMEA </a:t>
            </a:r>
            <a:r>
              <a:rPr sz="2400" dirty="0">
                <a:latin typeface="Times New Roman"/>
                <a:cs typeface="Times New Roman"/>
              </a:rPr>
              <a:t>should be updated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the conceptual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stage.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changes are </a:t>
            </a:r>
            <a:r>
              <a:rPr sz="2400" spc="-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new </a:t>
            </a:r>
            <a:r>
              <a:rPr sz="2400" dirty="0">
                <a:latin typeface="Times New Roman"/>
                <a:cs typeface="Times New Roman"/>
              </a:rPr>
              <a:t>regulation 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instituted.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customer feedback </a:t>
            </a:r>
            <a:r>
              <a:rPr sz="2400" dirty="0">
                <a:latin typeface="Times New Roman"/>
                <a:cs typeface="Times New Roman"/>
              </a:rPr>
              <a:t>indicates 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966" y="159207"/>
            <a:ext cx="70396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/>
              <a:t>Implementation</a:t>
            </a:r>
            <a:r>
              <a:rPr spc="-114" dirty="0"/>
              <a:t> </a:t>
            </a:r>
            <a:r>
              <a:rPr spc="220" dirty="0"/>
              <a:t>into</a:t>
            </a:r>
            <a:r>
              <a:rPr spc="-135" dirty="0"/>
              <a:t> </a:t>
            </a:r>
            <a:r>
              <a:rPr spc="220" dirty="0"/>
              <a:t>Design</a:t>
            </a:r>
            <a:r>
              <a:rPr spc="-150" dirty="0"/>
              <a:t> </a:t>
            </a:r>
            <a:r>
              <a:rPr spc="170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402945" y="1111362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609" y="2272874"/>
            <a:ext cx="8082095" cy="3343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" y="0"/>
            <a:ext cx="9110471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109" y="312165"/>
            <a:ext cx="2051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Objectives</a:t>
            </a:r>
          </a:p>
        </p:txBody>
      </p:sp>
      <p:sp>
        <p:nvSpPr>
          <p:cNvPr id="3" name="object 3"/>
          <p:cNvSpPr/>
          <p:nvPr/>
        </p:nvSpPr>
        <p:spPr>
          <a:xfrm>
            <a:off x="390753" y="1209352"/>
            <a:ext cx="8363584" cy="0"/>
          </a:xfrm>
          <a:custGeom>
            <a:avLst/>
            <a:gdLst/>
            <a:ahLst/>
            <a:cxnLst/>
            <a:rect l="l" t="t" r="r" b="b"/>
            <a:pathLst>
              <a:path w="8363584">
                <a:moveTo>
                  <a:pt x="0" y="0"/>
                </a:moveTo>
                <a:lnTo>
                  <a:pt x="8363431" y="0"/>
                </a:lnTo>
              </a:path>
            </a:pathLst>
          </a:custGeom>
          <a:ln w="15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394205"/>
            <a:ext cx="472186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FMEA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Terms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is FMEA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Why </a:t>
            </a:r>
            <a:r>
              <a:rPr sz="2400" spc="-5" dirty="0">
                <a:latin typeface="Times New Roman"/>
                <a:cs typeface="Times New Roman"/>
              </a:rPr>
              <a:t>FMEA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Times New Roman"/>
                <a:cs typeface="Times New Roman"/>
              </a:rPr>
              <a:t>Types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FMEA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History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FMEA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Who </a:t>
            </a:r>
            <a:r>
              <a:rPr sz="2400" spc="-5" dirty="0">
                <a:latin typeface="Times New Roman"/>
                <a:cs typeface="Times New Roman"/>
              </a:rPr>
              <a:t>uses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FMEA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Procedure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RPN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Implementation </a:t>
            </a:r>
            <a:r>
              <a:rPr sz="2400" dirty="0">
                <a:latin typeface="Times New Roman"/>
                <a:cs typeface="Times New Roman"/>
              </a:rPr>
              <a:t>into design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Severity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Occurrence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Detection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Example, Limitation,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Advantages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0" y="571500"/>
                </a:moveTo>
                <a:lnTo>
                  <a:pt x="9144000" y="571500"/>
                </a:lnTo>
                <a:lnTo>
                  <a:pt x="9144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1500"/>
            <a:ext cx="3048000" cy="571500"/>
          </a:xfrm>
          <a:custGeom>
            <a:avLst/>
            <a:gdLst/>
            <a:ahLst/>
            <a:cxnLst/>
            <a:rect l="l" t="t" r="r" b="b"/>
            <a:pathLst>
              <a:path w="3048000" h="571500">
                <a:moveTo>
                  <a:pt x="0" y="571500"/>
                </a:moveTo>
                <a:lnTo>
                  <a:pt x="3048000" y="571500"/>
                </a:lnTo>
                <a:lnTo>
                  <a:pt x="3048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571500"/>
            <a:ext cx="4648200" cy="571500"/>
          </a:xfrm>
          <a:custGeom>
            <a:avLst/>
            <a:gdLst/>
            <a:ahLst/>
            <a:cxnLst/>
            <a:rect l="l" t="t" r="r" b="b"/>
            <a:pathLst>
              <a:path w="4648200" h="571500">
                <a:moveTo>
                  <a:pt x="0" y="571500"/>
                </a:moveTo>
                <a:lnTo>
                  <a:pt x="4648200" y="571500"/>
                </a:lnTo>
                <a:lnTo>
                  <a:pt x="4648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200" y="571500"/>
            <a:ext cx="1447800" cy="571500"/>
          </a:xfrm>
          <a:custGeom>
            <a:avLst/>
            <a:gdLst/>
            <a:ahLst/>
            <a:cxnLst/>
            <a:rect l="l" t="t" r="r" b="b"/>
            <a:pathLst>
              <a:path w="1447800" h="571500">
                <a:moveTo>
                  <a:pt x="0" y="571500"/>
                </a:moveTo>
                <a:lnTo>
                  <a:pt x="1447800" y="571500"/>
                </a:lnTo>
                <a:lnTo>
                  <a:pt x="1447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43000"/>
            <a:ext cx="3048000" cy="1143000"/>
          </a:xfrm>
          <a:custGeom>
            <a:avLst/>
            <a:gdLst/>
            <a:ahLst/>
            <a:cxnLst/>
            <a:rect l="l" t="t" r="r" b="b"/>
            <a:pathLst>
              <a:path w="3048000" h="1143000">
                <a:moveTo>
                  <a:pt x="0" y="1143000"/>
                </a:moveTo>
                <a:lnTo>
                  <a:pt x="3048000" y="1143000"/>
                </a:lnTo>
                <a:lnTo>
                  <a:pt x="3048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1143000"/>
            <a:ext cx="4648200" cy="571500"/>
          </a:xfrm>
          <a:custGeom>
            <a:avLst/>
            <a:gdLst/>
            <a:ahLst/>
            <a:cxnLst/>
            <a:rect l="l" t="t" r="r" b="b"/>
            <a:pathLst>
              <a:path w="4648200" h="571500">
                <a:moveTo>
                  <a:pt x="0" y="571500"/>
                </a:moveTo>
                <a:lnTo>
                  <a:pt x="4648200" y="571500"/>
                </a:lnTo>
                <a:lnTo>
                  <a:pt x="4648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6200" y="1143000"/>
            <a:ext cx="1447800" cy="571500"/>
          </a:xfrm>
          <a:custGeom>
            <a:avLst/>
            <a:gdLst/>
            <a:ahLst/>
            <a:cxnLst/>
            <a:rect l="l" t="t" r="r" b="b"/>
            <a:pathLst>
              <a:path w="1447800" h="571500">
                <a:moveTo>
                  <a:pt x="0" y="571500"/>
                </a:moveTo>
                <a:lnTo>
                  <a:pt x="1447800" y="571500"/>
                </a:lnTo>
                <a:lnTo>
                  <a:pt x="1447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1714500"/>
            <a:ext cx="4648200" cy="571500"/>
          </a:xfrm>
          <a:custGeom>
            <a:avLst/>
            <a:gdLst/>
            <a:ahLst/>
            <a:cxnLst/>
            <a:rect l="l" t="t" r="r" b="b"/>
            <a:pathLst>
              <a:path w="4648200" h="571500">
                <a:moveTo>
                  <a:pt x="0" y="571500"/>
                </a:moveTo>
                <a:lnTo>
                  <a:pt x="4648200" y="571500"/>
                </a:lnTo>
                <a:lnTo>
                  <a:pt x="4648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6200" y="1714500"/>
            <a:ext cx="1447800" cy="571500"/>
          </a:xfrm>
          <a:custGeom>
            <a:avLst/>
            <a:gdLst/>
            <a:ahLst/>
            <a:cxnLst/>
            <a:rect l="l" t="t" r="r" b="b"/>
            <a:pathLst>
              <a:path w="1447800" h="571500">
                <a:moveTo>
                  <a:pt x="0" y="571500"/>
                </a:moveTo>
                <a:lnTo>
                  <a:pt x="1447800" y="571500"/>
                </a:lnTo>
                <a:lnTo>
                  <a:pt x="1447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286000"/>
            <a:ext cx="3048000" cy="571500"/>
          </a:xfrm>
          <a:custGeom>
            <a:avLst/>
            <a:gdLst/>
            <a:ahLst/>
            <a:cxnLst/>
            <a:rect l="l" t="t" r="r" b="b"/>
            <a:pathLst>
              <a:path w="3048000" h="571500">
                <a:moveTo>
                  <a:pt x="0" y="571500"/>
                </a:moveTo>
                <a:lnTo>
                  <a:pt x="3048000" y="571500"/>
                </a:lnTo>
                <a:lnTo>
                  <a:pt x="3048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0" y="2286000"/>
            <a:ext cx="4648200" cy="571500"/>
          </a:xfrm>
          <a:custGeom>
            <a:avLst/>
            <a:gdLst/>
            <a:ahLst/>
            <a:cxnLst/>
            <a:rect l="l" t="t" r="r" b="b"/>
            <a:pathLst>
              <a:path w="4648200" h="571500">
                <a:moveTo>
                  <a:pt x="0" y="571500"/>
                </a:moveTo>
                <a:lnTo>
                  <a:pt x="4648200" y="571500"/>
                </a:lnTo>
                <a:lnTo>
                  <a:pt x="4648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96200" y="2286000"/>
            <a:ext cx="1447800" cy="571500"/>
          </a:xfrm>
          <a:custGeom>
            <a:avLst/>
            <a:gdLst/>
            <a:ahLst/>
            <a:cxnLst/>
            <a:rect l="l" t="t" r="r" b="b"/>
            <a:pathLst>
              <a:path w="1447800" h="571500">
                <a:moveTo>
                  <a:pt x="0" y="571500"/>
                </a:moveTo>
                <a:lnTo>
                  <a:pt x="1447800" y="571500"/>
                </a:lnTo>
                <a:lnTo>
                  <a:pt x="1447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857500"/>
            <a:ext cx="3048000" cy="1714500"/>
          </a:xfrm>
          <a:custGeom>
            <a:avLst/>
            <a:gdLst/>
            <a:ahLst/>
            <a:cxnLst/>
            <a:rect l="l" t="t" r="r" b="b"/>
            <a:pathLst>
              <a:path w="3048000" h="1714500">
                <a:moveTo>
                  <a:pt x="0" y="1714500"/>
                </a:moveTo>
                <a:lnTo>
                  <a:pt x="3048000" y="1714500"/>
                </a:lnTo>
                <a:lnTo>
                  <a:pt x="30480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0" y="2857500"/>
            <a:ext cx="4648200" cy="571500"/>
          </a:xfrm>
          <a:custGeom>
            <a:avLst/>
            <a:gdLst/>
            <a:ahLst/>
            <a:cxnLst/>
            <a:rect l="l" t="t" r="r" b="b"/>
            <a:pathLst>
              <a:path w="4648200" h="571500">
                <a:moveTo>
                  <a:pt x="0" y="571500"/>
                </a:moveTo>
                <a:lnTo>
                  <a:pt x="4648200" y="571500"/>
                </a:lnTo>
                <a:lnTo>
                  <a:pt x="4648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6200" y="2857500"/>
            <a:ext cx="1447800" cy="571500"/>
          </a:xfrm>
          <a:custGeom>
            <a:avLst/>
            <a:gdLst/>
            <a:ahLst/>
            <a:cxnLst/>
            <a:rect l="l" t="t" r="r" b="b"/>
            <a:pathLst>
              <a:path w="1447800" h="571500">
                <a:moveTo>
                  <a:pt x="0" y="571500"/>
                </a:moveTo>
                <a:lnTo>
                  <a:pt x="1447800" y="571500"/>
                </a:lnTo>
                <a:lnTo>
                  <a:pt x="1447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0" y="3429000"/>
            <a:ext cx="4648200" cy="571500"/>
          </a:xfrm>
          <a:custGeom>
            <a:avLst/>
            <a:gdLst/>
            <a:ahLst/>
            <a:cxnLst/>
            <a:rect l="l" t="t" r="r" b="b"/>
            <a:pathLst>
              <a:path w="4648200" h="571500">
                <a:moveTo>
                  <a:pt x="0" y="571500"/>
                </a:moveTo>
                <a:lnTo>
                  <a:pt x="4648200" y="571500"/>
                </a:lnTo>
                <a:lnTo>
                  <a:pt x="4648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6200" y="3429000"/>
            <a:ext cx="1447800" cy="571500"/>
          </a:xfrm>
          <a:custGeom>
            <a:avLst/>
            <a:gdLst/>
            <a:ahLst/>
            <a:cxnLst/>
            <a:rect l="l" t="t" r="r" b="b"/>
            <a:pathLst>
              <a:path w="1447800" h="571500">
                <a:moveTo>
                  <a:pt x="0" y="571500"/>
                </a:moveTo>
                <a:lnTo>
                  <a:pt x="1447800" y="571500"/>
                </a:lnTo>
                <a:lnTo>
                  <a:pt x="1447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8000" y="4000500"/>
            <a:ext cx="4648200" cy="571500"/>
          </a:xfrm>
          <a:custGeom>
            <a:avLst/>
            <a:gdLst/>
            <a:ahLst/>
            <a:cxnLst/>
            <a:rect l="l" t="t" r="r" b="b"/>
            <a:pathLst>
              <a:path w="4648200" h="571500">
                <a:moveTo>
                  <a:pt x="0" y="571500"/>
                </a:moveTo>
                <a:lnTo>
                  <a:pt x="4648200" y="571500"/>
                </a:lnTo>
                <a:lnTo>
                  <a:pt x="4648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6200" y="4000500"/>
            <a:ext cx="1447800" cy="571500"/>
          </a:xfrm>
          <a:custGeom>
            <a:avLst/>
            <a:gdLst/>
            <a:ahLst/>
            <a:cxnLst/>
            <a:rect l="l" t="t" r="r" b="b"/>
            <a:pathLst>
              <a:path w="1447800" h="571500">
                <a:moveTo>
                  <a:pt x="0" y="571500"/>
                </a:moveTo>
                <a:lnTo>
                  <a:pt x="1447800" y="571500"/>
                </a:lnTo>
                <a:lnTo>
                  <a:pt x="1447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572000"/>
            <a:ext cx="3048000" cy="1143000"/>
          </a:xfrm>
          <a:custGeom>
            <a:avLst/>
            <a:gdLst/>
            <a:ahLst/>
            <a:cxnLst/>
            <a:rect l="l" t="t" r="r" b="b"/>
            <a:pathLst>
              <a:path w="3048000" h="1143000">
                <a:moveTo>
                  <a:pt x="0" y="1143000"/>
                </a:moveTo>
                <a:lnTo>
                  <a:pt x="3048000" y="1143000"/>
                </a:lnTo>
                <a:lnTo>
                  <a:pt x="3048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8000" y="4572000"/>
            <a:ext cx="4648200" cy="571500"/>
          </a:xfrm>
          <a:custGeom>
            <a:avLst/>
            <a:gdLst/>
            <a:ahLst/>
            <a:cxnLst/>
            <a:rect l="l" t="t" r="r" b="b"/>
            <a:pathLst>
              <a:path w="4648200" h="571500">
                <a:moveTo>
                  <a:pt x="0" y="571500"/>
                </a:moveTo>
                <a:lnTo>
                  <a:pt x="4648200" y="571500"/>
                </a:lnTo>
                <a:lnTo>
                  <a:pt x="4648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6200" y="4572000"/>
            <a:ext cx="1447800" cy="571500"/>
          </a:xfrm>
          <a:custGeom>
            <a:avLst/>
            <a:gdLst/>
            <a:ahLst/>
            <a:cxnLst/>
            <a:rect l="l" t="t" r="r" b="b"/>
            <a:pathLst>
              <a:path w="1447800" h="571500">
                <a:moveTo>
                  <a:pt x="0" y="571500"/>
                </a:moveTo>
                <a:lnTo>
                  <a:pt x="1447800" y="571500"/>
                </a:lnTo>
                <a:lnTo>
                  <a:pt x="1447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8000" y="5143500"/>
            <a:ext cx="4648200" cy="571500"/>
          </a:xfrm>
          <a:custGeom>
            <a:avLst/>
            <a:gdLst/>
            <a:ahLst/>
            <a:cxnLst/>
            <a:rect l="l" t="t" r="r" b="b"/>
            <a:pathLst>
              <a:path w="4648200" h="571500">
                <a:moveTo>
                  <a:pt x="0" y="571500"/>
                </a:moveTo>
                <a:lnTo>
                  <a:pt x="4648200" y="571500"/>
                </a:lnTo>
                <a:lnTo>
                  <a:pt x="4648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96200" y="5143500"/>
            <a:ext cx="1447800" cy="571500"/>
          </a:xfrm>
          <a:custGeom>
            <a:avLst/>
            <a:gdLst/>
            <a:ahLst/>
            <a:cxnLst/>
            <a:rect l="l" t="t" r="r" b="b"/>
            <a:pathLst>
              <a:path w="1447800" h="571500">
                <a:moveTo>
                  <a:pt x="0" y="571500"/>
                </a:moveTo>
                <a:lnTo>
                  <a:pt x="1447800" y="571500"/>
                </a:lnTo>
                <a:lnTo>
                  <a:pt x="1447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5714999"/>
            <a:ext cx="3048000" cy="1143000"/>
          </a:xfrm>
          <a:custGeom>
            <a:avLst/>
            <a:gdLst/>
            <a:ahLst/>
            <a:cxnLst/>
            <a:rect l="l" t="t" r="r" b="b"/>
            <a:pathLst>
              <a:path w="3048000" h="1143000">
                <a:moveTo>
                  <a:pt x="0" y="1142999"/>
                </a:moveTo>
                <a:lnTo>
                  <a:pt x="3048000" y="1142999"/>
                </a:lnTo>
                <a:lnTo>
                  <a:pt x="3048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8000" y="5715000"/>
            <a:ext cx="4648200" cy="571500"/>
          </a:xfrm>
          <a:custGeom>
            <a:avLst/>
            <a:gdLst/>
            <a:ahLst/>
            <a:cxnLst/>
            <a:rect l="l" t="t" r="r" b="b"/>
            <a:pathLst>
              <a:path w="4648200" h="571500">
                <a:moveTo>
                  <a:pt x="0" y="571500"/>
                </a:moveTo>
                <a:lnTo>
                  <a:pt x="4648200" y="571500"/>
                </a:lnTo>
                <a:lnTo>
                  <a:pt x="46482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96200" y="5715000"/>
            <a:ext cx="1447800" cy="571500"/>
          </a:xfrm>
          <a:custGeom>
            <a:avLst/>
            <a:gdLst/>
            <a:ahLst/>
            <a:cxnLst/>
            <a:rect l="l" t="t" r="r" b="b"/>
            <a:pathLst>
              <a:path w="1447800" h="571500">
                <a:moveTo>
                  <a:pt x="0" y="571500"/>
                </a:moveTo>
                <a:lnTo>
                  <a:pt x="1447800" y="571500"/>
                </a:lnTo>
                <a:lnTo>
                  <a:pt x="1447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9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8000" y="6286499"/>
            <a:ext cx="4648200" cy="571500"/>
          </a:xfrm>
          <a:custGeom>
            <a:avLst/>
            <a:gdLst/>
            <a:ahLst/>
            <a:cxnLst/>
            <a:rect l="l" t="t" r="r" b="b"/>
            <a:pathLst>
              <a:path w="4648200" h="571500">
                <a:moveTo>
                  <a:pt x="0" y="571499"/>
                </a:moveTo>
                <a:lnTo>
                  <a:pt x="4648200" y="571499"/>
                </a:lnTo>
                <a:lnTo>
                  <a:pt x="4648200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6200" y="6286499"/>
            <a:ext cx="1447800" cy="571500"/>
          </a:xfrm>
          <a:custGeom>
            <a:avLst/>
            <a:gdLst/>
            <a:ahLst/>
            <a:cxnLst/>
            <a:rect l="l" t="t" r="r" b="b"/>
            <a:pathLst>
              <a:path w="1447800" h="571500">
                <a:moveTo>
                  <a:pt x="0" y="571499"/>
                </a:moveTo>
                <a:lnTo>
                  <a:pt x="1447800" y="571499"/>
                </a:lnTo>
                <a:lnTo>
                  <a:pt x="1447800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D0E2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565150"/>
            <a:ext cx="0" cy="6292850"/>
          </a:xfrm>
          <a:custGeom>
            <a:avLst/>
            <a:gdLst/>
            <a:ahLst/>
            <a:cxnLst/>
            <a:rect l="l" t="t" r="r" b="b"/>
            <a:pathLst>
              <a:path h="6292850">
                <a:moveTo>
                  <a:pt x="0" y="0"/>
                </a:moveTo>
                <a:lnTo>
                  <a:pt x="0" y="6292848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96200" y="565150"/>
            <a:ext cx="0" cy="6292850"/>
          </a:xfrm>
          <a:custGeom>
            <a:avLst/>
            <a:gdLst/>
            <a:ahLst/>
            <a:cxnLst/>
            <a:rect l="l" t="t" r="r" b="b"/>
            <a:pathLst>
              <a:path h="6292850">
                <a:moveTo>
                  <a:pt x="0" y="0"/>
                </a:moveTo>
                <a:lnTo>
                  <a:pt x="0" y="6292848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5715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143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1650" y="1714500"/>
            <a:ext cx="6102350" cy="0"/>
          </a:xfrm>
          <a:custGeom>
            <a:avLst/>
            <a:gdLst/>
            <a:ahLst/>
            <a:cxnLst/>
            <a:rect l="l" t="t" r="r" b="b"/>
            <a:pathLst>
              <a:path w="6102350">
                <a:moveTo>
                  <a:pt x="0" y="0"/>
                </a:moveTo>
                <a:lnTo>
                  <a:pt x="6102350" y="0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286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28575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41650" y="3429000"/>
            <a:ext cx="6102350" cy="0"/>
          </a:xfrm>
          <a:custGeom>
            <a:avLst/>
            <a:gdLst/>
            <a:ahLst/>
            <a:cxnLst/>
            <a:rect l="l" t="t" r="r" b="b"/>
            <a:pathLst>
              <a:path w="6102350">
                <a:moveTo>
                  <a:pt x="0" y="0"/>
                </a:moveTo>
                <a:lnTo>
                  <a:pt x="6102350" y="0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1650" y="4000500"/>
            <a:ext cx="6102350" cy="0"/>
          </a:xfrm>
          <a:custGeom>
            <a:avLst/>
            <a:gdLst/>
            <a:ahLst/>
            <a:cxnLst/>
            <a:rect l="l" t="t" r="r" b="b"/>
            <a:pathLst>
              <a:path w="6102350">
                <a:moveTo>
                  <a:pt x="0" y="0"/>
                </a:moveTo>
                <a:lnTo>
                  <a:pt x="6102350" y="0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457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1650" y="5143500"/>
            <a:ext cx="6102350" cy="0"/>
          </a:xfrm>
          <a:custGeom>
            <a:avLst/>
            <a:gdLst/>
            <a:ahLst/>
            <a:cxnLst/>
            <a:rect l="l" t="t" r="r" b="b"/>
            <a:pathLst>
              <a:path w="6102350">
                <a:moveTo>
                  <a:pt x="0" y="0"/>
                </a:moveTo>
                <a:lnTo>
                  <a:pt x="6102350" y="0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5715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41650" y="6286500"/>
            <a:ext cx="6102350" cy="0"/>
          </a:xfrm>
          <a:custGeom>
            <a:avLst/>
            <a:gdLst/>
            <a:ahLst/>
            <a:cxnLst/>
            <a:rect l="l" t="t" r="r" b="b"/>
            <a:pathLst>
              <a:path w="6102350">
                <a:moveTo>
                  <a:pt x="0" y="0"/>
                </a:moveTo>
                <a:lnTo>
                  <a:pt x="6102350" y="0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635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408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635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31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685482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4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739" y="0"/>
            <a:ext cx="6498590" cy="116903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2500630">
              <a:lnSpc>
                <a:spcPct val="100000"/>
              </a:lnSpc>
              <a:spcBef>
                <a:spcPts val="1720"/>
              </a:spcBef>
            </a:pPr>
            <a:r>
              <a:rPr sz="2400" dirty="0">
                <a:solidFill>
                  <a:srgbClr val="375F92"/>
                </a:solidFill>
                <a:latin typeface="Times New Roman"/>
                <a:cs typeface="Times New Roman"/>
              </a:rPr>
              <a:t>Ranking of Occurrence of</a:t>
            </a:r>
            <a:r>
              <a:rPr sz="2400" spc="-10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75F92"/>
                </a:solidFill>
                <a:latin typeface="Times New Roman"/>
                <a:cs typeface="Times New Roman"/>
              </a:rPr>
              <a:t>Effect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0607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Probability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Failure	</a:t>
            </a:r>
            <a:r>
              <a:rPr sz="2400" b="1" dirty="0">
                <a:latin typeface="Times New Roman"/>
                <a:cs typeface="Times New Roman"/>
              </a:rPr>
              <a:t>Possible </a:t>
            </a:r>
            <a:r>
              <a:rPr sz="2400" b="1" spc="-10" dirty="0">
                <a:latin typeface="Times New Roman"/>
                <a:cs typeface="Times New Roman"/>
              </a:rPr>
              <a:t>Failure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76209" y="594105"/>
            <a:ext cx="114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Ranking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76209" y="116560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76209" y="173680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739" y="960375"/>
            <a:ext cx="6395085" cy="173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95"/>
              </a:spcBef>
              <a:tabLst>
                <a:tab pos="3060700" algn="l"/>
              </a:tabLst>
            </a:pPr>
            <a:r>
              <a:rPr sz="2400" spc="-70" dirty="0">
                <a:latin typeface="Times New Roman"/>
                <a:cs typeface="Times New Roman"/>
              </a:rPr>
              <a:t>Very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Persistent	&gt;/= 100 per thousand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cores  </a:t>
            </a:r>
            <a:r>
              <a:rPr sz="3600" baseline="37037" dirty="0">
                <a:latin typeface="Times New Roman"/>
                <a:cs typeface="Times New Roman"/>
              </a:rPr>
              <a:t>failure	</a:t>
            </a:r>
            <a:r>
              <a:rPr sz="2400" dirty="0">
                <a:latin typeface="Times New Roman"/>
                <a:cs typeface="Times New Roman"/>
              </a:rPr>
              <a:t>50 per thousand cores  </a:t>
            </a:r>
            <a:r>
              <a:rPr sz="2400" spc="-5" dirty="0">
                <a:latin typeface="Times New Roman"/>
                <a:cs typeface="Times New Roman"/>
              </a:rPr>
              <a:t>High :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Frequent</a:t>
            </a:r>
            <a:r>
              <a:rPr sz="2400" dirty="0">
                <a:latin typeface="Times New Roman"/>
                <a:cs typeface="Times New Roman"/>
              </a:rPr>
              <a:t> failure	</a:t>
            </a:r>
            <a:r>
              <a:rPr sz="2400" spc="-5" dirty="0">
                <a:latin typeface="Times New Roman"/>
                <a:cs typeface="Times New Roman"/>
              </a:rPr>
              <a:t>20 per </a:t>
            </a:r>
            <a:r>
              <a:rPr sz="2400" dirty="0">
                <a:latin typeface="Times New Roman"/>
                <a:cs typeface="Times New Roman"/>
              </a:rPr>
              <a:t>thousand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cores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7776209" y="23089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76209" y="28804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739" y="2675257"/>
            <a:ext cx="573976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200"/>
              </a:lnSpc>
              <a:spcBef>
                <a:spcPts val="95"/>
              </a:spcBef>
              <a:tabLst>
                <a:tab pos="3060700" algn="l"/>
              </a:tabLst>
            </a:pPr>
            <a:r>
              <a:rPr sz="2400" dirty="0">
                <a:latin typeface="Times New Roman"/>
                <a:cs typeface="Times New Roman"/>
              </a:rPr>
              <a:t>Moderate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Occasional	</a:t>
            </a:r>
            <a:r>
              <a:rPr sz="2400" spc="-5" dirty="0">
                <a:latin typeface="Times New Roman"/>
                <a:cs typeface="Times New Roman"/>
              </a:rPr>
              <a:t>10 per </a:t>
            </a:r>
            <a:r>
              <a:rPr sz="2400" dirty="0">
                <a:latin typeface="Times New Roman"/>
                <a:cs typeface="Times New Roman"/>
              </a:rPr>
              <a:t>thousand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cores  </a:t>
            </a:r>
            <a:r>
              <a:rPr sz="3600" baseline="37037" dirty="0">
                <a:latin typeface="Times New Roman"/>
                <a:cs typeface="Times New Roman"/>
              </a:rPr>
              <a:t>failure	</a:t>
            </a:r>
            <a:r>
              <a:rPr sz="2400" dirty="0">
                <a:latin typeface="Times New Roman"/>
                <a:cs typeface="Times New Roman"/>
              </a:rPr>
              <a:t>5 per thousand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776209" y="3451682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27375" y="4023741"/>
            <a:ext cx="2538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 per thousand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cores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7776209" y="40237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739" y="4595241"/>
            <a:ext cx="26041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Low : </a:t>
            </a:r>
            <a:r>
              <a:rPr sz="2400" dirty="0">
                <a:latin typeface="Times New Roman"/>
                <a:cs typeface="Times New Roman"/>
              </a:rPr>
              <a:t>Relatively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few  </a:t>
            </a:r>
            <a:r>
              <a:rPr sz="2400" dirty="0">
                <a:latin typeface="Times New Roman"/>
                <a:cs typeface="Times New Roman"/>
              </a:rPr>
              <a:t>failure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27375" y="4595241"/>
            <a:ext cx="2538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 per thousand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cores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7776209" y="45952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27375" y="5167121"/>
            <a:ext cx="2767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0.5 per thousand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776209" y="516712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8739" y="5738571"/>
            <a:ext cx="2350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Remote </a:t>
            </a:r>
            <a:r>
              <a:rPr sz="2400" dirty="0">
                <a:latin typeface="Times New Roman"/>
                <a:cs typeface="Times New Roman"/>
              </a:rPr>
              <a:t>: Failure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unlikely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27375" y="5738571"/>
            <a:ext cx="2767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0.1 per thousand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776209" y="57385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27375" y="6310071"/>
            <a:ext cx="3422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&lt;/= 0.01 per thousand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776209" y="631007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1*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910132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364" y="159207"/>
            <a:ext cx="5588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Fmea</a:t>
            </a:r>
            <a:r>
              <a:rPr spc="-165" dirty="0"/>
              <a:t> </a:t>
            </a:r>
            <a:r>
              <a:rPr spc="185" dirty="0"/>
              <a:t>table</a:t>
            </a:r>
            <a:r>
              <a:rPr spc="-145" dirty="0"/>
              <a:t> </a:t>
            </a:r>
            <a:r>
              <a:rPr spc="110" dirty="0"/>
              <a:t>for</a:t>
            </a:r>
            <a:r>
              <a:rPr spc="-170" dirty="0"/>
              <a:t> </a:t>
            </a:r>
            <a:r>
              <a:rPr spc="175" dirty="0"/>
              <a:t>ball-point</a:t>
            </a:r>
            <a:r>
              <a:rPr spc="-204" dirty="0"/>
              <a:t> </a:t>
            </a:r>
            <a:r>
              <a:rPr spc="245" dirty="0"/>
              <a:t>pen</a:t>
            </a:r>
          </a:p>
        </p:txBody>
      </p:sp>
      <p:sp>
        <p:nvSpPr>
          <p:cNvPr id="3" name="object 3"/>
          <p:cNvSpPr/>
          <p:nvPr/>
        </p:nvSpPr>
        <p:spPr>
          <a:xfrm>
            <a:off x="402945" y="1111362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29867"/>
            <a:ext cx="9144000" cy="5628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897" y="159207"/>
            <a:ext cx="3935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Fmea</a:t>
            </a:r>
            <a:r>
              <a:rPr spc="-170" dirty="0"/>
              <a:t> </a:t>
            </a:r>
            <a:r>
              <a:rPr spc="110" dirty="0"/>
              <a:t>for</a:t>
            </a:r>
            <a:r>
              <a:rPr spc="-175" dirty="0"/>
              <a:t> </a:t>
            </a:r>
            <a:r>
              <a:rPr spc="150" dirty="0"/>
              <a:t>Boiler</a:t>
            </a:r>
            <a:r>
              <a:rPr spc="-245" dirty="0"/>
              <a:t> </a:t>
            </a:r>
            <a:r>
              <a:rPr spc="220" dirty="0"/>
              <a:t>tube</a:t>
            </a:r>
          </a:p>
        </p:txBody>
      </p:sp>
      <p:sp>
        <p:nvSpPr>
          <p:cNvPr id="3" name="object 3"/>
          <p:cNvSpPr/>
          <p:nvPr/>
        </p:nvSpPr>
        <p:spPr>
          <a:xfrm>
            <a:off x="402945" y="1111362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33638"/>
            <a:ext cx="4572000" cy="804545"/>
          </a:xfrm>
          <a:custGeom>
            <a:avLst/>
            <a:gdLst/>
            <a:ahLst/>
            <a:cxnLst/>
            <a:rect l="l" t="t" r="r" b="b"/>
            <a:pathLst>
              <a:path w="4572000" h="804544">
                <a:moveTo>
                  <a:pt x="0" y="804049"/>
                </a:moveTo>
                <a:lnTo>
                  <a:pt x="4572000" y="804049"/>
                </a:lnTo>
                <a:lnTo>
                  <a:pt x="4572000" y="0"/>
                </a:lnTo>
                <a:lnTo>
                  <a:pt x="0" y="0"/>
                </a:lnTo>
                <a:lnTo>
                  <a:pt x="0" y="804049"/>
                </a:lnTo>
                <a:close/>
              </a:path>
            </a:pathLst>
          </a:custGeom>
          <a:solidFill>
            <a:srgbClr val="4F81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2033638"/>
            <a:ext cx="4572000" cy="804545"/>
          </a:xfrm>
          <a:custGeom>
            <a:avLst/>
            <a:gdLst/>
            <a:ahLst/>
            <a:cxnLst/>
            <a:rect l="l" t="t" r="r" b="b"/>
            <a:pathLst>
              <a:path w="4572000" h="804544">
                <a:moveTo>
                  <a:pt x="0" y="804049"/>
                </a:moveTo>
                <a:lnTo>
                  <a:pt x="4572000" y="804049"/>
                </a:lnTo>
                <a:lnTo>
                  <a:pt x="4572000" y="0"/>
                </a:lnTo>
                <a:lnTo>
                  <a:pt x="0" y="0"/>
                </a:lnTo>
                <a:lnTo>
                  <a:pt x="0" y="804049"/>
                </a:lnTo>
                <a:close/>
              </a:path>
            </a:pathLst>
          </a:custGeom>
          <a:solidFill>
            <a:srgbClr val="4F81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641839"/>
            <a:ext cx="4572000" cy="804545"/>
          </a:xfrm>
          <a:custGeom>
            <a:avLst/>
            <a:gdLst/>
            <a:ahLst/>
            <a:cxnLst/>
            <a:rect l="l" t="t" r="r" b="b"/>
            <a:pathLst>
              <a:path w="4572000" h="804545">
                <a:moveTo>
                  <a:pt x="0" y="804049"/>
                </a:moveTo>
                <a:lnTo>
                  <a:pt x="4572000" y="804049"/>
                </a:lnTo>
                <a:lnTo>
                  <a:pt x="4572000" y="0"/>
                </a:lnTo>
                <a:lnTo>
                  <a:pt x="0" y="0"/>
                </a:lnTo>
                <a:lnTo>
                  <a:pt x="0" y="804049"/>
                </a:lnTo>
                <a:close/>
              </a:path>
            </a:pathLst>
          </a:custGeom>
          <a:solidFill>
            <a:srgbClr val="4F81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3641839"/>
            <a:ext cx="4572000" cy="804545"/>
          </a:xfrm>
          <a:custGeom>
            <a:avLst/>
            <a:gdLst/>
            <a:ahLst/>
            <a:cxnLst/>
            <a:rect l="l" t="t" r="r" b="b"/>
            <a:pathLst>
              <a:path w="4572000" h="804545">
                <a:moveTo>
                  <a:pt x="0" y="804049"/>
                </a:moveTo>
                <a:lnTo>
                  <a:pt x="4572000" y="804049"/>
                </a:lnTo>
                <a:lnTo>
                  <a:pt x="4572000" y="0"/>
                </a:lnTo>
                <a:lnTo>
                  <a:pt x="0" y="0"/>
                </a:lnTo>
                <a:lnTo>
                  <a:pt x="0" y="804049"/>
                </a:lnTo>
                <a:close/>
              </a:path>
            </a:pathLst>
          </a:custGeom>
          <a:solidFill>
            <a:srgbClr val="4F81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249900"/>
            <a:ext cx="4572000" cy="804545"/>
          </a:xfrm>
          <a:custGeom>
            <a:avLst/>
            <a:gdLst/>
            <a:ahLst/>
            <a:cxnLst/>
            <a:rect l="l" t="t" r="r" b="b"/>
            <a:pathLst>
              <a:path w="4572000" h="804545">
                <a:moveTo>
                  <a:pt x="0" y="804049"/>
                </a:moveTo>
                <a:lnTo>
                  <a:pt x="4572000" y="804049"/>
                </a:lnTo>
                <a:lnTo>
                  <a:pt x="4572000" y="0"/>
                </a:lnTo>
                <a:lnTo>
                  <a:pt x="0" y="0"/>
                </a:lnTo>
                <a:lnTo>
                  <a:pt x="0" y="804049"/>
                </a:lnTo>
                <a:close/>
              </a:path>
            </a:pathLst>
          </a:custGeom>
          <a:solidFill>
            <a:srgbClr val="4F81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5249900"/>
            <a:ext cx="4572000" cy="804545"/>
          </a:xfrm>
          <a:custGeom>
            <a:avLst/>
            <a:gdLst/>
            <a:ahLst/>
            <a:cxnLst/>
            <a:rect l="l" t="t" r="r" b="b"/>
            <a:pathLst>
              <a:path w="4572000" h="804545">
                <a:moveTo>
                  <a:pt x="0" y="804049"/>
                </a:moveTo>
                <a:lnTo>
                  <a:pt x="4572000" y="804049"/>
                </a:lnTo>
                <a:lnTo>
                  <a:pt x="4572000" y="0"/>
                </a:lnTo>
                <a:lnTo>
                  <a:pt x="0" y="0"/>
                </a:lnTo>
                <a:lnTo>
                  <a:pt x="0" y="804049"/>
                </a:lnTo>
                <a:close/>
              </a:path>
            </a:pathLst>
          </a:custGeom>
          <a:solidFill>
            <a:srgbClr val="4F81B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1223263"/>
            <a:ext cx="0" cy="5634990"/>
          </a:xfrm>
          <a:custGeom>
            <a:avLst/>
            <a:gdLst/>
            <a:ahLst/>
            <a:cxnLst/>
            <a:rect l="l" t="t" r="r" b="b"/>
            <a:pathLst>
              <a:path h="5634990">
                <a:moveTo>
                  <a:pt x="0" y="0"/>
                </a:moveTo>
                <a:lnTo>
                  <a:pt x="0" y="5634732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03365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83768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64172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44588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24992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053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75" y="1223263"/>
            <a:ext cx="0" cy="5634990"/>
          </a:xfrm>
          <a:custGeom>
            <a:avLst/>
            <a:gdLst/>
            <a:ahLst/>
            <a:cxnLst/>
            <a:rect l="l" t="t" r="r" b="b"/>
            <a:pathLst>
              <a:path h="5634990">
                <a:moveTo>
                  <a:pt x="0" y="0"/>
                </a:moveTo>
                <a:lnTo>
                  <a:pt x="0" y="5634732"/>
                </a:lnTo>
              </a:path>
            </a:pathLst>
          </a:custGeom>
          <a:ln w="635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0825" y="1223263"/>
            <a:ext cx="0" cy="5634990"/>
          </a:xfrm>
          <a:custGeom>
            <a:avLst/>
            <a:gdLst/>
            <a:ahLst/>
            <a:cxnLst/>
            <a:rect l="l" t="t" r="r" b="b"/>
            <a:pathLst>
              <a:path h="5634990">
                <a:moveTo>
                  <a:pt x="0" y="0"/>
                </a:moveTo>
                <a:lnTo>
                  <a:pt x="0" y="5634732"/>
                </a:lnTo>
              </a:path>
            </a:pathLst>
          </a:custGeom>
          <a:ln w="635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2296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67864" y="1252220"/>
            <a:ext cx="634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5" dirty="0">
                <a:latin typeface="Times New Roman"/>
                <a:cs typeface="Times New Roman"/>
              </a:rPr>
              <a:t>Y</a:t>
            </a:r>
            <a:r>
              <a:rPr sz="2400" b="1" dirty="0">
                <a:latin typeface="Times New Roman"/>
                <a:cs typeface="Times New Roman"/>
              </a:rPr>
              <a:t>ear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6140" y="1252220"/>
            <a:ext cx="182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No.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Failure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7864" y="2056638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2009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99835" y="2056638"/>
            <a:ext cx="2117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24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(Assume)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7864" y="2860675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2010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29247" y="2860675"/>
            <a:ext cx="857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 =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73960" y="3664966"/>
            <a:ext cx="624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20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29247" y="3664966"/>
            <a:ext cx="857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 =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67864" y="4469129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2013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21628" y="4469129"/>
            <a:ext cx="875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7864" y="5273446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2014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76491" y="5273446"/>
            <a:ext cx="764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=19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67864" y="6077508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2015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69100" y="607750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753745"/>
          </a:xfrm>
          <a:custGeom>
            <a:avLst/>
            <a:gdLst/>
            <a:ahLst/>
            <a:cxnLst/>
            <a:rect l="l" t="t" r="r" b="b"/>
            <a:pathLst>
              <a:path w="9144000" h="753745">
                <a:moveTo>
                  <a:pt x="0" y="753605"/>
                </a:moveTo>
                <a:lnTo>
                  <a:pt x="9144000" y="753605"/>
                </a:lnTo>
                <a:lnTo>
                  <a:pt x="9144000" y="0"/>
                </a:lnTo>
                <a:lnTo>
                  <a:pt x="0" y="0"/>
                </a:lnTo>
                <a:lnTo>
                  <a:pt x="0" y="75360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53618"/>
            <a:ext cx="1066800" cy="1507490"/>
          </a:xfrm>
          <a:custGeom>
            <a:avLst/>
            <a:gdLst/>
            <a:ahLst/>
            <a:cxnLst/>
            <a:rect l="l" t="t" r="r" b="b"/>
            <a:pathLst>
              <a:path w="1066800" h="1507489">
                <a:moveTo>
                  <a:pt x="0" y="1507236"/>
                </a:moveTo>
                <a:lnTo>
                  <a:pt x="1066800" y="1507236"/>
                </a:lnTo>
                <a:lnTo>
                  <a:pt x="1066800" y="0"/>
                </a:lnTo>
                <a:lnTo>
                  <a:pt x="0" y="0"/>
                </a:lnTo>
                <a:lnTo>
                  <a:pt x="0" y="1507236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753618"/>
            <a:ext cx="1066800" cy="1507490"/>
          </a:xfrm>
          <a:custGeom>
            <a:avLst/>
            <a:gdLst/>
            <a:ahLst/>
            <a:cxnLst/>
            <a:rect l="l" t="t" r="r" b="b"/>
            <a:pathLst>
              <a:path w="1066800" h="1507489">
                <a:moveTo>
                  <a:pt x="0" y="1507236"/>
                </a:moveTo>
                <a:lnTo>
                  <a:pt x="1066800" y="1507236"/>
                </a:lnTo>
                <a:lnTo>
                  <a:pt x="1066800" y="0"/>
                </a:lnTo>
                <a:lnTo>
                  <a:pt x="0" y="0"/>
                </a:lnTo>
                <a:lnTo>
                  <a:pt x="0" y="1507236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753618"/>
            <a:ext cx="1752600" cy="1507490"/>
          </a:xfrm>
          <a:custGeom>
            <a:avLst/>
            <a:gdLst/>
            <a:ahLst/>
            <a:cxnLst/>
            <a:rect l="l" t="t" r="r" b="b"/>
            <a:pathLst>
              <a:path w="1752600" h="1507489">
                <a:moveTo>
                  <a:pt x="0" y="1507236"/>
                </a:moveTo>
                <a:lnTo>
                  <a:pt x="1752600" y="1507236"/>
                </a:lnTo>
                <a:lnTo>
                  <a:pt x="1752600" y="0"/>
                </a:lnTo>
                <a:lnTo>
                  <a:pt x="0" y="0"/>
                </a:lnTo>
                <a:lnTo>
                  <a:pt x="0" y="1507236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6200" y="753618"/>
            <a:ext cx="914400" cy="1507490"/>
          </a:xfrm>
          <a:custGeom>
            <a:avLst/>
            <a:gdLst/>
            <a:ahLst/>
            <a:cxnLst/>
            <a:rect l="l" t="t" r="r" b="b"/>
            <a:pathLst>
              <a:path w="914400" h="1507489">
                <a:moveTo>
                  <a:pt x="0" y="1507236"/>
                </a:moveTo>
                <a:lnTo>
                  <a:pt x="914400" y="1507236"/>
                </a:lnTo>
                <a:lnTo>
                  <a:pt x="914400" y="0"/>
                </a:lnTo>
                <a:lnTo>
                  <a:pt x="0" y="0"/>
                </a:lnTo>
                <a:lnTo>
                  <a:pt x="0" y="1507236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753618"/>
            <a:ext cx="762000" cy="1507490"/>
          </a:xfrm>
          <a:custGeom>
            <a:avLst/>
            <a:gdLst/>
            <a:ahLst/>
            <a:cxnLst/>
            <a:rect l="l" t="t" r="r" b="b"/>
            <a:pathLst>
              <a:path w="762000" h="1507489">
                <a:moveTo>
                  <a:pt x="0" y="1507236"/>
                </a:moveTo>
                <a:lnTo>
                  <a:pt x="762000" y="1507236"/>
                </a:lnTo>
                <a:lnTo>
                  <a:pt x="762000" y="0"/>
                </a:lnTo>
                <a:lnTo>
                  <a:pt x="0" y="0"/>
                </a:lnTo>
                <a:lnTo>
                  <a:pt x="0" y="1507236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2600" y="753618"/>
            <a:ext cx="762000" cy="1507490"/>
          </a:xfrm>
          <a:custGeom>
            <a:avLst/>
            <a:gdLst/>
            <a:ahLst/>
            <a:cxnLst/>
            <a:rect l="l" t="t" r="r" b="b"/>
            <a:pathLst>
              <a:path w="762000" h="1507489">
                <a:moveTo>
                  <a:pt x="0" y="1507236"/>
                </a:moveTo>
                <a:lnTo>
                  <a:pt x="762000" y="1507236"/>
                </a:lnTo>
                <a:lnTo>
                  <a:pt x="762000" y="0"/>
                </a:lnTo>
                <a:lnTo>
                  <a:pt x="0" y="0"/>
                </a:lnTo>
                <a:lnTo>
                  <a:pt x="0" y="1507236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4600" y="753618"/>
            <a:ext cx="685800" cy="1507490"/>
          </a:xfrm>
          <a:custGeom>
            <a:avLst/>
            <a:gdLst/>
            <a:ahLst/>
            <a:cxnLst/>
            <a:rect l="l" t="t" r="r" b="b"/>
            <a:pathLst>
              <a:path w="685800" h="1507489">
                <a:moveTo>
                  <a:pt x="0" y="1507236"/>
                </a:moveTo>
                <a:lnTo>
                  <a:pt x="685800" y="1507236"/>
                </a:lnTo>
                <a:lnTo>
                  <a:pt x="685800" y="0"/>
                </a:lnTo>
                <a:lnTo>
                  <a:pt x="0" y="0"/>
                </a:lnTo>
                <a:lnTo>
                  <a:pt x="0" y="1507236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0400" y="753618"/>
            <a:ext cx="2133600" cy="1507490"/>
          </a:xfrm>
          <a:custGeom>
            <a:avLst/>
            <a:gdLst/>
            <a:ahLst/>
            <a:cxnLst/>
            <a:rect l="l" t="t" r="r" b="b"/>
            <a:pathLst>
              <a:path w="2133600" h="1507489">
                <a:moveTo>
                  <a:pt x="0" y="1507236"/>
                </a:moveTo>
                <a:lnTo>
                  <a:pt x="2133600" y="1507236"/>
                </a:lnTo>
                <a:lnTo>
                  <a:pt x="2133600" y="0"/>
                </a:lnTo>
                <a:lnTo>
                  <a:pt x="0" y="0"/>
                </a:lnTo>
                <a:lnTo>
                  <a:pt x="0" y="1507236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260853"/>
            <a:ext cx="1066800" cy="4597400"/>
          </a:xfrm>
          <a:custGeom>
            <a:avLst/>
            <a:gdLst/>
            <a:ahLst/>
            <a:cxnLst/>
            <a:rect l="l" t="t" r="r" b="b"/>
            <a:pathLst>
              <a:path w="1066800" h="4597400">
                <a:moveTo>
                  <a:pt x="0" y="4597146"/>
                </a:moveTo>
                <a:lnTo>
                  <a:pt x="1066800" y="4597146"/>
                </a:lnTo>
                <a:lnTo>
                  <a:pt x="1066800" y="0"/>
                </a:lnTo>
                <a:lnTo>
                  <a:pt x="0" y="0"/>
                </a:lnTo>
                <a:lnTo>
                  <a:pt x="0" y="4597146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6800" y="2260853"/>
            <a:ext cx="1066800" cy="4597400"/>
          </a:xfrm>
          <a:custGeom>
            <a:avLst/>
            <a:gdLst/>
            <a:ahLst/>
            <a:cxnLst/>
            <a:rect l="l" t="t" r="r" b="b"/>
            <a:pathLst>
              <a:path w="1066800" h="4597400">
                <a:moveTo>
                  <a:pt x="0" y="4597146"/>
                </a:moveTo>
                <a:lnTo>
                  <a:pt x="1066800" y="4597146"/>
                </a:lnTo>
                <a:lnTo>
                  <a:pt x="1066800" y="0"/>
                </a:lnTo>
                <a:lnTo>
                  <a:pt x="0" y="0"/>
                </a:lnTo>
                <a:lnTo>
                  <a:pt x="0" y="4597146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3600" y="2260853"/>
            <a:ext cx="1752600" cy="4597400"/>
          </a:xfrm>
          <a:custGeom>
            <a:avLst/>
            <a:gdLst/>
            <a:ahLst/>
            <a:cxnLst/>
            <a:rect l="l" t="t" r="r" b="b"/>
            <a:pathLst>
              <a:path w="1752600" h="4597400">
                <a:moveTo>
                  <a:pt x="0" y="4597146"/>
                </a:moveTo>
                <a:lnTo>
                  <a:pt x="1752600" y="4597146"/>
                </a:lnTo>
                <a:lnTo>
                  <a:pt x="1752600" y="0"/>
                </a:lnTo>
                <a:lnTo>
                  <a:pt x="0" y="0"/>
                </a:lnTo>
                <a:lnTo>
                  <a:pt x="0" y="4597146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86200" y="2260853"/>
            <a:ext cx="914400" cy="4597400"/>
          </a:xfrm>
          <a:custGeom>
            <a:avLst/>
            <a:gdLst/>
            <a:ahLst/>
            <a:cxnLst/>
            <a:rect l="l" t="t" r="r" b="b"/>
            <a:pathLst>
              <a:path w="914400" h="4597400">
                <a:moveTo>
                  <a:pt x="0" y="4597146"/>
                </a:moveTo>
                <a:lnTo>
                  <a:pt x="914400" y="4597146"/>
                </a:lnTo>
                <a:lnTo>
                  <a:pt x="914400" y="0"/>
                </a:lnTo>
                <a:lnTo>
                  <a:pt x="0" y="0"/>
                </a:lnTo>
                <a:lnTo>
                  <a:pt x="0" y="4597146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0600" y="2260853"/>
            <a:ext cx="762000" cy="4597400"/>
          </a:xfrm>
          <a:custGeom>
            <a:avLst/>
            <a:gdLst/>
            <a:ahLst/>
            <a:cxnLst/>
            <a:rect l="l" t="t" r="r" b="b"/>
            <a:pathLst>
              <a:path w="762000" h="4597400">
                <a:moveTo>
                  <a:pt x="0" y="4597146"/>
                </a:moveTo>
                <a:lnTo>
                  <a:pt x="762000" y="4597146"/>
                </a:lnTo>
                <a:lnTo>
                  <a:pt x="762000" y="0"/>
                </a:lnTo>
                <a:lnTo>
                  <a:pt x="0" y="0"/>
                </a:lnTo>
                <a:lnTo>
                  <a:pt x="0" y="4597146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62600" y="2260853"/>
            <a:ext cx="762000" cy="4597400"/>
          </a:xfrm>
          <a:custGeom>
            <a:avLst/>
            <a:gdLst/>
            <a:ahLst/>
            <a:cxnLst/>
            <a:rect l="l" t="t" r="r" b="b"/>
            <a:pathLst>
              <a:path w="762000" h="4597400">
                <a:moveTo>
                  <a:pt x="0" y="4597146"/>
                </a:moveTo>
                <a:lnTo>
                  <a:pt x="762000" y="4597146"/>
                </a:lnTo>
                <a:lnTo>
                  <a:pt x="762000" y="0"/>
                </a:lnTo>
                <a:lnTo>
                  <a:pt x="0" y="0"/>
                </a:lnTo>
                <a:lnTo>
                  <a:pt x="0" y="4597146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24600" y="2260853"/>
            <a:ext cx="685800" cy="4597400"/>
          </a:xfrm>
          <a:custGeom>
            <a:avLst/>
            <a:gdLst/>
            <a:ahLst/>
            <a:cxnLst/>
            <a:rect l="l" t="t" r="r" b="b"/>
            <a:pathLst>
              <a:path w="685800" h="4597400">
                <a:moveTo>
                  <a:pt x="0" y="4597146"/>
                </a:moveTo>
                <a:lnTo>
                  <a:pt x="685800" y="4597146"/>
                </a:lnTo>
                <a:lnTo>
                  <a:pt x="685800" y="0"/>
                </a:lnTo>
                <a:lnTo>
                  <a:pt x="0" y="0"/>
                </a:lnTo>
                <a:lnTo>
                  <a:pt x="0" y="4597146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0400" y="2260866"/>
            <a:ext cx="2133600" cy="741045"/>
          </a:xfrm>
          <a:custGeom>
            <a:avLst/>
            <a:gdLst/>
            <a:ahLst/>
            <a:cxnLst/>
            <a:rect l="l" t="t" r="r" b="b"/>
            <a:pathLst>
              <a:path w="2133600" h="741044">
                <a:moveTo>
                  <a:pt x="0" y="740905"/>
                </a:moveTo>
                <a:lnTo>
                  <a:pt x="2133600" y="740905"/>
                </a:lnTo>
                <a:lnTo>
                  <a:pt x="2133600" y="0"/>
                </a:lnTo>
                <a:lnTo>
                  <a:pt x="0" y="0"/>
                </a:lnTo>
                <a:lnTo>
                  <a:pt x="0" y="74090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10400" y="3001683"/>
            <a:ext cx="2133600" cy="1155700"/>
          </a:xfrm>
          <a:custGeom>
            <a:avLst/>
            <a:gdLst/>
            <a:ahLst/>
            <a:cxnLst/>
            <a:rect l="l" t="t" r="r" b="b"/>
            <a:pathLst>
              <a:path w="2133600" h="1155700">
                <a:moveTo>
                  <a:pt x="0" y="1155534"/>
                </a:moveTo>
                <a:lnTo>
                  <a:pt x="2133600" y="1155534"/>
                </a:lnTo>
                <a:lnTo>
                  <a:pt x="2133600" y="0"/>
                </a:lnTo>
                <a:lnTo>
                  <a:pt x="0" y="0"/>
                </a:lnTo>
                <a:lnTo>
                  <a:pt x="0" y="1155534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0400" y="4157255"/>
            <a:ext cx="2133600" cy="1155700"/>
          </a:xfrm>
          <a:custGeom>
            <a:avLst/>
            <a:gdLst/>
            <a:ahLst/>
            <a:cxnLst/>
            <a:rect l="l" t="t" r="r" b="b"/>
            <a:pathLst>
              <a:path w="2133600" h="1155700">
                <a:moveTo>
                  <a:pt x="0" y="1155534"/>
                </a:moveTo>
                <a:lnTo>
                  <a:pt x="2133600" y="1155534"/>
                </a:lnTo>
                <a:lnTo>
                  <a:pt x="2133600" y="0"/>
                </a:lnTo>
                <a:lnTo>
                  <a:pt x="0" y="0"/>
                </a:lnTo>
                <a:lnTo>
                  <a:pt x="0" y="1155534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0400" y="5312816"/>
            <a:ext cx="2133600" cy="741045"/>
          </a:xfrm>
          <a:custGeom>
            <a:avLst/>
            <a:gdLst/>
            <a:ahLst/>
            <a:cxnLst/>
            <a:rect l="l" t="t" r="r" b="b"/>
            <a:pathLst>
              <a:path w="2133600" h="741045">
                <a:moveTo>
                  <a:pt x="0" y="740905"/>
                </a:moveTo>
                <a:lnTo>
                  <a:pt x="2133600" y="740905"/>
                </a:lnTo>
                <a:lnTo>
                  <a:pt x="2133600" y="0"/>
                </a:lnTo>
                <a:lnTo>
                  <a:pt x="0" y="0"/>
                </a:lnTo>
                <a:lnTo>
                  <a:pt x="0" y="740905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0400" y="6053720"/>
            <a:ext cx="2133600" cy="804545"/>
          </a:xfrm>
          <a:custGeom>
            <a:avLst/>
            <a:gdLst/>
            <a:ahLst/>
            <a:cxnLst/>
            <a:rect l="l" t="t" r="r" b="b"/>
            <a:pathLst>
              <a:path w="2133600" h="804545">
                <a:moveTo>
                  <a:pt x="0" y="804278"/>
                </a:moveTo>
                <a:lnTo>
                  <a:pt x="2133600" y="804278"/>
                </a:lnTo>
                <a:lnTo>
                  <a:pt x="2133600" y="0"/>
                </a:lnTo>
                <a:lnTo>
                  <a:pt x="0" y="0"/>
                </a:lnTo>
                <a:lnTo>
                  <a:pt x="0" y="804278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6800" y="747268"/>
            <a:ext cx="0" cy="6111240"/>
          </a:xfrm>
          <a:custGeom>
            <a:avLst/>
            <a:gdLst/>
            <a:ahLst/>
            <a:cxnLst/>
            <a:rect l="l" t="t" r="r" b="b"/>
            <a:pathLst>
              <a:path h="6111240">
                <a:moveTo>
                  <a:pt x="0" y="0"/>
                </a:moveTo>
                <a:lnTo>
                  <a:pt x="0" y="611073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3600" y="747268"/>
            <a:ext cx="0" cy="6111240"/>
          </a:xfrm>
          <a:custGeom>
            <a:avLst/>
            <a:gdLst/>
            <a:ahLst/>
            <a:cxnLst/>
            <a:rect l="l" t="t" r="r" b="b"/>
            <a:pathLst>
              <a:path h="6111240">
                <a:moveTo>
                  <a:pt x="0" y="0"/>
                </a:moveTo>
                <a:lnTo>
                  <a:pt x="0" y="611073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6200" y="747268"/>
            <a:ext cx="0" cy="6111240"/>
          </a:xfrm>
          <a:custGeom>
            <a:avLst/>
            <a:gdLst/>
            <a:ahLst/>
            <a:cxnLst/>
            <a:rect l="l" t="t" r="r" b="b"/>
            <a:pathLst>
              <a:path h="6111240">
                <a:moveTo>
                  <a:pt x="0" y="0"/>
                </a:moveTo>
                <a:lnTo>
                  <a:pt x="0" y="611073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0600" y="747268"/>
            <a:ext cx="0" cy="6111240"/>
          </a:xfrm>
          <a:custGeom>
            <a:avLst/>
            <a:gdLst/>
            <a:ahLst/>
            <a:cxnLst/>
            <a:rect l="l" t="t" r="r" b="b"/>
            <a:pathLst>
              <a:path h="6111240">
                <a:moveTo>
                  <a:pt x="0" y="0"/>
                </a:moveTo>
                <a:lnTo>
                  <a:pt x="0" y="611073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2600" y="747268"/>
            <a:ext cx="0" cy="6111240"/>
          </a:xfrm>
          <a:custGeom>
            <a:avLst/>
            <a:gdLst/>
            <a:ahLst/>
            <a:cxnLst/>
            <a:rect l="l" t="t" r="r" b="b"/>
            <a:pathLst>
              <a:path h="6111240">
                <a:moveTo>
                  <a:pt x="0" y="0"/>
                </a:moveTo>
                <a:lnTo>
                  <a:pt x="0" y="611073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24600" y="747268"/>
            <a:ext cx="0" cy="6111240"/>
          </a:xfrm>
          <a:custGeom>
            <a:avLst/>
            <a:gdLst/>
            <a:ahLst/>
            <a:cxnLst/>
            <a:rect l="l" t="t" r="r" b="b"/>
            <a:pathLst>
              <a:path h="6111240">
                <a:moveTo>
                  <a:pt x="0" y="0"/>
                </a:moveTo>
                <a:lnTo>
                  <a:pt x="0" y="611073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0400" y="747268"/>
            <a:ext cx="0" cy="6111240"/>
          </a:xfrm>
          <a:custGeom>
            <a:avLst/>
            <a:gdLst/>
            <a:ahLst/>
            <a:cxnLst/>
            <a:rect l="l" t="t" r="r" b="b"/>
            <a:pathLst>
              <a:path h="6111240">
                <a:moveTo>
                  <a:pt x="0" y="0"/>
                </a:moveTo>
                <a:lnTo>
                  <a:pt x="0" y="611073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75361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26085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04050" y="3001772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950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04050" y="4157217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950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04050" y="5312790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950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04050" y="6047371"/>
            <a:ext cx="2139950" cy="12700"/>
          </a:xfrm>
          <a:custGeom>
            <a:avLst/>
            <a:gdLst/>
            <a:ahLst/>
            <a:cxnLst/>
            <a:rect l="l" t="t" r="r" b="b"/>
            <a:pathLst>
              <a:path w="2139950" h="12700">
                <a:moveTo>
                  <a:pt x="0" y="12700"/>
                </a:moveTo>
                <a:lnTo>
                  <a:pt x="2139950" y="12700"/>
                </a:lnTo>
                <a:lnTo>
                  <a:pt x="213995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635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08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635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1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85482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4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606958" y="22352"/>
            <a:ext cx="792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Risk Analysis </a:t>
            </a:r>
            <a:r>
              <a:rPr sz="2400" dirty="0">
                <a:solidFill>
                  <a:srgbClr val="000000"/>
                </a:solidFill>
              </a:rPr>
              <a:t>of Boiler </a:t>
            </a:r>
            <a:r>
              <a:rPr sz="2400" spc="-5" dirty="0">
                <a:solidFill>
                  <a:srgbClr val="000000"/>
                </a:solidFill>
              </a:rPr>
              <a:t>using </a:t>
            </a:r>
            <a:r>
              <a:rPr sz="2400" spc="-10" dirty="0">
                <a:solidFill>
                  <a:srgbClr val="000000"/>
                </a:solidFill>
              </a:rPr>
              <a:t>Failure </a:t>
            </a:r>
            <a:r>
              <a:rPr sz="2400" dirty="0">
                <a:solidFill>
                  <a:srgbClr val="000000"/>
                </a:solidFill>
              </a:rPr>
              <a:t>Mode &amp; Effect</a:t>
            </a:r>
            <a:r>
              <a:rPr sz="2400" spc="-3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Analysis</a:t>
            </a:r>
            <a:endParaRPr sz="2400"/>
          </a:p>
        </p:txBody>
      </p:sp>
      <p:sp>
        <p:nvSpPr>
          <p:cNvPr id="41" name="object 41"/>
          <p:cNvSpPr txBox="1"/>
          <p:nvPr/>
        </p:nvSpPr>
        <p:spPr>
          <a:xfrm>
            <a:off x="78739" y="779145"/>
            <a:ext cx="90296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Pot</a:t>
            </a:r>
            <a:r>
              <a:rPr sz="1800" b="1" spc="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ntial  </a:t>
            </a:r>
            <a:r>
              <a:rPr sz="1800" b="1" spc="-5" dirty="0">
                <a:latin typeface="Times New Roman"/>
                <a:cs typeface="Times New Roman"/>
              </a:rPr>
              <a:t>failure  </a:t>
            </a:r>
            <a:r>
              <a:rPr sz="1800" b="1" dirty="0">
                <a:latin typeface="Times New Roman"/>
                <a:cs typeface="Times New Roman"/>
              </a:rPr>
              <a:t>mode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45844" y="779145"/>
            <a:ext cx="90296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Pot</a:t>
            </a:r>
            <a:r>
              <a:rPr sz="1800" b="1" spc="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ntial  effect of  </a:t>
            </a:r>
            <a:r>
              <a:rPr sz="1800" b="1" spc="-5" dirty="0">
                <a:latin typeface="Times New Roman"/>
                <a:cs typeface="Times New Roman"/>
              </a:rPr>
              <a:t>failures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12594" y="779145"/>
            <a:ext cx="158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Potential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causes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65575" y="779145"/>
            <a:ext cx="2423461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6891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Seve</a:t>
            </a:r>
            <a:r>
              <a:rPr sz="1800" b="1" spc="5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it	O</a:t>
            </a:r>
            <a:r>
              <a:rPr sz="1800" b="1" spc="5" dirty="0">
                <a:latin typeface="Times New Roman"/>
                <a:cs typeface="Times New Roman"/>
              </a:rPr>
              <a:t>c</a:t>
            </a:r>
            <a:r>
              <a:rPr sz="1800" b="1" spc="-5" dirty="0">
                <a:latin typeface="Times New Roman"/>
                <a:cs typeface="Times New Roman"/>
              </a:rPr>
              <a:t>cu	Det</a:t>
            </a:r>
            <a:r>
              <a:rPr sz="1800" b="1" spc="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c  </a:t>
            </a:r>
            <a:r>
              <a:rPr sz="1800" b="1" spc="-5" dirty="0">
                <a:latin typeface="Times New Roman"/>
                <a:cs typeface="Times New Roman"/>
              </a:rPr>
              <a:t>y	</a:t>
            </a:r>
            <a:r>
              <a:rPr sz="1800" b="1" spc="-10" dirty="0">
                <a:latin typeface="Times New Roman"/>
                <a:cs typeface="Times New Roman"/>
              </a:rPr>
              <a:t>rrenc	</a:t>
            </a:r>
            <a:r>
              <a:rPr sz="1800" b="1" dirty="0">
                <a:latin typeface="Times New Roman"/>
                <a:cs typeface="Times New Roman"/>
              </a:rPr>
              <a:t>tion</a:t>
            </a:r>
            <a:endParaRPr sz="1800" dirty="0">
              <a:latin typeface="Times New Roman"/>
              <a:cs typeface="Times New Roman"/>
            </a:endParaRPr>
          </a:p>
          <a:p>
            <a:pPr marL="927100" marR="233679" indent="-914400">
              <a:lnSpc>
                <a:spcPct val="100000"/>
              </a:lnSpc>
              <a:tabLst>
                <a:tab pos="926465" algn="l"/>
                <a:tab pos="16891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(S)	e	(D)  (O)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04228" y="779145"/>
            <a:ext cx="2263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58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RPN	Control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Process  </a:t>
            </a:r>
            <a:r>
              <a:rPr sz="1800" b="1" dirty="0">
                <a:latin typeface="Times New Roman"/>
                <a:cs typeface="Times New Roman"/>
              </a:rPr>
              <a:t>Detection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739" y="2285238"/>
            <a:ext cx="6610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Boi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er  </a:t>
            </a:r>
            <a:r>
              <a:rPr sz="2000" spc="-15" dirty="0">
                <a:latin typeface="Times New Roman"/>
                <a:cs typeface="Times New Roman"/>
              </a:rPr>
              <a:t>Tube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45844" y="2285238"/>
            <a:ext cx="9086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492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1.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Water  </a:t>
            </a:r>
            <a:r>
              <a:rPr sz="2000" dirty="0">
                <a:latin typeface="Times New Roman"/>
                <a:cs typeface="Times New Roman"/>
              </a:rPr>
              <a:t>leakage  2.  Cooling  process  stop</a:t>
            </a:r>
          </a:p>
          <a:p>
            <a:pPr marL="12700" marR="32384">
              <a:lnSpc>
                <a:spcPct val="100000"/>
              </a:lnSpc>
              <a:buAutoNum type="arabicPeriod" startAt="3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Unit  had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shut  </a:t>
            </a:r>
            <a:r>
              <a:rPr sz="2000" spc="5" dirty="0">
                <a:latin typeface="Times New Roman"/>
                <a:cs typeface="Times New Roman"/>
              </a:rPr>
              <a:t>down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AutoNum type="arabicPeriod" startAt="3"/>
              <a:tabLst>
                <a:tab pos="262890" algn="l"/>
              </a:tabLst>
            </a:pPr>
            <a:r>
              <a:rPr sz="2000" spc="-30" dirty="0">
                <a:latin typeface="Times New Roman"/>
                <a:cs typeface="Times New Roman"/>
              </a:rPr>
              <a:t>Water  </a:t>
            </a:r>
            <a:r>
              <a:rPr sz="2000" spc="-5" dirty="0">
                <a:latin typeface="Times New Roman"/>
                <a:cs typeface="Times New Roman"/>
              </a:rPr>
              <a:t>level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  </a:t>
            </a:r>
            <a:r>
              <a:rPr sz="2000" spc="-5" dirty="0">
                <a:latin typeface="Times New Roman"/>
                <a:cs typeface="Times New Roman"/>
              </a:rPr>
              <a:t>maintai  </a:t>
            </a:r>
            <a:r>
              <a:rPr sz="2000" dirty="0">
                <a:latin typeface="Times New Roman"/>
                <a:cs typeface="Times New Roman"/>
              </a:rPr>
              <a:t>ned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212594" y="2285238"/>
            <a:ext cx="1297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1.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Corrosion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212594" y="2894533"/>
            <a:ext cx="138747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Scale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formation</a:t>
            </a:r>
            <a:endParaRPr sz="2000" dirty="0">
              <a:latin typeface="Times New Roman"/>
              <a:cs typeface="Times New Roman"/>
            </a:endParaRPr>
          </a:p>
          <a:p>
            <a:pPr marL="12700" marR="54610">
              <a:lnSpc>
                <a:spcPct val="100000"/>
              </a:lnSpc>
              <a:buAutoNum type="arabicPeriod" startAt="3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Extre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y  </a:t>
            </a:r>
            <a:r>
              <a:rPr sz="2000" spc="-5" dirty="0">
                <a:latin typeface="Times New Roman"/>
                <a:cs typeface="Times New Roman"/>
              </a:rPr>
              <a:t>combustion</a:t>
            </a:r>
            <a:endParaRPr sz="2000" dirty="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AutoNum type="arabicPeriod" startAt="3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Creep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failure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Poor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water  </a:t>
            </a:r>
            <a:r>
              <a:rPr sz="2000" spc="-5" dirty="0">
                <a:latin typeface="Times New Roman"/>
                <a:cs typeface="Times New Roman"/>
              </a:rPr>
              <a:t>Circulation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65575" y="2285238"/>
            <a:ext cx="6070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X =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(let)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79975" y="2285238"/>
            <a:ext cx="5981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Y =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(let)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42228" y="2285238"/>
            <a:ext cx="5784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Z =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(let)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04228" y="2285238"/>
            <a:ext cx="2154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7865" algn="l"/>
              </a:tabLst>
            </a:pPr>
            <a:r>
              <a:rPr sz="2000" spc="5" dirty="0">
                <a:latin typeface="Times New Roman"/>
                <a:cs typeface="Times New Roman"/>
              </a:rPr>
              <a:t>315	</a:t>
            </a:r>
            <a:r>
              <a:rPr sz="2000" spc="-30" dirty="0">
                <a:latin typeface="Times New Roman"/>
                <a:cs typeface="Times New Roman"/>
              </a:rPr>
              <a:t>Water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leakage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90029" y="3025851"/>
            <a:ext cx="18351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Thickness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tube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90029" y="4181983"/>
            <a:ext cx="1515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Thermal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90029" y="5337759"/>
            <a:ext cx="150241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Increased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tube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strain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90029" y="6078423"/>
            <a:ext cx="773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Ala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141" y="301193"/>
            <a:ext cx="2223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Advantages</a:t>
            </a:r>
          </a:p>
        </p:txBody>
      </p:sp>
      <p:sp>
        <p:nvSpPr>
          <p:cNvPr id="3" name="object 3"/>
          <p:cNvSpPr/>
          <p:nvPr/>
        </p:nvSpPr>
        <p:spPr>
          <a:xfrm>
            <a:off x="364845" y="1253475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655445"/>
            <a:ext cx="613029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Enhance design and </a:t>
            </a:r>
            <a:r>
              <a:rPr sz="2400" spc="-5" dirty="0">
                <a:latin typeface="Times New Roman"/>
                <a:cs typeface="Times New Roman"/>
              </a:rPr>
              <a:t>manufacturing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efficiencies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Minimize </a:t>
            </a:r>
            <a:r>
              <a:rPr sz="2400" dirty="0">
                <a:latin typeface="Times New Roman"/>
                <a:cs typeface="Times New Roman"/>
              </a:rPr>
              <a:t>exposure to product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failures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Augment business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records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Improve </a:t>
            </a:r>
            <a:r>
              <a:rPr sz="2400" dirty="0">
                <a:latin typeface="Times New Roman"/>
                <a:cs typeface="Times New Roman"/>
              </a:rPr>
              <a:t>“bottom line”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Add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customer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Reliability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Improve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921" y="377393"/>
            <a:ext cx="2087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Limitation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41045" y="1329675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921509"/>
            <a:ext cx="8254365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Initial </a:t>
            </a:r>
            <a:r>
              <a:rPr sz="2400" spc="-5" dirty="0">
                <a:latin typeface="Times New Roman"/>
                <a:cs typeface="Times New Roman"/>
              </a:rPr>
              <a:t>impact </a:t>
            </a:r>
            <a:r>
              <a:rPr sz="2400" dirty="0">
                <a:latin typeface="Times New Roman"/>
                <a:cs typeface="Times New Roman"/>
              </a:rPr>
              <a:t>on product and </a:t>
            </a:r>
            <a:r>
              <a:rPr sz="2400" spc="-5" dirty="0">
                <a:latin typeface="Times New Roman"/>
                <a:cs typeface="Times New Roman"/>
              </a:rPr>
              <a:t>manufacturing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Financial </a:t>
            </a:r>
            <a:r>
              <a:rPr sz="2400" spc="-5" dirty="0">
                <a:latin typeface="Times New Roman"/>
                <a:cs typeface="Times New Roman"/>
              </a:rPr>
              <a:t>impact </a:t>
            </a:r>
            <a:r>
              <a:rPr sz="2400" dirty="0">
                <a:latin typeface="Times New Roman"/>
                <a:cs typeface="Times New Roman"/>
              </a:rPr>
              <a:t>required to upgrade design, </a:t>
            </a:r>
            <a:r>
              <a:rPr sz="2400" spc="-5" dirty="0">
                <a:latin typeface="Times New Roman"/>
                <a:cs typeface="Times New Roman"/>
              </a:rPr>
              <a:t>manufacturing,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process equipment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282" y="312165"/>
            <a:ext cx="2270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Fmea</a:t>
            </a:r>
            <a:r>
              <a:rPr spc="-229" dirty="0"/>
              <a:t> </a:t>
            </a:r>
            <a:r>
              <a:rPr spc="190" dirty="0"/>
              <a:t>terms</a:t>
            </a:r>
          </a:p>
        </p:txBody>
      </p:sp>
      <p:sp>
        <p:nvSpPr>
          <p:cNvPr id="3" name="object 3"/>
          <p:cNvSpPr/>
          <p:nvPr/>
        </p:nvSpPr>
        <p:spPr>
          <a:xfrm>
            <a:off x="364845" y="1263762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470405"/>
            <a:ext cx="9144000" cy="5245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Failure</a:t>
            </a: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The loss of a </a:t>
            </a:r>
            <a:r>
              <a:rPr sz="2400" spc="-5" dirty="0">
                <a:latin typeface="Times New Roman"/>
                <a:cs typeface="Times New Roman"/>
              </a:rPr>
              <a:t>function </a:t>
            </a:r>
            <a:r>
              <a:rPr sz="2400" dirty="0">
                <a:latin typeface="Times New Roman"/>
                <a:cs typeface="Times New Roman"/>
              </a:rPr>
              <a:t>under stated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conditions.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Failure Mode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is:</a:t>
            </a: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dirty="0">
                <a:latin typeface="Times New Roman"/>
                <a:cs typeface="Times New Roman"/>
              </a:rPr>
              <a:t>in which the </a:t>
            </a:r>
            <a:r>
              <a:rPr lang="en-US" sz="2400" dirty="0">
                <a:latin typeface="Times New Roman"/>
                <a:cs typeface="Times New Roman"/>
              </a:rPr>
              <a:t>co</a:t>
            </a:r>
            <a:r>
              <a:rPr sz="2400" spc="-5" dirty="0">
                <a:latin typeface="Times New Roman"/>
                <a:cs typeface="Times New Roman"/>
              </a:rPr>
              <a:t>mponents, </a:t>
            </a:r>
            <a:r>
              <a:rPr sz="2400" spc="-15" dirty="0">
                <a:latin typeface="Times New Roman"/>
                <a:cs typeface="Times New Roman"/>
              </a:rPr>
              <a:t>subassembly, </a:t>
            </a:r>
            <a:r>
              <a:rPr sz="2400" dirty="0">
                <a:latin typeface="Times New Roman"/>
                <a:cs typeface="Times New Roman"/>
              </a:rPr>
              <a:t>product,  input, or process could </a:t>
            </a:r>
            <a:r>
              <a:rPr sz="2400" spc="-5" dirty="0">
                <a:latin typeface="Times New Roman"/>
                <a:cs typeface="Times New Roman"/>
              </a:rPr>
              <a:t>fail </a:t>
            </a:r>
            <a:r>
              <a:rPr sz="2400" dirty="0">
                <a:latin typeface="Times New Roman"/>
                <a:cs typeface="Times New Roman"/>
              </a:rPr>
              <a:t>to perform its intended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function.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Things that could go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wrong.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Example: A </a:t>
            </a:r>
            <a:r>
              <a:rPr sz="2400" dirty="0">
                <a:latin typeface="Times New Roman"/>
                <a:cs typeface="Times New Roman"/>
              </a:rPr>
              <a:t>fully fractured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axle.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  <a:tab pos="1363345" algn="l"/>
              </a:tabLst>
            </a:pPr>
            <a:r>
              <a:rPr sz="2400" spc="-10" dirty="0">
                <a:latin typeface="Times New Roman"/>
                <a:cs typeface="Times New Roman"/>
              </a:rPr>
              <a:t>Effects	</a:t>
            </a:r>
            <a:r>
              <a:rPr sz="2400" dirty="0">
                <a:latin typeface="Times New Roman"/>
                <a:cs typeface="Times New Roman"/>
              </a:rPr>
              <a:t>analysis</a:t>
            </a:r>
          </a:p>
          <a:p>
            <a:pPr marL="812800" marR="181610" lvl="1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Studying the consequences of the various </a:t>
            </a:r>
            <a:r>
              <a:rPr sz="2400" spc="-5" dirty="0">
                <a:latin typeface="Times New Roman"/>
                <a:cs typeface="Times New Roman"/>
              </a:rPr>
              <a:t>failure modes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their severity to the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customer.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157" y="323850"/>
            <a:ext cx="2882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What</a:t>
            </a:r>
            <a:r>
              <a:rPr spc="-165" dirty="0"/>
              <a:t> </a:t>
            </a:r>
            <a:r>
              <a:rPr spc="195" dirty="0"/>
              <a:t>is</a:t>
            </a:r>
            <a:r>
              <a:rPr spc="-130" dirty="0"/>
              <a:t> </a:t>
            </a:r>
            <a:r>
              <a:rPr spc="150" dirty="0"/>
              <a:t>Fmea</a:t>
            </a:r>
            <a:r>
              <a:rPr spc="-110" dirty="0"/>
              <a:t> </a:t>
            </a:r>
            <a:r>
              <a:rPr spc="8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346557" y="1285180"/>
            <a:ext cx="8524240" cy="0"/>
          </a:xfrm>
          <a:custGeom>
            <a:avLst/>
            <a:gdLst/>
            <a:ahLst/>
            <a:cxnLst/>
            <a:rect l="l" t="t" r="r" b="b"/>
            <a:pathLst>
              <a:path w="8524240">
                <a:moveTo>
                  <a:pt x="0" y="0"/>
                </a:moveTo>
                <a:lnTo>
                  <a:pt x="8524050" y="0"/>
                </a:lnTo>
              </a:path>
            </a:pathLst>
          </a:custGeom>
          <a:ln w="36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394205"/>
            <a:ext cx="845439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Failure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 and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Effect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(FMEA)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a step by step  </a:t>
            </a:r>
            <a:r>
              <a:rPr sz="2400" spc="-5" dirty="0">
                <a:latin typeface="Times New Roman"/>
                <a:cs typeface="Times New Roman"/>
              </a:rPr>
              <a:t>approach for identifying </a:t>
            </a: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possible failures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design,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manufacturing </a:t>
            </a:r>
            <a:r>
              <a:rPr sz="2400" dirty="0">
                <a:latin typeface="Times New Roman"/>
                <a:cs typeface="Times New Roman"/>
              </a:rPr>
              <a:t>or a product 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FMEA </a:t>
            </a:r>
            <a:r>
              <a:rPr sz="2400" dirty="0">
                <a:latin typeface="Times New Roman"/>
                <a:cs typeface="Times New Roman"/>
              </a:rPr>
              <a:t>is an inductive reasoning (forward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logic).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 is a core task in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Reliability Engineering, Safety Engineering </a:t>
            </a:r>
            <a:r>
              <a:rPr sz="2400" u="heavy" spc="5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Quality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Engineering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 is based on </a:t>
            </a:r>
            <a:r>
              <a:rPr sz="2400" spc="-5" dirty="0">
                <a:latin typeface="Times New Roman"/>
                <a:cs typeface="Times New Roman"/>
              </a:rPr>
              <a:t>experience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similar </a:t>
            </a:r>
            <a:r>
              <a:rPr sz="2400" dirty="0">
                <a:latin typeface="Times New Roman"/>
                <a:cs typeface="Times New Roman"/>
              </a:rPr>
              <a:t>product or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or based 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spc="-10" dirty="0">
                <a:latin typeface="Times New Roman"/>
                <a:cs typeface="Times New Roman"/>
              </a:rPr>
              <a:t>common </a:t>
            </a:r>
            <a:r>
              <a:rPr sz="2400" dirty="0">
                <a:latin typeface="Times New Roman"/>
                <a:cs typeface="Times New Roman"/>
              </a:rPr>
              <a:t>Physics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failure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Sometimes FMEA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Extended to FMECA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indicates that  criticality </a:t>
            </a:r>
            <a:r>
              <a:rPr sz="2400" dirty="0">
                <a:latin typeface="Times New Roman"/>
                <a:cs typeface="Times New Roman"/>
              </a:rPr>
              <a:t>analysis is </a:t>
            </a:r>
            <a:r>
              <a:rPr sz="2400" spc="-5" dirty="0">
                <a:latin typeface="Times New Roman"/>
                <a:cs typeface="Times New Roman"/>
              </a:rPr>
              <a:t>performed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F0A4E-D754-49DF-9C8D-56883733E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17022" r="36666" b="32222"/>
          <a:stretch/>
        </p:blipFill>
        <p:spPr>
          <a:xfrm>
            <a:off x="6629400" y="2362200"/>
            <a:ext cx="2406803" cy="12306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8405" y="159207"/>
            <a:ext cx="2572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Why </a:t>
            </a:r>
            <a:r>
              <a:rPr spc="204" dirty="0"/>
              <a:t>fmea</a:t>
            </a:r>
            <a:r>
              <a:rPr spc="-409" dirty="0"/>
              <a:t> </a:t>
            </a:r>
            <a:r>
              <a:rPr spc="-150" dirty="0"/>
              <a:t>???</a:t>
            </a:r>
          </a:p>
        </p:txBody>
      </p:sp>
      <p:sp>
        <p:nvSpPr>
          <p:cNvPr id="3" name="object 3"/>
          <p:cNvSpPr/>
          <p:nvPr/>
        </p:nvSpPr>
        <p:spPr>
          <a:xfrm>
            <a:off x="364845" y="1111362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318005"/>
            <a:ext cx="814260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Methodology that </a:t>
            </a:r>
            <a:r>
              <a:rPr sz="2400" spc="-5" dirty="0">
                <a:latin typeface="Times New Roman"/>
                <a:cs typeface="Times New Roman"/>
              </a:rPr>
              <a:t>facilitates Process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Improvement.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Improve </a:t>
            </a:r>
            <a:r>
              <a:rPr sz="2400" dirty="0">
                <a:latin typeface="Times New Roman"/>
                <a:cs typeface="Times New Roman"/>
              </a:rPr>
              <a:t>internal and external </a:t>
            </a:r>
            <a:r>
              <a:rPr sz="2400" spc="-5" dirty="0">
                <a:latin typeface="Times New Roman"/>
                <a:cs typeface="Times New Roman"/>
              </a:rPr>
              <a:t>customer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Focuses </a:t>
            </a:r>
            <a:r>
              <a:rPr sz="2400" dirty="0">
                <a:latin typeface="Times New Roman"/>
                <a:cs typeface="Times New Roman"/>
              </a:rPr>
              <a:t>on prevention.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Identifying and </a:t>
            </a:r>
            <a:r>
              <a:rPr sz="2400" spc="-5" dirty="0">
                <a:latin typeface="Times New Roman"/>
                <a:cs typeface="Times New Roman"/>
              </a:rPr>
              <a:t>eliminates </a:t>
            </a:r>
            <a:r>
              <a:rPr sz="2400" dirty="0">
                <a:latin typeface="Times New Roman"/>
                <a:cs typeface="Times New Roman"/>
              </a:rPr>
              <a:t>concerns early in the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or design.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FMEA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a </a:t>
            </a:r>
            <a:r>
              <a:rPr sz="2400" spc="-5" dirty="0">
                <a:latin typeface="Times New Roman"/>
                <a:cs typeface="Times New Roman"/>
              </a:rPr>
              <a:t>customer requirement </a:t>
            </a:r>
            <a:r>
              <a:rPr sz="2400" dirty="0">
                <a:latin typeface="Times New Roman"/>
                <a:cs typeface="Times New Roman"/>
              </a:rPr>
              <a:t>(likely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contractual)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FMEA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required be an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applicable</a:t>
            </a: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Quality </a:t>
            </a:r>
            <a:r>
              <a:rPr sz="2400" spc="-5" dirty="0">
                <a:latin typeface="Times New Roman"/>
                <a:cs typeface="Times New Roman"/>
              </a:rPr>
              <a:t>Management System </a:t>
            </a:r>
            <a:r>
              <a:rPr sz="2400" dirty="0">
                <a:latin typeface="Times New Roman"/>
                <a:cs typeface="Times New Roman"/>
              </a:rPr>
              <a:t>Standard </a:t>
            </a:r>
            <a:r>
              <a:rPr sz="2400" spc="-5" dirty="0">
                <a:latin typeface="Times New Roman"/>
                <a:cs typeface="Times New Roman"/>
              </a:rPr>
              <a:t>(possibly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ISO)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6966" y="235407"/>
            <a:ext cx="385343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Types </a:t>
            </a:r>
            <a:r>
              <a:rPr spc="190" dirty="0"/>
              <a:t>of</a:t>
            </a:r>
            <a:r>
              <a:rPr spc="-300" dirty="0"/>
              <a:t> </a:t>
            </a:r>
            <a:r>
              <a:rPr spc="-65" dirty="0"/>
              <a:t>FME</a:t>
            </a:r>
            <a:r>
              <a:rPr lang="en-IN" spc="-65" dirty="0"/>
              <a:t>A</a:t>
            </a:r>
            <a:endParaRPr spc="-65" dirty="0"/>
          </a:p>
        </p:txBody>
      </p:sp>
      <p:sp>
        <p:nvSpPr>
          <p:cNvPr id="3" name="object 3"/>
          <p:cNvSpPr/>
          <p:nvPr/>
        </p:nvSpPr>
        <p:spPr>
          <a:xfrm>
            <a:off x="364845" y="1187562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720722"/>
            <a:ext cx="790130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Design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focuses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component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subsystems.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focuses </a:t>
            </a:r>
            <a:r>
              <a:rPr sz="2400" dirty="0">
                <a:latin typeface="Times New Roman"/>
                <a:cs typeface="Times New Roman"/>
              </a:rPr>
              <a:t>on Manufacturing and </a:t>
            </a:r>
            <a:r>
              <a:rPr sz="2400" spc="-5" dirty="0">
                <a:latin typeface="Times New Roman"/>
                <a:cs typeface="Times New Roman"/>
              </a:rPr>
              <a:t>Assembly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focuses </a:t>
            </a:r>
            <a:r>
              <a:rPr sz="2400" dirty="0">
                <a:latin typeface="Times New Roman"/>
                <a:cs typeface="Times New Roman"/>
              </a:rPr>
              <a:t>on global system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Service – </a:t>
            </a:r>
            <a:r>
              <a:rPr sz="2400" spc="-5" dirty="0">
                <a:latin typeface="Times New Roman"/>
                <a:cs typeface="Times New Roman"/>
              </a:rPr>
              <a:t>focuses </a:t>
            </a:r>
            <a:r>
              <a:rPr sz="2400" dirty="0">
                <a:latin typeface="Times New Roman"/>
                <a:cs typeface="Times New Roman"/>
              </a:rPr>
              <a:t>on service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focuses </a:t>
            </a:r>
            <a:r>
              <a:rPr sz="2400" dirty="0">
                <a:latin typeface="Times New Roman"/>
                <a:cs typeface="Times New Roman"/>
              </a:rPr>
              <a:t>on software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986" y="365887"/>
            <a:ext cx="3000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History </a:t>
            </a:r>
            <a:r>
              <a:rPr spc="190" dirty="0"/>
              <a:t>of</a:t>
            </a:r>
            <a:r>
              <a:rPr spc="-420" dirty="0"/>
              <a:t> </a:t>
            </a:r>
            <a:r>
              <a:rPr spc="204" dirty="0"/>
              <a:t>fmea</a:t>
            </a:r>
          </a:p>
        </p:txBody>
      </p:sp>
      <p:sp>
        <p:nvSpPr>
          <p:cNvPr id="3" name="object 3"/>
          <p:cNvSpPr/>
          <p:nvPr/>
        </p:nvSpPr>
        <p:spPr>
          <a:xfrm>
            <a:off x="402336" y="1317516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60" y="0"/>
                </a:lnTo>
              </a:path>
            </a:pathLst>
          </a:custGeom>
          <a:ln w="17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844421"/>
            <a:ext cx="837057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1009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spc="-10" dirty="0">
                <a:latin typeface="Times New Roman"/>
                <a:cs typeface="Times New Roman"/>
              </a:rPr>
              <a:t>offshoot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1949 Military Procedure MIL-P-1629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entitled  </a:t>
            </a:r>
            <a:r>
              <a:rPr sz="2400" dirty="0">
                <a:latin typeface="Times New Roman"/>
                <a:cs typeface="Times New Roman"/>
              </a:rPr>
              <a:t>“Procedures for </a:t>
            </a:r>
            <a:r>
              <a:rPr sz="2400" spc="-5" dirty="0">
                <a:latin typeface="Times New Roman"/>
                <a:cs typeface="Times New Roman"/>
              </a:rPr>
              <a:t>Performing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Failure Mode, </a:t>
            </a:r>
            <a:r>
              <a:rPr sz="2400" spc="-10" dirty="0">
                <a:latin typeface="Times New Roman"/>
                <a:cs typeface="Times New Roman"/>
              </a:rPr>
              <a:t>Effects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spc="-5" dirty="0">
                <a:latin typeface="Times New Roman"/>
                <a:cs typeface="Times New Roman"/>
              </a:rPr>
              <a:t>Criticality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Analysis”</a:t>
            </a:r>
          </a:p>
          <a:p>
            <a:pPr marL="355600" marR="1651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reliability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evaluation technique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  </a:t>
            </a:r>
            <a:r>
              <a:rPr sz="2400" dirty="0">
                <a:latin typeface="Times New Roman"/>
                <a:cs typeface="Times New Roman"/>
              </a:rPr>
              <a:t>of system and </a:t>
            </a:r>
            <a:r>
              <a:rPr sz="2400" spc="-5" dirty="0">
                <a:latin typeface="Times New Roman"/>
                <a:cs typeface="Times New Roman"/>
              </a:rPr>
              <a:t>equipment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failures.</a:t>
            </a:r>
            <a:endParaRPr sz="2400" dirty="0">
              <a:latin typeface="Times New Roman"/>
              <a:cs typeface="Times New Roman"/>
            </a:endParaRPr>
          </a:p>
          <a:p>
            <a:pPr marL="355600" marR="602615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Failures were classified according to their </a:t>
            </a:r>
            <a:r>
              <a:rPr sz="2400" spc="-5" dirty="0">
                <a:latin typeface="Times New Roman"/>
                <a:cs typeface="Times New Roman"/>
              </a:rPr>
              <a:t>impact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mission  </a:t>
            </a:r>
            <a:r>
              <a:rPr sz="2400" dirty="0">
                <a:latin typeface="Times New Roman"/>
                <a:cs typeface="Times New Roman"/>
              </a:rPr>
              <a:t>success and </a:t>
            </a:r>
            <a:r>
              <a:rPr sz="2400" spc="-5" dirty="0">
                <a:latin typeface="Times New Roman"/>
                <a:cs typeface="Times New Roman"/>
              </a:rPr>
              <a:t>personnel/equipment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safety.</a:t>
            </a:r>
            <a:endParaRPr sz="2400" dirty="0">
              <a:latin typeface="Times New Roman"/>
              <a:cs typeface="Times New Roman"/>
            </a:endParaRPr>
          </a:p>
          <a:p>
            <a:pPr marL="355600" marR="840105" indent="-3429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Formally </a:t>
            </a:r>
            <a:r>
              <a:rPr sz="2400" dirty="0">
                <a:latin typeface="Times New Roman"/>
                <a:cs typeface="Times New Roman"/>
              </a:rPr>
              <a:t>developed and applied by </a:t>
            </a:r>
            <a:r>
              <a:rPr sz="2400" spc="-5" dirty="0">
                <a:latin typeface="Times New Roman"/>
                <a:cs typeface="Times New Roman"/>
              </a:rPr>
              <a:t>NASA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25" dirty="0">
                <a:latin typeface="Times New Roman"/>
                <a:cs typeface="Times New Roman"/>
              </a:rPr>
              <a:t>1960’s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improve </a:t>
            </a:r>
            <a:r>
              <a:rPr sz="2400" dirty="0">
                <a:latin typeface="Times New Roman"/>
                <a:cs typeface="Times New Roman"/>
              </a:rPr>
              <a:t>and verify </a:t>
            </a:r>
            <a:r>
              <a:rPr sz="2400" spc="-5" dirty="0">
                <a:latin typeface="Times New Roman"/>
                <a:cs typeface="Times New Roman"/>
              </a:rPr>
              <a:t>reliability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space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hardware.</a:t>
            </a:r>
          </a:p>
          <a:p>
            <a:pPr marL="355600" marR="508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procedures called out in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MIL-STD-1629A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the </a:t>
            </a:r>
            <a:r>
              <a:rPr sz="2400" spc="-10" dirty="0">
                <a:latin typeface="Times New Roman"/>
                <a:cs typeface="Times New Roman"/>
              </a:rPr>
              <a:t>most  </a:t>
            </a:r>
            <a:r>
              <a:rPr sz="2400" dirty="0">
                <a:latin typeface="Times New Roman"/>
                <a:cs typeface="Times New Roman"/>
              </a:rPr>
              <a:t>widely accepted </a:t>
            </a:r>
            <a:r>
              <a:rPr sz="2400" spc="-5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throughout the </a:t>
            </a:r>
            <a:r>
              <a:rPr sz="2400" spc="-5" dirty="0">
                <a:latin typeface="Times New Roman"/>
                <a:cs typeface="Times New Roman"/>
              </a:rPr>
              <a:t>military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commercial  </a:t>
            </a:r>
            <a:r>
              <a:rPr sz="2400" spc="-20" dirty="0">
                <a:latin typeface="Times New Roman"/>
                <a:cs typeface="Times New Roman"/>
              </a:rPr>
              <a:t>industry.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6966" y="83007"/>
            <a:ext cx="28321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The </a:t>
            </a:r>
            <a:r>
              <a:rPr spc="204" dirty="0"/>
              <a:t>fmea</a:t>
            </a:r>
            <a:r>
              <a:rPr spc="-475" dirty="0"/>
              <a:t> </a:t>
            </a:r>
            <a:r>
              <a:rPr spc="165" dirty="0"/>
              <a:t>form</a:t>
            </a:r>
          </a:p>
        </p:txBody>
      </p:sp>
      <p:sp>
        <p:nvSpPr>
          <p:cNvPr id="3" name="object 3"/>
          <p:cNvSpPr/>
          <p:nvPr/>
        </p:nvSpPr>
        <p:spPr>
          <a:xfrm>
            <a:off x="402945" y="1035162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83" y="1088134"/>
            <a:ext cx="9043416" cy="5693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673" y="159207"/>
            <a:ext cx="37141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Who </a:t>
            </a:r>
            <a:r>
              <a:rPr spc="240" dirty="0"/>
              <a:t>uses</a:t>
            </a:r>
            <a:r>
              <a:rPr spc="-490" dirty="0"/>
              <a:t> </a:t>
            </a:r>
            <a:r>
              <a:rPr spc="-140" dirty="0"/>
              <a:t>FMEA </a:t>
            </a:r>
            <a:r>
              <a:rPr spc="-150" dirty="0"/>
              <a:t>???</a:t>
            </a:r>
          </a:p>
        </p:txBody>
      </p:sp>
      <p:sp>
        <p:nvSpPr>
          <p:cNvPr id="3" name="object 3"/>
          <p:cNvSpPr/>
          <p:nvPr/>
        </p:nvSpPr>
        <p:spPr>
          <a:xfrm>
            <a:off x="402945" y="1111362"/>
            <a:ext cx="8334375" cy="0"/>
          </a:xfrm>
          <a:custGeom>
            <a:avLst/>
            <a:gdLst/>
            <a:ahLst/>
            <a:cxnLst/>
            <a:rect l="l" t="t" r="r" b="b"/>
            <a:pathLst>
              <a:path w="8334375">
                <a:moveTo>
                  <a:pt x="0" y="0"/>
                </a:moveTo>
                <a:lnTo>
                  <a:pt x="8334290" y="0"/>
                </a:lnTo>
              </a:path>
            </a:pathLst>
          </a:custGeom>
          <a:ln w="17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328292"/>
            <a:ext cx="8069580" cy="441642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Engineers </a:t>
            </a:r>
            <a:r>
              <a:rPr sz="2400" spc="-25" dirty="0">
                <a:latin typeface="Times New Roman"/>
                <a:cs typeface="Times New Roman"/>
              </a:rPr>
              <a:t>Worldwide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</a:p>
          <a:p>
            <a:pPr marL="812800" lvl="1" indent="-342900">
              <a:lnSpc>
                <a:spcPct val="100000"/>
              </a:lnSpc>
              <a:spcBef>
                <a:spcPts val="144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Nuclear </a:t>
            </a:r>
            <a:r>
              <a:rPr sz="2400" spc="-5" dirty="0">
                <a:latin typeface="Times New Roman"/>
                <a:cs typeface="Times New Roman"/>
              </a:rPr>
              <a:t>Power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plant.</a:t>
            </a:r>
          </a:p>
          <a:p>
            <a:pPr marL="872490" lvl="1" indent="-40259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871855" algn="l"/>
                <a:tab pos="873125" algn="l"/>
              </a:tabLst>
            </a:pPr>
            <a:r>
              <a:rPr sz="2400" dirty="0">
                <a:latin typeface="Times New Roman"/>
                <a:cs typeface="Times New Roman"/>
              </a:rPr>
              <a:t>Aerospace</a:t>
            </a: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latin typeface="Times New Roman"/>
                <a:cs typeface="Times New Roman"/>
              </a:rPr>
              <a:t>Chemical Process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Industries</a:t>
            </a: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latin typeface="Times New Roman"/>
                <a:cs typeface="Times New Roman"/>
              </a:rPr>
              <a:t>Automotive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Industries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Healthcare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Goal has been, and </a:t>
            </a:r>
            <a:r>
              <a:rPr sz="2400" spc="-5" dirty="0">
                <a:latin typeface="Times New Roman"/>
                <a:cs typeface="Times New Roman"/>
              </a:rPr>
              <a:t>remains, </a:t>
            </a:r>
            <a:r>
              <a:rPr sz="2400" dirty="0">
                <a:latin typeface="Times New Roman"/>
                <a:cs typeface="Times New Roman"/>
              </a:rPr>
              <a:t>to prevent accident accidents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occurring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2921</TotalTime>
  <Words>1077</Words>
  <Application>Microsoft Office PowerPoint</Application>
  <PresentationFormat>On-screen Show (4:3)</PresentationFormat>
  <Paragraphs>226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Wingdings</vt:lpstr>
      <vt:lpstr>Office Theme</vt:lpstr>
      <vt:lpstr>Failure Mode &amp; Effect Analysis (FMEA)</vt:lpstr>
      <vt:lpstr>Objectives</vt:lpstr>
      <vt:lpstr>Fmea terms</vt:lpstr>
      <vt:lpstr>What is Fmea ?</vt:lpstr>
      <vt:lpstr>Why fmea ???</vt:lpstr>
      <vt:lpstr>Types of FMEA</vt:lpstr>
      <vt:lpstr>History of fmea</vt:lpstr>
      <vt:lpstr>The fmea form</vt:lpstr>
      <vt:lpstr>Who uses FMEA ???</vt:lpstr>
      <vt:lpstr>Fmea: a team tool</vt:lpstr>
      <vt:lpstr>FMEA</vt:lpstr>
      <vt:lpstr>Fmea Procedure</vt:lpstr>
      <vt:lpstr>Risk Priority number (rpn)</vt:lpstr>
      <vt:lpstr>Risk Priority number (rpn)</vt:lpstr>
      <vt:lpstr>Risk Priority number (rpn)</vt:lpstr>
      <vt:lpstr>Rating Scales</vt:lpstr>
      <vt:lpstr>Fmea timing</vt:lpstr>
      <vt:lpstr>Implementation into Design process</vt:lpstr>
      <vt:lpstr>PowerPoint Presentation</vt:lpstr>
      <vt:lpstr>PowerPoint Presentation</vt:lpstr>
      <vt:lpstr>PowerPoint Presentation</vt:lpstr>
      <vt:lpstr>Fmea table for ball-point pen</vt:lpstr>
      <vt:lpstr>Fmea for Boiler tube</vt:lpstr>
      <vt:lpstr>Risk Analysis of Boiler using Failure Mode &amp; Effect Analysis</vt:lpstr>
      <vt:lpstr>Advantages</vt:lpstr>
      <vt:lpstr>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Failure Mode &amp; Effect Analysis (FMEA)</dc:title>
  <dc:creator>Nandy</dc:creator>
  <cp:lastModifiedBy>Praveen D</cp:lastModifiedBy>
  <cp:revision>6</cp:revision>
  <dcterms:created xsi:type="dcterms:W3CDTF">2019-09-25T05:19:42Z</dcterms:created>
  <dcterms:modified xsi:type="dcterms:W3CDTF">2022-09-21T05:19:51Z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2019-09-25T00:00:00Z</vt:filetime>
  </property>
</Properties>
</file>