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3" r:id="rId18"/>
    <p:sldId id="271" r:id="rId19"/>
    <p:sldId id="272" r:id="rId20"/>
    <p:sldId id="273" r:id="rId21"/>
    <p:sldId id="274" r:id="rId22"/>
    <p:sldId id="275" r:id="rId23"/>
    <p:sldId id="280" r:id="rId24"/>
    <p:sldId id="281" r:id="rId25"/>
    <p:sldId id="282" r:id="rId26"/>
    <p:sldId id="276" r:id="rId27"/>
    <p:sldId id="277" r:id="rId28"/>
    <p:sldId id="278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59793" y="4948082"/>
            <a:ext cx="2669458" cy="19099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06599" y="461594"/>
            <a:ext cx="4130801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4365" y="1382013"/>
            <a:ext cx="7875269" cy="4719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4257" y="6464909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‹#›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1792" y="2627503"/>
            <a:ext cx="544576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50" dirty="0">
                <a:latin typeface="Trebuchet MS"/>
                <a:cs typeface="Trebuchet MS"/>
              </a:rPr>
              <a:t>FAULT </a:t>
            </a:r>
            <a:r>
              <a:rPr sz="4800" b="1" spc="-400" dirty="0">
                <a:latin typeface="Trebuchet MS"/>
                <a:cs typeface="Trebuchet MS"/>
              </a:rPr>
              <a:t>TREE</a:t>
            </a:r>
            <a:r>
              <a:rPr sz="4800" b="1" spc="-265" dirty="0">
                <a:latin typeface="Trebuchet MS"/>
                <a:cs typeface="Trebuchet MS"/>
              </a:rPr>
              <a:t> </a:t>
            </a:r>
            <a:r>
              <a:rPr sz="4800" b="1" spc="-290" dirty="0">
                <a:latin typeface="Trebuchet MS"/>
                <a:cs typeface="Trebuchet MS"/>
              </a:rPr>
              <a:t>ANALYSIS</a:t>
            </a:r>
            <a:br>
              <a:rPr lang="en-IN" sz="4800" b="1" spc="-290" dirty="0">
                <a:latin typeface="Trebuchet MS"/>
                <a:cs typeface="Trebuchet MS"/>
              </a:rPr>
            </a:br>
            <a:r>
              <a:rPr lang="en-IN" sz="4800" b="1" spc="-290" dirty="0">
                <a:latin typeface="Trebuchet MS"/>
                <a:cs typeface="Trebuchet MS"/>
              </a:rPr>
              <a:t>        </a:t>
            </a:r>
            <a:r>
              <a:rPr lang="en-IN" sz="3600" b="1" spc="-290" dirty="0">
                <a:latin typeface="Trebuchet MS"/>
                <a:cs typeface="Trebuchet MS"/>
              </a:rPr>
              <a:t>Unit -4</a:t>
            </a:r>
            <a:endParaRPr sz="4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8614" y="461594"/>
            <a:ext cx="23672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95" dirty="0"/>
              <a:t>P</a:t>
            </a:r>
            <a:r>
              <a:rPr spc="-265" dirty="0"/>
              <a:t>r</a:t>
            </a:r>
            <a:r>
              <a:rPr spc="-215" dirty="0"/>
              <a:t>oce</a:t>
            </a:r>
            <a:r>
              <a:rPr spc="-210" dirty="0"/>
              <a:t>d</a:t>
            </a:r>
            <a:r>
              <a:rPr spc="-45" dirty="0"/>
              <a:t>u</a:t>
            </a:r>
            <a:r>
              <a:rPr spc="-80" dirty="0"/>
              <a:t>r</a:t>
            </a:r>
            <a:r>
              <a:rPr spc="-254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08861"/>
            <a:ext cx="4204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latin typeface="Trebuchet MS"/>
                <a:cs typeface="Trebuchet MS"/>
              </a:rPr>
              <a:t>Procedure </a:t>
            </a:r>
            <a:r>
              <a:rPr sz="2400" b="1" spc="-130" dirty="0">
                <a:latin typeface="Trebuchet MS"/>
                <a:cs typeface="Trebuchet MS"/>
              </a:rPr>
              <a:t>for </a:t>
            </a:r>
            <a:r>
              <a:rPr sz="2400" b="1" spc="-155" dirty="0">
                <a:latin typeface="Trebuchet MS"/>
                <a:cs typeface="Trebuchet MS"/>
              </a:rPr>
              <a:t>Fault </a:t>
            </a:r>
            <a:r>
              <a:rPr sz="2400" b="1" spc="-204" dirty="0">
                <a:latin typeface="Trebuchet MS"/>
                <a:cs typeface="Trebuchet MS"/>
              </a:rPr>
              <a:t>Tree</a:t>
            </a:r>
            <a:r>
              <a:rPr sz="2400" b="1" spc="-365" dirty="0">
                <a:latin typeface="Trebuchet MS"/>
                <a:cs typeface="Trebuchet MS"/>
              </a:rPr>
              <a:t> </a:t>
            </a:r>
            <a:r>
              <a:rPr sz="2400" b="1" spc="-105" dirty="0">
                <a:latin typeface="Trebuchet MS"/>
                <a:cs typeface="Trebuchet MS"/>
              </a:rPr>
              <a:t>Analysis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2514600"/>
            <a:ext cx="1752600" cy="1143000"/>
          </a:xfrm>
          <a:prstGeom prst="rect">
            <a:avLst/>
          </a:prstGeom>
          <a:solidFill>
            <a:srgbClr val="4F81BC">
              <a:alpha val="50195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Times New Roman"/>
              <a:cs typeface="Times New Roman"/>
            </a:endParaRPr>
          </a:p>
          <a:p>
            <a:pPr marL="91440" marR="737235">
              <a:lnSpc>
                <a:spcPct val="100000"/>
              </a:lnSpc>
            </a:pPr>
            <a:r>
              <a:rPr sz="1600" spc="-65" dirty="0">
                <a:latin typeface="Arial"/>
                <a:cs typeface="Arial"/>
              </a:rPr>
              <a:t>Define</a:t>
            </a:r>
            <a:r>
              <a:rPr sz="1600" spc="-190" dirty="0">
                <a:latin typeface="Arial"/>
                <a:cs typeface="Arial"/>
              </a:rPr>
              <a:t> </a:t>
            </a:r>
            <a:r>
              <a:rPr sz="1600" spc="-229" dirty="0">
                <a:latin typeface="Arial"/>
                <a:cs typeface="Arial"/>
              </a:rPr>
              <a:t>TOP  </a:t>
            </a:r>
            <a:r>
              <a:rPr sz="1600" spc="-60" dirty="0">
                <a:latin typeface="Arial"/>
                <a:cs typeface="Arial"/>
              </a:rPr>
              <a:t>event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9000" y="2514600"/>
            <a:ext cx="1752600" cy="1143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92075" marR="516255">
              <a:lnSpc>
                <a:spcPct val="100000"/>
              </a:lnSpc>
            </a:pPr>
            <a:r>
              <a:rPr sz="1600" spc="-65" dirty="0">
                <a:latin typeface="Arial"/>
                <a:cs typeface="Arial"/>
              </a:rPr>
              <a:t>Define</a:t>
            </a:r>
            <a:r>
              <a:rPr sz="1600" spc="-18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overall  </a:t>
            </a:r>
            <a:r>
              <a:rPr sz="1600" spc="-40" dirty="0">
                <a:latin typeface="Arial"/>
                <a:cs typeface="Arial"/>
              </a:rPr>
              <a:t>structure.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2514600"/>
            <a:ext cx="1752600" cy="1143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92075" marR="369570">
              <a:lnSpc>
                <a:spcPct val="100000"/>
              </a:lnSpc>
              <a:spcBef>
                <a:spcPts val="565"/>
              </a:spcBef>
            </a:pPr>
            <a:r>
              <a:rPr sz="1600" spc="-90" dirty="0">
                <a:latin typeface="Arial"/>
                <a:cs typeface="Arial"/>
              </a:rPr>
              <a:t>Explore </a:t>
            </a:r>
            <a:r>
              <a:rPr sz="1600" spc="-100" dirty="0">
                <a:latin typeface="Arial"/>
                <a:cs typeface="Arial"/>
              </a:rPr>
              <a:t>each  </a:t>
            </a:r>
            <a:r>
              <a:rPr sz="1600" spc="-75" dirty="0">
                <a:latin typeface="Arial"/>
                <a:cs typeface="Arial"/>
              </a:rPr>
              <a:t>branch </a:t>
            </a:r>
            <a:r>
              <a:rPr sz="1600" spc="-25" dirty="0">
                <a:latin typeface="Arial"/>
                <a:cs typeface="Arial"/>
              </a:rPr>
              <a:t>in  </a:t>
            </a:r>
            <a:r>
              <a:rPr sz="1600" spc="-114" dirty="0">
                <a:latin typeface="Arial"/>
                <a:cs typeface="Arial"/>
              </a:rPr>
              <a:t>successive </a:t>
            </a:r>
            <a:r>
              <a:rPr sz="1600" spc="-60" dirty="0">
                <a:latin typeface="Arial"/>
                <a:cs typeface="Arial"/>
              </a:rPr>
              <a:t>level 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detail.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8400" y="4495800"/>
            <a:ext cx="1752600" cy="1143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92075" marR="469265">
              <a:lnSpc>
                <a:spcPct val="100000"/>
              </a:lnSpc>
              <a:spcBef>
                <a:spcPts val="5"/>
              </a:spcBef>
            </a:pPr>
            <a:r>
              <a:rPr sz="1600" spc="-120" dirty="0">
                <a:latin typeface="Arial"/>
                <a:cs typeface="Arial"/>
              </a:rPr>
              <a:t>Solve </a:t>
            </a:r>
            <a:r>
              <a:rPr sz="1600" spc="-20" dirty="0">
                <a:latin typeface="Arial"/>
                <a:cs typeface="Arial"/>
              </a:rPr>
              <a:t>the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fault  </a:t>
            </a:r>
            <a:r>
              <a:rPr sz="1600" spc="-30" dirty="0">
                <a:latin typeface="Arial"/>
                <a:cs typeface="Arial"/>
              </a:rPr>
              <a:t>tree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9000" y="4495800"/>
            <a:ext cx="1752600" cy="1143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92075" marR="403225">
              <a:lnSpc>
                <a:spcPct val="100000"/>
              </a:lnSpc>
              <a:spcBef>
                <a:spcPts val="565"/>
              </a:spcBef>
            </a:pPr>
            <a:r>
              <a:rPr sz="1600" spc="-65" dirty="0">
                <a:latin typeface="Arial"/>
                <a:cs typeface="Arial"/>
              </a:rPr>
              <a:t>Perform  </a:t>
            </a:r>
            <a:r>
              <a:rPr sz="1600" spc="-55" dirty="0">
                <a:latin typeface="Arial"/>
                <a:cs typeface="Arial"/>
              </a:rPr>
              <a:t>corrections </a:t>
            </a:r>
            <a:r>
              <a:rPr sz="1600" spc="25" dirty="0">
                <a:latin typeface="Arial"/>
                <a:cs typeface="Arial"/>
              </a:rPr>
              <a:t>if  </a:t>
            </a:r>
            <a:r>
              <a:rPr sz="1600" spc="-45" dirty="0">
                <a:latin typeface="Arial"/>
                <a:cs typeface="Arial"/>
              </a:rPr>
              <a:t>required </a:t>
            </a:r>
            <a:r>
              <a:rPr sz="1600" spc="-80" dirty="0">
                <a:latin typeface="Arial"/>
                <a:cs typeface="Arial"/>
              </a:rPr>
              <a:t>and  </a:t>
            </a:r>
            <a:r>
              <a:rPr sz="1600" spc="-105" dirty="0">
                <a:latin typeface="Arial"/>
                <a:cs typeface="Arial"/>
              </a:rPr>
              <a:t>make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decisions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62200" y="3022600"/>
            <a:ext cx="1066800" cy="50800"/>
          </a:xfrm>
          <a:custGeom>
            <a:avLst/>
            <a:gdLst/>
            <a:ahLst/>
            <a:cxnLst/>
            <a:rect l="l" t="t" r="r" b="b"/>
            <a:pathLst>
              <a:path w="1066800" h="50800">
                <a:moveTo>
                  <a:pt x="1016000" y="0"/>
                </a:moveTo>
                <a:lnTo>
                  <a:pt x="1016000" y="50800"/>
                </a:lnTo>
                <a:lnTo>
                  <a:pt x="1054100" y="31750"/>
                </a:lnTo>
                <a:lnTo>
                  <a:pt x="1028700" y="31750"/>
                </a:lnTo>
                <a:lnTo>
                  <a:pt x="1028700" y="19050"/>
                </a:lnTo>
                <a:lnTo>
                  <a:pt x="1054100" y="19050"/>
                </a:lnTo>
                <a:lnTo>
                  <a:pt x="1016000" y="0"/>
                </a:lnTo>
                <a:close/>
              </a:path>
              <a:path w="1066800" h="50800">
                <a:moveTo>
                  <a:pt x="1016000" y="19050"/>
                </a:moveTo>
                <a:lnTo>
                  <a:pt x="0" y="19050"/>
                </a:lnTo>
                <a:lnTo>
                  <a:pt x="0" y="31750"/>
                </a:lnTo>
                <a:lnTo>
                  <a:pt x="1016000" y="31750"/>
                </a:lnTo>
                <a:lnTo>
                  <a:pt x="1016000" y="19050"/>
                </a:lnTo>
                <a:close/>
              </a:path>
              <a:path w="1066800" h="50800">
                <a:moveTo>
                  <a:pt x="1054100" y="19050"/>
                </a:moveTo>
                <a:lnTo>
                  <a:pt x="1028700" y="19050"/>
                </a:lnTo>
                <a:lnTo>
                  <a:pt x="1028700" y="31750"/>
                </a:lnTo>
                <a:lnTo>
                  <a:pt x="1054100" y="31750"/>
                </a:lnTo>
                <a:lnTo>
                  <a:pt x="1066800" y="25400"/>
                </a:lnTo>
                <a:lnTo>
                  <a:pt x="1054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1600" y="3022600"/>
            <a:ext cx="1066800" cy="50800"/>
          </a:xfrm>
          <a:custGeom>
            <a:avLst/>
            <a:gdLst/>
            <a:ahLst/>
            <a:cxnLst/>
            <a:rect l="l" t="t" r="r" b="b"/>
            <a:pathLst>
              <a:path w="1066800" h="50800">
                <a:moveTo>
                  <a:pt x="1016000" y="0"/>
                </a:moveTo>
                <a:lnTo>
                  <a:pt x="1016000" y="50800"/>
                </a:lnTo>
                <a:lnTo>
                  <a:pt x="1054100" y="31750"/>
                </a:lnTo>
                <a:lnTo>
                  <a:pt x="1028700" y="31750"/>
                </a:lnTo>
                <a:lnTo>
                  <a:pt x="1028700" y="19050"/>
                </a:lnTo>
                <a:lnTo>
                  <a:pt x="1054100" y="19050"/>
                </a:lnTo>
                <a:lnTo>
                  <a:pt x="1016000" y="0"/>
                </a:lnTo>
                <a:close/>
              </a:path>
              <a:path w="1066800" h="50800">
                <a:moveTo>
                  <a:pt x="1016000" y="19050"/>
                </a:moveTo>
                <a:lnTo>
                  <a:pt x="0" y="19050"/>
                </a:lnTo>
                <a:lnTo>
                  <a:pt x="0" y="31750"/>
                </a:lnTo>
                <a:lnTo>
                  <a:pt x="1016000" y="31750"/>
                </a:lnTo>
                <a:lnTo>
                  <a:pt x="1016000" y="19050"/>
                </a:lnTo>
                <a:close/>
              </a:path>
              <a:path w="1066800" h="50800">
                <a:moveTo>
                  <a:pt x="1054100" y="19050"/>
                </a:moveTo>
                <a:lnTo>
                  <a:pt x="1028700" y="19050"/>
                </a:lnTo>
                <a:lnTo>
                  <a:pt x="1028700" y="31750"/>
                </a:lnTo>
                <a:lnTo>
                  <a:pt x="1054100" y="31750"/>
                </a:lnTo>
                <a:lnTo>
                  <a:pt x="1066800" y="25400"/>
                </a:lnTo>
                <a:lnTo>
                  <a:pt x="10541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61200" y="3657600"/>
            <a:ext cx="50800" cy="838200"/>
          </a:xfrm>
          <a:custGeom>
            <a:avLst/>
            <a:gdLst/>
            <a:ahLst/>
            <a:cxnLst/>
            <a:rect l="l" t="t" r="r" b="b"/>
            <a:pathLst>
              <a:path w="50800" h="838200">
                <a:moveTo>
                  <a:pt x="19050" y="787400"/>
                </a:moveTo>
                <a:lnTo>
                  <a:pt x="0" y="787400"/>
                </a:lnTo>
                <a:lnTo>
                  <a:pt x="25400" y="838200"/>
                </a:lnTo>
                <a:lnTo>
                  <a:pt x="44450" y="800100"/>
                </a:lnTo>
                <a:lnTo>
                  <a:pt x="19050" y="800100"/>
                </a:lnTo>
                <a:lnTo>
                  <a:pt x="19050" y="787400"/>
                </a:lnTo>
                <a:close/>
              </a:path>
              <a:path w="50800" h="838200">
                <a:moveTo>
                  <a:pt x="31750" y="0"/>
                </a:moveTo>
                <a:lnTo>
                  <a:pt x="19050" y="0"/>
                </a:lnTo>
                <a:lnTo>
                  <a:pt x="19050" y="800100"/>
                </a:lnTo>
                <a:lnTo>
                  <a:pt x="31750" y="800100"/>
                </a:lnTo>
                <a:lnTo>
                  <a:pt x="31750" y="0"/>
                </a:lnTo>
                <a:close/>
              </a:path>
              <a:path w="50800" h="838200">
                <a:moveTo>
                  <a:pt x="50800" y="787400"/>
                </a:moveTo>
                <a:lnTo>
                  <a:pt x="31750" y="787400"/>
                </a:lnTo>
                <a:lnTo>
                  <a:pt x="31750" y="800100"/>
                </a:lnTo>
                <a:lnTo>
                  <a:pt x="44450" y="800100"/>
                </a:lnTo>
                <a:lnTo>
                  <a:pt x="50800" y="787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1600" y="5003800"/>
            <a:ext cx="1066800" cy="50800"/>
          </a:xfrm>
          <a:custGeom>
            <a:avLst/>
            <a:gdLst/>
            <a:ahLst/>
            <a:cxnLst/>
            <a:rect l="l" t="t" r="r" b="b"/>
            <a:pathLst>
              <a:path w="1066800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31750"/>
                </a:lnTo>
                <a:lnTo>
                  <a:pt x="38100" y="31750"/>
                </a:lnTo>
                <a:lnTo>
                  <a:pt x="38100" y="19050"/>
                </a:lnTo>
                <a:lnTo>
                  <a:pt x="50800" y="19050"/>
                </a:lnTo>
                <a:lnTo>
                  <a:pt x="50800" y="0"/>
                </a:lnTo>
                <a:close/>
              </a:path>
              <a:path w="1066800" h="50800">
                <a:moveTo>
                  <a:pt x="50800" y="19050"/>
                </a:moveTo>
                <a:lnTo>
                  <a:pt x="38100" y="19050"/>
                </a:lnTo>
                <a:lnTo>
                  <a:pt x="38100" y="31750"/>
                </a:lnTo>
                <a:lnTo>
                  <a:pt x="50800" y="31750"/>
                </a:lnTo>
                <a:lnTo>
                  <a:pt x="50800" y="19050"/>
                </a:lnTo>
                <a:close/>
              </a:path>
              <a:path w="1066800" h="50800">
                <a:moveTo>
                  <a:pt x="1066800" y="19050"/>
                </a:moveTo>
                <a:lnTo>
                  <a:pt x="50800" y="19050"/>
                </a:lnTo>
                <a:lnTo>
                  <a:pt x="50800" y="31750"/>
                </a:lnTo>
                <a:lnTo>
                  <a:pt x="1066800" y="31750"/>
                </a:lnTo>
                <a:lnTo>
                  <a:pt x="10668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10</a:t>
            </a:fld>
            <a:endParaRPr spc="-6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8614" y="461594"/>
            <a:ext cx="23672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95" dirty="0"/>
              <a:t>P</a:t>
            </a:r>
            <a:r>
              <a:rPr spc="-265" dirty="0"/>
              <a:t>r</a:t>
            </a:r>
            <a:r>
              <a:rPr spc="-215" dirty="0"/>
              <a:t>oce</a:t>
            </a:r>
            <a:r>
              <a:rPr spc="-210" dirty="0"/>
              <a:t>d</a:t>
            </a:r>
            <a:r>
              <a:rPr spc="-45" dirty="0"/>
              <a:t>u</a:t>
            </a:r>
            <a:r>
              <a:rPr spc="-80" dirty="0"/>
              <a:t>r</a:t>
            </a:r>
            <a:r>
              <a:rPr spc="-254"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11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93875"/>
            <a:ext cx="8060055" cy="4516621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000" b="1" spc="-80" dirty="0">
                <a:solidFill>
                  <a:srgbClr val="0070C0"/>
                </a:solidFill>
                <a:latin typeface="Arial"/>
                <a:cs typeface="Arial"/>
              </a:rPr>
              <a:t>Define </a:t>
            </a:r>
            <a:r>
              <a:rPr sz="2000" b="1" spc="-185" dirty="0">
                <a:solidFill>
                  <a:srgbClr val="0070C0"/>
                </a:solidFill>
                <a:latin typeface="Arial"/>
                <a:cs typeface="Arial"/>
              </a:rPr>
              <a:t>Top</a:t>
            </a:r>
            <a:r>
              <a:rPr sz="2000" b="1" spc="-16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b="1" spc="-110" dirty="0">
                <a:solidFill>
                  <a:srgbClr val="0070C0"/>
                </a:solidFill>
                <a:latin typeface="Arial"/>
                <a:cs typeface="Arial"/>
              </a:rPr>
              <a:t>Event:</a:t>
            </a:r>
            <a:endParaRPr sz="2000" b="1" dirty="0">
              <a:solidFill>
                <a:srgbClr val="0070C0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70" dirty="0">
                <a:latin typeface="Arial"/>
                <a:cs typeface="Arial"/>
              </a:rPr>
              <a:t>Use </a:t>
            </a:r>
            <a:r>
              <a:rPr lang="en-IN" sz="2000" spc="-170" dirty="0">
                <a:latin typeface="Arial"/>
                <a:cs typeface="Arial"/>
              </a:rPr>
              <a:t>Preliminary hazard analysis (</a:t>
            </a:r>
            <a:r>
              <a:rPr sz="2000" spc="-180" dirty="0">
                <a:latin typeface="Arial"/>
                <a:cs typeface="Arial"/>
              </a:rPr>
              <a:t>PHA</a:t>
            </a:r>
            <a:r>
              <a:rPr lang="en-IN" sz="2000" spc="-180" dirty="0">
                <a:latin typeface="Arial"/>
                <a:cs typeface="Arial"/>
              </a:rPr>
              <a:t>)</a:t>
            </a:r>
            <a:r>
              <a:rPr sz="2000" spc="-180" dirty="0">
                <a:latin typeface="Arial"/>
                <a:cs typeface="Arial"/>
              </a:rPr>
              <a:t>, </a:t>
            </a:r>
            <a:r>
              <a:rPr lang="en-IN" sz="2000" spc="-180" dirty="0">
                <a:latin typeface="Arial"/>
                <a:cs typeface="Arial"/>
              </a:rPr>
              <a:t>Process and Instrumentation Diagram (</a:t>
            </a:r>
            <a:r>
              <a:rPr sz="2000" spc="-130" dirty="0">
                <a:latin typeface="Arial"/>
                <a:cs typeface="Arial"/>
              </a:rPr>
              <a:t>P&amp;ID</a:t>
            </a:r>
            <a:r>
              <a:rPr lang="en-IN" sz="2000" spc="-130" dirty="0">
                <a:latin typeface="Arial"/>
                <a:cs typeface="Arial"/>
              </a:rPr>
              <a:t>)</a:t>
            </a:r>
            <a:r>
              <a:rPr sz="2000" spc="-130" dirty="0">
                <a:latin typeface="Arial"/>
                <a:cs typeface="Arial"/>
              </a:rPr>
              <a:t>, </a:t>
            </a:r>
            <a:r>
              <a:rPr sz="2000" spc="-160" dirty="0">
                <a:latin typeface="Arial"/>
                <a:cs typeface="Arial"/>
              </a:rPr>
              <a:t>Process </a:t>
            </a:r>
            <a:r>
              <a:rPr sz="2000" spc="-55" dirty="0">
                <a:latin typeface="Arial"/>
                <a:cs typeface="Arial"/>
              </a:rPr>
              <a:t>description </a:t>
            </a:r>
            <a:r>
              <a:rPr sz="2000" spc="-60" dirty="0">
                <a:latin typeface="Arial"/>
                <a:cs typeface="Arial"/>
              </a:rPr>
              <a:t>etc.,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55" dirty="0">
                <a:latin typeface="Arial"/>
                <a:cs typeface="Arial"/>
              </a:rPr>
              <a:t>define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top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event.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If </a:t>
            </a:r>
            <a:r>
              <a:rPr sz="2000" spc="-30" dirty="0">
                <a:latin typeface="Arial"/>
                <a:cs typeface="Arial"/>
              </a:rPr>
              <a:t>its </a:t>
            </a:r>
            <a:r>
              <a:rPr sz="2000" spc="-10" dirty="0">
                <a:latin typeface="Arial"/>
                <a:cs typeface="Arial"/>
              </a:rPr>
              <a:t>too </a:t>
            </a:r>
            <a:r>
              <a:rPr sz="2000" spc="-70" dirty="0">
                <a:latin typeface="Arial"/>
                <a:cs typeface="Arial"/>
              </a:rPr>
              <a:t>broad, </a:t>
            </a:r>
            <a:r>
              <a:rPr sz="2000" spc="-65" dirty="0">
                <a:latin typeface="Arial"/>
                <a:cs typeface="Arial"/>
              </a:rPr>
              <a:t>overly </a:t>
            </a:r>
            <a:r>
              <a:rPr sz="2000" spc="-90" dirty="0">
                <a:latin typeface="Arial"/>
                <a:cs typeface="Arial"/>
              </a:rPr>
              <a:t>large </a:t>
            </a:r>
            <a:r>
              <a:rPr sz="2000" spc="-300" dirty="0">
                <a:latin typeface="Arial"/>
                <a:cs typeface="Arial"/>
              </a:rPr>
              <a:t>FTA </a:t>
            </a:r>
            <a:r>
              <a:rPr lang="en-IN" sz="2000" spc="-30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will </a:t>
            </a:r>
            <a:r>
              <a:rPr sz="2000" spc="-50" dirty="0">
                <a:latin typeface="Arial"/>
                <a:cs typeface="Arial"/>
              </a:rPr>
              <a:t>result. </a:t>
            </a:r>
            <a:r>
              <a:rPr sz="2000" spc="-155" dirty="0">
                <a:solidFill>
                  <a:srgbClr val="FF0000"/>
                </a:solidFill>
                <a:latin typeface="Arial"/>
                <a:cs typeface="Arial"/>
              </a:rPr>
              <a:t>E.g. </a:t>
            </a:r>
            <a:r>
              <a:rPr sz="2000" spc="-105" dirty="0">
                <a:solidFill>
                  <a:srgbClr val="FF0000"/>
                </a:solidFill>
                <a:latin typeface="Arial"/>
                <a:cs typeface="Arial"/>
              </a:rPr>
              <a:t>Fire 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000" spc="-4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FF0000"/>
                </a:solidFill>
                <a:latin typeface="Arial"/>
                <a:cs typeface="Arial"/>
              </a:rPr>
              <a:t>process.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If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its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too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narrow,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exercise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will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be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costly.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FF0000"/>
                </a:solidFill>
                <a:latin typeface="Arial"/>
                <a:cs typeface="Arial"/>
              </a:rPr>
              <a:t>E.g.</a:t>
            </a:r>
            <a:r>
              <a:rPr sz="2000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FF0000"/>
                </a:solidFill>
                <a:latin typeface="Arial"/>
                <a:cs typeface="Arial"/>
              </a:rPr>
              <a:t>Leak</a:t>
            </a:r>
            <a:r>
              <a:rPr sz="20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0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0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FF0000"/>
                </a:solidFill>
                <a:latin typeface="Arial"/>
                <a:cs typeface="Arial"/>
              </a:rPr>
              <a:t>valve.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25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boundaries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10" dirty="0">
                <a:latin typeface="Arial"/>
                <a:cs typeface="Arial"/>
              </a:rPr>
              <a:t>top </a:t>
            </a:r>
            <a:r>
              <a:rPr sz="2000" spc="-70" dirty="0">
                <a:latin typeface="Arial"/>
                <a:cs typeface="Arial"/>
              </a:rPr>
              <a:t>event </a:t>
            </a:r>
            <a:r>
              <a:rPr sz="2000" spc="-20" dirty="0">
                <a:latin typeface="Arial"/>
                <a:cs typeface="Arial"/>
              </a:rPr>
              <a:t>definition </a:t>
            </a:r>
            <a:r>
              <a:rPr sz="2000" spc="-130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140" dirty="0">
                <a:latin typeface="Arial"/>
                <a:cs typeface="Arial"/>
              </a:rPr>
              <a:t>System, </a:t>
            </a:r>
            <a:r>
              <a:rPr sz="2000" spc="-125" dirty="0">
                <a:latin typeface="Arial"/>
                <a:cs typeface="Arial"/>
              </a:rPr>
              <a:t>Sub-system,</a:t>
            </a:r>
            <a:r>
              <a:rPr sz="2000" spc="-32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Unit,  </a:t>
            </a:r>
            <a:r>
              <a:rPr sz="2000" spc="-80" dirty="0">
                <a:latin typeface="Arial"/>
                <a:cs typeface="Arial"/>
              </a:rPr>
              <a:t>Equipment </a:t>
            </a:r>
            <a:r>
              <a:rPr sz="2000" spc="-40" dirty="0">
                <a:latin typeface="Arial"/>
                <a:cs typeface="Arial"/>
              </a:rPr>
              <a:t>(or)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Function.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170" dirty="0">
                <a:latin typeface="Arial"/>
                <a:cs typeface="Arial"/>
              </a:rPr>
              <a:t>Some </a:t>
            </a:r>
            <a:r>
              <a:rPr sz="2000" spc="-90" dirty="0">
                <a:latin typeface="Arial"/>
                <a:cs typeface="Arial"/>
              </a:rPr>
              <a:t>good </a:t>
            </a:r>
            <a:r>
              <a:rPr sz="2000" spc="-120" dirty="0">
                <a:latin typeface="Arial"/>
                <a:cs typeface="Arial"/>
              </a:rPr>
              <a:t>examples </a:t>
            </a:r>
            <a:r>
              <a:rPr sz="2000" spc="-75" dirty="0">
                <a:latin typeface="Arial"/>
                <a:cs typeface="Arial"/>
              </a:rPr>
              <a:t>are: </a:t>
            </a:r>
            <a:r>
              <a:rPr sz="2000" spc="-105" dirty="0">
                <a:solidFill>
                  <a:srgbClr val="FF0000"/>
                </a:solidFill>
                <a:latin typeface="Arial"/>
                <a:cs typeface="Arial"/>
              </a:rPr>
              <a:t>Overpressure 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2000" spc="-135" dirty="0">
                <a:solidFill>
                  <a:srgbClr val="FF0000"/>
                </a:solidFill>
                <a:latin typeface="Arial"/>
                <a:cs typeface="Arial"/>
              </a:rPr>
              <a:t>vessel </a:t>
            </a:r>
            <a:r>
              <a:rPr sz="2000" spc="-120" dirty="0">
                <a:solidFill>
                  <a:srgbClr val="FF0000"/>
                </a:solidFill>
                <a:latin typeface="Arial"/>
                <a:cs typeface="Arial"/>
              </a:rPr>
              <a:t>V1, 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Motor </a:t>
            </a:r>
            <a:r>
              <a:rPr sz="2000" spc="-70" dirty="0">
                <a:solidFill>
                  <a:srgbClr val="FF0000"/>
                </a:solidFill>
                <a:latin typeface="Arial"/>
                <a:cs typeface="Arial"/>
              </a:rPr>
              <a:t>fails </a:t>
            </a:r>
            <a:r>
              <a:rPr sz="2000" spc="1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000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0000"/>
                </a:solidFill>
                <a:latin typeface="Arial"/>
                <a:cs typeface="Arial"/>
              </a:rPr>
              <a:t>start,</a:t>
            </a:r>
            <a:endParaRPr sz="20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45"/>
              </a:spcBef>
            </a:pPr>
            <a:r>
              <a:rPr sz="2000" spc="-110" dirty="0">
                <a:solidFill>
                  <a:srgbClr val="FF0000"/>
                </a:solidFill>
                <a:latin typeface="Arial"/>
                <a:cs typeface="Arial"/>
              </a:rPr>
              <a:t>Reactor </a:t>
            </a:r>
            <a:r>
              <a:rPr sz="2000" spc="-75" dirty="0">
                <a:solidFill>
                  <a:srgbClr val="FF0000"/>
                </a:solidFill>
                <a:latin typeface="Arial"/>
                <a:cs typeface="Arial"/>
              </a:rPr>
              <a:t>high 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temperature </a:t>
            </a:r>
            <a:r>
              <a:rPr sz="2000" spc="-85" dirty="0">
                <a:solidFill>
                  <a:srgbClr val="FF0000"/>
                </a:solidFill>
                <a:latin typeface="Arial"/>
                <a:cs typeface="Arial"/>
              </a:rPr>
              <a:t>safety </a:t>
            </a:r>
            <a:r>
              <a:rPr sz="2000" spc="-30" dirty="0">
                <a:solidFill>
                  <a:srgbClr val="FF0000"/>
                </a:solidFill>
                <a:latin typeface="Arial"/>
                <a:cs typeface="Arial"/>
              </a:rPr>
              <a:t>function </a:t>
            </a:r>
            <a:r>
              <a:rPr sz="2000" spc="-70" dirty="0">
                <a:solidFill>
                  <a:srgbClr val="FF0000"/>
                </a:solidFill>
                <a:latin typeface="Arial"/>
                <a:cs typeface="Arial"/>
              </a:rPr>
              <a:t>fails</a:t>
            </a:r>
            <a:r>
              <a:rPr sz="2000" spc="-3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FF0000"/>
                </a:solidFill>
                <a:latin typeface="Arial"/>
                <a:cs typeface="Arial"/>
              </a:rPr>
              <a:t>etc.,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8614" y="415493"/>
            <a:ext cx="23672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95" dirty="0"/>
              <a:t>P</a:t>
            </a:r>
            <a:r>
              <a:rPr spc="-265" dirty="0"/>
              <a:t>r</a:t>
            </a:r>
            <a:r>
              <a:rPr spc="-215" dirty="0"/>
              <a:t>oce</a:t>
            </a:r>
            <a:r>
              <a:rPr spc="-210" dirty="0"/>
              <a:t>d</a:t>
            </a:r>
            <a:r>
              <a:rPr spc="-45" dirty="0"/>
              <a:t>u</a:t>
            </a:r>
            <a:r>
              <a:rPr spc="-80" dirty="0"/>
              <a:t>r</a:t>
            </a:r>
            <a:r>
              <a:rPr spc="-254"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12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374394"/>
            <a:ext cx="7491730" cy="459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20" dirty="0">
                <a:latin typeface="Arial"/>
                <a:cs typeface="Arial"/>
              </a:rPr>
              <a:t>Define </a:t>
            </a:r>
            <a:r>
              <a:rPr sz="3000" spc="-95" dirty="0">
                <a:latin typeface="Arial"/>
                <a:cs typeface="Arial"/>
              </a:rPr>
              <a:t>overall</a:t>
            </a:r>
            <a:r>
              <a:rPr sz="3000" spc="-220" dirty="0">
                <a:latin typeface="Arial"/>
                <a:cs typeface="Arial"/>
              </a:rPr>
              <a:t> </a:t>
            </a:r>
            <a:r>
              <a:rPr sz="3000" spc="-60" dirty="0">
                <a:latin typeface="Arial"/>
                <a:cs typeface="Arial"/>
              </a:rPr>
              <a:t>structure: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4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88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00" dirty="0">
                <a:latin typeface="Arial"/>
                <a:cs typeface="Arial"/>
              </a:rPr>
              <a:t>Determine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65" dirty="0">
                <a:latin typeface="Arial"/>
                <a:cs typeface="Arial"/>
              </a:rPr>
              <a:t>intermediate </a:t>
            </a:r>
            <a:r>
              <a:rPr sz="3000" spc="-140" dirty="0">
                <a:latin typeface="Arial"/>
                <a:cs typeface="Arial"/>
              </a:rPr>
              <a:t>events </a:t>
            </a:r>
            <a:r>
              <a:rPr sz="3000" spc="45" dirty="0">
                <a:latin typeface="Arial"/>
                <a:cs typeface="Arial"/>
              </a:rPr>
              <a:t>&amp;  </a:t>
            </a:r>
            <a:r>
              <a:rPr sz="3000" spc="-80" dirty="0">
                <a:latin typeface="Arial"/>
                <a:cs typeface="Arial"/>
              </a:rPr>
              <a:t>combination</a:t>
            </a:r>
            <a:r>
              <a:rPr sz="3000" spc="-18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of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failure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that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spc="5" dirty="0">
                <a:latin typeface="Arial"/>
                <a:cs typeface="Arial"/>
              </a:rPr>
              <a:t>will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125" dirty="0">
                <a:latin typeface="Arial"/>
                <a:cs typeface="Arial"/>
              </a:rPr>
              <a:t>lead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25" dirty="0">
                <a:latin typeface="Arial"/>
                <a:cs typeface="Arial"/>
              </a:rPr>
              <a:t>to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the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top  </a:t>
            </a:r>
            <a:r>
              <a:rPr sz="3000" spc="-95" dirty="0">
                <a:latin typeface="Arial"/>
                <a:cs typeface="Arial"/>
              </a:rPr>
              <a:t>event.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355600" marR="1185545" indent="-342900">
              <a:lnSpc>
                <a:spcPct val="80000"/>
              </a:lnSpc>
              <a:spcBef>
                <a:spcPts val="213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50" dirty="0">
                <a:latin typeface="Arial"/>
                <a:cs typeface="Arial"/>
              </a:rPr>
              <a:t>Arrange </a:t>
            </a:r>
            <a:r>
              <a:rPr sz="3000" spc="-50" dirty="0">
                <a:latin typeface="Arial"/>
                <a:cs typeface="Arial"/>
              </a:rPr>
              <a:t>them </a:t>
            </a:r>
            <a:r>
              <a:rPr sz="3000" spc="-125" dirty="0">
                <a:latin typeface="Arial"/>
                <a:cs typeface="Arial"/>
              </a:rPr>
              <a:t>accordingly </a:t>
            </a:r>
            <a:r>
              <a:rPr sz="3000" spc="-155" dirty="0">
                <a:latin typeface="Arial"/>
                <a:cs typeface="Arial"/>
              </a:rPr>
              <a:t>using</a:t>
            </a:r>
            <a:r>
              <a:rPr sz="3000" spc="-405" dirty="0">
                <a:latin typeface="Arial"/>
                <a:cs typeface="Arial"/>
              </a:rPr>
              <a:t> </a:t>
            </a:r>
            <a:r>
              <a:rPr sz="3000" spc="-110" dirty="0">
                <a:latin typeface="Arial"/>
                <a:cs typeface="Arial"/>
              </a:rPr>
              <a:t>logical  </a:t>
            </a:r>
            <a:r>
              <a:rPr sz="3000" spc="-80" dirty="0">
                <a:latin typeface="Arial"/>
                <a:cs typeface="Arial"/>
              </a:rPr>
              <a:t>relationship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8614" y="110744"/>
            <a:ext cx="23666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5" dirty="0"/>
              <a:t>P</a:t>
            </a:r>
            <a:r>
              <a:rPr spc="-265" dirty="0"/>
              <a:t>r</a:t>
            </a:r>
            <a:r>
              <a:rPr spc="-245" dirty="0"/>
              <a:t>oce</a:t>
            </a:r>
            <a:r>
              <a:rPr spc="-85" dirty="0"/>
              <a:t>du</a:t>
            </a:r>
            <a:r>
              <a:rPr spc="-100" dirty="0"/>
              <a:t>r</a:t>
            </a:r>
            <a:r>
              <a:rPr spc="-260"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13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67129"/>
            <a:ext cx="7971155" cy="5074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latin typeface="Arial"/>
                <a:cs typeface="Arial"/>
              </a:rPr>
              <a:t>Explore </a:t>
            </a:r>
            <a:r>
              <a:rPr sz="2400" spc="-145" dirty="0">
                <a:latin typeface="Arial"/>
                <a:cs typeface="Arial"/>
              </a:rPr>
              <a:t>each </a:t>
            </a:r>
            <a:r>
              <a:rPr sz="2400" spc="-105" dirty="0">
                <a:latin typeface="Arial"/>
                <a:cs typeface="Arial"/>
              </a:rPr>
              <a:t>branch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170" dirty="0">
                <a:latin typeface="Arial"/>
                <a:cs typeface="Arial"/>
              </a:rPr>
              <a:t>successive </a:t>
            </a:r>
            <a:r>
              <a:rPr sz="2400" spc="-80" dirty="0">
                <a:latin typeface="Arial"/>
                <a:cs typeface="Arial"/>
              </a:rPr>
              <a:t>level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detail: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marR="187960" indent="-342900">
              <a:lnSpc>
                <a:spcPct val="8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100" dirty="0">
                <a:latin typeface="Arial"/>
                <a:cs typeface="Arial"/>
              </a:rPr>
              <a:t>Continue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top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down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process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until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root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cause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each  </a:t>
            </a:r>
            <a:r>
              <a:rPr sz="2400" spc="-105" dirty="0">
                <a:latin typeface="Arial"/>
                <a:cs typeface="Arial"/>
              </a:rPr>
              <a:t>branch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30" dirty="0">
                <a:latin typeface="Arial"/>
                <a:cs typeface="Arial"/>
              </a:rPr>
              <a:t>identified </a:t>
            </a:r>
            <a:r>
              <a:rPr sz="2400" spc="-25" dirty="0">
                <a:latin typeface="Arial"/>
                <a:cs typeface="Arial"/>
              </a:rPr>
              <a:t>and/or </a:t>
            </a:r>
            <a:r>
              <a:rPr sz="2400" spc="-5" dirty="0">
                <a:latin typeface="Arial"/>
                <a:cs typeface="Arial"/>
              </a:rPr>
              <a:t>until </a:t>
            </a:r>
            <a:r>
              <a:rPr sz="2400" spc="-10" dirty="0">
                <a:latin typeface="Arial"/>
                <a:cs typeface="Arial"/>
              </a:rPr>
              <a:t>further </a:t>
            </a:r>
            <a:r>
              <a:rPr sz="2400" spc="-80" dirty="0">
                <a:latin typeface="Arial"/>
                <a:cs typeface="Arial"/>
              </a:rPr>
              <a:t>decomposition </a:t>
            </a:r>
            <a:r>
              <a:rPr sz="2400" spc="-125" dirty="0">
                <a:latin typeface="Arial"/>
                <a:cs typeface="Arial"/>
              </a:rPr>
              <a:t>is  </a:t>
            </a:r>
            <a:r>
              <a:rPr sz="2400" spc="-105" dirty="0">
                <a:latin typeface="Arial"/>
                <a:cs typeface="Arial"/>
              </a:rPr>
              <a:t>considered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unnecessary.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45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31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290" dirty="0">
                <a:latin typeface="Arial"/>
                <a:cs typeface="Arial"/>
              </a:rPr>
              <a:t>So </a:t>
            </a:r>
            <a:r>
              <a:rPr sz="2400" spc="-145" dirty="0">
                <a:latin typeface="Arial"/>
                <a:cs typeface="Arial"/>
              </a:rPr>
              <a:t>each </a:t>
            </a:r>
            <a:r>
              <a:rPr sz="2400" spc="-105" dirty="0">
                <a:latin typeface="Arial"/>
                <a:cs typeface="Arial"/>
              </a:rPr>
              <a:t>branch </a:t>
            </a:r>
            <a:r>
              <a:rPr sz="2400" spc="5" dirty="0">
                <a:latin typeface="Arial"/>
                <a:cs typeface="Arial"/>
              </a:rPr>
              <a:t>will </a:t>
            </a:r>
            <a:r>
              <a:rPr sz="2400" spc="-100" dirty="0">
                <a:latin typeface="Arial"/>
                <a:cs typeface="Arial"/>
              </a:rPr>
              <a:t>end </a:t>
            </a:r>
            <a:r>
              <a:rPr sz="2400" spc="15" dirty="0">
                <a:latin typeface="Arial"/>
                <a:cs typeface="Arial"/>
              </a:rPr>
              <a:t>with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45" dirty="0">
                <a:latin typeface="Arial"/>
                <a:cs typeface="Arial"/>
              </a:rPr>
              <a:t>basic </a:t>
            </a:r>
            <a:r>
              <a:rPr sz="2400" spc="-80" dirty="0">
                <a:latin typeface="Arial"/>
                <a:cs typeface="Arial"/>
              </a:rPr>
              <a:t>event </a:t>
            </a:r>
            <a:r>
              <a:rPr sz="2400" spc="-20" dirty="0">
                <a:latin typeface="Arial"/>
                <a:cs typeface="Arial"/>
              </a:rPr>
              <a:t>or </a:t>
            </a:r>
            <a:r>
              <a:rPr sz="2400" spc="-130" dirty="0">
                <a:latin typeface="Arial"/>
                <a:cs typeface="Arial"/>
              </a:rPr>
              <a:t>an</a:t>
            </a:r>
            <a:r>
              <a:rPr sz="2400" spc="-39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undeveloped  </a:t>
            </a:r>
            <a:r>
              <a:rPr sz="2400" spc="-80" dirty="0">
                <a:latin typeface="Arial"/>
                <a:cs typeface="Arial"/>
              </a:rPr>
              <a:t>event.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marR="269875" indent="-342900">
              <a:lnSpc>
                <a:spcPts val="23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135" dirty="0">
                <a:latin typeface="Arial"/>
                <a:cs typeface="Arial"/>
              </a:rPr>
              <a:t>Consider </a:t>
            </a:r>
            <a:r>
              <a:rPr sz="2400" spc="-145" dirty="0">
                <a:latin typeface="Arial"/>
                <a:cs typeface="Arial"/>
              </a:rPr>
              <a:t>Common </a:t>
            </a:r>
            <a:r>
              <a:rPr sz="2400" spc="-175" dirty="0">
                <a:latin typeface="Arial"/>
                <a:cs typeface="Arial"/>
              </a:rPr>
              <a:t>cause </a:t>
            </a:r>
            <a:r>
              <a:rPr sz="2400" spc="-50" dirty="0">
                <a:latin typeface="Arial"/>
                <a:cs typeface="Arial"/>
              </a:rPr>
              <a:t>failure </a:t>
            </a:r>
            <a:r>
              <a:rPr sz="2400" spc="35" dirty="0">
                <a:latin typeface="Arial"/>
                <a:cs typeface="Arial"/>
              </a:rPr>
              <a:t>&amp; </a:t>
            </a:r>
            <a:r>
              <a:rPr sz="2400" spc="-130" dirty="0">
                <a:latin typeface="Arial"/>
                <a:cs typeface="Arial"/>
              </a:rPr>
              <a:t>Systematic </a:t>
            </a:r>
            <a:r>
              <a:rPr sz="2400" spc="-80" dirty="0">
                <a:latin typeface="Arial"/>
                <a:cs typeface="Arial"/>
              </a:rPr>
              <a:t>failures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40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145" dirty="0">
                <a:latin typeface="Arial"/>
                <a:cs typeface="Arial"/>
              </a:rPr>
              <a:t>process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decomposition.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marR="407670" indent="-342900">
              <a:lnSpc>
                <a:spcPts val="23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215" dirty="0">
                <a:latin typeface="Arial"/>
                <a:cs typeface="Arial"/>
              </a:rPr>
              <a:t>A </a:t>
            </a:r>
            <a:r>
              <a:rPr sz="2400" spc="-114" dirty="0">
                <a:latin typeface="Arial"/>
                <a:cs typeface="Arial"/>
              </a:rPr>
              <a:t>good </a:t>
            </a:r>
            <a:r>
              <a:rPr sz="2400" spc="-100" dirty="0">
                <a:latin typeface="Arial"/>
                <a:cs typeface="Arial"/>
              </a:rPr>
              <a:t>guide </a:t>
            </a:r>
            <a:r>
              <a:rPr sz="2400" spc="15" dirty="0">
                <a:latin typeface="Arial"/>
                <a:cs typeface="Arial"/>
              </a:rPr>
              <a:t>to </a:t>
            </a:r>
            <a:r>
              <a:rPr sz="2400" spc="-85" dirty="0">
                <a:latin typeface="Arial"/>
                <a:cs typeface="Arial"/>
              </a:rPr>
              <a:t>stop </a:t>
            </a:r>
            <a:r>
              <a:rPr sz="2400" spc="-120" dirty="0">
                <a:latin typeface="Arial"/>
                <a:cs typeface="Arial"/>
              </a:rPr>
              <a:t>decomposing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15" dirty="0">
                <a:latin typeface="Arial"/>
                <a:cs typeface="Arial"/>
              </a:rPr>
              <a:t>to </a:t>
            </a:r>
            <a:r>
              <a:rPr sz="2400" spc="-150" dirty="0">
                <a:latin typeface="Arial"/>
                <a:cs typeface="Arial"/>
              </a:rPr>
              <a:t>go </a:t>
            </a:r>
            <a:r>
              <a:rPr sz="2400" spc="-75" dirty="0">
                <a:latin typeface="Arial"/>
                <a:cs typeface="Arial"/>
              </a:rPr>
              <a:t>no </a:t>
            </a:r>
            <a:r>
              <a:rPr sz="2400" spc="-10" dirty="0">
                <a:latin typeface="Arial"/>
                <a:cs typeface="Arial"/>
              </a:rPr>
              <a:t>further</a:t>
            </a:r>
            <a:r>
              <a:rPr sz="2400" spc="-49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than  </a:t>
            </a:r>
            <a:r>
              <a:rPr sz="2400" spc="-125" dirty="0">
                <a:latin typeface="Arial"/>
                <a:cs typeface="Arial"/>
              </a:rPr>
              <a:t>physical </a:t>
            </a:r>
            <a:r>
              <a:rPr sz="2400" spc="-50" dirty="0">
                <a:latin typeface="Arial"/>
                <a:cs typeface="Arial"/>
              </a:rPr>
              <a:t>(or) functional </a:t>
            </a:r>
            <a:r>
              <a:rPr sz="2400" spc="-110" dirty="0">
                <a:latin typeface="Arial"/>
                <a:cs typeface="Arial"/>
              </a:rPr>
              <a:t>bounds </a:t>
            </a:r>
            <a:r>
              <a:rPr sz="2400" spc="-95" dirty="0">
                <a:latin typeface="Arial"/>
                <a:cs typeface="Arial"/>
              </a:rPr>
              <a:t>set </a:t>
            </a:r>
            <a:r>
              <a:rPr sz="2400" spc="-105" dirty="0">
                <a:latin typeface="Arial"/>
                <a:cs typeface="Arial"/>
              </a:rPr>
              <a:t>by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5" dirty="0">
                <a:latin typeface="Arial"/>
                <a:cs typeface="Arial"/>
              </a:rPr>
              <a:t>top</a:t>
            </a:r>
            <a:r>
              <a:rPr sz="2400" spc="-49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event.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8614" y="263093"/>
            <a:ext cx="23672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95" dirty="0"/>
              <a:t>P</a:t>
            </a:r>
            <a:r>
              <a:rPr spc="-265" dirty="0"/>
              <a:t>r</a:t>
            </a:r>
            <a:r>
              <a:rPr spc="-215" dirty="0"/>
              <a:t>oce</a:t>
            </a:r>
            <a:r>
              <a:rPr spc="-210" dirty="0"/>
              <a:t>d</a:t>
            </a:r>
            <a:r>
              <a:rPr spc="-45" dirty="0"/>
              <a:t>u</a:t>
            </a:r>
            <a:r>
              <a:rPr spc="-80" dirty="0"/>
              <a:t>r</a:t>
            </a:r>
            <a:r>
              <a:rPr spc="-254"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14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52119" y="1229613"/>
            <a:ext cx="7816850" cy="4207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0" dirty="0">
                <a:latin typeface="Arial"/>
                <a:cs typeface="Arial"/>
              </a:rPr>
              <a:t>Solve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30" dirty="0">
                <a:latin typeface="Arial"/>
                <a:cs typeface="Arial"/>
              </a:rPr>
              <a:t>Fault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175" dirty="0">
                <a:latin typeface="Arial"/>
                <a:cs typeface="Arial"/>
              </a:rPr>
              <a:t>Tree: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355600" marR="554990" indent="-342900">
              <a:lnSpc>
                <a:spcPct val="80000"/>
              </a:lnSpc>
              <a:spcBef>
                <a:spcPts val="5"/>
              </a:spcBef>
              <a:buClr>
                <a:srgbClr val="1F487C"/>
              </a:buClr>
              <a:buSzPct val="9464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200" dirty="0">
                <a:latin typeface="Arial"/>
                <a:cs typeface="Arial"/>
              </a:rPr>
              <a:t>Assign </a:t>
            </a:r>
            <a:r>
              <a:rPr sz="2800" spc="-70" dirty="0">
                <a:latin typeface="Arial"/>
                <a:cs typeface="Arial"/>
              </a:rPr>
              <a:t>probabilities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65" dirty="0">
                <a:latin typeface="Arial"/>
                <a:cs typeface="Arial"/>
              </a:rPr>
              <a:t>failure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80" dirty="0">
                <a:latin typeface="Arial"/>
                <a:cs typeface="Arial"/>
              </a:rPr>
              <a:t>lowest</a:t>
            </a:r>
            <a:r>
              <a:rPr sz="2800" spc="-57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level  </a:t>
            </a:r>
            <a:r>
              <a:rPr sz="2800" spc="-95" dirty="0">
                <a:latin typeface="Arial"/>
                <a:cs typeface="Arial"/>
              </a:rPr>
              <a:t>event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175" dirty="0">
                <a:latin typeface="Arial"/>
                <a:cs typeface="Arial"/>
              </a:rPr>
              <a:t>each </a:t>
            </a:r>
            <a:r>
              <a:rPr sz="2800" spc="-125" dirty="0">
                <a:latin typeface="Arial"/>
                <a:cs typeface="Arial"/>
              </a:rPr>
              <a:t>branch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41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tree.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F487C"/>
              </a:buClr>
              <a:buFont typeface="Wingdings"/>
              <a:buChar char=""/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F487C"/>
              </a:buClr>
              <a:buFont typeface="Wingdings"/>
              <a:buChar char=""/>
            </a:pPr>
            <a:endParaRPr sz="30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690"/>
              </a:lnSpc>
              <a:buClr>
                <a:srgbClr val="1F487C"/>
              </a:buClr>
              <a:buSzPct val="9464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160" dirty="0">
                <a:latin typeface="Arial"/>
                <a:cs typeface="Arial"/>
              </a:rPr>
              <a:t>From </a:t>
            </a:r>
            <a:r>
              <a:rPr sz="2800" spc="-55" dirty="0">
                <a:latin typeface="Arial"/>
                <a:cs typeface="Arial"/>
              </a:rPr>
              <a:t>this </a:t>
            </a:r>
            <a:r>
              <a:rPr sz="2800" spc="-110" dirty="0">
                <a:latin typeface="Arial"/>
                <a:cs typeface="Arial"/>
              </a:rPr>
              <a:t>data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65" dirty="0">
                <a:latin typeface="Arial"/>
                <a:cs typeface="Arial"/>
              </a:rPr>
              <a:t>intermediate </a:t>
            </a:r>
            <a:r>
              <a:rPr sz="2800" spc="-95" dirty="0">
                <a:latin typeface="Arial"/>
                <a:cs typeface="Arial"/>
              </a:rPr>
              <a:t>event </a:t>
            </a:r>
            <a:r>
              <a:rPr sz="2800" spc="-105" dirty="0">
                <a:latin typeface="Arial"/>
                <a:cs typeface="Arial"/>
              </a:rPr>
              <a:t>frequency 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20" dirty="0">
                <a:latin typeface="Arial"/>
                <a:cs typeface="Arial"/>
              </a:rPr>
              <a:t>top </a:t>
            </a:r>
            <a:r>
              <a:rPr sz="2800" spc="-100" dirty="0">
                <a:latin typeface="Arial"/>
                <a:cs typeface="Arial"/>
              </a:rPr>
              <a:t>level </a:t>
            </a:r>
            <a:r>
              <a:rPr sz="2800" spc="-95" dirty="0">
                <a:latin typeface="Arial"/>
                <a:cs typeface="Arial"/>
              </a:rPr>
              <a:t>event </a:t>
            </a:r>
            <a:r>
              <a:rPr sz="2800" spc="-100" dirty="0">
                <a:latin typeface="Arial"/>
                <a:cs typeface="Arial"/>
              </a:rPr>
              <a:t>frequency </a:t>
            </a:r>
            <a:r>
              <a:rPr sz="2800" spc="-185" dirty="0">
                <a:latin typeface="Arial"/>
                <a:cs typeface="Arial"/>
              </a:rPr>
              <a:t>can </a:t>
            </a:r>
            <a:r>
              <a:rPr sz="2800" spc="-135" dirty="0">
                <a:latin typeface="Arial"/>
                <a:cs typeface="Arial"/>
              </a:rPr>
              <a:t>be  </a:t>
            </a:r>
            <a:r>
              <a:rPr sz="2800" spc="-75" dirty="0">
                <a:latin typeface="Arial"/>
                <a:cs typeface="Arial"/>
              </a:rPr>
              <a:t>determined </a:t>
            </a:r>
            <a:r>
              <a:rPr sz="2800" spc="-145" dirty="0">
                <a:latin typeface="Arial"/>
                <a:cs typeface="Arial"/>
              </a:rPr>
              <a:t>using </a:t>
            </a:r>
            <a:r>
              <a:rPr sz="2800" spc="-140" dirty="0">
                <a:latin typeface="Arial"/>
                <a:cs typeface="Arial"/>
              </a:rPr>
              <a:t>Boolean </a:t>
            </a:r>
            <a:r>
              <a:rPr sz="2800" spc="-145" dirty="0">
                <a:latin typeface="Arial"/>
                <a:cs typeface="Arial"/>
              </a:rPr>
              <a:t>Algebra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50" dirty="0">
                <a:latin typeface="Arial"/>
                <a:cs typeface="Arial"/>
              </a:rPr>
              <a:t>Minimal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Cut  </a:t>
            </a:r>
            <a:r>
              <a:rPr sz="2800" spc="-204" dirty="0">
                <a:latin typeface="Arial"/>
                <a:cs typeface="Arial"/>
              </a:rPr>
              <a:t>Set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methods.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F2607-4F2A-A661-EC21-AACCFFE01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707" y="5260223"/>
            <a:ext cx="5114925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8614" y="110744"/>
            <a:ext cx="23666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5" dirty="0"/>
              <a:t>P</a:t>
            </a:r>
            <a:r>
              <a:rPr spc="-265" dirty="0"/>
              <a:t>r</a:t>
            </a:r>
            <a:r>
              <a:rPr spc="-245" dirty="0"/>
              <a:t>oce</a:t>
            </a:r>
            <a:r>
              <a:rPr spc="-85" dirty="0"/>
              <a:t>du</a:t>
            </a:r>
            <a:r>
              <a:rPr spc="-100" dirty="0"/>
              <a:t>r</a:t>
            </a:r>
            <a:r>
              <a:rPr spc="-260"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15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680719" y="1093977"/>
            <a:ext cx="7832090" cy="40617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35" dirty="0">
                <a:solidFill>
                  <a:srgbClr val="0070C0"/>
                </a:solidFill>
                <a:latin typeface="Arial"/>
                <a:cs typeface="Arial"/>
              </a:rPr>
              <a:t>Minimal </a:t>
            </a:r>
            <a:r>
              <a:rPr sz="2300" b="1" spc="-130" dirty="0">
                <a:solidFill>
                  <a:srgbClr val="0070C0"/>
                </a:solidFill>
                <a:latin typeface="Arial"/>
                <a:cs typeface="Arial"/>
              </a:rPr>
              <a:t>Cut </a:t>
            </a:r>
            <a:r>
              <a:rPr sz="2300" b="1" spc="-170" dirty="0">
                <a:solidFill>
                  <a:srgbClr val="0070C0"/>
                </a:solidFill>
                <a:latin typeface="Arial"/>
                <a:cs typeface="Arial"/>
              </a:rPr>
              <a:t>Set</a:t>
            </a:r>
            <a:r>
              <a:rPr sz="2300" b="1" spc="-204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300" b="1" spc="-35" dirty="0">
                <a:solidFill>
                  <a:srgbClr val="0070C0"/>
                </a:solidFill>
                <a:latin typeface="Arial"/>
                <a:cs typeface="Arial"/>
              </a:rPr>
              <a:t>theory:</a:t>
            </a:r>
            <a:endParaRPr sz="2300" b="1" dirty="0">
              <a:solidFill>
                <a:srgbClr val="0070C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80100"/>
              </a:lnSpc>
              <a:buClr>
                <a:srgbClr val="1F487C"/>
              </a:buClr>
              <a:buSzPct val="93478"/>
              <a:buFont typeface="Wingdings"/>
              <a:buChar char=""/>
              <a:tabLst>
                <a:tab pos="355600" algn="l"/>
                <a:tab pos="356235" algn="l"/>
                <a:tab pos="4613910" algn="l"/>
              </a:tabLst>
            </a:pPr>
            <a:r>
              <a:rPr sz="2300" spc="-165" dirty="0">
                <a:latin typeface="Arial"/>
                <a:cs typeface="Arial"/>
              </a:rPr>
              <a:t>The </a:t>
            </a:r>
            <a:r>
              <a:rPr sz="2300" spc="-15" dirty="0">
                <a:latin typeface="Arial"/>
                <a:cs typeface="Arial"/>
              </a:rPr>
              <a:t>fault </a:t>
            </a:r>
            <a:r>
              <a:rPr sz="2300" spc="-35" dirty="0">
                <a:latin typeface="Arial"/>
                <a:cs typeface="Arial"/>
              </a:rPr>
              <a:t>tree </a:t>
            </a:r>
            <a:r>
              <a:rPr sz="2300" spc="-125" dirty="0">
                <a:latin typeface="Arial"/>
                <a:cs typeface="Arial"/>
              </a:rPr>
              <a:t>consists </a:t>
            </a:r>
            <a:r>
              <a:rPr sz="2300" spc="-5" dirty="0">
                <a:latin typeface="Arial"/>
                <a:cs typeface="Arial"/>
              </a:rPr>
              <a:t>of </a:t>
            </a:r>
            <a:r>
              <a:rPr sz="2300" spc="-125" dirty="0">
                <a:latin typeface="Arial"/>
                <a:cs typeface="Arial"/>
              </a:rPr>
              <a:t>many </a:t>
            </a:r>
            <a:r>
              <a:rPr sz="2300" spc="-105" dirty="0">
                <a:latin typeface="Arial"/>
                <a:cs typeface="Arial"/>
              </a:rPr>
              <a:t>levels </a:t>
            </a:r>
            <a:r>
              <a:rPr sz="2300" spc="-5" dirty="0">
                <a:latin typeface="Arial"/>
                <a:cs typeface="Arial"/>
              </a:rPr>
              <a:t>of </a:t>
            </a:r>
            <a:r>
              <a:rPr sz="2300" spc="-135" dirty="0">
                <a:latin typeface="Arial"/>
                <a:cs typeface="Arial"/>
              </a:rPr>
              <a:t>basic </a:t>
            </a:r>
            <a:r>
              <a:rPr sz="2300" spc="-105" dirty="0">
                <a:latin typeface="Arial"/>
                <a:cs typeface="Arial"/>
              </a:rPr>
              <a:t>and</a:t>
            </a:r>
            <a:r>
              <a:rPr sz="2300" spc="-459" dirty="0">
                <a:latin typeface="Arial"/>
                <a:cs typeface="Arial"/>
              </a:rPr>
              <a:t> </a:t>
            </a:r>
            <a:r>
              <a:rPr sz="2300" spc="-50" dirty="0">
                <a:latin typeface="Arial"/>
                <a:cs typeface="Arial"/>
              </a:rPr>
              <a:t>intermediate  </a:t>
            </a:r>
            <a:r>
              <a:rPr sz="2300" spc="-105" dirty="0">
                <a:latin typeface="Arial"/>
                <a:cs typeface="Arial"/>
              </a:rPr>
              <a:t>events </a:t>
            </a:r>
            <a:r>
              <a:rPr sz="2300" spc="-70" dirty="0">
                <a:latin typeface="Arial"/>
                <a:cs typeface="Arial"/>
              </a:rPr>
              <a:t>linked </a:t>
            </a:r>
            <a:r>
              <a:rPr sz="2300" spc="-50" dirty="0">
                <a:latin typeface="Arial"/>
                <a:cs typeface="Arial"/>
              </a:rPr>
              <a:t>together </a:t>
            </a:r>
            <a:r>
              <a:rPr sz="2300" spc="-95" dirty="0">
                <a:latin typeface="Arial"/>
                <a:cs typeface="Arial"/>
              </a:rPr>
              <a:t>by</a:t>
            </a:r>
            <a:r>
              <a:rPr sz="2300" spc="-145" dirty="0">
                <a:latin typeface="Arial"/>
                <a:cs typeface="Arial"/>
              </a:rPr>
              <a:t> </a:t>
            </a:r>
            <a:r>
              <a:rPr sz="2300" spc="-210" dirty="0">
                <a:latin typeface="Arial"/>
                <a:cs typeface="Arial"/>
              </a:rPr>
              <a:t>AND</a:t>
            </a:r>
            <a:r>
              <a:rPr sz="2300" spc="-110" dirty="0">
                <a:latin typeface="Arial"/>
                <a:cs typeface="Arial"/>
              </a:rPr>
              <a:t> </a:t>
            </a:r>
            <a:r>
              <a:rPr sz="2300" spc="-105" dirty="0">
                <a:latin typeface="Arial"/>
                <a:cs typeface="Arial"/>
              </a:rPr>
              <a:t>and	</a:t>
            </a:r>
            <a:r>
              <a:rPr sz="2300" spc="-340" dirty="0">
                <a:latin typeface="Arial"/>
                <a:cs typeface="Arial"/>
              </a:rPr>
              <a:t>OR </a:t>
            </a:r>
            <a:r>
              <a:rPr sz="2300" spc="-135" dirty="0">
                <a:latin typeface="Arial"/>
                <a:cs typeface="Arial"/>
              </a:rPr>
              <a:t>gates. </a:t>
            </a:r>
            <a:r>
              <a:rPr sz="2300" spc="-195" dirty="0">
                <a:latin typeface="Arial"/>
                <a:cs typeface="Arial"/>
              </a:rPr>
              <a:t>Some </a:t>
            </a:r>
            <a:r>
              <a:rPr sz="2300" spc="-135" dirty="0">
                <a:latin typeface="Arial"/>
                <a:cs typeface="Arial"/>
              </a:rPr>
              <a:t>basic  </a:t>
            </a:r>
            <a:r>
              <a:rPr sz="2300" spc="-105" dirty="0">
                <a:latin typeface="Arial"/>
                <a:cs typeface="Arial"/>
              </a:rPr>
              <a:t>events</a:t>
            </a:r>
            <a:r>
              <a:rPr sz="2300" spc="-130" dirty="0">
                <a:latin typeface="Arial"/>
                <a:cs typeface="Arial"/>
              </a:rPr>
              <a:t> </a:t>
            </a:r>
            <a:r>
              <a:rPr sz="2300" spc="-140" dirty="0">
                <a:latin typeface="Arial"/>
                <a:cs typeface="Arial"/>
              </a:rPr>
              <a:t>may</a:t>
            </a:r>
            <a:r>
              <a:rPr sz="2300" spc="-120" dirty="0">
                <a:latin typeface="Arial"/>
                <a:cs typeface="Arial"/>
              </a:rPr>
              <a:t> </a:t>
            </a:r>
            <a:r>
              <a:rPr sz="2300" spc="-100" dirty="0">
                <a:latin typeface="Arial"/>
                <a:cs typeface="Arial"/>
              </a:rPr>
              <a:t>appear</a:t>
            </a:r>
            <a:r>
              <a:rPr sz="2300" spc="-120" dirty="0">
                <a:latin typeface="Arial"/>
                <a:cs typeface="Arial"/>
              </a:rPr>
              <a:t> </a:t>
            </a:r>
            <a:r>
              <a:rPr sz="2300" spc="-30" dirty="0">
                <a:latin typeface="Arial"/>
                <a:cs typeface="Arial"/>
              </a:rPr>
              <a:t>in</a:t>
            </a:r>
            <a:r>
              <a:rPr sz="2300" spc="-110" dirty="0">
                <a:latin typeface="Arial"/>
                <a:cs typeface="Arial"/>
              </a:rPr>
              <a:t> </a:t>
            </a:r>
            <a:r>
              <a:rPr sz="2300" spc="-30" dirty="0">
                <a:latin typeface="Arial"/>
                <a:cs typeface="Arial"/>
              </a:rPr>
              <a:t>different</a:t>
            </a:r>
            <a:r>
              <a:rPr sz="2300" spc="-130" dirty="0">
                <a:latin typeface="Arial"/>
                <a:cs typeface="Arial"/>
              </a:rPr>
              <a:t> </a:t>
            </a:r>
            <a:r>
              <a:rPr sz="2300" spc="-135" dirty="0">
                <a:latin typeface="Arial"/>
                <a:cs typeface="Arial"/>
              </a:rPr>
              <a:t>places</a:t>
            </a:r>
            <a:r>
              <a:rPr sz="2300" spc="-12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of</a:t>
            </a:r>
            <a:r>
              <a:rPr sz="2300" spc="-120" dirty="0">
                <a:latin typeface="Arial"/>
                <a:cs typeface="Arial"/>
              </a:rPr>
              <a:t> </a:t>
            </a:r>
            <a:r>
              <a:rPr sz="2300" spc="-30" dirty="0">
                <a:latin typeface="Arial"/>
                <a:cs typeface="Arial"/>
              </a:rPr>
              <a:t>the</a:t>
            </a:r>
            <a:r>
              <a:rPr sz="2300" spc="-110" dirty="0">
                <a:latin typeface="Arial"/>
                <a:cs typeface="Arial"/>
              </a:rPr>
              <a:t> </a:t>
            </a:r>
            <a:r>
              <a:rPr sz="2300" spc="-15" dirty="0">
                <a:latin typeface="Arial"/>
                <a:cs typeface="Arial"/>
              </a:rPr>
              <a:t>fault</a:t>
            </a:r>
            <a:r>
              <a:rPr sz="2300" spc="-120" dirty="0">
                <a:latin typeface="Arial"/>
                <a:cs typeface="Arial"/>
              </a:rPr>
              <a:t> </a:t>
            </a:r>
            <a:r>
              <a:rPr sz="2300" spc="-40" dirty="0">
                <a:latin typeface="Arial"/>
                <a:cs typeface="Arial"/>
              </a:rPr>
              <a:t>tree.</a:t>
            </a:r>
            <a:endParaRPr sz="2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87C"/>
              </a:buClr>
              <a:buFont typeface="Wingdings"/>
              <a:buChar char=""/>
            </a:pPr>
            <a:endParaRPr sz="3100" dirty="0">
              <a:latin typeface="Times New Roman"/>
              <a:cs typeface="Times New Roman"/>
            </a:endParaRPr>
          </a:p>
          <a:p>
            <a:pPr marL="355600" marR="21590" indent="-342900">
              <a:lnSpc>
                <a:spcPct val="80000"/>
              </a:lnSpc>
              <a:buClr>
                <a:srgbClr val="1F487C"/>
              </a:buClr>
              <a:buSzPct val="93478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300" spc="-165" dirty="0">
                <a:latin typeface="Arial"/>
                <a:cs typeface="Arial"/>
              </a:rPr>
              <a:t>The </a:t>
            </a:r>
            <a:r>
              <a:rPr sz="2300" spc="-55" dirty="0">
                <a:latin typeface="Arial"/>
                <a:cs typeface="Arial"/>
              </a:rPr>
              <a:t>minimal </a:t>
            </a:r>
            <a:r>
              <a:rPr sz="2300" spc="-45" dirty="0">
                <a:latin typeface="Arial"/>
                <a:cs typeface="Arial"/>
              </a:rPr>
              <a:t>cut </a:t>
            </a:r>
            <a:r>
              <a:rPr sz="2300" spc="-90" dirty="0">
                <a:latin typeface="Arial"/>
                <a:cs typeface="Arial"/>
              </a:rPr>
              <a:t>set </a:t>
            </a:r>
            <a:r>
              <a:rPr sz="2300" spc="-130" dirty="0">
                <a:latin typeface="Arial"/>
                <a:cs typeface="Arial"/>
              </a:rPr>
              <a:t>analysis </a:t>
            </a:r>
            <a:r>
              <a:rPr sz="2300" spc="-90" dirty="0">
                <a:latin typeface="Arial"/>
                <a:cs typeface="Arial"/>
              </a:rPr>
              <a:t>provides </a:t>
            </a:r>
            <a:r>
              <a:rPr sz="2300" spc="-180" dirty="0">
                <a:latin typeface="Arial"/>
                <a:cs typeface="Arial"/>
              </a:rPr>
              <a:t>a </a:t>
            </a:r>
            <a:r>
              <a:rPr sz="2300" spc="-80" dirty="0">
                <a:solidFill>
                  <a:srgbClr val="FF0000"/>
                </a:solidFill>
                <a:latin typeface="Arial"/>
                <a:cs typeface="Arial"/>
              </a:rPr>
              <a:t>new </a:t>
            </a:r>
            <a:r>
              <a:rPr sz="2300" spc="-15" dirty="0">
                <a:solidFill>
                  <a:srgbClr val="FF0000"/>
                </a:solidFill>
                <a:latin typeface="Arial"/>
                <a:cs typeface="Arial"/>
              </a:rPr>
              <a:t>fault </a:t>
            </a:r>
            <a:r>
              <a:rPr sz="2300" spc="-40" dirty="0">
                <a:solidFill>
                  <a:srgbClr val="FF0000"/>
                </a:solidFill>
                <a:latin typeface="Arial"/>
                <a:cs typeface="Arial"/>
              </a:rPr>
              <a:t>tree,</a:t>
            </a:r>
            <a:r>
              <a:rPr sz="2300" spc="-2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-80" dirty="0">
                <a:solidFill>
                  <a:srgbClr val="FF0000"/>
                </a:solidFill>
                <a:latin typeface="Arial"/>
                <a:cs typeface="Arial"/>
              </a:rPr>
              <a:t>logically  </a:t>
            </a:r>
            <a:r>
              <a:rPr sz="2300" spc="-65" dirty="0">
                <a:solidFill>
                  <a:srgbClr val="FF0000"/>
                </a:solidFill>
                <a:latin typeface="Arial"/>
                <a:cs typeface="Arial"/>
              </a:rPr>
              <a:t>equivalent </a:t>
            </a:r>
            <a:r>
              <a:rPr sz="2300" spc="15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2300" spc="-2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300" spc="-60" dirty="0">
                <a:solidFill>
                  <a:srgbClr val="FF0000"/>
                </a:solidFill>
                <a:latin typeface="Arial"/>
                <a:cs typeface="Arial"/>
              </a:rPr>
              <a:t>original, </a:t>
            </a:r>
            <a:r>
              <a:rPr sz="2300" spc="10" dirty="0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sz="2300" spc="-125" dirty="0">
                <a:solidFill>
                  <a:srgbClr val="FF0000"/>
                </a:solidFill>
                <a:latin typeface="Arial"/>
                <a:cs typeface="Arial"/>
              </a:rPr>
              <a:t>an </a:t>
            </a:r>
            <a:r>
              <a:rPr sz="2300" spc="-340" dirty="0">
                <a:solidFill>
                  <a:srgbClr val="FF0000"/>
                </a:solidFill>
                <a:latin typeface="Arial"/>
                <a:cs typeface="Arial"/>
              </a:rPr>
              <a:t>OR </a:t>
            </a:r>
            <a:r>
              <a:rPr sz="2300" spc="-120" dirty="0">
                <a:solidFill>
                  <a:srgbClr val="FF0000"/>
                </a:solidFill>
                <a:latin typeface="Arial"/>
                <a:cs typeface="Arial"/>
              </a:rPr>
              <a:t>gate </a:t>
            </a:r>
            <a:r>
              <a:rPr sz="2300" spc="-80" dirty="0">
                <a:solidFill>
                  <a:srgbClr val="FF0000"/>
                </a:solidFill>
                <a:latin typeface="Arial"/>
                <a:cs typeface="Arial"/>
              </a:rPr>
              <a:t>beneath </a:t>
            </a:r>
            <a:r>
              <a:rPr sz="2300" spc="-2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300" spc="-15" dirty="0">
                <a:solidFill>
                  <a:srgbClr val="FF0000"/>
                </a:solidFill>
                <a:latin typeface="Arial"/>
                <a:cs typeface="Arial"/>
              </a:rPr>
              <a:t>top  </a:t>
            </a:r>
            <a:r>
              <a:rPr sz="2300" spc="-75" dirty="0">
                <a:solidFill>
                  <a:srgbClr val="FF0000"/>
                </a:solidFill>
                <a:latin typeface="Arial"/>
                <a:cs typeface="Arial"/>
              </a:rPr>
              <a:t>event</a:t>
            </a:r>
            <a:r>
              <a:rPr sz="2300" spc="-75" dirty="0">
                <a:latin typeface="Arial"/>
                <a:cs typeface="Arial"/>
              </a:rPr>
              <a:t>, </a:t>
            </a:r>
            <a:r>
              <a:rPr sz="2300" spc="-114" dirty="0">
                <a:latin typeface="Arial"/>
                <a:cs typeface="Arial"/>
              </a:rPr>
              <a:t>whose </a:t>
            </a:r>
            <a:r>
              <a:rPr sz="2300" spc="-50" dirty="0">
                <a:latin typeface="Arial"/>
                <a:cs typeface="Arial"/>
              </a:rPr>
              <a:t>inputs </a:t>
            </a:r>
            <a:r>
              <a:rPr sz="2300" spc="-55" dirty="0">
                <a:latin typeface="Arial"/>
                <a:cs typeface="Arial"/>
              </a:rPr>
              <a:t>(bottom)are minimal </a:t>
            </a:r>
            <a:r>
              <a:rPr sz="2300" spc="-40" dirty="0">
                <a:latin typeface="Arial"/>
                <a:cs typeface="Arial"/>
              </a:rPr>
              <a:t>cut</a:t>
            </a:r>
            <a:r>
              <a:rPr sz="2300" spc="-335" dirty="0">
                <a:latin typeface="Arial"/>
                <a:cs typeface="Arial"/>
              </a:rPr>
              <a:t> </a:t>
            </a:r>
            <a:r>
              <a:rPr sz="2300" spc="-114" dirty="0">
                <a:latin typeface="Arial"/>
                <a:cs typeface="Arial"/>
              </a:rPr>
              <a:t>sets.</a:t>
            </a:r>
            <a:endParaRPr sz="2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F487C"/>
              </a:buClr>
              <a:buFont typeface="Wingdings"/>
              <a:buChar char=""/>
            </a:pPr>
            <a:endParaRPr sz="3100" dirty="0">
              <a:latin typeface="Times New Roman"/>
              <a:cs typeface="Times New Roman"/>
            </a:endParaRPr>
          </a:p>
          <a:p>
            <a:pPr marL="355600" marR="295275" indent="-342900">
              <a:lnSpc>
                <a:spcPts val="2210"/>
              </a:lnSpc>
              <a:buClr>
                <a:srgbClr val="1F487C"/>
              </a:buClr>
              <a:buSzPct val="93478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300" spc="-220" dirty="0">
                <a:solidFill>
                  <a:srgbClr val="FF0000"/>
                </a:solidFill>
                <a:latin typeface="Arial"/>
                <a:cs typeface="Arial"/>
              </a:rPr>
              <a:t>Each </a:t>
            </a:r>
            <a:r>
              <a:rPr sz="2300" spc="-55" dirty="0">
                <a:solidFill>
                  <a:srgbClr val="FF0000"/>
                </a:solidFill>
                <a:latin typeface="Arial"/>
                <a:cs typeface="Arial"/>
              </a:rPr>
              <a:t>minimal </a:t>
            </a:r>
            <a:r>
              <a:rPr sz="2300" spc="-45" dirty="0">
                <a:solidFill>
                  <a:srgbClr val="FF0000"/>
                </a:solidFill>
                <a:latin typeface="Arial"/>
                <a:cs typeface="Arial"/>
              </a:rPr>
              <a:t>cut </a:t>
            </a:r>
            <a:r>
              <a:rPr sz="2300" spc="-90" dirty="0">
                <a:solidFill>
                  <a:srgbClr val="FF0000"/>
                </a:solidFill>
                <a:latin typeface="Arial"/>
                <a:cs typeface="Arial"/>
              </a:rPr>
              <a:t>set </a:t>
            </a:r>
            <a:r>
              <a:rPr sz="2300" spc="-120" dirty="0">
                <a:latin typeface="Arial"/>
                <a:cs typeface="Arial"/>
              </a:rPr>
              <a:t>is </a:t>
            </a:r>
            <a:r>
              <a:rPr sz="2300" spc="-125" dirty="0">
                <a:latin typeface="Arial"/>
                <a:cs typeface="Arial"/>
              </a:rPr>
              <a:t>an </a:t>
            </a:r>
            <a:r>
              <a:rPr sz="2300" spc="-210" dirty="0">
                <a:latin typeface="Arial"/>
                <a:cs typeface="Arial"/>
              </a:rPr>
              <a:t>AND </a:t>
            </a:r>
            <a:r>
              <a:rPr sz="2300" spc="-125" dirty="0">
                <a:latin typeface="Arial"/>
                <a:cs typeface="Arial"/>
              </a:rPr>
              <a:t>gate </a:t>
            </a:r>
            <a:r>
              <a:rPr sz="2300" spc="10" dirty="0">
                <a:latin typeface="Arial"/>
                <a:cs typeface="Arial"/>
              </a:rPr>
              <a:t>with </a:t>
            </a:r>
            <a:r>
              <a:rPr sz="2300" spc="-180" dirty="0">
                <a:latin typeface="Arial"/>
                <a:cs typeface="Arial"/>
              </a:rPr>
              <a:t>a </a:t>
            </a:r>
            <a:r>
              <a:rPr sz="2300" spc="-90" dirty="0">
                <a:latin typeface="Arial"/>
                <a:cs typeface="Arial"/>
              </a:rPr>
              <a:t>set </a:t>
            </a:r>
            <a:r>
              <a:rPr sz="2300" spc="-5" dirty="0">
                <a:latin typeface="Arial"/>
                <a:cs typeface="Arial"/>
              </a:rPr>
              <a:t>of </a:t>
            </a:r>
            <a:r>
              <a:rPr sz="2300" spc="-135" dirty="0">
                <a:latin typeface="Arial"/>
                <a:cs typeface="Arial"/>
              </a:rPr>
              <a:t>basic </a:t>
            </a:r>
            <a:r>
              <a:rPr sz="2300" spc="-75" dirty="0">
                <a:latin typeface="Arial"/>
                <a:cs typeface="Arial"/>
              </a:rPr>
              <a:t>event  </a:t>
            </a:r>
            <a:r>
              <a:rPr sz="2300" spc="-55" dirty="0">
                <a:latin typeface="Arial"/>
                <a:cs typeface="Arial"/>
              </a:rPr>
              <a:t>inputs </a:t>
            </a:r>
            <a:r>
              <a:rPr sz="2300" spc="-145" dirty="0">
                <a:latin typeface="Arial"/>
                <a:cs typeface="Arial"/>
              </a:rPr>
              <a:t>necessary </a:t>
            </a:r>
            <a:r>
              <a:rPr sz="2300" spc="-105" dirty="0">
                <a:latin typeface="Arial"/>
                <a:cs typeface="Arial"/>
              </a:rPr>
              <a:t>and </a:t>
            </a:r>
            <a:r>
              <a:rPr sz="2300" spc="-50" dirty="0">
                <a:latin typeface="Arial"/>
                <a:cs typeface="Arial"/>
              </a:rPr>
              <a:t>sufficient </a:t>
            </a:r>
            <a:r>
              <a:rPr sz="2300" spc="15" dirty="0">
                <a:latin typeface="Arial"/>
                <a:cs typeface="Arial"/>
              </a:rPr>
              <a:t>to </a:t>
            </a:r>
            <a:r>
              <a:rPr sz="2300" spc="-170" dirty="0">
                <a:solidFill>
                  <a:srgbClr val="FF0000"/>
                </a:solidFill>
                <a:latin typeface="Arial"/>
                <a:cs typeface="Arial"/>
              </a:rPr>
              <a:t>cause </a:t>
            </a:r>
            <a:r>
              <a:rPr sz="2300" spc="-2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300" spc="-15" dirty="0">
                <a:solidFill>
                  <a:srgbClr val="FF0000"/>
                </a:solidFill>
                <a:latin typeface="Arial"/>
                <a:cs typeface="Arial"/>
              </a:rPr>
              <a:t>top</a:t>
            </a:r>
            <a:r>
              <a:rPr sz="2300" spc="-3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-70" dirty="0">
                <a:solidFill>
                  <a:srgbClr val="FF0000"/>
                </a:solidFill>
                <a:latin typeface="Arial"/>
                <a:cs typeface="Arial"/>
              </a:rPr>
              <a:t>event</a:t>
            </a:r>
            <a:r>
              <a:rPr sz="2300" spc="-70" dirty="0">
                <a:latin typeface="Arial"/>
                <a:cs typeface="Arial"/>
              </a:rPr>
              <a:t>.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8614" y="461594"/>
            <a:ext cx="23672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95" dirty="0"/>
              <a:t>P</a:t>
            </a:r>
            <a:r>
              <a:rPr spc="-265" dirty="0"/>
              <a:t>r</a:t>
            </a:r>
            <a:r>
              <a:rPr spc="-215" dirty="0"/>
              <a:t>oce</a:t>
            </a:r>
            <a:r>
              <a:rPr spc="-210" dirty="0"/>
              <a:t>d</a:t>
            </a:r>
            <a:r>
              <a:rPr spc="-45" dirty="0"/>
              <a:t>u</a:t>
            </a:r>
            <a:r>
              <a:rPr spc="-80" dirty="0"/>
              <a:t>r</a:t>
            </a:r>
            <a:r>
              <a:rPr spc="-254"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16</a:t>
            </a:fld>
            <a:endParaRPr spc="-6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17293" y="1295400"/>
            <a:ext cx="7875269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Perform </a:t>
            </a:r>
            <a:r>
              <a:rPr spc="-90" dirty="0"/>
              <a:t>corrections </a:t>
            </a:r>
            <a:r>
              <a:rPr spc="-135" dirty="0"/>
              <a:t>and </a:t>
            </a:r>
            <a:r>
              <a:rPr spc="-175" dirty="0"/>
              <a:t>make</a:t>
            </a:r>
            <a:r>
              <a:rPr spc="-220" dirty="0"/>
              <a:t> </a:t>
            </a:r>
            <a:r>
              <a:rPr spc="-130" dirty="0"/>
              <a:t>decisions:</a:t>
            </a:r>
          </a:p>
          <a:p>
            <a:pPr marL="46355">
              <a:lnSpc>
                <a:spcPct val="100000"/>
              </a:lnSpc>
            </a:pPr>
            <a:endParaRPr dirty="0"/>
          </a:p>
          <a:p>
            <a:pPr marL="401955" marR="5080" indent="-342900">
              <a:lnSpc>
                <a:spcPct val="100000"/>
              </a:lnSpc>
              <a:spcBef>
                <a:spcPts val="1825"/>
              </a:spcBef>
              <a:buClr>
                <a:srgbClr val="1F487C"/>
              </a:buClr>
              <a:buSzPct val="94642"/>
              <a:buFont typeface="Wingdings"/>
              <a:buChar char=""/>
              <a:tabLst>
                <a:tab pos="401955" algn="l"/>
                <a:tab pos="402590" algn="l"/>
              </a:tabLst>
            </a:pPr>
            <a:r>
              <a:rPr spc="-80" dirty="0"/>
              <a:t>Application </a:t>
            </a:r>
            <a:r>
              <a:rPr spc="-10" dirty="0"/>
              <a:t>of </a:t>
            </a:r>
            <a:r>
              <a:rPr spc="-145" dirty="0"/>
              <a:t>Boolean Algebra </a:t>
            </a:r>
            <a:r>
              <a:rPr spc="-135" dirty="0"/>
              <a:t>and </a:t>
            </a:r>
            <a:r>
              <a:rPr spc="-50" dirty="0"/>
              <a:t>Minimal </a:t>
            </a:r>
            <a:r>
              <a:rPr spc="-160" dirty="0"/>
              <a:t>Cut</a:t>
            </a:r>
            <a:r>
              <a:rPr spc="-375" dirty="0"/>
              <a:t> </a:t>
            </a:r>
            <a:r>
              <a:rPr spc="-204" dirty="0"/>
              <a:t>Set  </a:t>
            </a:r>
            <a:r>
              <a:rPr spc="-50" dirty="0"/>
              <a:t>theory </a:t>
            </a:r>
            <a:r>
              <a:rPr spc="5" dirty="0"/>
              <a:t>will </a:t>
            </a:r>
            <a:r>
              <a:rPr spc="-70" dirty="0"/>
              <a:t>result </a:t>
            </a:r>
            <a:r>
              <a:rPr spc="-35" dirty="0"/>
              <a:t>in </a:t>
            </a:r>
            <a:r>
              <a:rPr spc="-55" dirty="0"/>
              <a:t>identifying </a:t>
            </a:r>
            <a:r>
              <a:rPr spc="-35" dirty="0"/>
              <a:t>the </a:t>
            </a:r>
            <a:r>
              <a:rPr spc="-170" dirty="0"/>
              <a:t>basic </a:t>
            </a:r>
            <a:r>
              <a:rPr spc="-135" dirty="0"/>
              <a:t>events</a:t>
            </a:r>
            <a:r>
              <a:rPr spc="-135" dirty="0">
                <a:solidFill>
                  <a:srgbClr val="FF0000"/>
                </a:solidFill>
              </a:rPr>
              <a:t>(A) </a:t>
            </a:r>
            <a:r>
              <a:rPr spc="-135" dirty="0"/>
              <a:t> and </a:t>
            </a:r>
            <a:r>
              <a:rPr spc="-80" dirty="0"/>
              <a:t>combination </a:t>
            </a:r>
            <a:r>
              <a:rPr spc="-10" dirty="0"/>
              <a:t>of </a:t>
            </a:r>
            <a:r>
              <a:rPr spc="-170" dirty="0"/>
              <a:t>basic </a:t>
            </a:r>
            <a:r>
              <a:rPr spc="-180" dirty="0"/>
              <a:t>events</a:t>
            </a:r>
            <a:r>
              <a:rPr spc="-180" dirty="0">
                <a:solidFill>
                  <a:srgbClr val="FF0000"/>
                </a:solidFill>
              </a:rPr>
              <a:t>(B.C.D) </a:t>
            </a:r>
            <a:r>
              <a:rPr spc="-5" dirty="0"/>
              <a:t>that </a:t>
            </a:r>
            <a:r>
              <a:rPr spc="-175" dirty="0"/>
              <a:t>have  </a:t>
            </a:r>
            <a:r>
              <a:rPr spc="-65" dirty="0"/>
              <a:t>major </a:t>
            </a:r>
            <a:r>
              <a:rPr spc="-85" dirty="0"/>
              <a:t>influence </a:t>
            </a:r>
            <a:r>
              <a:rPr spc="-90" dirty="0"/>
              <a:t>on </a:t>
            </a:r>
            <a:r>
              <a:rPr spc="-35" dirty="0"/>
              <a:t>the </a:t>
            </a:r>
            <a:r>
              <a:rPr spc="-395" dirty="0"/>
              <a:t>TOP</a:t>
            </a:r>
            <a:r>
              <a:rPr spc="-445" dirty="0"/>
              <a:t> </a:t>
            </a:r>
            <a:r>
              <a:rPr spc="-90" dirty="0"/>
              <a:t>event.</a:t>
            </a:r>
          </a:p>
          <a:p>
            <a:pPr marL="46355">
              <a:lnSpc>
                <a:spcPct val="100000"/>
              </a:lnSpc>
            </a:pPr>
            <a:endParaRPr dirty="0"/>
          </a:p>
          <a:p>
            <a:pPr marL="401955" marR="587375" indent="-342900">
              <a:lnSpc>
                <a:spcPct val="100000"/>
              </a:lnSpc>
              <a:spcBef>
                <a:spcPts val="1820"/>
              </a:spcBef>
              <a:buClr>
                <a:srgbClr val="1F487C"/>
              </a:buClr>
              <a:buSzPct val="94642"/>
              <a:buChar char="•"/>
              <a:tabLst>
                <a:tab pos="401955" algn="l"/>
                <a:tab pos="402590" algn="l"/>
              </a:tabLst>
            </a:pPr>
            <a:r>
              <a:rPr spc="-185" dirty="0"/>
              <a:t>This </a:t>
            </a:r>
            <a:r>
              <a:rPr spc="5" dirty="0"/>
              <a:t>will </a:t>
            </a:r>
            <a:r>
              <a:rPr spc="-140" dirty="0"/>
              <a:t>give </a:t>
            </a:r>
            <a:r>
              <a:rPr spc="-114" dirty="0"/>
              <a:t>clear </a:t>
            </a:r>
            <a:r>
              <a:rPr spc="-85" dirty="0"/>
              <a:t>insight </a:t>
            </a:r>
            <a:r>
              <a:rPr spc="-90" dirty="0"/>
              <a:t>on </a:t>
            </a:r>
            <a:r>
              <a:rPr spc="-50" dirty="0"/>
              <a:t>what </a:t>
            </a:r>
            <a:r>
              <a:rPr spc="-170" dirty="0"/>
              <a:t>needs </a:t>
            </a:r>
            <a:r>
              <a:rPr spc="20" dirty="0"/>
              <a:t>to </a:t>
            </a:r>
            <a:r>
              <a:rPr spc="-135" dirty="0"/>
              <a:t>be  </a:t>
            </a:r>
            <a:r>
              <a:rPr spc="-75" dirty="0"/>
              <a:t>attended </a:t>
            </a:r>
            <a:r>
              <a:rPr spc="-135" dirty="0"/>
              <a:t>and </a:t>
            </a:r>
            <a:r>
              <a:rPr spc="-90" dirty="0"/>
              <a:t>where </a:t>
            </a:r>
            <a:r>
              <a:rPr spc="-150" dirty="0"/>
              <a:t>resources </a:t>
            </a:r>
            <a:r>
              <a:rPr spc="-210" dirty="0"/>
              <a:t>has </a:t>
            </a:r>
            <a:r>
              <a:rPr spc="20" dirty="0"/>
              <a:t>to </a:t>
            </a:r>
            <a:r>
              <a:rPr spc="-130" dirty="0"/>
              <a:t>be </a:t>
            </a:r>
            <a:r>
              <a:rPr spc="-15" dirty="0"/>
              <a:t>put</a:t>
            </a:r>
            <a:r>
              <a:rPr spc="-345" dirty="0"/>
              <a:t> </a:t>
            </a:r>
            <a:r>
              <a:rPr spc="-15" dirty="0"/>
              <a:t>for  </a:t>
            </a:r>
            <a:r>
              <a:rPr spc="-80" dirty="0"/>
              <a:t>problem</a:t>
            </a:r>
            <a:r>
              <a:rPr spc="-130" dirty="0"/>
              <a:t> </a:t>
            </a:r>
            <a:r>
              <a:rPr spc="-120" dirty="0"/>
              <a:t>solving.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A9FB-F9E0-4FA7-85AA-4BEE547A8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8D6F53-50AC-4FEE-BA96-7E45E295F276}"/>
              </a:ext>
            </a:extLst>
          </p:cNvPr>
          <p:cNvSpPr/>
          <p:nvPr/>
        </p:nvSpPr>
        <p:spPr>
          <a:xfrm>
            <a:off x="645366" y="5880387"/>
            <a:ext cx="1227950" cy="11266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Defective</a:t>
            </a:r>
            <a:r>
              <a:rPr lang="en-IN" sz="1400" b="1" dirty="0">
                <a:solidFill>
                  <a:schemeClr val="tx1"/>
                </a:solidFill>
              </a:rPr>
              <a:t> Tire</a:t>
            </a:r>
          </a:p>
          <a:p>
            <a:pPr algn="ctr"/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17E847-BEAC-45DF-A006-99F970DE8E5B}"/>
              </a:ext>
            </a:extLst>
          </p:cNvPr>
          <p:cNvSpPr/>
          <p:nvPr/>
        </p:nvSpPr>
        <p:spPr>
          <a:xfrm>
            <a:off x="2366658" y="5928394"/>
            <a:ext cx="1080017" cy="1066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Worn Tire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EF023E67-1507-45A0-949F-F5E7BFC5F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381" y="1232255"/>
            <a:ext cx="1107382" cy="1377341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06509718-2FC8-40A0-9186-89CDE9BD677C}"/>
              </a:ext>
            </a:extLst>
          </p:cNvPr>
          <p:cNvGrpSpPr/>
          <p:nvPr/>
        </p:nvGrpSpPr>
        <p:grpSpPr>
          <a:xfrm>
            <a:off x="999241" y="1518919"/>
            <a:ext cx="4114797" cy="4429620"/>
            <a:chOff x="990599" y="1513980"/>
            <a:chExt cx="4114797" cy="44296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3C7746B-9EF4-4941-B6AE-5B0DE51D0C59}"/>
                </a:ext>
              </a:extLst>
            </p:cNvPr>
            <p:cNvSpPr/>
            <p:nvPr/>
          </p:nvSpPr>
          <p:spPr>
            <a:xfrm>
              <a:off x="2324100" y="1513980"/>
              <a:ext cx="1752600" cy="697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Flat Tire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2B812EA-D8FD-4B11-A5F6-07D09EDF270B}"/>
                </a:ext>
              </a:extLst>
            </p:cNvPr>
            <p:cNvSpPr/>
            <p:nvPr/>
          </p:nvSpPr>
          <p:spPr>
            <a:xfrm>
              <a:off x="1064467" y="3711180"/>
              <a:ext cx="1752600" cy="69723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Tire Failure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2DF7A95-80DC-4080-B199-741B01C17A76}"/>
                </a:ext>
              </a:extLst>
            </p:cNvPr>
            <p:cNvSpPr/>
            <p:nvPr/>
          </p:nvSpPr>
          <p:spPr>
            <a:xfrm>
              <a:off x="3886199" y="3621835"/>
              <a:ext cx="1219197" cy="1066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Road Debris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C8D8B78-0918-4EB5-9256-D3ED855337E0}"/>
                </a:ext>
              </a:extLst>
            </p:cNvPr>
            <p:cNvCxnSpPr>
              <a:cxnSpLocks/>
            </p:cNvCxnSpPr>
            <p:nvPr/>
          </p:nvCxnSpPr>
          <p:spPr>
            <a:xfrm>
              <a:off x="3045667" y="2147595"/>
              <a:ext cx="0" cy="46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556E169-EA35-4AC7-8885-9FEBCFDC24F7}"/>
                </a:ext>
              </a:extLst>
            </p:cNvPr>
            <p:cNvCxnSpPr/>
            <p:nvPr/>
          </p:nvCxnSpPr>
          <p:spPr>
            <a:xfrm>
              <a:off x="2895600" y="3219195"/>
              <a:ext cx="0" cy="2098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17A61C-328C-46F6-9559-0A54DF5787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2601" y="3429000"/>
              <a:ext cx="11429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1ECAC80-81B6-43FA-B97E-53F9E316EAEA}"/>
                </a:ext>
              </a:extLst>
            </p:cNvPr>
            <p:cNvCxnSpPr/>
            <p:nvPr/>
          </p:nvCxnSpPr>
          <p:spPr>
            <a:xfrm>
              <a:off x="3162300" y="3219195"/>
              <a:ext cx="0" cy="2098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A7DEB2-6629-4F31-B571-41DE7D285A71}"/>
                </a:ext>
              </a:extLst>
            </p:cNvPr>
            <p:cNvCxnSpPr/>
            <p:nvPr/>
          </p:nvCxnSpPr>
          <p:spPr>
            <a:xfrm>
              <a:off x="3162300" y="34290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C27BB7C-8E2D-4B9F-BF01-3CA46FB1C0F3}"/>
                </a:ext>
              </a:extLst>
            </p:cNvPr>
            <p:cNvCxnSpPr/>
            <p:nvPr/>
          </p:nvCxnSpPr>
          <p:spPr>
            <a:xfrm>
              <a:off x="1752601" y="342900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DF7812-BDF9-4F7E-9D13-1C2809301EAB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4457700" y="3429000"/>
              <a:ext cx="38098" cy="192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FCA2A50-2AC5-4404-B7E5-20CF159D5D2C}"/>
                </a:ext>
              </a:extLst>
            </p:cNvPr>
            <p:cNvCxnSpPr>
              <a:cxnSpLocks/>
            </p:cNvCxnSpPr>
            <p:nvPr/>
          </p:nvCxnSpPr>
          <p:spPr>
            <a:xfrm>
              <a:off x="2117271" y="4391731"/>
              <a:ext cx="0" cy="287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7CB76AC-CC60-4CEF-B22D-88B10B9996E6}"/>
                </a:ext>
              </a:extLst>
            </p:cNvPr>
            <p:cNvCxnSpPr>
              <a:cxnSpLocks/>
            </p:cNvCxnSpPr>
            <p:nvPr/>
          </p:nvCxnSpPr>
          <p:spPr>
            <a:xfrm>
              <a:off x="2117271" y="5289025"/>
              <a:ext cx="0" cy="3311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69BD9DF-969D-474B-8A67-5A807AF57D5E}"/>
                </a:ext>
              </a:extLst>
            </p:cNvPr>
            <p:cNvCxnSpPr/>
            <p:nvPr/>
          </p:nvCxnSpPr>
          <p:spPr>
            <a:xfrm flipH="1">
              <a:off x="990599" y="5791200"/>
              <a:ext cx="11266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9F09A9C-1A98-4AA2-8B03-6320948D7B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600" y="5791200"/>
              <a:ext cx="864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D11D531-AB81-4632-A204-94E42F63C88F}"/>
                </a:ext>
              </a:extLst>
            </p:cNvPr>
            <p:cNvCxnSpPr/>
            <p:nvPr/>
          </p:nvCxnSpPr>
          <p:spPr>
            <a:xfrm>
              <a:off x="2286000" y="5289025"/>
              <a:ext cx="0" cy="3311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6FB78BB-6E1F-4970-AA5A-08EE48F24ACF}"/>
                </a:ext>
              </a:extLst>
            </p:cNvPr>
            <p:cNvCxnSpPr/>
            <p:nvPr/>
          </p:nvCxnSpPr>
          <p:spPr>
            <a:xfrm>
              <a:off x="2434772" y="5814035"/>
              <a:ext cx="6344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19AF9C4-BB74-445C-BF19-2DD955555504}"/>
                </a:ext>
              </a:extLst>
            </p:cNvPr>
            <p:cNvSpPr txBox="1"/>
            <p:nvPr/>
          </p:nvSpPr>
          <p:spPr>
            <a:xfrm>
              <a:off x="3429000" y="2743200"/>
              <a:ext cx="609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OR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66B5A2E-2804-46C7-8DFE-090245E771E4}"/>
                </a:ext>
              </a:extLst>
            </p:cNvPr>
            <p:cNvSpPr txBox="1"/>
            <p:nvPr/>
          </p:nvSpPr>
          <p:spPr>
            <a:xfrm>
              <a:off x="2620346" y="4879771"/>
              <a:ext cx="609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OR</a:t>
              </a: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FA439E89-F829-427D-811D-B4F20A519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440055" y="2381945"/>
              <a:ext cx="1211225" cy="77716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2AC1B49C-480D-4423-845E-403BE7BB9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665456" y="4625695"/>
              <a:ext cx="1192884" cy="77716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E733990-BDFF-4539-91D5-73C3B8784461}"/>
              </a:ext>
            </a:extLst>
          </p:cNvPr>
          <p:cNvSpPr txBox="1"/>
          <p:nvPr/>
        </p:nvSpPr>
        <p:spPr>
          <a:xfrm>
            <a:off x="6572243" y="2637405"/>
            <a:ext cx="24765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effectLst/>
                <a:latin typeface="arial" panose="020B0604020202020204" pitchFamily="34" charset="0"/>
              </a:rPr>
              <a:t>OR gate:</a:t>
            </a:r>
          </a:p>
          <a:p>
            <a:pPr algn="just"/>
            <a:r>
              <a:rPr lang="en-US" b="0" i="0" dirty="0">
                <a:effectLst/>
                <a:latin typeface="arial" panose="020B0604020202020204" pitchFamily="34" charset="0"/>
              </a:rPr>
              <a:t>a logical operation which gives the value one if at least one operand has the value one, and otherwise gives a value of zero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45EB5A-8A04-4891-9251-F8FA80635368}"/>
              </a:ext>
            </a:extLst>
          </p:cNvPr>
          <p:cNvSpPr txBox="1"/>
          <p:nvPr/>
        </p:nvSpPr>
        <p:spPr>
          <a:xfrm>
            <a:off x="970775" y="2098160"/>
            <a:ext cx="1686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Basic or intermediate events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68672D-0160-407C-A6C3-368CEAA86AF4}"/>
              </a:ext>
            </a:extLst>
          </p:cNvPr>
          <p:cNvSpPr txBox="1"/>
          <p:nvPr/>
        </p:nvSpPr>
        <p:spPr>
          <a:xfrm>
            <a:off x="999241" y="1474174"/>
            <a:ext cx="113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event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A0A86E-0DCA-4FEF-8916-E68B9668FF63}"/>
              </a:ext>
            </a:extLst>
          </p:cNvPr>
          <p:cNvCxnSpPr/>
          <p:nvPr/>
        </p:nvCxnSpPr>
        <p:spPr>
          <a:xfrm>
            <a:off x="1553935" y="1862595"/>
            <a:ext cx="0" cy="280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EDEE6D-2F65-490B-B3B1-2E30DCAA9CA8}"/>
              </a:ext>
            </a:extLst>
          </p:cNvPr>
          <p:cNvSpPr txBox="1"/>
          <p:nvPr/>
        </p:nvSpPr>
        <p:spPr>
          <a:xfrm>
            <a:off x="-35349" y="2067068"/>
            <a:ext cx="11165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 contributing causes</a:t>
            </a:r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9292C8BD-3CCE-AE46-2488-2F85E95AFA88}"/>
              </a:ext>
            </a:extLst>
          </p:cNvPr>
          <p:cNvSpPr/>
          <p:nvPr/>
        </p:nvSpPr>
        <p:spPr>
          <a:xfrm>
            <a:off x="4548867" y="4343400"/>
            <a:ext cx="2537733" cy="2285989"/>
          </a:xfrm>
          <a:prstGeom prst="cloud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OR gate means the resulting output event requires the occurrence of any individual input event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B7B2D5-9E13-B1E5-50FD-FC52C56D57C7}"/>
              </a:ext>
            </a:extLst>
          </p:cNvPr>
          <p:cNvSpPr txBox="1"/>
          <p:nvPr/>
        </p:nvSpPr>
        <p:spPr>
          <a:xfrm>
            <a:off x="6511011" y="228611"/>
            <a:ext cx="15661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AND gate: </a:t>
            </a:r>
            <a:r>
              <a:rPr lang="en-IN" dirty="0"/>
              <a:t>resulting output event requires the simultaneous occurrence of all input events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BE2449-460C-939B-4494-8E30FE926418}"/>
              </a:ext>
            </a:extLst>
          </p:cNvPr>
          <p:cNvCxnSpPr/>
          <p:nvPr/>
        </p:nvCxnSpPr>
        <p:spPr>
          <a:xfrm>
            <a:off x="2117271" y="54864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3177EB-4C81-8A2E-F6A5-6B6CC60DE412}"/>
              </a:ext>
            </a:extLst>
          </p:cNvPr>
          <p:cNvCxnSpPr/>
          <p:nvPr/>
        </p:nvCxnSpPr>
        <p:spPr>
          <a:xfrm>
            <a:off x="2443414" y="5486394"/>
            <a:ext cx="0" cy="26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986583-0C61-A06D-304D-D5CF8821D542}"/>
              </a:ext>
            </a:extLst>
          </p:cNvPr>
          <p:cNvCxnSpPr>
            <a:cxnSpLocks/>
          </p:cNvCxnSpPr>
          <p:nvPr/>
        </p:nvCxnSpPr>
        <p:spPr>
          <a:xfrm>
            <a:off x="3083959" y="5791200"/>
            <a:ext cx="0" cy="137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E48B521-7FAB-12E9-E2A0-B8B0ED1DF3D9}"/>
              </a:ext>
            </a:extLst>
          </p:cNvPr>
          <p:cNvCxnSpPr/>
          <p:nvPr/>
        </p:nvCxnSpPr>
        <p:spPr>
          <a:xfrm>
            <a:off x="2906666" y="3308891"/>
            <a:ext cx="0" cy="10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F42E763-E03A-13DD-7148-0A4EC565E513}"/>
              </a:ext>
            </a:extLst>
          </p:cNvPr>
          <p:cNvCxnSpPr>
            <a:cxnSpLocks/>
          </p:cNvCxnSpPr>
          <p:nvPr/>
        </p:nvCxnSpPr>
        <p:spPr>
          <a:xfrm>
            <a:off x="3215107" y="3203989"/>
            <a:ext cx="0" cy="22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361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6" y="461594"/>
            <a:ext cx="19462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9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1524000"/>
            <a:ext cx="7343775" cy="506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18</a:t>
            </a:fld>
            <a:endParaRPr spc="-6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1605" y="584657"/>
            <a:ext cx="64687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Specifications </a:t>
            </a:r>
            <a:r>
              <a:rPr spc="-15" dirty="0"/>
              <a:t>for </a:t>
            </a:r>
            <a:r>
              <a:rPr spc="-45" dirty="0"/>
              <a:t>the </a:t>
            </a:r>
            <a:r>
              <a:rPr spc="-675" dirty="0"/>
              <a:t>BPC</a:t>
            </a:r>
            <a:r>
              <a:rPr spc="-720" dirty="0"/>
              <a:t> </a:t>
            </a:r>
            <a:r>
              <a:rPr spc="-610" dirty="0"/>
              <a:t>FT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19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8061325" cy="4221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3086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175" dirty="0">
                <a:latin typeface="Trebuchet MS"/>
                <a:cs typeface="Trebuchet MS"/>
              </a:rPr>
              <a:t>Undesired</a:t>
            </a:r>
            <a:r>
              <a:rPr sz="3200" b="1" spc="-285" dirty="0">
                <a:latin typeface="Trebuchet MS"/>
                <a:cs typeface="Trebuchet MS"/>
              </a:rPr>
              <a:t> </a:t>
            </a:r>
            <a:r>
              <a:rPr sz="3200" b="1" spc="-145" dirty="0">
                <a:latin typeface="Trebuchet MS"/>
                <a:cs typeface="Trebuchet MS"/>
              </a:rPr>
              <a:t>top</a:t>
            </a:r>
            <a:r>
              <a:rPr sz="3200" b="1" spc="-245" dirty="0">
                <a:latin typeface="Trebuchet MS"/>
                <a:cs typeface="Trebuchet MS"/>
              </a:rPr>
              <a:t> </a:t>
            </a:r>
            <a:r>
              <a:rPr sz="3200" b="1" spc="-210" dirty="0">
                <a:latin typeface="Trebuchet MS"/>
                <a:cs typeface="Trebuchet MS"/>
              </a:rPr>
              <a:t>event</a:t>
            </a:r>
            <a:r>
              <a:rPr sz="3200" b="1" spc="-235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Arial"/>
                <a:cs typeface="Arial"/>
              </a:rPr>
              <a:t>: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15" dirty="0">
                <a:latin typeface="Arial"/>
                <a:cs typeface="Arial"/>
              </a:rPr>
              <a:t>Motor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85" dirty="0">
                <a:latin typeface="Arial"/>
                <a:cs typeface="Arial"/>
              </a:rPr>
              <a:t>does </a:t>
            </a:r>
            <a:r>
              <a:rPr sz="3200" spc="-5" dirty="0">
                <a:latin typeface="Arial"/>
                <a:cs typeface="Arial"/>
              </a:rPr>
              <a:t>not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start  </a:t>
            </a:r>
            <a:r>
              <a:rPr sz="3200" spc="-100" dirty="0">
                <a:latin typeface="Arial"/>
                <a:cs typeface="Arial"/>
              </a:rPr>
              <a:t>when </a:t>
            </a:r>
            <a:r>
              <a:rPr sz="3200" spc="-95" dirty="0">
                <a:latin typeface="Arial"/>
                <a:cs typeface="Arial"/>
              </a:rPr>
              <a:t>switch </a:t>
            </a:r>
            <a:r>
              <a:rPr sz="3200" spc="-170" dirty="0">
                <a:latin typeface="Arial"/>
                <a:cs typeface="Arial"/>
              </a:rPr>
              <a:t>is</a:t>
            </a:r>
            <a:r>
              <a:rPr sz="3200" spc="-325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closed.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155" dirty="0">
                <a:latin typeface="Trebuchet MS"/>
                <a:cs typeface="Trebuchet MS"/>
              </a:rPr>
              <a:t>Boundary </a:t>
            </a:r>
            <a:r>
              <a:rPr sz="3200" b="1" spc="-130" dirty="0">
                <a:latin typeface="Trebuchet MS"/>
                <a:cs typeface="Trebuchet MS"/>
              </a:rPr>
              <a:t>of </a:t>
            </a:r>
            <a:r>
              <a:rPr sz="3200" b="1" spc="-190" dirty="0">
                <a:latin typeface="Trebuchet MS"/>
                <a:cs typeface="Trebuchet MS"/>
              </a:rPr>
              <a:t>the </a:t>
            </a:r>
            <a:r>
              <a:rPr sz="3200" b="1" spc="-385" dirty="0">
                <a:latin typeface="Trebuchet MS"/>
                <a:cs typeface="Trebuchet MS"/>
              </a:rPr>
              <a:t>FT </a:t>
            </a:r>
            <a:r>
              <a:rPr sz="3200" spc="-35" dirty="0">
                <a:latin typeface="Arial"/>
                <a:cs typeface="Arial"/>
              </a:rPr>
              <a:t>: </a:t>
            </a: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55" dirty="0">
                <a:latin typeface="Arial"/>
                <a:cs typeface="Arial"/>
              </a:rPr>
              <a:t>circuit </a:t>
            </a:r>
            <a:r>
              <a:rPr sz="3200" spc="-105" dirty="0">
                <a:latin typeface="Arial"/>
                <a:cs typeface="Arial"/>
              </a:rPr>
              <a:t>containing</a:t>
            </a:r>
            <a:r>
              <a:rPr sz="3200" spc="-49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  </a:t>
            </a:r>
            <a:r>
              <a:rPr sz="3200" spc="-80" dirty="0">
                <a:latin typeface="Arial"/>
                <a:cs typeface="Arial"/>
              </a:rPr>
              <a:t>motor, </a:t>
            </a:r>
            <a:r>
              <a:rPr sz="3200" spc="-90" dirty="0">
                <a:latin typeface="Arial"/>
                <a:cs typeface="Arial"/>
              </a:rPr>
              <a:t>battery, </a:t>
            </a:r>
            <a:r>
              <a:rPr sz="3200" spc="-150" dirty="0">
                <a:latin typeface="Arial"/>
                <a:cs typeface="Arial"/>
              </a:rPr>
              <a:t>and</a:t>
            </a:r>
            <a:r>
              <a:rPr sz="3200" spc="-325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switch.</a:t>
            </a:r>
            <a:endParaRPr sz="3200">
              <a:latin typeface="Arial"/>
              <a:cs typeface="Arial"/>
            </a:endParaRPr>
          </a:p>
          <a:p>
            <a:pPr marL="355600" marR="2794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160" dirty="0">
                <a:latin typeface="Trebuchet MS"/>
                <a:cs typeface="Trebuchet MS"/>
              </a:rPr>
              <a:t>Resolution </a:t>
            </a:r>
            <a:r>
              <a:rPr sz="3200" b="1" spc="-130" dirty="0">
                <a:latin typeface="Trebuchet MS"/>
                <a:cs typeface="Trebuchet MS"/>
              </a:rPr>
              <a:t>of </a:t>
            </a:r>
            <a:r>
              <a:rPr sz="3200" b="1" spc="-190" dirty="0">
                <a:latin typeface="Trebuchet MS"/>
                <a:cs typeface="Trebuchet MS"/>
              </a:rPr>
              <a:t>the </a:t>
            </a:r>
            <a:r>
              <a:rPr sz="3200" b="1" spc="-265" dirty="0">
                <a:latin typeface="Trebuchet MS"/>
                <a:cs typeface="Trebuchet MS"/>
              </a:rPr>
              <a:t>FT</a:t>
            </a:r>
            <a:r>
              <a:rPr sz="3200" spc="-265" dirty="0">
                <a:latin typeface="Arial"/>
                <a:cs typeface="Arial"/>
              </a:rPr>
              <a:t>: </a:t>
            </a: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190" dirty="0">
                <a:latin typeface="Arial"/>
                <a:cs typeface="Arial"/>
              </a:rPr>
              <a:t>basic </a:t>
            </a:r>
            <a:r>
              <a:rPr sz="3200" spc="-125" dirty="0">
                <a:latin typeface="Arial"/>
                <a:cs typeface="Arial"/>
              </a:rPr>
              <a:t>components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in 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55" dirty="0">
                <a:latin typeface="Arial"/>
                <a:cs typeface="Arial"/>
              </a:rPr>
              <a:t>circuit </a:t>
            </a:r>
            <a:r>
              <a:rPr sz="3200" spc="-145" dirty="0">
                <a:latin typeface="Arial"/>
                <a:cs typeface="Arial"/>
              </a:rPr>
              <a:t>excluding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445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wiring.</a:t>
            </a:r>
            <a:endParaRPr sz="3200">
              <a:latin typeface="Arial"/>
              <a:cs typeface="Arial"/>
            </a:endParaRPr>
          </a:p>
          <a:p>
            <a:pPr marL="355600" marR="43815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140" dirty="0">
                <a:latin typeface="Trebuchet MS"/>
                <a:cs typeface="Trebuchet MS"/>
              </a:rPr>
              <a:t>Initial </a:t>
            </a:r>
            <a:r>
              <a:rPr sz="3200" b="1" spc="-180" dirty="0">
                <a:latin typeface="Trebuchet MS"/>
                <a:cs typeface="Trebuchet MS"/>
              </a:rPr>
              <a:t>State </a:t>
            </a:r>
            <a:r>
              <a:rPr sz="3200" b="1" spc="-130" dirty="0">
                <a:latin typeface="Trebuchet MS"/>
                <a:cs typeface="Trebuchet MS"/>
              </a:rPr>
              <a:t>of </a:t>
            </a:r>
            <a:r>
              <a:rPr sz="3200" b="1" spc="-165" dirty="0">
                <a:latin typeface="Trebuchet MS"/>
                <a:cs typeface="Trebuchet MS"/>
              </a:rPr>
              <a:t>System</a:t>
            </a:r>
            <a:r>
              <a:rPr sz="3200" spc="-165" dirty="0">
                <a:latin typeface="Arial"/>
                <a:cs typeface="Arial"/>
              </a:rPr>
              <a:t>: </a:t>
            </a:r>
            <a:r>
              <a:rPr sz="3200" spc="-150" dirty="0">
                <a:latin typeface="Arial"/>
                <a:cs typeface="Arial"/>
              </a:rPr>
              <a:t>Switch </a:t>
            </a:r>
            <a:r>
              <a:rPr sz="3200" spc="-114" dirty="0">
                <a:latin typeface="Arial"/>
                <a:cs typeface="Arial"/>
              </a:rPr>
              <a:t>open,</a:t>
            </a:r>
            <a:r>
              <a:rPr sz="3200" spc="-54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normal  </a:t>
            </a:r>
            <a:r>
              <a:rPr sz="3200" spc="-95" dirty="0">
                <a:latin typeface="Arial"/>
                <a:cs typeface="Arial"/>
              </a:rPr>
              <a:t>operating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conditions.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76200"/>
            <a:ext cx="28536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2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587521"/>
            <a:ext cx="7145655" cy="51220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63855" indent="-342900">
              <a:lnSpc>
                <a:spcPct val="1501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3172460" algn="l"/>
              </a:tabLst>
            </a:pPr>
            <a:r>
              <a:rPr sz="2400" spc="-130" dirty="0">
                <a:latin typeface="Arial"/>
                <a:cs typeface="Arial"/>
              </a:rPr>
              <a:t>Fault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15" dirty="0">
                <a:latin typeface="Arial"/>
                <a:cs typeface="Arial"/>
              </a:rPr>
              <a:t>Tree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Analysis</a:t>
            </a:r>
            <a:r>
              <a:rPr lang="en-IN" sz="2400" spc="-165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was </a:t>
            </a:r>
            <a:r>
              <a:rPr sz="2400" spc="-70" dirty="0">
                <a:latin typeface="Arial"/>
                <a:cs typeface="Arial"/>
              </a:rPr>
              <a:t>originally </a:t>
            </a:r>
            <a:r>
              <a:rPr sz="2400" spc="-114" dirty="0">
                <a:latin typeface="Arial"/>
                <a:cs typeface="Arial"/>
              </a:rPr>
              <a:t>developed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in  </a:t>
            </a:r>
            <a:r>
              <a:rPr sz="2400" spc="-140" dirty="0">
                <a:latin typeface="Arial"/>
                <a:cs typeface="Arial"/>
              </a:rPr>
              <a:t>1962 </a:t>
            </a:r>
            <a:r>
              <a:rPr sz="2400" spc="-40" dirty="0">
                <a:latin typeface="Arial"/>
                <a:cs typeface="Arial"/>
              </a:rPr>
              <a:t>at </a:t>
            </a:r>
            <a:r>
              <a:rPr sz="2400" spc="-120" dirty="0">
                <a:latin typeface="Arial"/>
                <a:cs typeface="Arial"/>
              </a:rPr>
              <a:t>Bell Laboratories </a:t>
            </a:r>
            <a:r>
              <a:rPr sz="2400" spc="-125" dirty="0">
                <a:latin typeface="Arial"/>
                <a:cs typeface="Arial"/>
              </a:rPr>
              <a:t>by </a:t>
            </a:r>
            <a:r>
              <a:rPr sz="2400" spc="-165" dirty="0">
                <a:latin typeface="Arial"/>
                <a:cs typeface="Arial"/>
              </a:rPr>
              <a:t>H.A.</a:t>
            </a:r>
            <a:r>
              <a:rPr sz="2400" spc="-31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Watson.</a:t>
            </a:r>
            <a:endParaRPr lang="en-IN" sz="2400" spc="-130" dirty="0">
              <a:latin typeface="Arial"/>
              <a:cs typeface="Arial"/>
            </a:endParaRPr>
          </a:p>
          <a:p>
            <a:pPr marL="355600" marR="363855" indent="-342900">
              <a:lnSpc>
                <a:spcPct val="1501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3172460" algn="l"/>
              </a:tabLst>
            </a:pPr>
            <a:r>
              <a:rPr lang="en-IN" sz="2400" spc="-130" dirty="0">
                <a:latin typeface="Arial"/>
                <a:cs typeface="Arial"/>
              </a:rPr>
              <a:t>Originated in the aerospace industry and extensively used in nuclear power industry to qualify and quantify the hazards and risks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501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415" dirty="0">
                <a:latin typeface="Arial"/>
                <a:cs typeface="Arial"/>
              </a:rPr>
              <a:t>FTA </a:t>
            </a:r>
            <a:r>
              <a:rPr lang="en-IN" sz="2400" spc="-415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is </a:t>
            </a:r>
            <a:r>
              <a:rPr sz="2400" spc="-220" dirty="0">
                <a:latin typeface="Arial"/>
                <a:cs typeface="Arial"/>
              </a:rPr>
              <a:t>a </a:t>
            </a:r>
            <a:r>
              <a:rPr sz="2400" spc="-95" dirty="0">
                <a:solidFill>
                  <a:srgbClr val="FF0000"/>
                </a:solidFill>
                <a:latin typeface="Arial"/>
                <a:cs typeface="Arial"/>
              </a:rPr>
              <a:t>deductive </a:t>
            </a:r>
            <a:r>
              <a:rPr sz="2400" spc="-160" dirty="0">
                <a:solidFill>
                  <a:srgbClr val="FF0000"/>
                </a:solidFill>
                <a:latin typeface="Arial"/>
                <a:cs typeface="Arial"/>
              </a:rPr>
              <a:t>analysis </a:t>
            </a:r>
            <a:r>
              <a:rPr sz="2400" spc="-130" dirty="0">
                <a:solidFill>
                  <a:srgbClr val="FF0000"/>
                </a:solidFill>
                <a:latin typeface="Arial"/>
                <a:cs typeface="Arial"/>
              </a:rPr>
              <a:t>approach </a:t>
            </a:r>
            <a:r>
              <a:rPr sz="2400" spc="-15" dirty="0">
                <a:latin typeface="Arial"/>
                <a:cs typeface="Arial"/>
              </a:rPr>
              <a:t>for </a:t>
            </a:r>
            <a:r>
              <a:rPr sz="2400" spc="-114" dirty="0">
                <a:latin typeface="Arial"/>
                <a:cs typeface="Arial"/>
              </a:rPr>
              <a:t>resolving  </a:t>
            </a:r>
            <a:r>
              <a:rPr sz="2400" spc="-155" dirty="0">
                <a:latin typeface="Arial"/>
                <a:cs typeface="Arial"/>
              </a:rPr>
              <a:t>an </a:t>
            </a:r>
            <a:r>
              <a:rPr sz="2400" spc="-114" dirty="0">
                <a:latin typeface="Arial"/>
                <a:cs typeface="Arial"/>
              </a:rPr>
              <a:t>undesired </a:t>
            </a:r>
            <a:r>
              <a:rPr sz="2400" spc="-95" dirty="0">
                <a:latin typeface="Arial"/>
                <a:cs typeface="Arial"/>
              </a:rPr>
              <a:t>event </a:t>
            </a:r>
            <a:r>
              <a:rPr sz="2400" spc="-15" dirty="0">
                <a:latin typeface="Arial"/>
                <a:cs typeface="Arial"/>
              </a:rPr>
              <a:t>into </a:t>
            </a:r>
            <a:r>
              <a:rPr sz="2400" spc="-45" dirty="0">
                <a:latin typeface="Arial"/>
                <a:cs typeface="Arial"/>
              </a:rPr>
              <a:t>its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-200" dirty="0">
                <a:latin typeface="Arial"/>
                <a:cs typeface="Arial"/>
              </a:rPr>
              <a:t>causes.</a:t>
            </a:r>
            <a:endParaRPr sz="2400" dirty="0">
              <a:latin typeface="Arial"/>
              <a:cs typeface="Arial"/>
            </a:endParaRPr>
          </a:p>
          <a:p>
            <a:pPr marL="355600" marR="187325" indent="-342900">
              <a:lnSpc>
                <a:spcPct val="15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  <a:tab pos="1613535" algn="l"/>
                <a:tab pos="3159760" algn="l"/>
              </a:tabLst>
            </a:pPr>
            <a:r>
              <a:rPr sz="2400" spc="-185" dirty="0">
                <a:latin typeface="Arial"/>
                <a:cs typeface="Arial"/>
              </a:rPr>
              <a:t>Logic </a:t>
            </a:r>
            <a:r>
              <a:rPr sz="2400" spc="-150" dirty="0">
                <a:latin typeface="Arial"/>
                <a:cs typeface="Arial"/>
              </a:rPr>
              <a:t>diagrams </a:t>
            </a:r>
            <a:r>
              <a:rPr sz="2400" spc="-135" dirty="0">
                <a:latin typeface="Arial"/>
                <a:cs typeface="Arial"/>
              </a:rPr>
              <a:t>and </a:t>
            </a:r>
            <a:r>
              <a:rPr sz="2400" spc="-140" dirty="0">
                <a:latin typeface="Arial"/>
                <a:cs typeface="Arial"/>
              </a:rPr>
              <a:t>Boolean </a:t>
            </a:r>
            <a:r>
              <a:rPr sz="2400" spc="-145" dirty="0">
                <a:latin typeface="Arial"/>
                <a:cs typeface="Arial"/>
              </a:rPr>
              <a:t>Algebra </a:t>
            </a:r>
            <a:r>
              <a:rPr sz="2400" spc="-130" dirty="0">
                <a:latin typeface="Arial"/>
                <a:cs typeface="Arial"/>
              </a:rPr>
              <a:t>are </a:t>
            </a:r>
            <a:r>
              <a:rPr sz="2400" spc="-170" dirty="0">
                <a:latin typeface="Arial"/>
                <a:cs typeface="Arial"/>
              </a:rPr>
              <a:t>used </a:t>
            </a:r>
            <a:r>
              <a:rPr sz="2400" spc="20" dirty="0">
                <a:latin typeface="Arial"/>
                <a:cs typeface="Arial"/>
              </a:rPr>
              <a:t>to  </a:t>
            </a:r>
            <a:r>
              <a:rPr sz="2400" spc="-35" dirty="0">
                <a:latin typeface="Arial"/>
                <a:cs typeface="Arial"/>
              </a:rPr>
              <a:t>identify	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04" dirty="0">
                <a:latin typeface="Arial"/>
                <a:cs typeface="Arial"/>
              </a:rPr>
              <a:t>cause	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35" dirty="0">
                <a:latin typeface="Arial"/>
                <a:cs typeface="Arial"/>
              </a:rPr>
              <a:t>the </a:t>
            </a:r>
            <a:r>
              <a:rPr sz="2400" spc="-20" dirty="0">
                <a:latin typeface="Arial"/>
                <a:cs typeface="Arial"/>
              </a:rPr>
              <a:t>top</a:t>
            </a:r>
            <a:r>
              <a:rPr sz="2400" spc="-39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event.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3ECC17-DC30-0F43-AEE2-9DB16A31E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4324082"/>
            <a:ext cx="1976438" cy="231862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Start </a:t>
            </a:r>
            <a:r>
              <a:rPr spc="-5" dirty="0"/>
              <a:t>of </a:t>
            </a:r>
            <a:r>
              <a:rPr spc="-675" dirty="0"/>
              <a:t>BPC </a:t>
            </a:r>
            <a:r>
              <a:rPr spc="-605" dirty="0"/>
              <a:t>FT</a:t>
            </a:r>
            <a:r>
              <a:rPr spc="-725" dirty="0"/>
              <a:t> </a:t>
            </a:r>
            <a:r>
              <a:rPr spc="-165" dirty="0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1371600" y="1676400"/>
            <a:ext cx="6619875" cy="4705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20</a:t>
            </a:fld>
            <a:endParaRPr spc="-6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Start </a:t>
            </a:r>
            <a:r>
              <a:rPr spc="-5" dirty="0"/>
              <a:t>of </a:t>
            </a:r>
            <a:r>
              <a:rPr spc="-675" dirty="0"/>
              <a:t>BPC </a:t>
            </a:r>
            <a:r>
              <a:rPr spc="-605" dirty="0"/>
              <a:t>FT</a:t>
            </a:r>
            <a:r>
              <a:rPr spc="-725" dirty="0"/>
              <a:t> </a:t>
            </a:r>
            <a:r>
              <a:rPr spc="-165" dirty="0"/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295387"/>
            <a:ext cx="7696200" cy="5378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21</a:t>
            </a:fld>
            <a:endParaRPr spc="-6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Start </a:t>
            </a:r>
            <a:r>
              <a:rPr spc="-5" dirty="0"/>
              <a:t>of </a:t>
            </a:r>
            <a:r>
              <a:rPr spc="-675" dirty="0"/>
              <a:t>BPC </a:t>
            </a:r>
            <a:r>
              <a:rPr spc="-605" dirty="0"/>
              <a:t>FT</a:t>
            </a:r>
            <a:r>
              <a:rPr spc="-725" dirty="0"/>
              <a:t> </a:t>
            </a:r>
            <a:r>
              <a:rPr spc="-165" dirty="0"/>
              <a:t>(3)</a:t>
            </a:r>
          </a:p>
        </p:txBody>
      </p:sp>
      <p:sp>
        <p:nvSpPr>
          <p:cNvPr id="3" name="object 3"/>
          <p:cNvSpPr/>
          <p:nvPr/>
        </p:nvSpPr>
        <p:spPr>
          <a:xfrm>
            <a:off x="1600200" y="1447749"/>
            <a:ext cx="5957824" cy="4846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22</a:t>
            </a:fld>
            <a:endParaRPr spc="-6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0420-31AB-4588-9AD5-98C032AF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-76200"/>
            <a:ext cx="4130801" cy="381000"/>
          </a:xfrm>
        </p:spPr>
        <p:txBody>
          <a:bodyPr/>
          <a:lstStyle/>
          <a:p>
            <a:r>
              <a:rPr lang="en-IN" sz="4000" dirty="0"/>
              <a:t>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F85D9-C197-4B68-A392-17C6976C35A0}"/>
              </a:ext>
            </a:extLst>
          </p:cNvPr>
          <p:cNvSpPr txBox="1"/>
          <p:nvPr/>
        </p:nvSpPr>
        <p:spPr>
          <a:xfrm>
            <a:off x="381000" y="381000"/>
            <a:ext cx="8382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Lato"/>
              </a:rPr>
              <a:t>Define the primary failure </a:t>
            </a:r>
            <a:r>
              <a:rPr lang="en-US" sz="2000" b="0" i="0" dirty="0">
                <a:effectLst/>
                <a:latin typeface="Lato"/>
              </a:rPr>
              <a:t>to be analyzed in other words identify the undesirable top event</a:t>
            </a:r>
          </a:p>
          <a:p>
            <a:pPr algn="l" fontAlgn="base"/>
            <a:endParaRPr lang="en-US" sz="2000" b="0" i="0" dirty="0">
              <a:effectLst/>
              <a:latin typeface="Lat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Lato"/>
              </a:rPr>
              <a:t>Identify first level contributors which are just below the top level using the available technical information</a:t>
            </a:r>
          </a:p>
          <a:p>
            <a:pPr algn="l" fontAlgn="base"/>
            <a:endParaRPr lang="en-US" sz="2000" b="0" i="0" dirty="0">
              <a:effectLst/>
              <a:latin typeface="Lat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Lato"/>
              </a:rPr>
              <a:t>Link these contributors to top level event by using logical gates (AND, OR gates), and also see the relationship, so that it will help to identify the appropriate logical gate</a:t>
            </a:r>
          </a:p>
          <a:p>
            <a:pPr algn="l" fontAlgn="base"/>
            <a:endParaRPr lang="en-US" sz="2000" b="0" i="0" dirty="0">
              <a:effectLst/>
              <a:latin typeface="Lat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Lato"/>
              </a:rPr>
              <a:t>Identify the second level contributors and link to top by using logical gates.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Lat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Lato"/>
              </a:rPr>
              <a:t>Identify minimal cut set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Lat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Lato"/>
              </a:rPr>
              <a:t>Repeat the same steps till the basic causes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Lat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Lato"/>
              </a:rPr>
              <a:t>Finally complete and evaluate the FTA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Lat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Lato"/>
              </a:rPr>
              <a:t>Calculate probability of lowest level elements occurrence and also measure the probabilities from bottom up</a:t>
            </a:r>
          </a:p>
        </p:txBody>
      </p:sp>
    </p:spTree>
    <p:extLst>
      <p:ext uri="{BB962C8B-B14F-4D97-AF65-F5344CB8AC3E}">
        <p14:creationId xmlns:p14="http://schemas.microsoft.com/office/powerpoint/2010/main" val="785201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2024-39D9-4678-8ED4-A7CA0D28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23208-8740-4992-B074-2ACF0C72F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28576"/>
            <a:ext cx="6363088" cy="366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18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E3F7C7-514E-4FFA-A204-6E2CFFB5F853}"/>
              </a:ext>
            </a:extLst>
          </p:cNvPr>
          <p:cNvSpPr txBox="1"/>
          <p:nvPr/>
        </p:nvSpPr>
        <p:spPr>
          <a:xfrm>
            <a:off x="457200" y="152400"/>
            <a:ext cx="838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effectLst/>
                <a:latin typeface="Lato"/>
              </a:rPr>
              <a:t>Practical Example of FTA</a:t>
            </a:r>
          </a:p>
          <a:p>
            <a:pPr algn="l" fontAlgn="base"/>
            <a:r>
              <a:rPr lang="en-US" b="0" i="0" dirty="0">
                <a:effectLst/>
                <a:latin typeface="Lato"/>
              </a:rPr>
              <a:t>A fire broke out at unit 1 of XYZ cable manufacturing company despite safety system in-place. General Manager was very concern about the accident and requests safety in-charge to evaluate the system. However as part of initial analysis of the existing system, safety team using FTA to identify the different causes for accident.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85844C-AE32-4DBA-B0A8-8C5DF0D7A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53" y="2041169"/>
            <a:ext cx="4681947" cy="370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39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6401" y="186944"/>
            <a:ext cx="42551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Advantages </a:t>
            </a:r>
            <a:r>
              <a:rPr lang="en-IN" spc="-195" dirty="0"/>
              <a:t>o</a:t>
            </a:r>
            <a:r>
              <a:rPr spc="-195" dirty="0"/>
              <a:t>f</a:t>
            </a:r>
            <a:r>
              <a:rPr spc="-270" dirty="0"/>
              <a:t> </a:t>
            </a:r>
            <a:r>
              <a:rPr spc="-650" dirty="0"/>
              <a:t>FTA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26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350644"/>
            <a:ext cx="7510780" cy="47981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34645">
              <a:lnSpc>
                <a:spcPct val="100000"/>
              </a:lnSpc>
              <a:spcBef>
                <a:spcPts val="95"/>
              </a:spcBef>
              <a:buSzPct val="96428"/>
              <a:buChar char="•"/>
              <a:tabLst>
                <a:tab pos="137795" algn="l"/>
              </a:tabLst>
            </a:pPr>
            <a:r>
              <a:rPr sz="2800" spc="-200" dirty="0">
                <a:latin typeface="Arial"/>
                <a:cs typeface="Arial"/>
              </a:rPr>
              <a:t>Deals </a:t>
            </a:r>
            <a:r>
              <a:rPr sz="2800" spc="-45" dirty="0">
                <a:latin typeface="Arial"/>
                <a:cs typeface="Arial"/>
              </a:rPr>
              <a:t>well </a:t>
            </a:r>
            <a:r>
              <a:rPr sz="2800" spc="10" dirty="0">
                <a:latin typeface="Arial"/>
                <a:cs typeface="Arial"/>
              </a:rPr>
              <a:t>with </a:t>
            </a:r>
            <a:r>
              <a:rPr sz="2800" spc="-85" dirty="0">
                <a:latin typeface="Arial"/>
                <a:cs typeface="Arial"/>
              </a:rPr>
              <a:t>parallel, </a:t>
            </a:r>
            <a:r>
              <a:rPr sz="2800" spc="-80" dirty="0">
                <a:latin typeface="Arial"/>
                <a:cs typeface="Arial"/>
              </a:rPr>
              <a:t>redundant </a:t>
            </a:r>
            <a:r>
              <a:rPr sz="2800" spc="-25" dirty="0">
                <a:latin typeface="Arial"/>
                <a:cs typeface="Arial"/>
              </a:rPr>
              <a:t>or</a:t>
            </a:r>
            <a:r>
              <a:rPr sz="2800" spc="-484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alternative  </a:t>
            </a:r>
            <a:r>
              <a:rPr sz="2800" spc="-25" dirty="0">
                <a:latin typeface="Arial"/>
                <a:cs typeface="Arial"/>
              </a:rPr>
              <a:t>fault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paths.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SzPct val="96428"/>
              <a:buChar char="•"/>
              <a:tabLst>
                <a:tab pos="137795" algn="l"/>
              </a:tabLst>
            </a:pPr>
            <a:r>
              <a:rPr sz="2800" spc="-220" dirty="0">
                <a:latin typeface="Arial"/>
                <a:cs typeface="Arial"/>
              </a:rPr>
              <a:t>Searches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135" dirty="0">
                <a:latin typeface="Arial"/>
                <a:cs typeface="Arial"/>
              </a:rPr>
              <a:t>possible </a:t>
            </a:r>
            <a:r>
              <a:rPr sz="2800" spc="-225" dirty="0">
                <a:latin typeface="Arial"/>
                <a:cs typeface="Arial"/>
              </a:rPr>
              <a:t>causes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55" dirty="0">
                <a:latin typeface="Arial"/>
                <a:cs typeface="Arial"/>
              </a:rPr>
              <a:t>an </a:t>
            </a:r>
            <a:r>
              <a:rPr sz="2800" spc="-114" dirty="0">
                <a:latin typeface="Arial"/>
                <a:cs typeface="Arial"/>
              </a:rPr>
              <a:t>end </a:t>
            </a:r>
            <a:r>
              <a:rPr sz="2800" spc="-65" dirty="0">
                <a:latin typeface="Arial"/>
                <a:cs typeface="Arial"/>
              </a:rPr>
              <a:t>effect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which  </a:t>
            </a:r>
            <a:r>
              <a:rPr sz="2800" spc="-170" dirty="0">
                <a:latin typeface="Arial"/>
                <a:cs typeface="Arial"/>
              </a:rPr>
              <a:t>may </a:t>
            </a:r>
            <a:r>
              <a:rPr sz="2800" spc="-10" dirty="0">
                <a:latin typeface="Arial"/>
                <a:cs typeface="Arial"/>
              </a:rPr>
              <a:t>not </a:t>
            </a:r>
            <a:r>
              <a:rPr sz="2800" spc="-175" dirty="0">
                <a:latin typeface="Arial"/>
                <a:cs typeface="Arial"/>
              </a:rPr>
              <a:t>have </a:t>
            </a:r>
            <a:r>
              <a:rPr sz="2800" spc="-135" dirty="0">
                <a:latin typeface="Arial"/>
                <a:cs typeface="Arial"/>
              </a:rPr>
              <a:t>been</a:t>
            </a:r>
            <a:r>
              <a:rPr sz="2800" spc="-235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foreseen.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900" dirty="0">
              <a:latin typeface="Times New Roman"/>
              <a:cs typeface="Times New Roman"/>
            </a:endParaRPr>
          </a:p>
          <a:p>
            <a:pPr marL="12700" marR="727710">
              <a:lnSpc>
                <a:spcPct val="100000"/>
              </a:lnSpc>
              <a:spcBef>
                <a:spcPts val="5"/>
              </a:spcBef>
              <a:buSzPct val="96428"/>
              <a:buChar char="•"/>
              <a:tabLst>
                <a:tab pos="137795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50" dirty="0">
                <a:latin typeface="Arial"/>
                <a:cs typeface="Arial"/>
              </a:rPr>
              <a:t>cut </a:t>
            </a:r>
            <a:r>
              <a:rPr sz="2800" spc="-165" dirty="0">
                <a:latin typeface="Arial"/>
                <a:cs typeface="Arial"/>
              </a:rPr>
              <a:t>sets </a:t>
            </a:r>
            <a:r>
              <a:rPr sz="2800" spc="-95" dirty="0">
                <a:latin typeface="Arial"/>
                <a:cs typeface="Arial"/>
              </a:rPr>
              <a:t>derived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415" dirty="0">
                <a:latin typeface="Arial"/>
                <a:cs typeface="Arial"/>
              </a:rPr>
              <a:t>FTA </a:t>
            </a:r>
            <a:r>
              <a:rPr lang="en-IN" sz="2800" spc="-415" dirty="0">
                <a:latin typeface="Arial"/>
                <a:cs typeface="Arial"/>
              </a:rPr>
              <a:t> </a:t>
            </a:r>
            <a:r>
              <a:rPr sz="2800" spc="-180" dirty="0">
                <a:latin typeface="Arial"/>
                <a:cs typeface="Arial"/>
              </a:rPr>
              <a:t>can </a:t>
            </a:r>
            <a:r>
              <a:rPr sz="2800" spc="-140" dirty="0">
                <a:latin typeface="Arial"/>
                <a:cs typeface="Arial"/>
              </a:rPr>
              <a:t>give </a:t>
            </a:r>
            <a:r>
              <a:rPr sz="2800" spc="-114" dirty="0">
                <a:latin typeface="Arial"/>
                <a:cs typeface="Arial"/>
              </a:rPr>
              <a:t>enormous  </a:t>
            </a:r>
            <a:r>
              <a:rPr sz="2800" spc="-85" dirty="0">
                <a:latin typeface="Arial"/>
                <a:cs typeface="Arial"/>
              </a:rPr>
              <a:t>insight </a:t>
            </a:r>
            <a:r>
              <a:rPr sz="2800" spc="-15" dirty="0">
                <a:latin typeface="Arial"/>
                <a:cs typeface="Arial"/>
              </a:rPr>
              <a:t>into </a:t>
            </a:r>
            <a:r>
              <a:rPr sz="2800" spc="-120" dirty="0">
                <a:latin typeface="Arial"/>
                <a:cs typeface="Arial"/>
              </a:rPr>
              <a:t>various </a:t>
            </a:r>
            <a:r>
              <a:rPr sz="2800" spc="-200" dirty="0">
                <a:latin typeface="Arial"/>
                <a:cs typeface="Arial"/>
              </a:rPr>
              <a:t>ways </a:t>
            </a:r>
            <a:r>
              <a:rPr sz="2800" spc="-15" dirty="0">
                <a:latin typeface="Arial"/>
                <a:cs typeface="Arial"/>
              </a:rPr>
              <a:t>top </a:t>
            </a:r>
            <a:r>
              <a:rPr sz="2800" spc="-95" dirty="0">
                <a:latin typeface="Arial"/>
                <a:cs typeface="Arial"/>
              </a:rPr>
              <a:t>event</a:t>
            </a:r>
            <a:r>
              <a:rPr sz="2800" spc="-434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occurs.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00" dirty="0">
              <a:latin typeface="Times New Roman"/>
              <a:cs typeface="Times New Roman"/>
            </a:endParaRPr>
          </a:p>
          <a:p>
            <a:pPr marL="12700" marR="9525">
              <a:lnSpc>
                <a:spcPct val="100000"/>
              </a:lnSpc>
              <a:buSzPct val="96428"/>
              <a:buChar char="•"/>
              <a:tabLst>
                <a:tab pos="137795" algn="l"/>
              </a:tabLst>
            </a:pPr>
            <a:r>
              <a:rPr sz="2800" spc="-175" dirty="0">
                <a:latin typeface="Arial"/>
                <a:cs typeface="Arial"/>
              </a:rPr>
              <a:t>Very </a:t>
            </a:r>
            <a:r>
              <a:rPr sz="2800" spc="-105" dirty="0">
                <a:latin typeface="Arial"/>
                <a:cs typeface="Arial"/>
              </a:rPr>
              <a:t>useful </a:t>
            </a:r>
            <a:r>
              <a:rPr sz="2800" spc="-10" dirty="0">
                <a:latin typeface="Arial"/>
                <a:cs typeface="Arial"/>
              </a:rPr>
              <a:t>tool for </a:t>
            </a:r>
            <a:r>
              <a:rPr sz="2800" spc="-140" dirty="0">
                <a:latin typeface="Arial"/>
                <a:cs typeface="Arial"/>
              </a:rPr>
              <a:t>focused </a:t>
            </a:r>
            <a:r>
              <a:rPr sz="2800" spc="-160" dirty="0">
                <a:latin typeface="Arial"/>
                <a:cs typeface="Arial"/>
              </a:rPr>
              <a:t>analysis </a:t>
            </a:r>
            <a:r>
              <a:rPr sz="2800" spc="-90" dirty="0">
                <a:latin typeface="Arial"/>
                <a:cs typeface="Arial"/>
              </a:rPr>
              <a:t>where</a:t>
            </a:r>
            <a:r>
              <a:rPr sz="2800" spc="-38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analysis 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75" dirty="0">
                <a:latin typeface="Arial"/>
                <a:cs typeface="Arial"/>
              </a:rPr>
              <a:t>required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114" dirty="0">
                <a:latin typeface="Arial"/>
                <a:cs typeface="Arial"/>
              </a:rPr>
              <a:t>one </a:t>
            </a:r>
            <a:r>
              <a:rPr sz="2800" spc="-25" dirty="0">
                <a:latin typeface="Arial"/>
                <a:cs typeface="Arial"/>
              </a:rPr>
              <a:t>or </a:t>
            </a:r>
            <a:r>
              <a:rPr sz="2800" spc="10" dirty="0">
                <a:latin typeface="Arial"/>
                <a:cs typeface="Arial"/>
              </a:rPr>
              <a:t>two</a:t>
            </a:r>
            <a:r>
              <a:rPr sz="2800" spc="-56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major </a:t>
            </a:r>
            <a:r>
              <a:rPr sz="2800" spc="-120" dirty="0">
                <a:latin typeface="Arial"/>
                <a:cs typeface="Arial"/>
              </a:rPr>
              <a:t>outcomes.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7885" y="461594"/>
            <a:ext cx="48907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Disadvantages </a:t>
            </a:r>
            <a:r>
              <a:rPr lang="en-IN" spc="-195" dirty="0"/>
              <a:t>o</a:t>
            </a:r>
            <a:r>
              <a:rPr spc="-195" dirty="0"/>
              <a:t>f</a:t>
            </a:r>
            <a:r>
              <a:rPr spc="-310" dirty="0"/>
              <a:t> </a:t>
            </a:r>
            <a:r>
              <a:rPr spc="-645" dirty="0"/>
              <a:t>FTA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27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8027034" cy="432435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85" dirty="0">
                <a:latin typeface="Arial"/>
                <a:cs typeface="Arial"/>
              </a:rPr>
              <a:t>Requires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145" dirty="0">
                <a:latin typeface="Arial"/>
                <a:cs typeface="Arial"/>
              </a:rPr>
              <a:t>separate </a:t>
            </a:r>
            <a:r>
              <a:rPr sz="3000" spc="-25" dirty="0">
                <a:latin typeface="Arial"/>
                <a:cs typeface="Arial"/>
              </a:rPr>
              <a:t>fault </a:t>
            </a:r>
            <a:r>
              <a:rPr sz="3000" spc="-45" dirty="0">
                <a:latin typeface="Arial"/>
                <a:cs typeface="Arial"/>
              </a:rPr>
              <a:t>tree </a:t>
            </a:r>
            <a:r>
              <a:rPr sz="3000" spc="-15" dirty="0">
                <a:latin typeface="Arial"/>
                <a:cs typeface="Arial"/>
              </a:rPr>
              <a:t>for </a:t>
            </a:r>
            <a:r>
              <a:rPr sz="3000" spc="-190" dirty="0">
                <a:latin typeface="Arial"/>
                <a:cs typeface="Arial"/>
              </a:rPr>
              <a:t>each </a:t>
            </a:r>
            <a:r>
              <a:rPr sz="3000" spc="-15" dirty="0">
                <a:latin typeface="Arial"/>
                <a:cs typeface="Arial"/>
              </a:rPr>
              <a:t>top </a:t>
            </a:r>
            <a:r>
              <a:rPr sz="3000" spc="-105" dirty="0">
                <a:latin typeface="Arial"/>
                <a:cs typeface="Arial"/>
              </a:rPr>
              <a:t>event  </a:t>
            </a:r>
            <a:r>
              <a:rPr sz="3000" spc="-140" dirty="0">
                <a:latin typeface="Arial"/>
                <a:cs typeface="Arial"/>
              </a:rPr>
              <a:t>and </a:t>
            </a:r>
            <a:r>
              <a:rPr sz="3000" spc="-215" dirty="0">
                <a:latin typeface="Arial"/>
                <a:cs typeface="Arial"/>
              </a:rPr>
              <a:t>makes </a:t>
            </a:r>
            <a:r>
              <a:rPr sz="3000" spc="95" dirty="0">
                <a:latin typeface="Arial"/>
                <a:cs typeface="Arial"/>
              </a:rPr>
              <a:t>it </a:t>
            </a:r>
            <a:r>
              <a:rPr sz="3000" spc="-10" dirty="0">
                <a:latin typeface="Arial"/>
                <a:cs typeface="Arial"/>
              </a:rPr>
              <a:t>difficult </a:t>
            </a:r>
            <a:r>
              <a:rPr sz="3000" spc="30" dirty="0">
                <a:latin typeface="Arial"/>
                <a:cs typeface="Arial"/>
              </a:rPr>
              <a:t>to</a:t>
            </a:r>
            <a:r>
              <a:rPr sz="3000" spc="-560" dirty="0">
                <a:latin typeface="Arial"/>
                <a:cs typeface="Arial"/>
              </a:rPr>
              <a:t> </a:t>
            </a:r>
            <a:r>
              <a:rPr sz="3000" spc="-185" dirty="0">
                <a:latin typeface="Arial"/>
                <a:cs typeface="Arial"/>
              </a:rPr>
              <a:t>analyze </a:t>
            </a:r>
            <a:r>
              <a:rPr sz="3000" spc="-140" dirty="0">
                <a:latin typeface="Arial"/>
                <a:cs typeface="Arial"/>
              </a:rPr>
              <a:t>complex </a:t>
            </a:r>
            <a:r>
              <a:rPr sz="3000" spc="-185" dirty="0">
                <a:latin typeface="Arial"/>
                <a:cs typeface="Arial"/>
              </a:rPr>
              <a:t>systems.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355600" marR="127000" indent="-342900" algn="just">
              <a:lnSpc>
                <a:spcPct val="90000"/>
              </a:lnSpc>
              <a:spcBef>
                <a:spcPts val="1905"/>
              </a:spcBef>
              <a:buChar char="•"/>
              <a:tabLst>
                <a:tab pos="355600" algn="l"/>
              </a:tabLst>
            </a:pPr>
            <a:r>
              <a:rPr sz="3000" spc="-135" dirty="0">
                <a:latin typeface="Arial"/>
                <a:cs typeface="Arial"/>
              </a:rPr>
              <a:t>Fault </a:t>
            </a:r>
            <a:r>
              <a:rPr sz="3000" spc="-105" dirty="0">
                <a:latin typeface="Arial"/>
                <a:cs typeface="Arial"/>
              </a:rPr>
              <a:t>trees </a:t>
            </a:r>
            <a:r>
              <a:rPr sz="3000" spc="-125" dirty="0">
                <a:latin typeface="Arial"/>
                <a:cs typeface="Arial"/>
              </a:rPr>
              <a:t>developed </a:t>
            </a:r>
            <a:r>
              <a:rPr sz="3000" spc="-120" dirty="0">
                <a:latin typeface="Arial"/>
                <a:cs typeface="Arial"/>
              </a:rPr>
              <a:t>by </a:t>
            </a:r>
            <a:r>
              <a:rPr sz="3000" spc="-40" dirty="0">
                <a:latin typeface="Arial"/>
                <a:cs typeface="Arial"/>
              </a:rPr>
              <a:t>different </a:t>
            </a:r>
            <a:r>
              <a:rPr sz="3000" spc="-95" dirty="0">
                <a:latin typeface="Arial"/>
                <a:cs typeface="Arial"/>
              </a:rPr>
              <a:t>individuals</a:t>
            </a:r>
            <a:r>
              <a:rPr sz="3000" spc="-515" dirty="0"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are  </a:t>
            </a:r>
            <a:r>
              <a:rPr sz="3000" spc="-125" dirty="0">
                <a:latin typeface="Arial"/>
                <a:cs typeface="Arial"/>
              </a:rPr>
              <a:t>usually </a:t>
            </a:r>
            <a:r>
              <a:rPr sz="3000" spc="-40" dirty="0">
                <a:latin typeface="Arial"/>
                <a:cs typeface="Arial"/>
              </a:rPr>
              <a:t>different </a:t>
            </a:r>
            <a:r>
              <a:rPr sz="3000" spc="-35" dirty="0">
                <a:latin typeface="Arial"/>
                <a:cs typeface="Arial"/>
              </a:rPr>
              <a:t>in </a:t>
            </a:r>
            <a:r>
              <a:rPr sz="3000" spc="-65" dirty="0">
                <a:latin typeface="Arial"/>
                <a:cs typeface="Arial"/>
              </a:rPr>
              <a:t>structure, </a:t>
            </a:r>
            <a:r>
              <a:rPr sz="3000" spc="-110" dirty="0">
                <a:latin typeface="Arial"/>
                <a:cs typeface="Arial"/>
              </a:rPr>
              <a:t>producing</a:t>
            </a:r>
            <a:r>
              <a:rPr sz="3000" spc="-585" dirty="0">
                <a:latin typeface="Arial"/>
                <a:cs typeface="Arial"/>
              </a:rPr>
              <a:t> </a:t>
            </a:r>
            <a:r>
              <a:rPr sz="3000" spc="-40" dirty="0">
                <a:latin typeface="Arial"/>
                <a:cs typeface="Arial"/>
              </a:rPr>
              <a:t>different  </a:t>
            </a:r>
            <a:r>
              <a:rPr sz="3000" spc="-55" dirty="0">
                <a:latin typeface="Arial"/>
                <a:cs typeface="Arial"/>
              </a:rPr>
              <a:t>cut </a:t>
            </a:r>
            <a:r>
              <a:rPr sz="3000" spc="-120" dirty="0">
                <a:latin typeface="Arial"/>
                <a:cs typeface="Arial"/>
              </a:rPr>
              <a:t>set </a:t>
            </a:r>
            <a:r>
              <a:rPr sz="3000" spc="-114" dirty="0">
                <a:latin typeface="Arial"/>
                <a:cs typeface="Arial"/>
              </a:rPr>
              <a:t>elements </a:t>
            </a:r>
            <a:r>
              <a:rPr sz="3000" spc="-140" dirty="0">
                <a:latin typeface="Arial"/>
                <a:cs typeface="Arial"/>
              </a:rPr>
              <a:t>and</a:t>
            </a:r>
            <a:r>
              <a:rPr sz="3000" spc="-400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results.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355600" marR="239395" indent="-342900">
              <a:lnSpc>
                <a:spcPts val="3240"/>
              </a:lnSpc>
              <a:spcBef>
                <a:spcPts val="20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20" dirty="0">
                <a:latin typeface="Arial"/>
                <a:cs typeface="Arial"/>
              </a:rPr>
              <a:t>The </a:t>
            </a:r>
            <a:r>
              <a:rPr sz="3000" spc="-215" dirty="0">
                <a:latin typeface="Arial"/>
                <a:cs typeface="Arial"/>
              </a:rPr>
              <a:t>same </a:t>
            </a:r>
            <a:r>
              <a:rPr sz="3000" spc="-100" dirty="0">
                <a:latin typeface="Arial"/>
                <a:cs typeface="Arial"/>
              </a:rPr>
              <a:t>event </a:t>
            </a:r>
            <a:r>
              <a:rPr sz="3000" spc="-180" dirty="0">
                <a:latin typeface="Arial"/>
                <a:cs typeface="Arial"/>
              </a:rPr>
              <a:t>may </a:t>
            </a:r>
            <a:r>
              <a:rPr sz="3000" spc="-135" dirty="0">
                <a:latin typeface="Arial"/>
                <a:cs typeface="Arial"/>
              </a:rPr>
              <a:t>appear </a:t>
            </a:r>
            <a:r>
              <a:rPr sz="3000" spc="-40" dirty="0">
                <a:latin typeface="Arial"/>
                <a:cs typeface="Arial"/>
              </a:rPr>
              <a:t>in different </a:t>
            </a:r>
            <a:r>
              <a:rPr sz="3000" spc="-95" dirty="0">
                <a:latin typeface="Arial"/>
                <a:cs typeface="Arial"/>
              </a:rPr>
              <a:t>parts</a:t>
            </a:r>
            <a:r>
              <a:rPr sz="3000" spc="-37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of 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55" dirty="0">
                <a:latin typeface="Arial"/>
                <a:cs typeface="Arial"/>
              </a:rPr>
              <a:t>tree, </a:t>
            </a:r>
            <a:r>
              <a:rPr sz="3000" spc="-120" dirty="0">
                <a:latin typeface="Arial"/>
                <a:cs typeface="Arial"/>
              </a:rPr>
              <a:t>leading </a:t>
            </a:r>
            <a:r>
              <a:rPr sz="3000" spc="30" dirty="0">
                <a:latin typeface="Arial"/>
                <a:cs typeface="Arial"/>
              </a:rPr>
              <a:t>to</a:t>
            </a:r>
            <a:r>
              <a:rPr sz="3000" spc="-605" dirty="0">
                <a:latin typeface="Arial"/>
                <a:cs typeface="Arial"/>
              </a:rPr>
              <a:t> </a:t>
            </a:r>
            <a:r>
              <a:rPr sz="3000" spc="-175" dirty="0">
                <a:latin typeface="Arial"/>
                <a:cs typeface="Arial"/>
              </a:rPr>
              <a:t>some </a:t>
            </a:r>
            <a:r>
              <a:rPr sz="3000" spc="-15" dirty="0">
                <a:latin typeface="Arial"/>
                <a:cs typeface="Arial"/>
              </a:rPr>
              <a:t>initial </a:t>
            </a:r>
            <a:r>
              <a:rPr sz="3000" spc="-110" dirty="0">
                <a:latin typeface="Arial"/>
                <a:cs typeface="Arial"/>
              </a:rPr>
              <a:t>confusion.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6110" y="461594"/>
            <a:ext cx="28149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Applications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28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855584" cy="2562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25" dirty="0">
                <a:latin typeface="Arial"/>
                <a:cs typeface="Arial"/>
              </a:rPr>
              <a:t>Used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35" dirty="0">
                <a:latin typeface="Arial"/>
                <a:cs typeface="Arial"/>
              </a:rPr>
              <a:t>the field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35" dirty="0">
                <a:latin typeface="Arial"/>
                <a:cs typeface="Arial"/>
              </a:rPr>
              <a:t>safety </a:t>
            </a:r>
            <a:r>
              <a:rPr sz="3200" spc="-120" dirty="0">
                <a:latin typeface="Arial"/>
                <a:cs typeface="Arial"/>
              </a:rPr>
              <a:t>engineering </a:t>
            </a:r>
            <a:r>
              <a:rPr sz="3200" spc="-150" dirty="0">
                <a:latin typeface="Arial"/>
                <a:cs typeface="Arial"/>
              </a:rPr>
              <a:t>and  </a:t>
            </a:r>
            <a:r>
              <a:rPr sz="3200" spc="-95" dirty="0">
                <a:latin typeface="Arial"/>
                <a:cs typeface="Arial"/>
              </a:rPr>
              <a:t>Reliability </a:t>
            </a:r>
            <a:r>
              <a:rPr sz="3200" spc="-120" dirty="0">
                <a:latin typeface="Arial"/>
                <a:cs typeface="Arial"/>
              </a:rPr>
              <a:t>engineering </a:t>
            </a:r>
            <a:r>
              <a:rPr sz="3200" spc="25" dirty="0">
                <a:latin typeface="Arial"/>
                <a:cs typeface="Arial"/>
              </a:rPr>
              <a:t>to </a:t>
            </a:r>
            <a:r>
              <a:rPr sz="3200" spc="-75" dirty="0">
                <a:latin typeface="Arial"/>
                <a:cs typeface="Arial"/>
              </a:rPr>
              <a:t>determine </a:t>
            </a:r>
            <a:r>
              <a:rPr sz="3200" spc="-35" dirty="0">
                <a:latin typeface="Arial"/>
                <a:cs typeface="Arial"/>
              </a:rPr>
              <a:t>the  </a:t>
            </a:r>
            <a:r>
              <a:rPr sz="3200" spc="-55" dirty="0">
                <a:latin typeface="Arial"/>
                <a:cs typeface="Arial"/>
              </a:rPr>
              <a:t>probability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35" dirty="0">
                <a:latin typeface="Arial"/>
                <a:cs typeface="Arial"/>
              </a:rPr>
              <a:t>safety </a:t>
            </a:r>
            <a:r>
              <a:rPr sz="3200" spc="-120" dirty="0">
                <a:latin typeface="Arial"/>
                <a:cs typeface="Arial"/>
              </a:rPr>
              <a:t>accident </a:t>
            </a:r>
            <a:r>
              <a:rPr sz="3200" spc="-25" dirty="0">
                <a:latin typeface="Arial"/>
                <a:cs typeface="Arial"/>
              </a:rPr>
              <a:t>or </a:t>
            </a:r>
            <a:r>
              <a:rPr sz="3200" spc="-245" dirty="0">
                <a:latin typeface="Arial"/>
                <a:cs typeface="Arial"/>
              </a:rPr>
              <a:t>a</a:t>
            </a:r>
            <a:r>
              <a:rPr sz="3200" spc="-580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particular  </a:t>
            </a:r>
            <a:r>
              <a:rPr sz="3200" spc="-190" dirty="0">
                <a:latin typeface="Arial"/>
                <a:cs typeface="Arial"/>
              </a:rPr>
              <a:t>system </a:t>
            </a:r>
            <a:r>
              <a:rPr sz="3200" spc="-110" dirty="0">
                <a:latin typeface="Arial"/>
                <a:cs typeface="Arial"/>
              </a:rPr>
              <a:t>level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failure.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90" dirty="0">
                <a:latin typeface="Arial"/>
                <a:cs typeface="Arial"/>
              </a:rPr>
              <a:t>Aerospace</a:t>
            </a:r>
            <a:r>
              <a:rPr sz="3200" spc="-210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Engineering.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D8DC0-FEFC-4B9D-9B24-60D5FF03A0AA}"/>
              </a:ext>
            </a:extLst>
          </p:cNvPr>
          <p:cNvSpPr txBox="1"/>
          <p:nvPr/>
        </p:nvSpPr>
        <p:spPr>
          <a:xfrm>
            <a:off x="609600" y="47244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https://www.youtube.com/watch?v=l-zZkid-i0Q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8090" y="374345"/>
            <a:ext cx="1609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0" dirty="0"/>
              <a:t>C</a:t>
            </a:r>
            <a:r>
              <a:rPr sz="4000" spc="-370" dirty="0"/>
              <a:t>o</a:t>
            </a:r>
            <a:r>
              <a:rPr sz="4000" spc="-160" dirty="0"/>
              <a:t>n</a:t>
            </a:r>
            <a:r>
              <a:rPr sz="4000" spc="180" dirty="0"/>
              <a:t>t</a:t>
            </a:r>
            <a:r>
              <a:rPr sz="4000" spc="-690" dirty="0"/>
              <a:t>d…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3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392180"/>
            <a:ext cx="7452359" cy="331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250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lang="en-US" sz="2800" spc="-2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C00000"/>
                </a:solidFill>
                <a:latin typeface="Arial"/>
                <a:cs typeface="Arial"/>
              </a:rPr>
              <a:t>logic </a:t>
            </a:r>
            <a:r>
              <a:rPr sz="2800" spc="-130" dirty="0">
                <a:solidFill>
                  <a:srgbClr val="C00000"/>
                </a:solidFill>
                <a:latin typeface="Arial"/>
                <a:cs typeface="Arial"/>
              </a:rPr>
              <a:t>diagram </a:t>
            </a:r>
            <a:r>
              <a:rPr sz="2800" spc="-114" dirty="0">
                <a:solidFill>
                  <a:srgbClr val="C00000"/>
                </a:solidFill>
                <a:latin typeface="Arial"/>
                <a:cs typeface="Arial"/>
              </a:rPr>
              <a:t>called </a:t>
            </a:r>
            <a:r>
              <a:rPr sz="2800" spc="-130" dirty="0">
                <a:solidFill>
                  <a:srgbClr val="C00000"/>
                </a:solidFill>
                <a:latin typeface="Arial"/>
                <a:cs typeface="Arial"/>
              </a:rPr>
              <a:t>Fault </a:t>
            </a:r>
            <a:r>
              <a:rPr sz="2800" spc="-45" dirty="0">
                <a:solidFill>
                  <a:srgbClr val="C00000"/>
                </a:solidFill>
                <a:latin typeface="Arial"/>
                <a:cs typeface="Arial"/>
              </a:rPr>
              <a:t>tree </a:t>
            </a:r>
            <a:r>
              <a:rPr sz="2800" spc="-145" dirty="0">
                <a:solidFill>
                  <a:srgbClr val="C00000"/>
                </a:solidFill>
                <a:latin typeface="Arial"/>
                <a:cs typeface="Arial"/>
              </a:rPr>
              <a:t>is </a:t>
            </a:r>
            <a:r>
              <a:rPr sz="2800" spc="-95" dirty="0">
                <a:solidFill>
                  <a:srgbClr val="C00000"/>
                </a:solidFill>
                <a:latin typeface="Arial"/>
                <a:cs typeface="Arial"/>
              </a:rPr>
              <a:t>constructed </a:t>
            </a:r>
            <a:r>
              <a:rPr sz="2800" spc="20" dirty="0">
                <a:solidFill>
                  <a:srgbClr val="C00000"/>
                </a:solidFill>
                <a:latin typeface="Arial"/>
                <a:cs typeface="Arial"/>
              </a:rPr>
              <a:t>to  </a:t>
            </a:r>
            <a:r>
              <a:rPr sz="2800" spc="-135" dirty="0">
                <a:solidFill>
                  <a:srgbClr val="C00000"/>
                </a:solidFill>
                <a:latin typeface="Arial"/>
                <a:cs typeface="Arial"/>
              </a:rPr>
              <a:t>show </a:t>
            </a:r>
            <a:r>
              <a:rPr sz="2800" spc="-35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2800" spc="-95" dirty="0">
                <a:solidFill>
                  <a:srgbClr val="C00000"/>
                </a:solidFill>
                <a:latin typeface="Arial"/>
                <a:cs typeface="Arial"/>
              </a:rPr>
              <a:t>event</a:t>
            </a:r>
            <a:r>
              <a:rPr sz="2800" spc="-2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C00000"/>
                </a:solidFill>
                <a:latin typeface="Arial"/>
                <a:cs typeface="Arial"/>
              </a:rPr>
              <a:t>relationship</a:t>
            </a:r>
            <a:r>
              <a:rPr sz="2800" spc="-7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355600" marR="217804" indent="-342900">
              <a:lnSpc>
                <a:spcPct val="15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80" dirty="0">
                <a:latin typeface="Arial"/>
                <a:cs typeface="Arial"/>
              </a:rPr>
              <a:t>Probability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20" dirty="0">
                <a:latin typeface="Arial"/>
                <a:cs typeface="Arial"/>
              </a:rPr>
              <a:t>occurrence </a:t>
            </a:r>
            <a:r>
              <a:rPr sz="2800" spc="-160" dirty="0">
                <a:latin typeface="Arial"/>
                <a:cs typeface="Arial"/>
              </a:rPr>
              <a:t>values </a:t>
            </a:r>
            <a:r>
              <a:rPr sz="2800" spc="-130" dirty="0">
                <a:latin typeface="Arial"/>
                <a:cs typeface="Arial"/>
              </a:rPr>
              <a:t>are </a:t>
            </a:r>
            <a:r>
              <a:rPr sz="2800" spc="-180" dirty="0">
                <a:latin typeface="Arial"/>
                <a:cs typeface="Arial"/>
              </a:rPr>
              <a:t>assigned</a:t>
            </a:r>
            <a:r>
              <a:rPr sz="2800" spc="-345" dirty="0">
                <a:latin typeface="Arial"/>
                <a:cs typeface="Arial"/>
              </a:rPr>
              <a:t> </a:t>
            </a:r>
            <a:r>
              <a:rPr sz="2800" spc="20" dirty="0">
                <a:latin typeface="Arial"/>
                <a:cs typeface="Arial"/>
              </a:rPr>
              <a:t>to 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85" dirty="0">
                <a:latin typeface="Arial"/>
                <a:cs typeface="Arial"/>
              </a:rPr>
              <a:t>lowest </a:t>
            </a:r>
            <a:r>
              <a:rPr sz="2800" spc="-130" dirty="0">
                <a:latin typeface="Arial"/>
                <a:cs typeface="Arial"/>
              </a:rPr>
              <a:t>events </a:t>
            </a:r>
            <a:r>
              <a:rPr sz="2800" spc="-35" dirty="0">
                <a:latin typeface="Arial"/>
                <a:cs typeface="Arial"/>
              </a:rPr>
              <a:t>in the </a:t>
            </a:r>
            <a:r>
              <a:rPr sz="2800" spc="-45" dirty="0">
                <a:latin typeface="Arial"/>
                <a:cs typeface="Arial"/>
              </a:rPr>
              <a:t>tree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65" dirty="0">
                <a:latin typeface="Arial"/>
                <a:cs typeface="Arial"/>
              </a:rPr>
              <a:t>order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60" dirty="0">
                <a:latin typeface="Arial"/>
                <a:cs typeface="Arial"/>
              </a:rPr>
              <a:t>obtain 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probability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occurrence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top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event.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132" y="461594"/>
            <a:ext cx="556526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Why </a:t>
            </a:r>
            <a:r>
              <a:rPr spc="-650" dirty="0"/>
              <a:t>F</a:t>
            </a:r>
            <a:r>
              <a:rPr lang="en-IN" spc="-650" dirty="0"/>
              <a:t> </a:t>
            </a:r>
            <a:r>
              <a:rPr spc="-650" dirty="0"/>
              <a:t>TA </a:t>
            </a:r>
            <a:r>
              <a:rPr lang="en-IN" spc="-650" dirty="0"/>
              <a:t> </a:t>
            </a:r>
            <a:r>
              <a:rPr spc="-225" dirty="0"/>
              <a:t>is </a:t>
            </a:r>
            <a:r>
              <a:rPr spc="-200" dirty="0"/>
              <a:t>Carried</a:t>
            </a:r>
            <a:r>
              <a:rPr spc="-430" dirty="0"/>
              <a:t> </a:t>
            </a:r>
            <a:r>
              <a:rPr spc="-204" dirty="0"/>
              <a:t>Out?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4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834642"/>
            <a:ext cx="6804025" cy="33028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45" dirty="0">
                <a:latin typeface="Arial"/>
                <a:cs typeface="Arial"/>
              </a:rPr>
              <a:t>Identify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204" dirty="0">
                <a:latin typeface="Arial"/>
                <a:cs typeface="Arial"/>
              </a:rPr>
              <a:t>cause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220" dirty="0">
                <a:latin typeface="Arial"/>
                <a:cs typeface="Arial"/>
              </a:rPr>
              <a:t>a</a:t>
            </a:r>
            <a:r>
              <a:rPr sz="2800" spc="-405" dirty="0">
                <a:latin typeface="Arial"/>
                <a:cs typeface="Arial"/>
              </a:rPr>
              <a:t> </a:t>
            </a:r>
            <a:r>
              <a:rPr lang="en-IN" sz="2800" spc="-40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failure.</a:t>
            </a:r>
            <a:endParaRPr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5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Monitor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55" dirty="0">
                <a:latin typeface="Arial"/>
                <a:cs typeface="Arial"/>
              </a:rPr>
              <a:t>control </a:t>
            </a:r>
            <a:r>
              <a:rPr sz="2800" spc="-120" dirty="0">
                <a:latin typeface="Arial"/>
                <a:cs typeface="Arial"/>
              </a:rPr>
              <a:t>safety </a:t>
            </a:r>
            <a:r>
              <a:rPr sz="2800" spc="-100" dirty="0">
                <a:latin typeface="Arial"/>
                <a:cs typeface="Arial"/>
              </a:rPr>
              <a:t>performance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390" dirty="0">
                <a:latin typeface="Arial"/>
                <a:cs typeface="Arial"/>
              </a:rPr>
              <a:t> </a:t>
            </a:r>
            <a:r>
              <a:rPr sz="2800" spc="-220" dirty="0">
                <a:latin typeface="Arial"/>
                <a:cs typeface="Arial"/>
              </a:rPr>
              <a:t>a  </a:t>
            </a:r>
            <a:r>
              <a:rPr sz="2800" spc="-135" dirty="0">
                <a:latin typeface="Arial"/>
                <a:cs typeface="Arial"/>
              </a:rPr>
              <a:t>complex </a:t>
            </a:r>
            <a:r>
              <a:rPr sz="2800" spc="-155" dirty="0">
                <a:latin typeface="Arial"/>
                <a:cs typeface="Arial"/>
              </a:rPr>
              <a:t>system.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35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340" dirty="0">
                <a:latin typeface="Arial"/>
                <a:cs typeface="Arial"/>
              </a:rPr>
              <a:t>To </a:t>
            </a:r>
            <a:r>
              <a:rPr sz="2800" spc="-35" dirty="0">
                <a:latin typeface="Arial"/>
                <a:cs typeface="Arial"/>
              </a:rPr>
              <a:t>identify the </a:t>
            </a:r>
            <a:r>
              <a:rPr sz="2800" spc="-100" dirty="0">
                <a:latin typeface="Arial"/>
                <a:cs typeface="Arial"/>
              </a:rPr>
              <a:t>effects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20" dirty="0">
                <a:latin typeface="Arial"/>
                <a:cs typeface="Arial"/>
              </a:rPr>
              <a:t>human </a:t>
            </a:r>
            <a:r>
              <a:rPr sz="2800" spc="-90" dirty="0">
                <a:latin typeface="Arial"/>
                <a:cs typeface="Arial"/>
              </a:rPr>
              <a:t>errors</a:t>
            </a:r>
            <a:r>
              <a:rPr sz="2800" spc="-32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35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80" dirty="0">
                <a:latin typeface="Arial"/>
                <a:cs typeface="Arial"/>
              </a:rPr>
              <a:t>Minimize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80" dirty="0">
                <a:latin typeface="Arial"/>
                <a:cs typeface="Arial"/>
              </a:rPr>
              <a:t>optimize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resources.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ACD8-E941-4D01-9972-853C00C3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315" dirty="0"/>
              <a:t>The </a:t>
            </a:r>
            <a:r>
              <a:rPr lang="en-IN" spc="-195" dirty="0"/>
              <a:t>Fault</a:t>
            </a:r>
            <a:r>
              <a:rPr lang="en-IN" spc="-229" dirty="0"/>
              <a:t> </a:t>
            </a:r>
            <a:r>
              <a:rPr lang="en-IN" spc="-330" dirty="0"/>
              <a:t>Tree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AE14C-3CCD-4626-A736-54E9E1F1B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365" y="1382013"/>
            <a:ext cx="7875269" cy="30162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spc="-114" dirty="0">
                <a:solidFill>
                  <a:srgbClr val="C00000"/>
                </a:solidFill>
                <a:latin typeface="Arial"/>
                <a:cs typeface="Arial"/>
              </a:rPr>
              <a:t>Fault trees are a deductive method for identifying ways in which hazards can lead to accidents</a:t>
            </a:r>
          </a:p>
          <a:p>
            <a:endParaRPr lang="en-IN" spc="-114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spc="-114" dirty="0">
                <a:solidFill>
                  <a:srgbClr val="C00000"/>
                </a:solidFill>
                <a:latin typeface="Arial"/>
                <a:cs typeface="Arial"/>
              </a:rPr>
              <a:t>The approach starts with well defined accident/top event and works backward toward the various scenarios that can cause the accident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05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8845" y="415493"/>
            <a:ext cx="3225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15" dirty="0"/>
              <a:t>The </a:t>
            </a:r>
            <a:r>
              <a:rPr spc="-195" dirty="0"/>
              <a:t>Fault</a:t>
            </a:r>
            <a:r>
              <a:rPr spc="-229" dirty="0"/>
              <a:t> </a:t>
            </a:r>
            <a:r>
              <a:rPr spc="-330" dirty="0"/>
              <a:t>Tree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6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170787"/>
            <a:ext cx="7579359" cy="44527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86715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114" dirty="0">
                <a:solidFill>
                  <a:srgbClr val="0070C0"/>
                </a:solidFill>
                <a:latin typeface="Arial"/>
                <a:cs typeface="Arial"/>
              </a:rPr>
              <a:t>Fault</a:t>
            </a:r>
            <a:r>
              <a:rPr sz="2600" spc="-1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600" spc="-40" dirty="0">
                <a:solidFill>
                  <a:srgbClr val="0070C0"/>
                </a:solidFill>
                <a:latin typeface="Arial"/>
                <a:cs typeface="Arial"/>
              </a:rPr>
              <a:t>tree</a:t>
            </a:r>
            <a:r>
              <a:rPr sz="2600" spc="-16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600" spc="-135" dirty="0">
                <a:solidFill>
                  <a:srgbClr val="0070C0"/>
                </a:solidFill>
                <a:latin typeface="Arial"/>
                <a:cs typeface="Arial"/>
              </a:rPr>
              <a:t>is</a:t>
            </a:r>
            <a:r>
              <a:rPr sz="2600" spc="-1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600" spc="-30" dirty="0">
                <a:solidFill>
                  <a:srgbClr val="0070C0"/>
                </a:solidFill>
                <a:latin typeface="Arial"/>
                <a:cs typeface="Arial"/>
              </a:rPr>
              <a:t>the</a:t>
            </a:r>
            <a:r>
              <a:rPr sz="2600" spc="-1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600" spc="-95" dirty="0">
                <a:solidFill>
                  <a:srgbClr val="0070C0"/>
                </a:solidFill>
                <a:latin typeface="Arial"/>
                <a:cs typeface="Arial"/>
              </a:rPr>
              <a:t>logical</a:t>
            </a:r>
            <a:r>
              <a:rPr sz="2600" spc="-1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600" spc="-80" dirty="0">
                <a:solidFill>
                  <a:srgbClr val="0070C0"/>
                </a:solidFill>
                <a:latin typeface="Arial"/>
                <a:cs typeface="Arial"/>
              </a:rPr>
              <a:t>model</a:t>
            </a:r>
            <a:r>
              <a:rPr sz="2600" spc="-15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0070C0"/>
                </a:solidFill>
                <a:latin typeface="Arial"/>
                <a:cs typeface="Arial"/>
              </a:rPr>
              <a:t>of</a:t>
            </a:r>
            <a:r>
              <a:rPr sz="2600" spc="-1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600" spc="-30" dirty="0">
                <a:solidFill>
                  <a:srgbClr val="0070C0"/>
                </a:solidFill>
                <a:latin typeface="Arial"/>
                <a:cs typeface="Arial"/>
              </a:rPr>
              <a:t>the</a:t>
            </a:r>
            <a:r>
              <a:rPr sz="2600" spc="-16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600" spc="-65" dirty="0">
                <a:solidFill>
                  <a:srgbClr val="0070C0"/>
                </a:solidFill>
                <a:latin typeface="Arial"/>
                <a:cs typeface="Arial"/>
              </a:rPr>
              <a:t>relationship</a:t>
            </a:r>
            <a:r>
              <a:rPr sz="2600" spc="-15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0070C0"/>
                </a:solidFill>
                <a:latin typeface="Arial"/>
                <a:cs typeface="Arial"/>
              </a:rPr>
              <a:t>of  </a:t>
            </a:r>
            <a:r>
              <a:rPr sz="2600" spc="-30" dirty="0">
                <a:solidFill>
                  <a:srgbClr val="0070C0"/>
                </a:solidFill>
                <a:latin typeface="Arial"/>
                <a:cs typeface="Arial"/>
              </a:rPr>
              <a:t>the </a:t>
            </a:r>
            <a:r>
              <a:rPr sz="2600" spc="-100" dirty="0">
                <a:solidFill>
                  <a:srgbClr val="0070C0"/>
                </a:solidFill>
                <a:latin typeface="Arial"/>
                <a:cs typeface="Arial"/>
              </a:rPr>
              <a:t>undesired </a:t>
            </a:r>
            <a:r>
              <a:rPr sz="2600" spc="-85" dirty="0">
                <a:solidFill>
                  <a:srgbClr val="0070C0"/>
                </a:solidFill>
                <a:latin typeface="Arial"/>
                <a:cs typeface="Arial"/>
              </a:rPr>
              <a:t>event </a:t>
            </a:r>
            <a:r>
              <a:rPr sz="2600" spc="25" dirty="0">
                <a:solidFill>
                  <a:srgbClr val="0070C0"/>
                </a:solidFill>
                <a:latin typeface="Arial"/>
                <a:cs typeface="Arial"/>
              </a:rPr>
              <a:t>to</a:t>
            </a:r>
            <a:r>
              <a:rPr sz="2600" spc="-459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600" spc="-85" dirty="0">
                <a:solidFill>
                  <a:srgbClr val="0070C0"/>
                </a:solidFill>
                <a:latin typeface="Arial"/>
                <a:cs typeface="Arial"/>
              </a:rPr>
              <a:t>more </a:t>
            </a:r>
            <a:r>
              <a:rPr sz="2600" spc="-155" dirty="0">
                <a:solidFill>
                  <a:srgbClr val="0070C0"/>
                </a:solidFill>
                <a:latin typeface="Arial"/>
                <a:cs typeface="Arial"/>
              </a:rPr>
              <a:t>basic </a:t>
            </a:r>
            <a:r>
              <a:rPr sz="2600" spc="-114" dirty="0">
                <a:solidFill>
                  <a:srgbClr val="0070C0"/>
                </a:solidFill>
                <a:latin typeface="Arial"/>
                <a:cs typeface="Arial"/>
              </a:rPr>
              <a:t>events.</a:t>
            </a:r>
            <a:endParaRPr sz="26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18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19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600" spc="-1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C00000"/>
                </a:solidFill>
                <a:latin typeface="Arial"/>
                <a:cs typeface="Arial"/>
              </a:rPr>
              <a:t>top</a:t>
            </a:r>
            <a:r>
              <a:rPr sz="2600" spc="-1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85" dirty="0">
                <a:solidFill>
                  <a:srgbClr val="C00000"/>
                </a:solidFill>
                <a:latin typeface="Arial"/>
                <a:cs typeface="Arial"/>
              </a:rPr>
              <a:t>event</a:t>
            </a:r>
            <a:r>
              <a:rPr sz="2600" spc="-1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2600" spc="-1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3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600" spc="-1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114" dirty="0">
                <a:solidFill>
                  <a:srgbClr val="C00000"/>
                </a:solidFill>
                <a:latin typeface="Arial"/>
                <a:cs typeface="Arial"/>
              </a:rPr>
              <a:t>Fault</a:t>
            </a:r>
            <a:r>
              <a:rPr sz="2600" spc="-1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40" dirty="0">
                <a:solidFill>
                  <a:srgbClr val="C00000"/>
                </a:solidFill>
                <a:latin typeface="Arial"/>
                <a:cs typeface="Arial"/>
              </a:rPr>
              <a:t>tree</a:t>
            </a:r>
            <a:r>
              <a:rPr sz="2600" spc="-1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135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2600" spc="-1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3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600" spc="-1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100" dirty="0">
                <a:solidFill>
                  <a:srgbClr val="C00000"/>
                </a:solidFill>
                <a:latin typeface="Arial"/>
                <a:cs typeface="Arial"/>
              </a:rPr>
              <a:t>undesired</a:t>
            </a:r>
            <a:r>
              <a:rPr sz="2600" spc="-1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85" dirty="0">
                <a:solidFill>
                  <a:srgbClr val="C00000"/>
                </a:solidFill>
                <a:latin typeface="Arial"/>
                <a:cs typeface="Arial"/>
              </a:rPr>
              <a:t>event</a:t>
            </a:r>
            <a:r>
              <a:rPr sz="2600" spc="-85" dirty="0"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  <a:p>
            <a:pPr marL="355600" marR="383540" indent="-342900">
              <a:lnSpc>
                <a:spcPct val="15010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190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2600" spc="-60" dirty="0">
                <a:solidFill>
                  <a:srgbClr val="C00000"/>
                </a:solidFill>
                <a:latin typeface="Arial"/>
                <a:cs typeface="Arial"/>
              </a:rPr>
              <a:t>middle </a:t>
            </a:r>
            <a:r>
              <a:rPr sz="2600" spc="-120" dirty="0">
                <a:solidFill>
                  <a:srgbClr val="C00000"/>
                </a:solidFill>
                <a:latin typeface="Arial"/>
                <a:cs typeface="Arial"/>
              </a:rPr>
              <a:t>events </a:t>
            </a:r>
            <a:r>
              <a:rPr sz="2600" spc="-114" dirty="0">
                <a:solidFill>
                  <a:srgbClr val="C00000"/>
                </a:solidFill>
                <a:latin typeface="Arial"/>
                <a:cs typeface="Arial"/>
              </a:rPr>
              <a:t>are </a:t>
            </a:r>
            <a:r>
              <a:rPr sz="2600" spc="-55" dirty="0">
                <a:solidFill>
                  <a:srgbClr val="C00000"/>
                </a:solidFill>
                <a:latin typeface="Arial"/>
                <a:cs typeface="Arial"/>
              </a:rPr>
              <a:t>intermediate </a:t>
            </a:r>
            <a:r>
              <a:rPr sz="2600" spc="-120" dirty="0">
                <a:solidFill>
                  <a:srgbClr val="C00000"/>
                </a:solidFill>
                <a:latin typeface="Arial"/>
                <a:cs typeface="Arial"/>
              </a:rPr>
              <a:t>events </a:t>
            </a:r>
            <a:endParaRPr lang="en-IN" sz="2600" spc="-12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355600" marR="383540" indent="-342900">
              <a:lnSpc>
                <a:spcPct val="15010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IN" sz="2600" spc="-3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600" spc="-30" dirty="0">
                <a:solidFill>
                  <a:srgbClr val="C00000"/>
                </a:solidFill>
                <a:latin typeface="Arial"/>
                <a:cs typeface="Arial"/>
              </a:rPr>
              <a:t>he  </a:t>
            </a:r>
            <a:r>
              <a:rPr sz="2600" spc="-155" dirty="0">
                <a:solidFill>
                  <a:srgbClr val="C00000"/>
                </a:solidFill>
                <a:latin typeface="Arial"/>
                <a:cs typeface="Arial"/>
              </a:rPr>
              <a:t>basic </a:t>
            </a:r>
            <a:r>
              <a:rPr sz="2600" spc="-120" dirty="0">
                <a:solidFill>
                  <a:srgbClr val="C00000"/>
                </a:solidFill>
                <a:latin typeface="Arial"/>
                <a:cs typeface="Arial"/>
              </a:rPr>
              <a:t>events </a:t>
            </a:r>
            <a:r>
              <a:rPr sz="2600" spc="-114" dirty="0">
                <a:solidFill>
                  <a:srgbClr val="C00000"/>
                </a:solidFill>
                <a:latin typeface="Arial"/>
                <a:cs typeface="Arial"/>
              </a:rPr>
              <a:t>are </a:t>
            </a:r>
            <a:r>
              <a:rPr sz="2600" spc="-40" dirty="0">
                <a:solidFill>
                  <a:srgbClr val="C00000"/>
                </a:solidFill>
                <a:latin typeface="Arial"/>
                <a:cs typeface="Arial"/>
              </a:rPr>
              <a:t>at </a:t>
            </a:r>
            <a:r>
              <a:rPr sz="2600" spc="-25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600" spc="-3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C00000"/>
                </a:solidFill>
                <a:latin typeface="Arial"/>
                <a:cs typeface="Arial"/>
              </a:rPr>
              <a:t>bottom.</a:t>
            </a:r>
            <a:endParaRPr sz="26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355600" marR="487680" indent="-342900">
              <a:lnSpc>
                <a:spcPct val="15010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190" dirty="0">
                <a:latin typeface="Arial"/>
                <a:cs typeface="Arial"/>
              </a:rPr>
              <a:t>The </a:t>
            </a:r>
            <a:r>
              <a:rPr sz="2600" spc="-95" dirty="0">
                <a:latin typeface="Arial"/>
                <a:cs typeface="Arial"/>
              </a:rPr>
              <a:t>logic </a:t>
            </a:r>
            <a:r>
              <a:rPr sz="2600" spc="-65" dirty="0">
                <a:latin typeface="Arial"/>
                <a:cs typeface="Arial"/>
              </a:rPr>
              <a:t>relationship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120" dirty="0">
                <a:latin typeface="Arial"/>
                <a:cs typeface="Arial"/>
              </a:rPr>
              <a:t>events </a:t>
            </a:r>
            <a:r>
              <a:rPr sz="2600" spc="-114" dirty="0">
                <a:latin typeface="Arial"/>
                <a:cs typeface="Arial"/>
              </a:rPr>
              <a:t>are shown </a:t>
            </a:r>
            <a:r>
              <a:rPr sz="2600" spc="-110" dirty="0">
                <a:latin typeface="Arial"/>
                <a:cs typeface="Arial"/>
              </a:rPr>
              <a:t>by</a:t>
            </a:r>
            <a:r>
              <a:rPr sz="2600" spc="-445" dirty="0">
                <a:latin typeface="Arial"/>
                <a:cs typeface="Arial"/>
              </a:rPr>
              <a:t> </a:t>
            </a:r>
            <a:r>
              <a:rPr lang="en-IN" sz="2600" spc="-445" dirty="0">
                <a:latin typeface="Arial"/>
                <a:cs typeface="Arial"/>
              </a:rPr>
              <a:t> </a:t>
            </a:r>
            <a:r>
              <a:rPr sz="2600" spc="-95" dirty="0">
                <a:latin typeface="Arial"/>
                <a:cs typeface="Arial"/>
              </a:rPr>
              <a:t>logic  </a:t>
            </a:r>
            <a:r>
              <a:rPr sz="2600" spc="-140" dirty="0">
                <a:latin typeface="Arial"/>
                <a:cs typeface="Arial"/>
              </a:rPr>
              <a:t>symbols </a:t>
            </a:r>
            <a:r>
              <a:rPr sz="2600" spc="-20" dirty="0">
                <a:latin typeface="Arial"/>
                <a:cs typeface="Arial"/>
              </a:rPr>
              <a:t>or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spc="-150" dirty="0">
                <a:latin typeface="Arial"/>
                <a:cs typeface="Arial"/>
              </a:rPr>
              <a:t>gates.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1352" y="263093"/>
            <a:ext cx="57848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0" dirty="0"/>
              <a:t>Basic </a:t>
            </a:r>
            <a:r>
              <a:rPr spc="-195" dirty="0"/>
              <a:t>Fault </a:t>
            </a:r>
            <a:r>
              <a:rPr spc="-330" dirty="0"/>
              <a:t>Tree</a:t>
            </a:r>
            <a:r>
              <a:rPr spc="-254" dirty="0"/>
              <a:t> </a:t>
            </a:r>
            <a:r>
              <a:rPr spc="-130" dirty="0"/>
              <a:t>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319087" y="1295349"/>
            <a:ext cx="8139049" cy="42979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7</a:t>
            </a:fld>
            <a:endParaRPr spc="-6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90C876-5758-4147-866F-F6E41089F4D4}"/>
              </a:ext>
            </a:extLst>
          </p:cNvPr>
          <p:cNvSpPr txBox="1"/>
          <p:nvPr/>
        </p:nvSpPr>
        <p:spPr>
          <a:xfrm>
            <a:off x="6639432" y="4946952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Which cannot be defined further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8E9ADF-AC09-4E75-8308-CF9F4E1A4DF9}"/>
              </a:ext>
            </a:extLst>
          </p:cNvPr>
          <p:cNvSpPr txBox="1"/>
          <p:nvPr/>
        </p:nvSpPr>
        <p:spPr>
          <a:xfrm>
            <a:off x="7466202" y="375216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Which can be defined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3604" y="461594"/>
            <a:ext cx="48012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0" dirty="0"/>
              <a:t>Events </a:t>
            </a:r>
            <a:r>
              <a:rPr spc="-5" dirty="0"/>
              <a:t>of </a:t>
            </a:r>
            <a:r>
              <a:rPr spc="-340" dirty="0"/>
              <a:t>a </a:t>
            </a:r>
            <a:r>
              <a:rPr spc="-195" dirty="0"/>
              <a:t>Fault</a:t>
            </a:r>
            <a:r>
              <a:rPr spc="-335" dirty="0"/>
              <a:t> </a:t>
            </a:r>
            <a:r>
              <a:rPr spc="-60" dirty="0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4478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410454" y="2360"/>
                </a:lnTo>
                <a:lnTo>
                  <a:pt x="365059" y="9289"/>
                </a:lnTo>
                <a:lnTo>
                  <a:pt x="321243" y="20557"/>
                </a:lnTo>
                <a:lnTo>
                  <a:pt x="279238" y="35933"/>
                </a:lnTo>
                <a:lnTo>
                  <a:pt x="239272" y="55187"/>
                </a:lnTo>
                <a:lnTo>
                  <a:pt x="201576" y="78090"/>
                </a:lnTo>
                <a:lnTo>
                  <a:pt x="166379" y="104411"/>
                </a:lnTo>
                <a:lnTo>
                  <a:pt x="133911" y="133921"/>
                </a:lnTo>
                <a:lnTo>
                  <a:pt x="104403" y="166390"/>
                </a:lnTo>
                <a:lnTo>
                  <a:pt x="78083" y="201587"/>
                </a:lnTo>
                <a:lnTo>
                  <a:pt x="55182" y="239283"/>
                </a:lnTo>
                <a:lnTo>
                  <a:pt x="35929" y="279249"/>
                </a:lnTo>
                <a:lnTo>
                  <a:pt x="20555" y="321253"/>
                </a:lnTo>
                <a:lnTo>
                  <a:pt x="9288" y="365066"/>
                </a:lnTo>
                <a:lnTo>
                  <a:pt x="2360" y="410458"/>
                </a:lnTo>
                <a:lnTo>
                  <a:pt x="0" y="457200"/>
                </a:lnTo>
                <a:lnTo>
                  <a:pt x="2360" y="503941"/>
                </a:lnTo>
                <a:lnTo>
                  <a:pt x="9288" y="549333"/>
                </a:lnTo>
                <a:lnTo>
                  <a:pt x="20555" y="593146"/>
                </a:lnTo>
                <a:lnTo>
                  <a:pt x="35929" y="635150"/>
                </a:lnTo>
                <a:lnTo>
                  <a:pt x="55182" y="675116"/>
                </a:lnTo>
                <a:lnTo>
                  <a:pt x="78083" y="712812"/>
                </a:lnTo>
                <a:lnTo>
                  <a:pt x="104403" y="748009"/>
                </a:lnTo>
                <a:lnTo>
                  <a:pt x="133911" y="780478"/>
                </a:lnTo>
                <a:lnTo>
                  <a:pt x="166379" y="809988"/>
                </a:lnTo>
                <a:lnTo>
                  <a:pt x="201576" y="836309"/>
                </a:lnTo>
                <a:lnTo>
                  <a:pt x="239272" y="859212"/>
                </a:lnTo>
                <a:lnTo>
                  <a:pt x="279238" y="878466"/>
                </a:lnTo>
                <a:lnTo>
                  <a:pt x="321243" y="893842"/>
                </a:lnTo>
                <a:lnTo>
                  <a:pt x="365059" y="905110"/>
                </a:lnTo>
                <a:lnTo>
                  <a:pt x="410454" y="912039"/>
                </a:lnTo>
                <a:lnTo>
                  <a:pt x="457200" y="914400"/>
                </a:lnTo>
                <a:lnTo>
                  <a:pt x="503941" y="912039"/>
                </a:lnTo>
                <a:lnTo>
                  <a:pt x="549333" y="905110"/>
                </a:lnTo>
                <a:lnTo>
                  <a:pt x="593146" y="893842"/>
                </a:lnTo>
                <a:lnTo>
                  <a:pt x="635150" y="878466"/>
                </a:lnTo>
                <a:lnTo>
                  <a:pt x="675116" y="859212"/>
                </a:lnTo>
                <a:lnTo>
                  <a:pt x="712812" y="836309"/>
                </a:lnTo>
                <a:lnTo>
                  <a:pt x="748009" y="809988"/>
                </a:lnTo>
                <a:lnTo>
                  <a:pt x="780478" y="780478"/>
                </a:lnTo>
                <a:lnTo>
                  <a:pt x="809988" y="748009"/>
                </a:lnTo>
                <a:lnTo>
                  <a:pt x="836309" y="712812"/>
                </a:lnTo>
                <a:lnTo>
                  <a:pt x="859212" y="675116"/>
                </a:lnTo>
                <a:lnTo>
                  <a:pt x="878466" y="635150"/>
                </a:lnTo>
                <a:lnTo>
                  <a:pt x="893842" y="593146"/>
                </a:lnTo>
                <a:lnTo>
                  <a:pt x="905110" y="549333"/>
                </a:lnTo>
                <a:lnTo>
                  <a:pt x="912039" y="503941"/>
                </a:lnTo>
                <a:lnTo>
                  <a:pt x="914400" y="457200"/>
                </a:lnTo>
                <a:lnTo>
                  <a:pt x="912039" y="410458"/>
                </a:lnTo>
                <a:lnTo>
                  <a:pt x="905110" y="365066"/>
                </a:lnTo>
                <a:lnTo>
                  <a:pt x="893842" y="321253"/>
                </a:lnTo>
                <a:lnTo>
                  <a:pt x="878466" y="279249"/>
                </a:lnTo>
                <a:lnTo>
                  <a:pt x="859212" y="239283"/>
                </a:lnTo>
                <a:lnTo>
                  <a:pt x="836309" y="201587"/>
                </a:lnTo>
                <a:lnTo>
                  <a:pt x="809988" y="166390"/>
                </a:lnTo>
                <a:lnTo>
                  <a:pt x="780478" y="133921"/>
                </a:lnTo>
                <a:lnTo>
                  <a:pt x="748009" y="104411"/>
                </a:lnTo>
                <a:lnTo>
                  <a:pt x="712812" y="78090"/>
                </a:lnTo>
                <a:lnTo>
                  <a:pt x="675116" y="55187"/>
                </a:lnTo>
                <a:lnTo>
                  <a:pt x="635150" y="35933"/>
                </a:lnTo>
                <a:lnTo>
                  <a:pt x="593146" y="20557"/>
                </a:lnTo>
                <a:lnTo>
                  <a:pt x="549333" y="9289"/>
                </a:lnTo>
                <a:lnTo>
                  <a:pt x="503941" y="236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000" y="14478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200"/>
                </a:moveTo>
                <a:lnTo>
                  <a:pt x="2360" y="410458"/>
                </a:lnTo>
                <a:lnTo>
                  <a:pt x="9288" y="365066"/>
                </a:lnTo>
                <a:lnTo>
                  <a:pt x="20555" y="321253"/>
                </a:lnTo>
                <a:lnTo>
                  <a:pt x="35929" y="279249"/>
                </a:lnTo>
                <a:lnTo>
                  <a:pt x="55182" y="239283"/>
                </a:lnTo>
                <a:lnTo>
                  <a:pt x="78083" y="201587"/>
                </a:lnTo>
                <a:lnTo>
                  <a:pt x="104403" y="166390"/>
                </a:lnTo>
                <a:lnTo>
                  <a:pt x="133911" y="133921"/>
                </a:lnTo>
                <a:lnTo>
                  <a:pt x="166379" y="104411"/>
                </a:lnTo>
                <a:lnTo>
                  <a:pt x="201576" y="78090"/>
                </a:lnTo>
                <a:lnTo>
                  <a:pt x="239272" y="55187"/>
                </a:lnTo>
                <a:lnTo>
                  <a:pt x="279238" y="35933"/>
                </a:lnTo>
                <a:lnTo>
                  <a:pt x="321243" y="20557"/>
                </a:lnTo>
                <a:lnTo>
                  <a:pt x="365059" y="9289"/>
                </a:lnTo>
                <a:lnTo>
                  <a:pt x="410454" y="2360"/>
                </a:lnTo>
                <a:lnTo>
                  <a:pt x="457200" y="0"/>
                </a:lnTo>
                <a:lnTo>
                  <a:pt x="503941" y="2360"/>
                </a:lnTo>
                <a:lnTo>
                  <a:pt x="549333" y="9289"/>
                </a:lnTo>
                <a:lnTo>
                  <a:pt x="593146" y="20557"/>
                </a:lnTo>
                <a:lnTo>
                  <a:pt x="635150" y="35933"/>
                </a:lnTo>
                <a:lnTo>
                  <a:pt x="675116" y="55187"/>
                </a:lnTo>
                <a:lnTo>
                  <a:pt x="712812" y="78090"/>
                </a:lnTo>
                <a:lnTo>
                  <a:pt x="748009" y="104411"/>
                </a:lnTo>
                <a:lnTo>
                  <a:pt x="780478" y="133921"/>
                </a:lnTo>
                <a:lnTo>
                  <a:pt x="809988" y="166390"/>
                </a:lnTo>
                <a:lnTo>
                  <a:pt x="836309" y="201587"/>
                </a:lnTo>
                <a:lnTo>
                  <a:pt x="859212" y="239283"/>
                </a:lnTo>
                <a:lnTo>
                  <a:pt x="878466" y="279249"/>
                </a:lnTo>
                <a:lnTo>
                  <a:pt x="893842" y="321253"/>
                </a:lnTo>
                <a:lnTo>
                  <a:pt x="905110" y="365066"/>
                </a:lnTo>
                <a:lnTo>
                  <a:pt x="912039" y="410458"/>
                </a:lnTo>
                <a:lnTo>
                  <a:pt x="914400" y="457200"/>
                </a:lnTo>
                <a:lnTo>
                  <a:pt x="912039" y="503941"/>
                </a:lnTo>
                <a:lnTo>
                  <a:pt x="905110" y="549333"/>
                </a:lnTo>
                <a:lnTo>
                  <a:pt x="893842" y="593146"/>
                </a:lnTo>
                <a:lnTo>
                  <a:pt x="878466" y="635150"/>
                </a:lnTo>
                <a:lnTo>
                  <a:pt x="859212" y="675116"/>
                </a:lnTo>
                <a:lnTo>
                  <a:pt x="836309" y="712812"/>
                </a:lnTo>
                <a:lnTo>
                  <a:pt x="809988" y="748009"/>
                </a:lnTo>
                <a:lnTo>
                  <a:pt x="780478" y="780478"/>
                </a:lnTo>
                <a:lnTo>
                  <a:pt x="748009" y="809988"/>
                </a:lnTo>
                <a:lnTo>
                  <a:pt x="712812" y="836309"/>
                </a:lnTo>
                <a:lnTo>
                  <a:pt x="675116" y="859212"/>
                </a:lnTo>
                <a:lnTo>
                  <a:pt x="635150" y="878466"/>
                </a:lnTo>
                <a:lnTo>
                  <a:pt x="593146" y="893842"/>
                </a:lnTo>
                <a:lnTo>
                  <a:pt x="549333" y="905110"/>
                </a:lnTo>
                <a:lnTo>
                  <a:pt x="503941" y="912039"/>
                </a:lnTo>
                <a:lnTo>
                  <a:pt x="457200" y="914400"/>
                </a:lnTo>
                <a:lnTo>
                  <a:pt x="410454" y="912039"/>
                </a:lnTo>
                <a:lnTo>
                  <a:pt x="365059" y="905110"/>
                </a:lnTo>
                <a:lnTo>
                  <a:pt x="321243" y="893842"/>
                </a:lnTo>
                <a:lnTo>
                  <a:pt x="279238" y="878466"/>
                </a:lnTo>
                <a:lnTo>
                  <a:pt x="239272" y="859212"/>
                </a:lnTo>
                <a:lnTo>
                  <a:pt x="201576" y="836309"/>
                </a:lnTo>
                <a:lnTo>
                  <a:pt x="166379" y="809988"/>
                </a:lnTo>
                <a:lnTo>
                  <a:pt x="133911" y="780478"/>
                </a:lnTo>
                <a:lnTo>
                  <a:pt x="104403" y="748009"/>
                </a:lnTo>
                <a:lnTo>
                  <a:pt x="78083" y="712812"/>
                </a:lnTo>
                <a:lnTo>
                  <a:pt x="55182" y="675116"/>
                </a:lnTo>
                <a:lnTo>
                  <a:pt x="35929" y="635150"/>
                </a:lnTo>
                <a:lnTo>
                  <a:pt x="20555" y="593146"/>
                </a:lnTo>
                <a:lnTo>
                  <a:pt x="9288" y="549333"/>
                </a:lnTo>
                <a:lnTo>
                  <a:pt x="2360" y="503941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2895574"/>
            <a:ext cx="990600" cy="669925"/>
          </a:xfrm>
          <a:custGeom>
            <a:avLst/>
            <a:gdLst/>
            <a:ahLst/>
            <a:cxnLst/>
            <a:rect l="l" t="t" r="r" b="b"/>
            <a:pathLst>
              <a:path w="990600" h="669925">
                <a:moveTo>
                  <a:pt x="0" y="669696"/>
                </a:moveTo>
                <a:lnTo>
                  <a:pt x="990600" y="669696"/>
                </a:lnTo>
                <a:lnTo>
                  <a:pt x="990600" y="0"/>
                </a:lnTo>
                <a:lnTo>
                  <a:pt x="0" y="0"/>
                </a:lnTo>
                <a:lnTo>
                  <a:pt x="0" y="66969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0" y="2895574"/>
            <a:ext cx="990600" cy="669925"/>
          </a:xfrm>
          <a:custGeom>
            <a:avLst/>
            <a:gdLst/>
            <a:ahLst/>
            <a:cxnLst/>
            <a:rect l="l" t="t" r="r" b="b"/>
            <a:pathLst>
              <a:path w="990600" h="669925">
                <a:moveTo>
                  <a:pt x="0" y="669696"/>
                </a:moveTo>
                <a:lnTo>
                  <a:pt x="990600" y="669696"/>
                </a:lnTo>
                <a:lnTo>
                  <a:pt x="990600" y="0"/>
                </a:lnTo>
                <a:lnTo>
                  <a:pt x="0" y="0"/>
                </a:lnTo>
                <a:lnTo>
                  <a:pt x="0" y="66969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3962400"/>
            <a:ext cx="1295400" cy="1081405"/>
          </a:xfrm>
          <a:custGeom>
            <a:avLst/>
            <a:gdLst/>
            <a:ahLst/>
            <a:cxnLst/>
            <a:rect l="l" t="t" r="r" b="b"/>
            <a:pathLst>
              <a:path w="1295400" h="1081404">
                <a:moveTo>
                  <a:pt x="647700" y="0"/>
                </a:moveTo>
                <a:lnTo>
                  <a:pt x="0" y="540638"/>
                </a:lnTo>
                <a:lnTo>
                  <a:pt x="647700" y="1081405"/>
                </a:lnTo>
                <a:lnTo>
                  <a:pt x="1295400" y="540638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" y="3962400"/>
            <a:ext cx="1295400" cy="1081405"/>
          </a:xfrm>
          <a:custGeom>
            <a:avLst/>
            <a:gdLst/>
            <a:ahLst/>
            <a:cxnLst/>
            <a:rect l="l" t="t" r="r" b="b"/>
            <a:pathLst>
              <a:path w="1295400" h="1081404">
                <a:moveTo>
                  <a:pt x="0" y="540638"/>
                </a:moveTo>
                <a:lnTo>
                  <a:pt x="647700" y="0"/>
                </a:lnTo>
                <a:lnTo>
                  <a:pt x="1295400" y="540638"/>
                </a:lnTo>
                <a:lnTo>
                  <a:pt x="647700" y="1081405"/>
                </a:lnTo>
                <a:lnTo>
                  <a:pt x="0" y="5406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4628" y="5334000"/>
            <a:ext cx="824865" cy="990600"/>
          </a:xfrm>
          <a:custGeom>
            <a:avLst/>
            <a:gdLst/>
            <a:ahLst/>
            <a:cxnLst/>
            <a:rect l="l" t="t" r="r" b="b"/>
            <a:pathLst>
              <a:path w="824864" h="990600">
                <a:moveTo>
                  <a:pt x="412229" y="0"/>
                </a:moveTo>
                <a:lnTo>
                  <a:pt x="0" y="198119"/>
                </a:lnTo>
                <a:lnTo>
                  <a:pt x="0" y="990600"/>
                </a:lnTo>
                <a:lnTo>
                  <a:pt x="824598" y="990600"/>
                </a:lnTo>
                <a:lnTo>
                  <a:pt x="824598" y="198119"/>
                </a:lnTo>
                <a:lnTo>
                  <a:pt x="41222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4628" y="5334000"/>
            <a:ext cx="824865" cy="990600"/>
          </a:xfrm>
          <a:custGeom>
            <a:avLst/>
            <a:gdLst/>
            <a:ahLst/>
            <a:cxnLst/>
            <a:rect l="l" t="t" r="r" b="b"/>
            <a:pathLst>
              <a:path w="824864" h="990600">
                <a:moveTo>
                  <a:pt x="0" y="990600"/>
                </a:moveTo>
                <a:lnTo>
                  <a:pt x="824598" y="990600"/>
                </a:lnTo>
                <a:lnTo>
                  <a:pt x="824598" y="198119"/>
                </a:lnTo>
                <a:lnTo>
                  <a:pt x="412229" y="0"/>
                </a:lnTo>
                <a:lnTo>
                  <a:pt x="0" y="198119"/>
                </a:lnTo>
                <a:lnTo>
                  <a:pt x="0" y="990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60194" y="1567942"/>
            <a:ext cx="6830059" cy="464909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895">
              <a:lnSpc>
                <a:spcPct val="92800"/>
              </a:lnSpc>
              <a:spcBef>
                <a:spcPts val="335"/>
              </a:spcBef>
            </a:pPr>
            <a:r>
              <a:rPr sz="2800" b="1" u="heavy" spc="-1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Basic </a:t>
            </a:r>
            <a:r>
              <a:rPr sz="2800" b="1" u="heavy" spc="-17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Event</a:t>
            </a:r>
            <a:r>
              <a:rPr sz="2800" spc="-175" dirty="0">
                <a:latin typeface="Arial"/>
                <a:cs typeface="Arial"/>
              </a:rPr>
              <a:t>: </a:t>
            </a:r>
            <a:r>
              <a:rPr sz="2000" spc="-175" dirty="0">
                <a:latin typeface="Arial"/>
                <a:cs typeface="Arial"/>
              </a:rPr>
              <a:t>A </a:t>
            </a:r>
            <a:r>
              <a:rPr lang="en-IN" sz="2000" spc="-17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lower </a:t>
            </a:r>
            <a:r>
              <a:rPr sz="2000" spc="-70" dirty="0">
                <a:latin typeface="Arial"/>
                <a:cs typeface="Arial"/>
              </a:rPr>
              <a:t>most event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5" dirty="0">
                <a:latin typeface="Arial"/>
                <a:cs typeface="Arial"/>
              </a:rPr>
              <a:t>not </a:t>
            </a:r>
            <a:r>
              <a:rPr sz="2000" spc="-90" dirty="0">
                <a:latin typeface="Arial"/>
                <a:cs typeface="Arial"/>
              </a:rPr>
              <a:t>be</a:t>
            </a:r>
            <a:r>
              <a:rPr sz="2000" spc="-3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further  </a:t>
            </a:r>
            <a:r>
              <a:rPr sz="2000" spc="-80" dirty="0">
                <a:latin typeface="Arial"/>
                <a:cs typeface="Arial"/>
              </a:rPr>
              <a:t>developed</a:t>
            </a:r>
            <a:r>
              <a:rPr sz="1800" spc="-80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67310" marR="5080" indent="-55244">
              <a:lnSpc>
                <a:spcPct val="92800"/>
              </a:lnSpc>
              <a:spcBef>
                <a:spcPts val="1370"/>
              </a:spcBef>
            </a:pPr>
            <a:r>
              <a:rPr sz="2800" b="1" u="heavy" spc="-16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Intermediate </a:t>
            </a:r>
            <a:r>
              <a:rPr sz="2800" b="1" u="heavy" spc="-17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Event</a:t>
            </a:r>
            <a:r>
              <a:rPr sz="2800" spc="-175" dirty="0">
                <a:latin typeface="Arial"/>
                <a:cs typeface="Arial"/>
              </a:rPr>
              <a:t>: </a:t>
            </a:r>
            <a:r>
              <a:rPr sz="2000" spc="-130" dirty="0">
                <a:latin typeface="Arial"/>
                <a:cs typeface="Arial"/>
              </a:rPr>
              <a:t>This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45" dirty="0">
                <a:latin typeface="Arial"/>
                <a:cs typeface="Arial"/>
              </a:rPr>
              <a:t>intermediate </a:t>
            </a:r>
            <a:r>
              <a:rPr sz="2000" spc="-70" dirty="0">
                <a:latin typeface="Arial"/>
                <a:cs typeface="Arial"/>
              </a:rPr>
              <a:t>event </a:t>
            </a:r>
            <a:r>
              <a:rPr sz="2000" spc="-40" dirty="0">
                <a:latin typeface="Arial"/>
                <a:cs typeface="Arial"/>
              </a:rPr>
              <a:t>(or) 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top </a:t>
            </a:r>
            <a:r>
              <a:rPr sz="2000" spc="-70" dirty="0">
                <a:latin typeface="Arial"/>
                <a:cs typeface="Arial"/>
              </a:rPr>
              <a:t>event. </a:t>
            </a:r>
            <a:r>
              <a:rPr sz="2000" spc="-135" dirty="0">
                <a:latin typeface="Arial"/>
                <a:cs typeface="Arial"/>
              </a:rPr>
              <a:t>They </a:t>
            </a:r>
            <a:r>
              <a:rPr sz="2000" spc="-90" dirty="0">
                <a:latin typeface="Arial"/>
                <a:cs typeface="Arial"/>
              </a:rPr>
              <a:t>are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45" dirty="0">
                <a:latin typeface="Arial"/>
                <a:cs typeface="Arial"/>
              </a:rPr>
              <a:t>result </a:t>
            </a:r>
            <a:r>
              <a:rPr sz="2000" spc="-75" dirty="0">
                <a:latin typeface="Arial"/>
                <a:cs typeface="Arial"/>
              </a:rPr>
              <a:t>logical </a:t>
            </a:r>
            <a:r>
              <a:rPr sz="2000" spc="-55" dirty="0">
                <a:latin typeface="Arial"/>
                <a:cs typeface="Arial"/>
              </a:rPr>
              <a:t>combination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27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lower</a:t>
            </a:r>
            <a:endParaRPr sz="2000" dirty="0">
              <a:latin typeface="Arial"/>
              <a:cs typeface="Arial"/>
            </a:endParaRPr>
          </a:p>
          <a:p>
            <a:pPr marL="67310">
              <a:lnSpc>
                <a:spcPts val="2160"/>
              </a:lnSpc>
            </a:pPr>
            <a:r>
              <a:rPr sz="2000" spc="-70" dirty="0">
                <a:latin typeface="Arial"/>
                <a:cs typeface="Arial"/>
              </a:rPr>
              <a:t>level</a:t>
            </a:r>
            <a:r>
              <a:rPr sz="2000" spc="-90" dirty="0">
                <a:latin typeface="Arial"/>
                <a:cs typeface="Arial"/>
              </a:rPr>
              <a:t> events.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88900" marR="1046480" algn="just">
              <a:lnSpc>
                <a:spcPct val="91500"/>
              </a:lnSpc>
            </a:pPr>
            <a:r>
              <a:rPr sz="2800" b="1" u="heavy" spc="-15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Undeveloped </a:t>
            </a:r>
            <a:r>
              <a:rPr sz="2800" b="1" u="heavy" spc="-17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Event</a:t>
            </a:r>
            <a:r>
              <a:rPr sz="2800" spc="-175" dirty="0">
                <a:latin typeface="Arial"/>
                <a:cs typeface="Arial"/>
              </a:rPr>
              <a:t>: </a:t>
            </a:r>
            <a:r>
              <a:rPr sz="2000" spc="-120" dirty="0">
                <a:latin typeface="Arial"/>
                <a:cs typeface="Arial"/>
              </a:rPr>
              <a:t>An </a:t>
            </a:r>
            <a:r>
              <a:rPr sz="2000" spc="-70" dirty="0">
                <a:latin typeface="Arial"/>
                <a:cs typeface="Arial"/>
              </a:rPr>
              <a:t>event </a:t>
            </a:r>
            <a:r>
              <a:rPr sz="2000" spc="-55" dirty="0">
                <a:latin typeface="Arial"/>
                <a:cs typeface="Arial"/>
              </a:rPr>
              <a:t>which </a:t>
            </a:r>
            <a:r>
              <a:rPr sz="2000" spc="-150" dirty="0">
                <a:latin typeface="Arial"/>
                <a:cs typeface="Arial"/>
              </a:rPr>
              <a:t>has</a:t>
            </a:r>
            <a:r>
              <a:rPr sz="2000" spc="-340" dirty="0">
                <a:latin typeface="Arial"/>
                <a:cs typeface="Arial"/>
              </a:rPr>
              <a:t> </a:t>
            </a:r>
            <a:r>
              <a:rPr sz="2000" spc="-130" dirty="0">
                <a:latin typeface="Arial"/>
                <a:cs typeface="Arial"/>
              </a:rPr>
              <a:t>scope 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further </a:t>
            </a:r>
            <a:r>
              <a:rPr sz="2000" spc="-65" dirty="0">
                <a:latin typeface="Arial"/>
                <a:cs typeface="Arial"/>
              </a:rPr>
              <a:t>development </a:t>
            </a:r>
            <a:r>
              <a:rPr sz="2000" spc="-5" dirty="0">
                <a:latin typeface="Arial"/>
                <a:cs typeface="Arial"/>
              </a:rPr>
              <a:t>but not </a:t>
            </a:r>
            <a:r>
              <a:rPr sz="2000" spc="-75" dirty="0">
                <a:latin typeface="Arial"/>
                <a:cs typeface="Arial"/>
              </a:rPr>
              <a:t>done </a:t>
            </a:r>
            <a:r>
              <a:rPr sz="2000" spc="-85" dirty="0">
                <a:latin typeface="Arial"/>
                <a:cs typeface="Arial"/>
              </a:rPr>
              <a:t>usually </a:t>
            </a:r>
            <a:r>
              <a:rPr sz="2000" spc="-130" dirty="0">
                <a:latin typeface="Arial"/>
                <a:cs typeface="Arial"/>
              </a:rPr>
              <a:t>because 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40" dirty="0">
                <a:latin typeface="Arial"/>
                <a:cs typeface="Arial"/>
              </a:rPr>
              <a:t>insufficient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data.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165100" marR="1115695">
              <a:lnSpc>
                <a:spcPct val="92800"/>
              </a:lnSpc>
            </a:pPr>
            <a:r>
              <a:rPr sz="2800" b="1" u="heavy" spc="-19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External </a:t>
            </a:r>
            <a:r>
              <a:rPr sz="2800" b="1" u="heavy" spc="-17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Event</a:t>
            </a:r>
            <a:r>
              <a:rPr sz="2800" spc="-175" dirty="0">
                <a:latin typeface="Arial"/>
                <a:cs typeface="Arial"/>
              </a:rPr>
              <a:t>: </a:t>
            </a:r>
            <a:r>
              <a:rPr sz="2000" spc="-120" dirty="0">
                <a:latin typeface="Arial"/>
                <a:cs typeface="Arial"/>
              </a:rPr>
              <a:t>An </a:t>
            </a:r>
            <a:r>
              <a:rPr sz="2000" spc="-70" dirty="0">
                <a:latin typeface="Arial"/>
                <a:cs typeface="Arial"/>
              </a:rPr>
              <a:t>event </a:t>
            </a:r>
            <a:r>
              <a:rPr sz="2000" spc="-65" dirty="0">
                <a:latin typeface="Arial"/>
                <a:cs typeface="Arial"/>
              </a:rPr>
              <a:t>external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39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system  </a:t>
            </a:r>
            <a:r>
              <a:rPr sz="2000" spc="-55" dirty="0">
                <a:latin typeface="Arial"/>
                <a:cs typeface="Arial"/>
              </a:rPr>
              <a:t>which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145" dirty="0">
                <a:latin typeface="Arial"/>
                <a:cs typeface="Arial"/>
              </a:rPr>
              <a:t>cause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failure.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8</a:t>
            </a:fld>
            <a:endParaRPr spc="-6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6864" y="461594"/>
            <a:ext cx="5972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0" dirty="0"/>
              <a:t>Basic </a:t>
            </a:r>
            <a:r>
              <a:rPr spc="-310" dirty="0"/>
              <a:t>Gates </a:t>
            </a:r>
            <a:r>
              <a:rPr lang="en-IN" spc="-195" dirty="0"/>
              <a:t>o</a:t>
            </a:r>
            <a:r>
              <a:rPr spc="-195" dirty="0"/>
              <a:t>f </a:t>
            </a:r>
            <a:r>
              <a:rPr spc="-340" dirty="0"/>
              <a:t>a </a:t>
            </a:r>
            <a:r>
              <a:rPr spc="-195" dirty="0"/>
              <a:t>Fault</a:t>
            </a:r>
            <a:r>
              <a:rPr spc="-50" dirty="0"/>
              <a:t> </a:t>
            </a:r>
            <a:r>
              <a:rPr spc="-65" dirty="0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990600" y="1600200"/>
            <a:ext cx="827405" cy="990600"/>
          </a:xfrm>
          <a:custGeom>
            <a:avLst/>
            <a:gdLst/>
            <a:ahLst/>
            <a:cxnLst/>
            <a:rect l="l" t="t" r="r" b="b"/>
            <a:pathLst>
              <a:path w="827405" h="990600">
                <a:moveTo>
                  <a:pt x="413512" y="0"/>
                </a:moveTo>
                <a:lnTo>
                  <a:pt x="346433" y="2160"/>
                </a:lnTo>
                <a:lnTo>
                  <a:pt x="282802" y="8416"/>
                </a:lnTo>
                <a:lnTo>
                  <a:pt x="223470" y="18427"/>
                </a:lnTo>
                <a:lnTo>
                  <a:pt x="169288" y="31853"/>
                </a:lnTo>
                <a:lnTo>
                  <a:pt x="121107" y="48355"/>
                </a:lnTo>
                <a:lnTo>
                  <a:pt x="79777" y="67592"/>
                </a:lnTo>
                <a:lnTo>
                  <a:pt x="46151" y="89225"/>
                </a:lnTo>
                <a:lnTo>
                  <a:pt x="5411" y="138319"/>
                </a:lnTo>
                <a:lnTo>
                  <a:pt x="0" y="165100"/>
                </a:lnTo>
                <a:lnTo>
                  <a:pt x="0" y="990600"/>
                </a:lnTo>
                <a:lnTo>
                  <a:pt x="5411" y="963819"/>
                </a:lnTo>
                <a:lnTo>
                  <a:pt x="21079" y="938414"/>
                </a:lnTo>
                <a:lnTo>
                  <a:pt x="79777" y="893092"/>
                </a:lnTo>
                <a:lnTo>
                  <a:pt x="121107" y="873855"/>
                </a:lnTo>
                <a:lnTo>
                  <a:pt x="169288" y="857353"/>
                </a:lnTo>
                <a:lnTo>
                  <a:pt x="223470" y="843927"/>
                </a:lnTo>
                <a:lnTo>
                  <a:pt x="282802" y="833916"/>
                </a:lnTo>
                <a:lnTo>
                  <a:pt x="346433" y="827660"/>
                </a:lnTo>
                <a:lnTo>
                  <a:pt x="413512" y="825500"/>
                </a:lnTo>
                <a:lnTo>
                  <a:pt x="826897" y="825500"/>
                </a:lnTo>
                <a:lnTo>
                  <a:pt x="826897" y="165100"/>
                </a:lnTo>
                <a:lnTo>
                  <a:pt x="805826" y="112914"/>
                </a:lnTo>
                <a:lnTo>
                  <a:pt x="747149" y="67592"/>
                </a:lnTo>
                <a:lnTo>
                  <a:pt x="705834" y="48355"/>
                </a:lnTo>
                <a:lnTo>
                  <a:pt x="657668" y="31853"/>
                </a:lnTo>
                <a:lnTo>
                  <a:pt x="603503" y="18427"/>
                </a:lnTo>
                <a:lnTo>
                  <a:pt x="544188" y="8416"/>
                </a:lnTo>
                <a:lnTo>
                  <a:pt x="480574" y="2160"/>
                </a:lnTo>
                <a:lnTo>
                  <a:pt x="413512" y="0"/>
                </a:lnTo>
                <a:close/>
              </a:path>
              <a:path w="827405" h="990600">
                <a:moveTo>
                  <a:pt x="826897" y="825500"/>
                </a:moveTo>
                <a:lnTo>
                  <a:pt x="413512" y="825500"/>
                </a:lnTo>
                <a:lnTo>
                  <a:pt x="480574" y="827660"/>
                </a:lnTo>
                <a:lnTo>
                  <a:pt x="544188" y="833916"/>
                </a:lnTo>
                <a:lnTo>
                  <a:pt x="603503" y="843927"/>
                </a:lnTo>
                <a:lnTo>
                  <a:pt x="657668" y="857353"/>
                </a:lnTo>
                <a:lnTo>
                  <a:pt x="705834" y="873855"/>
                </a:lnTo>
                <a:lnTo>
                  <a:pt x="747149" y="893092"/>
                </a:lnTo>
                <a:lnTo>
                  <a:pt x="780763" y="914725"/>
                </a:lnTo>
                <a:lnTo>
                  <a:pt x="821487" y="963819"/>
                </a:lnTo>
                <a:lnTo>
                  <a:pt x="826897" y="990600"/>
                </a:lnTo>
                <a:lnTo>
                  <a:pt x="826897" y="8255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600" y="1600200"/>
            <a:ext cx="827405" cy="990600"/>
          </a:xfrm>
          <a:custGeom>
            <a:avLst/>
            <a:gdLst/>
            <a:ahLst/>
            <a:cxnLst/>
            <a:rect l="l" t="t" r="r" b="b"/>
            <a:pathLst>
              <a:path w="827405" h="990600">
                <a:moveTo>
                  <a:pt x="826897" y="165100"/>
                </a:moveTo>
                <a:lnTo>
                  <a:pt x="826897" y="990600"/>
                </a:lnTo>
                <a:lnTo>
                  <a:pt x="821487" y="963819"/>
                </a:lnTo>
                <a:lnTo>
                  <a:pt x="805826" y="938414"/>
                </a:lnTo>
                <a:lnTo>
                  <a:pt x="747149" y="893092"/>
                </a:lnTo>
                <a:lnTo>
                  <a:pt x="705834" y="873855"/>
                </a:lnTo>
                <a:lnTo>
                  <a:pt x="657668" y="857353"/>
                </a:lnTo>
                <a:lnTo>
                  <a:pt x="603503" y="843927"/>
                </a:lnTo>
                <a:lnTo>
                  <a:pt x="544188" y="833916"/>
                </a:lnTo>
                <a:lnTo>
                  <a:pt x="480574" y="827660"/>
                </a:lnTo>
                <a:lnTo>
                  <a:pt x="413512" y="825500"/>
                </a:lnTo>
                <a:lnTo>
                  <a:pt x="346433" y="827660"/>
                </a:lnTo>
                <a:lnTo>
                  <a:pt x="282802" y="833916"/>
                </a:lnTo>
                <a:lnTo>
                  <a:pt x="223470" y="843927"/>
                </a:lnTo>
                <a:lnTo>
                  <a:pt x="169288" y="857353"/>
                </a:lnTo>
                <a:lnTo>
                  <a:pt x="121107" y="873855"/>
                </a:lnTo>
                <a:lnTo>
                  <a:pt x="79777" y="893092"/>
                </a:lnTo>
                <a:lnTo>
                  <a:pt x="46151" y="914725"/>
                </a:lnTo>
                <a:lnTo>
                  <a:pt x="5411" y="963819"/>
                </a:lnTo>
                <a:lnTo>
                  <a:pt x="0" y="990600"/>
                </a:lnTo>
                <a:lnTo>
                  <a:pt x="0" y="165100"/>
                </a:lnTo>
                <a:lnTo>
                  <a:pt x="5411" y="138319"/>
                </a:lnTo>
                <a:lnTo>
                  <a:pt x="21079" y="112914"/>
                </a:lnTo>
                <a:lnTo>
                  <a:pt x="79777" y="67592"/>
                </a:lnTo>
                <a:lnTo>
                  <a:pt x="121107" y="48355"/>
                </a:lnTo>
                <a:lnTo>
                  <a:pt x="169288" y="31853"/>
                </a:lnTo>
                <a:lnTo>
                  <a:pt x="223470" y="18427"/>
                </a:lnTo>
                <a:lnTo>
                  <a:pt x="282802" y="8416"/>
                </a:lnTo>
                <a:lnTo>
                  <a:pt x="346433" y="2160"/>
                </a:lnTo>
                <a:lnTo>
                  <a:pt x="413512" y="0"/>
                </a:lnTo>
                <a:lnTo>
                  <a:pt x="480574" y="2160"/>
                </a:lnTo>
                <a:lnTo>
                  <a:pt x="544188" y="8416"/>
                </a:lnTo>
                <a:lnTo>
                  <a:pt x="603503" y="18427"/>
                </a:lnTo>
                <a:lnTo>
                  <a:pt x="657668" y="31853"/>
                </a:lnTo>
                <a:lnTo>
                  <a:pt x="705834" y="48355"/>
                </a:lnTo>
                <a:lnTo>
                  <a:pt x="747149" y="67592"/>
                </a:lnTo>
                <a:lnTo>
                  <a:pt x="780763" y="89225"/>
                </a:lnTo>
                <a:lnTo>
                  <a:pt x="821487" y="138319"/>
                </a:lnTo>
                <a:lnTo>
                  <a:pt x="826897" y="165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3200400"/>
            <a:ext cx="838200" cy="1004569"/>
          </a:xfrm>
          <a:custGeom>
            <a:avLst/>
            <a:gdLst/>
            <a:ahLst/>
            <a:cxnLst/>
            <a:rect l="l" t="t" r="r" b="b"/>
            <a:pathLst>
              <a:path w="838200" h="1004570">
                <a:moveTo>
                  <a:pt x="419100" y="0"/>
                </a:moveTo>
                <a:lnTo>
                  <a:pt x="376250" y="2592"/>
                </a:lnTo>
                <a:lnTo>
                  <a:pt x="334638" y="10200"/>
                </a:lnTo>
                <a:lnTo>
                  <a:pt x="294474" y="22572"/>
                </a:lnTo>
                <a:lnTo>
                  <a:pt x="255969" y="39455"/>
                </a:lnTo>
                <a:lnTo>
                  <a:pt x="219334" y="60597"/>
                </a:lnTo>
                <a:lnTo>
                  <a:pt x="184779" y="85745"/>
                </a:lnTo>
                <a:lnTo>
                  <a:pt x="152515" y="114646"/>
                </a:lnTo>
                <a:lnTo>
                  <a:pt x="122753" y="147050"/>
                </a:lnTo>
                <a:lnTo>
                  <a:pt x="95703" y="182702"/>
                </a:lnTo>
                <a:lnTo>
                  <a:pt x="71577" y="221350"/>
                </a:lnTo>
                <a:lnTo>
                  <a:pt x="50584" y="262743"/>
                </a:lnTo>
                <a:lnTo>
                  <a:pt x="32935" y="306627"/>
                </a:lnTo>
                <a:lnTo>
                  <a:pt x="18842" y="352750"/>
                </a:lnTo>
                <a:lnTo>
                  <a:pt x="8514" y="400860"/>
                </a:lnTo>
                <a:lnTo>
                  <a:pt x="2163" y="450705"/>
                </a:lnTo>
                <a:lnTo>
                  <a:pt x="0" y="502031"/>
                </a:lnTo>
                <a:lnTo>
                  <a:pt x="0" y="1004062"/>
                </a:lnTo>
                <a:lnTo>
                  <a:pt x="838200" y="1004062"/>
                </a:lnTo>
                <a:lnTo>
                  <a:pt x="838200" y="502031"/>
                </a:lnTo>
                <a:lnTo>
                  <a:pt x="836036" y="450705"/>
                </a:lnTo>
                <a:lnTo>
                  <a:pt x="829687" y="400860"/>
                </a:lnTo>
                <a:lnTo>
                  <a:pt x="819363" y="352750"/>
                </a:lnTo>
                <a:lnTo>
                  <a:pt x="805273" y="306627"/>
                </a:lnTo>
                <a:lnTo>
                  <a:pt x="787628" y="262743"/>
                </a:lnTo>
                <a:lnTo>
                  <a:pt x="766639" y="221350"/>
                </a:lnTo>
                <a:lnTo>
                  <a:pt x="742516" y="182702"/>
                </a:lnTo>
                <a:lnTo>
                  <a:pt x="715470" y="147050"/>
                </a:lnTo>
                <a:lnTo>
                  <a:pt x="685710" y="114646"/>
                </a:lnTo>
                <a:lnTo>
                  <a:pt x="653448" y="85745"/>
                </a:lnTo>
                <a:lnTo>
                  <a:pt x="618893" y="60597"/>
                </a:lnTo>
                <a:lnTo>
                  <a:pt x="582257" y="39455"/>
                </a:lnTo>
                <a:lnTo>
                  <a:pt x="543749" y="22572"/>
                </a:lnTo>
                <a:lnTo>
                  <a:pt x="503580" y="10200"/>
                </a:lnTo>
                <a:lnTo>
                  <a:pt x="461960" y="2592"/>
                </a:lnTo>
                <a:lnTo>
                  <a:pt x="4191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3200400"/>
            <a:ext cx="838200" cy="1004569"/>
          </a:xfrm>
          <a:custGeom>
            <a:avLst/>
            <a:gdLst/>
            <a:ahLst/>
            <a:cxnLst/>
            <a:rect l="l" t="t" r="r" b="b"/>
            <a:pathLst>
              <a:path w="838200" h="1004570">
                <a:moveTo>
                  <a:pt x="0" y="1004062"/>
                </a:moveTo>
                <a:lnTo>
                  <a:pt x="0" y="502031"/>
                </a:lnTo>
                <a:lnTo>
                  <a:pt x="2163" y="450705"/>
                </a:lnTo>
                <a:lnTo>
                  <a:pt x="8514" y="400860"/>
                </a:lnTo>
                <a:lnTo>
                  <a:pt x="18842" y="352750"/>
                </a:lnTo>
                <a:lnTo>
                  <a:pt x="32935" y="306627"/>
                </a:lnTo>
                <a:lnTo>
                  <a:pt x="50584" y="262743"/>
                </a:lnTo>
                <a:lnTo>
                  <a:pt x="71577" y="221350"/>
                </a:lnTo>
                <a:lnTo>
                  <a:pt x="95703" y="182702"/>
                </a:lnTo>
                <a:lnTo>
                  <a:pt x="122753" y="147050"/>
                </a:lnTo>
                <a:lnTo>
                  <a:pt x="152515" y="114646"/>
                </a:lnTo>
                <a:lnTo>
                  <a:pt x="184779" y="85745"/>
                </a:lnTo>
                <a:lnTo>
                  <a:pt x="219334" y="60597"/>
                </a:lnTo>
                <a:lnTo>
                  <a:pt x="255969" y="39455"/>
                </a:lnTo>
                <a:lnTo>
                  <a:pt x="294474" y="22572"/>
                </a:lnTo>
                <a:lnTo>
                  <a:pt x="334638" y="10200"/>
                </a:lnTo>
                <a:lnTo>
                  <a:pt x="376250" y="2592"/>
                </a:lnTo>
                <a:lnTo>
                  <a:pt x="419100" y="0"/>
                </a:lnTo>
                <a:lnTo>
                  <a:pt x="461960" y="2592"/>
                </a:lnTo>
                <a:lnTo>
                  <a:pt x="503580" y="10200"/>
                </a:lnTo>
                <a:lnTo>
                  <a:pt x="543749" y="22572"/>
                </a:lnTo>
                <a:lnTo>
                  <a:pt x="582257" y="39455"/>
                </a:lnTo>
                <a:lnTo>
                  <a:pt x="618893" y="60597"/>
                </a:lnTo>
                <a:lnTo>
                  <a:pt x="653448" y="85745"/>
                </a:lnTo>
                <a:lnTo>
                  <a:pt x="685710" y="114646"/>
                </a:lnTo>
                <a:lnTo>
                  <a:pt x="715470" y="147050"/>
                </a:lnTo>
                <a:lnTo>
                  <a:pt x="742516" y="182702"/>
                </a:lnTo>
                <a:lnTo>
                  <a:pt x="766639" y="221350"/>
                </a:lnTo>
                <a:lnTo>
                  <a:pt x="787628" y="262743"/>
                </a:lnTo>
                <a:lnTo>
                  <a:pt x="805273" y="306627"/>
                </a:lnTo>
                <a:lnTo>
                  <a:pt x="819363" y="352750"/>
                </a:lnTo>
                <a:lnTo>
                  <a:pt x="829687" y="400860"/>
                </a:lnTo>
                <a:lnTo>
                  <a:pt x="836036" y="450705"/>
                </a:lnTo>
                <a:lnTo>
                  <a:pt x="838200" y="502031"/>
                </a:lnTo>
                <a:lnTo>
                  <a:pt x="838200" y="1004062"/>
                </a:lnTo>
                <a:lnTo>
                  <a:pt x="0" y="10040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2507" y="4954904"/>
            <a:ext cx="1094105" cy="1310640"/>
          </a:xfrm>
          <a:custGeom>
            <a:avLst/>
            <a:gdLst/>
            <a:ahLst/>
            <a:cxnLst/>
            <a:rect l="l" t="t" r="r" b="b"/>
            <a:pathLst>
              <a:path w="1094105" h="1310639">
                <a:moveTo>
                  <a:pt x="546976" y="0"/>
                </a:moveTo>
                <a:lnTo>
                  <a:pt x="0" y="262128"/>
                </a:lnTo>
                <a:lnTo>
                  <a:pt x="0" y="1048372"/>
                </a:lnTo>
                <a:lnTo>
                  <a:pt x="546976" y="1310474"/>
                </a:lnTo>
                <a:lnTo>
                  <a:pt x="1093965" y="1048372"/>
                </a:lnTo>
                <a:lnTo>
                  <a:pt x="1093965" y="262128"/>
                </a:lnTo>
                <a:lnTo>
                  <a:pt x="54697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2507" y="4954904"/>
            <a:ext cx="1094105" cy="1310640"/>
          </a:xfrm>
          <a:custGeom>
            <a:avLst/>
            <a:gdLst/>
            <a:ahLst/>
            <a:cxnLst/>
            <a:rect l="l" t="t" r="r" b="b"/>
            <a:pathLst>
              <a:path w="1094105" h="1310639">
                <a:moveTo>
                  <a:pt x="546976" y="1310474"/>
                </a:moveTo>
                <a:lnTo>
                  <a:pt x="0" y="1048372"/>
                </a:lnTo>
                <a:lnTo>
                  <a:pt x="0" y="262128"/>
                </a:lnTo>
                <a:lnTo>
                  <a:pt x="546976" y="0"/>
                </a:lnTo>
                <a:lnTo>
                  <a:pt x="1093965" y="262128"/>
                </a:lnTo>
                <a:lnTo>
                  <a:pt x="1093965" y="1048372"/>
                </a:lnTo>
                <a:lnTo>
                  <a:pt x="546976" y="131047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08377" y="5682310"/>
            <a:ext cx="547370" cy="0"/>
          </a:xfrm>
          <a:custGeom>
            <a:avLst/>
            <a:gdLst/>
            <a:ahLst/>
            <a:cxnLst/>
            <a:rect l="l" t="t" r="r" b="b"/>
            <a:pathLst>
              <a:path w="547369">
                <a:moveTo>
                  <a:pt x="0" y="0"/>
                </a:moveTo>
                <a:lnTo>
                  <a:pt x="54698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55367" y="5173345"/>
            <a:ext cx="873760" cy="873760"/>
          </a:xfrm>
          <a:custGeom>
            <a:avLst/>
            <a:gdLst/>
            <a:ahLst/>
            <a:cxnLst/>
            <a:rect l="l" t="t" r="r" b="b"/>
            <a:pathLst>
              <a:path w="873760" h="873760">
                <a:moveTo>
                  <a:pt x="436752" y="0"/>
                </a:moveTo>
                <a:lnTo>
                  <a:pt x="389170" y="2563"/>
                </a:lnTo>
                <a:lnTo>
                  <a:pt x="343070" y="10075"/>
                </a:lnTo>
                <a:lnTo>
                  <a:pt x="298720" y="22270"/>
                </a:lnTo>
                <a:lnTo>
                  <a:pt x="256385" y="38880"/>
                </a:lnTo>
                <a:lnTo>
                  <a:pt x="216332" y="59639"/>
                </a:lnTo>
                <a:lnTo>
                  <a:pt x="178829" y="84281"/>
                </a:lnTo>
                <a:lnTo>
                  <a:pt x="144141" y="112539"/>
                </a:lnTo>
                <a:lnTo>
                  <a:pt x="112535" y="144147"/>
                </a:lnTo>
                <a:lnTo>
                  <a:pt x="84279" y="178837"/>
                </a:lnTo>
                <a:lnTo>
                  <a:pt x="59638" y="216344"/>
                </a:lnTo>
                <a:lnTo>
                  <a:pt x="38879" y="256400"/>
                </a:lnTo>
                <a:lnTo>
                  <a:pt x="22269" y="298739"/>
                </a:lnTo>
                <a:lnTo>
                  <a:pt x="10075" y="343095"/>
                </a:lnTo>
                <a:lnTo>
                  <a:pt x="2563" y="389201"/>
                </a:lnTo>
                <a:lnTo>
                  <a:pt x="0" y="436791"/>
                </a:lnTo>
                <a:lnTo>
                  <a:pt x="2563" y="484387"/>
                </a:lnTo>
                <a:lnTo>
                  <a:pt x="10075" y="530499"/>
                </a:lnTo>
                <a:lnTo>
                  <a:pt x="22269" y="574861"/>
                </a:lnTo>
                <a:lnTo>
                  <a:pt x="38879" y="617204"/>
                </a:lnTo>
                <a:lnTo>
                  <a:pt x="59638" y="657264"/>
                </a:lnTo>
                <a:lnTo>
                  <a:pt x="84279" y="694774"/>
                </a:lnTo>
                <a:lnTo>
                  <a:pt x="112535" y="729467"/>
                </a:lnTo>
                <a:lnTo>
                  <a:pt x="144141" y="761076"/>
                </a:lnTo>
                <a:lnTo>
                  <a:pt x="178829" y="789336"/>
                </a:lnTo>
                <a:lnTo>
                  <a:pt x="216332" y="813979"/>
                </a:lnTo>
                <a:lnTo>
                  <a:pt x="256385" y="834739"/>
                </a:lnTo>
                <a:lnTo>
                  <a:pt x="298720" y="851349"/>
                </a:lnTo>
                <a:lnTo>
                  <a:pt x="343070" y="863544"/>
                </a:lnTo>
                <a:lnTo>
                  <a:pt x="389170" y="871056"/>
                </a:lnTo>
                <a:lnTo>
                  <a:pt x="436752" y="873620"/>
                </a:lnTo>
                <a:lnTo>
                  <a:pt x="484358" y="871056"/>
                </a:lnTo>
                <a:lnTo>
                  <a:pt x="530479" y="863544"/>
                </a:lnTo>
                <a:lnTo>
                  <a:pt x="574847" y="851349"/>
                </a:lnTo>
                <a:lnTo>
                  <a:pt x="617197" y="834739"/>
                </a:lnTo>
                <a:lnTo>
                  <a:pt x="657262" y="813979"/>
                </a:lnTo>
                <a:lnTo>
                  <a:pt x="694776" y="789336"/>
                </a:lnTo>
                <a:lnTo>
                  <a:pt x="729472" y="761076"/>
                </a:lnTo>
                <a:lnTo>
                  <a:pt x="761084" y="729467"/>
                </a:lnTo>
                <a:lnTo>
                  <a:pt x="789345" y="694774"/>
                </a:lnTo>
                <a:lnTo>
                  <a:pt x="813990" y="657264"/>
                </a:lnTo>
                <a:lnTo>
                  <a:pt x="834751" y="617204"/>
                </a:lnTo>
                <a:lnTo>
                  <a:pt x="851362" y="574861"/>
                </a:lnTo>
                <a:lnTo>
                  <a:pt x="863557" y="530499"/>
                </a:lnTo>
                <a:lnTo>
                  <a:pt x="871069" y="484387"/>
                </a:lnTo>
                <a:lnTo>
                  <a:pt x="873632" y="436791"/>
                </a:lnTo>
                <a:lnTo>
                  <a:pt x="871069" y="389201"/>
                </a:lnTo>
                <a:lnTo>
                  <a:pt x="863557" y="343095"/>
                </a:lnTo>
                <a:lnTo>
                  <a:pt x="851362" y="298739"/>
                </a:lnTo>
                <a:lnTo>
                  <a:pt x="834751" y="256400"/>
                </a:lnTo>
                <a:lnTo>
                  <a:pt x="813990" y="216344"/>
                </a:lnTo>
                <a:lnTo>
                  <a:pt x="789345" y="178837"/>
                </a:lnTo>
                <a:lnTo>
                  <a:pt x="761084" y="144147"/>
                </a:lnTo>
                <a:lnTo>
                  <a:pt x="729472" y="112539"/>
                </a:lnTo>
                <a:lnTo>
                  <a:pt x="694776" y="84281"/>
                </a:lnTo>
                <a:lnTo>
                  <a:pt x="657262" y="59639"/>
                </a:lnTo>
                <a:lnTo>
                  <a:pt x="617197" y="38880"/>
                </a:lnTo>
                <a:lnTo>
                  <a:pt x="574847" y="22270"/>
                </a:lnTo>
                <a:lnTo>
                  <a:pt x="530479" y="10075"/>
                </a:lnTo>
                <a:lnTo>
                  <a:pt x="484358" y="2563"/>
                </a:lnTo>
                <a:lnTo>
                  <a:pt x="43675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55367" y="5173345"/>
            <a:ext cx="873760" cy="873760"/>
          </a:xfrm>
          <a:custGeom>
            <a:avLst/>
            <a:gdLst/>
            <a:ahLst/>
            <a:cxnLst/>
            <a:rect l="l" t="t" r="r" b="b"/>
            <a:pathLst>
              <a:path w="873760" h="873760">
                <a:moveTo>
                  <a:pt x="0" y="436791"/>
                </a:moveTo>
                <a:lnTo>
                  <a:pt x="2563" y="389201"/>
                </a:lnTo>
                <a:lnTo>
                  <a:pt x="10075" y="343095"/>
                </a:lnTo>
                <a:lnTo>
                  <a:pt x="22269" y="298739"/>
                </a:lnTo>
                <a:lnTo>
                  <a:pt x="38879" y="256400"/>
                </a:lnTo>
                <a:lnTo>
                  <a:pt x="59638" y="216344"/>
                </a:lnTo>
                <a:lnTo>
                  <a:pt x="84279" y="178837"/>
                </a:lnTo>
                <a:lnTo>
                  <a:pt x="112535" y="144147"/>
                </a:lnTo>
                <a:lnTo>
                  <a:pt x="144141" y="112539"/>
                </a:lnTo>
                <a:lnTo>
                  <a:pt x="178829" y="84281"/>
                </a:lnTo>
                <a:lnTo>
                  <a:pt x="216332" y="59639"/>
                </a:lnTo>
                <a:lnTo>
                  <a:pt x="256385" y="38880"/>
                </a:lnTo>
                <a:lnTo>
                  <a:pt x="298720" y="22270"/>
                </a:lnTo>
                <a:lnTo>
                  <a:pt x="343070" y="10075"/>
                </a:lnTo>
                <a:lnTo>
                  <a:pt x="389170" y="2563"/>
                </a:lnTo>
                <a:lnTo>
                  <a:pt x="436752" y="0"/>
                </a:lnTo>
                <a:lnTo>
                  <a:pt x="484358" y="2563"/>
                </a:lnTo>
                <a:lnTo>
                  <a:pt x="530479" y="10075"/>
                </a:lnTo>
                <a:lnTo>
                  <a:pt x="574847" y="22270"/>
                </a:lnTo>
                <a:lnTo>
                  <a:pt x="617197" y="38880"/>
                </a:lnTo>
                <a:lnTo>
                  <a:pt x="657262" y="59639"/>
                </a:lnTo>
                <a:lnTo>
                  <a:pt x="694776" y="84281"/>
                </a:lnTo>
                <a:lnTo>
                  <a:pt x="729472" y="112539"/>
                </a:lnTo>
                <a:lnTo>
                  <a:pt x="761084" y="144147"/>
                </a:lnTo>
                <a:lnTo>
                  <a:pt x="789345" y="178837"/>
                </a:lnTo>
                <a:lnTo>
                  <a:pt x="813990" y="216344"/>
                </a:lnTo>
                <a:lnTo>
                  <a:pt x="834751" y="256400"/>
                </a:lnTo>
                <a:lnTo>
                  <a:pt x="851362" y="298739"/>
                </a:lnTo>
                <a:lnTo>
                  <a:pt x="863557" y="343095"/>
                </a:lnTo>
                <a:lnTo>
                  <a:pt x="871069" y="389201"/>
                </a:lnTo>
                <a:lnTo>
                  <a:pt x="873632" y="436791"/>
                </a:lnTo>
                <a:lnTo>
                  <a:pt x="871069" y="484387"/>
                </a:lnTo>
                <a:lnTo>
                  <a:pt x="863557" y="530499"/>
                </a:lnTo>
                <a:lnTo>
                  <a:pt x="851362" y="574861"/>
                </a:lnTo>
                <a:lnTo>
                  <a:pt x="834751" y="617204"/>
                </a:lnTo>
                <a:lnTo>
                  <a:pt x="813990" y="657264"/>
                </a:lnTo>
                <a:lnTo>
                  <a:pt x="789345" y="694774"/>
                </a:lnTo>
                <a:lnTo>
                  <a:pt x="761084" y="729467"/>
                </a:lnTo>
                <a:lnTo>
                  <a:pt x="729472" y="761076"/>
                </a:lnTo>
                <a:lnTo>
                  <a:pt x="694776" y="789336"/>
                </a:lnTo>
                <a:lnTo>
                  <a:pt x="657262" y="813979"/>
                </a:lnTo>
                <a:lnTo>
                  <a:pt x="617197" y="834739"/>
                </a:lnTo>
                <a:lnTo>
                  <a:pt x="574847" y="851349"/>
                </a:lnTo>
                <a:lnTo>
                  <a:pt x="530479" y="863544"/>
                </a:lnTo>
                <a:lnTo>
                  <a:pt x="484358" y="871056"/>
                </a:lnTo>
                <a:lnTo>
                  <a:pt x="436752" y="873620"/>
                </a:lnTo>
                <a:lnTo>
                  <a:pt x="389170" y="871056"/>
                </a:lnTo>
                <a:lnTo>
                  <a:pt x="343070" y="863544"/>
                </a:lnTo>
                <a:lnTo>
                  <a:pt x="298720" y="851349"/>
                </a:lnTo>
                <a:lnTo>
                  <a:pt x="256385" y="834739"/>
                </a:lnTo>
                <a:lnTo>
                  <a:pt x="216332" y="813979"/>
                </a:lnTo>
                <a:lnTo>
                  <a:pt x="178829" y="789336"/>
                </a:lnTo>
                <a:lnTo>
                  <a:pt x="144141" y="761076"/>
                </a:lnTo>
                <a:lnTo>
                  <a:pt x="112535" y="729467"/>
                </a:lnTo>
                <a:lnTo>
                  <a:pt x="84279" y="694774"/>
                </a:lnTo>
                <a:lnTo>
                  <a:pt x="59638" y="657264"/>
                </a:lnTo>
                <a:lnTo>
                  <a:pt x="38879" y="617204"/>
                </a:lnTo>
                <a:lnTo>
                  <a:pt x="22269" y="574861"/>
                </a:lnTo>
                <a:lnTo>
                  <a:pt x="10075" y="530499"/>
                </a:lnTo>
                <a:lnTo>
                  <a:pt x="2563" y="484387"/>
                </a:lnTo>
                <a:lnTo>
                  <a:pt x="0" y="4367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06612" y="1637538"/>
            <a:ext cx="7091922" cy="27039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1016635">
              <a:lnSpc>
                <a:spcPts val="2590"/>
              </a:lnSpc>
              <a:spcBef>
                <a:spcPts val="425"/>
              </a:spcBef>
            </a:pPr>
            <a:r>
              <a:rPr sz="2400" b="1" u="heavy" spc="-9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OR</a:t>
            </a:r>
            <a:r>
              <a:rPr sz="2400" b="1" u="heavy" spc="-20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heavy" spc="-1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Gate</a:t>
            </a:r>
            <a:r>
              <a:rPr sz="2400" spc="-110" dirty="0">
                <a:latin typeface="Arial"/>
                <a:cs typeface="Arial"/>
              </a:rPr>
              <a:t>: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Either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one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bottom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event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results 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occurrence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top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event.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ts val="2590"/>
              </a:lnSpc>
              <a:spcBef>
                <a:spcPts val="1905"/>
              </a:spcBef>
            </a:pPr>
            <a:r>
              <a:rPr sz="2400" b="1" u="heavy" spc="-4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AND</a:t>
            </a:r>
            <a:r>
              <a:rPr sz="2400" b="1" u="heavy" spc="-2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heavy" spc="-114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Gate</a:t>
            </a:r>
            <a:r>
              <a:rPr sz="2400" spc="-114" dirty="0">
                <a:latin typeface="Arial"/>
                <a:cs typeface="Arial"/>
              </a:rPr>
              <a:t>: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For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top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event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to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occur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all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bottom</a:t>
            </a:r>
            <a:r>
              <a:rPr sz="2400" spc="-145" dirty="0">
                <a:latin typeface="Arial"/>
                <a:cs typeface="Arial"/>
              </a:rPr>
              <a:t> eve</a:t>
            </a:r>
            <a:r>
              <a:rPr lang="en-IN" sz="2400" spc="-145" dirty="0" err="1">
                <a:latin typeface="Arial"/>
                <a:cs typeface="Arial"/>
              </a:rPr>
              <a:t>nt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should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occur.</a:t>
            </a:r>
            <a:r>
              <a:rPr lang="en-IN" sz="2400" spc="-135" dirty="0">
                <a:latin typeface="Arial"/>
                <a:cs typeface="Arial"/>
              </a:rPr>
              <a:t> (resulting output event requires simultaneous occurrence of all input events)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9</a:t>
            </a:fld>
            <a:endParaRPr spc="-60" dirty="0"/>
          </a:p>
        </p:txBody>
      </p:sp>
      <p:sp>
        <p:nvSpPr>
          <p:cNvPr id="13" name="object 13"/>
          <p:cNvSpPr txBox="1"/>
          <p:nvPr/>
        </p:nvSpPr>
        <p:spPr>
          <a:xfrm>
            <a:off x="3584575" y="5259781"/>
            <a:ext cx="5144770" cy="105029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30"/>
              </a:spcBef>
              <a:tabLst>
                <a:tab pos="1722755" algn="l"/>
              </a:tabLst>
            </a:pPr>
            <a:r>
              <a:rPr sz="2400" b="1" u="heavy" spc="-114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Inhibit</a:t>
            </a:r>
            <a:r>
              <a:rPr sz="2400" b="1" u="heavy" spc="-18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heavy" spc="-114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Gate</a:t>
            </a:r>
            <a:r>
              <a:rPr sz="2400" spc="-114" dirty="0">
                <a:latin typeface="Arial"/>
                <a:cs typeface="Arial"/>
              </a:rPr>
              <a:t>:	</a:t>
            </a: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15" dirty="0">
                <a:latin typeface="Arial"/>
                <a:cs typeface="Arial"/>
              </a:rPr>
              <a:t>top </a:t>
            </a:r>
            <a:r>
              <a:rPr sz="2400" spc="-80" dirty="0">
                <a:latin typeface="Arial"/>
                <a:cs typeface="Arial"/>
              </a:rPr>
              <a:t>event </a:t>
            </a:r>
            <a:r>
              <a:rPr sz="2400" spc="-135" dirty="0">
                <a:latin typeface="Arial"/>
                <a:cs typeface="Arial"/>
              </a:rPr>
              <a:t>occurs </a:t>
            </a:r>
            <a:r>
              <a:rPr sz="2400" spc="-65" dirty="0">
                <a:latin typeface="Arial"/>
                <a:cs typeface="Arial"/>
              </a:rPr>
              <a:t>only</a:t>
            </a:r>
            <a:r>
              <a:rPr sz="2400" spc="-295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if 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20" dirty="0">
                <a:latin typeface="Arial"/>
                <a:cs typeface="Arial"/>
              </a:rPr>
              <a:t>bottom </a:t>
            </a:r>
            <a:r>
              <a:rPr sz="2400" spc="-80" dirty="0">
                <a:latin typeface="Arial"/>
                <a:cs typeface="Arial"/>
              </a:rPr>
              <a:t>event </a:t>
            </a:r>
            <a:r>
              <a:rPr sz="2400" spc="-135" dirty="0">
                <a:latin typeface="Arial"/>
                <a:cs typeface="Arial"/>
              </a:rPr>
              <a:t>occurs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inhibit  </a:t>
            </a:r>
            <a:r>
              <a:rPr sz="2400" spc="-50" dirty="0">
                <a:latin typeface="Arial"/>
                <a:cs typeface="Arial"/>
              </a:rPr>
              <a:t>condition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true.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3137</TotalTime>
  <Words>1431</Words>
  <Application>Microsoft Office PowerPoint</Application>
  <PresentationFormat>On-screen Show (4:3)</PresentationFormat>
  <Paragraphs>186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</vt:lpstr>
      <vt:lpstr>Calibri</vt:lpstr>
      <vt:lpstr>Lato</vt:lpstr>
      <vt:lpstr>Times New Roman</vt:lpstr>
      <vt:lpstr>Trebuchet MS</vt:lpstr>
      <vt:lpstr>Wingdings</vt:lpstr>
      <vt:lpstr>Office Theme</vt:lpstr>
      <vt:lpstr>FAULT TREE ANALYSIS         Unit -4</vt:lpstr>
      <vt:lpstr>Introduction</vt:lpstr>
      <vt:lpstr>Contd…</vt:lpstr>
      <vt:lpstr>Why F TA  is Carried Out?</vt:lpstr>
      <vt:lpstr>The Fault Tree</vt:lpstr>
      <vt:lpstr>The Fault Tree</vt:lpstr>
      <vt:lpstr>Basic Fault Tree Structure</vt:lpstr>
      <vt:lpstr>Events of a Fault tree</vt:lpstr>
      <vt:lpstr>Basic Gates of a Fault tree</vt:lpstr>
      <vt:lpstr>Procedure</vt:lpstr>
      <vt:lpstr>Procedure</vt:lpstr>
      <vt:lpstr>Procedure</vt:lpstr>
      <vt:lpstr>Procedure</vt:lpstr>
      <vt:lpstr>Procedure</vt:lpstr>
      <vt:lpstr>Procedure</vt:lpstr>
      <vt:lpstr>Procedure</vt:lpstr>
      <vt:lpstr>Example</vt:lpstr>
      <vt:lpstr>Example</vt:lpstr>
      <vt:lpstr>Specifications for the BPC FT</vt:lpstr>
      <vt:lpstr>Start of BPC FT (1)</vt:lpstr>
      <vt:lpstr>Start of BPC FT (2)</vt:lpstr>
      <vt:lpstr>Start of BPC FT (3)</vt:lpstr>
      <vt:lpstr>Procedure</vt:lpstr>
      <vt:lpstr>PowerPoint Presentation</vt:lpstr>
      <vt:lpstr>PowerPoint Presentation</vt:lpstr>
      <vt:lpstr>Advantages of FTA</vt:lpstr>
      <vt:lpstr>Disadvantages of FTA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TREE ANALYSIS</dc:title>
  <dc:creator>Nandy</dc:creator>
  <cp:lastModifiedBy>Praveen D</cp:lastModifiedBy>
  <cp:revision>27</cp:revision>
  <dcterms:created xsi:type="dcterms:W3CDTF">2019-10-03T04:38:19Z</dcterms:created>
  <dcterms:modified xsi:type="dcterms:W3CDTF">2023-04-20T07:32:18Z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2013-06-11T00:00:00Z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2019-10-03T00:00:00Z</vt:filetime>
  </property>
</Properties>
</file>