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14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565F6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D0D0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565F6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3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565F6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664" y="6858000"/>
                </a:lnTo>
                <a:lnTo>
                  <a:pt x="1046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23" y="6858000"/>
                </a:lnTo>
                <a:lnTo>
                  <a:pt x="1507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1323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76" y="6858000"/>
                </a:lnTo>
                <a:lnTo>
                  <a:pt x="77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553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2533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10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2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09624" y="4866766"/>
            <a:ext cx="641985" cy="641350"/>
          </a:xfrm>
          <a:custGeom>
            <a:avLst/>
            <a:gdLst/>
            <a:ahLst/>
            <a:cxnLst/>
            <a:rect l="l" t="t" r="r" b="b"/>
            <a:pathLst>
              <a:path w="641985" h="641350">
                <a:moveTo>
                  <a:pt x="320675" y="0"/>
                </a:moveTo>
                <a:lnTo>
                  <a:pt x="273302" y="3475"/>
                </a:lnTo>
                <a:lnTo>
                  <a:pt x="228083" y="13572"/>
                </a:lnTo>
                <a:lnTo>
                  <a:pt x="185515" y="29794"/>
                </a:lnTo>
                <a:lnTo>
                  <a:pt x="146093" y="51647"/>
                </a:lnTo>
                <a:lnTo>
                  <a:pt x="110315" y="78635"/>
                </a:lnTo>
                <a:lnTo>
                  <a:pt x="78678" y="110263"/>
                </a:lnTo>
                <a:lnTo>
                  <a:pt x="51679" y="146037"/>
                </a:lnTo>
                <a:lnTo>
                  <a:pt x="29815" y="185460"/>
                </a:lnTo>
                <a:lnTo>
                  <a:pt x="13582" y="228037"/>
                </a:lnTo>
                <a:lnTo>
                  <a:pt x="3478" y="273274"/>
                </a:lnTo>
                <a:lnTo>
                  <a:pt x="0" y="320674"/>
                </a:lnTo>
                <a:lnTo>
                  <a:pt x="3478" y="368075"/>
                </a:lnTo>
                <a:lnTo>
                  <a:pt x="13582" y="413312"/>
                </a:lnTo>
                <a:lnTo>
                  <a:pt x="29815" y="455889"/>
                </a:lnTo>
                <a:lnTo>
                  <a:pt x="51679" y="495312"/>
                </a:lnTo>
                <a:lnTo>
                  <a:pt x="78678" y="531086"/>
                </a:lnTo>
                <a:lnTo>
                  <a:pt x="110315" y="562714"/>
                </a:lnTo>
                <a:lnTo>
                  <a:pt x="146093" y="589702"/>
                </a:lnTo>
                <a:lnTo>
                  <a:pt x="185515" y="611555"/>
                </a:lnTo>
                <a:lnTo>
                  <a:pt x="228083" y="627777"/>
                </a:lnTo>
                <a:lnTo>
                  <a:pt x="273302" y="637874"/>
                </a:lnTo>
                <a:lnTo>
                  <a:pt x="320675" y="641349"/>
                </a:lnTo>
                <a:lnTo>
                  <a:pt x="368078" y="637874"/>
                </a:lnTo>
                <a:lnTo>
                  <a:pt x="413323" y="627777"/>
                </a:lnTo>
                <a:lnTo>
                  <a:pt x="455913" y="611555"/>
                </a:lnTo>
                <a:lnTo>
                  <a:pt x="495351" y="589702"/>
                </a:lnTo>
                <a:lnTo>
                  <a:pt x="531141" y="562714"/>
                </a:lnTo>
                <a:lnTo>
                  <a:pt x="562786" y="531086"/>
                </a:lnTo>
                <a:lnTo>
                  <a:pt x="589791" y="495312"/>
                </a:lnTo>
                <a:lnTo>
                  <a:pt x="611659" y="455889"/>
                </a:lnTo>
                <a:lnTo>
                  <a:pt x="627893" y="413312"/>
                </a:lnTo>
                <a:lnTo>
                  <a:pt x="637998" y="368075"/>
                </a:lnTo>
                <a:lnTo>
                  <a:pt x="641476" y="320674"/>
                </a:lnTo>
                <a:lnTo>
                  <a:pt x="637998" y="273274"/>
                </a:lnTo>
                <a:lnTo>
                  <a:pt x="627893" y="228037"/>
                </a:lnTo>
                <a:lnTo>
                  <a:pt x="611659" y="185460"/>
                </a:lnTo>
                <a:lnTo>
                  <a:pt x="589791" y="146037"/>
                </a:lnTo>
                <a:lnTo>
                  <a:pt x="562786" y="110263"/>
                </a:lnTo>
                <a:lnTo>
                  <a:pt x="531141" y="78635"/>
                </a:lnTo>
                <a:lnTo>
                  <a:pt x="495351" y="51647"/>
                </a:lnTo>
                <a:lnTo>
                  <a:pt x="455913" y="29794"/>
                </a:lnTo>
                <a:lnTo>
                  <a:pt x="413323" y="13572"/>
                </a:lnTo>
                <a:lnTo>
                  <a:pt x="368078" y="3475"/>
                </a:lnTo>
                <a:lnTo>
                  <a:pt x="320675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91082" y="5500623"/>
            <a:ext cx="137159" cy="137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8048" y="-58724"/>
            <a:ext cx="777875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1">
                <a:solidFill>
                  <a:srgbClr val="565F6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642" y="1303401"/>
            <a:ext cx="7696200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0D0D0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21255"/>
            <a:ext cx="70104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95"/>
              </a:spcBef>
            </a:pPr>
            <a:r>
              <a:rPr lang="en-US" sz="4800" dirty="0" smtClean="0"/>
              <a:t>SAFETY LEGISLATION &amp;</a:t>
            </a:r>
            <a:r>
              <a:rPr sz="4800" dirty="0" smtClean="0"/>
              <a:t>F</a:t>
            </a:r>
            <a:r>
              <a:rPr sz="4800" spc="-15" dirty="0" smtClean="0"/>
              <a:t>A</a:t>
            </a:r>
            <a:r>
              <a:rPr sz="4800" dirty="0" smtClean="0"/>
              <a:t>C</a:t>
            </a:r>
            <a:r>
              <a:rPr sz="4800" spc="-10" dirty="0" smtClean="0"/>
              <a:t>TORIES  </a:t>
            </a:r>
            <a:r>
              <a:rPr sz="4800" spc="-5" dirty="0"/>
              <a:t>ACT</a:t>
            </a:r>
            <a:r>
              <a:rPr sz="4800" spc="-5"/>
              <a:t>,</a:t>
            </a:r>
            <a:r>
              <a:rPr sz="4800" spc="-80"/>
              <a:t> </a:t>
            </a:r>
            <a:r>
              <a:rPr sz="4800" spc="-10" smtClean="0"/>
              <a:t>1948</a:t>
            </a:r>
            <a:r>
              <a:rPr lang="en-US" sz="4800" spc="-10" dirty="0" smtClean="0"/>
              <a:t/>
            </a:r>
            <a:br>
              <a:rPr lang="en-US" sz="4800" spc="-10" dirty="0" smtClean="0"/>
            </a:br>
            <a:r>
              <a:rPr lang="en-US" sz="4800" spc="-10" dirty="0" smtClean="0"/>
              <a:t>Unit 5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336626"/>
            <a:ext cx="71158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0" dirty="0"/>
              <a:t>P</a:t>
            </a:r>
            <a:r>
              <a:rPr sz="3500" spc="0" dirty="0"/>
              <a:t>ROVISIONS </a:t>
            </a:r>
            <a:r>
              <a:rPr sz="4400" spc="0" dirty="0"/>
              <a:t>R</a:t>
            </a:r>
            <a:r>
              <a:rPr sz="3500" spc="0" dirty="0"/>
              <a:t>EGARDING</a:t>
            </a:r>
            <a:r>
              <a:rPr sz="3500" spc="365" dirty="0"/>
              <a:t> </a:t>
            </a:r>
            <a:r>
              <a:rPr sz="4400" spc="5" dirty="0"/>
              <a:t>H</a:t>
            </a:r>
            <a:r>
              <a:rPr sz="3500" spc="5" dirty="0"/>
              <a:t>EALTH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5727" y="989330"/>
            <a:ext cx="7089775" cy="0"/>
          </a:xfrm>
          <a:custGeom>
            <a:avLst/>
            <a:gdLst/>
            <a:ahLst/>
            <a:cxnLst/>
            <a:rect l="l" t="t" r="r" b="b"/>
            <a:pathLst>
              <a:path w="7089775">
                <a:moveTo>
                  <a:pt x="0" y="0"/>
                </a:moveTo>
                <a:lnTo>
                  <a:pt x="7089648" y="0"/>
                </a:lnTo>
              </a:path>
            </a:pathLst>
          </a:custGeom>
          <a:ln w="27432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572285"/>
            <a:ext cx="5516880" cy="5055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Cleanliness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Disposal of Wastes &amp;</a:t>
            </a:r>
            <a:r>
              <a:rPr sz="28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Effluents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Ventilations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&amp;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Temperature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Dust &amp;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Fumes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Artificial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Humidification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Overcrowding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Lighting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Drinking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Water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Latrines &amp;</a:t>
            </a:r>
            <a:r>
              <a:rPr sz="28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Urinals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Spittoons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333883"/>
            <a:ext cx="6307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</a:t>
            </a:r>
            <a:r>
              <a:rPr sz="3200" spc="-5" dirty="0"/>
              <a:t>ROVISIONS </a:t>
            </a:r>
            <a:r>
              <a:rPr sz="4000" spc="-5" dirty="0"/>
              <a:t>R</a:t>
            </a:r>
            <a:r>
              <a:rPr sz="3200" spc="-5" dirty="0"/>
              <a:t>EGARDING</a:t>
            </a:r>
            <a:r>
              <a:rPr sz="3200" spc="300" dirty="0"/>
              <a:t> </a:t>
            </a:r>
            <a:r>
              <a:rPr sz="4000" dirty="0"/>
              <a:t>S</a:t>
            </a:r>
            <a:r>
              <a:rPr sz="3200" dirty="0"/>
              <a:t>AFETY</a:t>
            </a:r>
            <a:r>
              <a:rPr sz="4000" dirty="0"/>
              <a:t>: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77164" y="927861"/>
            <a:ext cx="6282055" cy="0"/>
          </a:xfrm>
          <a:custGeom>
            <a:avLst/>
            <a:gdLst/>
            <a:ahLst/>
            <a:cxnLst/>
            <a:rect l="l" t="t" r="r" b="b"/>
            <a:pathLst>
              <a:path w="6282055">
                <a:moveTo>
                  <a:pt x="0" y="0"/>
                </a:moveTo>
                <a:lnTo>
                  <a:pt x="6281928" y="0"/>
                </a:lnTo>
              </a:path>
            </a:pathLst>
          </a:custGeom>
          <a:ln w="25908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218691"/>
            <a:ext cx="7954009" cy="4812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Fencing of</a:t>
            </a:r>
            <a:r>
              <a:rPr sz="24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Machinery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Work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 or near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Machinery in</a:t>
            </a:r>
            <a:r>
              <a:rPr sz="24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motion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Employment of Young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Persons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Dangerous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Machines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Striking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Gear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and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Devices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for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cutting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off</a:t>
            </a:r>
            <a:r>
              <a:rPr sz="2400" b="1" i="1" spc="-3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power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Self Acting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Machines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Casing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New</a:t>
            </a:r>
            <a:r>
              <a:rPr sz="2400" b="1" i="1" spc="-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Machinery</a:t>
            </a:r>
            <a:endParaRPr sz="2400">
              <a:latin typeface="Book Antiqua"/>
              <a:cs typeface="Book Antiqua"/>
            </a:endParaRPr>
          </a:p>
          <a:p>
            <a:pPr marL="469900" marR="29209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Prohibition of Employment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Women &amp;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Children near  Cotton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openers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Hoists, lifts, Lifting Machines and</a:t>
            </a:r>
            <a:r>
              <a:rPr sz="2400" b="1" i="1" spc="-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others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Revolving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Machinery</a:t>
            </a:r>
            <a:endParaRPr sz="2400">
              <a:latin typeface="Book Antiqua"/>
              <a:cs typeface="Book Antiqu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Pressure</a:t>
            </a:r>
            <a:r>
              <a:rPr sz="2400" b="1" i="1" spc="-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Plant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3142" y="481076"/>
            <a:ext cx="1148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65F6C"/>
                </a:solidFill>
                <a:latin typeface="Book Antiqua"/>
                <a:cs typeface="Book Antiqua"/>
              </a:rPr>
              <a:t>(C</a:t>
            </a:r>
            <a:r>
              <a:rPr sz="1100" b="1" dirty="0">
                <a:solidFill>
                  <a:srgbClr val="565F6C"/>
                </a:solidFill>
                <a:latin typeface="Book Antiqua"/>
                <a:cs typeface="Book Antiqua"/>
              </a:rPr>
              <a:t>ONTINUE</a:t>
            </a:r>
            <a:r>
              <a:rPr sz="1400" b="1" dirty="0">
                <a:solidFill>
                  <a:srgbClr val="565F6C"/>
                </a:solidFill>
                <a:latin typeface="Book Antiqua"/>
                <a:cs typeface="Book Antiqua"/>
              </a:rPr>
              <a:t>…)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937336"/>
            <a:ext cx="4953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50" i="1" spc="5" dirty="0">
                <a:solidFill>
                  <a:srgbClr val="FD8537"/>
                </a:solidFill>
                <a:latin typeface="Book Antiqua"/>
                <a:cs typeface="Book Antiqua"/>
              </a:rPr>
              <a:t>1)	</a:t>
            </a:r>
            <a:r>
              <a:rPr sz="2400" i="1" spc="-5" dirty="0">
                <a:solidFill>
                  <a:srgbClr val="0D0D0D"/>
                </a:solidFill>
                <a:latin typeface="Book Antiqua"/>
                <a:cs typeface="Book Antiqua"/>
              </a:rPr>
              <a:t>Floors, Stairs </a:t>
            </a:r>
            <a:r>
              <a:rPr sz="2400" i="1" dirty="0">
                <a:solidFill>
                  <a:srgbClr val="0D0D0D"/>
                </a:solidFill>
                <a:latin typeface="Book Antiqua"/>
                <a:cs typeface="Book Antiqua"/>
              </a:rPr>
              <a:t>&amp; </a:t>
            </a:r>
            <a:r>
              <a:rPr sz="2400" i="1" spc="-5" dirty="0">
                <a:solidFill>
                  <a:srgbClr val="0D0D0D"/>
                </a:solidFill>
                <a:latin typeface="Book Antiqua"/>
                <a:cs typeface="Book Antiqua"/>
              </a:rPr>
              <a:t>Means or</a:t>
            </a:r>
            <a:r>
              <a:rPr sz="2400" i="1" spc="-4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i="1" spc="-5" dirty="0">
                <a:solidFill>
                  <a:srgbClr val="0D0D0D"/>
                </a:solidFill>
                <a:latin typeface="Book Antiqua"/>
                <a:cs typeface="Book Antiqua"/>
              </a:rPr>
              <a:t>Access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dirty="0"/>
              <a:t>Pits, </a:t>
            </a:r>
            <a:r>
              <a:rPr spc="-5" dirty="0"/>
              <a:t>Sumps, Opening in Floors and</a:t>
            </a:r>
            <a:r>
              <a:rPr spc="0" dirty="0"/>
              <a:t> </a:t>
            </a:r>
            <a:r>
              <a:rPr spc="-5" dirty="0"/>
              <a:t>others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spc="-5" dirty="0"/>
              <a:t>Excessive</a:t>
            </a:r>
            <a:r>
              <a:rPr spc="-45" dirty="0"/>
              <a:t> </a:t>
            </a:r>
            <a:r>
              <a:rPr dirty="0"/>
              <a:t>Weights</a:t>
            </a:r>
          </a:p>
          <a:p>
            <a:pPr marL="469900" marR="324485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spc="-5" dirty="0"/>
              <a:t>Protection of Eyes\precautions against </a:t>
            </a:r>
            <a:r>
              <a:rPr dirty="0"/>
              <a:t>Dangerous  </a:t>
            </a:r>
            <a:r>
              <a:rPr i="1" spc="-5" dirty="0"/>
              <a:t>Fumes, </a:t>
            </a:r>
            <a:r>
              <a:rPr i="1" dirty="0"/>
              <a:t>Gases &amp;</a:t>
            </a:r>
            <a:r>
              <a:rPr i="1" spc="-30" dirty="0"/>
              <a:t> </a:t>
            </a:r>
            <a:r>
              <a:rPr i="1" spc="-5" dirty="0"/>
              <a:t>others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dirty="0"/>
              <a:t>Precautions </a:t>
            </a:r>
            <a:r>
              <a:rPr spc="-5" dirty="0"/>
              <a:t>Regarding use of portable electric light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dirty="0"/>
              <a:t>Explosive </a:t>
            </a:r>
            <a:r>
              <a:rPr spc="-5" dirty="0"/>
              <a:t>or Inflammable </a:t>
            </a:r>
            <a:r>
              <a:rPr dirty="0"/>
              <a:t>Dust,</a:t>
            </a:r>
            <a:r>
              <a:rPr spc="-35" dirty="0"/>
              <a:t> </a:t>
            </a:r>
            <a:r>
              <a:rPr dirty="0"/>
              <a:t>Gas</a:t>
            </a: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spc="-5" dirty="0"/>
              <a:t>Precautions in </a:t>
            </a:r>
            <a:r>
              <a:rPr dirty="0"/>
              <a:t>case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fire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spc="-5" dirty="0"/>
              <a:t>Specifications of Defective Parts or </a:t>
            </a:r>
            <a:r>
              <a:rPr dirty="0"/>
              <a:t>Tests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Stability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spc="-5" dirty="0"/>
              <a:t>Safety of Buildings and</a:t>
            </a:r>
            <a:r>
              <a:rPr spc="-10" dirty="0"/>
              <a:t> </a:t>
            </a:r>
            <a:r>
              <a:rPr spc="-5" dirty="0"/>
              <a:t>machines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 startAt="2"/>
              <a:tabLst>
                <a:tab pos="469265" algn="l"/>
                <a:tab pos="469900" algn="l"/>
              </a:tabLst>
            </a:pPr>
            <a:r>
              <a:rPr spc="-5" dirty="0"/>
              <a:t>Safety</a:t>
            </a:r>
            <a:r>
              <a:rPr spc="-10" dirty="0"/>
              <a:t> </a:t>
            </a:r>
            <a:r>
              <a:rPr spc="-5" dirty="0"/>
              <a:t>officers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436" y="127507"/>
            <a:ext cx="728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</a:t>
            </a:r>
            <a:r>
              <a:rPr sz="3200" spc="-5" dirty="0"/>
              <a:t>ROVISIONS </a:t>
            </a:r>
            <a:r>
              <a:rPr sz="4000" spc="-5" dirty="0"/>
              <a:t>R</a:t>
            </a:r>
            <a:r>
              <a:rPr sz="3200" spc="-5" dirty="0"/>
              <a:t>EGARDING </a:t>
            </a:r>
            <a:r>
              <a:rPr sz="4000" dirty="0"/>
              <a:t>W</a:t>
            </a:r>
            <a:r>
              <a:rPr sz="3200" dirty="0"/>
              <a:t>ELFARE</a:t>
            </a:r>
            <a:r>
              <a:rPr sz="3200" spc="450" dirty="0"/>
              <a:t> </a:t>
            </a:r>
            <a:r>
              <a:rPr sz="3200" dirty="0"/>
              <a:t>OF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88021" y="721613"/>
            <a:ext cx="7254240" cy="0"/>
          </a:xfrm>
          <a:custGeom>
            <a:avLst/>
            <a:gdLst/>
            <a:ahLst/>
            <a:cxnLst/>
            <a:rect l="l" t="t" r="r" b="b"/>
            <a:pathLst>
              <a:path w="7254240">
                <a:moveTo>
                  <a:pt x="0" y="0"/>
                </a:moveTo>
                <a:lnTo>
                  <a:pt x="7254240" y="0"/>
                </a:lnTo>
              </a:path>
            </a:pathLst>
          </a:custGeom>
          <a:ln w="25908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737361"/>
            <a:ext cx="8147050" cy="602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180" algn="ctr">
              <a:lnSpc>
                <a:spcPct val="100000"/>
              </a:lnSpc>
              <a:spcBef>
                <a:spcPts val="95"/>
              </a:spcBef>
            </a:pPr>
            <a:r>
              <a:rPr sz="40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W</a:t>
            </a:r>
            <a:r>
              <a:rPr sz="32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ORKERS</a:t>
            </a:r>
            <a:endParaRPr sz="3200">
              <a:latin typeface="Monotype Corsiva"/>
              <a:cs typeface="Monotype Corsiv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Washing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Facilities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Facilities for Storing &amp; Drying</a:t>
            </a:r>
            <a:r>
              <a:rPr sz="2800" b="1" i="1" spc="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clothing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Facilities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for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 Sitting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2285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First Aid</a:t>
            </a:r>
            <a:r>
              <a:rPr sz="28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facilities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Canteens,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Shelters,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Rest Rooms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&amp; Lunch</a:t>
            </a:r>
            <a:r>
              <a:rPr sz="2800" b="1" i="1" spc="7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Rooms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Creches</a:t>
            </a:r>
            <a:endParaRPr sz="2800">
              <a:latin typeface="Book Antiqua"/>
              <a:cs typeface="Book Antiqua"/>
            </a:endParaRPr>
          </a:p>
          <a:p>
            <a:pPr marL="527685" indent="-514984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AutoNum type="arabicParenR"/>
              <a:tabLst>
                <a:tab pos="527685" algn="l"/>
                <a:tab pos="5283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Welfare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Officers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885" y="104089"/>
            <a:ext cx="5449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10" dirty="0">
                <a:uFill>
                  <a:solidFill>
                    <a:srgbClr val="565F6C"/>
                  </a:solidFill>
                </a:uFill>
              </a:rPr>
              <a:t>H</a:t>
            </a:r>
            <a:r>
              <a:rPr u="heavy" spc="-10" dirty="0">
                <a:uFill>
                  <a:solidFill>
                    <a:srgbClr val="565F6C"/>
                  </a:solidFill>
                </a:uFill>
              </a:rPr>
              <a:t>AZARDOUS</a:t>
            </a:r>
            <a:r>
              <a:rPr u="heavy" spc="175" dirty="0">
                <a:uFill>
                  <a:solidFill>
                    <a:srgbClr val="565F6C"/>
                  </a:solidFill>
                </a:uFill>
              </a:rPr>
              <a:t> </a:t>
            </a:r>
            <a:r>
              <a:rPr sz="4800" u="heavy" spc="-10" dirty="0">
                <a:uFill>
                  <a:solidFill>
                    <a:srgbClr val="565F6C"/>
                  </a:solidFill>
                </a:uFill>
              </a:rPr>
              <a:t>P</a:t>
            </a:r>
            <a:r>
              <a:rPr u="heavy" spc="-10" dirty="0">
                <a:uFill>
                  <a:solidFill>
                    <a:srgbClr val="565F6C"/>
                  </a:solidFill>
                </a:uFill>
              </a:rPr>
              <a:t>ROCESSES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93014" y="1230274"/>
            <a:ext cx="8619490" cy="473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0">
              <a:lnSpc>
                <a:spcPct val="15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Provisions regarding Hazardous Process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were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instructed in the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under a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new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chapter by the  Factories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(Amendment) Act,</a:t>
            </a:r>
            <a:r>
              <a:rPr sz="2800" b="1" i="1" spc="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1987.</a:t>
            </a:r>
            <a:endParaRPr sz="2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This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instructed two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new</a:t>
            </a:r>
            <a:r>
              <a:rPr sz="2800" b="1" i="1" spc="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schedules:</a:t>
            </a:r>
            <a:endParaRPr sz="2800">
              <a:latin typeface="Book Antiqua"/>
              <a:cs typeface="Book Antiqua"/>
            </a:endParaRPr>
          </a:p>
          <a:p>
            <a:pPr marL="611505" indent="-571500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AutoNum type="romanUcPeriod"/>
              <a:tabLst>
                <a:tab pos="611505" algn="l"/>
                <a:tab pos="61214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Listing the industries involving hazardous</a:t>
            </a:r>
            <a:r>
              <a:rPr sz="2800" b="1" i="1" spc="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process</a:t>
            </a:r>
            <a:endParaRPr sz="2800">
              <a:latin typeface="Book Antiqua"/>
              <a:cs typeface="Book Antiqua"/>
            </a:endParaRPr>
          </a:p>
          <a:p>
            <a:pPr marL="611505" marR="226695" indent="-57150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9642"/>
              <a:buAutoNum type="romanUcPeriod"/>
              <a:tabLst>
                <a:tab pos="611505" algn="l"/>
                <a:tab pos="61214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Relating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 permissible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levels 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of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certain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chemical  substances in work</a:t>
            </a:r>
            <a:r>
              <a:rPr sz="28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environment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722" y="12573"/>
            <a:ext cx="713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</a:t>
            </a:r>
            <a:r>
              <a:rPr sz="3200" spc="-5" dirty="0"/>
              <a:t>ROVISIONS </a:t>
            </a:r>
            <a:r>
              <a:rPr sz="4000" spc="-5" dirty="0"/>
              <a:t>R</a:t>
            </a:r>
            <a:r>
              <a:rPr sz="3200" spc="-5" dirty="0"/>
              <a:t>EGARDING</a:t>
            </a:r>
            <a:r>
              <a:rPr sz="3200" spc="280" dirty="0"/>
              <a:t> </a:t>
            </a:r>
            <a:r>
              <a:rPr sz="4000" dirty="0"/>
              <a:t>H</a:t>
            </a:r>
            <a:r>
              <a:rPr sz="3200" dirty="0"/>
              <a:t>AZARDOUS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17168" y="606679"/>
            <a:ext cx="7108190" cy="0"/>
          </a:xfrm>
          <a:custGeom>
            <a:avLst/>
            <a:gdLst/>
            <a:ahLst/>
            <a:cxnLst/>
            <a:rect l="l" t="t" r="r" b="b"/>
            <a:pathLst>
              <a:path w="7108190">
                <a:moveTo>
                  <a:pt x="0" y="0"/>
                </a:moveTo>
                <a:lnTo>
                  <a:pt x="7107935" y="0"/>
                </a:lnTo>
              </a:path>
            </a:pathLst>
          </a:custGeom>
          <a:ln w="25908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446" y="622554"/>
            <a:ext cx="8329295" cy="619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8340">
              <a:lnSpc>
                <a:spcPct val="100000"/>
              </a:lnSpc>
              <a:spcBef>
                <a:spcPts val="95"/>
              </a:spcBef>
            </a:pPr>
            <a:r>
              <a:rPr sz="40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P</a:t>
            </a:r>
            <a:r>
              <a:rPr sz="32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ROCESSES</a:t>
            </a:r>
            <a:endParaRPr sz="3200">
              <a:latin typeface="Monotype Corsiva"/>
              <a:cs typeface="Monotype Corsiva"/>
            </a:endParaRPr>
          </a:p>
          <a:p>
            <a:pPr marL="525780" indent="-513080">
              <a:lnSpc>
                <a:spcPct val="100000"/>
              </a:lnSpc>
              <a:spcBef>
                <a:spcPts val="3310"/>
              </a:spcBef>
              <a:buClr>
                <a:srgbClr val="FD8537"/>
              </a:buClr>
              <a:buSzPct val="68750"/>
              <a:buAutoNum type="arabicParenR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Constitution of Site Appraisal</a:t>
            </a:r>
            <a:r>
              <a:rPr sz="2400" b="1" i="1" spc="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Committee</a:t>
            </a:r>
            <a:endParaRPr sz="24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Compulsory Disclosure of</a:t>
            </a:r>
            <a:r>
              <a:rPr sz="24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Information</a:t>
            </a:r>
            <a:endParaRPr sz="2400">
              <a:latin typeface="Book Antiqua"/>
              <a:cs typeface="Book Antiqua"/>
            </a:endParaRPr>
          </a:p>
          <a:p>
            <a:pPr marL="525780" marR="814705" indent="-51308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Special Responsibility of the occupier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in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relation to 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Hazardous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 processes:</a:t>
            </a:r>
            <a:endParaRPr sz="2400">
              <a:latin typeface="Book Antiqua"/>
              <a:cs typeface="Book Antiqua"/>
            </a:endParaRPr>
          </a:p>
          <a:p>
            <a:pPr marL="584200" marR="5080" indent="-5715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583565" algn="l"/>
                <a:tab pos="5842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Maintaining accurate and up-to-date health and medical  records of workers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exposed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 any chemical, toxic or any  other harmful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substances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manufactured, stored, 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handled 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transported</a:t>
            </a:r>
            <a:endParaRPr sz="2400">
              <a:latin typeface="Book Antiqua"/>
              <a:cs typeface="Book Antiqua"/>
            </a:endParaRPr>
          </a:p>
          <a:p>
            <a:pPr marL="584200" marR="215265" indent="-57150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rabicParenR"/>
              <a:tabLst>
                <a:tab pos="5842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Appointing qualified,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experienced &amp;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compete persons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in 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handling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such substances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supervise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handling and for  protecting the workers from the</a:t>
            </a:r>
            <a:r>
              <a:rPr sz="2400" b="1" i="1" spc="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hazard</a:t>
            </a:r>
            <a:endParaRPr sz="2400">
              <a:latin typeface="Book Antiqua"/>
              <a:cs typeface="Book Antiqua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arenR"/>
              <a:tabLst>
                <a:tab pos="583565" algn="l"/>
                <a:tab pos="58420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Providing for medical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examination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every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worker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at</a:t>
            </a:r>
            <a:endParaRPr sz="2400">
              <a:latin typeface="Book Antiqua"/>
              <a:cs typeface="Book Antiqua"/>
            </a:endParaRPr>
          </a:p>
          <a:p>
            <a:pPr marL="584200">
              <a:lnSpc>
                <a:spcPct val="100000"/>
              </a:lnSpc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intervals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1826" y="398525"/>
            <a:ext cx="1313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0" dirty="0">
                <a:solidFill>
                  <a:srgbClr val="565F6C"/>
                </a:solidFill>
                <a:latin typeface="Book Antiqua"/>
                <a:cs typeface="Book Antiqua"/>
              </a:rPr>
              <a:t>(C</a:t>
            </a:r>
            <a:r>
              <a:rPr sz="1250" b="1" spc="0" dirty="0">
                <a:solidFill>
                  <a:srgbClr val="565F6C"/>
                </a:solidFill>
                <a:latin typeface="Book Antiqua"/>
                <a:cs typeface="Book Antiqua"/>
              </a:rPr>
              <a:t>ONTINUE</a:t>
            </a:r>
            <a:r>
              <a:rPr sz="1600" b="1" spc="0" dirty="0">
                <a:solidFill>
                  <a:srgbClr val="565F6C"/>
                </a:solidFill>
                <a:latin typeface="Book Antiqua"/>
                <a:cs typeface="Book Antiqua"/>
              </a:rPr>
              <a:t>…)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446" y="1524761"/>
            <a:ext cx="7719059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08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Appointment of Inquiry</a:t>
            </a:r>
            <a:r>
              <a:rPr sz="2400" b="1" i="1" spc="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Committee</a:t>
            </a:r>
            <a:endParaRPr sz="24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2330"/>
              </a:spcBef>
              <a:buClr>
                <a:srgbClr val="FD8537"/>
              </a:buClr>
              <a:buSzPct val="68750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Emergency</a:t>
            </a:r>
            <a:r>
              <a:rPr sz="2400" b="1" i="1" spc="-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Standards</a:t>
            </a:r>
            <a:endParaRPr sz="24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2325"/>
              </a:spcBef>
              <a:buClr>
                <a:srgbClr val="FD8537"/>
              </a:buClr>
              <a:buSzPct val="68750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Permissible Limits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Exposure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 chemical and</a:t>
            </a:r>
            <a:r>
              <a:rPr sz="24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toxic</a:t>
            </a:r>
            <a:endParaRPr sz="24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2330"/>
              </a:spcBef>
              <a:buClr>
                <a:srgbClr val="FD8537"/>
              </a:buClr>
              <a:buSzPct val="68750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Substances</a:t>
            </a:r>
            <a:endParaRPr sz="24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2330"/>
              </a:spcBef>
              <a:buClr>
                <a:srgbClr val="FD8537"/>
              </a:buClr>
              <a:buSzPct val="68750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Workers’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participation in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safety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management</a:t>
            </a:r>
            <a:endParaRPr sz="24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2330"/>
              </a:spcBef>
              <a:buClr>
                <a:srgbClr val="FD8537"/>
              </a:buClr>
              <a:buSzPct val="68750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Right of workers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to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warn about imminent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danger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161" y="235458"/>
            <a:ext cx="514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5" dirty="0">
                <a:uFill>
                  <a:solidFill>
                    <a:srgbClr val="565F6C"/>
                  </a:solidFill>
                </a:uFill>
              </a:rPr>
              <a:t>W</a:t>
            </a:r>
            <a:r>
              <a:rPr sz="2850" u="heavy" spc="5" dirty="0">
                <a:uFill>
                  <a:solidFill>
                    <a:srgbClr val="565F6C"/>
                  </a:solidFill>
                </a:uFill>
              </a:rPr>
              <a:t>ORKING </a:t>
            </a:r>
            <a:r>
              <a:rPr sz="3600" u="heavy" spc="10" dirty="0">
                <a:uFill>
                  <a:solidFill>
                    <a:srgbClr val="565F6C"/>
                  </a:solidFill>
                </a:uFill>
              </a:rPr>
              <a:t>H</a:t>
            </a:r>
            <a:r>
              <a:rPr sz="2850" u="heavy" spc="10" dirty="0">
                <a:uFill>
                  <a:solidFill>
                    <a:srgbClr val="565F6C"/>
                  </a:solidFill>
                </a:uFill>
              </a:rPr>
              <a:t>OURS OF</a:t>
            </a:r>
            <a:r>
              <a:rPr sz="2850" u="heavy" spc="380" dirty="0">
                <a:uFill>
                  <a:solidFill>
                    <a:srgbClr val="565F6C"/>
                  </a:solidFill>
                </a:uFill>
              </a:rPr>
              <a:t> </a:t>
            </a:r>
            <a:r>
              <a:rPr sz="3600" u="heavy" spc="5" dirty="0">
                <a:uFill>
                  <a:solidFill>
                    <a:srgbClr val="565F6C"/>
                  </a:solidFill>
                </a:uFill>
              </a:rPr>
              <a:t>A</a:t>
            </a:r>
            <a:r>
              <a:rPr sz="2850" u="heavy" spc="5" dirty="0">
                <a:uFill>
                  <a:solidFill>
                    <a:srgbClr val="565F6C"/>
                  </a:solidFill>
                </a:uFill>
              </a:rPr>
              <a:t>DULTS</a:t>
            </a:r>
            <a:r>
              <a:rPr sz="3600" u="heavy" spc="5" dirty="0">
                <a:uFill>
                  <a:solidFill>
                    <a:srgbClr val="565F6C"/>
                  </a:solidFill>
                </a:uFill>
              </a:rPr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5965" y="1363471"/>
            <a:ext cx="6951980" cy="504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980" indent="-8128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  <a:tab pos="2703830" algn="l"/>
              </a:tabLst>
            </a:pP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Weekly</a:t>
            </a:r>
            <a:r>
              <a:rPr sz="26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Hours:</a:t>
            </a:r>
            <a:r>
              <a:rPr sz="2600" b="1" i="1" spc="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&lt;	48</a:t>
            </a:r>
            <a:r>
              <a:rPr sz="2600" b="1" i="1" spc="-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hours</a:t>
            </a:r>
            <a:endParaRPr sz="2600">
              <a:latin typeface="Book Antiqua"/>
              <a:cs typeface="Book Antiqua"/>
            </a:endParaRPr>
          </a:p>
          <a:p>
            <a:pPr marL="93980" indent="-81280">
              <a:lnSpc>
                <a:spcPct val="100000"/>
              </a:lnSpc>
              <a:spcBef>
                <a:spcPts val="2160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</a:tabLst>
            </a:pP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Weekly </a:t>
            </a: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Holidays :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at least </a:t>
            </a: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1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holiday in </a:t>
            </a: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a</a:t>
            </a:r>
            <a:r>
              <a:rPr sz="2600" b="1" i="1" spc="-5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week</a:t>
            </a:r>
            <a:endParaRPr sz="26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,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substitute</a:t>
            </a:r>
            <a:r>
              <a:rPr sz="2600" b="1" i="1" spc="-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holidays</a:t>
            </a:r>
            <a:endParaRPr sz="2600">
              <a:latin typeface="Book Antiqua"/>
              <a:cs typeface="Book Antiqua"/>
            </a:endParaRPr>
          </a:p>
          <a:p>
            <a:pPr marL="93980" indent="-81280">
              <a:lnSpc>
                <a:spcPct val="100000"/>
              </a:lnSpc>
              <a:spcBef>
                <a:spcPts val="2165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</a:tabLst>
            </a:pP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Compensatory</a:t>
            </a:r>
            <a:r>
              <a:rPr sz="2600" b="1" i="1" spc="-4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Holidays</a:t>
            </a:r>
            <a:endParaRPr sz="2600">
              <a:latin typeface="Book Antiqua"/>
              <a:cs typeface="Book Antiqua"/>
            </a:endParaRPr>
          </a:p>
          <a:p>
            <a:pPr marL="93980" indent="-81280">
              <a:lnSpc>
                <a:spcPct val="100000"/>
              </a:lnSpc>
              <a:spcBef>
                <a:spcPts val="2160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</a:tabLst>
            </a:pP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Daily Hours : &lt; 9</a:t>
            </a:r>
            <a:r>
              <a:rPr sz="2600" b="1" i="1" spc="-6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hours</a:t>
            </a:r>
            <a:endParaRPr sz="2600">
              <a:latin typeface="Book Antiqua"/>
              <a:cs typeface="Book Antiqua"/>
            </a:endParaRPr>
          </a:p>
          <a:p>
            <a:pPr marL="93980" indent="-81280">
              <a:lnSpc>
                <a:spcPct val="100000"/>
              </a:lnSpc>
              <a:spcBef>
                <a:spcPts val="2160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</a:tabLst>
            </a:pP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Intervals for rest </a:t>
            </a: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: at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least half an</a:t>
            </a:r>
            <a:r>
              <a:rPr sz="2600" b="1" i="1" spc="-5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hour</a:t>
            </a:r>
            <a:endParaRPr sz="2600">
              <a:latin typeface="Book Antiqua"/>
              <a:cs typeface="Book Antiqua"/>
            </a:endParaRPr>
          </a:p>
          <a:p>
            <a:pPr marL="93980" indent="-81280">
              <a:lnSpc>
                <a:spcPct val="100000"/>
              </a:lnSpc>
              <a:spcBef>
                <a:spcPts val="2160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</a:tabLst>
            </a:pP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Spread</a:t>
            </a:r>
            <a:r>
              <a:rPr sz="26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Over</a:t>
            </a:r>
            <a:endParaRPr sz="2600">
              <a:latin typeface="Book Antiqua"/>
              <a:cs typeface="Book Antiqua"/>
            </a:endParaRPr>
          </a:p>
          <a:p>
            <a:pPr marL="93980" indent="-81280">
              <a:lnSpc>
                <a:spcPct val="100000"/>
              </a:lnSpc>
              <a:spcBef>
                <a:spcPts val="2160"/>
              </a:spcBef>
              <a:buClr>
                <a:srgbClr val="FD8537"/>
              </a:buClr>
              <a:buSzPct val="65384"/>
              <a:buFont typeface="Arial"/>
              <a:buChar char="•"/>
              <a:tabLst>
                <a:tab pos="94615" algn="l"/>
              </a:tabLst>
            </a:pPr>
            <a:r>
              <a:rPr sz="2600" b="1" i="1" dirty="0">
                <a:solidFill>
                  <a:srgbClr val="0D0D0D"/>
                </a:solidFill>
                <a:latin typeface="Book Antiqua"/>
                <a:cs typeface="Book Antiqua"/>
              </a:rPr>
              <a:t>Night</a:t>
            </a:r>
            <a:r>
              <a:rPr sz="2600" b="1" i="1" spc="-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6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Shifts</a:t>
            </a:r>
            <a:endParaRPr sz="26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0197" y="619506"/>
            <a:ext cx="1148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65F6C"/>
                </a:solidFill>
                <a:latin typeface="Book Antiqua"/>
                <a:cs typeface="Book Antiqua"/>
              </a:rPr>
              <a:t>(C</a:t>
            </a:r>
            <a:r>
              <a:rPr sz="1100" b="1" dirty="0">
                <a:solidFill>
                  <a:srgbClr val="565F6C"/>
                </a:solidFill>
                <a:latin typeface="Book Antiqua"/>
                <a:cs typeface="Book Antiqua"/>
              </a:rPr>
              <a:t>ONTINUE</a:t>
            </a:r>
            <a:r>
              <a:rPr sz="1400" b="1" dirty="0">
                <a:solidFill>
                  <a:srgbClr val="565F6C"/>
                </a:solidFill>
                <a:latin typeface="Book Antiqua"/>
                <a:cs typeface="Book Antiqua"/>
              </a:rPr>
              <a:t>…)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397" y="1015597"/>
            <a:ext cx="840359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5780" marR="5080" indent="-513080">
              <a:lnSpc>
                <a:spcPct val="150000"/>
              </a:lnSpc>
              <a:spcBef>
                <a:spcPts val="105"/>
              </a:spcBef>
              <a:buClr>
                <a:srgbClr val="FD8537"/>
              </a:buClr>
              <a:buSzPct val="69642"/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Prohibition of Overlapping Shifts : not more than  2 continuous</a:t>
            </a:r>
            <a:r>
              <a:rPr sz="28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shift</a:t>
            </a:r>
            <a:endParaRPr sz="2800">
              <a:latin typeface="Book Antiqua"/>
              <a:cs typeface="Book Antiqua"/>
            </a:endParaRPr>
          </a:p>
          <a:p>
            <a:pPr marL="525780" marR="302895" indent="-513080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69642"/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Extra wages for overtime : wages at the rate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of  twice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at his ordinary rate of wages for</a:t>
            </a:r>
            <a:r>
              <a:rPr sz="2800" b="1" i="1" spc="3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overtime</a:t>
            </a:r>
            <a:endParaRPr sz="2800">
              <a:latin typeface="Book Antiqua"/>
              <a:cs typeface="Book Antiqua"/>
            </a:endParaRPr>
          </a:p>
          <a:p>
            <a:pPr marL="525780" indent="-513080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9642"/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Notice of period of</a:t>
            </a:r>
            <a:r>
              <a:rPr sz="28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work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</a:t>
            </a:r>
            <a:r>
              <a:rPr spc="-5" dirty="0"/>
              <a:t>ESTRICTION ON </a:t>
            </a:r>
            <a:r>
              <a:rPr sz="4800" spc="-10" dirty="0"/>
              <a:t>E</a:t>
            </a:r>
            <a:r>
              <a:rPr spc="-10" dirty="0"/>
              <a:t>MPLOYMENT</a:t>
            </a:r>
            <a:r>
              <a:rPr spc="560" dirty="0"/>
              <a:t> </a:t>
            </a:r>
            <a:r>
              <a:rPr spc="-5" dirty="0"/>
              <a:t>OF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50671" y="652018"/>
            <a:ext cx="7751445" cy="0"/>
          </a:xfrm>
          <a:custGeom>
            <a:avLst/>
            <a:gdLst/>
            <a:ahLst/>
            <a:cxnLst/>
            <a:rect l="l" t="t" r="r" b="b"/>
            <a:pathLst>
              <a:path w="7751445">
                <a:moveTo>
                  <a:pt x="0" y="0"/>
                </a:moveTo>
                <a:lnTo>
                  <a:pt x="7751064" y="0"/>
                </a:lnTo>
              </a:path>
            </a:pathLst>
          </a:custGeom>
          <a:ln w="30479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8461" y="673100"/>
            <a:ext cx="5217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u="heavy" spc="-1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W</a:t>
            </a:r>
            <a:r>
              <a:rPr sz="3850" b="1" i="1" u="heavy" spc="-1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OMEN </a:t>
            </a:r>
            <a:r>
              <a:rPr sz="48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&amp;</a:t>
            </a:r>
            <a:r>
              <a:rPr sz="4800" b="1" i="1" u="heavy" spc="16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 </a:t>
            </a:r>
            <a:r>
              <a:rPr sz="48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C</a:t>
            </a:r>
            <a:r>
              <a:rPr sz="385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HILDREN</a:t>
            </a:r>
            <a:r>
              <a:rPr sz="4800" b="1" i="1" u="heavy" spc="-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Monotype Corsiva"/>
                <a:cs typeface="Monotype Corsiva"/>
              </a:rPr>
              <a:t>:</a:t>
            </a:r>
            <a:endParaRPr sz="480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965" y="2008377"/>
            <a:ext cx="7910830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6071"/>
              <a:buFont typeface="Arial"/>
              <a:buChar char="•"/>
              <a:tabLst>
                <a:tab pos="100330" algn="l"/>
              </a:tabLst>
            </a:pPr>
            <a:r>
              <a:rPr sz="2800" b="1" i="1" spc="-5" dirty="0">
                <a:latin typeface="Book Antiqua"/>
                <a:cs typeface="Book Antiqua"/>
              </a:rPr>
              <a:t>Work </a:t>
            </a:r>
            <a:r>
              <a:rPr sz="2800" b="1" i="1" spc="-10" dirty="0">
                <a:latin typeface="Book Antiqua"/>
                <a:cs typeface="Book Antiqua"/>
              </a:rPr>
              <a:t>between </a:t>
            </a:r>
            <a:r>
              <a:rPr sz="2800" b="1" i="1" spc="-5" dirty="0">
                <a:latin typeface="Book Antiqua"/>
                <a:cs typeface="Book Antiqua"/>
              </a:rPr>
              <a:t>6 a.m. to 7 </a:t>
            </a:r>
            <a:r>
              <a:rPr sz="2800" b="1" i="1" spc="-10" dirty="0">
                <a:latin typeface="Book Antiqua"/>
                <a:cs typeface="Book Antiqua"/>
              </a:rPr>
              <a:t>p.m.</a:t>
            </a:r>
            <a:r>
              <a:rPr sz="2800" b="1" i="1" spc="35" dirty="0">
                <a:latin typeface="Book Antiqua"/>
                <a:cs typeface="Book Antiqua"/>
              </a:rPr>
              <a:t> </a:t>
            </a:r>
            <a:r>
              <a:rPr sz="2800" b="1" i="1" spc="-10" dirty="0">
                <a:latin typeface="Book Antiqua"/>
                <a:cs typeface="Book Antiqua"/>
              </a:rPr>
              <a:t>only</a:t>
            </a:r>
            <a:endParaRPr sz="2800">
              <a:latin typeface="Book Antiqua"/>
              <a:cs typeface="Book Antiqua"/>
            </a:endParaRPr>
          </a:p>
          <a:p>
            <a:pPr marL="12700" marR="48260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6071"/>
              <a:buFont typeface="Arial"/>
              <a:buChar char="•"/>
              <a:tabLst>
                <a:tab pos="100965" algn="l"/>
              </a:tabLst>
            </a:pPr>
            <a:r>
              <a:rPr sz="2800" b="1" i="1" spc="-5" dirty="0">
                <a:latin typeface="Book Antiqua"/>
                <a:cs typeface="Book Antiqua"/>
              </a:rPr>
              <a:t>Strictly restriction for </a:t>
            </a:r>
            <a:r>
              <a:rPr sz="2800" b="1" i="1" spc="-10" dirty="0">
                <a:latin typeface="Book Antiqua"/>
                <a:cs typeface="Book Antiqua"/>
              </a:rPr>
              <a:t>women </a:t>
            </a:r>
            <a:r>
              <a:rPr sz="2800" b="1" i="1" spc="-5" dirty="0">
                <a:latin typeface="Book Antiqua"/>
                <a:cs typeface="Book Antiqua"/>
              </a:rPr>
              <a:t>for </a:t>
            </a:r>
            <a:r>
              <a:rPr sz="2800" b="1" i="1" spc="-10" dirty="0">
                <a:latin typeface="Book Antiqua"/>
                <a:cs typeface="Book Antiqua"/>
              </a:rPr>
              <a:t>employment  between </a:t>
            </a:r>
            <a:r>
              <a:rPr sz="2800" b="1" i="1" spc="-5" dirty="0">
                <a:latin typeface="Book Antiqua"/>
                <a:cs typeface="Book Antiqua"/>
              </a:rPr>
              <a:t>10 </a:t>
            </a:r>
            <a:r>
              <a:rPr sz="2800" b="1" i="1" spc="-10" dirty="0">
                <a:latin typeface="Book Antiqua"/>
                <a:cs typeface="Book Antiqua"/>
              </a:rPr>
              <a:t>p.m. </a:t>
            </a:r>
            <a:r>
              <a:rPr sz="2800" b="1" i="1" spc="-5" dirty="0">
                <a:latin typeface="Book Antiqua"/>
                <a:cs typeface="Book Antiqua"/>
              </a:rPr>
              <a:t>to 5</a:t>
            </a:r>
            <a:r>
              <a:rPr sz="2800" b="1" i="1" spc="25" dirty="0">
                <a:latin typeface="Book Antiqua"/>
                <a:cs typeface="Book Antiqua"/>
              </a:rPr>
              <a:t> </a:t>
            </a:r>
            <a:r>
              <a:rPr sz="2800" b="1" i="1" spc="-10" dirty="0">
                <a:latin typeface="Book Antiqua"/>
                <a:cs typeface="Book Antiqua"/>
              </a:rPr>
              <a:t>a.m.</a:t>
            </a:r>
            <a:endParaRPr sz="2800">
              <a:latin typeface="Book Antiqua"/>
              <a:cs typeface="Book Antiqua"/>
            </a:endParaRPr>
          </a:p>
          <a:p>
            <a:pPr marL="12700" marR="508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6071"/>
              <a:buFont typeface="Arial"/>
              <a:buChar char="•"/>
              <a:tabLst>
                <a:tab pos="100330" algn="l"/>
              </a:tabLst>
            </a:pPr>
            <a:r>
              <a:rPr sz="2800" b="1" i="1" spc="-5" dirty="0">
                <a:latin typeface="Book Antiqua"/>
                <a:cs typeface="Book Antiqua"/>
              </a:rPr>
              <a:t>Employment of </a:t>
            </a:r>
            <a:r>
              <a:rPr sz="2800" b="1" i="1" spc="-10" dirty="0">
                <a:latin typeface="Book Antiqua"/>
                <a:cs typeface="Book Antiqua"/>
              </a:rPr>
              <a:t>women </a:t>
            </a:r>
            <a:r>
              <a:rPr sz="2800" b="1" i="1" spc="-5" dirty="0">
                <a:latin typeface="Book Antiqua"/>
                <a:cs typeface="Book Antiqua"/>
              </a:rPr>
              <a:t>in night shift is </a:t>
            </a:r>
            <a:r>
              <a:rPr sz="2800" b="1" i="1" spc="-10" dirty="0">
                <a:latin typeface="Book Antiqua"/>
                <a:cs typeface="Book Antiqua"/>
              </a:rPr>
              <a:t>permitted  </a:t>
            </a:r>
            <a:r>
              <a:rPr sz="2800" b="1" i="1" spc="-5" dirty="0">
                <a:latin typeface="Book Antiqua"/>
                <a:cs typeface="Book Antiqua"/>
              </a:rPr>
              <a:t>only in the case of fish-curring and</a:t>
            </a:r>
            <a:r>
              <a:rPr sz="2800" b="1" i="1" spc="65" dirty="0">
                <a:latin typeface="Book Antiqua"/>
                <a:cs typeface="Book Antiqua"/>
              </a:rPr>
              <a:t> </a:t>
            </a:r>
            <a:r>
              <a:rPr sz="2800" b="1" i="1" spc="-5" dirty="0">
                <a:latin typeface="Book Antiqua"/>
                <a:cs typeface="Book Antiqua"/>
              </a:rPr>
              <a:t>fish-canning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6544" y="762000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Legislation</a:t>
            </a:r>
            <a:r>
              <a:rPr lang="en-US" dirty="0"/>
              <a:t> on occupational health and </a:t>
            </a:r>
            <a:r>
              <a:rPr lang="en-US" b="1" dirty="0"/>
              <a:t>safety</a:t>
            </a:r>
            <a:r>
              <a:rPr lang="en-US" dirty="0"/>
              <a:t> has existed in </a:t>
            </a:r>
            <a:r>
              <a:rPr lang="en-US" b="1" dirty="0"/>
              <a:t>India</a:t>
            </a:r>
            <a:r>
              <a:rPr lang="en-US" dirty="0"/>
              <a:t> for several decades. The principal health and </a:t>
            </a:r>
            <a:r>
              <a:rPr lang="en-US" b="1" dirty="0"/>
              <a:t>safety laws</a:t>
            </a:r>
            <a:r>
              <a:rPr lang="en-US" dirty="0"/>
              <a:t> are based on the British </a:t>
            </a:r>
            <a:r>
              <a:rPr lang="en-US" dirty="0" smtClean="0"/>
              <a:t>Factories </a:t>
            </a:r>
            <a:r>
              <a:rPr lang="en-US" b="1" dirty="0" smtClean="0"/>
              <a:t>Act</a:t>
            </a:r>
            <a:r>
              <a:rPr lang="en-US" dirty="0"/>
              <a:t>. The Factories </a:t>
            </a:r>
            <a:r>
              <a:rPr lang="en-US" b="1" dirty="0"/>
              <a:t>Act</a:t>
            </a:r>
            <a:r>
              <a:rPr lang="en-US" dirty="0"/>
              <a:t>, 1948 has been amended in 1954, 1990, 1976 and 1987</a:t>
            </a:r>
          </a:p>
        </p:txBody>
      </p:sp>
    </p:spTree>
    <p:extLst>
      <p:ext uri="{BB962C8B-B14F-4D97-AF65-F5344CB8AC3E}">
        <p14:creationId xmlns="" xmlns:p14="http://schemas.microsoft.com/office/powerpoint/2010/main" val="25227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196418"/>
            <a:ext cx="630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0" dirty="0"/>
              <a:t>A</a:t>
            </a:r>
            <a:r>
              <a:rPr sz="3500" spc="0" dirty="0"/>
              <a:t>NNUAL </a:t>
            </a:r>
            <a:r>
              <a:rPr sz="4400" spc="5" dirty="0"/>
              <a:t>L</a:t>
            </a:r>
            <a:r>
              <a:rPr sz="3500" spc="5" dirty="0"/>
              <a:t>EAVE WITH</a:t>
            </a:r>
            <a:r>
              <a:rPr sz="3500" spc="515" dirty="0"/>
              <a:t> </a:t>
            </a:r>
            <a:r>
              <a:rPr sz="4400" spc="5" dirty="0"/>
              <a:t>W</a:t>
            </a:r>
            <a:r>
              <a:rPr sz="3500" spc="5" dirty="0"/>
              <a:t>AGES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234289" y="849249"/>
            <a:ext cx="6282055" cy="0"/>
          </a:xfrm>
          <a:custGeom>
            <a:avLst/>
            <a:gdLst/>
            <a:ahLst/>
            <a:cxnLst/>
            <a:rect l="l" t="t" r="r" b="b"/>
            <a:pathLst>
              <a:path w="6282055">
                <a:moveTo>
                  <a:pt x="0" y="0"/>
                </a:moveTo>
                <a:lnTo>
                  <a:pt x="6281928" y="0"/>
                </a:lnTo>
              </a:path>
            </a:pathLst>
          </a:custGeom>
          <a:ln w="27432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515617"/>
            <a:ext cx="5962650" cy="331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Annual leave with</a:t>
            </a:r>
            <a:r>
              <a:rPr sz="2800" b="1" i="1" spc="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wages</a:t>
            </a:r>
            <a:endParaRPr sz="2800">
              <a:latin typeface="Book Antiqua"/>
              <a:cs typeface="Book Antiqua"/>
            </a:endParaRPr>
          </a:p>
          <a:p>
            <a:pPr marL="210820" indent="-198120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1454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Wages during leave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period</a:t>
            </a:r>
            <a:endParaRPr sz="2800">
              <a:latin typeface="Book Antiqua"/>
              <a:cs typeface="Book Antiqua"/>
            </a:endParaRPr>
          </a:p>
          <a:p>
            <a:pPr marL="210820" indent="-198120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Payment in advance in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certain</a:t>
            </a:r>
            <a:r>
              <a:rPr sz="2800" b="1" i="1" spc="3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cases</a:t>
            </a:r>
            <a:endParaRPr sz="2800">
              <a:latin typeface="Book Antiqua"/>
              <a:cs typeface="Book Antiqua"/>
            </a:endParaRPr>
          </a:p>
          <a:p>
            <a:pPr marL="210820" indent="-198120">
              <a:lnSpc>
                <a:spcPct val="100000"/>
              </a:lnSpc>
              <a:spcBef>
                <a:spcPts val="2285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Mode of Recovery of unpaid</a:t>
            </a:r>
            <a:r>
              <a:rPr sz="2800" b="1" i="1" spc="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wages</a:t>
            </a:r>
            <a:endParaRPr sz="2800">
              <a:latin typeface="Book Antiqua"/>
              <a:cs typeface="Book Antiqua"/>
            </a:endParaRPr>
          </a:p>
          <a:p>
            <a:pPr marL="210820" indent="-198120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Power to make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rules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240030"/>
            <a:ext cx="2189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0" dirty="0"/>
              <a:t>O</a:t>
            </a:r>
            <a:r>
              <a:rPr sz="3500" spc="0" dirty="0"/>
              <a:t>FFENCES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520039" y="892683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5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7432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014" y="1404619"/>
            <a:ext cx="849122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court can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take cognizance of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the offence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only</a:t>
            </a:r>
            <a:r>
              <a:rPr sz="2800" b="1" i="1" spc="10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when</a:t>
            </a:r>
            <a:endParaRPr sz="2800">
              <a:latin typeface="Book Antiqua"/>
              <a:cs typeface="Book Antiqua"/>
            </a:endParaRPr>
          </a:p>
          <a:p>
            <a:pPr marL="12700" marR="5080">
              <a:lnSpc>
                <a:spcPct val="160000"/>
              </a:lnSpc>
              <a:tabLst>
                <a:tab pos="948055" algn="l"/>
                <a:tab pos="98806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the</a:t>
            </a:r>
            <a:r>
              <a:rPr sz="28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625" dirty="0">
                <a:solidFill>
                  <a:srgbClr val="0D0D0D"/>
                </a:solidFill>
                <a:latin typeface="Book Antiqua"/>
                <a:cs typeface="Book Antiqua"/>
              </a:rPr>
              <a:t>co	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mplaint is made </a:t>
            </a:r>
            <a:r>
              <a:rPr sz="2800" b="1" i="1" spc="-5" dirty="0">
                <a:solidFill>
                  <a:srgbClr val="FF0000"/>
                </a:solidFill>
                <a:latin typeface="Book Antiqua"/>
                <a:cs typeface="Book Antiqua"/>
              </a:rPr>
              <a:t>within 3 months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 the date 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on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which the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alleged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commission of the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offence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came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to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the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785" dirty="0">
                <a:solidFill>
                  <a:srgbClr val="0D0D0D"/>
                </a:solidFill>
                <a:latin typeface="Book Antiqua"/>
                <a:cs typeface="Book Antiqua"/>
              </a:rPr>
              <a:t>kn		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owledge of the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inspector,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but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where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the offence  consist of disobeying a written order made by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an  Inspector, complaint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may be made </a:t>
            </a:r>
            <a:r>
              <a:rPr sz="2800" b="1" i="1" spc="-5" dirty="0">
                <a:solidFill>
                  <a:srgbClr val="FF0000"/>
                </a:solidFill>
                <a:latin typeface="Book Antiqua"/>
                <a:cs typeface="Book Antiqua"/>
              </a:rPr>
              <a:t>within 6 </a:t>
            </a:r>
            <a:r>
              <a:rPr sz="2800" b="1" i="1" spc="-10" dirty="0">
                <a:solidFill>
                  <a:srgbClr val="FF0000"/>
                </a:solidFill>
                <a:latin typeface="Book Antiqua"/>
                <a:cs typeface="Book Antiqua"/>
              </a:rPr>
              <a:t>months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 the commission of the</a:t>
            </a:r>
            <a:r>
              <a:rPr sz="2800" b="1" i="1" spc="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offence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175640"/>
            <a:ext cx="2706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</a:t>
            </a:r>
            <a:r>
              <a:rPr spc="-5" dirty="0"/>
              <a:t>ENALTIES</a:t>
            </a:r>
            <a:r>
              <a:rPr sz="4800" spc="-5" dirty="0"/>
              <a:t>: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8602" y="886205"/>
            <a:ext cx="2680970" cy="0"/>
          </a:xfrm>
          <a:custGeom>
            <a:avLst/>
            <a:gdLst/>
            <a:ahLst/>
            <a:cxnLst/>
            <a:rect l="l" t="t" r="r" b="b"/>
            <a:pathLst>
              <a:path w="2680970">
                <a:moveTo>
                  <a:pt x="0" y="0"/>
                </a:moveTo>
                <a:lnTo>
                  <a:pt x="2680716" y="0"/>
                </a:lnTo>
              </a:path>
            </a:pathLst>
          </a:custGeom>
          <a:ln w="30479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255521"/>
            <a:ext cx="772795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  <a:tab pos="859155" algn="l"/>
              </a:tabLst>
            </a:pPr>
            <a:r>
              <a:rPr sz="2400" b="1" i="1" spc="-335" dirty="0">
                <a:solidFill>
                  <a:srgbClr val="0D0D0D"/>
                </a:solidFill>
                <a:latin typeface="Book Antiqua"/>
                <a:cs typeface="Book Antiqua"/>
              </a:rPr>
              <a:t>Gene	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ral penalties for</a:t>
            </a:r>
            <a:r>
              <a:rPr sz="24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offence</a:t>
            </a:r>
            <a:endParaRPr sz="2400">
              <a:latin typeface="Book Antiqua"/>
              <a:cs typeface="Book Antiqua"/>
            </a:endParaRPr>
          </a:p>
          <a:p>
            <a:pPr marL="12700" marR="5080">
              <a:lnSpc>
                <a:spcPct val="140100"/>
              </a:lnSpc>
              <a:spcBef>
                <a:spcPts val="595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Penalty for the contravention of Provisions Relating to  Hazardous process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Penalty for obstructing</a:t>
            </a:r>
            <a:r>
              <a:rPr sz="24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Inspector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Penalty for wrongfully Disclosing Results of</a:t>
            </a:r>
            <a:r>
              <a:rPr sz="24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Analysis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Penalty relating to casing of new</a:t>
            </a:r>
            <a:r>
              <a:rPr sz="24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machinery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Penalties for Offences by workers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&amp;</a:t>
            </a:r>
            <a:r>
              <a:rPr sz="2400" b="1" i="1" spc="-6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Parents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Penalty for offence 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by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medical</a:t>
            </a:r>
            <a:r>
              <a:rPr sz="2400" b="1" i="1" spc="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practitioner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Penalty for employing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child</a:t>
            </a:r>
            <a:r>
              <a:rPr sz="2400" b="1" i="1" spc="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labour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51076"/>
            <a:ext cx="9144000" cy="3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801620"/>
            <a:ext cx="9144000" cy="84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672" y="1574291"/>
            <a:ext cx="5245608" cy="211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85962"/>
            <a:ext cx="9144000" cy="1015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785962"/>
            <a:ext cx="9144000" cy="1016000"/>
          </a:xfrm>
          <a:custGeom>
            <a:avLst/>
            <a:gdLst/>
            <a:ahLst/>
            <a:cxnLst/>
            <a:rect l="l" t="t" r="r" b="b"/>
            <a:pathLst>
              <a:path w="9144000" h="1016000">
                <a:moveTo>
                  <a:pt x="0" y="1015657"/>
                </a:moveTo>
                <a:lnTo>
                  <a:pt x="9144000" y="1015657"/>
                </a:lnTo>
                <a:lnTo>
                  <a:pt x="9144000" y="0"/>
                </a:lnTo>
                <a:lnTo>
                  <a:pt x="0" y="0"/>
                </a:lnTo>
                <a:lnTo>
                  <a:pt x="0" y="1015657"/>
                </a:lnTo>
                <a:close/>
              </a:path>
            </a:pathLst>
          </a:custGeom>
          <a:ln w="12700">
            <a:solidFill>
              <a:srgbClr val="B90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5201" y="2044826"/>
            <a:ext cx="4249038" cy="541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9488" y="1601724"/>
            <a:ext cx="5141975" cy="1146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46964"/>
            <a:ext cx="2746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</a:t>
            </a:r>
            <a:r>
              <a:rPr spc="-5" dirty="0"/>
              <a:t>NITIATION</a:t>
            </a:r>
            <a:r>
              <a:rPr sz="4800" spc="-5" dirty="0"/>
              <a:t>: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8602" y="957707"/>
            <a:ext cx="2720340" cy="0"/>
          </a:xfrm>
          <a:custGeom>
            <a:avLst/>
            <a:gdLst/>
            <a:ahLst/>
            <a:cxnLst/>
            <a:rect l="l" t="t" r="r" b="b"/>
            <a:pathLst>
              <a:path w="2720340">
                <a:moveTo>
                  <a:pt x="0" y="0"/>
                </a:moveTo>
                <a:lnTo>
                  <a:pt x="2720340" y="0"/>
                </a:lnTo>
              </a:path>
            </a:pathLst>
          </a:custGeom>
          <a:ln w="30479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291843"/>
            <a:ext cx="8439150" cy="494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8679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  <a:tab pos="84201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 great Britain, the second half of the </a:t>
            </a:r>
            <a:r>
              <a:rPr sz="2800" b="1" i="1" spc="10" dirty="0">
                <a:solidFill>
                  <a:srgbClr val="0D0D0D"/>
                </a:solidFill>
                <a:latin typeface="Book Antiqua"/>
                <a:cs typeface="Book Antiqua"/>
              </a:rPr>
              <a:t>18</a:t>
            </a:r>
            <a:r>
              <a:rPr sz="2775" b="1" i="1" spc="15" baseline="25525" dirty="0">
                <a:solidFill>
                  <a:srgbClr val="0D0D0D"/>
                </a:solidFill>
                <a:latin typeface="Book Antiqua"/>
                <a:cs typeface="Book Antiqua"/>
              </a:rPr>
              <a:t>th </a:t>
            </a:r>
            <a:r>
              <a:rPr sz="1850" b="1" i="1" spc="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century,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there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was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 rapid growth of industrial  </a:t>
            </a:r>
            <a:r>
              <a:rPr sz="2800" b="1" i="1" spc="-590" dirty="0">
                <a:solidFill>
                  <a:srgbClr val="0D0D0D"/>
                </a:solidFill>
                <a:latin typeface="Book Antiqua"/>
                <a:cs typeface="Book Antiqua"/>
              </a:rPr>
              <a:t>town	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 &amp;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factories.</a:t>
            </a:r>
            <a:endParaRPr sz="2800">
              <a:latin typeface="Book Antiqua"/>
              <a:cs typeface="Book Antiqua"/>
            </a:endParaRPr>
          </a:p>
          <a:p>
            <a:pPr marL="12700" marR="151765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1454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As it was started without planning, they employed  the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women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well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as their children in factories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who  needed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 work for more than 12 hours a</a:t>
            </a:r>
            <a:r>
              <a:rPr sz="2800" b="1" i="1" spc="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day.</a:t>
            </a:r>
            <a:endParaRPr sz="2800">
              <a:latin typeface="Book Antiqua"/>
              <a:cs typeface="Book Antiqua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Some of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the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employees took initiative to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implement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labour lagislations, Facories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came into existence  in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1819.</a:t>
            </a:r>
            <a:endParaRPr sz="2800">
              <a:latin typeface="Book Antiqua"/>
              <a:cs typeface="Book Antiqua"/>
            </a:endParaRPr>
          </a:p>
          <a:p>
            <a:pPr marL="12700" marR="79756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After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some modifications, the final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amended of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Factories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took place in</a:t>
            </a:r>
            <a:r>
              <a:rPr sz="2800" b="1" i="1" spc="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1948.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242696"/>
            <a:ext cx="5368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0" dirty="0"/>
              <a:t>F</a:t>
            </a:r>
            <a:r>
              <a:rPr sz="3500" spc="0" dirty="0"/>
              <a:t>ACTORIES </a:t>
            </a:r>
            <a:r>
              <a:rPr sz="4400" spc="0" dirty="0"/>
              <a:t>A</a:t>
            </a:r>
            <a:r>
              <a:rPr sz="3500" spc="0" dirty="0"/>
              <a:t>CT IN</a:t>
            </a:r>
            <a:r>
              <a:rPr sz="3500" spc="555" dirty="0"/>
              <a:t> </a:t>
            </a:r>
            <a:r>
              <a:rPr sz="4400" spc="0" dirty="0"/>
              <a:t>I</a:t>
            </a:r>
            <a:r>
              <a:rPr sz="3500" spc="0" dirty="0"/>
              <a:t>NDIA</a:t>
            </a:r>
            <a:r>
              <a:rPr sz="4400" spc="0" dirty="0"/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164" y="895350"/>
            <a:ext cx="5343525" cy="0"/>
          </a:xfrm>
          <a:custGeom>
            <a:avLst/>
            <a:gdLst/>
            <a:ahLst/>
            <a:cxnLst/>
            <a:rect l="l" t="t" r="r" b="b"/>
            <a:pathLst>
              <a:path w="5343525">
                <a:moveTo>
                  <a:pt x="0" y="0"/>
                </a:moveTo>
                <a:lnTo>
                  <a:pt x="5343144" y="0"/>
                </a:lnTo>
              </a:path>
            </a:pathLst>
          </a:custGeom>
          <a:ln w="27432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215034"/>
            <a:ext cx="8684895" cy="475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3525">
              <a:lnSpc>
                <a:spcPct val="1179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 India, the First factories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was passed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 1881.  This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was basically designed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protect</a:t>
            </a:r>
            <a:r>
              <a:rPr sz="2800" b="1" i="1" spc="1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children</a:t>
            </a:r>
            <a:endParaRPr sz="2800">
              <a:latin typeface="Book Antiqua"/>
              <a:cs typeface="Book Antiqua"/>
            </a:endParaRPr>
          </a:p>
          <a:p>
            <a:pPr marL="12700" marR="263525">
              <a:lnSpc>
                <a:spcPct val="100000"/>
              </a:lnSpc>
              <a:tabLst>
                <a:tab pos="525907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and to provide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few</a:t>
            </a:r>
            <a:r>
              <a:rPr sz="2800" b="1" i="1" spc="6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measures</a:t>
            </a:r>
            <a:r>
              <a:rPr sz="28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for	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health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and safety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of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the</a:t>
            </a:r>
            <a:r>
              <a:rPr sz="2800" b="1" i="1" spc="-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workers.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This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law was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applicable to only those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factories, which 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employed 100 or more</a:t>
            </a:r>
            <a:r>
              <a:rPr sz="28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workers.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 marR="23495">
              <a:lnSpc>
                <a:spcPct val="100000"/>
              </a:lnSpc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 1891 another Factories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Act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was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passed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which  extended to the factories employee 50 or more</a:t>
            </a:r>
            <a:r>
              <a:rPr sz="2800" b="1" i="1" spc="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workers.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311277"/>
            <a:ext cx="5071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</a:t>
            </a:r>
            <a:r>
              <a:rPr sz="3200" spc="-5" dirty="0"/>
              <a:t>ACTORIES </a:t>
            </a:r>
            <a:r>
              <a:rPr sz="4000" dirty="0"/>
              <a:t>A</a:t>
            </a:r>
            <a:r>
              <a:rPr sz="3200" dirty="0"/>
              <a:t>CT</a:t>
            </a:r>
            <a:r>
              <a:rPr sz="3200" spc="300" dirty="0"/>
              <a:t> </a:t>
            </a:r>
            <a:r>
              <a:rPr sz="3200" spc="-5" dirty="0"/>
              <a:t>INCLUDES</a:t>
            </a:r>
            <a:r>
              <a:rPr sz="4000" spc="-5" dirty="0"/>
              <a:t>: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77164" y="905255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25908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965" y="1739645"/>
            <a:ext cx="4384040" cy="451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Health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"/>
              <a:buChar char=""/>
            </a:pPr>
            <a:endParaRPr sz="400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Safety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"/>
            </a:pPr>
            <a:endParaRPr sz="400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Welfare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"/>
            </a:pPr>
            <a:endParaRPr sz="400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Working Hours Of</a:t>
            </a:r>
            <a:r>
              <a:rPr sz="28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Adults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"/>
              <a:buChar char=""/>
            </a:pPr>
            <a:endParaRPr sz="400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buClr>
                <a:srgbClr val="FD8537"/>
              </a:buClr>
              <a:buSzPct val="66071"/>
              <a:buFont typeface="Wingdings"/>
              <a:buChar char=""/>
              <a:tabLst>
                <a:tab pos="210820" algn="l"/>
              </a:tabLst>
            </a:pP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Annual </a:t>
            </a:r>
            <a:r>
              <a:rPr sz="28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Leave </a:t>
            </a:r>
            <a:r>
              <a:rPr sz="28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With wages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73533"/>
            <a:ext cx="3596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0" dirty="0"/>
              <a:t>D</a:t>
            </a:r>
            <a:r>
              <a:rPr sz="4300" spc="0" dirty="0"/>
              <a:t>EFINITIONS</a:t>
            </a:r>
            <a:r>
              <a:rPr sz="5400" spc="0" dirty="0"/>
              <a:t>: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05727" y="870966"/>
            <a:ext cx="3571240" cy="0"/>
          </a:xfrm>
          <a:custGeom>
            <a:avLst/>
            <a:gdLst/>
            <a:ahLst/>
            <a:cxnLst/>
            <a:rect l="l" t="t" r="r" b="b"/>
            <a:pathLst>
              <a:path w="3571240">
                <a:moveTo>
                  <a:pt x="0" y="0"/>
                </a:moveTo>
                <a:lnTo>
                  <a:pt x="3570732" y="0"/>
                </a:lnTo>
              </a:path>
            </a:pathLst>
          </a:custGeom>
          <a:ln w="33527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223264"/>
            <a:ext cx="8944610" cy="537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026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“Factory”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is defined in section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2(m)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of the Act. It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means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any  premises including the precincts</a:t>
            </a:r>
            <a:r>
              <a:rPr sz="2400" b="1" i="1" spc="-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thereof-</a:t>
            </a:r>
            <a:endParaRPr sz="2400">
              <a:latin typeface="Book Antiqua"/>
              <a:cs typeface="Book Antiqua"/>
            </a:endParaRPr>
          </a:p>
          <a:p>
            <a:pPr marL="553720" marR="5080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lphaLcParenR"/>
              <a:tabLst>
                <a:tab pos="553085" algn="l"/>
                <a:tab pos="55372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Whereon 10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more workers are working, or were working on  any day of the preceding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12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months, and in any part of which 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manufacturing process is being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carried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 with the aid of  power, or is ordinarily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so carried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on;</a:t>
            </a:r>
            <a:r>
              <a:rPr sz="2400" b="1" i="1" spc="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endParaRPr sz="2400">
              <a:latin typeface="Book Antiqua"/>
              <a:cs typeface="Book Antiqua"/>
            </a:endParaRPr>
          </a:p>
          <a:p>
            <a:pPr marL="553720" marR="5080" indent="-51371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lphaLcParenR"/>
              <a:tabLst>
                <a:tab pos="553085" algn="l"/>
                <a:tab pos="55372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Whereon 20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more workers are working, or were working on  any day of the preceding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12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months, and in any part of which 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manufacturing process is being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carried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 without the aid  of power, or is ordinarily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so carried</a:t>
            </a:r>
            <a:r>
              <a:rPr sz="2400" b="1" i="1" spc="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on.</a:t>
            </a:r>
            <a:endParaRPr sz="2400">
              <a:latin typeface="Book Antiqua"/>
              <a:cs typeface="Book Antiqua"/>
            </a:endParaRPr>
          </a:p>
          <a:p>
            <a:pPr marL="12700" marR="121920">
              <a:lnSpc>
                <a:spcPct val="100000"/>
              </a:lnSpc>
              <a:spcBef>
                <a:spcPts val="600"/>
              </a:spcBef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But does not include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mine subject to the operation of the Mines  Act,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1952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mobile unit belonging to the Armed forces of the 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Union, 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railway running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shed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hotel, restaurant or eating  place.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122301"/>
            <a:ext cx="4472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O</a:t>
            </a:r>
            <a:r>
              <a:rPr sz="3500" spc="5" dirty="0"/>
              <a:t>THER</a:t>
            </a:r>
            <a:r>
              <a:rPr sz="3500" spc="155" dirty="0"/>
              <a:t> </a:t>
            </a:r>
            <a:r>
              <a:rPr sz="4400" spc="0" dirty="0"/>
              <a:t>D</a:t>
            </a:r>
            <a:r>
              <a:rPr sz="3500" spc="0" dirty="0"/>
              <a:t>EFINITIONS</a:t>
            </a:r>
            <a:r>
              <a:rPr sz="4400" spc="0" dirty="0"/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0039" y="775080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27432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1290065"/>
            <a:ext cx="8682355" cy="5680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“Manufacturing process”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means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any process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for-</a:t>
            </a:r>
            <a:endParaRPr sz="2400">
              <a:latin typeface="Book Antiqua"/>
              <a:cs typeface="Book Antiqua"/>
            </a:endParaRPr>
          </a:p>
          <a:p>
            <a:pPr marL="553720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lphaLcParenR"/>
              <a:tabLst>
                <a:tab pos="553085" algn="l"/>
                <a:tab pos="55372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Making,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altering, repairing, ornamenting, finishing,</a:t>
            </a:r>
            <a:r>
              <a:rPr sz="24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packing</a:t>
            </a:r>
            <a:endParaRPr sz="2400">
              <a:latin typeface="Book Antiqua"/>
              <a:cs typeface="Book Antiqua"/>
            </a:endParaRPr>
          </a:p>
          <a:p>
            <a:pPr marL="553085" marR="49530">
              <a:lnSpc>
                <a:spcPct val="100000"/>
              </a:lnSpc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,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oiling, washing, cleaning, breaking up, demolishing, or  otherwise treating or adapting any article or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substance 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with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view to its use,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sale,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transport, delivery or disposal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; 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endParaRPr sz="2400">
              <a:latin typeface="Book Antiqua"/>
              <a:cs typeface="Book Antiqua"/>
            </a:endParaRPr>
          </a:p>
          <a:p>
            <a:pPr marL="553720" indent="-51371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lphaLcParenR" startAt="2"/>
              <a:tabLst>
                <a:tab pos="553085" algn="l"/>
                <a:tab pos="55372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Pumping oil, water, sewage or any other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substance;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endParaRPr sz="2400">
              <a:latin typeface="Book Antiqua"/>
              <a:cs typeface="Book Antiqua"/>
            </a:endParaRPr>
          </a:p>
          <a:p>
            <a:pPr marL="553720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lphaLcParenR" startAt="2"/>
              <a:tabLst>
                <a:tab pos="553085" algn="l"/>
                <a:tab pos="55372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Generating, transforming or transmitting power;</a:t>
            </a:r>
            <a:r>
              <a:rPr sz="24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endParaRPr sz="2400">
              <a:latin typeface="Book Antiqua"/>
              <a:cs typeface="Book Antiqua"/>
            </a:endParaRPr>
          </a:p>
          <a:p>
            <a:pPr marL="553720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lphaLcParenR" startAt="2"/>
              <a:tabLst>
                <a:tab pos="553085" algn="l"/>
                <a:tab pos="55372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Composing types for printing by</a:t>
            </a:r>
            <a:r>
              <a:rPr sz="24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letter</a:t>
            </a:r>
            <a:endParaRPr sz="2400">
              <a:latin typeface="Book Antiqua"/>
              <a:cs typeface="Book Antiqua"/>
            </a:endParaRPr>
          </a:p>
          <a:p>
            <a:pPr marL="553085">
              <a:lnSpc>
                <a:spcPct val="100000"/>
              </a:lnSpc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press, lithography, photogravure or other similar process</a:t>
            </a:r>
            <a:r>
              <a:rPr sz="2400" b="1" i="1" spc="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endParaRPr sz="2400">
              <a:latin typeface="Book Antiqua"/>
              <a:cs typeface="Book Antiqua"/>
            </a:endParaRPr>
          </a:p>
          <a:p>
            <a:pPr marL="553085">
              <a:lnSpc>
                <a:spcPct val="100000"/>
              </a:lnSpc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book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binding</a:t>
            </a:r>
            <a:endParaRPr sz="2400">
              <a:latin typeface="Book Antiqua"/>
              <a:cs typeface="Book Antiqua"/>
            </a:endParaRPr>
          </a:p>
          <a:p>
            <a:pPr marL="553720" marR="234950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lphaLcParenR" startAt="5"/>
              <a:tabLst>
                <a:tab pos="553085" algn="l"/>
                <a:tab pos="55372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Constructing, reconstructing, repairing, refitting, finishing  or breaking up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ships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vessels;</a:t>
            </a:r>
            <a:endParaRPr sz="2400">
              <a:latin typeface="Book Antiqua"/>
              <a:cs typeface="Book Antiqua"/>
            </a:endParaRPr>
          </a:p>
          <a:p>
            <a:pPr marL="553720" indent="-51371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lphaLcParenR" startAt="5"/>
              <a:tabLst>
                <a:tab pos="553085" algn="l"/>
                <a:tab pos="55372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Preserving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storing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any article in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cold</a:t>
            </a:r>
            <a:r>
              <a:rPr sz="2400" b="1" i="1" spc="-2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storage;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4051" y="333882"/>
            <a:ext cx="1148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65F6C"/>
                </a:solidFill>
                <a:latin typeface="Book Antiqua"/>
                <a:cs typeface="Book Antiqua"/>
              </a:rPr>
              <a:t>(C</a:t>
            </a:r>
            <a:r>
              <a:rPr sz="1100" b="1" dirty="0">
                <a:solidFill>
                  <a:srgbClr val="565F6C"/>
                </a:solidFill>
                <a:latin typeface="Book Antiqua"/>
                <a:cs typeface="Book Antiqua"/>
              </a:rPr>
              <a:t>ONTINUE</a:t>
            </a:r>
            <a:r>
              <a:rPr sz="1400" b="1" dirty="0">
                <a:solidFill>
                  <a:srgbClr val="565F6C"/>
                </a:solidFill>
                <a:latin typeface="Book Antiqua"/>
                <a:cs typeface="Book Antiqua"/>
              </a:rPr>
              <a:t>…)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4891" y="1335786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891" y="1924050"/>
            <a:ext cx="972819" cy="0"/>
          </a:xfrm>
          <a:custGeom>
            <a:avLst/>
            <a:gdLst/>
            <a:ahLst/>
            <a:cxnLst/>
            <a:rect l="l" t="t" r="r" b="b"/>
            <a:pathLst>
              <a:path w="972819">
                <a:moveTo>
                  <a:pt x="0" y="0"/>
                </a:moveTo>
                <a:lnTo>
                  <a:pt x="972312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891" y="3024377"/>
            <a:ext cx="2755900" cy="0"/>
          </a:xfrm>
          <a:custGeom>
            <a:avLst/>
            <a:gdLst/>
            <a:ahLst/>
            <a:cxnLst/>
            <a:rect l="l" t="t" r="r" b="b"/>
            <a:pathLst>
              <a:path w="2755900">
                <a:moveTo>
                  <a:pt x="0" y="0"/>
                </a:moveTo>
                <a:lnTo>
                  <a:pt x="2755392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891" y="4124705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891" y="5737085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204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014" y="969645"/>
            <a:ext cx="8512175" cy="530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DAY: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means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period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24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hours beginning at</a:t>
            </a:r>
            <a:r>
              <a:rPr sz="2400" b="1" i="1" spc="-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midnight;</a:t>
            </a:r>
            <a:endParaRPr sz="2400">
              <a:latin typeface="Book Antiqua"/>
              <a:cs typeface="Book Antiqua"/>
            </a:endParaRPr>
          </a:p>
          <a:p>
            <a:pPr marL="182880" indent="-170180">
              <a:lnSpc>
                <a:spcPct val="100000"/>
              </a:lnSpc>
              <a:spcBef>
                <a:spcPts val="1755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3515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WEEK: means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a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period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7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dayz beginning at midnight</a:t>
            </a:r>
            <a:r>
              <a:rPr sz="2400" b="1" i="1" spc="3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on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Saturday</a:t>
            </a:r>
            <a:r>
              <a:rPr sz="2400" b="1" i="1" spc="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night</a:t>
            </a:r>
            <a:endParaRPr sz="2400">
              <a:latin typeface="Book Antiqua"/>
              <a:cs typeface="Book Antiqua"/>
            </a:endParaRPr>
          </a:p>
          <a:p>
            <a:pPr marL="12700" marR="49530">
              <a:lnSpc>
                <a:spcPct val="140100"/>
              </a:lnSpc>
              <a:spcBef>
                <a:spcPts val="60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CALENDAR YEAR: means the period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12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months beginning  with the first day of January in any</a:t>
            </a:r>
            <a:r>
              <a:rPr sz="2400" b="1" i="1" spc="2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year</a:t>
            </a:r>
            <a:endParaRPr sz="2400">
              <a:latin typeface="Book Antiqua"/>
              <a:cs typeface="Book Antiqua"/>
            </a:endParaRPr>
          </a:p>
          <a:p>
            <a:pPr marL="12700" marR="13970">
              <a:lnSpc>
                <a:spcPct val="140000"/>
              </a:lnSpc>
              <a:spcBef>
                <a:spcPts val="60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POWER: means electrical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energy,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any other form of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energy 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which is mechanically transmitted and is not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generated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by  human or animal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agency</a:t>
            </a:r>
            <a:endParaRPr sz="2400">
              <a:latin typeface="Book Antiqua"/>
              <a:cs typeface="Book Antiqua"/>
            </a:endParaRPr>
          </a:p>
          <a:p>
            <a:pPr marL="12700" marR="5080">
              <a:lnSpc>
                <a:spcPct val="140000"/>
              </a:lnSpc>
              <a:spcBef>
                <a:spcPts val="600"/>
              </a:spcBef>
              <a:buClr>
                <a:srgbClr val="FD8537"/>
              </a:buClr>
              <a:buSzPct val="64583"/>
              <a:buFont typeface="Wingdings"/>
              <a:buChar char=""/>
              <a:tabLst>
                <a:tab pos="182880" algn="l"/>
              </a:tabLst>
            </a:pP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PRIME MOVER: means any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engine,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motor or other appliance  which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generates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or otherwise provides</a:t>
            </a:r>
            <a:r>
              <a:rPr sz="2400" b="1" i="1" spc="-1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power;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213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0" dirty="0"/>
              <a:t>O</a:t>
            </a:r>
            <a:r>
              <a:rPr sz="4300" spc="0" dirty="0"/>
              <a:t>BJECTIVES</a:t>
            </a:r>
            <a:r>
              <a:rPr sz="5400" i="1" spc="0" dirty="0">
                <a:latin typeface="Book Antiqua"/>
                <a:cs typeface="Book Antiqua"/>
              </a:rPr>
              <a:t>:</a:t>
            </a:r>
            <a:endParaRPr sz="54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" y="764158"/>
            <a:ext cx="3188335" cy="0"/>
          </a:xfrm>
          <a:custGeom>
            <a:avLst/>
            <a:gdLst/>
            <a:ahLst/>
            <a:cxnLst/>
            <a:rect l="l" t="t" r="r" b="b"/>
            <a:pathLst>
              <a:path w="3188335">
                <a:moveTo>
                  <a:pt x="0" y="0"/>
                </a:moveTo>
                <a:lnTo>
                  <a:pt x="3188208" y="0"/>
                </a:lnTo>
              </a:path>
            </a:pathLst>
          </a:custGeom>
          <a:ln w="33527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691" y="1223264"/>
            <a:ext cx="879284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The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main objective of Factories Act,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1948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is to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ensure </a:t>
            </a:r>
            <a:r>
              <a:rPr sz="2400" b="1" i="1" spc="-10" dirty="0">
                <a:solidFill>
                  <a:srgbClr val="0D0D0D"/>
                </a:solidFill>
                <a:latin typeface="Book Antiqua"/>
                <a:cs typeface="Book Antiqua"/>
              </a:rPr>
              <a:t>adequate 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safety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measures and to promote the health and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safety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and  welfare of the workers employed in factories. The act also makes  provisions regarding employment of women and young persons  (including children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&amp;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adolescents), annual leave with wages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etc.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281545" algn="l"/>
              </a:tabLst>
            </a:pP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The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Act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extended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to whole of India</a:t>
            </a:r>
            <a:r>
              <a:rPr sz="2400" b="1" i="1" spc="5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including</a:t>
            </a:r>
            <a:r>
              <a:rPr sz="2400" b="1" i="1" spc="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Jammu	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&amp;</a:t>
            </a:r>
            <a:r>
              <a:rPr sz="2400" b="1" i="1" spc="-9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Kashmir  and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covers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all manufacturing processes and establishments  falling within the definitions of “factory” as defined u/s 2(m) of  the act.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Unless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otherwise provided it 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is </a:t>
            </a:r>
            <a:r>
              <a:rPr sz="2400" b="1" i="1" spc="-5" dirty="0">
                <a:solidFill>
                  <a:srgbClr val="0D0D0D"/>
                </a:solidFill>
                <a:latin typeface="Book Antiqua"/>
                <a:cs typeface="Book Antiqua"/>
              </a:rPr>
              <a:t>also applicable to  factories belonging to Central/State Government (section</a:t>
            </a:r>
            <a:r>
              <a:rPr sz="2400" b="1" i="1" dirty="0">
                <a:solidFill>
                  <a:srgbClr val="0D0D0D"/>
                </a:solidFill>
                <a:latin typeface="Book Antiqua"/>
                <a:cs typeface="Book Antiqua"/>
              </a:rPr>
              <a:t> 116)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989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SAFETY LEGISLATION &amp;FACTORIES  ACT, 1948 Unit 5</vt:lpstr>
      <vt:lpstr>Slide 2</vt:lpstr>
      <vt:lpstr>INITIATION:</vt:lpstr>
      <vt:lpstr>FACTORIES ACT IN INDIA:</vt:lpstr>
      <vt:lpstr>FACTORIES ACT INCLUDES:</vt:lpstr>
      <vt:lpstr>DEFINITIONS:</vt:lpstr>
      <vt:lpstr>OTHER DEFINITIONS:</vt:lpstr>
      <vt:lpstr>Slide 8</vt:lpstr>
      <vt:lpstr>OBJECTIVES:</vt:lpstr>
      <vt:lpstr>PROVISIONS REGARDING HEALTH:</vt:lpstr>
      <vt:lpstr>PROVISIONS REGARDING SAFETY:</vt:lpstr>
      <vt:lpstr>1) Floors, Stairs &amp; Means or Access</vt:lpstr>
      <vt:lpstr>PROVISIONS REGARDING WELFARE OF</vt:lpstr>
      <vt:lpstr>HAZARDOUS PROCESSES</vt:lpstr>
      <vt:lpstr>PROVISIONS REGARDING HAZARDOUS</vt:lpstr>
      <vt:lpstr>Slide 16</vt:lpstr>
      <vt:lpstr>WORKING HOURS OF ADULTS:</vt:lpstr>
      <vt:lpstr>Slide 18</vt:lpstr>
      <vt:lpstr>RESTRICTION ON EMPLOYMENT OF</vt:lpstr>
      <vt:lpstr>ANNUAL LEAVE WITH WAGES</vt:lpstr>
      <vt:lpstr>OFFENCES</vt:lpstr>
      <vt:lpstr>PENALTIES: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LEGISLATION &amp;FACTORIES  ACT, 1948</dc:title>
  <dc:creator>Nandy</dc:creator>
  <cp:lastModifiedBy>Nandy</cp:lastModifiedBy>
  <cp:revision>3</cp:revision>
  <dcterms:created xsi:type="dcterms:W3CDTF">2017-10-09T04:47:19Z</dcterms:created>
  <dcterms:modified xsi:type="dcterms:W3CDTF">2019-10-18T06:45:27Z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2017-10-09T00:00:00Z</vt:filetime>
  </property>
</Properties>
</file>