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5" r:id="rId12"/>
    <p:sldId id="267" r:id="rId13"/>
    <p:sldId id="268" r:id="rId14"/>
    <p:sldId id="276"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18BD6-1509-4D79-917A-FD84B6C493B0}" type="datetimeFigureOut">
              <a:rPr lang="en-IN" smtClean="0"/>
              <a:t>26-04-2022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E53BD-8E5B-4939-8771-0ACEF6F0F45B}" type="slidenum">
              <a:rPr lang="en-IN" smtClean="0"/>
              <a:t>‹#›</a:t>
            </a:fld>
            <a:endParaRPr lang="en-IN"/>
          </a:p>
        </p:txBody>
      </p:sp>
    </p:spTree>
    <p:extLst>
      <p:ext uri="{BB962C8B-B14F-4D97-AF65-F5344CB8AC3E}">
        <p14:creationId xmlns:p14="http://schemas.microsoft.com/office/powerpoint/2010/main" val="243824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93294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24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52654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23557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35069-3885-4B7D-9A04-2906EF8E800A}"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9000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335069-3885-4B7D-9A04-2906EF8E800A}"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5605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335069-3885-4B7D-9A04-2906EF8E800A}" type="datetimeFigureOut">
              <a:rPr lang="en-IN" smtClean="0"/>
              <a:t>26-04-2022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4732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335069-3885-4B7D-9A04-2906EF8E800A}" type="datetimeFigureOut">
              <a:rPr lang="en-IN" smtClean="0"/>
              <a:t>26-04-2022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50369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35069-3885-4B7D-9A04-2906EF8E800A}" type="datetimeFigureOut">
              <a:rPr lang="en-IN" smtClean="0"/>
              <a:t>26-04-2022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6308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551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48997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35069-3885-4B7D-9A04-2906EF8E800A}" type="datetimeFigureOut">
              <a:rPr lang="en-IN" smtClean="0"/>
              <a:t>26-04-2022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FDD87-7C2F-4C5E-9655-555442573CB8}" type="slidenum">
              <a:rPr lang="en-IN" smtClean="0"/>
              <a:t>‹#›</a:t>
            </a:fld>
            <a:endParaRPr lang="en-IN"/>
          </a:p>
        </p:txBody>
      </p:sp>
    </p:spTree>
    <p:extLst>
      <p:ext uri="{BB962C8B-B14F-4D97-AF65-F5344CB8AC3E}">
        <p14:creationId xmlns:p14="http://schemas.microsoft.com/office/powerpoint/2010/main" val="259346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16832"/>
            <a:ext cx="7772400" cy="1470025"/>
          </a:xfrm>
        </p:spPr>
        <p:txBody>
          <a:bodyPr/>
          <a:lstStyle/>
          <a:p>
            <a:r>
              <a:rPr lang="en-IN" b="1" dirty="0" smtClean="0"/>
              <a:t>SINGULARITY</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98635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504056"/>
          </a:xfrm>
        </p:spPr>
        <p:txBody>
          <a:bodyPr>
            <a:normAutofit fontScale="90000"/>
          </a:bodyPr>
          <a:lstStyle/>
          <a:p>
            <a:r>
              <a:rPr lang="en-IN" dirty="0"/>
              <a:t>The Intelligence explosion without intelligence</a:t>
            </a:r>
          </a:p>
        </p:txBody>
      </p:sp>
      <p:sp>
        <p:nvSpPr>
          <p:cNvPr id="3" name="Content Placeholder 2"/>
          <p:cNvSpPr>
            <a:spLocks noGrp="1"/>
          </p:cNvSpPr>
          <p:nvPr>
            <p:ph idx="1"/>
          </p:nvPr>
        </p:nvSpPr>
        <p:spPr>
          <a:xfrm>
            <a:off x="457200" y="1268760"/>
            <a:ext cx="8229600" cy="5256584"/>
          </a:xfrm>
        </p:spPr>
        <p:txBody>
          <a:bodyPr>
            <a:normAutofit fontScale="85000" lnSpcReduction="10000"/>
          </a:bodyPr>
          <a:lstStyle/>
          <a:p>
            <a:pPr algn="just"/>
            <a:r>
              <a:rPr lang="en-IN" dirty="0" smtClean="0"/>
              <a:t>A </a:t>
            </a:r>
            <a:r>
              <a:rPr lang="en-IN" dirty="0"/>
              <a:t>program written in 1956 was able to prove mathematical theorems, and found a more elegant proof for one of them than Russell and Whitehead had given in </a:t>
            </a:r>
            <a:r>
              <a:rPr lang="en-IN" i="1" dirty="0"/>
              <a:t>Principia </a:t>
            </a:r>
            <a:r>
              <a:rPr lang="en-IN" i="1" dirty="0" err="1"/>
              <a:t>Mathematica</a:t>
            </a:r>
            <a:r>
              <a:rPr lang="en-IN" baseline="30000" dirty="0"/>
              <a:t>.</a:t>
            </a:r>
            <a:endParaRPr lang="en-IN" dirty="0"/>
          </a:p>
          <a:p>
            <a:pPr algn="just"/>
            <a:r>
              <a:rPr lang="en-IN" dirty="0" smtClean="0"/>
              <a:t>By </a:t>
            </a:r>
            <a:r>
              <a:rPr lang="en-IN" dirty="0"/>
              <a:t>the late 1990s, ‘expert systems’ had surpassed human skill for a wide range of tasks</a:t>
            </a:r>
            <a:r>
              <a:rPr lang="en-IN" dirty="0" smtClean="0"/>
              <a:t>. </a:t>
            </a:r>
            <a:r>
              <a:rPr lang="en-IN" dirty="0"/>
              <a:t>In 1997, IBM’s Deep Blue computer beat the world chess champion</a:t>
            </a:r>
            <a:r>
              <a:rPr lang="en-IN" baseline="30000" dirty="0"/>
              <a:t>.</a:t>
            </a:r>
            <a:endParaRPr lang="en-IN" dirty="0"/>
          </a:p>
          <a:p>
            <a:pPr algn="just"/>
            <a:r>
              <a:rPr lang="en-IN" dirty="0" smtClean="0"/>
              <a:t>In </a:t>
            </a:r>
            <a:r>
              <a:rPr lang="en-IN" dirty="0"/>
              <a:t>2011, </a:t>
            </a:r>
            <a:r>
              <a:rPr lang="en-IN" b="1" dirty="0"/>
              <a:t>IBM’s Watson computer beat the best human players at a much more complicated game: </a:t>
            </a:r>
            <a:r>
              <a:rPr lang="en-IN" b="1" i="1" dirty="0"/>
              <a:t>Jeopardy</a:t>
            </a:r>
            <a:r>
              <a:rPr lang="en-IN" i="1" dirty="0"/>
              <a:t> .</a:t>
            </a:r>
            <a:r>
              <a:rPr lang="en-IN" dirty="0"/>
              <a:t> Recently, a robot named Adam was programmed with our scientific knowledge about yeast, then posed its own hypotheses, tested them, and assessed the results.</a:t>
            </a:r>
            <a:r>
              <a:rPr lang="en-IN" baseline="30000" dirty="0"/>
              <a:t> </a:t>
            </a:r>
            <a:endParaRPr lang="en-IN" dirty="0"/>
          </a:p>
          <a:p>
            <a:pPr marL="0" indent="0">
              <a:buNone/>
            </a:pPr>
            <a:endParaRPr lang="en-IN" dirty="0"/>
          </a:p>
        </p:txBody>
      </p:sp>
    </p:spTree>
    <p:extLst>
      <p:ext uri="{BB962C8B-B14F-4D97-AF65-F5344CB8AC3E}">
        <p14:creationId xmlns:p14="http://schemas.microsoft.com/office/powerpoint/2010/main" val="48701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Intelligence explosion without intelligence</a:t>
            </a:r>
          </a:p>
        </p:txBody>
      </p:sp>
      <p:sp>
        <p:nvSpPr>
          <p:cNvPr id="3" name="Content Placeholder 2"/>
          <p:cNvSpPr>
            <a:spLocks noGrp="1"/>
          </p:cNvSpPr>
          <p:nvPr>
            <p:ph idx="1"/>
          </p:nvPr>
        </p:nvSpPr>
        <p:spPr/>
        <p:txBody>
          <a:bodyPr>
            <a:normAutofit fontScale="77500" lnSpcReduction="20000"/>
          </a:bodyPr>
          <a:lstStyle/>
          <a:p>
            <a:pPr algn="just"/>
            <a:r>
              <a:rPr lang="en-IN" dirty="0"/>
              <a:t>Computers remain far short of human intelligence, but the resources that aid AI design are accumulating (including hardware, large datasets, neuroscience knowledge, and AI theory). </a:t>
            </a:r>
          </a:p>
          <a:p>
            <a:pPr algn="just"/>
            <a:r>
              <a:rPr lang="en-IN" dirty="0"/>
              <a:t>We may one day design a machine that surpasses human skill </a:t>
            </a:r>
            <a:r>
              <a:rPr lang="en-IN" i="1" dirty="0"/>
              <a:t>at designing artificial intelligences</a:t>
            </a:r>
            <a:r>
              <a:rPr lang="en-IN" dirty="0"/>
              <a:t>. After that, this machine could improve its own intelligence faster and better than humans can, which would make it even </a:t>
            </a:r>
            <a:r>
              <a:rPr lang="en-IN" i="1" dirty="0"/>
              <a:t>more</a:t>
            </a:r>
            <a:r>
              <a:rPr lang="en-IN" dirty="0"/>
              <a:t> skilled at improving its own intelligence. </a:t>
            </a:r>
          </a:p>
          <a:p>
            <a:pPr algn="just"/>
            <a:r>
              <a:rPr lang="en-IN" b="1" dirty="0"/>
              <a:t>This could continue in a positive feedback loop such that the machine quickly becomes vastly more intelligent than the smartest human being on Earth: an ‘intelligence explosion’ resulting in a machine </a:t>
            </a:r>
            <a:r>
              <a:rPr lang="en-IN" b="1" dirty="0" err="1"/>
              <a:t>superintelligence</a:t>
            </a:r>
            <a:r>
              <a:rPr lang="en-IN" b="1" dirty="0"/>
              <a:t>.</a:t>
            </a:r>
            <a:endParaRPr lang="en-IN" dirty="0"/>
          </a:p>
          <a:p>
            <a:endParaRPr lang="en-IN" dirty="0"/>
          </a:p>
          <a:p>
            <a:endParaRPr lang="en-IN" dirty="0"/>
          </a:p>
        </p:txBody>
      </p:sp>
    </p:spTree>
    <p:extLst>
      <p:ext uri="{BB962C8B-B14F-4D97-AF65-F5344CB8AC3E}">
        <p14:creationId xmlns:p14="http://schemas.microsoft.com/office/powerpoint/2010/main" val="366876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504056"/>
          </a:xfrm>
        </p:spPr>
        <p:txBody>
          <a:bodyPr>
            <a:normAutofit fontScale="90000"/>
          </a:bodyPr>
          <a:lstStyle/>
          <a:p>
            <a:r>
              <a:rPr lang="en-IN" dirty="0"/>
              <a:t>The Intelligence explosion without intelligence</a:t>
            </a:r>
          </a:p>
        </p:txBody>
      </p:sp>
      <p:sp>
        <p:nvSpPr>
          <p:cNvPr id="3" name="Content Placeholder 2"/>
          <p:cNvSpPr>
            <a:spLocks noGrp="1"/>
          </p:cNvSpPr>
          <p:nvPr>
            <p:ph idx="1"/>
          </p:nvPr>
        </p:nvSpPr>
        <p:spPr/>
        <p:txBody>
          <a:bodyPr>
            <a:normAutofit fontScale="77500" lnSpcReduction="20000"/>
          </a:bodyPr>
          <a:lstStyle/>
          <a:p>
            <a:pPr algn="just"/>
            <a:r>
              <a:rPr lang="en-IN" dirty="0"/>
              <a:t>In 2011, </a:t>
            </a:r>
            <a:r>
              <a:rPr lang="en-IN" b="1" dirty="0"/>
              <a:t>IBM’s Watson computer beat the best human players at a much more complicated game: </a:t>
            </a:r>
            <a:r>
              <a:rPr lang="en-IN" b="1" i="1" dirty="0"/>
              <a:t>Jeopardy</a:t>
            </a:r>
            <a:r>
              <a:rPr lang="en-IN" dirty="0"/>
              <a:t> . IBM's Watson supercomputer soundly defeated its human opponents in the final round of man vs. machine on the Jeopardy TV show. </a:t>
            </a:r>
            <a:r>
              <a:rPr lang="en-IN" b="1" dirty="0"/>
              <a:t>The computer defeated Jeopardy champions Ken Jennings and Brad </a:t>
            </a:r>
            <a:r>
              <a:rPr lang="en-IN" b="1" dirty="0" err="1"/>
              <a:t>Rutter</a:t>
            </a:r>
            <a:r>
              <a:rPr lang="en-IN" dirty="0"/>
              <a:t>, after a three-night tournament that drew lots of chatter about the progress of artificial intelligence</a:t>
            </a:r>
            <a:r>
              <a:rPr lang="en-IN" b="1" i="1" dirty="0"/>
              <a:t>. </a:t>
            </a:r>
            <a:endParaRPr lang="en-IN" dirty="0"/>
          </a:p>
          <a:p>
            <a:pPr algn="just"/>
            <a:r>
              <a:rPr lang="en-IN" b="1" dirty="0"/>
              <a:t>For each possible answer, Watson finds evidence that may support or refute that answer</a:t>
            </a:r>
            <a:r>
              <a:rPr lang="en-IN" dirty="0"/>
              <a:t>. So for each of hundreds of possible answers it finds hundreds of bits of evidence and then with hundreds of algorithms scores the degree to which the evidence supports the answer.</a:t>
            </a:r>
          </a:p>
          <a:p>
            <a:endParaRPr lang="en-IN" dirty="0"/>
          </a:p>
        </p:txBody>
      </p:sp>
    </p:spTree>
    <p:extLst>
      <p:ext uri="{BB962C8B-B14F-4D97-AF65-F5344CB8AC3E}">
        <p14:creationId xmlns:p14="http://schemas.microsoft.com/office/powerpoint/2010/main" val="236649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rmAutofit fontScale="90000"/>
          </a:bodyPr>
          <a:lstStyle/>
          <a:p>
            <a:pPr lvl="0"/>
            <a:r>
              <a:rPr lang="en-IN" b="1" dirty="0"/>
              <a:t>Obstacles to the singularity</a:t>
            </a:r>
            <a:r>
              <a:rPr lang="en-IN" dirty="0"/>
              <a:t/>
            </a:r>
            <a:br>
              <a:rPr lang="en-IN" dirty="0"/>
            </a:br>
            <a:endParaRPr lang="en-IN" dirty="0"/>
          </a:p>
        </p:txBody>
      </p:sp>
      <p:sp>
        <p:nvSpPr>
          <p:cNvPr id="3" name="Content Placeholder 2"/>
          <p:cNvSpPr>
            <a:spLocks noGrp="1"/>
          </p:cNvSpPr>
          <p:nvPr>
            <p:ph idx="1"/>
          </p:nvPr>
        </p:nvSpPr>
        <p:spPr>
          <a:xfrm>
            <a:off x="457200" y="908720"/>
            <a:ext cx="8229600" cy="5688632"/>
          </a:xfrm>
        </p:spPr>
        <p:txBody>
          <a:bodyPr>
            <a:normAutofit fontScale="85000" lnSpcReduction="10000"/>
          </a:bodyPr>
          <a:lstStyle/>
          <a:p>
            <a:pPr marL="0" indent="0" algn="just">
              <a:buNone/>
            </a:pPr>
            <a:r>
              <a:rPr lang="en-IN" b="1" dirty="0">
                <a:solidFill>
                  <a:srgbClr val="FF0000"/>
                </a:solidFill>
              </a:rPr>
              <a:t>Brain Emulation:</a:t>
            </a:r>
            <a:endParaRPr lang="en-IN" dirty="0">
              <a:solidFill>
                <a:srgbClr val="FF0000"/>
              </a:solidFill>
            </a:endParaRPr>
          </a:p>
          <a:p>
            <a:pPr algn="just"/>
            <a:r>
              <a:rPr lang="en-IN" b="1" dirty="0"/>
              <a:t>Whole Brain Emulation (WBE) or ‘mind uploading’ is a computer emulation</a:t>
            </a:r>
            <a:r>
              <a:rPr lang="en-IN" dirty="0"/>
              <a:t> of all the cells and connections in a human brain. </a:t>
            </a:r>
            <a:endParaRPr lang="en-IN" dirty="0" smtClean="0"/>
          </a:p>
          <a:p>
            <a:pPr algn="just"/>
            <a:r>
              <a:rPr lang="en-IN" dirty="0" smtClean="0"/>
              <a:t>So </a:t>
            </a:r>
            <a:r>
              <a:rPr lang="en-IN" dirty="0"/>
              <a:t>even if the underlying principles of general intelligence prove difficult to discover, we might still emulate an entire human brain and make it run at a million times its normal speed (computer circuits communicate </a:t>
            </a:r>
            <a:r>
              <a:rPr lang="en-IN" i="1" dirty="0"/>
              <a:t>much</a:t>
            </a:r>
            <a:r>
              <a:rPr lang="en-IN" dirty="0"/>
              <a:t> faster than neurons do). </a:t>
            </a:r>
            <a:endParaRPr lang="en-IN" dirty="0" smtClean="0"/>
          </a:p>
          <a:p>
            <a:pPr algn="just"/>
            <a:r>
              <a:rPr lang="en-IN" dirty="0" smtClean="0"/>
              <a:t>Such </a:t>
            </a:r>
            <a:r>
              <a:rPr lang="en-IN" dirty="0"/>
              <a:t>a WBE could do more thinking in one second than a normal human can in 31 years. So, this would not lead immediately to </a:t>
            </a:r>
            <a:r>
              <a:rPr lang="en-IN" b="1" dirty="0"/>
              <a:t>smarter-than-human intelligence</a:t>
            </a:r>
            <a:r>
              <a:rPr lang="en-IN" dirty="0"/>
              <a:t>, but it would lead to </a:t>
            </a:r>
            <a:r>
              <a:rPr lang="en-IN" b="1" dirty="0"/>
              <a:t>faster-than-human intelligence</a:t>
            </a:r>
            <a:r>
              <a:rPr lang="en-IN" dirty="0"/>
              <a:t>. </a:t>
            </a:r>
            <a:endParaRPr lang="en-IN" dirty="0" smtClean="0"/>
          </a:p>
        </p:txBody>
      </p:sp>
    </p:spTree>
    <p:extLst>
      <p:ext uri="{BB962C8B-B14F-4D97-AF65-F5344CB8AC3E}">
        <p14:creationId xmlns:p14="http://schemas.microsoft.com/office/powerpoint/2010/main" val="343643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Obstacles to the singularity</a:t>
            </a:r>
            <a:endParaRPr lang="en-IN" dirty="0"/>
          </a:p>
        </p:txBody>
      </p:sp>
      <p:sp>
        <p:nvSpPr>
          <p:cNvPr id="3" name="Content Placeholder 2"/>
          <p:cNvSpPr>
            <a:spLocks noGrp="1"/>
          </p:cNvSpPr>
          <p:nvPr>
            <p:ph idx="1"/>
          </p:nvPr>
        </p:nvSpPr>
        <p:spPr/>
        <p:txBody>
          <a:bodyPr/>
          <a:lstStyle/>
          <a:p>
            <a:pPr algn="just"/>
            <a:r>
              <a:rPr lang="en-IN" dirty="0"/>
              <a:t>A WBE could be backed up (leading to a kind of immortality), and it could be copied so that hundreds or millions of WBEs could work on separate problems in parallel. </a:t>
            </a:r>
            <a:endParaRPr lang="en-IN" dirty="0" smtClean="0"/>
          </a:p>
          <a:p>
            <a:pPr algn="just"/>
            <a:r>
              <a:rPr lang="en-IN" dirty="0" smtClean="0"/>
              <a:t>If </a:t>
            </a:r>
            <a:r>
              <a:rPr lang="en-IN" dirty="0"/>
              <a:t>WBEs are created, they may therefore be able to solve scientific problems far more rapidly than ordinary humans, accelerating further technological progress.</a:t>
            </a:r>
          </a:p>
          <a:p>
            <a:endParaRPr lang="en-IN" dirty="0"/>
          </a:p>
          <a:p>
            <a:endParaRPr lang="en-IN" dirty="0"/>
          </a:p>
        </p:txBody>
      </p:sp>
    </p:spTree>
    <p:extLst>
      <p:ext uri="{BB962C8B-B14F-4D97-AF65-F5344CB8AC3E}">
        <p14:creationId xmlns:p14="http://schemas.microsoft.com/office/powerpoint/2010/main" val="172699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rmAutofit fontScale="90000"/>
          </a:bodyPr>
          <a:lstStyle/>
          <a:p>
            <a:pPr lvl="0"/>
            <a:r>
              <a:rPr lang="en-IN" b="1" dirty="0"/>
              <a:t>Obstacles to the singularity</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t>Blue Brain </a:t>
            </a:r>
            <a:r>
              <a:rPr lang="en-IN" dirty="0" smtClean="0"/>
              <a:t>Project:</a:t>
            </a:r>
          </a:p>
          <a:p>
            <a:pPr marL="0" indent="0">
              <a:buNone/>
            </a:pPr>
            <a:endParaRPr lang="en-IN" dirty="0"/>
          </a:p>
        </p:txBody>
      </p:sp>
      <p:pic>
        <p:nvPicPr>
          <p:cNvPr id="4" name="Picture 3"/>
          <p:cNvPicPr/>
          <p:nvPr/>
        </p:nvPicPr>
        <p:blipFill>
          <a:blip r:embed="rId2"/>
          <a:stretch>
            <a:fillRect/>
          </a:stretch>
        </p:blipFill>
        <p:spPr>
          <a:xfrm>
            <a:off x="899592" y="2204864"/>
            <a:ext cx="6840760" cy="4104456"/>
          </a:xfrm>
          <a:prstGeom prst="rect">
            <a:avLst/>
          </a:prstGeom>
        </p:spPr>
      </p:pic>
    </p:spTree>
    <p:extLst>
      <p:ext uri="{BB962C8B-B14F-4D97-AF65-F5344CB8AC3E}">
        <p14:creationId xmlns:p14="http://schemas.microsoft.com/office/powerpoint/2010/main" val="69857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432048"/>
          </a:xfrm>
        </p:spPr>
        <p:txBody>
          <a:bodyPr>
            <a:normAutofit fontScale="90000"/>
          </a:bodyPr>
          <a:lstStyle/>
          <a:p>
            <a:pPr lvl="0"/>
            <a:r>
              <a:rPr lang="en-IN" b="1" dirty="0"/>
              <a:t>Obstacles to the singularity</a:t>
            </a:r>
            <a:r>
              <a:rPr lang="en-IN" dirty="0"/>
              <a:t/>
            </a:r>
            <a:br>
              <a:rPr lang="en-IN" dirty="0"/>
            </a:br>
            <a:endParaRPr lang="en-IN" dirty="0"/>
          </a:p>
        </p:txBody>
      </p:sp>
      <p:sp>
        <p:nvSpPr>
          <p:cNvPr id="3" name="Content Placeholder 2"/>
          <p:cNvSpPr>
            <a:spLocks noGrp="1"/>
          </p:cNvSpPr>
          <p:nvPr>
            <p:ph idx="1"/>
          </p:nvPr>
        </p:nvSpPr>
        <p:spPr>
          <a:xfrm>
            <a:off x="457200" y="1196752"/>
            <a:ext cx="8229600" cy="5328592"/>
          </a:xfrm>
        </p:spPr>
        <p:txBody>
          <a:bodyPr>
            <a:normAutofit fontScale="85000" lnSpcReduction="20000"/>
          </a:bodyPr>
          <a:lstStyle/>
          <a:p>
            <a:pPr algn="just"/>
            <a:r>
              <a:rPr lang="en-IN" dirty="0"/>
              <a:t>The goal of the Blue Brain Project is to build biologically detailed digital reconstructions and simulations of the mouse brain. </a:t>
            </a:r>
            <a:endParaRPr lang="en-IN" dirty="0" smtClean="0"/>
          </a:p>
          <a:p>
            <a:pPr algn="just"/>
            <a:endParaRPr lang="en-IN" dirty="0" smtClean="0"/>
          </a:p>
          <a:p>
            <a:pPr algn="just"/>
            <a:r>
              <a:rPr lang="en-IN" dirty="0" smtClean="0"/>
              <a:t>EPFL’s </a:t>
            </a:r>
            <a:r>
              <a:rPr lang="en-IN" dirty="0"/>
              <a:t>Blue Brain Project is a Swiss brain research Initiative led by Founder and Director Professor Henry </a:t>
            </a:r>
            <a:r>
              <a:rPr lang="en-IN" dirty="0" err="1"/>
              <a:t>Markram</a:t>
            </a:r>
            <a:r>
              <a:rPr lang="en-IN" dirty="0"/>
              <a:t>. </a:t>
            </a:r>
            <a:endParaRPr lang="en-IN" dirty="0" smtClean="0"/>
          </a:p>
          <a:p>
            <a:pPr algn="just"/>
            <a:endParaRPr lang="en-IN" dirty="0"/>
          </a:p>
          <a:p>
            <a:pPr algn="just"/>
            <a:r>
              <a:rPr lang="en-IN" dirty="0" smtClean="0"/>
              <a:t>The </a:t>
            </a:r>
            <a:r>
              <a:rPr lang="en-IN" dirty="0"/>
              <a:t>aim of Blue Brain is to establish simulation neuroscience as a complementary approach alongside experimental, theoretical and clinical neuroscience to understanding the brain, by </a:t>
            </a:r>
            <a:r>
              <a:rPr lang="en-IN" b="1" dirty="0"/>
              <a:t>building the world’s first biologically detailed digital reconstructions and simulations of the mouse brain</a:t>
            </a:r>
            <a:r>
              <a:rPr lang="en-IN" dirty="0"/>
              <a:t>.</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68571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rmAutofit fontScale="90000"/>
          </a:bodyPr>
          <a:lstStyle/>
          <a:p>
            <a:pPr lvl="0"/>
            <a:r>
              <a:rPr lang="en-IN" b="1" dirty="0"/>
              <a:t>Obstacles to the singularity</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algn="just"/>
            <a:r>
              <a:rPr lang="en-IN" dirty="0"/>
              <a:t>The project’s novel research strategy exploits interdependencies in the experimental data to obtain dense maps of the brain, without measuring every detail of its multiple levels of organization (molecules, cells, micro-circuits, brain regions, the whole brain).</a:t>
            </a:r>
          </a:p>
          <a:p>
            <a:pPr algn="just"/>
            <a:r>
              <a:rPr lang="en-IN" dirty="0"/>
              <a:t>This strategy allows the project to build digital reconstructions (computer models) of the brain at an unprecedented level of biological detail.</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85264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smtClean="0"/>
              <a:t>WHAT IS SINGULARITY?</a:t>
            </a:r>
            <a:endParaRPr lang="en-IN" dirty="0"/>
          </a:p>
        </p:txBody>
      </p:sp>
      <p:sp>
        <p:nvSpPr>
          <p:cNvPr id="3" name="Content Placeholder 2"/>
          <p:cNvSpPr>
            <a:spLocks noGrp="1"/>
          </p:cNvSpPr>
          <p:nvPr>
            <p:ph idx="1"/>
          </p:nvPr>
        </p:nvSpPr>
        <p:spPr>
          <a:xfrm>
            <a:off x="457200" y="1268760"/>
            <a:ext cx="8229600" cy="5256584"/>
          </a:xfrm>
        </p:spPr>
        <p:txBody>
          <a:bodyPr>
            <a:normAutofit lnSpcReduction="10000"/>
          </a:bodyPr>
          <a:lstStyle/>
          <a:p>
            <a:pPr algn="just"/>
            <a:r>
              <a:rPr lang="en-IN" dirty="0"/>
              <a:t>The singularity is a potential future in which we </a:t>
            </a:r>
            <a:r>
              <a:rPr lang="en-IN" b="1" dirty="0"/>
              <a:t>see technology expand beyond human control</a:t>
            </a:r>
            <a:r>
              <a:rPr lang="en-IN" dirty="0"/>
              <a:t>. It promises unfathomable changes to life. </a:t>
            </a:r>
            <a:endParaRPr lang="en-IN" dirty="0" smtClean="0"/>
          </a:p>
          <a:p>
            <a:pPr algn="just"/>
            <a:r>
              <a:rPr lang="en-IN" dirty="0" smtClean="0"/>
              <a:t>There </a:t>
            </a:r>
            <a:r>
              <a:rPr lang="en-IN" dirty="0"/>
              <a:t>are plenty of works of fiction warning us against the singularity, the future of robots, and of AI. But </a:t>
            </a:r>
            <a:r>
              <a:rPr lang="en-IN" b="1" dirty="0"/>
              <a:t>the singularity</a:t>
            </a:r>
            <a:r>
              <a:rPr lang="en-IN" dirty="0"/>
              <a:t> might not be as much of </a:t>
            </a:r>
            <a:r>
              <a:rPr lang="en-IN" dirty="0" smtClean="0"/>
              <a:t>threats </a:t>
            </a:r>
            <a:r>
              <a:rPr lang="en-IN" dirty="0"/>
              <a:t>as it sounds.</a:t>
            </a:r>
          </a:p>
          <a:p>
            <a:pPr algn="just"/>
            <a:r>
              <a:rPr lang="en-IN" dirty="0"/>
              <a:t>So, will the singularity happen? If any of these four arguments are to be believed, the answer is no.</a:t>
            </a:r>
          </a:p>
          <a:p>
            <a:pPr marL="0" indent="0">
              <a:buNone/>
            </a:pPr>
            <a:endParaRPr lang="en-IN" dirty="0"/>
          </a:p>
        </p:txBody>
      </p:sp>
    </p:spTree>
    <p:extLst>
      <p:ext uri="{BB962C8B-B14F-4D97-AF65-F5344CB8AC3E}">
        <p14:creationId xmlns:p14="http://schemas.microsoft.com/office/powerpoint/2010/main" val="3986122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0"/>
            <a:r>
              <a:rPr lang="en-IN" dirty="0"/>
              <a:t>The Argument for a </a:t>
            </a:r>
            <a:r>
              <a:rPr lang="en-IN" dirty="0" smtClean="0"/>
              <a:t>Singularity</a:t>
            </a:r>
            <a:endParaRPr lang="en-IN" dirty="0"/>
          </a:p>
        </p:txBody>
      </p:sp>
      <p:sp>
        <p:nvSpPr>
          <p:cNvPr id="3" name="Content Placeholder 2"/>
          <p:cNvSpPr>
            <a:spLocks noGrp="1"/>
          </p:cNvSpPr>
          <p:nvPr>
            <p:ph idx="1"/>
          </p:nvPr>
        </p:nvSpPr>
        <p:spPr>
          <a:xfrm>
            <a:off x="467544" y="1052736"/>
            <a:ext cx="8229600" cy="5616624"/>
          </a:xfrm>
        </p:spPr>
        <p:txBody>
          <a:bodyPr>
            <a:normAutofit lnSpcReduction="10000"/>
          </a:bodyPr>
          <a:lstStyle/>
          <a:p>
            <a:pPr marL="0" indent="0">
              <a:buNone/>
            </a:pPr>
            <a:r>
              <a:rPr lang="en-IN" b="1" dirty="0"/>
              <a:t>1.      Diminishing returns</a:t>
            </a:r>
            <a:endParaRPr lang="en-IN" dirty="0"/>
          </a:p>
          <a:p>
            <a:pPr algn="just"/>
            <a:r>
              <a:rPr lang="en-IN" dirty="0"/>
              <a:t>The singularity predicts that </a:t>
            </a:r>
            <a:r>
              <a:rPr lang="en-IN" b="1" dirty="0"/>
              <a:t>technology growth will accelerate out of our control as it learns to improve itself</a:t>
            </a:r>
            <a:r>
              <a:rPr lang="en-IN" dirty="0"/>
              <a:t>. (Particularly in the case of machine intelligence.) But this ignores the role of diminishing returns.</a:t>
            </a:r>
          </a:p>
          <a:p>
            <a:pPr algn="just"/>
            <a:r>
              <a:rPr lang="en-IN" dirty="0" smtClean="0"/>
              <a:t>So</a:t>
            </a:r>
            <a:r>
              <a:rPr lang="en-IN" dirty="0"/>
              <a:t>, will the singularity happen? </a:t>
            </a:r>
            <a:r>
              <a:rPr lang="en-IN" b="1" dirty="0"/>
              <a:t>No, because diminishing returns mean that it doesn’t matter how many times a future AI improves itself</a:t>
            </a:r>
            <a:r>
              <a:rPr lang="en-IN" dirty="0"/>
              <a:t>. </a:t>
            </a:r>
            <a:r>
              <a:rPr lang="en-IN" b="1" dirty="0"/>
              <a:t>The scale of each improvement</a:t>
            </a:r>
            <a:r>
              <a:rPr lang="en-IN" dirty="0"/>
              <a:t> won’t be enough to spark the singularity.</a:t>
            </a:r>
          </a:p>
          <a:p>
            <a:pPr marL="0" indent="0">
              <a:buNone/>
            </a:pPr>
            <a:endParaRPr lang="en-IN" dirty="0"/>
          </a:p>
        </p:txBody>
      </p:sp>
    </p:spTree>
    <p:extLst>
      <p:ext uri="{BB962C8B-B14F-4D97-AF65-F5344CB8AC3E}">
        <p14:creationId xmlns:p14="http://schemas.microsoft.com/office/powerpoint/2010/main" val="421530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0"/>
            <a:r>
              <a:rPr lang="en-IN" dirty="0"/>
              <a:t>The Argument for a </a:t>
            </a:r>
            <a:r>
              <a:rPr lang="en-IN" dirty="0" smtClean="0"/>
              <a:t>Singularity</a:t>
            </a:r>
            <a:endParaRPr lang="en-IN" dirty="0"/>
          </a:p>
        </p:txBody>
      </p:sp>
      <p:sp>
        <p:nvSpPr>
          <p:cNvPr id="3" name="Content Placeholder 2"/>
          <p:cNvSpPr>
            <a:spLocks noGrp="1"/>
          </p:cNvSpPr>
          <p:nvPr>
            <p:ph idx="1"/>
          </p:nvPr>
        </p:nvSpPr>
        <p:spPr>
          <a:xfrm>
            <a:off x="467544" y="1052736"/>
            <a:ext cx="8229600" cy="5616624"/>
          </a:xfrm>
        </p:spPr>
        <p:txBody>
          <a:bodyPr>
            <a:normAutofit/>
          </a:bodyPr>
          <a:lstStyle/>
          <a:p>
            <a:pPr marL="0" indent="0">
              <a:buNone/>
            </a:pPr>
            <a:r>
              <a:rPr lang="en-IN" b="1" dirty="0"/>
              <a:t>2.      Anthropocentric </a:t>
            </a:r>
            <a:endParaRPr lang="en-IN" b="1" dirty="0" smtClean="0"/>
          </a:p>
          <a:p>
            <a:pPr algn="just"/>
            <a:r>
              <a:rPr lang="en-IN" b="1" dirty="0"/>
              <a:t>philosophical viewpoint arguing that human beings are the central or most significant entities in the </a:t>
            </a:r>
            <a:r>
              <a:rPr lang="en-IN" b="1" dirty="0" smtClean="0"/>
              <a:t>world.</a:t>
            </a:r>
            <a:endParaRPr lang="en-IN" b="1" dirty="0"/>
          </a:p>
          <a:p>
            <a:pPr algn="just"/>
            <a:r>
              <a:rPr lang="en-IN" dirty="0"/>
              <a:t>The singularity puts human intelligence on a pedestal. That is, it views human intelligence as a special ‘tipping point’. Once the machines reach it, we will face the singularity. The anthropocentric argument criticizes this logic.</a:t>
            </a:r>
          </a:p>
          <a:p>
            <a:pPr marL="0" indent="0">
              <a:buNone/>
            </a:pPr>
            <a:endParaRPr lang="en-IN" dirty="0"/>
          </a:p>
        </p:txBody>
      </p:sp>
    </p:spTree>
    <p:extLst>
      <p:ext uri="{BB962C8B-B14F-4D97-AF65-F5344CB8AC3E}">
        <p14:creationId xmlns:p14="http://schemas.microsoft.com/office/powerpoint/2010/main" val="2830230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0"/>
            <a:r>
              <a:rPr lang="en-IN" dirty="0"/>
              <a:t>The Argument for a </a:t>
            </a:r>
            <a:r>
              <a:rPr lang="en-IN" dirty="0" smtClean="0"/>
              <a:t>Singularity</a:t>
            </a:r>
            <a:endParaRPr lang="en-IN" dirty="0"/>
          </a:p>
        </p:txBody>
      </p:sp>
      <p:sp>
        <p:nvSpPr>
          <p:cNvPr id="3" name="Content Placeholder 2"/>
          <p:cNvSpPr>
            <a:spLocks noGrp="1"/>
          </p:cNvSpPr>
          <p:nvPr>
            <p:ph idx="1"/>
          </p:nvPr>
        </p:nvSpPr>
        <p:spPr>
          <a:xfrm>
            <a:off x="467544" y="1052736"/>
            <a:ext cx="8229600" cy="6768752"/>
          </a:xfrm>
        </p:spPr>
        <p:txBody>
          <a:bodyPr>
            <a:noAutofit/>
          </a:bodyPr>
          <a:lstStyle/>
          <a:p>
            <a:pPr algn="just"/>
            <a:r>
              <a:rPr lang="en-IN" sz="2800" b="1" dirty="0"/>
              <a:t>Anthropocentrism is the belief that humans are the most important entity in the universe. </a:t>
            </a:r>
            <a:r>
              <a:rPr lang="en-IN" sz="2800" dirty="0"/>
              <a:t>There have been plenty of instances where an anthropocentric belief has proved flawed. For instance, the sun doesn’t revolve around us, we evolved from apes — we aren’t higher beings. </a:t>
            </a:r>
            <a:endParaRPr lang="en-IN" sz="2800" dirty="0" smtClean="0"/>
          </a:p>
          <a:p>
            <a:pPr marL="0" indent="0" algn="just">
              <a:buNone/>
            </a:pPr>
            <a:endParaRPr lang="en-IN" sz="2800" dirty="0"/>
          </a:p>
          <a:p>
            <a:pPr algn="just"/>
            <a:r>
              <a:rPr lang="en-IN" sz="2800" dirty="0"/>
              <a:t>The anthropocentric argument points out that we have no real reason to assume that human intelligence is some ultimate and unchallengeable level. Even if we do accept that human-level intelligence is special, it doesn’t mean that it’s the tipping point for singularity.</a:t>
            </a:r>
          </a:p>
          <a:p>
            <a:pPr marL="0" indent="0" algn="just">
              <a:buNone/>
            </a:pPr>
            <a:endParaRPr lang="en-IN" sz="2400" b="1" dirty="0" smtClean="0"/>
          </a:p>
        </p:txBody>
      </p:sp>
    </p:spTree>
    <p:extLst>
      <p:ext uri="{BB962C8B-B14F-4D97-AF65-F5344CB8AC3E}">
        <p14:creationId xmlns:p14="http://schemas.microsoft.com/office/powerpoint/2010/main" val="2975298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Argument for a Singularity</a:t>
            </a:r>
          </a:p>
        </p:txBody>
      </p:sp>
      <p:sp>
        <p:nvSpPr>
          <p:cNvPr id="3" name="Content Placeholder 2"/>
          <p:cNvSpPr>
            <a:spLocks noGrp="1"/>
          </p:cNvSpPr>
          <p:nvPr>
            <p:ph idx="1"/>
          </p:nvPr>
        </p:nvSpPr>
        <p:spPr/>
        <p:txBody>
          <a:bodyPr>
            <a:normAutofit lnSpcReduction="10000"/>
          </a:bodyPr>
          <a:lstStyle/>
          <a:p>
            <a:pPr marL="0" indent="0">
              <a:buNone/>
            </a:pPr>
            <a:r>
              <a:rPr lang="en-IN" b="1" dirty="0"/>
              <a:t>3.      Limits of intelligence</a:t>
            </a:r>
            <a:endParaRPr lang="en-IN" dirty="0"/>
          </a:p>
          <a:p>
            <a:pPr algn="just"/>
            <a:r>
              <a:rPr lang="en-IN" dirty="0"/>
              <a:t>Or, we can take it the other way. That is, humans are special and there’s only so far intelligence can go. (I.e. the level of human intelligence.)</a:t>
            </a:r>
          </a:p>
          <a:p>
            <a:pPr algn="just"/>
            <a:r>
              <a:rPr lang="en-IN" dirty="0"/>
              <a:t>The ‘limits of intelligence’ argument recognize that there are many limits within the universe</a:t>
            </a:r>
            <a:r>
              <a:rPr lang="en-IN" b="1" dirty="0"/>
              <a:t>. For instance, you cannot accelerate past the speed of light. </a:t>
            </a:r>
            <a:endParaRPr lang="en-IN" dirty="0"/>
          </a:p>
        </p:txBody>
      </p:sp>
    </p:spTree>
    <p:extLst>
      <p:ext uri="{BB962C8B-B14F-4D97-AF65-F5344CB8AC3E}">
        <p14:creationId xmlns:p14="http://schemas.microsoft.com/office/powerpoint/2010/main" val="193236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Argument for a Singularity</a:t>
            </a:r>
          </a:p>
        </p:txBody>
      </p:sp>
      <p:sp>
        <p:nvSpPr>
          <p:cNvPr id="3" name="Content Placeholder 2"/>
          <p:cNvSpPr>
            <a:spLocks noGrp="1"/>
          </p:cNvSpPr>
          <p:nvPr>
            <p:ph idx="1"/>
          </p:nvPr>
        </p:nvSpPr>
        <p:spPr/>
        <p:txBody>
          <a:bodyPr>
            <a:normAutofit fontScale="92500" lnSpcReduction="10000"/>
          </a:bodyPr>
          <a:lstStyle/>
          <a:p>
            <a:pPr algn="just"/>
            <a:r>
              <a:rPr lang="en-IN" dirty="0"/>
              <a:t>So, then, advancements in AI may hit a fundamental limit of intelligence. This is another argument surrounding the ‘will the singularity happen’ question that suggests the answer is no.</a:t>
            </a:r>
          </a:p>
          <a:p>
            <a:pPr algn="just"/>
            <a:r>
              <a:rPr lang="en-IN" dirty="0"/>
              <a:t>Intelligence is a complex phenomenon that may well be walled. Human intelligence is likely not at (or close to) this potential wall. However, there’s no real evidence to suggest that the limit of intelligence is so stupendously far past human ability that a singularity is possible.</a:t>
            </a:r>
          </a:p>
          <a:p>
            <a:endParaRPr lang="en-IN" dirty="0"/>
          </a:p>
        </p:txBody>
      </p:sp>
    </p:spTree>
    <p:extLst>
      <p:ext uri="{BB962C8B-B14F-4D97-AF65-F5344CB8AC3E}">
        <p14:creationId xmlns:p14="http://schemas.microsoft.com/office/powerpoint/2010/main" val="428457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Argument for a Singularity</a:t>
            </a:r>
          </a:p>
        </p:txBody>
      </p:sp>
      <p:sp>
        <p:nvSpPr>
          <p:cNvPr id="3" name="Content Placeholder 2"/>
          <p:cNvSpPr>
            <a:spLocks noGrp="1"/>
          </p:cNvSpPr>
          <p:nvPr>
            <p:ph idx="1"/>
          </p:nvPr>
        </p:nvSpPr>
        <p:spPr>
          <a:xfrm>
            <a:off x="457200" y="1600202"/>
            <a:ext cx="8229600" cy="4925142"/>
          </a:xfrm>
        </p:spPr>
        <p:txBody>
          <a:bodyPr>
            <a:normAutofit/>
          </a:bodyPr>
          <a:lstStyle/>
          <a:p>
            <a:pPr marL="0" indent="0">
              <a:buNone/>
            </a:pPr>
            <a:r>
              <a:rPr lang="en-IN" b="1" dirty="0"/>
              <a:t>4.    ‘Fast-thinking dog</a:t>
            </a:r>
            <a:r>
              <a:rPr lang="en-IN" b="1" dirty="0" smtClean="0"/>
              <a:t>’</a:t>
            </a:r>
          </a:p>
          <a:p>
            <a:pPr algn="just"/>
            <a:r>
              <a:rPr lang="en-IN" b="1" dirty="0"/>
              <a:t>Yes</a:t>
            </a:r>
            <a:r>
              <a:rPr lang="en-IN" dirty="0"/>
              <a:t>, </a:t>
            </a:r>
            <a:r>
              <a:rPr lang="en-IN" b="1" dirty="0"/>
              <a:t>machines can perform calculations much faster than humans</a:t>
            </a:r>
            <a:r>
              <a:rPr lang="en-IN" dirty="0"/>
              <a:t>. And yes, they’re getting ever-quicker with ever-more complex computations.</a:t>
            </a:r>
          </a:p>
          <a:p>
            <a:pPr algn="just"/>
            <a:r>
              <a:rPr lang="en-IN" dirty="0"/>
              <a:t>Cue the fast-thinking dog argument: just because </a:t>
            </a:r>
            <a:r>
              <a:rPr lang="en-IN" b="1" dirty="0"/>
              <a:t>machines are faster, it doesn’t mean they’re smarter. Speed does not equate to intelligence.</a:t>
            </a: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58006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504056"/>
          </a:xfrm>
        </p:spPr>
        <p:txBody>
          <a:bodyPr>
            <a:normAutofit fontScale="90000"/>
          </a:bodyPr>
          <a:lstStyle/>
          <a:p>
            <a:r>
              <a:rPr lang="en-IN" dirty="0"/>
              <a:t>The Intelligence explosion without intelligence</a:t>
            </a:r>
          </a:p>
        </p:txBody>
      </p:sp>
      <p:sp>
        <p:nvSpPr>
          <p:cNvPr id="3" name="Content Placeholder 2"/>
          <p:cNvSpPr>
            <a:spLocks noGrp="1"/>
          </p:cNvSpPr>
          <p:nvPr>
            <p:ph idx="1"/>
          </p:nvPr>
        </p:nvSpPr>
        <p:spPr>
          <a:xfrm>
            <a:off x="457200" y="1268760"/>
            <a:ext cx="8229600" cy="5256584"/>
          </a:xfrm>
        </p:spPr>
        <p:txBody>
          <a:bodyPr>
            <a:normAutofit fontScale="85000" lnSpcReduction="20000"/>
          </a:bodyPr>
          <a:lstStyle/>
          <a:p>
            <a:pPr algn="just"/>
            <a:r>
              <a:rPr lang="en-IN" dirty="0"/>
              <a:t>The intelligence explosion idea was expressed by statistician I.J. Good in 1965:</a:t>
            </a:r>
          </a:p>
          <a:p>
            <a:pPr algn="just"/>
            <a:r>
              <a:rPr lang="en-IN" dirty="0"/>
              <a:t>Let </a:t>
            </a:r>
            <a:r>
              <a:rPr lang="en-IN" b="1" dirty="0"/>
              <a:t>an ultra-intelligent machine</a:t>
            </a:r>
            <a:r>
              <a:rPr lang="en-IN" dirty="0"/>
              <a:t> be defined as a machine that can </a:t>
            </a:r>
            <a:r>
              <a:rPr lang="en-IN" b="1" dirty="0"/>
              <a:t>far surpass all the intellectual activities of any man however clever</a:t>
            </a:r>
            <a:r>
              <a:rPr lang="en-IN" dirty="0"/>
              <a:t>. Since the design of machines is one of these intellectual activities, an ultra-intelligent machine could design even better machines; there would then unquestionably be an ‘intelligence explosion, and the intelligence of man would be left far behind. </a:t>
            </a:r>
            <a:r>
              <a:rPr lang="en-IN" b="1" dirty="0"/>
              <a:t>Thus, the first ultra-intelligent machine is the last invention that man need ever make.</a:t>
            </a:r>
            <a:endParaRPr lang="en-IN" dirty="0"/>
          </a:p>
          <a:p>
            <a:pPr algn="just"/>
            <a:r>
              <a:rPr lang="en-IN" dirty="0"/>
              <a:t>The argument is this: Every year, computers surpass human abilities in new ways. </a:t>
            </a:r>
          </a:p>
          <a:p>
            <a:pPr marL="0" indent="0">
              <a:buNone/>
            </a:pPr>
            <a:endParaRPr lang="en-IN" dirty="0"/>
          </a:p>
        </p:txBody>
      </p:sp>
    </p:spTree>
    <p:extLst>
      <p:ext uri="{BB962C8B-B14F-4D97-AF65-F5344CB8AC3E}">
        <p14:creationId xmlns:p14="http://schemas.microsoft.com/office/powerpoint/2010/main" val="115772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1013</Words>
  <Application>Microsoft Office PowerPoint</Application>
  <PresentationFormat>On-screen Show (4:3)</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SINGULARITY</vt:lpstr>
      <vt:lpstr>WHAT IS SINGULARITY?</vt:lpstr>
      <vt:lpstr>The Argument for a Singularity</vt:lpstr>
      <vt:lpstr>The Argument for a Singularity</vt:lpstr>
      <vt:lpstr>The Argument for a Singularity</vt:lpstr>
      <vt:lpstr>The Argument for a Singularity</vt:lpstr>
      <vt:lpstr>The Argument for a Singularity</vt:lpstr>
      <vt:lpstr>The Argument for a Singularity</vt:lpstr>
      <vt:lpstr>The Intelligence explosion without intelligence</vt:lpstr>
      <vt:lpstr>The Intelligence explosion without intelligence</vt:lpstr>
      <vt:lpstr>The Intelligence explosion without intelligence</vt:lpstr>
      <vt:lpstr>The Intelligence explosion without intelligence</vt:lpstr>
      <vt:lpstr>Obstacles to the singularity </vt:lpstr>
      <vt:lpstr>Obstacles to the singularity</vt:lpstr>
      <vt:lpstr>Obstacles to the singularity </vt:lpstr>
      <vt:lpstr>Obstacles to the singularity </vt:lpstr>
      <vt:lpstr>Obstacles to the singularity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OF AI</dc:title>
  <dc:creator>DELL</dc:creator>
  <cp:lastModifiedBy>DELL</cp:lastModifiedBy>
  <cp:revision>61</cp:revision>
  <dcterms:created xsi:type="dcterms:W3CDTF">2022-03-01T03:48:27Z</dcterms:created>
  <dcterms:modified xsi:type="dcterms:W3CDTF">2022-04-26T08:00:35Z</dcterms:modified>
</cp:coreProperties>
</file>