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39"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118BD6-1509-4D79-917A-FD84B6C493B0}" type="datetimeFigureOut">
              <a:rPr lang="en-IN" smtClean="0"/>
              <a:t>19-05-2022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E53BD-8E5B-4939-8771-0ACEF6F0F45B}" type="slidenum">
              <a:rPr lang="en-IN" smtClean="0"/>
              <a:t>‹#›</a:t>
            </a:fld>
            <a:endParaRPr lang="en-IN"/>
          </a:p>
        </p:txBody>
      </p:sp>
    </p:spTree>
    <p:extLst>
      <p:ext uri="{BB962C8B-B14F-4D97-AF65-F5344CB8AC3E}">
        <p14:creationId xmlns:p14="http://schemas.microsoft.com/office/powerpoint/2010/main" val="243824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93294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242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52654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23557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35069-3885-4B7D-9A04-2906EF8E800A}"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90006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335069-3885-4B7D-9A04-2906EF8E800A}"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5605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335069-3885-4B7D-9A04-2906EF8E800A}"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47323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335069-3885-4B7D-9A04-2906EF8E800A}"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50369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35069-3885-4B7D-9A04-2906EF8E800A}"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63086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551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48997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35069-3885-4B7D-9A04-2906EF8E800A}" type="datetimeFigureOut">
              <a:rPr lang="en-IN" smtClean="0"/>
              <a:t>19-05-2022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FDD87-7C2F-4C5E-9655-555442573CB8}" type="slidenum">
              <a:rPr lang="en-IN" smtClean="0"/>
              <a:t>‹#›</a:t>
            </a:fld>
            <a:endParaRPr lang="en-IN"/>
          </a:p>
        </p:txBody>
      </p:sp>
    </p:spTree>
    <p:extLst>
      <p:ext uri="{BB962C8B-B14F-4D97-AF65-F5344CB8AC3E}">
        <p14:creationId xmlns:p14="http://schemas.microsoft.com/office/powerpoint/2010/main" val="259346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16832"/>
            <a:ext cx="7772400" cy="1470025"/>
          </a:xfrm>
        </p:spPr>
        <p:txBody>
          <a:bodyPr/>
          <a:lstStyle/>
          <a:p>
            <a:r>
              <a:rPr lang="en-IN" b="1" dirty="0" smtClean="0"/>
              <a:t>UNIT – III - TYPES OF ETHICS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98635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solidFill>
                  <a:srgbClr val="FF0000"/>
                </a:solidFill>
              </a:rPr>
              <a:t>MACHINE ETHICS</a:t>
            </a:r>
            <a:endParaRPr lang="en-IN" b="1" dirty="0">
              <a:solidFill>
                <a:srgbClr val="FF0000"/>
              </a:solidFill>
            </a:endParaRPr>
          </a:p>
        </p:txBody>
      </p:sp>
      <p:sp>
        <p:nvSpPr>
          <p:cNvPr id="3" name="Content Placeholder 2"/>
          <p:cNvSpPr>
            <a:spLocks noGrp="1"/>
          </p:cNvSpPr>
          <p:nvPr>
            <p:ph idx="1"/>
          </p:nvPr>
        </p:nvSpPr>
        <p:spPr>
          <a:xfrm>
            <a:off x="457200" y="1052736"/>
            <a:ext cx="8229600" cy="5472608"/>
          </a:xfrm>
        </p:spPr>
        <p:txBody>
          <a:bodyPr>
            <a:normAutofit fontScale="85000" lnSpcReduction="20000"/>
          </a:bodyPr>
          <a:lstStyle/>
          <a:p>
            <a:pPr algn="just"/>
            <a:r>
              <a:rPr lang="en-IN" dirty="0"/>
              <a:t>Machine ethics attempts to answer the question: what would it take to build an ethical AI that could make moral decisions? </a:t>
            </a:r>
            <a:endParaRPr lang="en-IN" dirty="0" smtClean="0"/>
          </a:p>
          <a:p>
            <a:pPr algn="just"/>
            <a:r>
              <a:rPr lang="en-IN" dirty="0" smtClean="0"/>
              <a:t>The </a:t>
            </a:r>
            <a:r>
              <a:rPr lang="en-IN" dirty="0"/>
              <a:t>main difference between humans making moral decisions and machines making moral decisions is that machines do not have “phenomenology” or “feelings” in the same way as humans </a:t>
            </a:r>
            <a:r>
              <a:rPr lang="en-IN" dirty="0" smtClean="0"/>
              <a:t>do. </a:t>
            </a:r>
          </a:p>
          <a:p>
            <a:pPr algn="just"/>
            <a:r>
              <a:rPr lang="en-IN" dirty="0" smtClean="0"/>
              <a:t>They </a:t>
            </a:r>
            <a:r>
              <a:rPr lang="en-IN" dirty="0"/>
              <a:t>do not have “moral intuition” or “acculturation” either. </a:t>
            </a:r>
            <a:endParaRPr lang="en-IN" dirty="0" smtClean="0"/>
          </a:p>
          <a:p>
            <a:pPr algn="just"/>
            <a:r>
              <a:rPr lang="en-IN" dirty="0" smtClean="0"/>
              <a:t>Machines </a:t>
            </a:r>
            <a:r>
              <a:rPr lang="en-IN" dirty="0"/>
              <a:t>can process data that represents feelings </a:t>
            </a:r>
            <a:r>
              <a:rPr lang="en-IN" dirty="0" smtClean="0"/>
              <a:t>however</a:t>
            </a:r>
            <a:r>
              <a:rPr lang="en-IN" dirty="0"/>
              <a:t>, no one, as yet, supposes that computers can actually feel and be conscious like people. Lifelike robots have been developed (e.g. Hanson Robotics </a:t>
            </a:r>
            <a:r>
              <a:rPr lang="en-IN" dirty="0" smtClean="0"/>
              <a:t>Sophia)</a:t>
            </a:r>
            <a:endParaRPr lang="en-IN" dirty="0"/>
          </a:p>
        </p:txBody>
      </p:sp>
    </p:spTree>
    <p:extLst>
      <p:ext uri="{BB962C8B-B14F-4D97-AF65-F5344CB8AC3E}">
        <p14:creationId xmlns:p14="http://schemas.microsoft.com/office/powerpoint/2010/main" val="3687160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solidFill>
                  <a:srgbClr val="FF0000"/>
                </a:solidFill>
              </a:rPr>
              <a:t>MACHINE ETHICS</a:t>
            </a:r>
            <a:endParaRPr lang="en-IN" b="1" dirty="0">
              <a:solidFill>
                <a:srgbClr val="FF0000"/>
              </a:solidFill>
            </a:endParaRPr>
          </a:p>
        </p:txBody>
      </p:sp>
      <p:sp>
        <p:nvSpPr>
          <p:cNvPr id="3" name="Content Placeholder 2"/>
          <p:cNvSpPr>
            <a:spLocks noGrp="1"/>
          </p:cNvSpPr>
          <p:nvPr>
            <p:ph idx="1"/>
          </p:nvPr>
        </p:nvSpPr>
        <p:spPr>
          <a:xfrm>
            <a:off x="457200" y="1052736"/>
            <a:ext cx="8229600" cy="5472608"/>
          </a:xfrm>
        </p:spPr>
        <p:txBody>
          <a:bodyPr>
            <a:normAutofit/>
          </a:bodyPr>
          <a:lstStyle/>
          <a:p>
            <a:pPr marL="0" indent="0" algn="just">
              <a:buNone/>
            </a:pPr>
            <a:r>
              <a:rPr lang="en-IN" dirty="0"/>
              <a:t>Moral Diversity and </a:t>
            </a:r>
            <a:r>
              <a:rPr lang="en-IN" dirty="0" smtClean="0"/>
              <a:t>Testing:</a:t>
            </a:r>
          </a:p>
          <a:p>
            <a:pPr marL="0" indent="0" algn="just">
              <a:buNone/>
            </a:pPr>
            <a:endParaRPr lang="en-IN" dirty="0" smtClean="0"/>
          </a:p>
          <a:p>
            <a:pPr marL="0" indent="0" algn="just">
              <a:buNone/>
            </a:pPr>
            <a:r>
              <a:rPr lang="en-IN" dirty="0"/>
              <a:t>One of the main challenges for machine ethics is the lack of agreement as to the nature of a correct moral theory. </a:t>
            </a:r>
            <a:r>
              <a:rPr lang="en-IN" dirty="0" smtClean="0"/>
              <a:t>This </a:t>
            </a:r>
            <a:r>
              <a:rPr lang="en-IN" dirty="0"/>
              <a:t>is a fundamental problem for machine ethics. </a:t>
            </a:r>
            <a:endParaRPr lang="en-IN" dirty="0" smtClean="0"/>
          </a:p>
          <a:p>
            <a:pPr marL="0" indent="0" algn="just">
              <a:buNone/>
            </a:pPr>
            <a:endParaRPr lang="en-IN" dirty="0"/>
          </a:p>
          <a:p>
            <a:pPr marL="0" indent="0" algn="just">
              <a:buNone/>
            </a:pPr>
            <a:r>
              <a:rPr lang="en-IN" dirty="0" smtClean="0">
                <a:solidFill>
                  <a:srgbClr val="FF0000"/>
                </a:solidFill>
              </a:rPr>
              <a:t>How </a:t>
            </a:r>
            <a:r>
              <a:rPr lang="en-IN" dirty="0">
                <a:solidFill>
                  <a:srgbClr val="FF0000"/>
                </a:solidFill>
              </a:rPr>
              <a:t>do we implement moral competence in AIs and robots if we have no moral theory to inform our design?</a:t>
            </a:r>
          </a:p>
        </p:txBody>
      </p:sp>
    </p:spTree>
    <p:extLst>
      <p:ext uri="{BB962C8B-B14F-4D97-AF65-F5344CB8AC3E}">
        <p14:creationId xmlns:p14="http://schemas.microsoft.com/office/powerpoint/2010/main" val="1633602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solidFill>
                  <a:srgbClr val="FF0000"/>
                </a:solidFill>
              </a:rPr>
              <a:t>MACHINE ETHICS</a:t>
            </a:r>
            <a:endParaRPr lang="en-IN" b="1" dirty="0">
              <a:solidFill>
                <a:srgbClr val="FF0000"/>
              </a:solidFill>
            </a:endParaRPr>
          </a:p>
        </p:txBody>
      </p:sp>
      <p:sp>
        <p:nvSpPr>
          <p:cNvPr id="3" name="Content Placeholder 2"/>
          <p:cNvSpPr>
            <a:spLocks noGrp="1"/>
          </p:cNvSpPr>
          <p:nvPr>
            <p:ph idx="1"/>
          </p:nvPr>
        </p:nvSpPr>
        <p:spPr>
          <a:xfrm>
            <a:off x="457200" y="1052736"/>
            <a:ext cx="8229600" cy="5472608"/>
          </a:xfrm>
        </p:spPr>
        <p:txBody>
          <a:bodyPr>
            <a:normAutofit fontScale="92500"/>
          </a:bodyPr>
          <a:lstStyle/>
          <a:p>
            <a:pPr algn="just"/>
            <a:r>
              <a:rPr lang="en-IN" dirty="0"/>
              <a:t>One could design ethical test cases that an AI has to pass. Ideally we would create many test cases. </a:t>
            </a:r>
            <a:endParaRPr lang="en-IN" dirty="0" smtClean="0"/>
          </a:p>
          <a:p>
            <a:pPr algn="just"/>
            <a:r>
              <a:rPr lang="en-IN" dirty="0" smtClean="0"/>
              <a:t>Moral </a:t>
            </a:r>
            <a:r>
              <a:rPr lang="en-IN" dirty="0"/>
              <a:t>competence can be defined with respect to the ability to pass these test cases. </a:t>
            </a:r>
            <a:endParaRPr lang="en-IN" dirty="0" smtClean="0"/>
          </a:p>
          <a:p>
            <a:pPr algn="just"/>
            <a:r>
              <a:rPr lang="en-IN" dirty="0" smtClean="0"/>
              <a:t>In </a:t>
            </a:r>
            <a:r>
              <a:rPr lang="en-IN" dirty="0"/>
              <a:t>theory, as an agent or robot goes through iterative cycles of responding to new test cases its moral competence would expand. In so doing, one might gain insights into moral theory</a:t>
            </a:r>
            <a:r>
              <a:rPr lang="en-IN" dirty="0" smtClean="0"/>
              <a:t>.</a:t>
            </a:r>
          </a:p>
          <a:p>
            <a:pPr algn="just"/>
            <a:r>
              <a:rPr lang="en-IN" dirty="0"/>
              <a:t>Testing and even certifying if an AI is fair and ethical is currently an important area of research. </a:t>
            </a:r>
          </a:p>
          <a:p>
            <a:pPr marL="0" indent="0" algn="just">
              <a:buNone/>
            </a:pPr>
            <a:endParaRPr lang="en-IN" dirty="0">
              <a:solidFill>
                <a:srgbClr val="FF0000"/>
              </a:solidFill>
            </a:endParaRPr>
          </a:p>
        </p:txBody>
      </p:sp>
    </p:spTree>
    <p:extLst>
      <p:ext uri="{BB962C8B-B14F-4D97-AF65-F5344CB8AC3E}">
        <p14:creationId xmlns:p14="http://schemas.microsoft.com/office/powerpoint/2010/main" val="346190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496944" cy="706090"/>
          </a:xfrm>
        </p:spPr>
        <p:txBody>
          <a:bodyPr>
            <a:noAutofit/>
          </a:bodyPr>
          <a:lstStyle/>
          <a:p>
            <a:r>
              <a:rPr lang="en-IN" sz="3200" b="1" dirty="0">
                <a:solidFill>
                  <a:srgbClr val="FF0000"/>
                </a:solidFill>
              </a:rPr>
              <a:t>Responsibility and Liability in case of</a:t>
            </a:r>
            <a:br>
              <a:rPr lang="en-IN" sz="3200" b="1" dirty="0">
                <a:solidFill>
                  <a:srgbClr val="FF0000"/>
                </a:solidFill>
              </a:rPr>
            </a:br>
            <a:r>
              <a:rPr lang="en-IN" sz="3200" b="1" dirty="0">
                <a:solidFill>
                  <a:srgbClr val="FF0000"/>
                </a:solidFill>
              </a:rPr>
              <a:t>Artificial Intelligence Systems</a:t>
            </a:r>
          </a:p>
        </p:txBody>
      </p:sp>
      <p:sp>
        <p:nvSpPr>
          <p:cNvPr id="3" name="Content Placeholder 2"/>
          <p:cNvSpPr>
            <a:spLocks noGrp="1"/>
          </p:cNvSpPr>
          <p:nvPr>
            <p:ph idx="1"/>
          </p:nvPr>
        </p:nvSpPr>
        <p:spPr>
          <a:xfrm>
            <a:off x="457200" y="1340768"/>
            <a:ext cx="8229600" cy="5184576"/>
          </a:xfrm>
        </p:spPr>
        <p:txBody>
          <a:bodyPr>
            <a:normAutofit lnSpcReduction="10000"/>
          </a:bodyPr>
          <a:lstStyle/>
          <a:p>
            <a:pPr algn="just"/>
            <a:r>
              <a:rPr lang="en-IN" dirty="0"/>
              <a:t>This chapter discusses the question of who is responsible in the case of an accident involving a robot or an AI system that results in some form of damage. </a:t>
            </a:r>
            <a:endParaRPr lang="en-IN" dirty="0" smtClean="0"/>
          </a:p>
          <a:p>
            <a:pPr algn="just"/>
            <a:r>
              <a:rPr lang="en-IN" dirty="0" smtClean="0"/>
              <a:t>Assigning </a:t>
            </a:r>
            <a:r>
              <a:rPr lang="en-IN" dirty="0"/>
              <a:t>liability is challenging because of the complexity of the situation and because of the complexity of the system</a:t>
            </a:r>
            <a:r>
              <a:rPr lang="en-IN" dirty="0" smtClean="0"/>
              <a:t>.</a:t>
            </a:r>
          </a:p>
          <a:p>
            <a:pPr algn="just"/>
            <a:r>
              <a:rPr lang="en-IN" dirty="0" smtClean="0"/>
              <a:t> </a:t>
            </a:r>
            <a:r>
              <a:rPr lang="en-IN" dirty="0"/>
              <a:t>Examples of an autonomous vehicle accident and mistargeting by an autonomous weapon in detail to highlight the relationship of the actors and technologies involved.</a:t>
            </a:r>
            <a:endParaRPr lang="en-IN" dirty="0">
              <a:solidFill>
                <a:srgbClr val="FF0000"/>
              </a:solidFill>
            </a:endParaRPr>
          </a:p>
          <a:p>
            <a:pPr algn="just"/>
            <a:endParaRPr lang="en-IN" dirty="0" smtClean="0"/>
          </a:p>
        </p:txBody>
      </p:sp>
    </p:spTree>
    <p:extLst>
      <p:ext uri="{BB962C8B-B14F-4D97-AF65-F5344CB8AC3E}">
        <p14:creationId xmlns:p14="http://schemas.microsoft.com/office/powerpoint/2010/main" val="1654679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496944" cy="1008112"/>
          </a:xfrm>
        </p:spPr>
        <p:txBody>
          <a:bodyPr>
            <a:noAutofit/>
          </a:bodyPr>
          <a:lstStyle/>
          <a:p>
            <a:r>
              <a:rPr lang="en-IN" sz="3200" dirty="0"/>
              <a:t>Strict Liability</a:t>
            </a:r>
            <a:endParaRPr lang="en-IN" sz="3200" b="1" dirty="0">
              <a:solidFill>
                <a:srgbClr val="FF0000"/>
              </a:solidFill>
            </a:endParaRPr>
          </a:p>
        </p:txBody>
      </p:sp>
      <p:sp>
        <p:nvSpPr>
          <p:cNvPr id="3" name="Content Placeholder 2"/>
          <p:cNvSpPr>
            <a:spLocks noGrp="1"/>
          </p:cNvSpPr>
          <p:nvPr>
            <p:ph idx="1"/>
          </p:nvPr>
        </p:nvSpPr>
        <p:spPr>
          <a:xfrm>
            <a:off x="457200" y="1556792"/>
            <a:ext cx="8229600" cy="4968552"/>
          </a:xfrm>
        </p:spPr>
        <p:txBody>
          <a:bodyPr>
            <a:normAutofit fontScale="85000" lnSpcReduction="20000"/>
          </a:bodyPr>
          <a:lstStyle/>
          <a:p>
            <a:pPr algn="just"/>
            <a:r>
              <a:rPr lang="en-IN" dirty="0" smtClean="0"/>
              <a:t>A </a:t>
            </a:r>
            <a:r>
              <a:rPr lang="en-IN" dirty="0"/>
              <a:t>company or a person can also be held liable even if they did not do anything wrong in the strict sense. </a:t>
            </a:r>
            <a:endParaRPr lang="en-IN" dirty="0" smtClean="0"/>
          </a:p>
          <a:p>
            <a:pPr algn="just"/>
            <a:r>
              <a:rPr lang="en-IN" dirty="0" smtClean="0"/>
              <a:t>For </a:t>
            </a:r>
            <a:r>
              <a:rPr lang="en-IN" dirty="0"/>
              <a:t>example, if someone owns a cat, and this cat causes damage to someone else’s property, the owner is held liable in this sense. </a:t>
            </a:r>
            <a:endParaRPr lang="en-IN" dirty="0" smtClean="0"/>
          </a:p>
          <a:p>
            <a:pPr algn="just"/>
            <a:r>
              <a:rPr lang="en-IN" dirty="0" smtClean="0"/>
              <a:t>Or</a:t>
            </a:r>
            <a:r>
              <a:rPr lang="en-IN" dirty="0"/>
              <a:t>, a technique that has many beneficial consequences might also have some negative ones. For example, while vaccination is in general beneficial for the members of a society, there might be some cases where children suffer bad consequences from vaccines. </a:t>
            </a:r>
            <a:endParaRPr lang="en-IN" dirty="0" smtClean="0"/>
          </a:p>
          <a:p>
            <a:pPr algn="just"/>
            <a:r>
              <a:rPr lang="en-IN" dirty="0" smtClean="0"/>
              <a:t>These </a:t>
            </a:r>
            <a:r>
              <a:rPr lang="en-IN" dirty="0"/>
              <a:t>must be compensated for within the framework of strict liability. In the US the National Vaccine Injury Compensation Program provides this compensation.</a:t>
            </a:r>
            <a:endParaRPr lang="en-IN" dirty="0" smtClean="0"/>
          </a:p>
        </p:txBody>
      </p:sp>
    </p:spTree>
    <p:extLst>
      <p:ext uri="{BB962C8B-B14F-4D97-AF65-F5344CB8AC3E}">
        <p14:creationId xmlns:p14="http://schemas.microsoft.com/office/powerpoint/2010/main" val="1827623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496944" cy="1008112"/>
          </a:xfrm>
        </p:spPr>
        <p:txBody>
          <a:bodyPr>
            <a:noAutofit/>
          </a:bodyPr>
          <a:lstStyle/>
          <a:p>
            <a:r>
              <a:rPr lang="en-IN" sz="3200" dirty="0" smtClean="0"/>
              <a:t>Complex </a:t>
            </a:r>
            <a:r>
              <a:rPr lang="en-IN" sz="3200" dirty="0"/>
              <a:t>Liability</a:t>
            </a:r>
            <a:endParaRPr lang="en-IN" sz="3200" b="1" dirty="0">
              <a:solidFill>
                <a:srgbClr val="FF0000"/>
              </a:solidFill>
            </a:endParaRPr>
          </a:p>
        </p:txBody>
      </p:sp>
      <p:sp>
        <p:nvSpPr>
          <p:cNvPr id="3" name="Content Placeholder 2"/>
          <p:cNvSpPr>
            <a:spLocks noGrp="1"/>
          </p:cNvSpPr>
          <p:nvPr>
            <p:ph idx="1"/>
          </p:nvPr>
        </p:nvSpPr>
        <p:spPr>
          <a:xfrm>
            <a:off x="457200" y="1556792"/>
            <a:ext cx="8229600" cy="4968552"/>
          </a:xfrm>
        </p:spPr>
        <p:txBody>
          <a:bodyPr>
            <a:normAutofit fontScale="92500"/>
          </a:bodyPr>
          <a:lstStyle/>
          <a:p>
            <a:pPr algn="just"/>
            <a:r>
              <a:rPr lang="en-IN" dirty="0"/>
              <a:t>In the AWS case we can see that “many hands” may be involved in a wrongful death. General Blue ordered the mission which went wrong. The pilots confirmed the target based on faulty intelligence and pressed the button that launched the missile. The facial recognition system made a decision based on incomplete data. </a:t>
            </a:r>
            <a:endParaRPr lang="en-IN" dirty="0" smtClean="0"/>
          </a:p>
          <a:p>
            <a:pPr algn="just"/>
            <a:r>
              <a:rPr lang="en-IN" dirty="0" smtClean="0"/>
              <a:t>Those </a:t>
            </a:r>
            <a:r>
              <a:rPr lang="en-IN" dirty="0"/>
              <a:t>who designed the system will say the fault lies with those who input the data. How will a judge determine who is responsible</a:t>
            </a:r>
            <a:r>
              <a:rPr lang="en-IN" dirty="0" smtClean="0"/>
              <a:t>?</a:t>
            </a:r>
          </a:p>
          <a:p>
            <a:pPr marL="0" indent="0" algn="just">
              <a:buNone/>
            </a:pPr>
            <a:endParaRPr lang="en-IN" dirty="0" smtClean="0"/>
          </a:p>
        </p:txBody>
      </p:sp>
    </p:spTree>
    <p:extLst>
      <p:ext uri="{BB962C8B-B14F-4D97-AF65-F5344CB8AC3E}">
        <p14:creationId xmlns:p14="http://schemas.microsoft.com/office/powerpoint/2010/main" val="2416555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 Liability</a:t>
            </a:r>
          </a:p>
        </p:txBody>
      </p:sp>
      <p:sp>
        <p:nvSpPr>
          <p:cNvPr id="3" name="Content Placeholder 2"/>
          <p:cNvSpPr>
            <a:spLocks noGrp="1"/>
          </p:cNvSpPr>
          <p:nvPr>
            <p:ph idx="1"/>
          </p:nvPr>
        </p:nvSpPr>
        <p:spPr/>
        <p:txBody>
          <a:bodyPr>
            <a:normAutofit fontScale="85000" lnSpcReduction="10000"/>
          </a:bodyPr>
          <a:lstStyle/>
          <a:p>
            <a:pPr algn="just"/>
            <a:r>
              <a:rPr lang="en-IN" dirty="0"/>
              <a:t>In a complex liability matter it is often the case that no one is found to be at fault. Intuitively, people want to blame someone but in complex events, often there is no single person who can be blamed. </a:t>
            </a:r>
            <a:endParaRPr lang="en-IN" dirty="0" smtClean="0"/>
          </a:p>
          <a:p>
            <a:pPr algn="just"/>
            <a:r>
              <a:rPr lang="en-IN" dirty="0" smtClean="0"/>
              <a:t>In </a:t>
            </a:r>
            <a:r>
              <a:rPr lang="en-IN" dirty="0"/>
              <a:t>such cases, the normal legal solution is to assign blame to a collective entity. In this case, blame would be assigned to the Blue State not any particular individual. Strict liability can be assigned to States operating an AWS. Even if no person deserves blame, the collective entity is held responsible and sanctioned accordingly.</a:t>
            </a:r>
          </a:p>
          <a:p>
            <a:endParaRPr lang="en-IN" dirty="0"/>
          </a:p>
        </p:txBody>
      </p:sp>
    </p:spTree>
    <p:extLst>
      <p:ext uri="{BB962C8B-B14F-4D97-AF65-F5344CB8AC3E}">
        <p14:creationId xmlns:p14="http://schemas.microsoft.com/office/powerpoint/2010/main" val="1757277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496944" cy="1008112"/>
          </a:xfrm>
        </p:spPr>
        <p:txBody>
          <a:bodyPr>
            <a:noAutofit/>
          </a:bodyPr>
          <a:lstStyle/>
          <a:p>
            <a:r>
              <a:rPr lang="en-IN" sz="3200" b="1" dirty="0">
                <a:solidFill>
                  <a:srgbClr val="FF0000"/>
                </a:solidFill>
              </a:rPr>
              <a:t>Responsibility and Liability in case of</a:t>
            </a:r>
            <a:br>
              <a:rPr lang="en-IN" sz="3200" b="1" dirty="0">
                <a:solidFill>
                  <a:srgbClr val="FF0000"/>
                </a:solidFill>
              </a:rPr>
            </a:br>
            <a:r>
              <a:rPr lang="en-IN" sz="3200" b="1" dirty="0">
                <a:solidFill>
                  <a:srgbClr val="FF0000"/>
                </a:solidFill>
              </a:rPr>
              <a:t>Artificial Intelligence </a:t>
            </a:r>
            <a:r>
              <a:rPr lang="en-IN" sz="3200" b="1" dirty="0" smtClean="0">
                <a:solidFill>
                  <a:srgbClr val="FF0000"/>
                </a:solidFill>
              </a:rPr>
              <a:t>Systems - EXAMPLES</a:t>
            </a:r>
            <a:endParaRPr lang="en-IN" sz="3200" b="1" dirty="0">
              <a:solidFill>
                <a:srgbClr val="FF0000"/>
              </a:solidFill>
            </a:endParaRPr>
          </a:p>
        </p:txBody>
      </p:sp>
      <p:sp>
        <p:nvSpPr>
          <p:cNvPr id="3" name="Content Placeholder 2"/>
          <p:cNvSpPr>
            <a:spLocks noGrp="1"/>
          </p:cNvSpPr>
          <p:nvPr>
            <p:ph idx="1"/>
          </p:nvPr>
        </p:nvSpPr>
        <p:spPr>
          <a:xfrm>
            <a:off x="457200" y="1988840"/>
            <a:ext cx="8229600" cy="4536504"/>
          </a:xfrm>
        </p:spPr>
        <p:txBody>
          <a:bodyPr>
            <a:normAutofit/>
          </a:bodyPr>
          <a:lstStyle/>
          <a:p>
            <a:pPr algn="just"/>
            <a:r>
              <a:rPr lang="en-IN" dirty="0"/>
              <a:t>Example 1: Crash of an Autonomous </a:t>
            </a:r>
            <a:r>
              <a:rPr lang="en-IN" dirty="0" smtClean="0"/>
              <a:t>Vehicle</a:t>
            </a:r>
          </a:p>
          <a:p>
            <a:pPr algn="just"/>
            <a:r>
              <a:rPr lang="en-IN" dirty="0"/>
              <a:t>Example 2: Mistargeting by an Autonomous Weapon</a:t>
            </a:r>
            <a:endParaRPr lang="en-IN" dirty="0" smtClean="0"/>
          </a:p>
        </p:txBody>
      </p:sp>
    </p:spTree>
    <p:extLst>
      <p:ext uri="{BB962C8B-B14F-4D97-AF65-F5344CB8AC3E}">
        <p14:creationId xmlns:p14="http://schemas.microsoft.com/office/powerpoint/2010/main" val="2870878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88640"/>
            <a:ext cx="7772400" cy="576063"/>
          </a:xfrm>
        </p:spPr>
        <p:txBody>
          <a:bodyPr>
            <a:normAutofit fontScale="90000"/>
          </a:bodyPr>
          <a:lstStyle/>
          <a:p>
            <a:r>
              <a:rPr lang="en-IN" b="1" dirty="0" smtClean="0"/>
              <a:t>ETHICS</a:t>
            </a:r>
            <a:endParaRPr lang="en-IN" b="1" dirty="0"/>
          </a:p>
        </p:txBody>
      </p:sp>
      <p:sp>
        <p:nvSpPr>
          <p:cNvPr id="3" name="Subtitle 2"/>
          <p:cNvSpPr>
            <a:spLocks noGrp="1"/>
          </p:cNvSpPr>
          <p:nvPr>
            <p:ph type="subTitle" idx="1"/>
          </p:nvPr>
        </p:nvSpPr>
        <p:spPr>
          <a:xfrm>
            <a:off x="323528" y="836712"/>
            <a:ext cx="8352928" cy="6021288"/>
          </a:xfrm>
        </p:spPr>
        <p:txBody>
          <a:bodyPr>
            <a:noAutofit/>
          </a:bodyPr>
          <a:lstStyle/>
          <a:p>
            <a:pPr marL="457200" indent="-457200" algn="just">
              <a:buFont typeface="Arial" pitchFamily="34" charset="0"/>
              <a:buChar char="•"/>
            </a:pPr>
            <a:r>
              <a:rPr lang="en-IN" sz="2300" dirty="0">
                <a:solidFill>
                  <a:schemeClr val="tx1"/>
                </a:solidFill>
                <a:latin typeface="Times New Roman" pitchFamily="18" charset="0"/>
                <a:cs typeface="Times New Roman" pitchFamily="18" charset="0"/>
              </a:rPr>
              <a:t>The terms “ethics” and “morality” are often taken as synonyms. </a:t>
            </a:r>
            <a:endParaRPr lang="en-IN" sz="2300"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IN" sz="2300" dirty="0" smtClean="0">
                <a:solidFill>
                  <a:schemeClr val="tx1"/>
                </a:solidFill>
                <a:latin typeface="Times New Roman" pitchFamily="18" charset="0"/>
                <a:cs typeface="Times New Roman" pitchFamily="18" charset="0"/>
              </a:rPr>
              <a:t>Sometimes </a:t>
            </a:r>
            <a:r>
              <a:rPr lang="en-IN" sz="2300" dirty="0">
                <a:solidFill>
                  <a:schemeClr val="tx1"/>
                </a:solidFill>
                <a:latin typeface="Times New Roman" pitchFamily="18" charset="0"/>
                <a:cs typeface="Times New Roman" pitchFamily="18" charset="0"/>
              </a:rPr>
              <a:t>they are distinguished, however, in the sense that </a:t>
            </a:r>
            <a:r>
              <a:rPr lang="en-IN" sz="2300" b="1" dirty="0">
                <a:solidFill>
                  <a:srgbClr val="FF0000"/>
                </a:solidFill>
                <a:latin typeface="Times New Roman" pitchFamily="18" charset="0"/>
                <a:cs typeface="Times New Roman" pitchFamily="18" charset="0"/>
              </a:rPr>
              <a:t>morality</a:t>
            </a:r>
            <a:r>
              <a:rPr lang="en-IN" sz="2300" dirty="0">
                <a:solidFill>
                  <a:schemeClr val="tx1"/>
                </a:solidFill>
                <a:latin typeface="Times New Roman" pitchFamily="18" charset="0"/>
                <a:cs typeface="Times New Roman" pitchFamily="18" charset="0"/>
              </a:rPr>
              <a:t> refers to a complex set of rules, values and norms that determine or are supposed to determine people’s actions, whereas </a:t>
            </a:r>
            <a:r>
              <a:rPr lang="en-IN" sz="2300" b="1" dirty="0">
                <a:solidFill>
                  <a:srgbClr val="FF0000"/>
                </a:solidFill>
                <a:latin typeface="Times New Roman" pitchFamily="18" charset="0"/>
                <a:cs typeface="Times New Roman" pitchFamily="18" charset="0"/>
              </a:rPr>
              <a:t>ethics</a:t>
            </a:r>
            <a:r>
              <a:rPr lang="en-IN" sz="2300" dirty="0">
                <a:solidFill>
                  <a:schemeClr val="tx1"/>
                </a:solidFill>
                <a:latin typeface="Times New Roman" pitchFamily="18" charset="0"/>
                <a:cs typeface="Times New Roman" pitchFamily="18" charset="0"/>
              </a:rPr>
              <a:t> refers to the theory of morality. </a:t>
            </a:r>
            <a:endParaRPr lang="en-IN" sz="2300"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IN" sz="2300" dirty="0" smtClean="0">
                <a:solidFill>
                  <a:schemeClr val="tx1"/>
                </a:solidFill>
                <a:latin typeface="Times New Roman" pitchFamily="18" charset="0"/>
                <a:cs typeface="Times New Roman" pitchFamily="18" charset="0"/>
              </a:rPr>
              <a:t>It </a:t>
            </a:r>
            <a:r>
              <a:rPr lang="en-IN" sz="2300" dirty="0">
                <a:solidFill>
                  <a:schemeClr val="tx1"/>
                </a:solidFill>
                <a:latin typeface="Times New Roman" pitchFamily="18" charset="0"/>
                <a:cs typeface="Times New Roman" pitchFamily="18" charset="0"/>
              </a:rPr>
              <a:t>could also be said that ethics is concerned more with </a:t>
            </a:r>
            <a:r>
              <a:rPr lang="en-IN" sz="2300" dirty="0">
                <a:solidFill>
                  <a:srgbClr val="FF0000"/>
                </a:solidFill>
                <a:latin typeface="Times New Roman" pitchFamily="18" charset="0"/>
                <a:cs typeface="Times New Roman" pitchFamily="18" charset="0"/>
              </a:rPr>
              <a:t>principles</a:t>
            </a:r>
            <a:r>
              <a:rPr lang="en-IN" sz="2300" dirty="0">
                <a:solidFill>
                  <a:schemeClr val="tx1"/>
                </a:solidFill>
                <a:latin typeface="Times New Roman" pitchFamily="18" charset="0"/>
                <a:cs typeface="Times New Roman" pitchFamily="18" charset="0"/>
              </a:rPr>
              <a:t>, general judgements and norms than with subjective or personal judgements and values. </a:t>
            </a:r>
            <a:endParaRPr lang="en-IN" sz="2300"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IN" sz="2300" dirty="0" smtClean="0">
                <a:solidFill>
                  <a:schemeClr val="tx1"/>
                </a:solidFill>
                <a:latin typeface="Times New Roman" pitchFamily="18" charset="0"/>
                <a:cs typeface="Times New Roman" pitchFamily="18" charset="0"/>
              </a:rPr>
              <a:t>The </a:t>
            </a:r>
            <a:r>
              <a:rPr lang="en-IN" sz="2300" dirty="0">
                <a:solidFill>
                  <a:schemeClr val="tx1"/>
                </a:solidFill>
                <a:latin typeface="Times New Roman" pitchFamily="18" charset="0"/>
                <a:cs typeface="Times New Roman" pitchFamily="18" charset="0"/>
              </a:rPr>
              <a:t>word ethics goes back to the ancient Greek “ethos”. This originally referred to a place of dwelling, location, but also habit, custom, convention</a:t>
            </a:r>
            <a:r>
              <a:rPr lang="en-IN" sz="2300" dirty="0" smtClean="0">
                <a:solidFill>
                  <a:schemeClr val="tx1"/>
                </a:solidFill>
                <a:latin typeface="Times New Roman" pitchFamily="18" charset="0"/>
                <a:cs typeface="Times New Roman" pitchFamily="18" charset="0"/>
              </a:rPr>
              <a:t>.</a:t>
            </a:r>
          </a:p>
          <a:p>
            <a:pPr marL="457200" indent="-457200" algn="just">
              <a:buFont typeface="Arial" pitchFamily="34" charset="0"/>
              <a:buChar char="•"/>
            </a:pPr>
            <a:r>
              <a:rPr lang="en-IN" sz="2300" dirty="0" smtClean="0">
                <a:solidFill>
                  <a:schemeClr val="tx1"/>
                </a:solidFill>
                <a:latin typeface="Times New Roman" pitchFamily="18" charset="0"/>
                <a:cs typeface="Times New Roman" pitchFamily="18" charset="0"/>
              </a:rPr>
              <a:t> </a:t>
            </a:r>
            <a:r>
              <a:rPr lang="en-IN" sz="2300" dirty="0">
                <a:solidFill>
                  <a:schemeClr val="tx1"/>
                </a:solidFill>
                <a:latin typeface="Times New Roman" pitchFamily="18" charset="0"/>
                <a:cs typeface="Times New Roman" pitchFamily="18" charset="0"/>
              </a:rPr>
              <a:t>It was Cicero who translated the Greek term into Latin with “mores” (ethos, customs), from which the modern concept of morality is derived (Cicero 44BC). </a:t>
            </a:r>
            <a:endParaRPr lang="en-IN" sz="2300"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IN" sz="2300" dirty="0" smtClean="0">
                <a:solidFill>
                  <a:schemeClr val="tx1"/>
                </a:solidFill>
                <a:latin typeface="Times New Roman" pitchFamily="18" charset="0"/>
                <a:cs typeface="Times New Roman" pitchFamily="18" charset="0"/>
              </a:rPr>
              <a:t>The </a:t>
            </a:r>
            <a:r>
              <a:rPr lang="en-IN" sz="2300" dirty="0">
                <a:solidFill>
                  <a:schemeClr val="tx1"/>
                </a:solidFill>
                <a:latin typeface="Times New Roman" pitchFamily="18" charset="0"/>
                <a:cs typeface="Times New Roman" pitchFamily="18" charset="0"/>
              </a:rPr>
              <a:t>German philosopher Immanuel Kant </a:t>
            </a:r>
            <a:r>
              <a:rPr lang="en-IN" sz="2300" dirty="0" smtClean="0">
                <a:solidFill>
                  <a:schemeClr val="tx1"/>
                </a:solidFill>
                <a:latin typeface="Times New Roman" pitchFamily="18" charset="0"/>
                <a:cs typeface="Times New Roman" pitchFamily="18" charset="0"/>
              </a:rPr>
              <a:t>characterised </a:t>
            </a:r>
            <a:r>
              <a:rPr lang="en-IN" sz="2300" dirty="0">
                <a:solidFill>
                  <a:schemeClr val="tx1"/>
                </a:solidFill>
                <a:latin typeface="Times New Roman" pitchFamily="18" charset="0"/>
                <a:cs typeface="Times New Roman" pitchFamily="18" charset="0"/>
              </a:rPr>
              <a:t>ethics as dealing with the question “What should I do</a:t>
            </a:r>
            <a:r>
              <a:rPr lang="en-IN" sz="2300" dirty="0" smtClean="0">
                <a:solidFill>
                  <a:schemeClr val="tx1"/>
                </a:solidFill>
                <a:latin typeface="Times New Roman" pitchFamily="18" charset="0"/>
                <a:cs typeface="Times New Roman" pitchFamily="18" charset="0"/>
              </a:rPr>
              <a:t>?”</a:t>
            </a:r>
            <a:endParaRPr lang="en-IN"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58566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720080"/>
          </a:xfrm>
        </p:spPr>
        <p:txBody>
          <a:bodyPr>
            <a:normAutofit fontScale="90000"/>
          </a:bodyPr>
          <a:lstStyle/>
          <a:p>
            <a:r>
              <a:rPr lang="en-IN" dirty="0"/>
              <a:t>Descriptive </a:t>
            </a:r>
            <a:r>
              <a:rPr lang="en-IN" dirty="0" smtClean="0"/>
              <a:t>Ethics</a:t>
            </a:r>
            <a:endParaRPr lang="en-IN" b="1" dirty="0"/>
          </a:p>
        </p:txBody>
      </p:sp>
      <p:sp>
        <p:nvSpPr>
          <p:cNvPr id="3" name="Subtitle 2"/>
          <p:cNvSpPr>
            <a:spLocks noGrp="1"/>
          </p:cNvSpPr>
          <p:nvPr>
            <p:ph type="subTitle" idx="1"/>
          </p:nvPr>
        </p:nvSpPr>
        <p:spPr>
          <a:xfrm>
            <a:off x="467544" y="1556792"/>
            <a:ext cx="8064896" cy="4824536"/>
          </a:xfrm>
        </p:spPr>
        <p:txBody>
          <a:bodyPr>
            <a:normAutofit fontScale="92500"/>
          </a:bodyPr>
          <a:lstStyle/>
          <a:p>
            <a:pPr marL="457200" indent="-457200" algn="just">
              <a:buFont typeface="Arial" pitchFamily="34" charset="0"/>
              <a:buChar char="•"/>
            </a:pPr>
            <a:r>
              <a:rPr lang="en-IN" dirty="0" smtClean="0">
                <a:solidFill>
                  <a:schemeClr val="tx1"/>
                </a:solidFill>
              </a:rPr>
              <a:t>Descriptive </a:t>
            </a:r>
            <a:r>
              <a:rPr lang="en-IN" dirty="0">
                <a:solidFill>
                  <a:schemeClr val="tx1"/>
                </a:solidFill>
              </a:rPr>
              <a:t>ethics deals with the description and explanation of normative systems. </a:t>
            </a:r>
            <a:endParaRPr lang="en-IN" dirty="0" smtClean="0">
              <a:solidFill>
                <a:schemeClr val="tx1"/>
              </a:solidFill>
            </a:endParaRPr>
          </a:p>
          <a:p>
            <a:pPr algn="just"/>
            <a:endParaRPr lang="en-IN" dirty="0" smtClean="0">
              <a:solidFill>
                <a:schemeClr val="tx1"/>
              </a:solidFill>
            </a:endParaRPr>
          </a:p>
          <a:p>
            <a:pPr marL="457200" indent="-457200" algn="just">
              <a:buFont typeface="Arial" pitchFamily="34" charset="0"/>
              <a:buChar char="•"/>
            </a:pPr>
            <a:r>
              <a:rPr lang="en-IN" dirty="0" smtClean="0">
                <a:solidFill>
                  <a:schemeClr val="tx1"/>
                </a:solidFill>
              </a:rPr>
              <a:t>Normative systems control </a:t>
            </a:r>
            <a:r>
              <a:rPr lang="en-IN" dirty="0">
                <a:solidFill>
                  <a:schemeClr val="tx1"/>
                </a:solidFill>
              </a:rPr>
              <a:t>the behaviour of a target system within a certain world by using norms, i.e. abstract specifications of which behaviour is to be allowed and which is not</a:t>
            </a:r>
            <a:endParaRPr lang="en-IN" dirty="0" smtClean="0">
              <a:solidFill>
                <a:schemeClr val="tx1"/>
              </a:solidFill>
            </a:endParaRPr>
          </a:p>
          <a:p>
            <a:pPr algn="just"/>
            <a:endParaRPr lang="en-IN" dirty="0" smtClean="0">
              <a:solidFill>
                <a:schemeClr val="tx1"/>
              </a:solidFill>
            </a:endParaRPr>
          </a:p>
          <a:p>
            <a:pPr marL="457200" indent="-457200" algn="just">
              <a:buFont typeface="Arial" pitchFamily="34" charset="0"/>
              <a:buChar char="•"/>
            </a:pPr>
            <a:r>
              <a:rPr lang="en-IN" dirty="0" smtClean="0">
                <a:solidFill>
                  <a:schemeClr val="tx1"/>
                </a:solidFill>
              </a:rPr>
              <a:t>It provides </a:t>
            </a:r>
            <a:r>
              <a:rPr lang="en-IN" dirty="0">
                <a:solidFill>
                  <a:schemeClr val="tx1"/>
                </a:solidFill>
              </a:rPr>
              <a:t>essential input for normative ethics. </a:t>
            </a:r>
          </a:p>
        </p:txBody>
      </p:sp>
    </p:spTree>
    <p:extLst>
      <p:ext uri="{BB962C8B-B14F-4D97-AF65-F5344CB8AC3E}">
        <p14:creationId xmlns:p14="http://schemas.microsoft.com/office/powerpoint/2010/main" val="3252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720080"/>
          </a:xfrm>
        </p:spPr>
        <p:txBody>
          <a:bodyPr>
            <a:normAutofit fontScale="90000"/>
          </a:bodyPr>
          <a:lstStyle/>
          <a:p>
            <a:r>
              <a:rPr lang="en-IN" dirty="0" smtClean="0"/>
              <a:t>NORMATIVE ETHICS</a:t>
            </a:r>
            <a:endParaRPr lang="en-IN" b="1" dirty="0"/>
          </a:p>
        </p:txBody>
      </p:sp>
      <p:sp>
        <p:nvSpPr>
          <p:cNvPr id="3" name="Subtitle 2"/>
          <p:cNvSpPr>
            <a:spLocks noGrp="1"/>
          </p:cNvSpPr>
          <p:nvPr>
            <p:ph type="subTitle" idx="1"/>
          </p:nvPr>
        </p:nvSpPr>
        <p:spPr>
          <a:xfrm>
            <a:off x="467544" y="1052736"/>
            <a:ext cx="8064896" cy="5328592"/>
          </a:xfrm>
        </p:spPr>
        <p:txBody>
          <a:bodyPr>
            <a:normAutofit fontScale="85000" lnSpcReduction="20000"/>
          </a:bodyPr>
          <a:lstStyle/>
          <a:p>
            <a:pPr marL="457200" indent="-457200" algn="just">
              <a:buFont typeface="Arial" pitchFamily="34" charset="0"/>
              <a:buChar char="•"/>
            </a:pPr>
            <a:r>
              <a:rPr lang="en-IN" dirty="0">
                <a:solidFill>
                  <a:schemeClr val="tx1"/>
                </a:solidFill>
              </a:rPr>
              <a:t>Ethics can be defined as the analysis of human actions from the perspective of “good” and “evil,” or of “morally correct” and “morally wrong.” </a:t>
            </a:r>
            <a:endParaRPr lang="en-IN" dirty="0" smtClean="0">
              <a:solidFill>
                <a:schemeClr val="tx1"/>
              </a:solidFill>
            </a:endParaRPr>
          </a:p>
          <a:p>
            <a:pPr marL="457200" indent="-457200" algn="just">
              <a:buFont typeface="Arial" pitchFamily="34" charset="0"/>
              <a:buChar char="•"/>
            </a:pPr>
            <a:r>
              <a:rPr lang="en-IN" dirty="0" smtClean="0">
                <a:solidFill>
                  <a:schemeClr val="tx1"/>
                </a:solidFill>
              </a:rPr>
              <a:t>If </a:t>
            </a:r>
            <a:r>
              <a:rPr lang="en-IN" dirty="0">
                <a:solidFill>
                  <a:schemeClr val="tx1"/>
                </a:solidFill>
              </a:rPr>
              <a:t>ethics categorises actions and norms as morally correct or wrong, one then speaks of normative or prescriptive ethics. </a:t>
            </a:r>
            <a:r>
              <a:rPr lang="en-IN" dirty="0">
                <a:solidFill>
                  <a:srgbClr val="FF0000"/>
                </a:solidFill>
              </a:rPr>
              <a:t>An example of a norm is that the action of stealing is morally wrong</a:t>
            </a:r>
            <a:r>
              <a:rPr lang="en-IN" dirty="0">
                <a:solidFill>
                  <a:schemeClr val="tx1"/>
                </a:solidFill>
              </a:rPr>
              <a:t>. </a:t>
            </a:r>
            <a:endParaRPr lang="en-IN" dirty="0" smtClean="0">
              <a:solidFill>
                <a:schemeClr val="tx1"/>
              </a:solidFill>
            </a:endParaRPr>
          </a:p>
          <a:p>
            <a:pPr marL="457200" indent="-457200" algn="just">
              <a:buFont typeface="Arial" pitchFamily="34" charset="0"/>
              <a:buChar char="•"/>
            </a:pPr>
            <a:r>
              <a:rPr lang="en-IN" dirty="0" smtClean="0">
                <a:solidFill>
                  <a:schemeClr val="tx1"/>
                </a:solidFill>
              </a:rPr>
              <a:t>Normative </a:t>
            </a:r>
            <a:r>
              <a:rPr lang="en-IN" dirty="0">
                <a:solidFill>
                  <a:schemeClr val="tx1"/>
                </a:solidFill>
              </a:rPr>
              <a:t>ethics is usually not regarded as a matter of subjectivity, but of general validity. Stealing is wrong for everybody. Different types of normative ethics make judgements about actions on the basis of different considerations. </a:t>
            </a:r>
            <a:endParaRPr lang="en-IN" dirty="0" smtClean="0">
              <a:solidFill>
                <a:schemeClr val="tx1"/>
              </a:solidFill>
            </a:endParaRPr>
          </a:p>
          <a:p>
            <a:pPr marL="457200" indent="-457200" algn="just">
              <a:buFont typeface="Arial" pitchFamily="34" charset="0"/>
              <a:buChar char="•"/>
            </a:pPr>
            <a:r>
              <a:rPr lang="en-IN" dirty="0" smtClean="0">
                <a:solidFill>
                  <a:schemeClr val="tx1"/>
                </a:solidFill>
              </a:rPr>
              <a:t>The </a:t>
            </a:r>
            <a:r>
              <a:rPr lang="en-IN" dirty="0">
                <a:solidFill>
                  <a:schemeClr val="tx1"/>
                </a:solidFill>
              </a:rPr>
              <a:t>most important distinction usually made here is between two types of theories: deontological and consequentialist ethics</a:t>
            </a:r>
            <a:r>
              <a:rPr lang="en-IN" dirty="0" smtClean="0">
                <a:solidFill>
                  <a:schemeClr val="tx1"/>
                </a:solidFill>
              </a:rPr>
              <a:t>.</a:t>
            </a:r>
          </a:p>
          <a:p>
            <a:pPr algn="l"/>
            <a:endParaRPr lang="en-IN" dirty="0"/>
          </a:p>
        </p:txBody>
      </p:sp>
    </p:spTree>
    <p:extLst>
      <p:ext uri="{BB962C8B-B14F-4D97-AF65-F5344CB8AC3E}">
        <p14:creationId xmlns:p14="http://schemas.microsoft.com/office/powerpoint/2010/main" val="1663879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720080"/>
          </a:xfrm>
        </p:spPr>
        <p:txBody>
          <a:bodyPr>
            <a:normAutofit fontScale="90000"/>
          </a:bodyPr>
          <a:lstStyle/>
          <a:p>
            <a:r>
              <a:rPr lang="en-IN" dirty="0" smtClean="0"/>
              <a:t>TYPES OF NORMATIVE ETHICS</a:t>
            </a:r>
            <a:endParaRPr lang="en-IN" b="1" dirty="0"/>
          </a:p>
        </p:txBody>
      </p:sp>
      <p:sp>
        <p:nvSpPr>
          <p:cNvPr id="3" name="Subtitle 2"/>
          <p:cNvSpPr>
            <a:spLocks noGrp="1"/>
          </p:cNvSpPr>
          <p:nvPr>
            <p:ph type="subTitle" idx="1"/>
          </p:nvPr>
        </p:nvSpPr>
        <p:spPr>
          <a:xfrm>
            <a:off x="467544" y="1556792"/>
            <a:ext cx="8064896" cy="4824536"/>
          </a:xfrm>
        </p:spPr>
        <p:txBody>
          <a:bodyPr>
            <a:normAutofit/>
          </a:bodyPr>
          <a:lstStyle/>
          <a:p>
            <a:pPr marL="457200" indent="-457200" algn="l">
              <a:buFont typeface="Arial" pitchFamily="34" charset="0"/>
              <a:buChar char="•"/>
            </a:pPr>
            <a:r>
              <a:rPr lang="en-IN" dirty="0">
                <a:solidFill>
                  <a:schemeClr val="tx1"/>
                </a:solidFill>
              </a:rPr>
              <a:t>Deontological </a:t>
            </a:r>
            <a:r>
              <a:rPr lang="en-IN" dirty="0" smtClean="0">
                <a:solidFill>
                  <a:schemeClr val="tx1"/>
                </a:solidFill>
              </a:rPr>
              <a:t>Ethics</a:t>
            </a:r>
          </a:p>
          <a:p>
            <a:pPr marL="457200" indent="-457200" algn="l">
              <a:buFont typeface="Arial" pitchFamily="34" charset="0"/>
              <a:buChar char="•"/>
            </a:pPr>
            <a:r>
              <a:rPr lang="en-IN" dirty="0">
                <a:solidFill>
                  <a:schemeClr val="tx1"/>
                </a:solidFill>
              </a:rPr>
              <a:t>Consequentialist </a:t>
            </a:r>
            <a:r>
              <a:rPr lang="en-IN" dirty="0" smtClean="0">
                <a:solidFill>
                  <a:schemeClr val="tx1"/>
                </a:solidFill>
              </a:rPr>
              <a:t>Ethics</a:t>
            </a:r>
          </a:p>
          <a:p>
            <a:pPr marL="457200" indent="-457200" algn="l">
              <a:buFont typeface="Arial" pitchFamily="34" charset="0"/>
              <a:buChar char="•"/>
            </a:pPr>
            <a:r>
              <a:rPr lang="en-IN" dirty="0">
                <a:solidFill>
                  <a:schemeClr val="tx1"/>
                </a:solidFill>
              </a:rPr>
              <a:t>Virtue </a:t>
            </a:r>
            <a:r>
              <a:rPr lang="en-IN" dirty="0" smtClean="0">
                <a:solidFill>
                  <a:schemeClr val="tx1"/>
                </a:solidFill>
              </a:rPr>
              <a:t>Ethics</a:t>
            </a:r>
          </a:p>
          <a:p>
            <a:pPr algn="l"/>
            <a:endParaRPr lang="en-IN" dirty="0" smtClean="0"/>
          </a:p>
        </p:txBody>
      </p:sp>
    </p:spTree>
    <p:extLst>
      <p:ext uri="{BB962C8B-B14F-4D97-AF65-F5344CB8AC3E}">
        <p14:creationId xmlns:p14="http://schemas.microsoft.com/office/powerpoint/2010/main" val="3514918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720080"/>
          </a:xfrm>
        </p:spPr>
        <p:txBody>
          <a:bodyPr>
            <a:normAutofit fontScale="90000"/>
          </a:bodyPr>
          <a:lstStyle/>
          <a:p>
            <a:r>
              <a:rPr lang="en-IN" dirty="0" smtClean="0"/>
              <a:t>VIRTUE ETHICS</a:t>
            </a:r>
            <a:endParaRPr lang="en-IN" b="1" dirty="0"/>
          </a:p>
        </p:txBody>
      </p:sp>
      <p:sp>
        <p:nvSpPr>
          <p:cNvPr id="3" name="Subtitle 2"/>
          <p:cNvSpPr>
            <a:spLocks noGrp="1"/>
          </p:cNvSpPr>
          <p:nvPr>
            <p:ph type="subTitle" idx="1"/>
          </p:nvPr>
        </p:nvSpPr>
        <p:spPr>
          <a:xfrm>
            <a:off x="467544" y="1052736"/>
            <a:ext cx="8280920" cy="5328592"/>
          </a:xfrm>
        </p:spPr>
        <p:txBody>
          <a:bodyPr>
            <a:normAutofit/>
          </a:bodyPr>
          <a:lstStyle/>
          <a:p>
            <a:pPr algn="just"/>
            <a:endParaRPr lang="en-IN" dirty="0" smtClean="0">
              <a:solidFill>
                <a:schemeClr val="tx1"/>
              </a:solidFill>
            </a:endParaRPr>
          </a:p>
          <a:p>
            <a:pPr algn="just"/>
            <a:r>
              <a:rPr lang="en-IN" dirty="0" smtClean="0">
                <a:solidFill>
                  <a:schemeClr val="tx1"/>
                </a:solidFill>
              </a:rPr>
              <a:t>The </a:t>
            </a:r>
            <a:r>
              <a:rPr lang="en-IN" dirty="0">
                <a:solidFill>
                  <a:schemeClr val="tx1"/>
                </a:solidFill>
              </a:rPr>
              <a:t>concept of virtue ethics mainly goes back to the Greek philosophers Plato </a:t>
            </a:r>
            <a:r>
              <a:rPr lang="en-IN" dirty="0" smtClean="0">
                <a:solidFill>
                  <a:schemeClr val="tx1"/>
                </a:solidFill>
              </a:rPr>
              <a:t>who </a:t>
            </a:r>
            <a:r>
              <a:rPr lang="en-IN" dirty="0">
                <a:solidFill>
                  <a:schemeClr val="tx1"/>
                </a:solidFill>
              </a:rPr>
              <a:t>developed the concept of the cardinal virtues (wisdom, justice, fortitude, and temperance), and Aristotle, who expanded the catalogue into eleven moral virtues and even added intellectual virtues (like Sophia=theoretical wisdom). </a:t>
            </a:r>
            <a:endParaRPr lang="en-IN" dirty="0" smtClean="0">
              <a:solidFill>
                <a:schemeClr val="tx1"/>
              </a:solidFill>
            </a:endParaRPr>
          </a:p>
        </p:txBody>
      </p:sp>
    </p:spTree>
    <p:extLst>
      <p:ext uri="{BB962C8B-B14F-4D97-AF65-F5344CB8AC3E}">
        <p14:creationId xmlns:p14="http://schemas.microsoft.com/office/powerpoint/2010/main" val="240877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720080"/>
          </a:xfrm>
        </p:spPr>
        <p:txBody>
          <a:bodyPr>
            <a:normAutofit fontScale="90000"/>
          </a:bodyPr>
          <a:lstStyle/>
          <a:p>
            <a:r>
              <a:rPr lang="en-IN" dirty="0"/>
              <a:t>Meta-ethics </a:t>
            </a:r>
            <a:endParaRPr lang="en-IN" b="1" dirty="0"/>
          </a:p>
        </p:txBody>
      </p:sp>
      <p:sp>
        <p:nvSpPr>
          <p:cNvPr id="3" name="Subtitle 2"/>
          <p:cNvSpPr>
            <a:spLocks noGrp="1"/>
          </p:cNvSpPr>
          <p:nvPr>
            <p:ph type="subTitle" idx="1"/>
          </p:nvPr>
        </p:nvSpPr>
        <p:spPr>
          <a:xfrm>
            <a:off x="467544" y="1124744"/>
            <a:ext cx="8280920" cy="5256584"/>
          </a:xfrm>
        </p:spPr>
        <p:txBody>
          <a:bodyPr>
            <a:normAutofit fontScale="92500" lnSpcReduction="20000"/>
          </a:bodyPr>
          <a:lstStyle/>
          <a:p>
            <a:pPr algn="just"/>
            <a:r>
              <a:rPr lang="en-IN" dirty="0">
                <a:solidFill>
                  <a:schemeClr val="tx1"/>
                </a:solidFill>
              </a:rPr>
              <a:t>If ethics can be regarded as the theory of morality, meta-ethics is the theory of (normative) ethics</a:t>
            </a:r>
            <a:r>
              <a:rPr lang="en-IN" dirty="0" smtClean="0">
                <a:solidFill>
                  <a:schemeClr val="tx1"/>
                </a:solidFill>
              </a:rPr>
              <a:t>.</a:t>
            </a:r>
          </a:p>
          <a:p>
            <a:pPr marL="457200" indent="-457200" algn="just">
              <a:buFont typeface="Arial" pitchFamily="34" charset="0"/>
              <a:buChar char="•"/>
            </a:pPr>
            <a:r>
              <a:rPr lang="en-IN" dirty="0" smtClean="0">
                <a:solidFill>
                  <a:schemeClr val="tx1"/>
                </a:solidFill>
              </a:rPr>
              <a:t> </a:t>
            </a:r>
            <a:r>
              <a:rPr lang="en-IN" dirty="0">
                <a:solidFill>
                  <a:schemeClr val="tx1"/>
                </a:solidFill>
              </a:rPr>
              <a:t>Meta-ethics is concerned, in particular, with matters of </a:t>
            </a:r>
            <a:r>
              <a:rPr lang="en-IN" dirty="0">
                <a:solidFill>
                  <a:srgbClr val="FF0000"/>
                </a:solidFill>
              </a:rPr>
              <a:t>existence (ontology), meaning (semantics) and knowledge (epistemology). </a:t>
            </a:r>
            <a:endParaRPr lang="en-IN" dirty="0" smtClean="0">
              <a:solidFill>
                <a:srgbClr val="FF0000"/>
              </a:solidFill>
            </a:endParaRPr>
          </a:p>
          <a:p>
            <a:pPr marL="457200" indent="-457200" algn="just">
              <a:buFont typeface="Arial" pitchFamily="34" charset="0"/>
              <a:buChar char="•"/>
            </a:pPr>
            <a:r>
              <a:rPr lang="en-IN" dirty="0" smtClean="0">
                <a:solidFill>
                  <a:srgbClr val="FF0000"/>
                </a:solidFill>
              </a:rPr>
              <a:t>Moral </a:t>
            </a:r>
            <a:r>
              <a:rPr lang="en-IN" dirty="0">
                <a:solidFill>
                  <a:srgbClr val="FF0000"/>
                </a:solidFill>
              </a:rPr>
              <a:t>ontology </a:t>
            </a:r>
            <a:r>
              <a:rPr lang="en-IN" dirty="0">
                <a:solidFill>
                  <a:schemeClr val="tx1"/>
                </a:solidFill>
              </a:rPr>
              <a:t>is an account of what features of the world have moral significance or worth. </a:t>
            </a:r>
            <a:endParaRPr lang="en-IN" dirty="0" smtClean="0">
              <a:solidFill>
                <a:schemeClr val="tx1"/>
              </a:solidFill>
            </a:endParaRPr>
          </a:p>
          <a:p>
            <a:pPr marL="457200" indent="-457200" algn="just">
              <a:buFont typeface="Arial" pitchFamily="34" charset="0"/>
              <a:buChar char="•"/>
            </a:pPr>
            <a:r>
              <a:rPr lang="en-IN" dirty="0" smtClean="0">
                <a:solidFill>
                  <a:srgbClr val="FF0000"/>
                </a:solidFill>
              </a:rPr>
              <a:t>Moral </a:t>
            </a:r>
            <a:r>
              <a:rPr lang="en-IN" dirty="0">
                <a:solidFill>
                  <a:srgbClr val="FF0000"/>
                </a:solidFill>
              </a:rPr>
              <a:t>semantics</a:t>
            </a:r>
            <a:r>
              <a:rPr lang="en-IN" dirty="0">
                <a:solidFill>
                  <a:schemeClr val="tx1"/>
                </a:solidFill>
              </a:rPr>
              <a:t> is an account of the meaning of moral terms such as right, wrong, good, bad and ought to name the most prominent. </a:t>
            </a:r>
            <a:endParaRPr lang="en-IN" dirty="0" smtClean="0">
              <a:solidFill>
                <a:schemeClr val="tx1"/>
              </a:solidFill>
            </a:endParaRPr>
          </a:p>
          <a:p>
            <a:pPr marL="457200" indent="-457200" algn="just">
              <a:buFont typeface="Arial" pitchFamily="34" charset="0"/>
              <a:buChar char="•"/>
            </a:pPr>
            <a:r>
              <a:rPr lang="en-IN" dirty="0" smtClean="0">
                <a:solidFill>
                  <a:srgbClr val="FF0000"/>
                </a:solidFill>
              </a:rPr>
              <a:t>Moral </a:t>
            </a:r>
            <a:r>
              <a:rPr lang="en-IN" dirty="0">
                <a:solidFill>
                  <a:srgbClr val="FF0000"/>
                </a:solidFill>
              </a:rPr>
              <a:t>epistemology </a:t>
            </a:r>
            <a:r>
              <a:rPr lang="en-IN" dirty="0">
                <a:solidFill>
                  <a:schemeClr val="tx1"/>
                </a:solidFill>
              </a:rPr>
              <a:t>is an account of how we can know moral truth.</a:t>
            </a:r>
            <a:endParaRPr lang="en-IN" dirty="0" smtClean="0">
              <a:solidFill>
                <a:schemeClr val="tx1"/>
              </a:solidFill>
            </a:endParaRPr>
          </a:p>
        </p:txBody>
      </p:sp>
    </p:spTree>
    <p:extLst>
      <p:ext uri="{BB962C8B-B14F-4D97-AF65-F5344CB8AC3E}">
        <p14:creationId xmlns:p14="http://schemas.microsoft.com/office/powerpoint/2010/main" val="216807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720080"/>
          </a:xfrm>
        </p:spPr>
        <p:txBody>
          <a:bodyPr>
            <a:normAutofit fontScale="90000"/>
          </a:bodyPr>
          <a:lstStyle/>
          <a:p>
            <a:r>
              <a:rPr lang="en-IN" dirty="0" smtClean="0"/>
              <a:t>APPLIED ETHICS</a:t>
            </a:r>
            <a:endParaRPr lang="en-IN" b="1" dirty="0"/>
          </a:p>
        </p:txBody>
      </p:sp>
      <p:sp>
        <p:nvSpPr>
          <p:cNvPr id="3" name="Subtitle 2"/>
          <p:cNvSpPr>
            <a:spLocks noGrp="1"/>
          </p:cNvSpPr>
          <p:nvPr>
            <p:ph type="subTitle" idx="1"/>
          </p:nvPr>
        </p:nvSpPr>
        <p:spPr>
          <a:xfrm>
            <a:off x="467544" y="1124744"/>
            <a:ext cx="8064896" cy="5472608"/>
          </a:xfrm>
        </p:spPr>
        <p:txBody>
          <a:bodyPr>
            <a:normAutofit/>
          </a:bodyPr>
          <a:lstStyle/>
          <a:p>
            <a:pPr algn="just"/>
            <a:r>
              <a:rPr lang="en-IN" dirty="0" smtClean="0">
                <a:solidFill>
                  <a:schemeClr val="tx1"/>
                </a:solidFill>
              </a:rPr>
              <a:t>Applied </a:t>
            </a:r>
            <a:r>
              <a:rPr lang="en-IN" dirty="0">
                <a:solidFill>
                  <a:schemeClr val="tx1"/>
                </a:solidFill>
              </a:rPr>
              <a:t>ethics refers to </a:t>
            </a:r>
            <a:r>
              <a:rPr lang="en-IN" dirty="0" smtClean="0">
                <a:solidFill>
                  <a:schemeClr val="tx1"/>
                </a:solidFill>
              </a:rPr>
              <a:t>where </a:t>
            </a:r>
            <a:r>
              <a:rPr lang="en-IN" dirty="0">
                <a:solidFill>
                  <a:schemeClr val="tx1"/>
                </a:solidFill>
              </a:rPr>
              <a:t>ethical judgements are made, for example in the areas of medicine (medical ethics), biotechnology (bioethics) or business (business ethics). </a:t>
            </a:r>
            <a:endParaRPr lang="en-IN" dirty="0" smtClean="0">
              <a:solidFill>
                <a:schemeClr val="tx1"/>
              </a:solidFill>
            </a:endParaRPr>
          </a:p>
        </p:txBody>
      </p:sp>
    </p:spTree>
    <p:extLst>
      <p:ext uri="{BB962C8B-B14F-4D97-AF65-F5344CB8AC3E}">
        <p14:creationId xmlns:p14="http://schemas.microsoft.com/office/powerpoint/2010/main" val="1751966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504055"/>
          </a:xfrm>
        </p:spPr>
        <p:txBody>
          <a:bodyPr>
            <a:noAutofit/>
          </a:bodyPr>
          <a:lstStyle/>
          <a:p>
            <a:r>
              <a:rPr lang="en-IN" sz="3600" dirty="0"/>
              <a:t>Relationship Between Ethics and Law</a:t>
            </a:r>
            <a:endParaRPr lang="en-IN" sz="3600" b="1" dirty="0"/>
          </a:p>
        </p:txBody>
      </p:sp>
      <p:sp>
        <p:nvSpPr>
          <p:cNvPr id="3" name="Subtitle 2"/>
          <p:cNvSpPr>
            <a:spLocks noGrp="1"/>
          </p:cNvSpPr>
          <p:nvPr>
            <p:ph type="subTitle" idx="1"/>
          </p:nvPr>
        </p:nvSpPr>
        <p:spPr>
          <a:xfrm>
            <a:off x="467544" y="1124744"/>
            <a:ext cx="8064896" cy="5472608"/>
          </a:xfrm>
        </p:spPr>
        <p:txBody>
          <a:bodyPr>
            <a:normAutofit fontScale="77500" lnSpcReduction="20000"/>
          </a:bodyPr>
          <a:lstStyle/>
          <a:p>
            <a:pPr marL="457200" indent="-457200" algn="just">
              <a:buFont typeface="Arial" pitchFamily="34" charset="0"/>
              <a:buChar char="•"/>
            </a:pPr>
            <a:r>
              <a:rPr lang="en-IN" dirty="0">
                <a:solidFill>
                  <a:srgbClr val="FF0000"/>
                </a:solidFill>
              </a:rPr>
              <a:t>Laws</a:t>
            </a:r>
            <a:r>
              <a:rPr lang="en-IN" dirty="0">
                <a:solidFill>
                  <a:schemeClr val="tx1"/>
                </a:solidFill>
              </a:rPr>
              <a:t> refer to the set of codified norms which are enforced by the state. They act as external obligations. On the other hand, </a:t>
            </a:r>
            <a:r>
              <a:rPr lang="en-IN" dirty="0">
                <a:solidFill>
                  <a:srgbClr val="FF0000"/>
                </a:solidFill>
              </a:rPr>
              <a:t>ethics</a:t>
            </a:r>
            <a:r>
              <a:rPr lang="en-IN" dirty="0">
                <a:solidFill>
                  <a:schemeClr val="tx1"/>
                </a:solidFill>
              </a:rPr>
              <a:t> refer to the set of norms which guide our internal compass and judgements</a:t>
            </a:r>
            <a:r>
              <a:rPr lang="en-IN" dirty="0" smtClean="0">
                <a:solidFill>
                  <a:schemeClr val="tx1"/>
                </a:solidFill>
              </a:rPr>
              <a:t>.</a:t>
            </a:r>
          </a:p>
          <a:p>
            <a:pPr marL="457200" indent="-457200" algn="just">
              <a:buFont typeface="Arial" pitchFamily="34" charset="0"/>
              <a:buChar char="•"/>
            </a:pPr>
            <a:r>
              <a:rPr lang="en-IN" dirty="0">
                <a:solidFill>
                  <a:schemeClr val="tx1"/>
                </a:solidFill>
              </a:rPr>
              <a:t>Both are derived from certain common sources like religion, community values, cultural context, sense of justice, etc. However, ethics can also be a result of one’s own evolution, personal experiences, personal choices, etc.</a:t>
            </a:r>
          </a:p>
          <a:p>
            <a:pPr marL="457200" indent="-457200" algn="just">
              <a:buFont typeface="Arial" pitchFamily="34" charset="0"/>
              <a:buChar char="•"/>
            </a:pPr>
            <a:r>
              <a:rPr lang="en-IN" dirty="0">
                <a:solidFill>
                  <a:schemeClr val="tx1"/>
                </a:solidFill>
              </a:rPr>
              <a:t>While laws apply uniformly to all, ethics can vary from person to person and they change more frequently than laws.</a:t>
            </a:r>
          </a:p>
          <a:p>
            <a:pPr marL="457200" indent="-457200" algn="just">
              <a:buFont typeface="Arial" pitchFamily="34" charset="0"/>
              <a:buChar char="•"/>
            </a:pPr>
            <a:r>
              <a:rPr lang="en-IN" dirty="0">
                <a:solidFill>
                  <a:schemeClr val="tx1"/>
                </a:solidFill>
              </a:rPr>
              <a:t>In case of a breach of law, the state is within its right to punish. Hence, they work as a medium of retributive justice. On the other hand, ethics are not enforceable.</a:t>
            </a:r>
          </a:p>
          <a:p>
            <a:pPr algn="l"/>
            <a:endParaRPr lang="en-IN" dirty="0" smtClean="0">
              <a:solidFill>
                <a:schemeClr val="tx1"/>
              </a:solidFill>
            </a:endParaRPr>
          </a:p>
        </p:txBody>
      </p:sp>
    </p:spTree>
    <p:extLst>
      <p:ext uri="{BB962C8B-B14F-4D97-AF65-F5344CB8AC3E}">
        <p14:creationId xmlns:p14="http://schemas.microsoft.com/office/powerpoint/2010/main" val="394682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1392</Words>
  <Application>Microsoft Office PowerPoint</Application>
  <PresentationFormat>On-screen Show (4:3)</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UNIT – III - TYPES OF ETHICS</vt:lpstr>
      <vt:lpstr>ETHICS</vt:lpstr>
      <vt:lpstr>Descriptive Ethics</vt:lpstr>
      <vt:lpstr>NORMATIVE ETHICS</vt:lpstr>
      <vt:lpstr>TYPES OF NORMATIVE ETHICS</vt:lpstr>
      <vt:lpstr>VIRTUE ETHICS</vt:lpstr>
      <vt:lpstr>Meta-ethics </vt:lpstr>
      <vt:lpstr>APPLIED ETHICS</vt:lpstr>
      <vt:lpstr>Relationship Between Ethics and Law</vt:lpstr>
      <vt:lpstr>MACHINE ETHICS</vt:lpstr>
      <vt:lpstr>MACHINE ETHICS</vt:lpstr>
      <vt:lpstr>MACHINE ETHICS</vt:lpstr>
      <vt:lpstr>Responsibility and Liability in case of Artificial Intelligence Systems</vt:lpstr>
      <vt:lpstr>Strict Liability</vt:lpstr>
      <vt:lpstr>Complex Liability</vt:lpstr>
      <vt:lpstr>Complex Liability</vt:lpstr>
      <vt:lpstr>Responsibility and Liability in case of Artificial Intelligence Systems -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OF AI</dc:title>
  <dc:creator>DELL</dc:creator>
  <cp:lastModifiedBy>DELL</cp:lastModifiedBy>
  <cp:revision>71</cp:revision>
  <dcterms:created xsi:type="dcterms:W3CDTF">2022-03-01T03:48:27Z</dcterms:created>
  <dcterms:modified xsi:type="dcterms:W3CDTF">2022-05-19T02:59:31Z</dcterms:modified>
</cp:coreProperties>
</file>