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3" r:id="rId1"/>
  </p:sldMasterIdLst>
  <p:notesMasterIdLst>
    <p:notesMasterId r:id="rId117"/>
  </p:notesMasterIdLst>
  <p:handoutMasterIdLst>
    <p:handoutMasterId r:id="rId118"/>
  </p:handoutMasterIdLst>
  <p:sldIdLst>
    <p:sldId id="256" r:id="rId2"/>
    <p:sldId id="263" r:id="rId3"/>
    <p:sldId id="265" r:id="rId4"/>
    <p:sldId id="269" r:id="rId5"/>
    <p:sldId id="270" r:id="rId6"/>
    <p:sldId id="272" r:id="rId7"/>
    <p:sldId id="468" r:id="rId8"/>
    <p:sldId id="273" r:id="rId9"/>
    <p:sldId id="274" r:id="rId10"/>
    <p:sldId id="275" r:id="rId11"/>
    <p:sldId id="276" r:id="rId12"/>
    <p:sldId id="283" r:id="rId13"/>
    <p:sldId id="282" r:id="rId14"/>
    <p:sldId id="470" r:id="rId15"/>
    <p:sldId id="471" r:id="rId16"/>
    <p:sldId id="472" r:id="rId17"/>
    <p:sldId id="473" r:id="rId18"/>
    <p:sldId id="474" r:id="rId19"/>
    <p:sldId id="475" r:id="rId20"/>
    <p:sldId id="476" r:id="rId21"/>
    <p:sldId id="477" r:id="rId22"/>
    <p:sldId id="285" r:id="rId23"/>
    <p:sldId id="292" r:id="rId24"/>
    <p:sldId id="293" r:id="rId25"/>
    <p:sldId id="295" r:id="rId26"/>
    <p:sldId id="296" r:id="rId27"/>
    <p:sldId id="297" r:id="rId28"/>
    <p:sldId id="300" r:id="rId29"/>
    <p:sldId id="301" r:id="rId30"/>
    <p:sldId id="303" r:id="rId31"/>
    <p:sldId id="304" r:id="rId32"/>
    <p:sldId id="305" r:id="rId33"/>
    <p:sldId id="307" r:id="rId34"/>
    <p:sldId id="310" r:id="rId35"/>
    <p:sldId id="311" r:id="rId36"/>
    <p:sldId id="319" r:id="rId37"/>
    <p:sldId id="469" r:id="rId38"/>
    <p:sldId id="388" r:id="rId39"/>
    <p:sldId id="338" r:id="rId40"/>
    <p:sldId id="342" r:id="rId41"/>
    <p:sldId id="343" r:id="rId42"/>
    <p:sldId id="344" r:id="rId43"/>
    <p:sldId id="345" r:id="rId44"/>
    <p:sldId id="356" r:id="rId45"/>
    <p:sldId id="360" r:id="rId46"/>
    <p:sldId id="389" r:id="rId47"/>
    <p:sldId id="391" r:id="rId48"/>
    <p:sldId id="392" r:id="rId49"/>
    <p:sldId id="393" r:id="rId50"/>
    <p:sldId id="397" r:id="rId51"/>
    <p:sldId id="398"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 id="440" r:id="rId94"/>
    <p:sldId id="441" r:id="rId95"/>
    <p:sldId id="442" r:id="rId96"/>
    <p:sldId id="443" r:id="rId97"/>
    <p:sldId id="444" r:id="rId98"/>
    <p:sldId id="445" r:id="rId99"/>
    <p:sldId id="447" r:id="rId100"/>
    <p:sldId id="449" r:id="rId101"/>
    <p:sldId id="450" r:id="rId102"/>
    <p:sldId id="451" r:id="rId103"/>
    <p:sldId id="461" r:id="rId104"/>
    <p:sldId id="452" r:id="rId105"/>
    <p:sldId id="454" r:id="rId106"/>
    <p:sldId id="459" r:id="rId107"/>
    <p:sldId id="460" r:id="rId108"/>
    <p:sldId id="462" r:id="rId109"/>
    <p:sldId id="456" r:id="rId110"/>
    <p:sldId id="457" r:id="rId111"/>
    <p:sldId id="458" r:id="rId112"/>
    <p:sldId id="463" r:id="rId113"/>
    <p:sldId id="467" r:id="rId114"/>
    <p:sldId id="464" r:id="rId115"/>
    <p:sldId id="465" r:id="rId11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12" charset="0"/>
        <a:ea typeface="+mn-ea"/>
        <a:cs typeface="+mn-cs"/>
      </a:defRPr>
    </a:lvl1pPr>
    <a:lvl2pPr marL="411476" algn="l" rtl="0" fontAlgn="base">
      <a:spcBef>
        <a:spcPct val="0"/>
      </a:spcBef>
      <a:spcAft>
        <a:spcPct val="0"/>
      </a:spcAft>
      <a:defRPr sz="2200" kern="1200">
        <a:solidFill>
          <a:schemeClr val="tx1"/>
        </a:solidFill>
        <a:latin typeface="Times New Roman" pitchFamily="-112" charset="0"/>
        <a:ea typeface="+mn-ea"/>
        <a:cs typeface="+mn-cs"/>
      </a:defRPr>
    </a:lvl2pPr>
    <a:lvl3pPr marL="822952" algn="l" rtl="0" fontAlgn="base">
      <a:spcBef>
        <a:spcPct val="0"/>
      </a:spcBef>
      <a:spcAft>
        <a:spcPct val="0"/>
      </a:spcAft>
      <a:defRPr sz="2200" kern="1200">
        <a:solidFill>
          <a:schemeClr val="tx1"/>
        </a:solidFill>
        <a:latin typeface="Times New Roman" pitchFamily="-112" charset="0"/>
        <a:ea typeface="+mn-ea"/>
        <a:cs typeface="+mn-cs"/>
      </a:defRPr>
    </a:lvl3pPr>
    <a:lvl4pPr marL="1234427" algn="l" rtl="0" fontAlgn="base">
      <a:spcBef>
        <a:spcPct val="0"/>
      </a:spcBef>
      <a:spcAft>
        <a:spcPct val="0"/>
      </a:spcAft>
      <a:defRPr sz="2200" kern="1200">
        <a:solidFill>
          <a:schemeClr val="tx1"/>
        </a:solidFill>
        <a:latin typeface="Times New Roman" pitchFamily="-112" charset="0"/>
        <a:ea typeface="+mn-ea"/>
        <a:cs typeface="+mn-cs"/>
      </a:defRPr>
    </a:lvl4pPr>
    <a:lvl5pPr marL="1645904" algn="l" rtl="0" fontAlgn="base">
      <a:spcBef>
        <a:spcPct val="0"/>
      </a:spcBef>
      <a:spcAft>
        <a:spcPct val="0"/>
      </a:spcAft>
      <a:defRPr sz="2200" kern="1200">
        <a:solidFill>
          <a:schemeClr val="tx1"/>
        </a:solidFill>
        <a:latin typeface="Times New Roman" pitchFamily="-112" charset="0"/>
        <a:ea typeface="+mn-ea"/>
        <a:cs typeface="+mn-cs"/>
      </a:defRPr>
    </a:lvl5pPr>
    <a:lvl6pPr marL="2057379" algn="l" defTabSz="411476" rtl="0" eaLnBrk="1" latinLnBrk="0" hangingPunct="1">
      <a:defRPr sz="2200" kern="1200">
        <a:solidFill>
          <a:schemeClr val="tx1"/>
        </a:solidFill>
        <a:latin typeface="Times New Roman" pitchFamily="-112" charset="0"/>
        <a:ea typeface="+mn-ea"/>
        <a:cs typeface="+mn-cs"/>
      </a:defRPr>
    </a:lvl6pPr>
    <a:lvl7pPr marL="2468856" algn="l" defTabSz="411476" rtl="0" eaLnBrk="1" latinLnBrk="0" hangingPunct="1">
      <a:defRPr sz="2200" kern="1200">
        <a:solidFill>
          <a:schemeClr val="tx1"/>
        </a:solidFill>
        <a:latin typeface="Times New Roman" pitchFamily="-112" charset="0"/>
        <a:ea typeface="+mn-ea"/>
        <a:cs typeface="+mn-cs"/>
      </a:defRPr>
    </a:lvl7pPr>
    <a:lvl8pPr marL="2880331" algn="l" defTabSz="411476" rtl="0" eaLnBrk="1" latinLnBrk="0" hangingPunct="1">
      <a:defRPr sz="2200" kern="1200">
        <a:solidFill>
          <a:schemeClr val="tx1"/>
        </a:solidFill>
        <a:latin typeface="Times New Roman" pitchFamily="-112" charset="0"/>
        <a:ea typeface="+mn-ea"/>
        <a:cs typeface="+mn-cs"/>
      </a:defRPr>
    </a:lvl8pPr>
    <a:lvl9pPr marL="3291807" algn="l" defTabSz="411476" rtl="0" eaLnBrk="1" latinLnBrk="0" hangingPunct="1">
      <a:defRPr sz="2200" kern="1200">
        <a:solidFill>
          <a:schemeClr val="tx1"/>
        </a:solidFill>
        <a:latin typeface="Times New Roman" pitchFamily="-112"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5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15" autoAdjust="0"/>
    <p:restoredTop sz="90290" autoAdjust="0"/>
  </p:normalViewPr>
  <p:slideViewPr>
    <p:cSldViewPr>
      <p:cViewPr varScale="1">
        <p:scale>
          <a:sx n="75" d="100"/>
          <a:sy n="75" d="100"/>
        </p:scale>
        <p:origin x="-1426" y="-77"/>
      </p:cViewPr>
      <p:guideLst>
        <p:guide orient="horz" pos="1920"/>
        <p:guide pos="256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95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notesMaster" Target="notesMasters/notesMaster1.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handoutMaster" Target="handoutMasters/handout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presProps" Target="presProp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_rels/viewProps.xml.rels><?xml version="1.0" encoding="UTF-8" standalone="yes"?>
<Relationships xmlns="http://schemas.openxmlformats.org/package/2006/relationships"><Relationship Id="rId1" Type="http://schemas.openxmlformats.org/officeDocument/2006/relationships/slide" Target="slides/slide70.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 /></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 /><Relationship Id="rId2" Type="http://schemas.openxmlformats.org/officeDocument/2006/relationships/image" Target="../media/image23.wmf" /><Relationship Id="rId1" Type="http://schemas.openxmlformats.org/officeDocument/2006/relationships/image" Target="../media/image22.wmf" /><Relationship Id="rId5" Type="http://schemas.openxmlformats.org/officeDocument/2006/relationships/image" Target="../media/image26.wmf" /><Relationship Id="rId4" Type="http://schemas.openxmlformats.org/officeDocument/2006/relationships/image" Target="../media/image25.wmf" /></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 /><Relationship Id="rId2" Type="http://schemas.openxmlformats.org/officeDocument/2006/relationships/image" Target="../media/image23.wmf" /><Relationship Id="rId1" Type="http://schemas.openxmlformats.org/officeDocument/2006/relationships/image" Target="../media/image22.wmf" /><Relationship Id="rId5" Type="http://schemas.openxmlformats.org/officeDocument/2006/relationships/image" Target="../media/image26.wmf" /><Relationship Id="rId4" Type="http://schemas.openxmlformats.org/officeDocument/2006/relationships/image" Target="../media/image25.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B09FBF-8809-7C45-9CAA-C12E09C7310C}" type="slidenum">
              <a:rPr lang="en-US" smtClean="0"/>
              <a:pPr/>
              <a:t>‹#›</a:t>
            </a:fld>
            <a:endParaRPr lang="en-US"/>
          </a:p>
        </p:txBody>
      </p:sp>
    </p:spTree>
    <p:extLst>
      <p:ext uri="{BB962C8B-B14F-4D97-AF65-F5344CB8AC3E}">
        <p14:creationId xmlns:p14="http://schemas.microsoft.com/office/powerpoint/2010/main" val="22499415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20F7D-15DE-6246-B7B4-62B9928A8B13}" type="datetime1">
              <a:rPr lang="en-US" smtClean="0"/>
              <a:pPr/>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47FE3-57FB-934D-8A28-46416482A7E2}" type="slidenum">
              <a:rPr lang="en-US" smtClean="0"/>
              <a:pPr/>
              <a:t>‹#›</a:t>
            </a:fld>
            <a:endParaRPr lang="en-US"/>
          </a:p>
        </p:txBody>
      </p:sp>
    </p:spTree>
    <p:extLst>
      <p:ext uri="{BB962C8B-B14F-4D97-AF65-F5344CB8AC3E}">
        <p14:creationId xmlns:p14="http://schemas.microsoft.com/office/powerpoint/2010/main" val="819067041"/>
      </p:ext>
    </p:extLst>
  </p:cSld>
  <p:clrMap bg1="lt1" tx1="dk1" bg2="lt2" tx2="dk2" accent1="accent1" accent2="accent2" accent3="accent3" accent4="accent4" accent5="accent5" accent6="accent6" hlink="hlink" folHlink="folHlink"/>
  <p:hf sldNum="0" hdr="0" ftr="0" dt="0"/>
  <p:notesStyle>
    <a:lvl1pPr marL="0" algn="l" defTabSz="411476" rtl="0" eaLnBrk="1" latinLnBrk="0" hangingPunct="1">
      <a:defRPr sz="1100" kern="1200">
        <a:solidFill>
          <a:schemeClr val="tx1"/>
        </a:solidFill>
        <a:latin typeface="+mn-lt"/>
        <a:ea typeface="+mn-ea"/>
        <a:cs typeface="+mn-cs"/>
      </a:defRPr>
    </a:lvl1pPr>
    <a:lvl2pPr marL="411476" algn="l" defTabSz="411476" rtl="0" eaLnBrk="1" latinLnBrk="0" hangingPunct="1">
      <a:defRPr sz="1100" kern="1200">
        <a:solidFill>
          <a:schemeClr val="tx1"/>
        </a:solidFill>
        <a:latin typeface="+mn-lt"/>
        <a:ea typeface="+mn-ea"/>
        <a:cs typeface="+mn-cs"/>
      </a:defRPr>
    </a:lvl2pPr>
    <a:lvl3pPr marL="822952" algn="l" defTabSz="411476" rtl="0" eaLnBrk="1" latinLnBrk="0" hangingPunct="1">
      <a:defRPr sz="1100" kern="1200">
        <a:solidFill>
          <a:schemeClr val="tx1"/>
        </a:solidFill>
        <a:latin typeface="+mn-lt"/>
        <a:ea typeface="+mn-ea"/>
        <a:cs typeface="+mn-cs"/>
      </a:defRPr>
    </a:lvl3pPr>
    <a:lvl4pPr marL="1234427" algn="l" defTabSz="411476" rtl="0" eaLnBrk="1" latinLnBrk="0" hangingPunct="1">
      <a:defRPr sz="1100" kern="1200">
        <a:solidFill>
          <a:schemeClr val="tx1"/>
        </a:solidFill>
        <a:latin typeface="+mn-lt"/>
        <a:ea typeface="+mn-ea"/>
        <a:cs typeface="+mn-cs"/>
      </a:defRPr>
    </a:lvl4pPr>
    <a:lvl5pPr marL="1645904" algn="l" defTabSz="411476" rtl="0" eaLnBrk="1" latinLnBrk="0" hangingPunct="1">
      <a:defRPr sz="1100" kern="1200">
        <a:solidFill>
          <a:schemeClr val="tx1"/>
        </a:solidFill>
        <a:latin typeface="+mn-lt"/>
        <a:ea typeface="+mn-ea"/>
        <a:cs typeface="+mn-cs"/>
      </a:defRPr>
    </a:lvl5pPr>
    <a:lvl6pPr marL="2057379" algn="l" defTabSz="411476" rtl="0" eaLnBrk="1" latinLnBrk="0" hangingPunct="1">
      <a:defRPr sz="1100" kern="1200">
        <a:solidFill>
          <a:schemeClr val="tx1"/>
        </a:solidFill>
        <a:latin typeface="+mn-lt"/>
        <a:ea typeface="+mn-ea"/>
        <a:cs typeface="+mn-cs"/>
      </a:defRPr>
    </a:lvl6pPr>
    <a:lvl7pPr marL="2468856" algn="l" defTabSz="411476" rtl="0" eaLnBrk="1" latinLnBrk="0" hangingPunct="1">
      <a:defRPr sz="1100" kern="1200">
        <a:solidFill>
          <a:schemeClr val="tx1"/>
        </a:solidFill>
        <a:latin typeface="+mn-lt"/>
        <a:ea typeface="+mn-ea"/>
        <a:cs typeface="+mn-cs"/>
      </a:defRPr>
    </a:lvl7pPr>
    <a:lvl8pPr marL="2880331" algn="l" defTabSz="411476" rtl="0" eaLnBrk="1" latinLnBrk="0" hangingPunct="1">
      <a:defRPr sz="1100" kern="1200">
        <a:solidFill>
          <a:schemeClr val="tx1"/>
        </a:solidFill>
        <a:latin typeface="+mn-lt"/>
        <a:ea typeface="+mn-ea"/>
        <a:cs typeface="+mn-cs"/>
      </a:defRPr>
    </a:lvl8pPr>
    <a:lvl9pPr marL="3291807" algn="l" defTabSz="4114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04537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AACD3-EF85-4608-A54C-3DCC9005E861}" type="slidenum">
              <a:rPr lang="en-US"/>
              <a:pPr/>
              <a:t>15</a:t>
            </a:fld>
            <a:endParaRPr lang="en-US"/>
          </a:p>
        </p:txBody>
      </p:sp>
      <p:sp>
        <p:nvSpPr>
          <p:cNvPr id="717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17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211043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37968-F150-4245-AC0A-AE9D33C6FC8C}" type="slidenum">
              <a:rPr lang="en-US"/>
              <a:pPr/>
              <a:t>16</a:t>
            </a:fld>
            <a:endParaRPr lang="en-US"/>
          </a:p>
        </p:txBody>
      </p:sp>
      <p:sp>
        <p:nvSpPr>
          <p:cNvPr id="1126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126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3335138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F9A99-E181-4084-B6F1-84C3BC2CF0C4}" type="slidenum">
              <a:rPr lang="en-US"/>
              <a:pPr/>
              <a:t>17</a:t>
            </a:fld>
            <a:endParaRPr lang="en-US"/>
          </a:p>
        </p:txBody>
      </p:sp>
      <p:sp>
        <p:nvSpPr>
          <p:cNvPr id="1331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331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320601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32DA1-A386-4EF0-AF69-28F04554F89D}" type="slidenum">
              <a:rPr lang="en-US"/>
              <a:pPr/>
              <a:t>18</a:t>
            </a:fld>
            <a:endParaRPr lang="en-US"/>
          </a:p>
        </p:txBody>
      </p:sp>
      <p:sp>
        <p:nvSpPr>
          <p:cNvPr id="1741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741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365394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B91E4-00C4-4805-83AC-8E2452576FCA}" type="slidenum">
              <a:rPr lang="en-US"/>
              <a:pPr/>
              <a:t>19</a:t>
            </a:fld>
            <a:endParaRPr lang="en-US"/>
          </a:p>
        </p:txBody>
      </p:sp>
      <p:sp>
        <p:nvSpPr>
          <p:cNvPr id="2765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765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416541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C49DC-89A9-4B36-88BA-C66C198776D2}" type="slidenum">
              <a:rPr lang="en-US"/>
              <a:pPr/>
              <a:t>20</a:t>
            </a:fld>
            <a:endParaRPr lang="en-US"/>
          </a:p>
        </p:txBody>
      </p:sp>
      <p:sp>
        <p:nvSpPr>
          <p:cNvPr id="3174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174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093911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B58F9-BBB7-45E3-AC7B-701FEA3F0B72}" type="slidenum">
              <a:rPr lang="en-US"/>
              <a:pPr/>
              <a:t>21</a:t>
            </a:fld>
            <a:endParaRPr lang="en-US"/>
          </a:p>
        </p:txBody>
      </p:sp>
      <p:sp>
        <p:nvSpPr>
          <p:cNvPr id="3379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379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2692100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3758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63606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zh-CN" altLang="en-US">
              <a:latin typeface="Times New Roman" charset="0"/>
            </a:endParaRPr>
          </a:p>
        </p:txBody>
      </p:sp>
    </p:spTree>
    <p:extLst>
      <p:ext uri="{BB962C8B-B14F-4D97-AF65-F5344CB8AC3E}">
        <p14:creationId xmlns:p14="http://schemas.microsoft.com/office/powerpoint/2010/main" val="255694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6398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C6F89E3-FC61-4D0F-BB4C-07A210364E2F}" type="slidenum">
              <a:rPr lang="zh-CN" altLang="en-US"/>
              <a:pPr/>
              <a:t>40</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zh-CN" altLang="en-US">
              <a:latin typeface="Times New Roman" charset="0"/>
            </a:endParaRPr>
          </a:p>
        </p:txBody>
      </p:sp>
    </p:spTree>
    <p:extLst>
      <p:ext uri="{BB962C8B-B14F-4D97-AF65-F5344CB8AC3E}">
        <p14:creationId xmlns:p14="http://schemas.microsoft.com/office/powerpoint/2010/main" val="274030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Times New Roman" charset="0"/>
            </a:endParaRPr>
          </a:p>
        </p:txBody>
      </p:sp>
      <p:sp>
        <p:nvSpPr>
          <p:cNvPr id="61444" name="Slide Number Placeholder 3"/>
          <p:cNvSpPr>
            <a:spLocks noGrp="1"/>
          </p:cNvSpPr>
          <p:nvPr>
            <p:ph type="sldNum" sz="quarter" idx="5"/>
          </p:nvPr>
        </p:nvSpPr>
        <p:spPr>
          <a:noFill/>
        </p:spPr>
        <p:txBody>
          <a:bodyPr/>
          <a:lstStyle/>
          <a:p>
            <a:fld id="{E1D02CEF-DF6B-4E9C-833D-1D07FD83129D}" type="slidenum">
              <a:rPr lang="en-US"/>
              <a:pPr/>
              <a:t>41</a:t>
            </a:fld>
            <a:endParaRPr lang="en-US"/>
          </a:p>
        </p:txBody>
      </p:sp>
    </p:spTree>
    <p:extLst>
      <p:ext uri="{BB962C8B-B14F-4D97-AF65-F5344CB8AC3E}">
        <p14:creationId xmlns:p14="http://schemas.microsoft.com/office/powerpoint/2010/main" val="392724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Times New Roman" charset="0"/>
            </a:endParaRPr>
          </a:p>
        </p:txBody>
      </p:sp>
      <p:sp>
        <p:nvSpPr>
          <p:cNvPr id="62468" name="Slide Number Placeholder 3"/>
          <p:cNvSpPr>
            <a:spLocks noGrp="1"/>
          </p:cNvSpPr>
          <p:nvPr>
            <p:ph type="sldNum" sz="quarter" idx="5"/>
          </p:nvPr>
        </p:nvSpPr>
        <p:spPr>
          <a:noFill/>
        </p:spPr>
        <p:txBody>
          <a:bodyPr/>
          <a:lstStyle/>
          <a:p>
            <a:fld id="{A850E771-44F0-4633-A8C2-4E877A20CF3F}" type="slidenum">
              <a:rPr lang="en-US"/>
              <a:pPr/>
              <a:t>42</a:t>
            </a:fld>
            <a:endParaRPr lang="en-US"/>
          </a:p>
        </p:txBody>
      </p:sp>
    </p:spTree>
    <p:extLst>
      <p:ext uri="{BB962C8B-B14F-4D97-AF65-F5344CB8AC3E}">
        <p14:creationId xmlns:p14="http://schemas.microsoft.com/office/powerpoint/2010/main" val="141310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dirty="0">
              <a:latin typeface="Times New Roman" charset="0"/>
            </a:endParaRPr>
          </a:p>
        </p:txBody>
      </p:sp>
      <p:sp>
        <p:nvSpPr>
          <p:cNvPr id="63492" name="Slide Number Placeholder 3"/>
          <p:cNvSpPr>
            <a:spLocks noGrp="1"/>
          </p:cNvSpPr>
          <p:nvPr>
            <p:ph type="sldNum" sz="quarter" idx="5"/>
          </p:nvPr>
        </p:nvSpPr>
        <p:spPr>
          <a:noFill/>
        </p:spPr>
        <p:txBody>
          <a:bodyPr/>
          <a:lstStyle/>
          <a:p>
            <a:fld id="{D6EE54F2-F517-433A-99FA-4B9612B0E237}" type="slidenum">
              <a:rPr lang="en-US"/>
              <a:pPr/>
              <a:t>43</a:t>
            </a:fld>
            <a:endParaRPr lang="en-US"/>
          </a:p>
        </p:txBody>
      </p:sp>
    </p:spTree>
    <p:extLst>
      <p:ext uri="{BB962C8B-B14F-4D97-AF65-F5344CB8AC3E}">
        <p14:creationId xmlns:p14="http://schemas.microsoft.com/office/powerpoint/2010/main" val="2181743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latin typeface="Times New Roman" charset="0"/>
            </a:endParaRPr>
          </a:p>
        </p:txBody>
      </p:sp>
      <p:sp>
        <p:nvSpPr>
          <p:cNvPr id="73732" name="Slide Number Placeholder 3"/>
          <p:cNvSpPr>
            <a:spLocks noGrp="1"/>
          </p:cNvSpPr>
          <p:nvPr>
            <p:ph type="sldNum" sz="quarter" idx="5"/>
          </p:nvPr>
        </p:nvSpPr>
        <p:spPr>
          <a:noFill/>
        </p:spPr>
        <p:txBody>
          <a:bodyPr/>
          <a:lstStyle/>
          <a:p>
            <a:fld id="{76EFB5C2-C39F-4063-92E7-443F7E8D382E}" type="slidenum">
              <a:rPr lang="en-US"/>
              <a:pPr/>
              <a:t>44</a:t>
            </a:fld>
            <a:endParaRPr lang="en-US"/>
          </a:p>
        </p:txBody>
      </p:sp>
    </p:spTree>
    <p:extLst>
      <p:ext uri="{BB962C8B-B14F-4D97-AF65-F5344CB8AC3E}">
        <p14:creationId xmlns:p14="http://schemas.microsoft.com/office/powerpoint/2010/main" val="2788390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charset="0"/>
            </a:endParaRPr>
          </a:p>
        </p:txBody>
      </p:sp>
      <p:sp>
        <p:nvSpPr>
          <p:cNvPr id="77828" name="Slide Number Placeholder 3"/>
          <p:cNvSpPr>
            <a:spLocks noGrp="1"/>
          </p:cNvSpPr>
          <p:nvPr>
            <p:ph type="sldNum" sz="quarter" idx="5"/>
          </p:nvPr>
        </p:nvSpPr>
        <p:spPr>
          <a:noFill/>
        </p:spPr>
        <p:txBody>
          <a:bodyPr/>
          <a:lstStyle/>
          <a:p>
            <a:fld id="{B9CD802B-F12C-4088-9F1C-754C375BEBCC}" type="slidenum">
              <a:rPr lang="en-US"/>
              <a:pPr/>
              <a:t>45</a:t>
            </a:fld>
            <a:endParaRPr lang="en-US"/>
          </a:p>
        </p:txBody>
      </p:sp>
    </p:spTree>
    <p:extLst>
      <p:ext uri="{BB962C8B-B14F-4D97-AF65-F5344CB8AC3E}">
        <p14:creationId xmlns:p14="http://schemas.microsoft.com/office/powerpoint/2010/main" val="626745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A414A-4D7D-4094-8739-6163288B5BB3}" type="slidenum">
              <a:rPr lang="en-US"/>
              <a:pPr/>
              <a:t>61</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photos:  Intermec corp</a:t>
            </a:r>
          </a:p>
        </p:txBody>
      </p:sp>
    </p:spTree>
    <p:extLst>
      <p:ext uri="{BB962C8B-B14F-4D97-AF65-F5344CB8AC3E}">
        <p14:creationId xmlns:p14="http://schemas.microsoft.com/office/powerpoint/2010/main" val="315815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9C202-62FB-4A46-9BCC-F01FF2FFD908}" type="slidenum">
              <a:rPr lang="en-US"/>
              <a:pPr/>
              <a:t>63</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photo: Visa </a:t>
            </a:r>
          </a:p>
        </p:txBody>
      </p:sp>
    </p:spTree>
    <p:extLst>
      <p:ext uri="{BB962C8B-B14F-4D97-AF65-F5344CB8AC3E}">
        <p14:creationId xmlns:p14="http://schemas.microsoft.com/office/powerpoint/2010/main" val="213877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FCEF2-8AA5-4DF0-A19A-486313CC10AE}" type="slidenum">
              <a:rPr lang="en-US"/>
              <a:pPr/>
              <a:t>64</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photo:  Intermec</a:t>
            </a:r>
          </a:p>
        </p:txBody>
      </p:sp>
    </p:spTree>
    <p:extLst>
      <p:ext uri="{BB962C8B-B14F-4D97-AF65-F5344CB8AC3E}">
        <p14:creationId xmlns:p14="http://schemas.microsoft.com/office/powerpoint/2010/main" val="3111147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5D4F9-753B-4ACC-99CC-C1B5A53C31E0}" type="slidenum">
              <a:rPr lang="en-US"/>
              <a:pPr/>
              <a:t>67</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t>photos:  Dallas Semiconductor Corp.</a:t>
            </a:r>
          </a:p>
          <a:p>
            <a:endParaRPr lang="en-US"/>
          </a:p>
        </p:txBody>
      </p:sp>
    </p:spTree>
    <p:extLst>
      <p:ext uri="{BB962C8B-B14F-4D97-AF65-F5344CB8AC3E}">
        <p14:creationId xmlns:p14="http://schemas.microsoft.com/office/powerpoint/2010/main" val="208949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73586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327F7-9E39-4B1E-A45F-E872D81CB42C}" type="slidenum">
              <a:rPr lang="en-US"/>
              <a:pPr/>
              <a:t>68</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3045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81F63-5E5E-4C68-9E28-D889F34EF383}" type="slidenum">
              <a:rPr lang="en-US"/>
              <a:pPr/>
              <a:t>69</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t>photo:  Syvox Corporation</a:t>
            </a:r>
          </a:p>
        </p:txBody>
      </p:sp>
    </p:spTree>
    <p:extLst>
      <p:ext uri="{BB962C8B-B14F-4D97-AF65-F5344CB8AC3E}">
        <p14:creationId xmlns:p14="http://schemas.microsoft.com/office/powerpoint/2010/main" val="3248048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60FCCD82-9950-4951-940B-8CF2EE9A6E7E}" type="slidenum">
              <a:rPr lang="en-US" smtClean="0">
                <a:latin typeface="Arial" pitchFamily="34" charset="0"/>
              </a:rPr>
              <a:pPr/>
              <a:t>70</a:t>
            </a:fld>
            <a:endParaRPr lang="en-US">
              <a:latin typeface="Arial" pitchFamily="34" charset="0"/>
            </a:endParaRPr>
          </a:p>
        </p:txBody>
      </p:sp>
      <p:sp>
        <p:nvSpPr>
          <p:cNvPr id="31747" name="Rectangle 2"/>
          <p:cNvSpPr>
            <a:spLocks noGrp="1" noRot="1" noChangeAspect="1" noChangeArrowheads="1" noTextEdit="1"/>
          </p:cNvSpPr>
          <p:nvPr>
            <p:ph type="sldImg"/>
          </p:nvPr>
        </p:nvSpPr>
        <p:spPr>
          <a:xfrm>
            <a:off x="844550" y="241300"/>
            <a:ext cx="5230813" cy="3924300"/>
          </a:xfrm>
          <a:ln/>
        </p:spPr>
      </p:sp>
      <p:sp>
        <p:nvSpPr>
          <p:cNvPr id="31748" name="Rectangle 3"/>
          <p:cNvSpPr>
            <a:spLocks noGrp="1" noChangeArrowheads="1"/>
          </p:cNvSpPr>
          <p:nvPr>
            <p:ph type="body" idx="1"/>
          </p:nvPr>
        </p:nvSpPr>
        <p:spPr>
          <a:xfrm>
            <a:off x="397059" y="4306726"/>
            <a:ext cx="5987647" cy="4183676"/>
          </a:xfrm>
          <a:noFill/>
          <a:ln/>
        </p:spPr>
        <p:txBody>
          <a:bodyPr/>
          <a:lstStyle/>
          <a:p>
            <a:endParaRPr lang="en-GB">
              <a:latin typeface="Arial" pitchFamily="34" charset="0"/>
            </a:endParaRPr>
          </a:p>
        </p:txBody>
      </p:sp>
    </p:spTree>
    <p:extLst>
      <p:ext uri="{BB962C8B-B14F-4D97-AF65-F5344CB8AC3E}">
        <p14:creationId xmlns:p14="http://schemas.microsoft.com/office/powerpoint/2010/main" val="2459026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20E8F792-0D78-4FC4-8D24-B0D5A6A29923}" type="slidenum">
              <a:rPr lang="en-US" smtClean="0">
                <a:latin typeface="Arial" pitchFamily="34" charset="0"/>
              </a:rPr>
              <a:pPr/>
              <a:t>71</a:t>
            </a:fld>
            <a:endParaRPr lang="en-US">
              <a:latin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773256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AF6A2DFB-AEA6-499C-88C5-ABE3D0043CEB}" type="slidenum">
              <a:rPr lang="en-US" smtClean="0">
                <a:latin typeface="Arial" pitchFamily="34" charset="0"/>
              </a:rPr>
              <a:pPr/>
              <a:t>72</a:t>
            </a:fld>
            <a:endParaRPr lang="en-US">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2767700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0407028A-089D-457E-B2BA-EDD6269F907B}" type="slidenum">
              <a:rPr lang="en-US" smtClean="0">
                <a:latin typeface="Arial" pitchFamily="34" charset="0"/>
              </a:rPr>
              <a:pPr/>
              <a:t>73</a:t>
            </a:fld>
            <a:endParaRPr lang="en-US">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4086545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latin typeface="Arial" pitchFamily="34" charset="0"/>
            </a:endParaRPr>
          </a:p>
        </p:txBody>
      </p:sp>
      <p:sp>
        <p:nvSpPr>
          <p:cNvPr id="35844" name="Slide Number Placeholder 3"/>
          <p:cNvSpPr>
            <a:spLocks noGrp="1"/>
          </p:cNvSpPr>
          <p:nvPr>
            <p:ph type="sldNum" sz="quarter" idx="5"/>
          </p:nvPr>
        </p:nvSpPr>
        <p:spPr>
          <a:noFill/>
        </p:spPr>
        <p:txBody>
          <a:bodyPr/>
          <a:lstStyle/>
          <a:p>
            <a:fld id="{254C36CF-A051-42D6-9952-2EC7AB2C0BF8}" type="slidenum">
              <a:rPr lang="en-US" smtClean="0">
                <a:latin typeface="Arial" pitchFamily="34" charset="0"/>
              </a:rPr>
              <a:pPr/>
              <a:t>74</a:t>
            </a:fld>
            <a:endParaRPr lang="en-US">
              <a:latin typeface="Arial" pitchFamily="34" charset="0"/>
            </a:endParaRPr>
          </a:p>
        </p:txBody>
      </p:sp>
    </p:spTree>
    <p:extLst>
      <p:ext uri="{BB962C8B-B14F-4D97-AF65-F5344CB8AC3E}">
        <p14:creationId xmlns:p14="http://schemas.microsoft.com/office/powerpoint/2010/main" val="412152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5"/>
          </p:nvPr>
        </p:nvSpPr>
        <p:spPr>
          <a:noFill/>
        </p:spPr>
        <p:txBody>
          <a:bodyPr/>
          <a:lstStyle/>
          <a:p>
            <a:fld id="{EA5CF890-9CA1-405C-9166-6963DCC7D00C}" type="slidenum">
              <a:rPr lang="en-US" smtClean="0">
                <a:latin typeface="Arial" pitchFamily="34" charset="0"/>
              </a:rPr>
              <a:pPr/>
              <a:t>75</a:t>
            </a:fld>
            <a:endParaRPr lang="en-US">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1558330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latin typeface="Arial" pitchFamily="34" charset="0"/>
            </a:endParaRPr>
          </a:p>
        </p:txBody>
      </p:sp>
      <p:sp>
        <p:nvSpPr>
          <p:cNvPr id="37892" name="Slide Number Placeholder 3"/>
          <p:cNvSpPr>
            <a:spLocks noGrp="1"/>
          </p:cNvSpPr>
          <p:nvPr>
            <p:ph type="sldNum" sz="quarter" idx="5"/>
          </p:nvPr>
        </p:nvSpPr>
        <p:spPr>
          <a:noFill/>
        </p:spPr>
        <p:txBody>
          <a:bodyPr/>
          <a:lstStyle/>
          <a:p>
            <a:fld id="{229AD2C8-66BB-4F25-8435-56B8A4E05768}" type="slidenum">
              <a:rPr lang="en-US" smtClean="0">
                <a:latin typeface="Arial" pitchFamily="34" charset="0"/>
              </a:rPr>
              <a:pPr/>
              <a:t>76</a:t>
            </a:fld>
            <a:endParaRPr lang="en-US">
              <a:latin typeface="Arial" pitchFamily="34" charset="0"/>
            </a:endParaRPr>
          </a:p>
        </p:txBody>
      </p:sp>
    </p:spTree>
    <p:extLst>
      <p:ext uri="{BB962C8B-B14F-4D97-AF65-F5344CB8AC3E}">
        <p14:creationId xmlns:p14="http://schemas.microsoft.com/office/powerpoint/2010/main" val="1511170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pitchFamily="34" charset="0"/>
            </a:endParaRPr>
          </a:p>
        </p:txBody>
      </p:sp>
      <p:sp>
        <p:nvSpPr>
          <p:cNvPr id="38916" name="Slide Number Placeholder 3"/>
          <p:cNvSpPr>
            <a:spLocks noGrp="1"/>
          </p:cNvSpPr>
          <p:nvPr>
            <p:ph type="sldNum" sz="quarter" idx="5"/>
          </p:nvPr>
        </p:nvSpPr>
        <p:spPr>
          <a:noFill/>
        </p:spPr>
        <p:txBody>
          <a:bodyPr/>
          <a:lstStyle/>
          <a:p>
            <a:fld id="{4DEEA92F-7D53-4EEC-8D98-DBE7B4679D36}" type="slidenum">
              <a:rPr lang="en-US" smtClean="0">
                <a:latin typeface="Arial" pitchFamily="34" charset="0"/>
              </a:rPr>
              <a:pPr/>
              <a:t>77</a:t>
            </a:fld>
            <a:endParaRPr lang="en-US">
              <a:latin typeface="Arial" pitchFamily="34" charset="0"/>
            </a:endParaRPr>
          </a:p>
        </p:txBody>
      </p:sp>
    </p:spTree>
    <p:extLst>
      <p:ext uri="{BB962C8B-B14F-4D97-AF65-F5344CB8AC3E}">
        <p14:creationId xmlns:p14="http://schemas.microsoft.com/office/powerpoint/2010/main" val="219620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1830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latin typeface="Arial" pitchFamily="34" charset="0"/>
            </a:endParaRPr>
          </a:p>
        </p:txBody>
      </p:sp>
      <p:sp>
        <p:nvSpPr>
          <p:cNvPr id="39940" name="Slide Number Placeholder 3"/>
          <p:cNvSpPr>
            <a:spLocks noGrp="1"/>
          </p:cNvSpPr>
          <p:nvPr>
            <p:ph type="sldNum" sz="quarter" idx="5"/>
          </p:nvPr>
        </p:nvSpPr>
        <p:spPr>
          <a:noFill/>
        </p:spPr>
        <p:txBody>
          <a:bodyPr/>
          <a:lstStyle/>
          <a:p>
            <a:fld id="{D0B08038-54FE-41D2-9E4D-B3874CD595DF}" type="slidenum">
              <a:rPr lang="en-US" smtClean="0">
                <a:latin typeface="Arial" pitchFamily="34" charset="0"/>
              </a:rPr>
              <a:pPr/>
              <a:t>78</a:t>
            </a:fld>
            <a:endParaRPr lang="en-US">
              <a:latin typeface="Arial" pitchFamily="34" charset="0"/>
            </a:endParaRPr>
          </a:p>
        </p:txBody>
      </p:sp>
    </p:spTree>
    <p:extLst>
      <p:ext uri="{BB962C8B-B14F-4D97-AF65-F5344CB8AC3E}">
        <p14:creationId xmlns:p14="http://schemas.microsoft.com/office/powerpoint/2010/main" val="2141720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Arial" pitchFamily="34" charset="0"/>
            </a:endParaRPr>
          </a:p>
        </p:txBody>
      </p:sp>
      <p:sp>
        <p:nvSpPr>
          <p:cNvPr id="40964" name="Slide Number Placeholder 3"/>
          <p:cNvSpPr>
            <a:spLocks noGrp="1"/>
          </p:cNvSpPr>
          <p:nvPr>
            <p:ph type="sldNum" sz="quarter" idx="5"/>
          </p:nvPr>
        </p:nvSpPr>
        <p:spPr>
          <a:noFill/>
        </p:spPr>
        <p:txBody>
          <a:bodyPr/>
          <a:lstStyle/>
          <a:p>
            <a:fld id="{A55E6B3A-0896-4BCC-91B1-BADB826F21AD}" type="slidenum">
              <a:rPr lang="en-US" smtClean="0">
                <a:latin typeface="Arial" pitchFamily="34" charset="0"/>
              </a:rPr>
              <a:pPr/>
              <a:t>79</a:t>
            </a:fld>
            <a:endParaRPr lang="en-US">
              <a:latin typeface="Arial" pitchFamily="34" charset="0"/>
            </a:endParaRPr>
          </a:p>
        </p:txBody>
      </p:sp>
    </p:spTree>
    <p:extLst>
      <p:ext uri="{BB962C8B-B14F-4D97-AF65-F5344CB8AC3E}">
        <p14:creationId xmlns:p14="http://schemas.microsoft.com/office/powerpoint/2010/main" val="2274536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p:cNvSpPr>
            <a:spLocks noGrp="1" noChangeArrowheads="1"/>
          </p:cNvSpPr>
          <p:nvPr>
            <p:ph type="sldNum" sz="quarter" idx="5"/>
          </p:nvPr>
        </p:nvSpPr>
        <p:spPr>
          <a:noFill/>
        </p:spPr>
        <p:txBody>
          <a:bodyPr/>
          <a:lstStyle/>
          <a:p>
            <a:fld id="{3C272537-E7FA-46B5-B654-8A2120F38008}" type="slidenum">
              <a:rPr lang="en-US" smtClean="0">
                <a:latin typeface="Arial" pitchFamily="34" charset="0"/>
              </a:rPr>
              <a:pPr/>
              <a:t>80</a:t>
            </a:fld>
            <a:endParaRPr lang="en-US">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40634305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latin typeface="Arial" pitchFamily="34" charset="0"/>
            </a:endParaRPr>
          </a:p>
        </p:txBody>
      </p:sp>
      <p:sp>
        <p:nvSpPr>
          <p:cNvPr id="43012" name="Slide Number Placeholder 3"/>
          <p:cNvSpPr>
            <a:spLocks noGrp="1"/>
          </p:cNvSpPr>
          <p:nvPr>
            <p:ph type="sldNum" sz="quarter" idx="5"/>
          </p:nvPr>
        </p:nvSpPr>
        <p:spPr>
          <a:noFill/>
        </p:spPr>
        <p:txBody>
          <a:bodyPr/>
          <a:lstStyle/>
          <a:p>
            <a:fld id="{07DDD3E9-B740-49A9-B51E-06BF481D5DC5}" type="slidenum">
              <a:rPr lang="en-US" smtClean="0">
                <a:latin typeface="Arial" pitchFamily="34" charset="0"/>
              </a:rPr>
              <a:pPr/>
              <a:t>81</a:t>
            </a:fld>
            <a:endParaRPr lang="en-US">
              <a:latin typeface="Arial" pitchFamily="34" charset="0"/>
            </a:endParaRPr>
          </a:p>
        </p:txBody>
      </p:sp>
    </p:spTree>
    <p:extLst>
      <p:ext uri="{BB962C8B-B14F-4D97-AF65-F5344CB8AC3E}">
        <p14:creationId xmlns:p14="http://schemas.microsoft.com/office/powerpoint/2010/main" val="3138208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latin typeface="Arial" pitchFamily="34" charset="0"/>
            </a:endParaRPr>
          </a:p>
        </p:txBody>
      </p:sp>
      <p:sp>
        <p:nvSpPr>
          <p:cNvPr id="44036" name="Slide Number Placeholder 3"/>
          <p:cNvSpPr>
            <a:spLocks noGrp="1"/>
          </p:cNvSpPr>
          <p:nvPr>
            <p:ph type="sldNum" sz="quarter" idx="5"/>
          </p:nvPr>
        </p:nvSpPr>
        <p:spPr>
          <a:noFill/>
        </p:spPr>
        <p:txBody>
          <a:bodyPr/>
          <a:lstStyle/>
          <a:p>
            <a:fld id="{6D18484F-D1CC-414A-9DBC-7C5EDF4BD7AE}" type="slidenum">
              <a:rPr lang="en-US" smtClean="0">
                <a:latin typeface="Arial" pitchFamily="34" charset="0"/>
              </a:rPr>
              <a:pPr/>
              <a:t>82</a:t>
            </a:fld>
            <a:endParaRPr lang="en-US">
              <a:latin typeface="Arial" pitchFamily="34" charset="0"/>
            </a:endParaRPr>
          </a:p>
        </p:txBody>
      </p:sp>
    </p:spTree>
    <p:extLst>
      <p:ext uri="{BB962C8B-B14F-4D97-AF65-F5344CB8AC3E}">
        <p14:creationId xmlns:p14="http://schemas.microsoft.com/office/powerpoint/2010/main" val="3371352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sldNum" sz="quarter" idx="5"/>
          </p:nvPr>
        </p:nvSpPr>
        <p:spPr>
          <a:noFill/>
        </p:spPr>
        <p:txBody>
          <a:bodyPr/>
          <a:lstStyle/>
          <a:p>
            <a:fld id="{EACD7A76-D7F3-4519-92A4-1389AF6A342E}" type="slidenum">
              <a:rPr lang="en-US" smtClean="0">
                <a:latin typeface="Arial" pitchFamily="34" charset="0"/>
              </a:rPr>
              <a:pPr/>
              <a:t>83</a:t>
            </a:fld>
            <a:endParaRPr lang="en-US">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2660002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pitchFamily="34" charset="0"/>
            </a:endParaRPr>
          </a:p>
        </p:txBody>
      </p:sp>
      <p:sp>
        <p:nvSpPr>
          <p:cNvPr id="46084" name="Slide Number Placeholder 3"/>
          <p:cNvSpPr>
            <a:spLocks noGrp="1"/>
          </p:cNvSpPr>
          <p:nvPr>
            <p:ph type="sldNum" sz="quarter" idx="5"/>
          </p:nvPr>
        </p:nvSpPr>
        <p:spPr>
          <a:noFill/>
        </p:spPr>
        <p:txBody>
          <a:bodyPr/>
          <a:lstStyle/>
          <a:p>
            <a:fld id="{8AF80EF7-EA83-42E1-BA2A-2874BB730D0F}" type="slidenum">
              <a:rPr lang="en-US" smtClean="0">
                <a:latin typeface="Arial" pitchFamily="34" charset="0"/>
              </a:rPr>
              <a:pPr/>
              <a:t>84</a:t>
            </a:fld>
            <a:endParaRPr lang="en-US">
              <a:latin typeface="Arial" pitchFamily="34" charset="0"/>
            </a:endParaRPr>
          </a:p>
        </p:txBody>
      </p:sp>
    </p:spTree>
    <p:extLst>
      <p:ext uri="{BB962C8B-B14F-4D97-AF65-F5344CB8AC3E}">
        <p14:creationId xmlns:p14="http://schemas.microsoft.com/office/powerpoint/2010/main" val="27538064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sldNum" sz="quarter" idx="5"/>
          </p:nvPr>
        </p:nvSpPr>
        <p:spPr>
          <a:noFill/>
        </p:spPr>
        <p:txBody>
          <a:bodyPr/>
          <a:lstStyle/>
          <a:p>
            <a:fld id="{C10F470B-A6FC-42CF-99B7-3C8E68F25910}" type="slidenum">
              <a:rPr lang="en-US" smtClean="0">
                <a:latin typeface="Arial" pitchFamily="34" charset="0"/>
              </a:rPr>
              <a:pPr/>
              <a:t>85</a:t>
            </a:fld>
            <a:endParaRPr lang="en-US">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1021596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atin typeface="Arial" pitchFamily="34" charset="0"/>
            </a:endParaRPr>
          </a:p>
        </p:txBody>
      </p:sp>
      <p:sp>
        <p:nvSpPr>
          <p:cNvPr id="48132" name="Slide Number Placeholder 3"/>
          <p:cNvSpPr>
            <a:spLocks noGrp="1"/>
          </p:cNvSpPr>
          <p:nvPr>
            <p:ph type="sldNum" sz="quarter" idx="5"/>
          </p:nvPr>
        </p:nvSpPr>
        <p:spPr>
          <a:noFill/>
        </p:spPr>
        <p:txBody>
          <a:bodyPr/>
          <a:lstStyle/>
          <a:p>
            <a:fld id="{F200ADE4-6257-4F56-9015-AEE48E2B1CF0}" type="slidenum">
              <a:rPr lang="en-US" smtClean="0">
                <a:latin typeface="Arial" pitchFamily="34" charset="0"/>
              </a:rPr>
              <a:pPr/>
              <a:t>86</a:t>
            </a:fld>
            <a:endParaRPr lang="en-US">
              <a:latin typeface="Arial" pitchFamily="34" charset="0"/>
            </a:endParaRPr>
          </a:p>
        </p:txBody>
      </p:sp>
    </p:spTree>
    <p:extLst>
      <p:ext uri="{BB962C8B-B14F-4D97-AF65-F5344CB8AC3E}">
        <p14:creationId xmlns:p14="http://schemas.microsoft.com/office/powerpoint/2010/main" val="1309121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pitchFamily="34" charset="0"/>
            </a:endParaRPr>
          </a:p>
        </p:txBody>
      </p:sp>
      <p:sp>
        <p:nvSpPr>
          <p:cNvPr id="49156" name="Slide Number Placeholder 3"/>
          <p:cNvSpPr>
            <a:spLocks noGrp="1"/>
          </p:cNvSpPr>
          <p:nvPr>
            <p:ph type="sldNum" sz="quarter" idx="5"/>
          </p:nvPr>
        </p:nvSpPr>
        <p:spPr>
          <a:noFill/>
        </p:spPr>
        <p:txBody>
          <a:bodyPr/>
          <a:lstStyle/>
          <a:p>
            <a:fld id="{EE8897D6-F120-4987-B471-220032DD11D2}" type="slidenum">
              <a:rPr lang="en-US" smtClean="0">
                <a:latin typeface="Arial" pitchFamily="34" charset="0"/>
              </a:rPr>
              <a:pPr/>
              <a:t>87</a:t>
            </a:fld>
            <a:endParaRPr lang="en-US">
              <a:latin typeface="Arial" pitchFamily="34" charset="0"/>
            </a:endParaRPr>
          </a:p>
        </p:txBody>
      </p:sp>
    </p:spTree>
    <p:extLst>
      <p:ext uri="{BB962C8B-B14F-4D97-AF65-F5344CB8AC3E}">
        <p14:creationId xmlns:p14="http://schemas.microsoft.com/office/powerpoint/2010/main" val="25331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62646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sldNum" sz="quarter" idx="5"/>
          </p:nvPr>
        </p:nvSpPr>
        <p:spPr>
          <a:noFill/>
        </p:spPr>
        <p:txBody>
          <a:bodyPr/>
          <a:lstStyle/>
          <a:p>
            <a:fld id="{FC4EA498-23AF-45A6-8784-979D2C13671C}" type="slidenum">
              <a:rPr lang="en-US" smtClean="0">
                <a:latin typeface="Arial" pitchFamily="34" charset="0"/>
              </a:rPr>
              <a:pPr/>
              <a:t>88</a:t>
            </a:fld>
            <a:endParaRPr lang="en-US">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23600853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pitchFamily="34" charset="0"/>
            </a:endParaRPr>
          </a:p>
        </p:txBody>
      </p:sp>
      <p:sp>
        <p:nvSpPr>
          <p:cNvPr id="51204" name="Slide Number Placeholder 3"/>
          <p:cNvSpPr>
            <a:spLocks noGrp="1"/>
          </p:cNvSpPr>
          <p:nvPr>
            <p:ph type="sldNum" sz="quarter" idx="5"/>
          </p:nvPr>
        </p:nvSpPr>
        <p:spPr>
          <a:noFill/>
        </p:spPr>
        <p:txBody>
          <a:bodyPr/>
          <a:lstStyle/>
          <a:p>
            <a:fld id="{C7073280-525F-42AA-851B-2ECBE5256A69}" type="slidenum">
              <a:rPr lang="en-US" smtClean="0">
                <a:latin typeface="Arial" pitchFamily="34" charset="0"/>
              </a:rPr>
              <a:pPr/>
              <a:t>89</a:t>
            </a:fld>
            <a:endParaRPr lang="en-US">
              <a:latin typeface="Arial" pitchFamily="34" charset="0"/>
            </a:endParaRPr>
          </a:p>
        </p:txBody>
      </p:sp>
    </p:spTree>
    <p:extLst>
      <p:ext uri="{BB962C8B-B14F-4D97-AF65-F5344CB8AC3E}">
        <p14:creationId xmlns:p14="http://schemas.microsoft.com/office/powerpoint/2010/main" val="23201770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pitchFamily="34" charset="0"/>
            </a:endParaRPr>
          </a:p>
        </p:txBody>
      </p:sp>
      <p:sp>
        <p:nvSpPr>
          <p:cNvPr id="52228" name="Slide Number Placeholder 3"/>
          <p:cNvSpPr>
            <a:spLocks noGrp="1"/>
          </p:cNvSpPr>
          <p:nvPr>
            <p:ph type="sldNum" sz="quarter" idx="5"/>
          </p:nvPr>
        </p:nvSpPr>
        <p:spPr>
          <a:noFill/>
        </p:spPr>
        <p:txBody>
          <a:bodyPr/>
          <a:lstStyle/>
          <a:p>
            <a:fld id="{05EDD5AD-D0F7-42BF-A5EE-FA8DD5AA03AC}" type="slidenum">
              <a:rPr lang="en-US" smtClean="0">
                <a:latin typeface="Arial" pitchFamily="34" charset="0"/>
              </a:rPr>
              <a:pPr/>
              <a:t>90</a:t>
            </a:fld>
            <a:endParaRPr lang="en-US">
              <a:latin typeface="Arial" pitchFamily="34" charset="0"/>
            </a:endParaRPr>
          </a:p>
        </p:txBody>
      </p:sp>
    </p:spTree>
    <p:extLst>
      <p:ext uri="{BB962C8B-B14F-4D97-AF65-F5344CB8AC3E}">
        <p14:creationId xmlns:p14="http://schemas.microsoft.com/office/powerpoint/2010/main" val="41506095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pitchFamily="34" charset="0"/>
            </a:endParaRPr>
          </a:p>
        </p:txBody>
      </p:sp>
      <p:sp>
        <p:nvSpPr>
          <p:cNvPr id="53252" name="Slide Number Placeholder 3"/>
          <p:cNvSpPr>
            <a:spLocks noGrp="1"/>
          </p:cNvSpPr>
          <p:nvPr>
            <p:ph type="sldNum" sz="quarter" idx="5"/>
          </p:nvPr>
        </p:nvSpPr>
        <p:spPr>
          <a:noFill/>
        </p:spPr>
        <p:txBody>
          <a:bodyPr/>
          <a:lstStyle/>
          <a:p>
            <a:fld id="{DE7EC9F2-4ACE-4E16-9B84-E6A025DA5873}" type="slidenum">
              <a:rPr lang="en-US" smtClean="0">
                <a:latin typeface="Arial" pitchFamily="34" charset="0"/>
              </a:rPr>
              <a:pPr/>
              <a:t>91</a:t>
            </a:fld>
            <a:endParaRPr lang="en-US">
              <a:latin typeface="Arial" pitchFamily="34" charset="0"/>
            </a:endParaRPr>
          </a:p>
        </p:txBody>
      </p:sp>
    </p:spTree>
    <p:extLst>
      <p:ext uri="{BB962C8B-B14F-4D97-AF65-F5344CB8AC3E}">
        <p14:creationId xmlns:p14="http://schemas.microsoft.com/office/powerpoint/2010/main" val="16931622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sldNum" sz="quarter" idx="5"/>
          </p:nvPr>
        </p:nvSpPr>
        <p:spPr>
          <a:noFill/>
        </p:spPr>
        <p:txBody>
          <a:bodyPr/>
          <a:lstStyle/>
          <a:p>
            <a:fld id="{A54506F2-AF0F-463D-AFEC-DA8A106DFB62}" type="slidenum">
              <a:rPr lang="en-US" smtClean="0">
                <a:latin typeface="Arial" pitchFamily="34" charset="0"/>
              </a:rPr>
              <a:pPr/>
              <a:t>92</a:t>
            </a:fld>
            <a:endParaRPr lang="en-US">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41824785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pitchFamily="34" charset="0"/>
            </a:endParaRPr>
          </a:p>
        </p:txBody>
      </p:sp>
      <p:sp>
        <p:nvSpPr>
          <p:cNvPr id="55300" name="Slide Number Placeholder 3"/>
          <p:cNvSpPr>
            <a:spLocks noGrp="1"/>
          </p:cNvSpPr>
          <p:nvPr>
            <p:ph type="sldNum" sz="quarter" idx="5"/>
          </p:nvPr>
        </p:nvSpPr>
        <p:spPr>
          <a:noFill/>
        </p:spPr>
        <p:txBody>
          <a:bodyPr/>
          <a:lstStyle/>
          <a:p>
            <a:fld id="{A239038F-71B7-48E1-9296-DC1354FE1517}" type="slidenum">
              <a:rPr lang="en-US" smtClean="0">
                <a:latin typeface="Arial" pitchFamily="34" charset="0"/>
              </a:rPr>
              <a:pPr/>
              <a:t>93</a:t>
            </a:fld>
            <a:endParaRPr lang="en-US">
              <a:latin typeface="Arial" pitchFamily="34" charset="0"/>
            </a:endParaRPr>
          </a:p>
        </p:txBody>
      </p:sp>
    </p:spTree>
    <p:extLst>
      <p:ext uri="{BB962C8B-B14F-4D97-AF65-F5344CB8AC3E}">
        <p14:creationId xmlns:p14="http://schemas.microsoft.com/office/powerpoint/2010/main" val="8400303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DF4DC9B2-7245-49FC-AB36-BA3B1BD173A4}" type="slidenum">
              <a:rPr lang="en-US" smtClean="0">
                <a:latin typeface="Arial" pitchFamily="34" charset="0"/>
              </a:rPr>
              <a:pPr/>
              <a:t>94</a:t>
            </a:fld>
            <a:endParaRPr lang="en-US">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Arial" pitchFamily="34" charset="0"/>
            </a:endParaRPr>
          </a:p>
        </p:txBody>
      </p:sp>
    </p:spTree>
    <p:extLst>
      <p:ext uri="{BB962C8B-B14F-4D97-AF65-F5344CB8AC3E}">
        <p14:creationId xmlns:p14="http://schemas.microsoft.com/office/powerpoint/2010/main" val="2934277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6BEA7-F38B-401A-897D-ABD9D21D9AA8}" type="slidenum">
              <a:rPr lang="en-US"/>
              <a:pPr/>
              <a:t>95</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9550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66BF8-3C49-49EA-A236-90BCC92644A1}" type="slidenum">
              <a:rPr lang="en-US"/>
              <a:pPr/>
              <a:t>96</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33150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29776-DF68-4841-A22E-6C50BD3198E8}" type="slidenum">
              <a:rPr lang="en-US"/>
              <a:pPr/>
              <a:t>97</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Follow protocol – follow the rules of the conversation</a:t>
            </a:r>
          </a:p>
          <a:p>
            <a:endParaRPr lang="en-US"/>
          </a:p>
        </p:txBody>
      </p:sp>
    </p:spTree>
    <p:extLst>
      <p:ext uri="{BB962C8B-B14F-4D97-AF65-F5344CB8AC3E}">
        <p14:creationId xmlns:p14="http://schemas.microsoft.com/office/powerpoint/2010/main" val="1026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979198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5845B-D36C-4DF5-AC0D-A680B5A83F8E}" type="slidenum">
              <a:rPr lang="en-US"/>
              <a:pPr/>
              <a:t>98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7611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DACE8-413C-4B8B-A7DD-E99B80DC6349}" type="slidenum">
              <a:rPr lang="en-US"/>
              <a:pPr/>
              <a:t>99</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47340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59B61-B01D-4AC0-93F2-13CB30E7556F}" type="slidenum">
              <a:rPr lang="en-US"/>
              <a:pPr/>
              <a:t>100</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2433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41596-1C8C-4C7E-B46C-03CEDD6C13C9}" type="slidenum">
              <a:rPr lang="en-US"/>
              <a:pPr/>
              <a:t>101</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48068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FA143-F3EA-414B-9F54-8C194BA3A06B}" type="slidenum">
              <a:rPr lang="en-US"/>
              <a:pPr/>
              <a:t>102</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2988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80E3C2-6A35-4228-92F0-7ECBA8B110BE}" type="slidenum">
              <a:rPr lang="en-GB"/>
              <a:pPr/>
              <a:t>106</a:t>
            </a:fld>
            <a:endParaRPr lang="en-GB"/>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sz="900"/>
          </a:p>
        </p:txBody>
      </p:sp>
    </p:spTree>
    <p:extLst>
      <p:ext uri="{BB962C8B-B14F-4D97-AF65-F5344CB8AC3E}">
        <p14:creationId xmlns:p14="http://schemas.microsoft.com/office/powerpoint/2010/main" val="19834926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8CC7B-3063-49E9-BCEC-9785734AE07C}" type="slidenum">
              <a:rPr lang="en-GB"/>
              <a:pPr/>
              <a:t>107</a:t>
            </a:fld>
            <a:endParaRPr lang="en-GB"/>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94710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6006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1752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196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B70ABA-888B-48E8-81E1-D06811D4D460}" type="slidenum">
              <a:rPr lang="en-US"/>
              <a:pPr/>
              <a:t>14</a:t>
            </a:fld>
            <a:endParaRPr lang="en-US"/>
          </a:p>
        </p:txBody>
      </p:sp>
      <p:sp>
        <p:nvSpPr>
          <p:cNvPr id="512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12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21577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1667-7291-42E8-B00B-345BA58408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9DBA4-89B2-DB4D-8FA8-0569ADBD25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68C5-62F8-5744-9737-5DFC8D47826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B805D-935D-E44B-8CFB-8DEBE166547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3AF54786-29D2-4DFC-B6F9-FB69B5076868}"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pPr lvl="0"/>
            <a:endParaRPr lang="en-US" noProof="0"/>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ltLang="zh-CN"/>
          </a:p>
        </p:txBody>
      </p:sp>
      <p:sp>
        <p:nvSpPr>
          <p:cNvPr id="6" name="Footer Placeholder 5"/>
          <p:cNvSpPr>
            <a:spLocks noGrp="1" noChangeArrowheads="1"/>
          </p:cNvSpPr>
          <p:nvPr>
            <p:ph type="ftr" sz="quarter" idx="11"/>
          </p:nvPr>
        </p:nvSpPr>
        <p:spPr>
          <a:xfrm>
            <a:off x="5410200" y="64008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ltLang="zh-CN"/>
          </a:p>
        </p:txBody>
      </p:sp>
      <p:sp>
        <p:nvSpPr>
          <p:cNvPr id="7" name="Rectangle 6"/>
          <p:cNvSpPr>
            <a:spLocks noGrp="1" noChangeArrowheads="1"/>
          </p:cNvSpPr>
          <p:nvPr>
            <p:ph type="sldNum" sz="quarter" idx="12"/>
          </p:nvPr>
        </p:nvSpPr>
        <p:spPr/>
        <p:txBody>
          <a:bodyPr/>
          <a:lstStyle>
            <a:lvl1pPr>
              <a:defRPr/>
            </a:lvl1pPr>
          </a:lstStyle>
          <a:p>
            <a:fld id="{294B8F43-0ED7-4A55-ABF5-B3AA4731849D}" type="slidenum">
              <a:rPr lang="zh-CN" altLang="en-US"/>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443FF91-B720-4596-AF18-8E295B402F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F3F3C-36C2-6C40-B5F9-552838FBC7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0E551-17B1-8E43-80F2-576CAE95CF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a:xfrm>
            <a:off x="6580094" y="188259"/>
            <a:ext cx="2133600" cy="365125"/>
          </a:xfrm>
        </p:spPr>
        <p:txBody>
          <a:bodyPr/>
          <a:lstStyle/>
          <a:p>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0F3D91C-FDC3-114E-893D-971C2A6B3BE2}"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79717-FF9C-E847-82C9-B89F7CEA31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13B60-AEA5-E345-AB2D-51A641652E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E1DF4-184B-1A4B-8D10-6D9F493378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274320" tIns="45720" rIns="27432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EF46B0D6-5D32-6E42-A2AD-65091F1512B9}"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394" r:id="rId1"/>
    <p:sldLayoutId id="2147484395" r:id="rId2"/>
    <p:sldLayoutId id="2147484396" r:id="rId3"/>
    <p:sldLayoutId id="2147484397" r:id="rId4"/>
    <p:sldLayoutId id="2147484398" r:id="rId5"/>
    <p:sldLayoutId id="2147484399" r:id="rId6"/>
    <p:sldLayoutId id="2147484400" r:id="rId7"/>
    <p:sldLayoutId id="2147484401" r:id="rId8"/>
    <p:sldLayoutId id="2147484402" r:id="rId9"/>
    <p:sldLayoutId id="2147484403" r:id="rId10"/>
    <p:sldLayoutId id="2147484404" r:id="rId11"/>
    <p:sldLayoutId id="2147484405" r:id="rId12"/>
    <p:sldLayoutId id="2147484406" r:id="rId13"/>
    <p:sldLayoutId id="2147484407" r:id="rId14"/>
    <p:sldLayoutId id="2147484408" r:id="rId15"/>
    <p:sldLayoutId id="2147484409" r:id="rId16"/>
    <p:sldLayoutId id="2147484412" r:id="rId17"/>
    <p:sldLayoutId id="2147484413" r:id="rId18"/>
  </p:sldLayoutIdLst>
  <p:hf sldNum="0"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image" Target="../media/image7.emf" /><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18.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5.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5.xml" /></Relationships>
</file>

<file path=ppt/slides/_rels/slide106.xml.rels><?xml version="1.0" encoding="UTF-8" standalone="yes"?>
<Relationships xmlns="http://schemas.openxmlformats.org/package/2006/relationships"><Relationship Id="rId3" Type="http://schemas.openxmlformats.org/officeDocument/2006/relationships/hyperlink" Target="http://www.ibm.com/developerworks/webserices/library/ws-mqtt/index.html" TargetMode="External" /><Relationship Id="rId2" Type="http://schemas.openxmlformats.org/officeDocument/2006/relationships/notesSlide" Target="../notesSlides/notesSlide65.xml" /><Relationship Id="rId1" Type="http://schemas.openxmlformats.org/officeDocument/2006/relationships/slideLayout" Target="../slideLayouts/slideLayout2.xml" /><Relationship Id="rId4" Type="http://schemas.openxmlformats.org/officeDocument/2006/relationships/image" Target="../media/image49.png" /></Relationships>
</file>

<file path=ppt/slides/_rels/slide107.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5.xml" /></Relationships>
</file>

<file path=ppt/slides/_rels/slide109.xml.rels><?xml version="1.0" encoding="UTF-8" standalone="yes"?>
<Relationships xmlns="http://schemas.openxmlformats.org/package/2006/relationships"><Relationship Id="rId2" Type="http://schemas.openxmlformats.org/officeDocument/2006/relationships/image" Target="../media/image52.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0.wmf" /><Relationship Id="rId2" Type="http://schemas.openxmlformats.org/officeDocument/2006/relationships/image" Target="../media/image9.wmf" /><Relationship Id="rId1" Type="http://schemas.openxmlformats.org/officeDocument/2006/relationships/slideLayout" Target="../slideLayouts/slideLayout7.xml" /><Relationship Id="rId5" Type="http://schemas.openxmlformats.org/officeDocument/2006/relationships/image" Target="../media/image12.wmf" /><Relationship Id="rId4" Type="http://schemas.openxmlformats.org/officeDocument/2006/relationships/image" Target="../media/image11.wmf" /></Relationships>
</file>

<file path=ppt/slides/_rels/slide110.xml.rels><?xml version="1.0" encoding="UTF-8" standalone="yes"?>
<Relationships xmlns="http://schemas.openxmlformats.org/package/2006/relationships"><Relationship Id="rId2" Type="http://schemas.openxmlformats.org/officeDocument/2006/relationships/image" Target="../media/image53.jpe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54.jpe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image" Target="../media/image57.png"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3" Type="http://schemas.openxmlformats.org/officeDocument/2006/relationships/image" Target="../media/image58.png" /><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6.xml" /></Relationships>
</file>

<file path=ppt/slides/_rels/slide1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16.xml" /><Relationship Id="rId6" Type="http://schemas.openxmlformats.org/officeDocument/2006/relationships/hyperlink" Target="http://ecomputernotes.com/fundamental/introduction-to-computer/personal-computer" TargetMode="External" /><Relationship Id="rId5" Type="http://schemas.openxmlformats.org/officeDocument/2006/relationships/hyperlink" Target="http://ecomputernotes.com/fundamental/information-technology/what-do-you-mean-by-data-and-information" TargetMode="External" /><Relationship Id="rId4" Type="http://schemas.openxmlformats.org/officeDocument/2006/relationships/hyperlink" Target="http://ecomputernotes.com/fundamental/introduction-to-computer/what-is-computer" TargetMode="External" /></Relationships>
</file>

<file path=ppt/slides/_rels/slide1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2.xml" /><Relationship Id="rId1" Type="http://schemas.openxmlformats.org/officeDocument/2006/relationships/slideLayout" Target="../slideLayouts/slideLayout16.xml" /></Relationships>
</file>

<file path=ppt/slides/_rels/slide1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3.xml" /><Relationship Id="rId1" Type="http://schemas.openxmlformats.org/officeDocument/2006/relationships/slideLayout" Target="../slideLayouts/slideLayout16.xml" /><Relationship Id="rId4" Type="http://schemas.openxmlformats.org/officeDocument/2006/relationships/image" Target="../media/image15.jpeg"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4.xml" /><Relationship Id="rId1" Type="http://schemas.openxmlformats.org/officeDocument/2006/relationships/slideLayout" Target="../slideLayouts/slideLayout1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5.xml" /><Relationship Id="rId1" Type="http://schemas.openxmlformats.org/officeDocument/2006/relationships/slideLayout" Target="../slideLayouts/slideLayout16.xml" /></Relationships>
</file>

<file path=ppt/slides/_rels/slide2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6.xml" /><Relationship Id="rId1" Type="http://schemas.openxmlformats.org/officeDocument/2006/relationships/slideLayout" Target="../slideLayouts/slideLayout1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6.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 /><Relationship Id="rId2" Type="http://schemas.openxmlformats.org/officeDocument/2006/relationships/slideLayout" Target="../slideLayouts/slideLayout17.xml" /><Relationship Id="rId1" Type="http://schemas.openxmlformats.org/officeDocument/2006/relationships/vmlDrawing" Target="../drawings/vmlDrawing1.vml" /><Relationship Id="rId6" Type="http://schemas.openxmlformats.org/officeDocument/2006/relationships/oleObject" Target="../embeddings/oleObject2.bin" /><Relationship Id="rId5" Type="http://schemas.openxmlformats.org/officeDocument/2006/relationships/image" Target="../media/image22.wmf" /><Relationship Id="rId4" Type="http://schemas.openxmlformats.org/officeDocument/2006/relationships/oleObject" Target="../embeddings/oleObject1.bin"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bin" /><Relationship Id="rId13" Type="http://schemas.openxmlformats.org/officeDocument/2006/relationships/oleObject" Target="../embeddings/oleObject10.bin" /><Relationship Id="rId18" Type="http://schemas.openxmlformats.org/officeDocument/2006/relationships/image" Target="../media/image25.wmf" /><Relationship Id="rId26" Type="http://schemas.openxmlformats.org/officeDocument/2006/relationships/oleObject" Target="../embeddings/oleObject20.bin" /><Relationship Id="rId3" Type="http://schemas.openxmlformats.org/officeDocument/2006/relationships/notesSlide" Target="../notesSlides/notesSlide22.xml" /><Relationship Id="rId21" Type="http://schemas.openxmlformats.org/officeDocument/2006/relationships/oleObject" Target="../embeddings/oleObject15.bin" /><Relationship Id="rId7" Type="http://schemas.openxmlformats.org/officeDocument/2006/relationships/image" Target="../media/image23.wmf" /><Relationship Id="rId12" Type="http://schemas.openxmlformats.org/officeDocument/2006/relationships/oleObject" Target="../embeddings/oleObject9.bin" /><Relationship Id="rId17" Type="http://schemas.openxmlformats.org/officeDocument/2006/relationships/oleObject" Target="../embeddings/oleObject13.bin" /><Relationship Id="rId25" Type="http://schemas.openxmlformats.org/officeDocument/2006/relationships/oleObject" Target="../embeddings/oleObject19.bin" /><Relationship Id="rId2" Type="http://schemas.openxmlformats.org/officeDocument/2006/relationships/slideLayout" Target="../slideLayouts/slideLayout8.xml" /><Relationship Id="rId16" Type="http://schemas.openxmlformats.org/officeDocument/2006/relationships/oleObject" Target="../embeddings/oleObject12.bin" /><Relationship Id="rId20" Type="http://schemas.openxmlformats.org/officeDocument/2006/relationships/image" Target="../media/image26.wmf" /><Relationship Id="rId1" Type="http://schemas.openxmlformats.org/officeDocument/2006/relationships/vmlDrawing" Target="../drawings/vmlDrawing2.vml" /><Relationship Id="rId6" Type="http://schemas.openxmlformats.org/officeDocument/2006/relationships/oleObject" Target="../embeddings/oleObject4.bin" /><Relationship Id="rId11" Type="http://schemas.openxmlformats.org/officeDocument/2006/relationships/oleObject" Target="../embeddings/oleObject8.bin" /><Relationship Id="rId24" Type="http://schemas.openxmlformats.org/officeDocument/2006/relationships/oleObject" Target="../embeddings/oleObject18.bin" /><Relationship Id="rId5" Type="http://schemas.openxmlformats.org/officeDocument/2006/relationships/image" Target="../media/image22.wmf" /><Relationship Id="rId15" Type="http://schemas.openxmlformats.org/officeDocument/2006/relationships/image" Target="../media/image24.wmf" /><Relationship Id="rId23" Type="http://schemas.openxmlformats.org/officeDocument/2006/relationships/oleObject" Target="../embeddings/oleObject17.bin" /><Relationship Id="rId10" Type="http://schemas.openxmlformats.org/officeDocument/2006/relationships/oleObject" Target="../embeddings/oleObject7.bin" /><Relationship Id="rId19" Type="http://schemas.openxmlformats.org/officeDocument/2006/relationships/oleObject" Target="../embeddings/oleObject14.bin" /><Relationship Id="rId4" Type="http://schemas.openxmlformats.org/officeDocument/2006/relationships/oleObject" Target="../embeddings/oleObject3.bin" /><Relationship Id="rId9" Type="http://schemas.openxmlformats.org/officeDocument/2006/relationships/oleObject" Target="../embeddings/oleObject6.bin" /><Relationship Id="rId14" Type="http://schemas.openxmlformats.org/officeDocument/2006/relationships/oleObject" Target="../embeddings/oleObject11.bin" /><Relationship Id="rId22" Type="http://schemas.openxmlformats.org/officeDocument/2006/relationships/oleObject" Target="../embeddings/oleObject16.bin" /></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3.bin" /><Relationship Id="rId13" Type="http://schemas.openxmlformats.org/officeDocument/2006/relationships/oleObject" Target="../embeddings/oleObject28.bin" /><Relationship Id="rId18" Type="http://schemas.openxmlformats.org/officeDocument/2006/relationships/image" Target="../media/image25.wmf" /><Relationship Id="rId26" Type="http://schemas.openxmlformats.org/officeDocument/2006/relationships/oleObject" Target="../embeddings/oleObject38.bin" /><Relationship Id="rId3" Type="http://schemas.openxmlformats.org/officeDocument/2006/relationships/notesSlide" Target="../notesSlides/notesSlide23.xml" /><Relationship Id="rId21" Type="http://schemas.openxmlformats.org/officeDocument/2006/relationships/oleObject" Target="../embeddings/oleObject33.bin" /><Relationship Id="rId7" Type="http://schemas.openxmlformats.org/officeDocument/2006/relationships/image" Target="../media/image23.wmf" /><Relationship Id="rId12" Type="http://schemas.openxmlformats.org/officeDocument/2006/relationships/oleObject" Target="../embeddings/oleObject27.bin" /><Relationship Id="rId17" Type="http://schemas.openxmlformats.org/officeDocument/2006/relationships/oleObject" Target="../embeddings/oleObject31.bin" /><Relationship Id="rId25" Type="http://schemas.openxmlformats.org/officeDocument/2006/relationships/oleObject" Target="../embeddings/oleObject37.bin" /><Relationship Id="rId2" Type="http://schemas.openxmlformats.org/officeDocument/2006/relationships/slideLayout" Target="../slideLayouts/slideLayout8.xml" /><Relationship Id="rId16" Type="http://schemas.openxmlformats.org/officeDocument/2006/relationships/oleObject" Target="../embeddings/oleObject30.bin" /><Relationship Id="rId20" Type="http://schemas.openxmlformats.org/officeDocument/2006/relationships/image" Target="../media/image26.wmf" /><Relationship Id="rId1" Type="http://schemas.openxmlformats.org/officeDocument/2006/relationships/vmlDrawing" Target="../drawings/vmlDrawing3.vml" /><Relationship Id="rId6" Type="http://schemas.openxmlformats.org/officeDocument/2006/relationships/oleObject" Target="../embeddings/oleObject22.bin" /><Relationship Id="rId11" Type="http://schemas.openxmlformats.org/officeDocument/2006/relationships/oleObject" Target="../embeddings/oleObject26.bin" /><Relationship Id="rId24" Type="http://schemas.openxmlformats.org/officeDocument/2006/relationships/oleObject" Target="../embeddings/oleObject36.bin" /><Relationship Id="rId5" Type="http://schemas.openxmlformats.org/officeDocument/2006/relationships/image" Target="../media/image22.wmf" /><Relationship Id="rId15" Type="http://schemas.openxmlformats.org/officeDocument/2006/relationships/image" Target="../media/image24.wmf" /><Relationship Id="rId23" Type="http://schemas.openxmlformats.org/officeDocument/2006/relationships/oleObject" Target="../embeddings/oleObject35.bin" /><Relationship Id="rId10" Type="http://schemas.openxmlformats.org/officeDocument/2006/relationships/oleObject" Target="../embeddings/oleObject25.bin" /><Relationship Id="rId19" Type="http://schemas.openxmlformats.org/officeDocument/2006/relationships/oleObject" Target="../embeddings/oleObject32.bin" /><Relationship Id="rId4" Type="http://schemas.openxmlformats.org/officeDocument/2006/relationships/oleObject" Target="../embeddings/oleObject21.bin" /><Relationship Id="rId9" Type="http://schemas.openxmlformats.org/officeDocument/2006/relationships/oleObject" Target="../embeddings/oleObject24.bin" /><Relationship Id="rId14" Type="http://schemas.openxmlformats.org/officeDocument/2006/relationships/oleObject" Target="../embeddings/oleObject29.bin" /><Relationship Id="rId22" Type="http://schemas.openxmlformats.org/officeDocument/2006/relationships/oleObject" Target="../embeddings/oleObject34.bin"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8.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8.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hyperlink" Target="http://www.in-barcode.com/sym_upc.html" TargetMode="Externa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hyperlink" Target="http://www.in-barcode.com/sym_i25.html" TargetMode="Externa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hyperlink" Target="http://www.in-barcode.com/sym_c39.html" TargetMode="Externa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hyperlink" Target="http://www.in-barcode.com/sym_c128.html" TargetMode="Externa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hyperlink" Target="http://www.symbol.com/products/barcode_scanners/2d_about_2d_symbology.html"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hyperlink" Target="http://www.maxicode.com/doc_ovr.htm" TargetMode="External" /><Relationship Id="rId2" Type="http://schemas.openxmlformats.org/officeDocument/2006/relationships/hyperlink" Target="http://home.hiwaay.net/~csewell/CreateDMx.html" TargetMode="Externa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notesSlide" Target="../notesSlides/notesSlide26.xml" /><Relationship Id="rId1" Type="http://schemas.openxmlformats.org/officeDocument/2006/relationships/slideLayout" Target="../slideLayouts/slideLayout2.xml" /><Relationship Id="rId5" Type="http://schemas.openxmlformats.org/officeDocument/2006/relationships/image" Target="../media/image32.jpeg" /><Relationship Id="rId4" Type="http://schemas.openxmlformats.org/officeDocument/2006/relationships/image" Target="../media/image31.jpe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notesSlide" Target="../notesSlides/notesSlide29.xml" /><Relationship Id="rId1" Type="http://schemas.openxmlformats.org/officeDocument/2006/relationships/slideLayout" Target="../slideLayouts/slideLayout2.xml" /><Relationship Id="rId4" Type="http://schemas.openxmlformats.org/officeDocument/2006/relationships/image" Target="../media/image36.png"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1.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8.xml" /></Relationships>
</file>

<file path=ppt/slides/_rels/slide99.xml.rels><?xml version="1.0" encoding="UTF-8" standalone="yes"?>
<Relationships xmlns="http://schemas.openxmlformats.org/package/2006/relationships"><Relationship Id="rId3" Type="http://schemas.openxmlformats.org/officeDocument/2006/relationships/hyperlink" Target="http://www.rfc-editor.org/" TargetMode="External" /><Relationship Id="rId2" Type="http://schemas.openxmlformats.org/officeDocument/2006/relationships/notesSlide" Target="../notesSlides/notesSlide61.xml" /><Relationship Id="rId1" Type="http://schemas.openxmlformats.org/officeDocument/2006/relationships/slideLayout" Target="../slideLayouts/slideLayout2.xml" /><Relationship Id="rId4" Type="http://schemas.openxmlformats.org/officeDocument/2006/relationships/hyperlink" Target="http://bpastudio.csudh.edu/fac/lpress/netapps/hout/Webhist.ht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62965" y="2377440"/>
            <a:ext cx="7138035" cy="1303020"/>
          </a:xfrm>
        </p:spPr>
        <p:txBody>
          <a:bodyPr lIns="0" tIns="0" rIns="0" bIns="0" anchor="t"/>
          <a:lstStyle/>
          <a:p>
            <a:pPr>
              <a:lnSpc>
                <a:spcPct val="95000"/>
              </a:lnSpc>
            </a:pPr>
            <a:r>
              <a:rPr lang="en-US" sz="4300" dirty="0">
                <a:solidFill>
                  <a:srgbClr val="FFFFFF"/>
                </a:solidFill>
                <a:latin typeface="Arial" pitchFamily="-112" charset="0"/>
              </a:rPr>
              <a:t>   Networking and Internet</a:t>
            </a:r>
            <a:br>
              <a:rPr lang="en-US" sz="4300" dirty="0">
                <a:solidFill>
                  <a:srgbClr val="FFFFFF"/>
                </a:solidFill>
                <a:latin typeface="Arial" pitchFamily="-112" charset="0"/>
              </a:rPr>
            </a:br>
            <a:endParaRPr lang="en-US" sz="4300" dirty="0">
              <a:solidFill>
                <a:srgbClr val="FFFFFF"/>
              </a:solidFill>
              <a:latin typeface="Arial" pitchFamily="-11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rrowheads="1"/>
          </p:cNvSpPr>
          <p:nvPr>
            <p:ph type="title"/>
          </p:nvPr>
        </p:nvSpPr>
        <p:spPr>
          <a:xfrm>
            <a:off x="0" y="228600"/>
            <a:ext cx="7772400" cy="990600"/>
          </a:xfrm>
        </p:spPr>
        <p:txBody>
          <a:bodyPr/>
          <a:lstStyle/>
          <a:p>
            <a:pPr eaLnBrk="1" hangingPunct="1">
              <a:defRPr/>
            </a:pPr>
            <a:r>
              <a:rPr lang="en-US">
                <a:ea typeface="+mj-ea"/>
                <a:cs typeface="+mj-cs"/>
              </a:rPr>
              <a:t>A Network Switch</a:t>
            </a:r>
          </a:p>
        </p:txBody>
      </p:sp>
      <p:grpSp>
        <p:nvGrpSpPr>
          <p:cNvPr id="2" name="Group 3"/>
          <p:cNvGrpSpPr>
            <a:grpSpLocks/>
          </p:cNvGrpSpPr>
          <p:nvPr/>
        </p:nvGrpSpPr>
        <p:grpSpPr bwMode="auto">
          <a:xfrm>
            <a:off x="1463675" y="4316413"/>
            <a:ext cx="974725" cy="1779587"/>
            <a:chOff x="752" y="2784"/>
            <a:chExt cx="614" cy="1121"/>
          </a:xfrm>
        </p:grpSpPr>
        <p:pic>
          <p:nvPicPr>
            <p:cNvPr id="22550" name="Picture 4" descr="MACPOWRI"/>
            <p:cNvPicPr>
              <a:picLocks noChangeAspect="1" noChangeArrowheads="1"/>
            </p:cNvPicPr>
            <p:nvPr/>
          </p:nvPicPr>
          <p:blipFill>
            <a:blip r:embed="rId2"/>
            <a:srcRect/>
            <a:stretch>
              <a:fillRect/>
            </a:stretch>
          </p:blipFill>
          <p:spPr bwMode="auto">
            <a:xfrm>
              <a:off x="760" y="2784"/>
              <a:ext cx="599" cy="672"/>
            </a:xfrm>
            <a:prstGeom prst="rect">
              <a:avLst/>
            </a:prstGeom>
            <a:noFill/>
            <a:ln w="9525">
              <a:noFill/>
              <a:miter lim="800000"/>
              <a:headEnd/>
              <a:tailEnd/>
            </a:ln>
          </p:spPr>
        </p:pic>
        <p:sp>
          <p:nvSpPr>
            <p:cNvPr id="22551" name="Text Box 5"/>
            <p:cNvSpPr txBox="1">
              <a:spLocks noChangeArrowheads="1"/>
            </p:cNvSpPr>
            <p:nvPr/>
          </p:nvSpPr>
          <p:spPr bwMode="auto">
            <a:xfrm>
              <a:off x="752" y="3463"/>
              <a:ext cx="614" cy="442"/>
            </a:xfrm>
            <a:prstGeom prst="rect">
              <a:avLst/>
            </a:prstGeom>
            <a:noFill/>
            <a:ln w="9525">
              <a:noFill/>
              <a:miter lim="800000"/>
              <a:headEnd/>
              <a:tailEnd/>
            </a:ln>
          </p:spPr>
          <p:txBody>
            <a:bodyPr wrap="none">
              <a:prstTxWarp prst="textNoShape">
                <a:avLst/>
              </a:prstTxWarp>
              <a:spAutoFit/>
            </a:bodyPr>
            <a:lstStyle/>
            <a:p>
              <a:pPr algn="ctr" eaLnBrk="1" hangingPunct="1"/>
              <a:r>
                <a:rPr lang="en-US">
                  <a:latin typeface="Arial" pitchFamily="-110" charset="0"/>
                </a:rPr>
                <a:t>Station</a:t>
              </a:r>
            </a:p>
            <a:p>
              <a:pPr algn="ctr" eaLnBrk="1" hangingPunct="1"/>
              <a:r>
                <a:rPr lang="en-US">
                  <a:latin typeface="Arial" pitchFamily="-110" charset="0"/>
                </a:rPr>
                <a:t>A</a:t>
              </a:r>
            </a:p>
          </p:txBody>
        </p:sp>
      </p:grpSp>
      <p:grpSp>
        <p:nvGrpSpPr>
          <p:cNvPr id="3" name="Group 6"/>
          <p:cNvGrpSpPr>
            <a:grpSpLocks/>
          </p:cNvGrpSpPr>
          <p:nvPr/>
        </p:nvGrpSpPr>
        <p:grpSpPr bwMode="auto">
          <a:xfrm>
            <a:off x="3292475" y="4316413"/>
            <a:ext cx="974725" cy="1779587"/>
            <a:chOff x="1944" y="2784"/>
            <a:chExt cx="614" cy="1121"/>
          </a:xfrm>
        </p:grpSpPr>
        <p:pic>
          <p:nvPicPr>
            <p:cNvPr id="22548" name="Picture 7" descr="MACPOWRI"/>
            <p:cNvPicPr>
              <a:picLocks noChangeAspect="1" noChangeArrowheads="1"/>
            </p:cNvPicPr>
            <p:nvPr/>
          </p:nvPicPr>
          <p:blipFill>
            <a:blip r:embed="rId2"/>
            <a:srcRect/>
            <a:stretch>
              <a:fillRect/>
            </a:stretch>
          </p:blipFill>
          <p:spPr bwMode="auto">
            <a:xfrm>
              <a:off x="1952" y="2784"/>
              <a:ext cx="599" cy="672"/>
            </a:xfrm>
            <a:prstGeom prst="rect">
              <a:avLst/>
            </a:prstGeom>
            <a:noFill/>
            <a:ln w="9525">
              <a:noFill/>
              <a:miter lim="800000"/>
              <a:headEnd/>
              <a:tailEnd/>
            </a:ln>
          </p:spPr>
        </p:pic>
        <p:sp>
          <p:nvSpPr>
            <p:cNvPr id="22549" name="Text Box 8"/>
            <p:cNvSpPr txBox="1">
              <a:spLocks noChangeArrowheads="1"/>
            </p:cNvSpPr>
            <p:nvPr/>
          </p:nvSpPr>
          <p:spPr bwMode="auto">
            <a:xfrm>
              <a:off x="1944" y="3463"/>
              <a:ext cx="614" cy="442"/>
            </a:xfrm>
            <a:prstGeom prst="rect">
              <a:avLst/>
            </a:prstGeom>
            <a:noFill/>
            <a:ln w="9525">
              <a:noFill/>
              <a:miter lim="800000"/>
              <a:headEnd/>
              <a:tailEnd/>
            </a:ln>
          </p:spPr>
          <p:txBody>
            <a:bodyPr wrap="none">
              <a:prstTxWarp prst="textNoShape">
                <a:avLst/>
              </a:prstTxWarp>
              <a:spAutoFit/>
            </a:bodyPr>
            <a:lstStyle/>
            <a:p>
              <a:pPr algn="ctr" eaLnBrk="1" hangingPunct="1"/>
              <a:r>
                <a:rPr lang="en-US">
                  <a:latin typeface="Arial" pitchFamily="-110" charset="0"/>
                </a:rPr>
                <a:t>Station</a:t>
              </a:r>
            </a:p>
            <a:p>
              <a:pPr algn="ctr" eaLnBrk="1" hangingPunct="1"/>
              <a:r>
                <a:rPr lang="en-US">
                  <a:latin typeface="Arial" pitchFamily="-110" charset="0"/>
                </a:rPr>
                <a:t>B</a:t>
              </a:r>
            </a:p>
          </p:txBody>
        </p:sp>
      </p:grpSp>
      <p:grpSp>
        <p:nvGrpSpPr>
          <p:cNvPr id="4" name="Group 9"/>
          <p:cNvGrpSpPr>
            <a:grpSpLocks/>
          </p:cNvGrpSpPr>
          <p:nvPr/>
        </p:nvGrpSpPr>
        <p:grpSpPr bwMode="auto">
          <a:xfrm>
            <a:off x="5121275" y="4316413"/>
            <a:ext cx="974725" cy="1779587"/>
            <a:chOff x="3072" y="2784"/>
            <a:chExt cx="614" cy="1121"/>
          </a:xfrm>
        </p:grpSpPr>
        <p:pic>
          <p:nvPicPr>
            <p:cNvPr id="22546" name="Picture 10" descr="MACPOWRI"/>
            <p:cNvPicPr>
              <a:picLocks noChangeAspect="1" noChangeArrowheads="1"/>
            </p:cNvPicPr>
            <p:nvPr/>
          </p:nvPicPr>
          <p:blipFill>
            <a:blip r:embed="rId2"/>
            <a:srcRect/>
            <a:stretch>
              <a:fillRect/>
            </a:stretch>
          </p:blipFill>
          <p:spPr bwMode="auto">
            <a:xfrm>
              <a:off x="3080" y="2784"/>
              <a:ext cx="599" cy="672"/>
            </a:xfrm>
            <a:prstGeom prst="rect">
              <a:avLst/>
            </a:prstGeom>
            <a:noFill/>
            <a:ln w="9525">
              <a:noFill/>
              <a:miter lim="800000"/>
              <a:headEnd/>
              <a:tailEnd/>
            </a:ln>
          </p:spPr>
        </p:pic>
        <p:sp>
          <p:nvSpPr>
            <p:cNvPr id="22547" name="Text Box 11"/>
            <p:cNvSpPr txBox="1">
              <a:spLocks noChangeArrowheads="1"/>
            </p:cNvSpPr>
            <p:nvPr/>
          </p:nvSpPr>
          <p:spPr bwMode="auto">
            <a:xfrm>
              <a:off x="3072" y="3463"/>
              <a:ext cx="614" cy="442"/>
            </a:xfrm>
            <a:prstGeom prst="rect">
              <a:avLst/>
            </a:prstGeom>
            <a:noFill/>
            <a:ln w="9525">
              <a:noFill/>
              <a:miter lim="800000"/>
              <a:headEnd/>
              <a:tailEnd/>
            </a:ln>
          </p:spPr>
          <p:txBody>
            <a:bodyPr wrap="none">
              <a:prstTxWarp prst="textNoShape">
                <a:avLst/>
              </a:prstTxWarp>
              <a:spAutoFit/>
            </a:bodyPr>
            <a:lstStyle/>
            <a:p>
              <a:pPr algn="ctr" eaLnBrk="1" hangingPunct="1"/>
              <a:r>
                <a:rPr lang="en-US">
                  <a:latin typeface="Arial" pitchFamily="-110" charset="0"/>
                </a:rPr>
                <a:t>Station</a:t>
              </a:r>
            </a:p>
            <a:p>
              <a:pPr algn="ctr" eaLnBrk="1" hangingPunct="1"/>
              <a:r>
                <a:rPr lang="en-US">
                  <a:latin typeface="Arial" pitchFamily="-110" charset="0"/>
                </a:rPr>
                <a:t>C</a:t>
              </a:r>
            </a:p>
          </p:txBody>
        </p:sp>
      </p:grpSp>
      <p:grpSp>
        <p:nvGrpSpPr>
          <p:cNvPr id="5" name="Group 12"/>
          <p:cNvGrpSpPr>
            <a:grpSpLocks/>
          </p:cNvGrpSpPr>
          <p:nvPr/>
        </p:nvGrpSpPr>
        <p:grpSpPr bwMode="auto">
          <a:xfrm>
            <a:off x="6950075" y="4316413"/>
            <a:ext cx="974725" cy="1779587"/>
            <a:chOff x="4208" y="2784"/>
            <a:chExt cx="614" cy="1121"/>
          </a:xfrm>
        </p:grpSpPr>
        <p:pic>
          <p:nvPicPr>
            <p:cNvPr id="22544" name="Picture 13" descr="MACPOWRI"/>
            <p:cNvPicPr>
              <a:picLocks noChangeAspect="1" noChangeArrowheads="1"/>
            </p:cNvPicPr>
            <p:nvPr/>
          </p:nvPicPr>
          <p:blipFill>
            <a:blip r:embed="rId2"/>
            <a:srcRect/>
            <a:stretch>
              <a:fillRect/>
            </a:stretch>
          </p:blipFill>
          <p:spPr bwMode="auto">
            <a:xfrm>
              <a:off x="4216" y="2784"/>
              <a:ext cx="599" cy="672"/>
            </a:xfrm>
            <a:prstGeom prst="rect">
              <a:avLst/>
            </a:prstGeom>
            <a:noFill/>
            <a:ln w="9525">
              <a:noFill/>
              <a:miter lim="800000"/>
              <a:headEnd/>
              <a:tailEnd/>
            </a:ln>
          </p:spPr>
        </p:pic>
        <p:sp>
          <p:nvSpPr>
            <p:cNvPr id="22545" name="Text Box 14"/>
            <p:cNvSpPr txBox="1">
              <a:spLocks noChangeArrowheads="1"/>
            </p:cNvSpPr>
            <p:nvPr/>
          </p:nvSpPr>
          <p:spPr bwMode="auto">
            <a:xfrm>
              <a:off x="4208" y="3463"/>
              <a:ext cx="614" cy="442"/>
            </a:xfrm>
            <a:prstGeom prst="rect">
              <a:avLst/>
            </a:prstGeom>
            <a:noFill/>
            <a:ln w="9525">
              <a:noFill/>
              <a:miter lim="800000"/>
              <a:headEnd/>
              <a:tailEnd/>
            </a:ln>
          </p:spPr>
          <p:txBody>
            <a:bodyPr wrap="none">
              <a:prstTxWarp prst="textNoShape">
                <a:avLst/>
              </a:prstTxWarp>
              <a:spAutoFit/>
            </a:bodyPr>
            <a:lstStyle/>
            <a:p>
              <a:pPr algn="ctr" eaLnBrk="1" hangingPunct="1"/>
              <a:r>
                <a:rPr lang="en-US">
                  <a:latin typeface="Arial" pitchFamily="-110" charset="0"/>
                </a:rPr>
                <a:t>Station</a:t>
              </a:r>
            </a:p>
            <a:p>
              <a:pPr algn="ctr" eaLnBrk="1" hangingPunct="1"/>
              <a:r>
                <a:rPr lang="en-US">
                  <a:latin typeface="Arial" pitchFamily="-110" charset="0"/>
                </a:rPr>
                <a:t>D</a:t>
              </a:r>
            </a:p>
          </p:txBody>
        </p:sp>
      </p:grpSp>
      <p:sp>
        <p:nvSpPr>
          <p:cNvPr id="22535" name="Text Box 15"/>
          <p:cNvSpPr txBox="1">
            <a:spLocks noChangeArrowheads="1"/>
          </p:cNvSpPr>
          <p:nvPr/>
        </p:nvSpPr>
        <p:spPr bwMode="auto">
          <a:xfrm>
            <a:off x="2209800" y="2117725"/>
            <a:ext cx="1003300" cy="396875"/>
          </a:xfrm>
          <a:prstGeom prst="rect">
            <a:avLst/>
          </a:prstGeom>
          <a:noFill/>
          <a:ln w="9525">
            <a:noFill/>
            <a:miter lim="800000"/>
            <a:headEnd/>
            <a:tailEnd/>
          </a:ln>
        </p:spPr>
        <p:txBody>
          <a:bodyPr wrap="none">
            <a:prstTxWarp prst="textNoShape">
              <a:avLst/>
            </a:prstTxWarp>
            <a:spAutoFit/>
          </a:bodyPr>
          <a:lstStyle/>
          <a:p>
            <a:pPr algn="ctr" eaLnBrk="1" hangingPunct="1"/>
            <a:r>
              <a:rPr lang="en-US" b="1">
                <a:latin typeface="Arial" pitchFamily="-110" charset="0"/>
              </a:rPr>
              <a:t>Switch</a:t>
            </a:r>
          </a:p>
        </p:txBody>
      </p:sp>
      <p:sp>
        <p:nvSpPr>
          <p:cNvPr id="22536" name="Text Box 16"/>
          <p:cNvSpPr txBox="1">
            <a:spLocks noChangeArrowheads="1"/>
          </p:cNvSpPr>
          <p:nvPr/>
        </p:nvSpPr>
        <p:spPr bwMode="auto">
          <a:xfrm>
            <a:off x="809625" y="3233738"/>
            <a:ext cx="1511300" cy="1006475"/>
          </a:xfrm>
          <a:prstGeom prst="rect">
            <a:avLst/>
          </a:prstGeom>
          <a:noFill/>
          <a:ln w="9525">
            <a:noFill/>
            <a:miter lim="800000"/>
            <a:headEnd/>
            <a:tailEnd/>
          </a:ln>
        </p:spPr>
        <p:txBody>
          <a:bodyPr wrap="none">
            <a:prstTxWarp prst="textNoShape">
              <a:avLst/>
            </a:prstTxWarp>
            <a:spAutoFit/>
          </a:bodyPr>
          <a:lstStyle/>
          <a:p>
            <a:pPr algn="ctr" eaLnBrk="1" hangingPunct="1"/>
            <a:r>
              <a:rPr lang="en-US" dirty="0">
                <a:latin typeface="Arial" pitchFamily="-110" charset="0"/>
              </a:rPr>
              <a:t>Station A</a:t>
            </a:r>
          </a:p>
          <a:p>
            <a:pPr algn="ctr" eaLnBrk="1" hangingPunct="1"/>
            <a:r>
              <a:rPr lang="en-US" dirty="0">
                <a:latin typeface="Arial" pitchFamily="-110" charset="0"/>
              </a:rPr>
              <a:t>Transmits</a:t>
            </a:r>
          </a:p>
          <a:p>
            <a:pPr algn="ctr" eaLnBrk="1" hangingPunct="1"/>
            <a:r>
              <a:rPr lang="en-US" dirty="0">
                <a:latin typeface="Arial" pitchFamily="-110" charset="0"/>
              </a:rPr>
              <a:t>to Station C</a:t>
            </a:r>
          </a:p>
        </p:txBody>
      </p:sp>
      <p:sp>
        <p:nvSpPr>
          <p:cNvPr id="22537" name="Text Box 17"/>
          <p:cNvSpPr txBox="1">
            <a:spLocks noChangeArrowheads="1"/>
          </p:cNvSpPr>
          <p:nvPr/>
        </p:nvSpPr>
        <p:spPr bwMode="auto">
          <a:xfrm>
            <a:off x="5541963" y="3032125"/>
            <a:ext cx="1765300" cy="1006475"/>
          </a:xfrm>
          <a:prstGeom prst="rect">
            <a:avLst/>
          </a:prstGeom>
          <a:noFill/>
          <a:ln w="9525">
            <a:noFill/>
            <a:miter lim="800000"/>
            <a:headEnd/>
            <a:tailEnd/>
          </a:ln>
        </p:spPr>
        <p:txBody>
          <a:bodyPr wrap="none">
            <a:prstTxWarp prst="textNoShape">
              <a:avLst/>
            </a:prstTxWarp>
            <a:spAutoFit/>
          </a:bodyPr>
          <a:lstStyle/>
          <a:p>
            <a:pPr algn="ctr" eaLnBrk="1" hangingPunct="1"/>
            <a:r>
              <a:rPr lang="en-US">
                <a:latin typeface="Arial" pitchFamily="-110" charset="0"/>
              </a:rPr>
              <a:t>Switch sends</a:t>
            </a:r>
          </a:p>
          <a:p>
            <a:pPr algn="ctr" eaLnBrk="1" hangingPunct="1"/>
            <a:r>
              <a:rPr lang="en-US">
                <a:latin typeface="Arial" pitchFamily="-110" charset="0"/>
              </a:rPr>
              <a:t>signal out to a</a:t>
            </a:r>
          </a:p>
          <a:p>
            <a:pPr algn="ctr" eaLnBrk="1" hangingPunct="1"/>
            <a:r>
              <a:rPr lang="en-US">
                <a:latin typeface="Arial" pitchFamily="-110" charset="0"/>
              </a:rPr>
              <a:t>single Port</a:t>
            </a:r>
          </a:p>
        </p:txBody>
      </p:sp>
      <p:pic>
        <p:nvPicPr>
          <p:cNvPr id="22538" name="Picture 18"/>
          <p:cNvPicPr>
            <a:picLocks noChangeAspect="1" noChangeArrowheads="1"/>
          </p:cNvPicPr>
          <p:nvPr/>
        </p:nvPicPr>
        <p:blipFill>
          <a:blip r:embed="rId3"/>
          <a:srcRect/>
          <a:stretch>
            <a:fillRect/>
          </a:stretch>
        </p:blipFill>
        <p:spPr bwMode="auto">
          <a:xfrm>
            <a:off x="3276600" y="1801813"/>
            <a:ext cx="2971800" cy="954087"/>
          </a:xfrm>
          <a:prstGeom prst="rect">
            <a:avLst/>
          </a:prstGeom>
          <a:noFill/>
          <a:ln w="9525">
            <a:noFill/>
            <a:miter lim="800000"/>
            <a:headEnd/>
            <a:tailEnd/>
          </a:ln>
        </p:spPr>
      </p:pic>
      <p:sp>
        <p:nvSpPr>
          <p:cNvPr id="22539" name="Line 19"/>
          <p:cNvSpPr>
            <a:spLocks noChangeShapeType="1"/>
          </p:cNvSpPr>
          <p:nvPr/>
        </p:nvSpPr>
        <p:spPr bwMode="auto">
          <a:xfrm flipV="1">
            <a:off x="2438400" y="3325813"/>
            <a:ext cx="1524000" cy="1295400"/>
          </a:xfrm>
          <a:prstGeom prst="line">
            <a:avLst/>
          </a:prstGeom>
          <a:noFill/>
          <a:ln w="57150">
            <a:solidFill>
              <a:srgbClr val="0066FF"/>
            </a:solidFill>
            <a:round/>
            <a:headEnd/>
            <a:tailEnd/>
          </a:ln>
        </p:spPr>
        <p:txBody>
          <a:bodyPr wrap="none">
            <a:prstTxWarp prst="textNoShape">
              <a:avLst/>
            </a:prstTxWarp>
          </a:bodyPr>
          <a:lstStyle/>
          <a:p>
            <a:endParaRPr lang="en-US"/>
          </a:p>
        </p:txBody>
      </p:sp>
      <p:sp>
        <p:nvSpPr>
          <p:cNvPr id="22540" name="Line 20"/>
          <p:cNvSpPr>
            <a:spLocks noChangeShapeType="1"/>
          </p:cNvSpPr>
          <p:nvPr/>
        </p:nvSpPr>
        <p:spPr bwMode="auto">
          <a:xfrm flipV="1">
            <a:off x="3962400" y="2640013"/>
            <a:ext cx="0" cy="685800"/>
          </a:xfrm>
          <a:prstGeom prst="line">
            <a:avLst/>
          </a:prstGeom>
          <a:noFill/>
          <a:ln w="57150">
            <a:solidFill>
              <a:srgbClr val="0066FF"/>
            </a:solidFill>
            <a:round/>
            <a:headEnd/>
            <a:tailEnd type="triangle" w="med" len="med"/>
          </a:ln>
        </p:spPr>
        <p:txBody>
          <a:bodyPr wrap="none">
            <a:prstTxWarp prst="textNoShape">
              <a:avLst/>
            </a:prstTxWarp>
          </a:bodyPr>
          <a:lstStyle/>
          <a:p>
            <a:endParaRPr lang="en-US"/>
          </a:p>
        </p:txBody>
      </p:sp>
      <p:sp>
        <p:nvSpPr>
          <p:cNvPr id="22541" name="Line 21"/>
          <p:cNvSpPr>
            <a:spLocks noChangeShapeType="1"/>
          </p:cNvSpPr>
          <p:nvPr/>
        </p:nvSpPr>
        <p:spPr bwMode="auto">
          <a:xfrm>
            <a:off x="5257800" y="2640013"/>
            <a:ext cx="0" cy="990600"/>
          </a:xfrm>
          <a:prstGeom prst="line">
            <a:avLst/>
          </a:prstGeom>
          <a:noFill/>
          <a:ln w="57150">
            <a:solidFill>
              <a:srgbClr val="0066FF"/>
            </a:solidFill>
            <a:round/>
            <a:headEnd/>
            <a:tailEnd/>
          </a:ln>
        </p:spPr>
        <p:txBody>
          <a:bodyPr wrap="none">
            <a:prstTxWarp prst="textNoShape">
              <a:avLst/>
            </a:prstTxWarp>
          </a:bodyPr>
          <a:lstStyle/>
          <a:p>
            <a:endParaRPr lang="en-US"/>
          </a:p>
        </p:txBody>
      </p:sp>
      <p:sp>
        <p:nvSpPr>
          <p:cNvPr id="22542" name="Line 22"/>
          <p:cNvSpPr>
            <a:spLocks noChangeShapeType="1"/>
          </p:cNvSpPr>
          <p:nvPr/>
        </p:nvSpPr>
        <p:spPr bwMode="auto">
          <a:xfrm>
            <a:off x="5257800" y="3581400"/>
            <a:ext cx="228600" cy="609600"/>
          </a:xfrm>
          <a:prstGeom prst="line">
            <a:avLst/>
          </a:prstGeom>
          <a:noFill/>
          <a:ln w="57150">
            <a:solidFill>
              <a:srgbClr val="0066FF"/>
            </a:solidFill>
            <a:round/>
            <a:headEnd/>
            <a:tailEnd type="triangle" w="med" len="med"/>
          </a:ln>
        </p:spPr>
        <p:txBody>
          <a:bodyPr wrap="none">
            <a:prstTxWarp prst="textNoShape">
              <a:avLst/>
            </a:prstTxWarp>
          </a:bodyPr>
          <a:lstStyle/>
          <a:p>
            <a:endParaRPr lang="en-US"/>
          </a:p>
        </p:txBody>
      </p:sp>
      <p:sp>
        <p:nvSpPr>
          <p:cNvPr id="22543" name="Rectangle 23"/>
          <p:cNvSpPr>
            <a:spLocks noChangeArrowheads="1"/>
          </p:cNvSpPr>
          <p:nvPr/>
        </p:nvSpPr>
        <p:spPr bwMode="auto">
          <a:xfrm>
            <a:off x="6477000" y="1295400"/>
            <a:ext cx="2438400" cy="1371600"/>
          </a:xfrm>
          <a:prstGeom prst="rect">
            <a:avLst/>
          </a:prstGeom>
          <a:solidFill>
            <a:schemeClr val="accent1"/>
          </a:solidFill>
          <a:ln w="9525">
            <a:solidFill>
              <a:schemeClr val="tx1"/>
            </a:solidFill>
            <a:miter lim="800000"/>
            <a:headEnd/>
            <a:tailEnd/>
          </a:ln>
        </p:spPr>
        <p:txBody>
          <a:bodyPr wrap="none" lIns="0" rIns="0" anchor="ctr">
            <a:prstTxWarp prst="textNoShape">
              <a:avLst/>
            </a:prstTxWarp>
          </a:bodyPr>
          <a:lstStyle/>
          <a:p>
            <a:pPr algn="ctr"/>
            <a:r>
              <a:rPr lang="en-US" sz="1800" b="1" dirty="0">
                <a:solidFill>
                  <a:schemeClr val="bg1"/>
                </a:solidFill>
                <a:latin typeface="Arial" pitchFamily="-110" charset="0"/>
              </a:rPr>
              <a:t>Switch receives</a:t>
            </a:r>
          </a:p>
          <a:p>
            <a:pPr algn="ctr"/>
            <a:r>
              <a:rPr lang="en-US" sz="1800" b="1" dirty="0">
                <a:solidFill>
                  <a:schemeClr val="bg1"/>
                </a:solidFill>
                <a:latin typeface="Arial" pitchFamily="-110" charset="0"/>
              </a:rPr>
              <a:t>data </a:t>
            </a:r>
          </a:p>
          <a:p>
            <a:pPr algn="ctr"/>
            <a:r>
              <a:rPr lang="en-US" sz="1800" b="1" dirty="0">
                <a:solidFill>
                  <a:schemeClr val="bg1"/>
                </a:solidFill>
                <a:latin typeface="Arial" pitchFamily="-110" charset="0"/>
              </a:rPr>
              <a:t>and sends</a:t>
            </a:r>
          </a:p>
          <a:p>
            <a:pPr algn="ctr"/>
            <a:r>
              <a:rPr lang="en-US" sz="1800" b="1" dirty="0">
                <a:solidFill>
                  <a:schemeClr val="bg1"/>
                </a:solidFill>
                <a:latin typeface="Arial" pitchFamily="-110" charset="0"/>
              </a:rPr>
              <a:t>it back out</a:t>
            </a:r>
            <a:endParaRPr lang="en-US" sz="2400" b="1" dirty="0">
              <a:solidFill>
                <a:schemeClr val="bg1"/>
              </a:solidFill>
              <a:latin typeface="Arial" pitchFamily="-110"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1143000"/>
          </a:xfrm>
        </p:spPr>
        <p:txBody>
          <a:bodyPr>
            <a:normAutofit fontScale="90000"/>
          </a:bodyPr>
          <a:lstStyle/>
          <a:p>
            <a:r>
              <a:rPr lang="en-US" sz="3600"/>
              <a:t>HTTP is an </a:t>
            </a:r>
            <a:r>
              <a:rPr lang="en-US" sz="3600">
                <a:solidFill>
                  <a:srgbClr val="FF0000"/>
                </a:solidFill>
              </a:rPr>
              <a:t>application layer</a:t>
            </a:r>
            <a:r>
              <a:rPr lang="en-US" sz="3600"/>
              <a:t> protocol</a:t>
            </a:r>
            <a:endParaRPr lang="en-US" sz="3600">
              <a:solidFill>
                <a:srgbClr val="FF0000"/>
              </a:solidFill>
            </a:endParaRPr>
          </a:p>
        </p:txBody>
      </p:sp>
      <p:sp>
        <p:nvSpPr>
          <p:cNvPr id="38915" name="Rectangle 3"/>
          <p:cNvSpPr>
            <a:spLocks noGrp="1" noChangeArrowheads="1"/>
          </p:cNvSpPr>
          <p:nvPr>
            <p:ph type="body" idx="1"/>
          </p:nvPr>
        </p:nvSpPr>
        <p:spPr>
          <a:xfrm>
            <a:off x="304800" y="3810000"/>
            <a:ext cx="8610600" cy="1752600"/>
          </a:xfrm>
        </p:spPr>
        <p:txBody>
          <a:bodyPr>
            <a:noAutofit/>
          </a:bodyPr>
          <a:lstStyle/>
          <a:p>
            <a:pPr marL="282575" indent="-282575">
              <a:lnSpc>
                <a:spcPct val="80000"/>
              </a:lnSpc>
            </a:pPr>
            <a:r>
              <a:rPr lang="en-US" dirty="0"/>
              <a:t>The Web client and the Web server are application programs</a:t>
            </a:r>
          </a:p>
          <a:p>
            <a:pPr marL="282575" indent="-282575">
              <a:lnSpc>
                <a:spcPct val="80000"/>
              </a:lnSpc>
            </a:pPr>
            <a:r>
              <a:rPr lang="en-US" dirty="0"/>
              <a:t>Application layer programs do useful work like retrieving Web pages, sending and receiving email or transferring files</a:t>
            </a:r>
          </a:p>
          <a:p>
            <a:pPr marL="282575" indent="-282575">
              <a:lnSpc>
                <a:spcPct val="80000"/>
              </a:lnSpc>
            </a:pPr>
            <a:r>
              <a:rPr lang="en-US" dirty="0"/>
              <a:t>Lower layers take care of the communication details</a:t>
            </a:r>
          </a:p>
          <a:p>
            <a:pPr marL="282575" indent="-282575">
              <a:lnSpc>
                <a:spcPct val="80000"/>
              </a:lnSpc>
            </a:pPr>
            <a:r>
              <a:rPr lang="en-US" dirty="0"/>
              <a:t>The client and server send messages and data without knowing anything about the communication network</a:t>
            </a:r>
          </a:p>
        </p:txBody>
      </p:sp>
      <p:pic>
        <p:nvPicPr>
          <p:cNvPr id="38916" name="Picture 4" descr="ClServer"/>
          <p:cNvPicPr>
            <a:picLocks noChangeAspect="1" noChangeArrowheads="1"/>
          </p:cNvPicPr>
          <p:nvPr/>
        </p:nvPicPr>
        <p:blipFill>
          <a:blip r:embed="rId3"/>
          <a:srcRect/>
          <a:stretch>
            <a:fillRect/>
          </a:stretch>
        </p:blipFill>
        <p:spPr bwMode="auto">
          <a:xfrm>
            <a:off x="1676400" y="1143000"/>
            <a:ext cx="5910263" cy="2222500"/>
          </a:xfrm>
          <a:prstGeom prst="rect">
            <a:avLst/>
          </a:prstGeom>
          <a:noFill/>
        </p:spPr>
      </p:pic>
      <p:sp>
        <p:nvSpPr>
          <p:cNvPr id="38917" name="Text Box 5"/>
          <p:cNvSpPr txBox="1">
            <a:spLocks noChangeArrowheads="1"/>
          </p:cNvSpPr>
          <p:nvPr/>
        </p:nvSpPr>
        <p:spPr bwMode="auto">
          <a:xfrm>
            <a:off x="609600" y="6223000"/>
            <a:ext cx="184150" cy="396875"/>
          </a:xfrm>
          <a:prstGeom prst="rect">
            <a:avLst/>
          </a:prstGeom>
          <a:noFill/>
          <a:ln w="9525">
            <a:noFill/>
            <a:miter lim="800000"/>
            <a:headEnd/>
            <a:tailEnd/>
          </a:ln>
          <a:effectLst/>
        </p:spPr>
        <p:txBody>
          <a:bodyPr wrap="none">
            <a:spAutoFit/>
          </a:bodyPr>
          <a:lstStyle/>
          <a:p>
            <a:endParaRPr lang="en-US" sz="2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229600" cy="838200"/>
          </a:xfrm>
        </p:spPr>
        <p:txBody>
          <a:bodyPr>
            <a:normAutofit fontScale="90000"/>
          </a:bodyPr>
          <a:lstStyle/>
          <a:p>
            <a:r>
              <a:rPr lang="en-US" sz="3200"/>
              <a:t>The application layer is boss – the top layer</a:t>
            </a:r>
          </a:p>
        </p:txBody>
      </p:sp>
      <p:sp>
        <p:nvSpPr>
          <p:cNvPr id="53251" name="Rectangle 3"/>
          <p:cNvSpPr>
            <a:spLocks noGrp="1" noChangeArrowheads="1"/>
          </p:cNvSpPr>
          <p:nvPr>
            <p:ph type="body" idx="1"/>
          </p:nvPr>
        </p:nvSpPr>
        <p:spPr>
          <a:xfrm>
            <a:off x="304800" y="3505200"/>
            <a:ext cx="8229600" cy="2057400"/>
          </a:xfrm>
        </p:spPr>
        <p:txBody>
          <a:bodyPr>
            <a:normAutofit fontScale="70000" lnSpcReduction="20000"/>
          </a:bodyPr>
          <a:lstStyle/>
          <a:p>
            <a:pPr>
              <a:lnSpc>
                <a:spcPct val="80000"/>
              </a:lnSpc>
            </a:pPr>
            <a:r>
              <a:rPr lang="en-US" sz="2000">
                <a:solidFill>
                  <a:srgbClr val="FF0000"/>
                </a:solidFill>
              </a:rPr>
              <a:t>Your boss says:</a:t>
            </a:r>
            <a:r>
              <a:rPr lang="en-US" sz="2000"/>
              <a:t>  Send this package to Miami -- I don't care if you use Federal Express, UPS, or any other means. Also, let me know when it arrives or if it cannot be delivered for some reason. </a:t>
            </a:r>
          </a:p>
          <a:p>
            <a:pPr>
              <a:lnSpc>
                <a:spcPct val="80000"/>
              </a:lnSpc>
            </a:pPr>
            <a:endParaRPr lang="en-US" sz="2000"/>
          </a:p>
          <a:p>
            <a:pPr>
              <a:lnSpc>
                <a:spcPct val="80000"/>
              </a:lnSpc>
            </a:pPr>
            <a:r>
              <a:rPr lang="en-US" sz="2000">
                <a:solidFill>
                  <a:srgbClr val="FF0000"/>
                </a:solidFill>
              </a:rPr>
              <a:t>The application program says:</a:t>
            </a:r>
            <a:r>
              <a:rPr lang="en-US" sz="2000" i="1"/>
              <a:t>  </a:t>
            </a:r>
            <a:r>
              <a:rPr lang="en-US" sz="2000"/>
              <a:t>Send this request to the server -- I don't care how you do it or whether it goes over phone lines, radio, or anything else about the details. Just send the message, and let me know when it arrives or if it cannot be delivered for some reason.</a:t>
            </a:r>
          </a:p>
          <a:p>
            <a:pPr>
              <a:lnSpc>
                <a:spcPct val="80000"/>
              </a:lnSpc>
              <a:buFontTx/>
              <a:buNone/>
            </a:pPr>
            <a:r>
              <a:rPr lang="en-US" sz="2000"/>
              <a:t> </a:t>
            </a:r>
          </a:p>
        </p:txBody>
      </p:sp>
      <p:graphicFrame>
        <p:nvGraphicFramePr>
          <p:cNvPr id="53252" name="Group 4"/>
          <p:cNvGraphicFramePr>
            <a:graphicFrameLocks noGrp="1"/>
          </p:cNvGraphicFramePr>
          <p:nvPr>
            <p:ph idx="4294967295"/>
          </p:nvPr>
        </p:nvGraphicFramePr>
        <p:xfrm>
          <a:off x="1447800" y="1143000"/>
          <a:ext cx="6629400" cy="1889443"/>
        </p:xfrm>
        <a:graphic>
          <a:graphicData uri="http://schemas.openxmlformats.org/drawingml/2006/table">
            <a:tbl>
              <a:tblPr/>
              <a:tblGrid>
                <a:gridCol w="1676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Arial" charset="0"/>
                        </a:rPr>
                        <a:t>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Application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Do useful work like Web browsing, email, and file transfer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93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Lower layers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Handle communication between the client and server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3266" name="Text Box 18"/>
          <p:cNvSpPr txBox="1">
            <a:spLocks noChangeArrowheads="1"/>
          </p:cNvSpPr>
          <p:nvPr/>
        </p:nvSpPr>
        <p:spPr bwMode="auto">
          <a:xfrm>
            <a:off x="304800" y="5994400"/>
            <a:ext cx="8280400" cy="396875"/>
          </a:xfrm>
          <a:prstGeom prst="rect">
            <a:avLst/>
          </a:prstGeom>
          <a:noFill/>
          <a:ln w="9525">
            <a:noFill/>
            <a:miter lim="800000"/>
            <a:headEnd/>
            <a:tailEnd/>
          </a:ln>
          <a:effectLst/>
        </p:spPr>
        <p:txBody>
          <a:bodyPr wrap="none">
            <a:spAutoFit/>
          </a:bodyPr>
          <a:lstStyle/>
          <a:p>
            <a:r>
              <a:rPr lang="en-US" sz="2000">
                <a:solidFill>
                  <a:srgbClr val="FF0000"/>
                </a:solidFill>
              </a:rPr>
              <a:t>There are five TCP/IP layers, the application layer and four lower layers.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200"/>
              <a:t>Many application layer protocols are used on the Internet, HTTP is only one</a:t>
            </a:r>
          </a:p>
        </p:txBody>
      </p:sp>
      <p:graphicFrame>
        <p:nvGraphicFramePr>
          <p:cNvPr id="55299" name="Group 3"/>
          <p:cNvGraphicFramePr>
            <a:graphicFrameLocks noGrp="1"/>
          </p:cNvGraphicFramePr>
          <p:nvPr>
            <p:ph idx="1"/>
          </p:nvPr>
        </p:nvGraphicFramePr>
        <p:xfrm>
          <a:off x="609600" y="1981200"/>
          <a:ext cx="8153400" cy="4297365"/>
        </p:xfrm>
        <a:graphic>
          <a:graphicData uri="http://schemas.openxmlformats.org/drawingml/2006/table">
            <a:tbl>
              <a:tblPr/>
              <a:tblGrid>
                <a:gridCol w="3698875">
                  <a:extLst>
                    <a:ext uri="{9D8B030D-6E8A-4147-A177-3AD203B41FA5}">
                      <a16:colId xmlns:a16="http://schemas.microsoft.com/office/drawing/2014/main" val="20000"/>
                    </a:ext>
                  </a:extLst>
                </a:gridCol>
                <a:gridCol w="4454525">
                  <a:extLst>
                    <a:ext uri="{9D8B030D-6E8A-4147-A177-3AD203B41FA5}">
                      <a16:colId xmlns:a16="http://schemas.microsoft.com/office/drawing/2014/main" val="20001"/>
                    </a:ext>
                  </a:extLst>
                </a:gridCol>
              </a:tblGrid>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Protocol</a:t>
                      </a:r>
                      <a:endParaRPr kumimoji="0" lang="en-US" sz="2800" b="0" i="0" u="none" strike="noStrike" cap="none" normalizeH="0" baseline="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Application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HTTP: Hypertext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Retrieve and view Web pages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2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FTP: File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Copy files from client to server or from server to client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SMTP: Simple Mail Transport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Send email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POP: Post Office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Read email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28"/>
            <a:ext cx="8229600" cy="1143000"/>
          </a:xfrm>
        </p:spPr>
        <p:txBody>
          <a:bodyPr/>
          <a:lstStyle/>
          <a:p>
            <a:pPr algn="ctr"/>
            <a:r>
              <a:rPr lang="en-US" b="1" dirty="0"/>
              <a:t>MQTT Protocol</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l-GR" dirty="0" err="1"/>
              <a:t>IoT</a:t>
            </a:r>
            <a:r>
              <a:rPr lang="en-US" altLang="el-GR" dirty="0"/>
              <a:t> Application Layer Protocols</a:t>
            </a:r>
            <a:endParaRPr lang="el-GR" dirty="0"/>
          </a:p>
        </p:txBody>
      </p:sp>
      <p:sp>
        <p:nvSpPr>
          <p:cNvPr id="5" name="Content Placeholder 4"/>
          <p:cNvSpPr>
            <a:spLocks noGrp="1"/>
          </p:cNvSpPr>
          <p:nvPr>
            <p:ph sz="half" idx="1"/>
          </p:nvPr>
        </p:nvSpPr>
        <p:spPr>
          <a:xfrm>
            <a:off x="1187624" y="2276872"/>
            <a:ext cx="6624736" cy="3681412"/>
          </a:xfrm>
        </p:spPr>
        <p:txBody>
          <a:bodyPr>
            <a:normAutofit/>
          </a:bodyPr>
          <a:lstStyle/>
          <a:p>
            <a:r>
              <a:rPr lang="en-US" dirty="0"/>
              <a:t>Most popular application layer protocols used nowadays:</a:t>
            </a:r>
          </a:p>
          <a:p>
            <a:pPr lvl="1"/>
            <a:r>
              <a:rPr lang="en-US" b="1" dirty="0" err="1"/>
              <a:t>CoAP</a:t>
            </a:r>
            <a:r>
              <a:rPr lang="en-US" b="1" dirty="0"/>
              <a:t>: </a:t>
            </a:r>
            <a:r>
              <a:rPr lang="en-US" dirty="0"/>
              <a:t>Constrained Application Protocol</a:t>
            </a:r>
          </a:p>
          <a:p>
            <a:pPr lvl="1"/>
            <a:r>
              <a:rPr lang="en-US" b="1" dirty="0"/>
              <a:t>MQTT: </a:t>
            </a:r>
            <a:r>
              <a:rPr lang="en-US" dirty="0"/>
              <a:t>Message Queuing Telemetry Transport </a:t>
            </a:r>
          </a:p>
          <a:p>
            <a:pPr lvl="1"/>
            <a:r>
              <a:rPr lang="en-US" b="1" dirty="0"/>
              <a:t>XMPP: </a:t>
            </a:r>
            <a:r>
              <a:rPr lang="en-US" dirty="0"/>
              <a:t>Extensible Messaging and Presence Protocol </a:t>
            </a:r>
          </a:p>
          <a:p>
            <a:pPr lvl="1"/>
            <a:r>
              <a:rPr lang="en-US" b="1" dirty="0"/>
              <a:t>AMQP: </a:t>
            </a:r>
            <a:r>
              <a:rPr lang="en-US" dirty="0"/>
              <a:t>Advanced Message Queuing Protocol</a:t>
            </a:r>
          </a:p>
          <a:p>
            <a:pPr lvl="1"/>
            <a:r>
              <a:rPr lang="en-US" b="1" dirty="0" err="1"/>
              <a:t>WebSocket</a:t>
            </a:r>
            <a:r>
              <a:rPr lang="en-US" b="1" dirty="0"/>
              <a:t>: </a:t>
            </a:r>
            <a:r>
              <a:rPr lang="en-US" dirty="0"/>
              <a:t>Computer Communications Protocol</a:t>
            </a:r>
            <a:endParaRPr lang="el-GR" dirty="0"/>
          </a:p>
          <a:p>
            <a:pPr lvl="1"/>
            <a:r>
              <a:rPr lang="en-US" b="1" dirty="0" err="1"/>
              <a:t>Alljoyn</a:t>
            </a:r>
            <a:r>
              <a:rPr lang="en-US" b="1" dirty="0"/>
              <a:t>: </a:t>
            </a:r>
            <a:r>
              <a:rPr lang="en-US" dirty="0"/>
              <a:t>Full stack of protocols intended for IoT. Not separable application layer protocol</a:t>
            </a:r>
          </a:p>
          <a:p>
            <a:pPr lvl="1"/>
            <a:endParaRPr lang="en-US" dirty="0"/>
          </a:p>
        </p:txBody>
      </p:sp>
    </p:spTree>
    <p:extLst>
      <p:ext uri="{BB962C8B-B14F-4D97-AF65-F5344CB8AC3E}">
        <p14:creationId xmlns:p14="http://schemas.microsoft.com/office/powerpoint/2010/main" val="28711440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2918"/>
            <a:ext cx="8913813" cy="914400"/>
          </a:xfrm>
        </p:spPr>
        <p:txBody>
          <a:bodyPr/>
          <a:lstStyle/>
          <a:p>
            <a:r>
              <a:rPr lang="en-US" dirty="0"/>
              <a:t>MQTT</a:t>
            </a:r>
            <a:endParaRPr lang="el-GR" dirty="0"/>
          </a:p>
        </p:txBody>
      </p:sp>
      <p:sp>
        <p:nvSpPr>
          <p:cNvPr id="3" name="Content Placeholder 2"/>
          <p:cNvSpPr>
            <a:spLocks noGrp="1"/>
          </p:cNvSpPr>
          <p:nvPr>
            <p:ph sz="half" idx="1"/>
          </p:nvPr>
        </p:nvSpPr>
        <p:spPr>
          <a:xfrm>
            <a:off x="628650" y="1643050"/>
            <a:ext cx="3886200" cy="4351338"/>
          </a:xfrm>
        </p:spPr>
        <p:txBody>
          <a:bodyPr>
            <a:noAutofit/>
          </a:bodyPr>
          <a:lstStyle/>
          <a:p>
            <a:r>
              <a:rPr lang="en-US" dirty="0"/>
              <a:t>Introduced by IBM</a:t>
            </a:r>
          </a:p>
          <a:p>
            <a:r>
              <a:rPr lang="en-US" dirty="0"/>
              <a:t>Standardized by OASIS (2013)</a:t>
            </a:r>
          </a:p>
          <a:p>
            <a:r>
              <a:rPr lang="en-US" dirty="0"/>
              <a:t>Uses Publish/Subscribe mechanism controlled by Broker</a:t>
            </a:r>
          </a:p>
          <a:p>
            <a:r>
              <a:rPr lang="en-US" dirty="0"/>
              <a:t>Broker</a:t>
            </a:r>
          </a:p>
          <a:p>
            <a:pPr lvl="1"/>
            <a:r>
              <a:rPr lang="en-US" dirty="0"/>
              <a:t>Software component</a:t>
            </a:r>
          </a:p>
          <a:p>
            <a:pPr lvl="1"/>
            <a:r>
              <a:rPr lang="en-US" dirty="0"/>
              <a:t>Responsible for distributing messages from Publishers to interested Subscribers</a:t>
            </a:r>
          </a:p>
          <a:p>
            <a:r>
              <a:rPr lang="en-US" dirty="0"/>
              <a:t>MQTT versions</a:t>
            </a:r>
          </a:p>
          <a:p>
            <a:pPr lvl="1"/>
            <a:r>
              <a:rPr lang="en-US" dirty="0"/>
              <a:t>MQTT-SN</a:t>
            </a:r>
          </a:p>
          <a:p>
            <a:pPr lvl="1"/>
            <a:r>
              <a:rPr lang="en-US" dirty="0"/>
              <a:t>S-MQTT</a:t>
            </a:r>
          </a:p>
        </p:txBody>
      </p:sp>
      <p:pic>
        <p:nvPicPr>
          <p:cNvPr id="2050" name="Picture 2" descr="https://www.penninkhof.com/wp-content/uploads/2015/03/MQTT.png">
            <a:extLst>
              <a:ext uri="{FF2B5EF4-FFF2-40B4-BE49-F238E27FC236}">
                <a16:creationId xmlns:a16="http://schemas.microsoft.com/office/drawing/2014/main" id="{38F8DCE4-C3A0-4D13-B649-4C94428A7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2090006"/>
            <a:ext cx="3955124" cy="296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2765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179388" y="142852"/>
            <a:ext cx="5753100" cy="6286544"/>
          </a:xfrm>
          <a:prstGeom prst="rect">
            <a:avLst/>
          </a:prstGeom>
          <a:noFill/>
          <a:ln w="9525">
            <a:noFill/>
            <a:miter lim="800000"/>
            <a:headEnd/>
            <a:tailEnd/>
          </a:ln>
          <a:effectLst/>
        </p:spPr>
        <p:txBody>
          <a:bodyPr/>
          <a:lstStyle/>
          <a:p>
            <a:pPr marL="228600" indent="-228600" algn="just" defTabSz="457200">
              <a:lnSpc>
                <a:spcPct val="94000"/>
              </a:lnSpc>
              <a:spcBef>
                <a:spcPts val="1213"/>
              </a:spcBef>
              <a:buSzPct val="55000"/>
              <a:buFont typeface="Times New Roman" pitchFamily="18" charset="0"/>
              <a:buChar char="■"/>
              <a:tabLst>
                <a:tab pos="723900" algn="l"/>
                <a:tab pos="1447800" algn="l"/>
                <a:tab pos="2171700" algn="l"/>
                <a:tab pos="2895600" algn="l"/>
                <a:tab pos="3619500" algn="l"/>
                <a:tab pos="4343400" algn="l"/>
              </a:tabLst>
            </a:pPr>
            <a:endParaRPr lang="en-GB" sz="2400" dirty="0">
              <a:latin typeface="Calibri" pitchFamily="34" charset="0"/>
              <a:ea typeface="ＭＳ Ｐゴシック" pitchFamily="34" charset="-128"/>
            </a:endParaRPr>
          </a:p>
          <a:p>
            <a:pPr marL="228600" indent="-228600" algn="just" defTabSz="457200">
              <a:lnSpc>
                <a:spcPct val="94000"/>
              </a:lnSpc>
              <a:spcBef>
                <a:spcPts val="1213"/>
              </a:spcBef>
              <a:buSzPct val="55000"/>
              <a:buFont typeface="Times New Roman" pitchFamily="18" charset="0"/>
              <a:buChar char="■"/>
              <a:tabLst>
                <a:tab pos="723900" algn="l"/>
                <a:tab pos="1447800" algn="l"/>
                <a:tab pos="2171700" algn="l"/>
                <a:tab pos="2895600" algn="l"/>
                <a:tab pos="3619500" algn="l"/>
                <a:tab pos="4343400" algn="l"/>
              </a:tabLst>
            </a:pPr>
            <a:r>
              <a:rPr lang="en-GB" sz="2400" dirty="0">
                <a:latin typeface="Calibri" pitchFamily="34" charset="0"/>
                <a:ea typeface="ＭＳ Ｐゴシック" pitchFamily="34" charset="-128"/>
              </a:rPr>
              <a:t>MQTT was co-invented by IBM and </a:t>
            </a:r>
            <a:r>
              <a:rPr lang="en-GB" sz="2400" dirty="0" err="1">
                <a:latin typeface="Calibri" pitchFamily="34" charset="0"/>
                <a:ea typeface="ＭＳ Ｐゴシック" pitchFamily="34" charset="-128"/>
              </a:rPr>
              <a:t>Arcom</a:t>
            </a:r>
            <a:r>
              <a:rPr lang="en-GB" sz="2400" dirty="0">
                <a:latin typeface="Calibri" pitchFamily="34" charset="0"/>
                <a:ea typeface="ＭＳ Ｐゴシック" pitchFamily="34" charset="-128"/>
              </a:rPr>
              <a:t> Systems over 13 years ago.</a:t>
            </a:r>
          </a:p>
          <a:p>
            <a:pPr marL="228600" indent="-228600" algn="just" defTabSz="457200">
              <a:lnSpc>
                <a:spcPct val="94000"/>
              </a:lnSpc>
              <a:spcBef>
                <a:spcPts val="1213"/>
              </a:spcBef>
              <a:buSzPct val="55000"/>
              <a:buFont typeface="Times New Roman" pitchFamily="18" charset="0"/>
              <a:buChar char="■"/>
              <a:tabLst>
                <a:tab pos="723900" algn="l"/>
                <a:tab pos="1447800" algn="l"/>
                <a:tab pos="2171700" algn="l"/>
                <a:tab pos="2895600" algn="l"/>
                <a:tab pos="3619500" algn="l"/>
                <a:tab pos="4343400" algn="l"/>
              </a:tabLst>
            </a:pPr>
            <a:r>
              <a:rPr lang="en-GB" sz="2400" dirty="0">
                <a:latin typeface="Calibri" pitchFamily="34" charset="0"/>
                <a:ea typeface="ＭＳ Ｐゴシック" pitchFamily="34" charset="-128"/>
              </a:rPr>
              <a:t>The current MQTT specification is available here:</a:t>
            </a:r>
          </a:p>
          <a:p>
            <a:pPr marL="630238" lvl="1" indent="-233363" algn="just" defTabSz="457200">
              <a:lnSpc>
                <a:spcPct val="94000"/>
              </a:lnSpc>
              <a:spcBef>
                <a:spcPts val="1213"/>
              </a:spcBef>
              <a:buSzPct val="55000"/>
              <a:buFont typeface="Times New Roman" pitchFamily="18" charset="0"/>
              <a:buChar char="■"/>
              <a:tabLst>
                <a:tab pos="723900" algn="l"/>
                <a:tab pos="1447800" algn="l"/>
                <a:tab pos="2171700" algn="l"/>
                <a:tab pos="2895600" algn="l"/>
                <a:tab pos="3619500" algn="l"/>
                <a:tab pos="4343400" algn="l"/>
              </a:tabLst>
            </a:pPr>
            <a:r>
              <a:rPr lang="en-GB" sz="1400" dirty="0">
                <a:latin typeface="Calibri" pitchFamily="34" charset="0"/>
                <a:ea typeface="ＭＳ Ｐゴシック" pitchFamily="34" charset="-128"/>
                <a:hlinkClick r:id="rId3"/>
              </a:rPr>
              <a:t>http://www.ibm.com/developerworks/webserices/library/ws-mqtt/index.html</a:t>
            </a:r>
            <a:endParaRPr lang="en-GB" sz="1400" dirty="0">
              <a:latin typeface="Calibri" pitchFamily="34" charset="0"/>
              <a:ea typeface="ＭＳ Ｐゴシック" pitchFamily="34" charset="-128"/>
            </a:endParaRPr>
          </a:p>
          <a:p>
            <a:pPr marL="630238" lvl="1" indent="-233363" algn="just" defTabSz="457200">
              <a:lnSpc>
                <a:spcPct val="94000"/>
              </a:lnSpc>
              <a:spcBef>
                <a:spcPts val="1213"/>
              </a:spcBef>
              <a:buSzPct val="55000"/>
              <a:buFont typeface="Times New Roman" pitchFamily="18" charset="0"/>
              <a:buChar char="■"/>
              <a:tabLst>
                <a:tab pos="723900" algn="l"/>
                <a:tab pos="1447800" algn="l"/>
                <a:tab pos="2171700" algn="l"/>
                <a:tab pos="2895600" algn="l"/>
                <a:tab pos="3619500" algn="l"/>
                <a:tab pos="4343400" algn="l"/>
              </a:tabLst>
            </a:pPr>
            <a:r>
              <a:rPr lang="en-GB" sz="1800" dirty="0">
                <a:latin typeface="Calibri" pitchFamily="34" charset="0"/>
                <a:ea typeface="ＭＳ Ｐゴシック" pitchFamily="34" charset="-128"/>
              </a:rPr>
              <a:t>This specification is being contributed to OASIS.</a:t>
            </a:r>
          </a:p>
          <a:p>
            <a:pPr marL="228600" indent="-228600" algn="just" defTabSz="457200">
              <a:lnSpc>
                <a:spcPct val="94000"/>
              </a:lnSpc>
              <a:spcBef>
                <a:spcPts val="1213"/>
              </a:spcBef>
              <a:buSzPct val="55000"/>
              <a:buFont typeface="Times New Roman" pitchFamily="18" charset="0"/>
              <a:buChar char="■"/>
              <a:tabLst>
                <a:tab pos="723900" algn="l"/>
                <a:tab pos="1447800" algn="l"/>
                <a:tab pos="2171700" algn="l"/>
                <a:tab pos="2895600" algn="l"/>
                <a:tab pos="3619500" algn="l"/>
                <a:tab pos="4343400" algn="l"/>
              </a:tabLst>
            </a:pPr>
            <a:r>
              <a:rPr lang="en-GB" sz="2400" dirty="0">
                <a:latin typeface="Calibri" pitchFamily="34" charset="0"/>
                <a:ea typeface="ＭＳ Ｐゴシック" pitchFamily="34" charset="-128"/>
              </a:rPr>
              <a:t>It is available under an open and royalty free license. </a:t>
            </a:r>
            <a:endParaRPr lang="en-GB" sz="1600" dirty="0">
              <a:latin typeface="Calibri" pitchFamily="34" charset="0"/>
              <a:ea typeface="ＭＳ Ｐゴシック" pitchFamily="34" charset="-128"/>
            </a:endParaRPr>
          </a:p>
          <a:p>
            <a:pPr marL="630238" lvl="1" indent="-233363" algn="just" defTabSz="457200">
              <a:lnSpc>
                <a:spcPct val="97000"/>
              </a:lnSpc>
              <a:spcBef>
                <a:spcPts val="100"/>
              </a:spcBef>
              <a:buFont typeface="Arial" pitchFamily="34" charset="0"/>
              <a:buChar char="–"/>
              <a:tabLst>
                <a:tab pos="723900" algn="l"/>
                <a:tab pos="1447800" algn="l"/>
                <a:tab pos="2171700" algn="l"/>
                <a:tab pos="2895600" algn="l"/>
                <a:tab pos="3619500" algn="l"/>
                <a:tab pos="4343400" algn="l"/>
              </a:tabLst>
            </a:pPr>
            <a:endParaRPr lang="en-GB" sz="1400" dirty="0">
              <a:latin typeface="Calibri" pitchFamily="34" charset="0"/>
              <a:ea typeface="ＭＳ Ｐゴシック" pitchFamily="34" charset="-128"/>
            </a:endParaRPr>
          </a:p>
          <a:p>
            <a:pPr marL="228600" indent="-228600" algn="just" defTabSz="457200">
              <a:lnSpc>
                <a:spcPct val="97000"/>
              </a:lnSpc>
              <a:spcBef>
                <a:spcPts val="100"/>
              </a:spcBef>
              <a:buFont typeface="Arial" pitchFamily="34" charset="0"/>
              <a:buChar char="•"/>
              <a:tabLst>
                <a:tab pos="723900" algn="l"/>
                <a:tab pos="1447800" algn="l"/>
                <a:tab pos="2171700" algn="l"/>
                <a:tab pos="2895600" algn="l"/>
                <a:tab pos="3619500" algn="l"/>
                <a:tab pos="4343400" algn="l"/>
              </a:tabLst>
            </a:pPr>
            <a:r>
              <a:rPr lang="en-GB" sz="1800" b="1" dirty="0">
                <a:solidFill>
                  <a:srgbClr val="000000"/>
                </a:solidFill>
                <a:latin typeface="Calibri" pitchFamily="34" charset="0"/>
                <a:ea typeface="ＭＳ Ｐゴシック" pitchFamily="34" charset="-128"/>
              </a:rPr>
              <a:t>Abstract from the MQTT spec web site:</a:t>
            </a:r>
            <a:r>
              <a:rPr lang="en-GB" sz="1800" dirty="0">
                <a:solidFill>
                  <a:srgbClr val="000000"/>
                </a:solidFill>
                <a:latin typeface="Calibri" pitchFamily="34" charset="0"/>
                <a:ea typeface="ＭＳ Ｐゴシック" pitchFamily="34" charset="-128"/>
              </a:rPr>
              <a:t>  The MQ Telemetry Transport (MQTT) protocol is a lightweight publish/subscribe protocol flowing over TCP/IP for remote sensors and control devices through low bandwidth, unreliable or intermittent communications. This protocol specification has not been standardized. It is made available here under a royalty free license</a:t>
            </a:r>
            <a:endParaRPr lang="en-GB" sz="1800" dirty="0">
              <a:latin typeface="Calibri" pitchFamily="34" charset="0"/>
              <a:ea typeface="ＭＳ Ｐゴシック" pitchFamily="34" charset="-128"/>
            </a:endParaRPr>
          </a:p>
          <a:p>
            <a:pPr marL="228600" indent="-228600" algn="just" defTabSz="457200">
              <a:lnSpc>
                <a:spcPct val="97000"/>
              </a:lnSpc>
              <a:spcBef>
                <a:spcPts val="100"/>
              </a:spcBef>
              <a:buFont typeface="Arial" pitchFamily="34" charset="0"/>
              <a:buNone/>
              <a:tabLst>
                <a:tab pos="723900" algn="l"/>
                <a:tab pos="1447800" algn="l"/>
                <a:tab pos="2171700" algn="l"/>
                <a:tab pos="2895600" algn="l"/>
                <a:tab pos="3619500" algn="l"/>
                <a:tab pos="4343400" algn="l"/>
              </a:tabLst>
            </a:pPr>
            <a:endParaRPr lang="en-GB" sz="2400" dirty="0">
              <a:latin typeface="Calibri" pitchFamily="34" charset="0"/>
              <a:ea typeface="ＭＳ Ｐゴシック" pitchFamily="34" charset="-128"/>
            </a:endParaRPr>
          </a:p>
          <a:p>
            <a:pPr marL="228600" indent="-228600" algn="just" defTabSz="457200">
              <a:lnSpc>
                <a:spcPct val="97000"/>
              </a:lnSpc>
              <a:spcBef>
                <a:spcPts val="100"/>
              </a:spcBef>
              <a:buFont typeface="Arial" pitchFamily="34" charset="0"/>
              <a:buNone/>
              <a:tabLst>
                <a:tab pos="723900" algn="l"/>
                <a:tab pos="1447800" algn="l"/>
                <a:tab pos="2171700" algn="l"/>
                <a:tab pos="2895600" algn="l"/>
                <a:tab pos="3619500" algn="l"/>
                <a:tab pos="4343400" algn="l"/>
              </a:tabLst>
            </a:pPr>
            <a:endParaRPr lang="en-GB" sz="2400" dirty="0">
              <a:latin typeface="Calibri" pitchFamily="34" charset="0"/>
              <a:ea typeface="ＭＳ Ｐゴシック" pitchFamily="34" charset="-128"/>
            </a:endParaRPr>
          </a:p>
        </p:txBody>
      </p:sp>
      <p:pic>
        <p:nvPicPr>
          <p:cNvPr id="18436" name="Picture 4"/>
          <p:cNvPicPr>
            <a:picLocks noChangeAspect="1" noChangeArrowheads="1"/>
          </p:cNvPicPr>
          <p:nvPr/>
        </p:nvPicPr>
        <p:blipFill>
          <a:blip r:embed="rId4"/>
          <a:srcRect/>
          <a:stretch>
            <a:fillRect/>
          </a:stretch>
        </p:blipFill>
        <p:spPr bwMode="auto">
          <a:xfrm>
            <a:off x="6357950" y="1268413"/>
            <a:ext cx="2528875" cy="4608512"/>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ublish_subscribe.gif"/>
          <p:cNvPicPr>
            <a:picLocks noChangeAspect="1" noChangeArrowheads="1"/>
          </p:cNvPicPr>
          <p:nvPr/>
        </p:nvPicPr>
        <p:blipFill>
          <a:blip r:embed="rId3"/>
          <a:srcRect/>
          <a:stretch>
            <a:fillRect/>
          </a:stretch>
        </p:blipFill>
        <p:spPr bwMode="auto">
          <a:xfrm>
            <a:off x="1835150" y="1341438"/>
            <a:ext cx="4105275" cy="2414587"/>
          </a:xfrm>
          <a:prstGeom prst="rect">
            <a:avLst/>
          </a:prstGeom>
          <a:noFill/>
        </p:spPr>
      </p:pic>
      <p:sp>
        <p:nvSpPr>
          <p:cNvPr id="3075" name="Rectangle 3"/>
          <p:cNvSpPr>
            <a:spLocks/>
          </p:cNvSpPr>
          <p:nvPr/>
        </p:nvSpPr>
        <p:spPr bwMode="auto">
          <a:xfrm>
            <a:off x="0" y="188913"/>
            <a:ext cx="8682038" cy="635000"/>
          </a:xfrm>
          <a:prstGeom prst="rect">
            <a:avLst/>
          </a:prstGeom>
          <a:noFill/>
          <a:ln w="9525">
            <a:noFill/>
            <a:miter lim="800000"/>
            <a:headEnd/>
            <a:tailEnd/>
          </a:ln>
        </p:spPr>
        <p:txBody>
          <a:bodyPr anchor="ctr"/>
          <a:lstStyle/>
          <a:p>
            <a:pPr algn="ctr" defTabSz="457200"/>
            <a:r>
              <a:rPr lang="en-GB" sz="2400">
                <a:latin typeface="Calibri" pitchFamily="34" charset="0"/>
                <a:ea typeface="ＭＳ Ｐゴシック" pitchFamily="34" charset="-128"/>
              </a:rPr>
              <a:t>MQTT - Publish Subscribe Messaging aka One to Many</a:t>
            </a:r>
          </a:p>
        </p:txBody>
      </p:sp>
      <p:sp>
        <p:nvSpPr>
          <p:cNvPr id="3076" name="Text Box 4"/>
          <p:cNvSpPr txBox="1">
            <a:spLocks noChangeArrowheads="1"/>
          </p:cNvSpPr>
          <p:nvPr/>
        </p:nvSpPr>
        <p:spPr bwMode="auto">
          <a:xfrm>
            <a:off x="107950" y="3770376"/>
            <a:ext cx="8885238" cy="3016210"/>
          </a:xfrm>
          <a:prstGeom prst="rect">
            <a:avLst/>
          </a:prstGeom>
          <a:noFill/>
          <a:ln w="9525">
            <a:noFill/>
            <a:miter lim="800000"/>
            <a:headEnd/>
            <a:tailEnd/>
          </a:ln>
          <a:effectLst/>
        </p:spPr>
        <p:txBody>
          <a:bodyPr>
            <a:spAutoFit/>
          </a:bodyPr>
          <a:lstStyle/>
          <a:p>
            <a:pPr algn="just">
              <a:buClr>
                <a:srgbClr val="000000"/>
              </a:buClr>
              <a:buSzPct val="100000"/>
              <a:buFont typeface="Times New Roman" pitchFamily="18" charset="0"/>
              <a:buNone/>
            </a:pPr>
            <a:r>
              <a:rPr lang="en-GB" sz="1600" dirty="0">
                <a:solidFill>
                  <a:srgbClr val="000000"/>
                </a:solidFill>
                <a:ea typeface="MS Gothic" pitchFamily="49" charset="-128"/>
              </a:rPr>
              <a:t>A Publish Subscribe messaging protocol allowing a message to be published once and multiple consumers (applications / devices) to receive the message providing decoupling between the producer and consumer(s)</a:t>
            </a:r>
            <a:endParaRPr lang="en-GB" sz="1400" dirty="0">
              <a:solidFill>
                <a:srgbClr val="000000"/>
              </a:solidFill>
              <a:ea typeface="MS Gothic" pitchFamily="49" charset="-128"/>
            </a:endParaRPr>
          </a:p>
          <a:p>
            <a:pPr algn="just">
              <a:buClr>
                <a:srgbClr val="000000"/>
              </a:buClr>
              <a:buSzPct val="100000"/>
              <a:buFont typeface="Times New Roman" pitchFamily="18" charset="0"/>
              <a:buNone/>
            </a:pPr>
            <a:endParaRPr lang="en-GB" sz="1400" dirty="0">
              <a:solidFill>
                <a:srgbClr val="000000"/>
              </a:solidFill>
              <a:ea typeface="MS Gothic" pitchFamily="49" charset="-128"/>
            </a:endParaRPr>
          </a:p>
          <a:p>
            <a:pPr algn="just">
              <a:buClr>
                <a:srgbClr val="000000"/>
              </a:buClr>
              <a:buSzPct val="100000"/>
              <a:buFont typeface="Times New Roman" pitchFamily="18" charset="0"/>
              <a:buNone/>
            </a:pPr>
            <a:endParaRPr lang="en-GB" sz="1400" dirty="0">
              <a:solidFill>
                <a:srgbClr val="000000"/>
              </a:solidFill>
              <a:ea typeface="MS Gothic" pitchFamily="49" charset="-128"/>
            </a:endParaRPr>
          </a:p>
          <a:p>
            <a:pPr algn="just">
              <a:buClr>
                <a:srgbClr val="000000"/>
              </a:buClr>
              <a:buSzPct val="100000"/>
              <a:buFont typeface="Times New Roman" pitchFamily="18" charset="0"/>
              <a:buNone/>
            </a:pPr>
            <a:r>
              <a:rPr lang="en-GB" sz="1600" dirty="0">
                <a:solidFill>
                  <a:srgbClr val="000000"/>
                </a:solidFill>
                <a:ea typeface="MS Gothic" pitchFamily="49" charset="-128"/>
              </a:rPr>
              <a:t>A producer sends (publishes) a message (publication) on a topic (subject)</a:t>
            </a:r>
          </a:p>
          <a:p>
            <a:pPr algn="just">
              <a:buClr>
                <a:srgbClr val="000000"/>
              </a:buClr>
              <a:buSzPct val="100000"/>
              <a:buFont typeface="Times New Roman" pitchFamily="18" charset="0"/>
              <a:buNone/>
            </a:pPr>
            <a:r>
              <a:rPr lang="en-GB" sz="1600" dirty="0">
                <a:solidFill>
                  <a:srgbClr val="000000"/>
                </a:solidFill>
                <a:ea typeface="MS Gothic" pitchFamily="49" charset="-128"/>
              </a:rPr>
              <a:t>A consumer subscribes (makes a subscription) for messages on a topic (subject) </a:t>
            </a:r>
          </a:p>
          <a:p>
            <a:pPr algn="just">
              <a:buClr>
                <a:srgbClr val="000000"/>
              </a:buClr>
              <a:buSzPct val="100000"/>
              <a:buFont typeface="Times New Roman" pitchFamily="18" charset="0"/>
              <a:buNone/>
            </a:pPr>
            <a:endParaRPr lang="en-GB" sz="1600" dirty="0">
              <a:solidFill>
                <a:srgbClr val="000000"/>
              </a:solidFill>
              <a:ea typeface="MS Gothic" pitchFamily="49" charset="-128"/>
            </a:endParaRPr>
          </a:p>
          <a:p>
            <a:pPr algn="just">
              <a:buClr>
                <a:srgbClr val="000000"/>
              </a:buClr>
              <a:buSzPct val="100000"/>
              <a:buFont typeface="Times New Roman" pitchFamily="18" charset="0"/>
              <a:buNone/>
            </a:pPr>
            <a:r>
              <a:rPr lang="en-GB" sz="1600" dirty="0">
                <a:solidFill>
                  <a:srgbClr val="000000"/>
                </a:solidFill>
                <a:ea typeface="MS Gothic" pitchFamily="49" charset="-128"/>
              </a:rPr>
              <a:t>A message server / broker matches publications to subscriptions </a:t>
            </a:r>
          </a:p>
          <a:p>
            <a:pPr algn="just">
              <a:buClr>
                <a:srgbClr val="000000"/>
              </a:buClr>
              <a:buSzPct val="100000"/>
              <a:buFont typeface="Times New Roman" pitchFamily="18" charset="0"/>
              <a:buChar char="•"/>
            </a:pPr>
            <a:r>
              <a:rPr lang="en-GB" sz="1600" dirty="0">
                <a:solidFill>
                  <a:srgbClr val="000000"/>
                </a:solidFill>
                <a:ea typeface="MS Gothic" pitchFamily="49" charset="-128"/>
              </a:rPr>
              <a:t>If no matches the message is discarded</a:t>
            </a:r>
          </a:p>
          <a:p>
            <a:pPr algn="just">
              <a:buClr>
                <a:srgbClr val="000000"/>
              </a:buClr>
              <a:buSzPct val="100000"/>
              <a:buFont typeface="Times New Roman" pitchFamily="18" charset="0"/>
              <a:buChar char="•"/>
            </a:pPr>
            <a:r>
              <a:rPr lang="en-GB" sz="1600" dirty="0">
                <a:solidFill>
                  <a:srgbClr val="000000"/>
                </a:solidFill>
                <a:ea typeface="MS Gothic" pitchFamily="49" charset="-128"/>
              </a:rPr>
              <a:t>If one or more matches the message is delivered to each matching subscriber/consumer</a:t>
            </a:r>
          </a:p>
          <a:p>
            <a:pPr algn="just">
              <a:buClr>
                <a:srgbClr val="000000"/>
              </a:buClr>
              <a:buSzPct val="100000"/>
              <a:buFont typeface="Times New Roman" pitchFamily="18" charset="0"/>
              <a:buNone/>
            </a:pPr>
            <a:endParaRPr lang="en-GB" sz="1800" dirty="0">
              <a:solidFill>
                <a:srgbClr val="000000"/>
              </a:solidFill>
              <a:ea typeface="MS Gothic" pitchFamily="49" charset="-12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8005"/>
            <a:ext cx="7886700" cy="1014496"/>
          </a:xfrm>
        </p:spPr>
        <p:txBody>
          <a:bodyPr/>
          <a:lstStyle/>
          <a:p>
            <a:r>
              <a:rPr lang="en-US" dirty="0"/>
              <a:t>MQTT component details</a:t>
            </a:r>
            <a:endParaRPr lang="el-GR" dirty="0"/>
          </a:p>
        </p:txBody>
      </p:sp>
      <p:sp>
        <p:nvSpPr>
          <p:cNvPr id="3" name="Content Placeholder 2"/>
          <p:cNvSpPr>
            <a:spLocks noGrp="1"/>
          </p:cNvSpPr>
          <p:nvPr>
            <p:ph sz="half" idx="1"/>
          </p:nvPr>
        </p:nvSpPr>
        <p:spPr>
          <a:xfrm>
            <a:off x="1117600" y="1643050"/>
            <a:ext cx="3566160" cy="3681412"/>
          </a:xfrm>
        </p:spPr>
        <p:txBody>
          <a:bodyPr>
            <a:noAutofit/>
          </a:bodyPr>
          <a:lstStyle/>
          <a:p>
            <a:r>
              <a:rPr lang="en-US" dirty="0"/>
              <a:t>Many – to – many Sub to Pub relationship</a:t>
            </a:r>
          </a:p>
          <a:p>
            <a:r>
              <a:rPr lang="en-US" dirty="0"/>
              <a:t>One Broker for every system</a:t>
            </a:r>
          </a:p>
          <a:p>
            <a:r>
              <a:rPr lang="en-US" dirty="0"/>
              <a:t>Subs authenticated to Broker</a:t>
            </a:r>
          </a:p>
          <a:p>
            <a:r>
              <a:rPr lang="en-US" dirty="0"/>
              <a:t>Subs/Pubs can be very constrained</a:t>
            </a:r>
          </a:p>
          <a:p>
            <a:r>
              <a:rPr lang="en-US" dirty="0"/>
              <a:t>Pub can be even only a sensor</a:t>
            </a:r>
          </a:p>
          <a:p>
            <a:r>
              <a:rPr lang="en-US" dirty="0"/>
              <a:t>Broker has to provide more computational power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9428" y="1762322"/>
            <a:ext cx="3737372" cy="3804844"/>
          </a:xfrm>
        </p:spPr>
      </p:pic>
    </p:spTree>
    <p:extLst>
      <p:ext uri="{BB962C8B-B14F-4D97-AF65-F5344CB8AC3E}">
        <p14:creationId xmlns:p14="http://schemas.microsoft.com/office/powerpoint/2010/main" val="35935268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endParaRPr lang="el-GR" dirty="0"/>
          </a:p>
        </p:txBody>
      </p:sp>
      <p:sp>
        <p:nvSpPr>
          <p:cNvPr id="3" name="Content Placeholder 2"/>
          <p:cNvSpPr>
            <a:spLocks noGrp="1"/>
          </p:cNvSpPr>
          <p:nvPr>
            <p:ph sz="half" idx="1"/>
          </p:nvPr>
        </p:nvSpPr>
        <p:spPr/>
        <p:txBody>
          <a:bodyPr/>
          <a:lstStyle/>
          <a:p>
            <a:r>
              <a:rPr lang="en-US" dirty="0"/>
              <a:t>What</a:t>
            </a:r>
          </a:p>
          <a:p>
            <a:pPr lvl="1"/>
            <a:r>
              <a:rPr lang="en-US" dirty="0"/>
              <a:t>Restrictions in order to enforce policies</a:t>
            </a:r>
          </a:p>
          <a:p>
            <a:r>
              <a:rPr lang="en-US" dirty="0"/>
              <a:t>Effect</a:t>
            </a:r>
          </a:p>
          <a:p>
            <a:pPr lvl="1"/>
            <a:r>
              <a:rPr lang="en-US" dirty="0"/>
              <a:t>Permission/Denial of access to a specific resource</a:t>
            </a:r>
            <a:endParaRPr lang="el-G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281" y="2963069"/>
            <a:ext cx="1785938" cy="2076450"/>
          </a:xfrm>
          <a:prstGeom prst="rect">
            <a:avLst/>
          </a:prstGeom>
        </p:spPr>
      </p:pic>
    </p:spTree>
    <p:extLst>
      <p:ext uri="{BB962C8B-B14F-4D97-AF65-F5344CB8AC3E}">
        <p14:creationId xmlns:p14="http://schemas.microsoft.com/office/powerpoint/2010/main" val="16926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Line 2"/>
          <p:cNvSpPr>
            <a:spLocks noChangeShapeType="1"/>
          </p:cNvSpPr>
          <p:nvPr/>
        </p:nvSpPr>
        <p:spPr bwMode="auto">
          <a:xfrm>
            <a:off x="1762125" y="5932487"/>
            <a:ext cx="5105400" cy="0"/>
          </a:xfrm>
          <a:prstGeom prst="line">
            <a:avLst/>
          </a:prstGeom>
          <a:noFill/>
          <a:ln w="28575">
            <a:solidFill>
              <a:schemeClr val="tx1"/>
            </a:solidFill>
            <a:round/>
            <a:headEnd/>
            <a:tailEnd/>
          </a:ln>
          <a:effectLst/>
        </p:spPr>
        <p:txBody>
          <a:bodyPr wrap="none">
            <a:prstTxWarp prst="textNoShape">
              <a:avLst/>
            </a:prstTxWarp>
          </a:bodyPr>
          <a:lstStyle/>
          <a:p>
            <a:endParaRPr lang="en-US"/>
          </a:p>
        </p:txBody>
      </p:sp>
      <p:sp>
        <p:nvSpPr>
          <p:cNvPr id="357379" name="Line 3"/>
          <p:cNvSpPr>
            <a:spLocks noChangeShapeType="1"/>
          </p:cNvSpPr>
          <p:nvPr/>
        </p:nvSpPr>
        <p:spPr bwMode="auto">
          <a:xfrm>
            <a:off x="7019925" y="4332287"/>
            <a:ext cx="0" cy="1524000"/>
          </a:xfrm>
          <a:prstGeom prst="line">
            <a:avLst/>
          </a:prstGeom>
          <a:noFill/>
          <a:ln w="28575">
            <a:solidFill>
              <a:schemeClr val="tx1"/>
            </a:solidFill>
            <a:round/>
            <a:headEnd/>
            <a:tailEnd/>
          </a:ln>
          <a:effectLst/>
        </p:spPr>
        <p:txBody>
          <a:bodyPr wrap="none">
            <a:prstTxWarp prst="textNoShape">
              <a:avLst/>
            </a:prstTxWarp>
          </a:bodyPr>
          <a:lstStyle/>
          <a:p>
            <a:endParaRPr lang="en-US"/>
          </a:p>
        </p:txBody>
      </p:sp>
      <p:sp>
        <p:nvSpPr>
          <p:cNvPr id="357380" name="Line 4"/>
          <p:cNvSpPr>
            <a:spLocks noChangeShapeType="1"/>
          </p:cNvSpPr>
          <p:nvPr/>
        </p:nvSpPr>
        <p:spPr bwMode="auto">
          <a:xfrm>
            <a:off x="1838325" y="4332287"/>
            <a:ext cx="5105400" cy="0"/>
          </a:xfrm>
          <a:prstGeom prst="line">
            <a:avLst/>
          </a:prstGeom>
          <a:noFill/>
          <a:ln w="28575">
            <a:solidFill>
              <a:schemeClr val="tx1"/>
            </a:solidFill>
            <a:round/>
            <a:headEnd/>
            <a:tailEnd/>
          </a:ln>
          <a:effectLst/>
        </p:spPr>
        <p:txBody>
          <a:bodyPr wrap="none">
            <a:prstTxWarp prst="textNoShape">
              <a:avLst/>
            </a:prstTxWarp>
          </a:bodyPr>
          <a:lstStyle/>
          <a:p>
            <a:endParaRPr lang="en-US"/>
          </a:p>
        </p:txBody>
      </p:sp>
      <p:sp>
        <p:nvSpPr>
          <p:cNvPr id="357381" name="Rectangle 5"/>
          <p:cNvSpPr>
            <a:spLocks noGrp="1" noChangeArrowheads="1"/>
          </p:cNvSpPr>
          <p:nvPr>
            <p:ph type="title"/>
          </p:nvPr>
        </p:nvSpPr>
        <p:spPr>
          <a:xfrm>
            <a:off x="33415" y="304800"/>
            <a:ext cx="8229600" cy="1143000"/>
          </a:xfrm>
        </p:spPr>
        <p:txBody>
          <a:bodyPr/>
          <a:lstStyle/>
          <a:p>
            <a:r>
              <a:rPr lang="en-US" sz="4000"/>
              <a:t>Routers</a:t>
            </a:r>
          </a:p>
        </p:txBody>
      </p:sp>
      <p:sp>
        <p:nvSpPr>
          <p:cNvPr id="357382" name="Text Box 6"/>
          <p:cNvSpPr txBox="1">
            <a:spLocks noChangeArrowheads="1"/>
          </p:cNvSpPr>
          <p:nvPr/>
        </p:nvSpPr>
        <p:spPr bwMode="auto">
          <a:xfrm>
            <a:off x="228600" y="1762238"/>
            <a:ext cx="8763000" cy="1209562"/>
          </a:xfrm>
          <a:prstGeom prst="rect">
            <a:avLst/>
          </a:prstGeom>
          <a:noFill/>
          <a:ln w="9525">
            <a:noFill/>
            <a:miter lim="800000"/>
            <a:headEnd/>
            <a:tailEnd/>
          </a:ln>
          <a:effectLst/>
        </p:spPr>
        <p:txBody>
          <a:bodyPr wrap="square">
            <a:prstTxWarp prst="textNoShape">
              <a:avLst/>
            </a:prstTxWarp>
            <a:spAutoFit/>
          </a:bodyPr>
          <a:lstStyle/>
          <a:p>
            <a:pPr algn="just" eaLnBrk="1" hangingPunct="1">
              <a:spcBef>
                <a:spcPct val="30000"/>
              </a:spcBef>
            </a:pPr>
            <a:r>
              <a:rPr lang="en-US" b="1" dirty="0">
                <a:latin typeface="Arial"/>
              </a:rPr>
              <a:t>Different networks </a:t>
            </a:r>
            <a:r>
              <a:rPr lang="en-US" dirty="0">
                <a:latin typeface="Arial"/>
              </a:rPr>
              <a:t>connect via </a:t>
            </a:r>
            <a:r>
              <a:rPr lang="en-US" b="1" dirty="0">
                <a:solidFill>
                  <a:srgbClr val="FF0000"/>
                </a:solidFill>
                <a:latin typeface="Arial"/>
              </a:rPr>
              <a:t>routers</a:t>
            </a:r>
            <a:r>
              <a:rPr lang="en-US" dirty="0">
                <a:solidFill>
                  <a:srgbClr val="FF0000"/>
                </a:solidFill>
                <a:latin typeface="Arial"/>
              </a:rPr>
              <a:t> </a:t>
            </a:r>
            <a:r>
              <a:rPr lang="en-US" dirty="0">
                <a:latin typeface="Arial"/>
              </a:rPr>
              <a:t>(not switches or hubs)</a:t>
            </a:r>
          </a:p>
          <a:p>
            <a:pPr algn="just" eaLnBrk="1" hangingPunct="1">
              <a:spcBef>
                <a:spcPct val="30000"/>
              </a:spcBef>
            </a:pPr>
            <a:r>
              <a:rPr lang="en-US" dirty="0">
                <a:latin typeface="Arial"/>
              </a:rPr>
              <a:t>Routers even connect networks based on different protocols, which is important since not all networks use the same protocol</a:t>
            </a:r>
            <a:r>
              <a:rPr lang="en-US" sz="2200" dirty="0">
                <a:latin typeface="Arial"/>
              </a:rPr>
              <a:t>.  </a:t>
            </a:r>
          </a:p>
        </p:txBody>
      </p:sp>
      <p:sp>
        <p:nvSpPr>
          <p:cNvPr id="357383" name="Rectangle 7"/>
          <p:cNvSpPr>
            <a:spLocks noChangeArrowheads="1"/>
          </p:cNvSpPr>
          <p:nvPr/>
        </p:nvSpPr>
        <p:spPr bwMode="auto">
          <a:xfrm>
            <a:off x="923925" y="3798887"/>
            <a:ext cx="7086600" cy="990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7384" name="Rectangle 8"/>
          <p:cNvSpPr>
            <a:spLocks noChangeArrowheads="1"/>
          </p:cNvSpPr>
          <p:nvPr/>
        </p:nvSpPr>
        <p:spPr bwMode="auto">
          <a:xfrm>
            <a:off x="923925" y="5399087"/>
            <a:ext cx="7086600" cy="10668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7385" name="Rectangle 9"/>
          <p:cNvSpPr>
            <a:spLocks noChangeArrowheads="1"/>
          </p:cNvSpPr>
          <p:nvPr/>
        </p:nvSpPr>
        <p:spPr bwMode="auto">
          <a:xfrm>
            <a:off x="6334125" y="3646487"/>
            <a:ext cx="1371600" cy="29718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pic>
        <p:nvPicPr>
          <p:cNvPr id="357386" name="Picture 10" descr="FILSERVI"/>
          <p:cNvPicPr>
            <a:picLocks noChangeAspect="1" noChangeArrowheads="1"/>
          </p:cNvPicPr>
          <p:nvPr/>
        </p:nvPicPr>
        <p:blipFill>
          <a:blip r:embed="rId2"/>
          <a:srcRect/>
          <a:stretch>
            <a:fillRect/>
          </a:stretch>
        </p:blipFill>
        <p:spPr bwMode="auto">
          <a:xfrm>
            <a:off x="1382713" y="5475287"/>
            <a:ext cx="528637" cy="914400"/>
          </a:xfrm>
          <a:prstGeom prst="rect">
            <a:avLst/>
          </a:prstGeom>
          <a:noFill/>
        </p:spPr>
      </p:pic>
      <p:pic>
        <p:nvPicPr>
          <p:cNvPr id="357387" name="Picture 11" descr="MACPOWRI"/>
          <p:cNvPicPr>
            <a:picLocks noChangeAspect="1" noChangeArrowheads="1"/>
          </p:cNvPicPr>
          <p:nvPr/>
        </p:nvPicPr>
        <p:blipFill>
          <a:blip r:embed="rId3"/>
          <a:srcRect/>
          <a:stretch>
            <a:fillRect/>
          </a:stretch>
        </p:blipFill>
        <p:spPr bwMode="auto">
          <a:xfrm>
            <a:off x="1266825" y="3875087"/>
            <a:ext cx="762000" cy="854075"/>
          </a:xfrm>
          <a:prstGeom prst="rect">
            <a:avLst/>
          </a:prstGeom>
          <a:noFill/>
        </p:spPr>
      </p:pic>
      <p:pic>
        <p:nvPicPr>
          <p:cNvPr id="357388" name="Picture 12" descr="UPSSYSI"/>
          <p:cNvPicPr>
            <a:picLocks noChangeAspect="1" noChangeArrowheads="1"/>
          </p:cNvPicPr>
          <p:nvPr/>
        </p:nvPicPr>
        <p:blipFill>
          <a:blip r:embed="rId4"/>
          <a:srcRect/>
          <a:stretch>
            <a:fillRect/>
          </a:stretch>
        </p:blipFill>
        <p:spPr bwMode="auto">
          <a:xfrm>
            <a:off x="6677025" y="3992562"/>
            <a:ext cx="711200" cy="619125"/>
          </a:xfrm>
          <a:prstGeom prst="rect">
            <a:avLst/>
          </a:prstGeom>
          <a:noFill/>
        </p:spPr>
      </p:pic>
      <p:pic>
        <p:nvPicPr>
          <p:cNvPr id="357389" name="Picture 13" descr="DSUI"/>
          <p:cNvPicPr>
            <a:picLocks noChangeAspect="1" noChangeArrowheads="1"/>
          </p:cNvPicPr>
          <p:nvPr/>
        </p:nvPicPr>
        <p:blipFill>
          <a:blip r:embed="rId5"/>
          <a:srcRect/>
          <a:stretch>
            <a:fillRect/>
          </a:stretch>
        </p:blipFill>
        <p:spPr bwMode="auto">
          <a:xfrm>
            <a:off x="2600325" y="3892550"/>
            <a:ext cx="990600" cy="817562"/>
          </a:xfrm>
          <a:prstGeom prst="rect">
            <a:avLst/>
          </a:prstGeom>
          <a:noFill/>
        </p:spPr>
      </p:pic>
      <p:pic>
        <p:nvPicPr>
          <p:cNvPr id="357390" name="Picture 14" descr="DSUI"/>
          <p:cNvPicPr>
            <a:picLocks noChangeAspect="1" noChangeArrowheads="1"/>
          </p:cNvPicPr>
          <p:nvPr/>
        </p:nvPicPr>
        <p:blipFill>
          <a:blip r:embed="rId5"/>
          <a:srcRect/>
          <a:stretch>
            <a:fillRect/>
          </a:stretch>
        </p:blipFill>
        <p:spPr bwMode="auto">
          <a:xfrm>
            <a:off x="4657725" y="3892550"/>
            <a:ext cx="990600" cy="817562"/>
          </a:xfrm>
          <a:prstGeom prst="rect">
            <a:avLst/>
          </a:prstGeom>
          <a:noFill/>
        </p:spPr>
      </p:pic>
      <p:pic>
        <p:nvPicPr>
          <p:cNvPr id="357391" name="Picture 15" descr="UPSSYSI"/>
          <p:cNvPicPr>
            <a:picLocks noChangeAspect="1" noChangeArrowheads="1"/>
          </p:cNvPicPr>
          <p:nvPr/>
        </p:nvPicPr>
        <p:blipFill>
          <a:blip r:embed="rId4"/>
          <a:srcRect/>
          <a:stretch>
            <a:fillRect/>
          </a:stretch>
        </p:blipFill>
        <p:spPr bwMode="auto">
          <a:xfrm>
            <a:off x="6677025" y="5622925"/>
            <a:ext cx="711200" cy="619125"/>
          </a:xfrm>
          <a:prstGeom prst="rect">
            <a:avLst/>
          </a:prstGeom>
          <a:noFill/>
        </p:spPr>
      </p:pic>
      <p:pic>
        <p:nvPicPr>
          <p:cNvPr id="357392" name="Picture 16" descr="DSUI"/>
          <p:cNvPicPr>
            <a:picLocks noChangeAspect="1" noChangeArrowheads="1"/>
          </p:cNvPicPr>
          <p:nvPr/>
        </p:nvPicPr>
        <p:blipFill>
          <a:blip r:embed="rId5"/>
          <a:srcRect/>
          <a:stretch>
            <a:fillRect/>
          </a:stretch>
        </p:blipFill>
        <p:spPr bwMode="auto">
          <a:xfrm>
            <a:off x="2600325" y="5522912"/>
            <a:ext cx="990600" cy="817563"/>
          </a:xfrm>
          <a:prstGeom prst="rect">
            <a:avLst/>
          </a:prstGeom>
          <a:noFill/>
        </p:spPr>
      </p:pic>
      <p:pic>
        <p:nvPicPr>
          <p:cNvPr id="357393" name="Picture 17" descr="DSUI"/>
          <p:cNvPicPr>
            <a:picLocks noChangeAspect="1" noChangeArrowheads="1"/>
          </p:cNvPicPr>
          <p:nvPr/>
        </p:nvPicPr>
        <p:blipFill>
          <a:blip r:embed="rId5"/>
          <a:srcRect/>
          <a:stretch>
            <a:fillRect/>
          </a:stretch>
        </p:blipFill>
        <p:spPr bwMode="auto">
          <a:xfrm>
            <a:off x="4657725" y="5522912"/>
            <a:ext cx="990600" cy="817563"/>
          </a:xfrm>
          <a:prstGeom prst="rect">
            <a:avLst/>
          </a:prstGeom>
          <a:noFill/>
        </p:spPr>
      </p:pic>
      <p:sp>
        <p:nvSpPr>
          <p:cNvPr id="357394" name="Text Box 18"/>
          <p:cNvSpPr txBox="1">
            <a:spLocks noChangeArrowheads="1"/>
          </p:cNvSpPr>
          <p:nvPr/>
        </p:nvSpPr>
        <p:spPr bwMode="auto">
          <a:xfrm>
            <a:off x="831850" y="3352800"/>
            <a:ext cx="1355725" cy="396875"/>
          </a:xfrm>
          <a:prstGeom prst="rect">
            <a:avLst/>
          </a:prstGeom>
          <a:noFill/>
          <a:ln w="9525">
            <a:noFill/>
            <a:miter lim="800000"/>
            <a:headEnd/>
            <a:tailEnd/>
          </a:ln>
          <a:effectLst/>
        </p:spPr>
        <p:txBody>
          <a:bodyPr wrap="none">
            <a:prstTxWarp prst="textNoShape">
              <a:avLst/>
            </a:prstTxWarp>
            <a:spAutoFit/>
          </a:bodyPr>
          <a:lstStyle/>
          <a:p>
            <a:pPr eaLnBrk="1" hangingPunct="1"/>
            <a:r>
              <a:rPr lang="en-US" sz="2000"/>
              <a:t>Network X</a:t>
            </a:r>
          </a:p>
        </p:txBody>
      </p:sp>
      <p:sp>
        <p:nvSpPr>
          <p:cNvPr id="357395" name="Text Box 19"/>
          <p:cNvSpPr txBox="1">
            <a:spLocks noChangeArrowheads="1"/>
          </p:cNvSpPr>
          <p:nvPr/>
        </p:nvSpPr>
        <p:spPr bwMode="auto">
          <a:xfrm>
            <a:off x="831850" y="5018087"/>
            <a:ext cx="1341438" cy="396875"/>
          </a:xfrm>
          <a:prstGeom prst="rect">
            <a:avLst/>
          </a:prstGeom>
          <a:noFill/>
          <a:ln w="9525">
            <a:noFill/>
            <a:miter lim="800000"/>
            <a:headEnd/>
            <a:tailEnd/>
          </a:ln>
          <a:effectLst/>
        </p:spPr>
        <p:txBody>
          <a:bodyPr wrap="none">
            <a:prstTxWarp prst="textNoShape">
              <a:avLst/>
            </a:prstTxWarp>
            <a:spAutoFit/>
          </a:bodyPr>
          <a:lstStyle/>
          <a:p>
            <a:pPr eaLnBrk="1" hangingPunct="1"/>
            <a:r>
              <a:rPr lang="en-US" sz="2000"/>
              <a:t>Network Z</a:t>
            </a:r>
          </a:p>
        </p:txBody>
      </p:sp>
      <p:sp>
        <p:nvSpPr>
          <p:cNvPr id="357397" name="Text Box 21"/>
          <p:cNvSpPr txBox="1">
            <a:spLocks noChangeArrowheads="1"/>
          </p:cNvSpPr>
          <p:nvPr/>
        </p:nvSpPr>
        <p:spPr bwMode="auto">
          <a:xfrm>
            <a:off x="3590925" y="3859212"/>
            <a:ext cx="1201738" cy="396875"/>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2000"/>
              <a:t>Switches</a:t>
            </a:r>
          </a:p>
        </p:txBody>
      </p:sp>
      <p:sp>
        <p:nvSpPr>
          <p:cNvPr id="357398" name="Text Box 22"/>
          <p:cNvSpPr txBox="1">
            <a:spLocks noChangeArrowheads="1"/>
          </p:cNvSpPr>
          <p:nvPr/>
        </p:nvSpPr>
        <p:spPr bwMode="auto">
          <a:xfrm>
            <a:off x="7086600" y="4865687"/>
            <a:ext cx="1082723" cy="400110"/>
          </a:xfrm>
          <a:prstGeom prst="rect">
            <a:avLst/>
          </a:prstGeom>
          <a:noFill/>
          <a:ln w="9525">
            <a:noFill/>
            <a:miter lim="800000"/>
            <a:headEnd/>
            <a:tailEnd/>
          </a:ln>
          <a:effectLst/>
        </p:spPr>
        <p:txBody>
          <a:bodyPr wrap="none">
            <a:prstTxWarp prst="textNoShape">
              <a:avLst/>
            </a:prstTxWarp>
            <a:spAutoFit/>
          </a:bodyPr>
          <a:lstStyle/>
          <a:p>
            <a:pPr eaLnBrk="1" hangingPunct="1"/>
            <a:r>
              <a:rPr lang="en-US" sz="2000" dirty="0">
                <a:solidFill>
                  <a:srgbClr val="FFFFFF"/>
                </a:solidFill>
                <a:latin typeface="Arial"/>
                <a:cs typeface="Arial"/>
              </a:rPr>
              <a:t>Routers</a:t>
            </a:r>
          </a:p>
        </p:txBody>
      </p:sp>
      <p:sp>
        <p:nvSpPr>
          <p:cNvPr id="357399" name="Text Box 23"/>
          <p:cNvSpPr txBox="1">
            <a:spLocks noChangeArrowheads="1"/>
          </p:cNvSpPr>
          <p:nvPr/>
        </p:nvSpPr>
        <p:spPr bwMode="auto">
          <a:xfrm>
            <a:off x="3590925" y="5475287"/>
            <a:ext cx="1201738" cy="396875"/>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2000"/>
              <a:t>Switches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480"/>
            <a:ext cx="8913813" cy="914400"/>
          </a:xfrm>
        </p:spPr>
        <p:txBody>
          <a:bodyPr/>
          <a:lstStyle/>
          <a:p>
            <a:r>
              <a:rPr lang="en-US" dirty="0"/>
              <a:t>Access Control Policy</a:t>
            </a:r>
            <a:endParaRPr lang="el-GR" dirty="0"/>
          </a:p>
        </p:txBody>
      </p:sp>
      <p:sp>
        <p:nvSpPr>
          <p:cNvPr id="3" name="Content Placeholder 2"/>
          <p:cNvSpPr>
            <a:spLocks noGrp="1"/>
          </p:cNvSpPr>
          <p:nvPr>
            <p:ph idx="1"/>
          </p:nvPr>
        </p:nvSpPr>
        <p:spPr>
          <a:xfrm>
            <a:off x="571472" y="1643051"/>
            <a:ext cx="7610476" cy="2214578"/>
          </a:xfrm>
        </p:spPr>
        <p:txBody>
          <a:bodyPr/>
          <a:lstStyle/>
          <a:p>
            <a:r>
              <a:rPr lang="en-US" dirty="0"/>
              <a:t>Set of rules that allow/deny access</a:t>
            </a:r>
          </a:p>
          <a:p>
            <a:r>
              <a:rPr lang="en-US" dirty="0"/>
              <a:t>Rules depend on attributes</a:t>
            </a:r>
          </a:p>
          <a:p>
            <a:r>
              <a:rPr lang="en-US" dirty="0"/>
              <a:t>Access control evaluates attributes only once at request time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40" y="3500438"/>
            <a:ext cx="3420244" cy="2928958"/>
          </a:xfrm>
          <a:prstGeom prst="rect">
            <a:avLst/>
          </a:prstGeom>
        </p:spPr>
      </p:pic>
    </p:spTree>
    <p:extLst>
      <p:ext uri="{BB962C8B-B14F-4D97-AF65-F5344CB8AC3E}">
        <p14:creationId xmlns:p14="http://schemas.microsoft.com/office/powerpoint/2010/main" val="96353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42"/>
            <a:ext cx="8913813" cy="914400"/>
          </a:xfrm>
        </p:spPr>
        <p:txBody>
          <a:bodyPr/>
          <a:lstStyle/>
          <a:p>
            <a:r>
              <a:rPr lang="en-US" dirty="0"/>
              <a:t>Attribute mutability</a:t>
            </a:r>
            <a:endParaRPr lang="el-GR" dirty="0"/>
          </a:p>
        </p:txBody>
      </p:sp>
      <p:sp>
        <p:nvSpPr>
          <p:cNvPr id="3" name="Content Placeholder 2"/>
          <p:cNvSpPr>
            <a:spLocks noGrp="1"/>
          </p:cNvSpPr>
          <p:nvPr>
            <p:ph idx="1"/>
          </p:nvPr>
        </p:nvSpPr>
        <p:spPr>
          <a:xfrm>
            <a:off x="500034" y="1571612"/>
            <a:ext cx="7610476" cy="3670767"/>
          </a:xfrm>
        </p:spPr>
        <p:txBody>
          <a:bodyPr>
            <a:normAutofit/>
          </a:bodyPr>
          <a:lstStyle/>
          <a:p>
            <a:r>
              <a:rPr lang="en-US" sz="2000" dirty="0"/>
              <a:t>Conditions may change during time</a:t>
            </a:r>
          </a:p>
          <a:p>
            <a:r>
              <a:rPr lang="en-US" sz="2000" dirty="0"/>
              <a:t>So do attributes</a:t>
            </a:r>
          </a:p>
          <a:p>
            <a:r>
              <a:rPr lang="en-US" sz="2000" dirty="0"/>
              <a:t>New attribute values may affect conditions</a:t>
            </a:r>
          </a:p>
          <a:p>
            <a:r>
              <a:rPr lang="en-US" sz="2000" dirty="0"/>
              <a:t>What if they violate policy?</a:t>
            </a:r>
          </a:p>
          <a:p>
            <a:pPr marL="0" indent="0">
              <a:buNone/>
            </a:pPr>
            <a:endParaRPr lang="el-GR"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3" y="3626147"/>
            <a:ext cx="5391150" cy="3160439"/>
          </a:xfrm>
          <a:prstGeom prst="rect">
            <a:avLst/>
          </a:prstGeom>
        </p:spPr>
      </p:pic>
    </p:spTree>
    <p:extLst>
      <p:ext uri="{BB962C8B-B14F-4D97-AF65-F5344CB8AC3E}">
        <p14:creationId xmlns:p14="http://schemas.microsoft.com/office/powerpoint/2010/main" val="8125713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8913813" cy="914400"/>
          </a:xfrm>
        </p:spPr>
        <p:txBody>
          <a:bodyPr/>
          <a:lstStyle/>
          <a:p>
            <a:r>
              <a:rPr lang="en-US" dirty="0"/>
              <a:t>COAP</a:t>
            </a:r>
          </a:p>
        </p:txBody>
      </p:sp>
      <p:pic>
        <p:nvPicPr>
          <p:cNvPr id="137218" name="Picture 2"/>
          <p:cNvPicPr>
            <a:picLocks noChangeAspect="1" noChangeArrowheads="1"/>
          </p:cNvPicPr>
          <p:nvPr/>
        </p:nvPicPr>
        <p:blipFill>
          <a:blip r:embed="rId2"/>
          <a:srcRect/>
          <a:stretch>
            <a:fillRect/>
          </a:stretch>
        </p:blipFill>
        <p:spPr bwMode="auto">
          <a:xfrm>
            <a:off x="185322" y="1214422"/>
            <a:ext cx="8744395" cy="5328480"/>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1" name="Picture 3"/>
          <p:cNvPicPr>
            <a:picLocks noChangeAspect="1" noChangeArrowheads="1"/>
          </p:cNvPicPr>
          <p:nvPr/>
        </p:nvPicPr>
        <p:blipFill>
          <a:blip r:embed="rId2"/>
          <a:srcRect/>
          <a:stretch>
            <a:fillRect/>
          </a:stretch>
        </p:blipFill>
        <p:spPr bwMode="auto">
          <a:xfrm>
            <a:off x="68937" y="214290"/>
            <a:ext cx="8932219" cy="6143668"/>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srcRect/>
          <a:stretch>
            <a:fillRect/>
          </a:stretch>
        </p:blipFill>
        <p:spPr bwMode="auto">
          <a:xfrm>
            <a:off x="-5852" y="285728"/>
            <a:ext cx="9149852" cy="6357982"/>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srcRect/>
          <a:stretch>
            <a:fillRect/>
          </a:stretch>
        </p:blipFill>
        <p:spPr bwMode="auto">
          <a:xfrm>
            <a:off x="118704" y="285727"/>
            <a:ext cx="8905711" cy="607223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AutoShape 2"/>
          <p:cNvSpPr>
            <a:spLocks noGrp="1" noChangeArrowheads="1"/>
          </p:cNvSpPr>
          <p:nvPr>
            <p:ph type="title"/>
          </p:nvPr>
        </p:nvSpPr>
        <p:spPr>
          <a:xfrm>
            <a:off x="0" y="152400"/>
            <a:ext cx="8913813" cy="914400"/>
          </a:xfrm>
        </p:spPr>
        <p:txBody>
          <a:bodyPr/>
          <a:lstStyle/>
          <a:p>
            <a:r>
              <a:rPr lang="en-US" dirty="0"/>
              <a:t>TCP/IP</a:t>
            </a:r>
          </a:p>
        </p:txBody>
      </p:sp>
      <p:sp>
        <p:nvSpPr>
          <p:cNvPr id="330755" name="Rectangle 3"/>
          <p:cNvSpPr>
            <a:spLocks noGrp="1" noChangeArrowheads="1"/>
          </p:cNvSpPr>
          <p:nvPr>
            <p:ph idx="1"/>
          </p:nvPr>
        </p:nvSpPr>
        <p:spPr>
          <a:xfrm>
            <a:off x="533400" y="1219201"/>
            <a:ext cx="8305800" cy="2743200"/>
          </a:xfrm>
        </p:spPr>
        <p:txBody>
          <a:bodyPr>
            <a:normAutofit/>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Transmission Control Protocol/Internet Protocol (TCP/IP) provides the technical foundation for the public Internet as well as for large numbers of private network.  It is defined in terms of layers.</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Do you use TCP/IP?</a:t>
            </a:r>
          </a:p>
          <a:p>
            <a:pPr lvl="1" algn="just"/>
            <a:r>
              <a:rPr lang="en-US" dirty="0">
                <a:latin typeface="Times New Roman" panose="02020603050405020304" pitchFamily="18" charset="0"/>
                <a:ea typeface="Tahoma" panose="020B0604030504040204" pitchFamily="34" charset="0"/>
                <a:cs typeface="Times New Roman" panose="02020603050405020304" pitchFamily="18" charset="0"/>
              </a:rPr>
              <a:t>If you are on the Internet, yes, you are using TCP/IP.</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TCP/IP layers    (at left, with particular implementations at right)</a:t>
            </a:r>
          </a:p>
          <a:p>
            <a:pPr algn="just"/>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30757" name="Picture 5" descr="bal95588_0710"/>
          <p:cNvPicPr>
            <a:picLocks noChangeAspect="1" noChangeArrowheads="1"/>
          </p:cNvPicPr>
          <p:nvPr/>
        </p:nvPicPr>
        <p:blipFill>
          <a:blip r:embed="rId3"/>
          <a:srcRect/>
          <a:stretch>
            <a:fillRect/>
          </a:stretch>
        </p:blipFill>
        <p:spPr bwMode="auto">
          <a:xfrm>
            <a:off x="609600" y="4114800"/>
            <a:ext cx="8077200" cy="2667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0" y="381000"/>
            <a:ext cx="8913813" cy="914400"/>
          </a:xfrm>
        </p:spPr>
        <p:txBody>
          <a:bodyPr/>
          <a:lstStyle/>
          <a:p>
            <a:r>
              <a:rPr lang="en-US" dirty="0"/>
              <a:t>A TCP/IP network packet</a:t>
            </a:r>
          </a:p>
        </p:txBody>
      </p:sp>
      <p:sp>
        <p:nvSpPr>
          <p:cNvPr id="180227" name="Rectangle 3"/>
          <p:cNvSpPr>
            <a:spLocks noGrp="1" noChangeArrowheads="1"/>
          </p:cNvSpPr>
          <p:nvPr>
            <p:ph idx="1"/>
          </p:nvPr>
        </p:nvSpPr>
        <p:spPr>
          <a:xfrm>
            <a:off x="381000" y="1600200"/>
            <a:ext cx="8229600" cy="1828800"/>
          </a:xfrm>
        </p:spPr>
        <p:txBody>
          <a:bodyPr>
            <a:normAutofit/>
          </a:bodyPr>
          <a:lstStyle/>
          <a:p>
            <a:pPr algn="just"/>
            <a:r>
              <a:rPr lang="en-US" sz="2800" dirty="0">
                <a:latin typeface="Times New Roman" panose="02020603050405020304" pitchFamily="18" charset="0"/>
                <a:cs typeface="Times New Roman" panose="02020603050405020304" pitchFamily="18" charset="0"/>
              </a:rPr>
              <a:t>Here is the basic structure of any one of trillions of packets traversing the Internet at this moment</a:t>
            </a:r>
          </a:p>
          <a:p>
            <a:pPr algn="just"/>
            <a:endParaRPr lang="en-US" sz="2000" dirty="0">
              <a:latin typeface="Times New Roman" panose="02020603050405020304" pitchFamily="18" charset="0"/>
              <a:cs typeface="Times New Roman" panose="02020603050405020304" pitchFamily="18" charset="0"/>
            </a:endParaRPr>
          </a:p>
        </p:txBody>
      </p:sp>
      <p:sp>
        <p:nvSpPr>
          <p:cNvPr id="180228" name="Line 4"/>
          <p:cNvSpPr>
            <a:spLocks noChangeShapeType="1"/>
          </p:cNvSpPr>
          <p:nvPr/>
        </p:nvSpPr>
        <p:spPr bwMode="auto">
          <a:xfrm>
            <a:off x="5873750" y="4144963"/>
            <a:ext cx="1295400" cy="0"/>
          </a:xfrm>
          <a:prstGeom prst="line">
            <a:avLst/>
          </a:prstGeom>
          <a:noFill/>
          <a:ln w="28575">
            <a:solidFill>
              <a:srgbClr val="0099CC"/>
            </a:solidFill>
            <a:round/>
            <a:headEnd/>
            <a:tailEnd type="triangle" w="med" len="med"/>
          </a:ln>
          <a:effectLst/>
        </p:spPr>
        <p:txBody>
          <a:bodyPr wrap="none"/>
          <a:lstStyle/>
          <a:p>
            <a:endParaRPr lang="en-US">
              <a:solidFill>
                <a:srgbClr val="FF6600"/>
              </a:solidFill>
            </a:endParaRPr>
          </a:p>
        </p:txBody>
      </p:sp>
      <p:sp>
        <p:nvSpPr>
          <p:cNvPr id="180229" name="Line 5"/>
          <p:cNvSpPr>
            <a:spLocks noChangeShapeType="1"/>
          </p:cNvSpPr>
          <p:nvPr/>
        </p:nvSpPr>
        <p:spPr bwMode="auto">
          <a:xfrm rot="-10800000">
            <a:off x="5340350" y="4144963"/>
            <a:ext cx="1295400" cy="1587"/>
          </a:xfrm>
          <a:prstGeom prst="line">
            <a:avLst/>
          </a:prstGeom>
          <a:noFill/>
          <a:ln w="28575">
            <a:solidFill>
              <a:srgbClr val="0099CC"/>
            </a:solidFill>
            <a:round/>
            <a:headEnd/>
            <a:tailEnd type="triangle" w="med" len="med"/>
          </a:ln>
          <a:effectLst/>
        </p:spPr>
        <p:txBody>
          <a:bodyPr wrap="none"/>
          <a:lstStyle/>
          <a:p>
            <a:endParaRPr lang="en-US">
              <a:solidFill>
                <a:srgbClr val="FF6600"/>
              </a:solidFill>
            </a:endParaRPr>
          </a:p>
        </p:txBody>
      </p:sp>
      <p:sp>
        <p:nvSpPr>
          <p:cNvPr id="180230" name="Rectangle 6"/>
          <p:cNvSpPr>
            <a:spLocks noChangeArrowheads="1"/>
          </p:cNvSpPr>
          <p:nvPr/>
        </p:nvSpPr>
        <p:spPr bwMode="auto">
          <a:xfrm>
            <a:off x="2901950" y="4297363"/>
            <a:ext cx="2438400" cy="685800"/>
          </a:xfrm>
          <a:prstGeom prst="rect">
            <a:avLst/>
          </a:prstGeom>
          <a:solidFill>
            <a:srgbClr val="0066FF"/>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1" name="Rectangle 7"/>
          <p:cNvSpPr>
            <a:spLocks noChangeArrowheads="1"/>
          </p:cNvSpPr>
          <p:nvPr/>
        </p:nvSpPr>
        <p:spPr bwMode="auto">
          <a:xfrm>
            <a:off x="1758950" y="4297363"/>
            <a:ext cx="1143000" cy="685800"/>
          </a:xfrm>
          <a:prstGeom prst="rect">
            <a:avLst/>
          </a:prstGeom>
          <a:solidFill>
            <a:schemeClr val="accent2"/>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2" name="Rectangle 8"/>
          <p:cNvSpPr>
            <a:spLocks noChangeArrowheads="1"/>
          </p:cNvSpPr>
          <p:nvPr/>
        </p:nvSpPr>
        <p:spPr bwMode="auto">
          <a:xfrm>
            <a:off x="5340350" y="4297363"/>
            <a:ext cx="304800" cy="685800"/>
          </a:xfrm>
          <a:prstGeom prst="rect">
            <a:avLst/>
          </a:prstGeom>
          <a:solidFill>
            <a:schemeClr val="accent1"/>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3" name="Rectangle 9"/>
          <p:cNvSpPr>
            <a:spLocks noChangeArrowheads="1"/>
          </p:cNvSpPr>
          <p:nvPr/>
        </p:nvSpPr>
        <p:spPr bwMode="auto">
          <a:xfrm>
            <a:off x="5645150" y="4297363"/>
            <a:ext cx="304800" cy="685800"/>
          </a:xfrm>
          <a:prstGeom prst="rect">
            <a:avLst/>
          </a:prstGeom>
          <a:solidFill>
            <a:schemeClr val="accent2"/>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4" name="Rectangle 10"/>
          <p:cNvSpPr>
            <a:spLocks noChangeArrowheads="1"/>
          </p:cNvSpPr>
          <p:nvPr/>
        </p:nvSpPr>
        <p:spPr bwMode="auto">
          <a:xfrm>
            <a:off x="6559550" y="4297363"/>
            <a:ext cx="304800" cy="685800"/>
          </a:xfrm>
          <a:prstGeom prst="rect">
            <a:avLst/>
          </a:prstGeom>
          <a:solidFill>
            <a:srgbClr val="0099CC"/>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5" name="Rectangle 11"/>
          <p:cNvSpPr>
            <a:spLocks noChangeArrowheads="1"/>
          </p:cNvSpPr>
          <p:nvPr/>
        </p:nvSpPr>
        <p:spPr bwMode="auto">
          <a:xfrm>
            <a:off x="6254750" y="4297363"/>
            <a:ext cx="304800" cy="685800"/>
          </a:xfrm>
          <a:prstGeom prst="rect">
            <a:avLst/>
          </a:prstGeom>
          <a:solidFill>
            <a:schemeClr val="accent2"/>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6" name="Rectangle 12"/>
          <p:cNvSpPr>
            <a:spLocks noChangeArrowheads="1"/>
          </p:cNvSpPr>
          <p:nvPr/>
        </p:nvSpPr>
        <p:spPr bwMode="auto">
          <a:xfrm>
            <a:off x="5949950" y="4297363"/>
            <a:ext cx="304800" cy="685800"/>
          </a:xfrm>
          <a:prstGeom prst="rect">
            <a:avLst/>
          </a:prstGeom>
          <a:solidFill>
            <a:schemeClr val="accent2"/>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7" name="Rectangle 13"/>
          <p:cNvSpPr>
            <a:spLocks noChangeArrowheads="1"/>
          </p:cNvSpPr>
          <p:nvPr/>
        </p:nvSpPr>
        <p:spPr bwMode="auto">
          <a:xfrm>
            <a:off x="6864350" y="4297363"/>
            <a:ext cx="304800" cy="685800"/>
          </a:xfrm>
          <a:prstGeom prst="rect">
            <a:avLst/>
          </a:prstGeom>
          <a:solidFill>
            <a:schemeClr val="accent2"/>
          </a:solidFill>
          <a:ln w="9525">
            <a:solidFill>
              <a:schemeClr val="tx1"/>
            </a:solidFill>
            <a:miter lim="800000"/>
            <a:headEnd/>
            <a:tailEnd/>
          </a:ln>
          <a:effectLst/>
        </p:spPr>
        <p:txBody>
          <a:bodyPr wrap="none" anchor="ctr"/>
          <a:lstStyle/>
          <a:p>
            <a:endParaRPr lang="en-US">
              <a:solidFill>
                <a:srgbClr val="FF6600"/>
              </a:solidFill>
            </a:endParaRPr>
          </a:p>
        </p:txBody>
      </p:sp>
      <p:sp>
        <p:nvSpPr>
          <p:cNvPr id="180238" name="Text Box 14"/>
          <p:cNvSpPr txBox="1">
            <a:spLocks noChangeArrowheads="1"/>
          </p:cNvSpPr>
          <p:nvPr/>
        </p:nvSpPr>
        <p:spPr bwMode="auto">
          <a:xfrm>
            <a:off x="1835150" y="3763963"/>
            <a:ext cx="904875" cy="396875"/>
          </a:xfrm>
          <a:prstGeom prst="rect">
            <a:avLst/>
          </a:prstGeom>
          <a:noFill/>
          <a:ln w="9525">
            <a:noFill/>
            <a:miter lim="800000"/>
            <a:headEnd/>
            <a:tailEnd/>
          </a:ln>
          <a:effectLst/>
        </p:spPr>
        <p:txBody>
          <a:bodyPr wrap="none">
            <a:spAutoFit/>
          </a:bodyPr>
          <a:lstStyle/>
          <a:p>
            <a:pPr algn="ctr"/>
            <a:r>
              <a:rPr lang="en-US" sz="2000">
                <a:solidFill>
                  <a:srgbClr val="FF6600"/>
                </a:solidFill>
              </a:rPr>
              <a:t>Trailer</a:t>
            </a:r>
          </a:p>
        </p:txBody>
      </p:sp>
      <p:sp>
        <p:nvSpPr>
          <p:cNvPr id="180239" name="Text Box 15"/>
          <p:cNvSpPr txBox="1">
            <a:spLocks noChangeArrowheads="1"/>
          </p:cNvSpPr>
          <p:nvPr/>
        </p:nvSpPr>
        <p:spPr bwMode="auto">
          <a:xfrm>
            <a:off x="5856402" y="3763963"/>
            <a:ext cx="928459" cy="400110"/>
          </a:xfrm>
          <a:prstGeom prst="rect">
            <a:avLst/>
          </a:prstGeom>
          <a:noFill/>
          <a:ln w="9525">
            <a:noFill/>
            <a:miter lim="800000"/>
            <a:headEnd/>
            <a:tailEnd/>
          </a:ln>
          <a:effectLst/>
        </p:spPr>
        <p:txBody>
          <a:bodyPr wrap="none">
            <a:spAutoFit/>
          </a:bodyPr>
          <a:lstStyle/>
          <a:p>
            <a:pPr algn="ctr"/>
            <a:r>
              <a:rPr lang="en-US" sz="2000">
                <a:solidFill>
                  <a:srgbClr val="FF6600"/>
                </a:solidFill>
              </a:rPr>
              <a:t>Header</a:t>
            </a:r>
          </a:p>
        </p:txBody>
      </p:sp>
      <p:sp>
        <p:nvSpPr>
          <p:cNvPr id="180240" name="Text Box 16"/>
          <p:cNvSpPr txBox="1">
            <a:spLocks noChangeArrowheads="1"/>
          </p:cNvSpPr>
          <p:nvPr/>
        </p:nvSpPr>
        <p:spPr bwMode="auto">
          <a:xfrm>
            <a:off x="3504495" y="3763963"/>
            <a:ext cx="1261884" cy="400110"/>
          </a:xfrm>
          <a:prstGeom prst="rect">
            <a:avLst/>
          </a:prstGeom>
          <a:noFill/>
          <a:ln w="9525">
            <a:noFill/>
            <a:miter lim="800000"/>
            <a:headEnd/>
            <a:tailEnd/>
          </a:ln>
          <a:effectLst/>
        </p:spPr>
        <p:txBody>
          <a:bodyPr wrap="none">
            <a:spAutoFit/>
          </a:bodyPr>
          <a:lstStyle/>
          <a:p>
            <a:pPr algn="ctr"/>
            <a:r>
              <a:rPr lang="en-US" sz="2000">
                <a:solidFill>
                  <a:srgbClr val="FF6600"/>
                </a:solidFill>
              </a:rPr>
              <a:t>Data Field</a:t>
            </a:r>
          </a:p>
        </p:txBody>
      </p:sp>
      <p:sp>
        <p:nvSpPr>
          <p:cNvPr id="180241" name="Line 17"/>
          <p:cNvSpPr>
            <a:spLocks noChangeShapeType="1"/>
          </p:cNvSpPr>
          <p:nvPr/>
        </p:nvSpPr>
        <p:spPr bwMode="auto">
          <a:xfrm>
            <a:off x="6711950" y="4830763"/>
            <a:ext cx="0" cy="473075"/>
          </a:xfrm>
          <a:prstGeom prst="line">
            <a:avLst/>
          </a:prstGeom>
          <a:noFill/>
          <a:ln w="9525">
            <a:solidFill>
              <a:schemeClr val="tx1"/>
            </a:solidFill>
            <a:round/>
            <a:headEnd/>
            <a:tailEnd/>
          </a:ln>
          <a:effectLst/>
        </p:spPr>
        <p:txBody>
          <a:bodyPr wrap="none"/>
          <a:lstStyle/>
          <a:p>
            <a:endParaRPr lang="en-US">
              <a:solidFill>
                <a:srgbClr val="FF6600"/>
              </a:solidFill>
            </a:endParaRPr>
          </a:p>
        </p:txBody>
      </p:sp>
      <p:sp>
        <p:nvSpPr>
          <p:cNvPr id="180242" name="Text Box 18"/>
          <p:cNvSpPr txBox="1">
            <a:spLocks noChangeArrowheads="1"/>
          </p:cNvSpPr>
          <p:nvPr/>
        </p:nvSpPr>
        <p:spPr bwMode="auto">
          <a:xfrm>
            <a:off x="6269040" y="5353050"/>
            <a:ext cx="1608133" cy="584776"/>
          </a:xfrm>
          <a:prstGeom prst="rect">
            <a:avLst/>
          </a:prstGeom>
          <a:noFill/>
          <a:ln w="9525">
            <a:solidFill>
              <a:schemeClr val="tx1"/>
            </a:solidFill>
            <a:miter lim="800000"/>
            <a:headEnd/>
            <a:tailEnd/>
          </a:ln>
          <a:effectLst/>
        </p:spPr>
        <p:txBody>
          <a:bodyPr wrap="none">
            <a:spAutoFit/>
          </a:bodyPr>
          <a:lstStyle/>
          <a:p>
            <a:pPr algn="ctr"/>
            <a:r>
              <a:rPr lang="en-US" sz="1600" dirty="0">
                <a:solidFill>
                  <a:srgbClr val="FF6600"/>
                </a:solidFill>
              </a:rPr>
              <a:t>IP Address</a:t>
            </a:r>
          </a:p>
          <a:p>
            <a:pPr algn="ctr"/>
            <a:r>
              <a:rPr lang="en-US" sz="1600" dirty="0">
                <a:solidFill>
                  <a:srgbClr val="FF6600"/>
                </a:solidFill>
              </a:rPr>
              <a:t>Destination Field</a:t>
            </a:r>
          </a:p>
        </p:txBody>
      </p:sp>
      <p:sp>
        <p:nvSpPr>
          <p:cNvPr id="180243" name="Line 19"/>
          <p:cNvSpPr>
            <a:spLocks noChangeShapeType="1"/>
          </p:cNvSpPr>
          <p:nvPr/>
        </p:nvSpPr>
        <p:spPr bwMode="auto">
          <a:xfrm>
            <a:off x="1758950" y="3382963"/>
            <a:ext cx="5410200" cy="0"/>
          </a:xfrm>
          <a:prstGeom prst="line">
            <a:avLst/>
          </a:prstGeom>
          <a:noFill/>
          <a:ln w="12700">
            <a:solidFill>
              <a:srgbClr val="0066FF"/>
            </a:solidFill>
            <a:round/>
            <a:headEnd type="triangle" w="med" len="med"/>
            <a:tailEnd type="triangle" w="med" len="med"/>
          </a:ln>
          <a:effectLst/>
        </p:spPr>
        <p:txBody>
          <a:bodyPr wrap="none"/>
          <a:lstStyle/>
          <a:p>
            <a:endParaRPr lang="en-US">
              <a:solidFill>
                <a:srgbClr val="FF6600"/>
              </a:solidFill>
            </a:endParaRPr>
          </a:p>
        </p:txBody>
      </p:sp>
      <p:sp>
        <p:nvSpPr>
          <p:cNvPr id="180244" name="Text Box 20"/>
          <p:cNvSpPr txBox="1">
            <a:spLocks noChangeArrowheads="1"/>
          </p:cNvSpPr>
          <p:nvPr/>
        </p:nvSpPr>
        <p:spPr bwMode="auto">
          <a:xfrm>
            <a:off x="3917970" y="3013075"/>
            <a:ext cx="868322" cy="400110"/>
          </a:xfrm>
          <a:prstGeom prst="rect">
            <a:avLst/>
          </a:prstGeom>
          <a:noFill/>
          <a:ln w="9525">
            <a:noFill/>
            <a:miter lim="800000"/>
            <a:headEnd/>
            <a:tailEnd/>
          </a:ln>
          <a:effectLst/>
        </p:spPr>
        <p:txBody>
          <a:bodyPr wrap="none">
            <a:spAutoFit/>
          </a:bodyPr>
          <a:lstStyle/>
          <a:p>
            <a:pPr algn="ctr"/>
            <a:r>
              <a:rPr lang="en-US" sz="2000">
                <a:solidFill>
                  <a:srgbClr val="FF6600"/>
                </a:solidFill>
              </a:rPr>
              <a:t>Packet</a:t>
            </a:r>
          </a:p>
        </p:txBody>
      </p:sp>
      <p:sp>
        <p:nvSpPr>
          <p:cNvPr id="180247" name="Text Box 23"/>
          <p:cNvSpPr txBox="1">
            <a:spLocks noChangeArrowheads="1"/>
          </p:cNvSpPr>
          <p:nvPr/>
        </p:nvSpPr>
        <p:spPr bwMode="auto">
          <a:xfrm>
            <a:off x="4582127" y="5353050"/>
            <a:ext cx="1227520" cy="584776"/>
          </a:xfrm>
          <a:prstGeom prst="rect">
            <a:avLst/>
          </a:prstGeom>
          <a:noFill/>
          <a:ln w="9525">
            <a:solidFill>
              <a:schemeClr val="tx1"/>
            </a:solidFill>
            <a:miter lim="800000"/>
            <a:headEnd/>
            <a:tailEnd/>
          </a:ln>
          <a:effectLst/>
        </p:spPr>
        <p:txBody>
          <a:bodyPr wrap="none">
            <a:spAutoFit/>
          </a:bodyPr>
          <a:lstStyle/>
          <a:p>
            <a:pPr algn="ctr"/>
            <a:r>
              <a:rPr lang="en-US" sz="1600" dirty="0">
                <a:solidFill>
                  <a:srgbClr val="FF6600"/>
                </a:solidFill>
              </a:rPr>
              <a:t>IP Address</a:t>
            </a:r>
          </a:p>
          <a:p>
            <a:pPr algn="ctr"/>
            <a:r>
              <a:rPr lang="en-US" sz="1600" dirty="0">
                <a:solidFill>
                  <a:srgbClr val="FF6600"/>
                </a:solidFill>
              </a:rPr>
              <a:t>Sender Field</a:t>
            </a:r>
          </a:p>
        </p:txBody>
      </p:sp>
      <p:sp>
        <p:nvSpPr>
          <p:cNvPr id="180248" name="Line 24"/>
          <p:cNvSpPr>
            <a:spLocks noChangeShapeType="1"/>
          </p:cNvSpPr>
          <p:nvPr/>
        </p:nvSpPr>
        <p:spPr bwMode="auto">
          <a:xfrm>
            <a:off x="5486400" y="4800600"/>
            <a:ext cx="0" cy="473075"/>
          </a:xfrm>
          <a:prstGeom prst="line">
            <a:avLst/>
          </a:prstGeom>
          <a:noFill/>
          <a:ln w="9525">
            <a:solidFill>
              <a:schemeClr val="tx1"/>
            </a:solidFill>
            <a:round/>
            <a:headEnd/>
            <a:tailEnd/>
          </a:ln>
          <a:effectLst/>
        </p:spPr>
        <p:txBody>
          <a:bodyPr wrap="none"/>
          <a:lstStyle/>
          <a:p>
            <a:endParaRPr lang="en-US">
              <a:solidFill>
                <a:srgbClr val="FF66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307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307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307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308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3081" name="Rectangle 9"/>
          <p:cNvSpPr>
            <a:spLocks noGrp="1" noChangeArrowheads="1"/>
          </p:cNvSpPr>
          <p:nvPr>
            <p:ph type="body" idx="1"/>
          </p:nvPr>
        </p:nvSpPr>
        <p:spPr>
          <a:xfrm>
            <a:off x="457200" y="1600200"/>
            <a:ext cx="8229600" cy="5257800"/>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a:p>
            <a:pPr marL="392113" indent="-293688" defTabSz="414338">
              <a:lnSpc>
                <a:spcPct val="80000"/>
              </a:lnSpc>
              <a:spcBef>
                <a:spcPct val="50000"/>
              </a:spcBef>
              <a:buClr>
                <a:srgbClr val="CC0000"/>
              </a:buClr>
              <a:buFont typeface="Wingdings" pitchFamily="2" charset="2"/>
              <a:buNone/>
            </a:pPr>
            <a:endParaRPr lang="en-US" sz="2000" b="1" dirty="0">
              <a:solidFill>
                <a:srgbClr val="660066"/>
              </a:solidFill>
            </a:endParaRPr>
          </a:p>
          <a:p>
            <a:pPr marL="392113" indent="-293688" algn="ctr" defTabSz="414338">
              <a:lnSpc>
                <a:spcPct val="80000"/>
              </a:lnSpc>
              <a:spcBef>
                <a:spcPct val="50000"/>
              </a:spcBef>
              <a:buClr>
                <a:srgbClr val="CC0000"/>
              </a:buClr>
              <a:buFont typeface="Wingdings" pitchFamily="2" charset="2"/>
              <a:buNone/>
            </a:pPr>
            <a:r>
              <a:rPr lang="en-US" sz="4000" b="1" dirty="0">
                <a:solidFill>
                  <a:srgbClr val="E4005C"/>
                </a:solidFill>
              </a:rPr>
              <a:t>LAN TECHNOLOGIES</a:t>
            </a:r>
          </a:p>
        </p:txBody>
      </p:sp>
    </p:spTree>
    <p:extLst>
      <p:ext uri="{BB962C8B-B14F-4D97-AF65-F5344CB8AC3E}">
        <p14:creationId xmlns:p14="http://schemas.microsoft.com/office/powerpoint/2010/main" val="16148885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57242" y="428604"/>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Technology Options</a:t>
            </a:r>
            <a:endParaRPr lang="en-GB" sz="4000" b="1" dirty="0">
              <a:solidFill>
                <a:srgbClr val="E4005C"/>
              </a:solidFill>
            </a:endParaRPr>
          </a:p>
        </p:txBody>
      </p:sp>
      <p:sp>
        <p:nvSpPr>
          <p:cNvPr id="6147" name="Rectangle 3"/>
          <p:cNvSpPr>
            <a:spLocks noGrp="1" noChangeArrowheads="1"/>
          </p:cNvSpPr>
          <p:nvPr>
            <p:ph type="body" sz="half" idx="1"/>
          </p:nvPr>
        </p:nvSpPr>
        <p:spPr>
          <a:xfrm>
            <a:off x="457200" y="1831995"/>
            <a:ext cx="8229600" cy="4525963"/>
          </a:xfrm>
        </p:spPr>
        <p:txBody>
          <a:bodyPr/>
          <a:lstStyle/>
          <a:p>
            <a:pPr marL="392113" indent="-293688"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Ethernet</a:t>
            </a:r>
          </a:p>
          <a:p>
            <a:pPr marL="392113" indent="-293688"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Fast Ethernet</a:t>
            </a:r>
          </a:p>
          <a:p>
            <a:pPr marL="392113" indent="-293688"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Gigabit Ethernet</a:t>
            </a:r>
          </a:p>
          <a:p>
            <a:pPr marL="392113" indent="-293688"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10 Gig Ethernet</a:t>
            </a:r>
            <a:br>
              <a:rPr lang="en-US" sz="2400" b="1" dirty="0">
                <a:solidFill>
                  <a:srgbClr val="000066"/>
                </a:solidFill>
              </a:rPr>
            </a:br>
            <a:endParaRPr lang="en-US" sz="2400" b="1" dirty="0">
              <a:solidFill>
                <a:srgbClr val="000066"/>
              </a:solidFill>
            </a:endParaRPr>
          </a:p>
          <a:p>
            <a:pPr marL="392113" indent="-293688"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WLAN</a:t>
            </a:r>
          </a:p>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614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14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615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15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1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39214354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57308" y="685800"/>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Ethernet</a:t>
            </a:r>
            <a:endParaRPr lang="en-GB" sz="4000" b="1" dirty="0">
              <a:solidFill>
                <a:srgbClr val="E4005C"/>
              </a:solidFill>
            </a:endParaRPr>
          </a:p>
        </p:txBody>
      </p:sp>
      <p:sp>
        <p:nvSpPr>
          <p:cNvPr id="10243" name="Rectangle 3"/>
          <p:cNvSpPr>
            <a:spLocks noGrp="1" noChangeArrowheads="1"/>
          </p:cNvSpPr>
          <p:nvPr>
            <p:ph type="body" sz="half" idx="1"/>
          </p:nvPr>
        </p:nvSpPr>
        <p:spPr>
          <a:xfrm>
            <a:off x="457200" y="1903433"/>
            <a:ext cx="8229600" cy="4525963"/>
          </a:xfrm>
        </p:spPr>
        <p:txBody>
          <a:bodyPr/>
          <a:lstStyle/>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chemeClr val="tx1"/>
                </a:solidFill>
              </a:rPr>
              <a:t>Ethernet</a:t>
            </a:r>
            <a:r>
              <a:rPr lang="en-US" sz="2400" dirty="0">
                <a:solidFill>
                  <a:schemeClr val="tx1"/>
                </a:solidFill>
              </a:rPr>
              <a:t> (pronounced "</a:t>
            </a:r>
            <a:r>
              <a:rPr lang="en-US" sz="2400" dirty="0" err="1">
                <a:solidFill>
                  <a:schemeClr val="tx1"/>
                </a:solidFill>
              </a:rPr>
              <a:t>eether</a:t>
            </a:r>
            <a:r>
              <a:rPr lang="en-US" sz="2400" dirty="0">
                <a:solidFill>
                  <a:schemeClr val="tx1"/>
                </a:solidFill>
              </a:rPr>
              <a:t> net") is a </a:t>
            </a:r>
            <a:r>
              <a:rPr lang="en-US" sz="2400" dirty="0">
                <a:solidFill>
                  <a:schemeClr val="tx1"/>
                </a:solidFill>
                <a:hlinkClick r:id="rId4" tooltip="Computer is an electronic device that is designed to work with Information."/>
              </a:rPr>
              <a:t>computer</a:t>
            </a:r>
            <a:r>
              <a:rPr lang="en-US" sz="2400" dirty="0">
                <a:solidFill>
                  <a:schemeClr val="tx1"/>
                </a:solidFill>
              </a:rPr>
              <a:t> network technology which is used in different area networks like LAN, MAN, WAN. </a:t>
            </a:r>
          </a:p>
          <a:p>
            <a:pPr marL="392113" indent="-293688" algn="just" defTabSz="414338">
              <a:lnSpc>
                <a:spcPct val="80000"/>
              </a:lnSpc>
              <a:spcBef>
                <a:spcPct val="50000"/>
              </a:spcBef>
              <a:buClr>
                <a:srgbClr val="CC0000"/>
              </a:buClr>
              <a:buFont typeface="Wingdings" pitchFamily="2" charset="2"/>
              <a:buBlip>
                <a:blip r:embed="rId3"/>
              </a:buBlip>
            </a:pPr>
            <a:endParaRPr lang="en-US" sz="2400" i="1" dirty="0">
              <a:solidFill>
                <a:schemeClr val="tx1"/>
              </a:solidFill>
            </a:endParaRPr>
          </a:p>
          <a:p>
            <a:pPr marL="392113" indent="-293688" algn="just" defTabSz="414338">
              <a:lnSpc>
                <a:spcPct val="80000"/>
              </a:lnSpc>
              <a:spcBef>
                <a:spcPct val="50000"/>
              </a:spcBef>
              <a:buClr>
                <a:srgbClr val="CC0000"/>
              </a:buClr>
              <a:buFont typeface="Wingdings" pitchFamily="2" charset="2"/>
              <a:buBlip>
                <a:blip r:embed="rId3"/>
              </a:buBlip>
            </a:pPr>
            <a:r>
              <a:rPr lang="en-US" sz="2400" i="1" dirty="0">
                <a:solidFill>
                  <a:schemeClr val="tx1"/>
                </a:solidFill>
              </a:rPr>
              <a:t>Ethernet</a:t>
            </a:r>
            <a:r>
              <a:rPr lang="en-US" sz="2400" dirty="0">
                <a:solidFill>
                  <a:schemeClr val="tx1"/>
                </a:solidFill>
              </a:rPr>
              <a:t> connecting computers together with cable so the computers can share </a:t>
            </a:r>
            <a:r>
              <a:rPr lang="en-US" sz="2400" dirty="0">
                <a:solidFill>
                  <a:schemeClr val="tx1"/>
                </a:solidFill>
                <a:hlinkClick r:id="rId5" tooltip="information"/>
              </a:rPr>
              <a:t>information</a:t>
            </a:r>
            <a:r>
              <a:rPr lang="en-US" sz="2400" dirty="0">
                <a:solidFill>
                  <a:schemeClr val="tx1"/>
                </a:solidFill>
              </a:rPr>
              <a:t>. Within each main branch of the network, "Ethernet" can connect up to 1,024 </a:t>
            </a:r>
            <a:r>
              <a:rPr lang="en-US" sz="2400" dirty="0">
                <a:solidFill>
                  <a:schemeClr val="tx1"/>
                </a:solidFill>
                <a:hlinkClick r:id="rId6" tooltip="personal computer, Personal Computer"/>
              </a:rPr>
              <a:t>personal computer</a:t>
            </a:r>
            <a:r>
              <a:rPr lang="en-US" sz="2400" dirty="0">
                <a:solidFill>
                  <a:schemeClr val="tx1"/>
                </a:solidFill>
              </a:rPr>
              <a:t>s and workstations.</a:t>
            </a:r>
          </a:p>
        </p:txBody>
      </p:sp>
      <p:sp>
        <p:nvSpPr>
          <p:cNvPr id="1024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1024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1024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1024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1024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2344991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32" y="500042"/>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Ethernet Address</a:t>
            </a:r>
            <a:endParaRPr lang="en-GB" sz="4000" b="1" dirty="0">
              <a:solidFill>
                <a:srgbClr val="E4005C"/>
              </a:solidFill>
            </a:endParaRPr>
          </a:p>
        </p:txBody>
      </p:sp>
      <p:sp>
        <p:nvSpPr>
          <p:cNvPr id="12291" name="Rectangle 3"/>
          <p:cNvSpPr>
            <a:spLocks noGrp="1" noChangeArrowheads="1"/>
          </p:cNvSpPr>
          <p:nvPr>
            <p:ph type="body" sz="half" idx="1"/>
          </p:nvPr>
        </p:nvSpPr>
        <p:spPr>
          <a:xfrm>
            <a:off x="457200" y="1600200"/>
            <a:ext cx="8229600" cy="4525963"/>
          </a:xfrm>
        </p:spPr>
        <p:txBody>
          <a:bodyPr/>
          <a:lstStyle/>
          <a:p>
            <a:pPr marL="392113" indent="-293688" algn="just" defTabSz="414338">
              <a:spcBef>
                <a:spcPct val="50000"/>
              </a:spcBef>
              <a:buClr>
                <a:srgbClr val="CC0000"/>
              </a:buClr>
              <a:buFont typeface="Wingdings" pitchFamily="2" charset="2"/>
              <a:buBlip>
                <a:blip r:embed="rId3"/>
              </a:buBlip>
            </a:pPr>
            <a:r>
              <a:rPr lang="en-US" sz="2400" b="1">
                <a:solidFill>
                  <a:srgbClr val="000066"/>
                </a:solidFill>
              </a:rPr>
              <a:t>End nodes are identified by their Ethernet Addresses (MAC Address or Hardware Address) which is a unique 6 Byte address.</a:t>
            </a:r>
          </a:p>
          <a:p>
            <a:pPr marL="392113" indent="-293688" algn="just" defTabSz="414338">
              <a:spcBef>
                <a:spcPct val="50000"/>
              </a:spcBef>
              <a:buClr>
                <a:srgbClr val="CC0000"/>
              </a:buClr>
              <a:buFont typeface="Wingdings" pitchFamily="2" charset="2"/>
              <a:buBlip>
                <a:blip r:embed="rId3"/>
              </a:buBlip>
            </a:pPr>
            <a:r>
              <a:rPr lang="en-US" sz="2400" b="1">
                <a:solidFill>
                  <a:srgbClr val="000066"/>
                </a:solidFill>
              </a:rPr>
              <a:t>MAC Address is represented in Hexa Decimal format e.g 00:05:5D:FE:10:0A</a:t>
            </a:r>
            <a:r>
              <a:rPr lang="en-US" sz="2400"/>
              <a:t> </a:t>
            </a:r>
            <a:endParaRPr lang="en-US" sz="2400" b="1">
              <a:solidFill>
                <a:srgbClr val="000066"/>
              </a:solidFill>
            </a:endParaRPr>
          </a:p>
          <a:p>
            <a:pPr marL="392113" indent="-293688" algn="just" defTabSz="414338">
              <a:spcBef>
                <a:spcPct val="50000"/>
              </a:spcBef>
              <a:buClr>
                <a:srgbClr val="CC0000"/>
              </a:buClr>
              <a:buFont typeface="Wingdings" pitchFamily="2" charset="2"/>
              <a:buBlip>
                <a:blip r:embed="rId3"/>
              </a:buBlip>
            </a:pPr>
            <a:r>
              <a:rPr lang="en-US" sz="2400" b="1">
                <a:solidFill>
                  <a:srgbClr val="000066"/>
                </a:solidFill>
              </a:rPr>
              <a:t>The first 3 bytes identify a vendor (also called prefix) and the last 3 bytes are unique for every host or device  </a:t>
            </a:r>
          </a:p>
          <a:p>
            <a:pPr marL="392113" indent="-293688" algn="just" defTabSz="414338">
              <a:spcBef>
                <a:spcPct val="50000"/>
              </a:spcBef>
              <a:buClr>
                <a:srgbClr val="CC0000"/>
              </a:buClr>
              <a:buFont typeface="Wingdings" pitchFamily="2" charset="2"/>
              <a:buNone/>
            </a:pPr>
            <a:endParaRPr lang="en-US" sz="2400" b="1">
              <a:solidFill>
                <a:srgbClr val="000066"/>
              </a:solidFill>
            </a:endParaRPr>
          </a:p>
          <a:p>
            <a:pPr marL="392113" indent="-293688" defTabSz="414338">
              <a:spcBef>
                <a:spcPct val="50000"/>
              </a:spcBef>
              <a:buClr>
                <a:srgbClr val="CC0000"/>
              </a:buClr>
              <a:buFont typeface="Wingdings" pitchFamily="2" charset="2"/>
              <a:buBlip>
                <a:blip r:embed="rId3"/>
              </a:buBlip>
            </a:pPr>
            <a:endParaRPr lang="en-US" sz="2800" b="1">
              <a:solidFill>
                <a:srgbClr val="000066"/>
              </a:solidFill>
            </a:endParaRPr>
          </a:p>
        </p:txBody>
      </p:sp>
      <p:sp>
        <p:nvSpPr>
          <p:cNvPr id="1229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1229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1229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1229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1229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94592772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85870" y="642918"/>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Ethernet Frame Structure</a:t>
            </a:r>
            <a:endParaRPr lang="en-GB" sz="4000" b="1" dirty="0">
              <a:solidFill>
                <a:srgbClr val="E4005C"/>
              </a:solidFill>
            </a:endParaRPr>
          </a:p>
        </p:txBody>
      </p:sp>
      <p:sp>
        <p:nvSpPr>
          <p:cNvPr id="16387" name="Rectangle 3"/>
          <p:cNvSpPr>
            <a:spLocks noGrp="1" noChangeArrowheads="1"/>
          </p:cNvSpPr>
          <p:nvPr>
            <p:ph type="body" sz="half" idx="1"/>
          </p:nvPr>
        </p:nvSpPr>
        <p:spPr>
          <a:xfrm>
            <a:off x="457200" y="1600200"/>
            <a:ext cx="8229600" cy="4525963"/>
          </a:xfrm>
        </p:spPr>
        <p:txBody>
          <a:bodyPr>
            <a:normAutofit/>
          </a:bodyPr>
          <a:lstStyle/>
          <a:p>
            <a:pPr marL="392113" indent="-293688" algn="just" defTabSz="414338">
              <a:lnSpc>
                <a:spcPct val="80000"/>
              </a:lnSpc>
              <a:buClr>
                <a:srgbClr val="CC0000"/>
              </a:buClr>
              <a:buFont typeface="Wingdings" pitchFamily="2" charset="2"/>
              <a:buBlip>
                <a:blip r:embed="rId3"/>
              </a:buBlip>
            </a:pPr>
            <a:r>
              <a:rPr lang="en-US" b="1" dirty="0">
                <a:solidFill>
                  <a:srgbClr val="000066"/>
                </a:solidFill>
              </a:rPr>
              <a:t>Preamble: </a:t>
            </a:r>
          </a:p>
          <a:p>
            <a:pPr marL="782638" lvl="1" indent="-260350" algn="just" defTabSz="414338">
              <a:lnSpc>
                <a:spcPct val="80000"/>
              </a:lnSpc>
              <a:buClr>
                <a:srgbClr val="CC0000"/>
              </a:buClr>
              <a:buFont typeface="Wingdings" pitchFamily="2" charset="2"/>
              <a:buBlip>
                <a:blip r:embed="rId3"/>
              </a:buBlip>
            </a:pPr>
            <a:r>
              <a:rPr lang="en-US" sz="2000" dirty="0">
                <a:solidFill>
                  <a:srgbClr val="000066"/>
                </a:solidFill>
              </a:rPr>
              <a:t>7 bytes with pattern 10101010 followed by one byte with pattern 10101011</a:t>
            </a:r>
          </a:p>
          <a:p>
            <a:pPr marL="782638" lvl="1" indent="-260350" algn="just" defTabSz="414338">
              <a:lnSpc>
                <a:spcPct val="80000"/>
              </a:lnSpc>
              <a:buClr>
                <a:srgbClr val="CC0000"/>
              </a:buClr>
              <a:buFont typeface="Wingdings" pitchFamily="2" charset="2"/>
              <a:buBlip>
                <a:blip r:embed="rId3"/>
              </a:buBlip>
            </a:pPr>
            <a:r>
              <a:rPr lang="en-US" sz="2000" dirty="0">
                <a:solidFill>
                  <a:srgbClr val="000066"/>
                </a:solidFill>
              </a:rPr>
              <a:t>Used to synchronize receiver, sender clock rates</a:t>
            </a:r>
          </a:p>
          <a:p>
            <a:pPr marL="392113" indent="-293688" algn="just" defTabSz="414338">
              <a:lnSpc>
                <a:spcPct val="80000"/>
              </a:lnSpc>
              <a:buClr>
                <a:srgbClr val="CC0000"/>
              </a:buClr>
              <a:buFont typeface="Wingdings" pitchFamily="2" charset="2"/>
              <a:buBlip>
                <a:blip r:embed="rId3"/>
              </a:buBlip>
            </a:pPr>
            <a:r>
              <a:rPr lang="en-US" b="1" dirty="0">
                <a:solidFill>
                  <a:srgbClr val="000066"/>
                </a:solidFill>
              </a:rPr>
              <a:t>Addresses:</a:t>
            </a:r>
            <a:r>
              <a:rPr lang="en-US" dirty="0">
                <a:solidFill>
                  <a:srgbClr val="000066"/>
                </a:solidFill>
              </a:rPr>
              <a:t> 6 bytes, frame is received by all adapters on a LAN and dropped if address does not match</a:t>
            </a:r>
          </a:p>
          <a:p>
            <a:pPr marL="392113" indent="-293688" algn="just" defTabSz="414338">
              <a:lnSpc>
                <a:spcPct val="80000"/>
              </a:lnSpc>
              <a:buClr>
                <a:srgbClr val="CC0000"/>
              </a:buClr>
              <a:buFont typeface="Wingdings" pitchFamily="2" charset="2"/>
              <a:buBlip>
                <a:blip r:embed="rId3"/>
              </a:buBlip>
            </a:pPr>
            <a:r>
              <a:rPr lang="en-US" b="1" dirty="0">
                <a:solidFill>
                  <a:srgbClr val="000066"/>
                </a:solidFill>
              </a:rPr>
              <a:t>Length:</a:t>
            </a:r>
            <a:r>
              <a:rPr lang="en-US" dirty="0">
                <a:solidFill>
                  <a:srgbClr val="000066"/>
                </a:solidFill>
              </a:rPr>
              <a:t> 2 bytes, length of Data field</a:t>
            </a:r>
          </a:p>
          <a:p>
            <a:pPr marL="392113" indent="-293688" algn="just" defTabSz="414338">
              <a:lnSpc>
                <a:spcPct val="80000"/>
              </a:lnSpc>
              <a:buClr>
                <a:srgbClr val="CC0000"/>
              </a:buClr>
              <a:buFont typeface="Wingdings" pitchFamily="2" charset="2"/>
              <a:buBlip>
                <a:blip r:embed="rId3"/>
              </a:buBlip>
            </a:pPr>
            <a:r>
              <a:rPr lang="en-US" b="1" dirty="0">
                <a:solidFill>
                  <a:srgbClr val="000066"/>
                </a:solidFill>
              </a:rPr>
              <a:t>CRC:</a:t>
            </a:r>
            <a:r>
              <a:rPr lang="en-US" dirty="0">
                <a:solidFill>
                  <a:srgbClr val="000066"/>
                </a:solidFill>
              </a:rPr>
              <a:t> 4 bytes generated using CR-32, checked at receiver, if error is detected, the frame is simply dropped</a:t>
            </a:r>
          </a:p>
          <a:p>
            <a:pPr marL="392113" indent="-293688" algn="just" defTabSz="414338">
              <a:lnSpc>
                <a:spcPct val="80000"/>
              </a:lnSpc>
              <a:buClr>
                <a:srgbClr val="CC0000"/>
              </a:buClr>
              <a:buFont typeface="Wingdings" pitchFamily="2" charset="2"/>
              <a:buBlip>
                <a:blip r:embed="rId3"/>
              </a:buBlip>
            </a:pPr>
            <a:r>
              <a:rPr lang="en-US" b="1" dirty="0">
                <a:solidFill>
                  <a:srgbClr val="000066"/>
                </a:solidFill>
              </a:rPr>
              <a:t>Data Payload:</a:t>
            </a:r>
            <a:r>
              <a:rPr lang="en-US" dirty="0">
                <a:solidFill>
                  <a:srgbClr val="000066"/>
                </a:solidFill>
              </a:rPr>
              <a:t> Maximum 1500 bytes, minimum 46 bytes</a:t>
            </a:r>
          </a:p>
          <a:p>
            <a:pPr marL="782638" lvl="1" indent="-260350" algn="just" defTabSz="414338">
              <a:lnSpc>
                <a:spcPct val="80000"/>
              </a:lnSpc>
              <a:buClr>
                <a:srgbClr val="CC0000"/>
              </a:buClr>
              <a:buFont typeface="Wingdings" pitchFamily="2" charset="2"/>
              <a:buBlip>
                <a:blip r:embed="rId3"/>
              </a:buBlip>
            </a:pPr>
            <a:r>
              <a:rPr lang="en-US" sz="2000" dirty="0">
                <a:solidFill>
                  <a:srgbClr val="000066"/>
                </a:solidFill>
              </a:rPr>
              <a:t>If data is less than 46 bytes, pad with zeros to 46 bytes</a:t>
            </a:r>
          </a:p>
          <a:p>
            <a:pPr marL="392113" indent="-293688" defTabSz="414338">
              <a:lnSpc>
                <a:spcPct val="80000"/>
              </a:lnSpc>
              <a:spcBef>
                <a:spcPct val="50000"/>
              </a:spcBef>
              <a:buClr>
                <a:srgbClr val="CC0000"/>
              </a:buClr>
              <a:buFont typeface="Wingdings" pitchFamily="2" charset="2"/>
              <a:buBlip>
                <a:blip r:embed="rId3"/>
              </a:buBlip>
            </a:pPr>
            <a:endParaRPr lang="en-US" b="1" dirty="0">
              <a:solidFill>
                <a:srgbClr val="000066"/>
              </a:solidFill>
            </a:endParaRPr>
          </a:p>
        </p:txBody>
      </p:sp>
      <p:sp>
        <p:nvSpPr>
          <p:cNvPr id="1638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1638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1639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1639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1639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pic>
        <p:nvPicPr>
          <p:cNvPr id="16394" name="Picture 10" descr="552 Ethernet frame"/>
          <p:cNvPicPr>
            <a:picLocks noGrp="1" noChangeAspect="1" noChangeArrowheads="1"/>
          </p:cNvPicPr>
          <p:nvPr>
            <p:ph sz="half" idx="2"/>
          </p:nvPr>
        </p:nvPicPr>
        <p:blipFill>
          <a:blip r:embed="rId4"/>
          <a:srcRect b="25677"/>
          <a:stretch>
            <a:fillRect/>
          </a:stretch>
        </p:blipFill>
        <p:spPr>
          <a:xfrm>
            <a:off x="1295400" y="5715000"/>
            <a:ext cx="7162800" cy="914400"/>
          </a:xfrm>
          <a:noFill/>
          <a:ln/>
        </p:spPr>
      </p:pic>
      <p:sp>
        <p:nvSpPr>
          <p:cNvPr id="16395" name="Text Box 11"/>
          <p:cNvSpPr txBox="1">
            <a:spLocks noChangeArrowheads="1"/>
          </p:cNvSpPr>
          <p:nvPr/>
        </p:nvSpPr>
        <p:spPr bwMode="auto">
          <a:xfrm>
            <a:off x="4267200" y="6515100"/>
            <a:ext cx="804863" cy="336550"/>
          </a:xfrm>
          <a:prstGeom prst="rect">
            <a:avLst/>
          </a:prstGeom>
          <a:noFill/>
          <a:ln w="9525">
            <a:noFill/>
            <a:miter lim="800000"/>
            <a:headEnd/>
            <a:tailEnd/>
          </a:ln>
          <a:effectLst/>
        </p:spPr>
        <p:txBody>
          <a:bodyPr wrap="none">
            <a:spAutoFit/>
          </a:bodyPr>
          <a:lstStyle/>
          <a:p>
            <a:r>
              <a:rPr lang="en-US" sz="1600"/>
              <a:t>Length</a:t>
            </a:r>
          </a:p>
        </p:txBody>
      </p:sp>
    </p:spTree>
    <p:extLst>
      <p:ext uri="{BB962C8B-B14F-4D97-AF65-F5344CB8AC3E}">
        <p14:creationId xmlns:p14="http://schemas.microsoft.com/office/powerpoint/2010/main" val="394715772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71556" y="428604"/>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Fast Ethernet</a:t>
            </a:r>
            <a:endParaRPr lang="en-GB" sz="4000" b="1" dirty="0">
              <a:solidFill>
                <a:srgbClr val="E4005C"/>
              </a:solidFill>
            </a:endParaRPr>
          </a:p>
        </p:txBody>
      </p:sp>
      <p:sp>
        <p:nvSpPr>
          <p:cNvPr id="26627" name="Rectangle 3"/>
          <p:cNvSpPr>
            <a:spLocks noGrp="1" noChangeArrowheads="1"/>
          </p:cNvSpPr>
          <p:nvPr>
            <p:ph type="body" sz="half" idx="1"/>
          </p:nvPr>
        </p:nvSpPr>
        <p:spPr>
          <a:xfrm>
            <a:off x="457200" y="1831995"/>
            <a:ext cx="8229600" cy="3811583"/>
          </a:xfrm>
        </p:spPr>
        <p:txBody>
          <a:bodyPr/>
          <a:lstStyle/>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100 Mbps bandwidth</a:t>
            </a: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Uses same CSMA/CD media access protocol and packet format as in Ethernet.</a:t>
            </a: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100BaseTX (UTP) and 100BaseFX (Fiber) standards </a:t>
            </a:r>
            <a:endParaRPr lang="en-US" dirty="0">
              <a:solidFill>
                <a:srgbClr val="000066"/>
              </a:solidFill>
            </a:endParaRP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  Full Duplex/Half Duplex operations.</a:t>
            </a:r>
          </a:p>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2662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2662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2663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2663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2663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11183436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 y="304800"/>
            <a:ext cx="8458200" cy="990600"/>
          </a:xfrm>
        </p:spPr>
        <p:txBody>
          <a:bodyPr lIns="91440">
            <a:normAutofit fontScale="90000"/>
          </a:bodyPr>
          <a:lstStyle/>
          <a:p>
            <a:r>
              <a:rPr lang="en-US" dirty="0"/>
              <a:t>Networking: Computers on the Internet</a:t>
            </a:r>
          </a:p>
        </p:txBody>
      </p:sp>
      <p:sp>
        <p:nvSpPr>
          <p:cNvPr id="5123" name="Rectangle 3"/>
          <p:cNvSpPr>
            <a:spLocks noGrp="1" noChangeArrowheads="1"/>
          </p:cNvSpPr>
          <p:nvPr>
            <p:ph idx="1"/>
          </p:nvPr>
        </p:nvSpPr>
        <p:spPr>
          <a:xfrm>
            <a:off x="990600" y="1752600"/>
            <a:ext cx="7924800" cy="4572000"/>
          </a:xfrm>
        </p:spPr>
        <p:txBody>
          <a:bodyPr>
            <a:normAutofit lnSpcReduction="10000"/>
          </a:bodyPr>
          <a:lstStyle/>
          <a:p>
            <a:pPr>
              <a:lnSpc>
                <a:spcPct val="90000"/>
              </a:lnSpc>
            </a:pPr>
            <a:r>
              <a:rPr lang="en-US" dirty="0"/>
              <a:t>1969 – 4</a:t>
            </a:r>
          </a:p>
          <a:p>
            <a:pPr>
              <a:lnSpc>
                <a:spcPct val="90000"/>
              </a:lnSpc>
            </a:pPr>
            <a:r>
              <a:rPr lang="en-US" dirty="0"/>
              <a:t>1971 – 15</a:t>
            </a:r>
          </a:p>
          <a:p>
            <a:pPr>
              <a:lnSpc>
                <a:spcPct val="90000"/>
              </a:lnSpc>
            </a:pPr>
            <a:r>
              <a:rPr lang="en-US" dirty="0"/>
              <a:t>1984 – 1000</a:t>
            </a:r>
          </a:p>
          <a:p>
            <a:pPr>
              <a:lnSpc>
                <a:spcPct val="90000"/>
              </a:lnSpc>
            </a:pPr>
            <a:r>
              <a:rPr lang="en-US" dirty="0"/>
              <a:t>1987 – 10,000</a:t>
            </a:r>
          </a:p>
          <a:p>
            <a:pPr>
              <a:lnSpc>
                <a:spcPct val="90000"/>
              </a:lnSpc>
            </a:pPr>
            <a:r>
              <a:rPr lang="en-US" dirty="0"/>
              <a:t>1989 – 100,000</a:t>
            </a:r>
          </a:p>
          <a:p>
            <a:pPr>
              <a:lnSpc>
                <a:spcPct val="90000"/>
              </a:lnSpc>
            </a:pPr>
            <a:r>
              <a:rPr lang="en-US" dirty="0"/>
              <a:t>1992 – 1,000,000</a:t>
            </a:r>
          </a:p>
          <a:p>
            <a:pPr>
              <a:lnSpc>
                <a:spcPct val="90000"/>
              </a:lnSpc>
            </a:pPr>
            <a:r>
              <a:rPr lang="en-US" dirty="0"/>
              <a:t>1996 – 10,000,000</a:t>
            </a:r>
          </a:p>
          <a:p>
            <a:pPr>
              <a:lnSpc>
                <a:spcPct val="90000"/>
              </a:lnSpc>
            </a:pPr>
            <a:r>
              <a:rPr lang="en-US" dirty="0"/>
              <a:t>2001 – 100,000,000</a:t>
            </a:r>
          </a:p>
          <a:p>
            <a:pPr>
              <a:lnSpc>
                <a:spcPct val="90000"/>
              </a:lnSpc>
            </a:pPr>
            <a:r>
              <a:rPr lang="en-US" dirty="0"/>
              <a:t>By 2005… billions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80" y="433374"/>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Gigabit Ethernet</a:t>
            </a:r>
            <a:endParaRPr lang="en-GB" sz="4000" b="1" dirty="0">
              <a:solidFill>
                <a:srgbClr val="E4005C"/>
              </a:solidFill>
            </a:endParaRPr>
          </a:p>
        </p:txBody>
      </p:sp>
      <p:sp>
        <p:nvSpPr>
          <p:cNvPr id="30723" name="Rectangle 3"/>
          <p:cNvSpPr>
            <a:spLocks noGrp="1" noChangeArrowheads="1"/>
          </p:cNvSpPr>
          <p:nvPr>
            <p:ph type="body" sz="half" idx="1"/>
          </p:nvPr>
        </p:nvSpPr>
        <p:spPr>
          <a:xfrm>
            <a:off x="457200" y="1600200"/>
            <a:ext cx="8229600" cy="5257800"/>
          </a:xfrm>
        </p:spPr>
        <p:txBody>
          <a:bodyPr/>
          <a:lstStyle/>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1 </a:t>
            </a:r>
            <a:r>
              <a:rPr lang="en-US" sz="2400" b="1" dirty="0" err="1">
                <a:solidFill>
                  <a:srgbClr val="000066"/>
                </a:solidFill>
              </a:rPr>
              <a:t>Gbps</a:t>
            </a:r>
            <a:r>
              <a:rPr lang="en-US" sz="2400" b="1" dirty="0">
                <a:solidFill>
                  <a:srgbClr val="000066"/>
                </a:solidFill>
              </a:rPr>
              <a:t> bandwidth.</a:t>
            </a: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Uses same CSMA/CD media access protocol as in Ethernet and is backward compatible (10/100/100 modules are available).</a:t>
            </a: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rPr>
              <a:t>1000BaseT (UTP), 1000BaseSX (Multimode Fiber) and 1000BaseLX (Multimode/</a:t>
            </a:r>
            <a:r>
              <a:rPr lang="en-US" sz="2400" b="1" dirty="0" err="1">
                <a:solidFill>
                  <a:srgbClr val="000066"/>
                </a:solidFill>
              </a:rPr>
              <a:t>Singlemode</a:t>
            </a:r>
            <a:r>
              <a:rPr lang="en-US" sz="2400" b="1" dirty="0">
                <a:solidFill>
                  <a:srgbClr val="000066"/>
                </a:solidFill>
              </a:rPr>
              <a:t> Fiber) standards.</a:t>
            </a:r>
          </a:p>
          <a:p>
            <a:pPr marL="98425" indent="0" defTabSz="414338">
              <a:lnSpc>
                <a:spcPct val="80000"/>
              </a:lnSpc>
              <a:spcBef>
                <a:spcPct val="50000"/>
              </a:spcBef>
              <a:buClr>
                <a:srgbClr val="CC0000"/>
              </a:buClr>
              <a:buNone/>
            </a:pPr>
            <a:endParaRPr lang="en-US" sz="2400" b="1" dirty="0">
              <a:solidFill>
                <a:srgbClr val="000066"/>
              </a:solidFill>
            </a:endParaRPr>
          </a:p>
        </p:txBody>
      </p:sp>
      <p:sp>
        <p:nvSpPr>
          <p:cNvPr id="3072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3072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3072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3072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307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9079636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8680" y="428604"/>
            <a:ext cx="8229600" cy="1066800"/>
          </a:xfrm>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rPr>
              <a:t>10 Gig Ethernet</a:t>
            </a:r>
            <a:endParaRPr lang="en-GB" sz="4000" b="1" dirty="0">
              <a:solidFill>
                <a:srgbClr val="E4005C"/>
              </a:solidFill>
            </a:endParaRPr>
          </a:p>
        </p:txBody>
      </p:sp>
      <p:sp>
        <p:nvSpPr>
          <p:cNvPr id="32771" name="Rectangle 3"/>
          <p:cNvSpPr>
            <a:spLocks noGrp="1" noChangeArrowheads="1"/>
          </p:cNvSpPr>
          <p:nvPr>
            <p:ph type="body" sz="half" idx="1"/>
          </p:nvPr>
        </p:nvSpPr>
        <p:spPr>
          <a:xfrm>
            <a:off x="457200" y="1600200"/>
            <a:ext cx="8229600" cy="4525963"/>
          </a:xfrm>
        </p:spPr>
        <p:txBody>
          <a:bodyPr/>
          <a:lstStyle/>
          <a:p>
            <a:pPr marL="392113" indent="-293688" algn="just" defTabSz="414338">
              <a:spcBef>
                <a:spcPct val="50000"/>
              </a:spcBef>
              <a:buClr>
                <a:srgbClr val="CC0000"/>
              </a:buClr>
              <a:buFont typeface="Wingdings" pitchFamily="2" charset="2"/>
              <a:buBlip>
                <a:blip r:embed="rId3"/>
              </a:buBlip>
            </a:pPr>
            <a:r>
              <a:rPr lang="en-US" sz="2400" b="1" dirty="0">
                <a:solidFill>
                  <a:srgbClr val="000066"/>
                </a:solidFill>
              </a:rPr>
              <a:t>10 </a:t>
            </a:r>
            <a:r>
              <a:rPr lang="en-US" sz="2400" b="1" dirty="0" err="1">
                <a:solidFill>
                  <a:srgbClr val="000066"/>
                </a:solidFill>
              </a:rPr>
              <a:t>Gbps</a:t>
            </a:r>
            <a:r>
              <a:rPr lang="en-US" sz="2400" b="1" dirty="0">
                <a:solidFill>
                  <a:srgbClr val="000066"/>
                </a:solidFill>
              </a:rPr>
              <a:t> bandwidth.</a:t>
            </a:r>
          </a:p>
          <a:p>
            <a:pPr marL="392113" indent="-293688" algn="just" defTabSz="414338">
              <a:spcBef>
                <a:spcPct val="50000"/>
              </a:spcBef>
              <a:buClr>
                <a:srgbClr val="CC0000"/>
              </a:buClr>
              <a:buFont typeface="Wingdings" pitchFamily="2" charset="2"/>
              <a:buBlip>
                <a:blip r:embed="rId3"/>
              </a:buBlip>
            </a:pPr>
            <a:r>
              <a:rPr lang="en-US" sz="2400" b="1" dirty="0">
                <a:solidFill>
                  <a:srgbClr val="000066"/>
                </a:solidFill>
              </a:rPr>
              <a:t>Uses same CSMA/CD media access protocol as in Ethernet.</a:t>
            </a:r>
          </a:p>
          <a:p>
            <a:pPr marL="392113" indent="-293688" algn="just" defTabSz="414338">
              <a:spcBef>
                <a:spcPct val="50000"/>
              </a:spcBef>
              <a:buClr>
                <a:srgbClr val="CC0000"/>
              </a:buClr>
              <a:buFont typeface="Wingdings" pitchFamily="2" charset="2"/>
              <a:buBlip>
                <a:blip r:embed="rId3"/>
              </a:buBlip>
            </a:pPr>
            <a:r>
              <a:rPr lang="en-US" sz="2400" b="1" dirty="0">
                <a:solidFill>
                  <a:srgbClr val="000066"/>
                </a:solidFill>
              </a:rPr>
              <a:t>Propositioned for Metro-Ethernet</a:t>
            </a:r>
            <a:endParaRPr lang="en-US" dirty="0">
              <a:solidFill>
                <a:srgbClr val="000066"/>
              </a:solidFill>
            </a:endParaRPr>
          </a:p>
          <a:p>
            <a:pPr marL="392113" indent="-293688" defTabSz="414338">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3277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3277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3277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3277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3277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extLst>
      <p:ext uri="{BB962C8B-B14F-4D97-AF65-F5344CB8AC3E}">
        <p14:creationId xmlns:p14="http://schemas.microsoft.com/office/powerpoint/2010/main" val="8244606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AutoShape 2"/>
          <p:cNvSpPr>
            <a:spLocks noGrp="1" noChangeArrowheads="1"/>
          </p:cNvSpPr>
          <p:nvPr>
            <p:ph type="title"/>
          </p:nvPr>
        </p:nvSpPr>
        <p:spPr>
          <a:xfrm>
            <a:off x="0" y="381000"/>
            <a:ext cx="8913813" cy="914400"/>
          </a:xfrm>
        </p:spPr>
        <p:txBody>
          <a:bodyPr/>
          <a:lstStyle/>
          <a:p>
            <a:r>
              <a:rPr lang="en-US"/>
              <a:t>Wireless networking</a:t>
            </a:r>
            <a:endParaRPr lang="en-US" dirty="0"/>
          </a:p>
        </p:txBody>
      </p:sp>
      <p:sp>
        <p:nvSpPr>
          <p:cNvPr id="280579" name="Rectangle 3"/>
          <p:cNvSpPr>
            <a:spLocks noGrp="1" noChangeArrowheads="1"/>
          </p:cNvSpPr>
          <p:nvPr>
            <p:ph idx="1"/>
          </p:nvPr>
        </p:nvSpPr>
        <p:spPr>
          <a:xfrm>
            <a:off x="609600" y="1676400"/>
            <a:ext cx="8115300" cy="4589929"/>
          </a:xfrm>
        </p:spPr>
        <p:txBody>
          <a:bodyPr>
            <a:normAutofit/>
          </a:bodyPr>
          <a:lstStyle/>
          <a:p>
            <a:pPr algn="just"/>
            <a:r>
              <a:rPr lang="en-US" sz="2800" b="1" dirty="0" err="1"/>
              <a:t>Bluethooth</a:t>
            </a:r>
            <a:endParaRPr lang="en-US" sz="2800" b="1" dirty="0"/>
          </a:p>
          <a:p>
            <a:pPr algn="just"/>
            <a:r>
              <a:rPr lang="en-US" sz="2800" b="1" dirty="0"/>
              <a:t>Wireless fidelity (</a:t>
            </a:r>
            <a:r>
              <a:rPr lang="en-US" sz="2800" b="1" dirty="0" err="1">
                <a:solidFill>
                  <a:srgbClr val="FF6600"/>
                </a:solidFill>
              </a:rPr>
              <a:t>wi-fi</a:t>
            </a:r>
            <a:r>
              <a:rPr lang="en-US" sz="2800" b="1" dirty="0"/>
              <a:t>) – a means of linking computers into a wireless local area network (WLAN) </a:t>
            </a:r>
          </a:p>
          <a:p>
            <a:pPr algn="just"/>
            <a:r>
              <a:rPr lang="en-US" sz="2800" b="1" dirty="0"/>
              <a:t>Wi-Max</a:t>
            </a:r>
          </a:p>
          <a:p>
            <a:pPr algn="just"/>
            <a:endParaRPr lang="en-US" sz="2800" b="1" dirty="0"/>
          </a:p>
          <a:p>
            <a:pPr algn="just"/>
            <a:endParaRPr 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332656"/>
            <a:ext cx="8913813" cy="914400"/>
          </a:xfrm>
        </p:spPr>
        <p:txBody>
          <a:bodyPr/>
          <a:lstStyle/>
          <a:p>
            <a:r>
              <a:rPr lang="tr-TR"/>
              <a:t>What is bluetooth?</a:t>
            </a:r>
            <a:endParaRPr lang="en-US"/>
          </a:p>
        </p:txBody>
      </p:sp>
      <p:sp>
        <p:nvSpPr>
          <p:cNvPr id="10243" name="Rectangle 3"/>
          <p:cNvSpPr>
            <a:spLocks noGrp="1" noChangeArrowheads="1"/>
          </p:cNvSpPr>
          <p:nvPr>
            <p:ph type="body" idx="1"/>
          </p:nvPr>
        </p:nvSpPr>
        <p:spPr>
          <a:xfrm>
            <a:off x="395536" y="1804362"/>
            <a:ext cx="8136904" cy="3670767"/>
          </a:xfrm>
        </p:spPr>
        <p:txBody>
          <a:bodyPr>
            <a:normAutofit/>
          </a:bodyPr>
          <a:lstStyle/>
          <a:p>
            <a:pPr algn="just"/>
            <a:r>
              <a:rPr lang="en-US" sz="2800" dirty="0"/>
              <a:t>Bluetooth wireless technology is an </a:t>
            </a:r>
            <a:r>
              <a:rPr lang="en-US" sz="2800" b="1" dirty="0">
                <a:solidFill>
                  <a:schemeClr val="tx2"/>
                </a:solidFill>
              </a:rPr>
              <a:t>open</a:t>
            </a:r>
            <a:r>
              <a:rPr lang="en-US" sz="2800" dirty="0"/>
              <a:t> specification for a </a:t>
            </a:r>
            <a:r>
              <a:rPr lang="en-US" sz="2800" b="1" dirty="0">
                <a:solidFill>
                  <a:schemeClr val="tx2"/>
                </a:solidFill>
              </a:rPr>
              <a:t>low-cost</a:t>
            </a:r>
            <a:r>
              <a:rPr lang="en-US" sz="2800" dirty="0"/>
              <a:t>, </a:t>
            </a:r>
            <a:r>
              <a:rPr lang="en-US" sz="2800" b="1" dirty="0">
                <a:solidFill>
                  <a:schemeClr val="tx2"/>
                </a:solidFill>
              </a:rPr>
              <a:t>low-power</a:t>
            </a:r>
            <a:r>
              <a:rPr lang="en-US" sz="2800" dirty="0"/>
              <a:t>, short-range radio technology for </a:t>
            </a:r>
            <a:r>
              <a:rPr lang="en-US" sz="2800" b="1" dirty="0">
                <a:solidFill>
                  <a:schemeClr val="tx2"/>
                </a:solidFill>
              </a:rPr>
              <a:t>ad-hoc</a:t>
            </a:r>
            <a:r>
              <a:rPr lang="en-US" sz="2800" dirty="0"/>
              <a:t> wireless communication of </a:t>
            </a:r>
            <a:r>
              <a:rPr lang="en-US" sz="2800" b="1" dirty="0">
                <a:solidFill>
                  <a:schemeClr val="tx2"/>
                </a:solidFill>
              </a:rPr>
              <a:t>voice and data</a:t>
            </a:r>
            <a:r>
              <a:rPr lang="en-US" sz="2800" dirty="0"/>
              <a:t> </a:t>
            </a:r>
            <a:r>
              <a:rPr lang="en-US" sz="2800" b="1" dirty="0">
                <a:solidFill>
                  <a:schemeClr val="tx2"/>
                </a:solidFill>
              </a:rPr>
              <a:t>anywhere</a:t>
            </a:r>
            <a:r>
              <a:rPr lang="en-US" sz="2800" dirty="0"/>
              <a:t> in the world</a:t>
            </a:r>
            <a:r>
              <a:rPr lang="tr-TR" sz="2800" dirty="0"/>
              <a:t>.</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332656"/>
            <a:ext cx="8913813" cy="914400"/>
          </a:xfrm>
        </p:spPr>
        <p:txBody>
          <a:bodyPr/>
          <a:lstStyle/>
          <a:p>
            <a:r>
              <a:rPr lang="tr-TR" dirty="0"/>
              <a:t>Intoduction</a:t>
            </a:r>
            <a:endParaRPr lang="en-US" dirty="0"/>
          </a:p>
        </p:txBody>
      </p:sp>
      <p:sp>
        <p:nvSpPr>
          <p:cNvPr id="8195" name="Rectangle 3"/>
          <p:cNvSpPr>
            <a:spLocks noGrp="1" noChangeArrowheads="1"/>
          </p:cNvSpPr>
          <p:nvPr>
            <p:ph type="body" idx="1"/>
          </p:nvPr>
        </p:nvSpPr>
        <p:spPr>
          <a:xfrm>
            <a:off x="273891" y="1412776"/>
            <a:ext cx="8639921" cy="3670767"/>
          </a:xfrm>
        </p:spPr>
        <p:txBody>
          <a:bodyPr/>
          <a:lstStyle/>
          <a:p>
            <a:pPr algn="just"/>
            <a:r>
              <a:rPr lang="en-US" sz="2600" dirty="0"/>
              <a:t>1994</a:t>
            </a:r>
            <a:r>
              <a:rPr lang="tr-TR" sz="2600" dirty="0"/>
              <a:t> </a:t>
            </a:r>
            <a:r>
              <a:rPr lang="en-US" sz="2600" dirty="0"/>
              <a:t>Ericsson gets</a:t>
            </a:r>
            <a:r>
              <a:rPr lang="tr-TR" sz="2600" dirty="0"/>
              <a:t> </a:t>
            </a:r>
            <a:r>
              <a:rPr lang="en-US" sz="2600" dirty="0"/>
              <a:t>interested in wireless</a:t>
            </a:r>
            <a:r>
              <a:rPr lang="tr-TR" sz="2600" dirty="0"/>
              <a:t> </a:t>
            </a:r>
            <a:r>
              <a:rPr lang="en-US" sz="2600" dirty="0"/>
              <a:t>connections</a:t>
            </a:r>
            <a:r>
              <a:rPr lang="tr-TR" sz="2600" dirty="0"/>
              <a:t> </a:t>
            </a:r>
            <a:r>
              <a:rPr lang="en-US" sz="2600" dirty="0"/>
              <a:t>from</a:t>
            </a:r>
            <a:r>
              <a:rPr lang="tr-TR" sz="2600" dirty="0"/>
              <a:t> </a:t>
            </a:r>
            <a:r>
              <a:rPr lang="en-US" sz="2600" dirty="0"/>
              <a:t>mobile</a:t>
            </a:r>
            <a:r>
              <a:rPr lang="tr-TR" sz="2600" dirty="0"/>
              <a:t> </a:t>
            </a:r>
            <a:r>
              <a:rPr lang="en-US" sz="2600" dirty="0"/>
              <a:t>telephones</a:t>
            </a:r>
            <a:r>
              <a:rPr lang="tr-TR" sz="2600" dirty="0"/>
              <a:t> </a:t>
            </a:r>
            <a:r>
              <a:rPr lang="en-US" sz="2600" dirty="0"/>
              <a:t>to other devices</a:t>
            </a:r>
            <a:r>
              <a:rPr lang="tr-TR" sz="2600" dirty="0"/>
              <a:t> </a:t>
            </a:r>
            <a:r>
              <a:rPr lang="en-US" sz="2600" dirty="0"/>
              <a:t>like</a:t>
            </a:r>
            <a:r>
              <a:rPr lang="tr-TR" sz="2600" dirty="0"/>
              <a:t> </a:t>
            </a:r>
            <a:r>
              <a:rPr lang="en-US" sz="2600" dirty="0"/>
              <a:t>PDAs</a:t>
            </a:r>
            <a:r>
              <a:rPr lang="tr-TR" sz="2600" dirty="0"/>
              <a:t> </a:t>
            </a:r>
            <a:r>
              <a:rPr lang="en-US" sz="2600" dirty="0"/>
              <a:t>and accessories</a:t>
            </a:r>
            <a:r>
              <a:rPr lang="tr-TR" sz="2600" dirty="0"/>
              <a:t> </a:t>
            </a:r>
            <a:r>
              <a:rPr lang="en-US" sz="2600" dirty="0"/>
              <a:t>like</a:t>
            </a:r>
            <a:r>
              <a:rPr lang="tr-TR" sz="2600" dirty="0"/>
              <a:t> </a:t>
            </a:r>
            <a:r>
              <a:rPr lang="en-US" sz="2600" dirty="0"/>
              <a:t>Headsets</a:t>
            </a:r>
            <a:endParaRPr lang="tr-TR" sz="2600" dirty="0"/>
          </a:p>
          <a:p>
            <a:pPr algn="just"/>
            <a:r>
              <a:rPr lang="en-US" sz="2600" dirty="0"/>
              <a:t>Forming</a:t>
            </a:r>
            <a:r>
              <a:rPr lang="tr-TR" sz="2600" dirty="0"/>
              <a:t> </a:t>
            </a:r>
            <a:r>
              <a:rPr lang="en-US" sz="2600" dirty="0"/>
              <a:t>the</a:t>
            </a:r>
            <a:r>
              <a:rPr lang="tr-TR" sz="2600" dirty="0"/>
              <a:t> </a:t>
            </a:r>
            <a:r>
              <a:rPr lang="en-US" sz="2600" dirty="0"/>
              <a:t>SIG</a:t>
            </a:r>
            <a:r>
              <a:rPr lang="tr-TR" sz="2600" dirty="0"/>
              <a:t> </a:t>
            </a:r>
            <a:r>
              <a:rPr lang="en-US" sz="2600" dirty="0"/>
              <a:t>(Special Interest Group)</a:t>
            </a:r>
            <a:r>
              <a:rPr lang="tr-TR" sz="2600" dirty="0"/>
              <a:t> </a:t>
            </a:r>
            <a:r>
              <a:rPr lang="en-US" sz="2600" dirty="0"/>
              <a:t>with</a:t>
            </a:r>
            <a:r>
              <a:rPr lang="tr-TR" sz="2600" dirty="0"/>
              <a:t> </a:t>
            </a:r>
            <a:r>
              <a:rPr lang="en-US" sz="2600" dirty="0"/>
              <a:t>4</a:t>
            </a:r>
            <a:r>
              <a:rPr lang="tr-TR" sz="2600" dirty="0"/>
              <a:t> </a:t>
            </a:r>
            <a:r>
              <a:rPr lang="en-US" sz="2600" dirty="0"/>
              <a:t>other</a:t>
            </a:r>
            <a:r>
              <a:rPr lang="tr-TR" sz="2600" dirty="0"/>
              <a:t> </a:t>
            </a:r>
            <a:r>
              <a:rPr lang="en-US" sz="2600" dirty="0"/>
              <a:t>members</a:t>
            </a:r>
            <a:r>
              <a:rPr lang="tr-TR" sz="2600" dirty="0"/>
              <a:t> </a:t>
            </a:r>
            <a:r>
              <a:rPr lang="en-US" sz="2600" dirty="0"/>
              <a:t>(IBM,</a:t>
            </a:r>
            <a:r>
              <a:rPr lang="tr-TR" sz="2600" dirty="0"/>
              <a:t> </a:t>
            </a:r>
            <a:r>
              <a:rPr lang="en-US" sz="2600" dirty="0"/>
              <a:t>Intel,</a:t>
            </a:r>
            <a:r>
              <a:rPr lang="tr-TR" sz="2600" dirty="0"/>
              <a:t> </a:t>
            </a:r>
            <a:r>
              <a:rPr lang="en-US" sz="2600" dirty="0"/>
              <a:t>Nokia,</a:t>
            </a:r>
            <a:r>
              <a:rPr lang="tr-TR" sz="2600" dirty="0"/>
              <a:t> </a:t>
            </a:r>
            <a:r>
              <a:rPr lang="en-US" sz="2600" dirty="0"/>
              <a:t>Toshiba)</a:t>
            </a:r>
            <a:r>
              <a:rPr lang="tr-TR" sz="2600" dirty="0"/>
              <a:t> </a:t>
            </a:r>
            <a:r>
              <a:rPr lang="en-US" sz="2600" dirty="0"/>
              <a:t>in order</a:t>
            </a:r>
            <a:r>
              <a:rPr lang="tr-TR" sz="2600" dirty="0"/>
              <a:t> </a:t>
            </a:r>
            <a:r>
              <a:rPr lang="en-US" sz="2600" dirty="0"/>
              <a:t>to</a:t>
            </a:r>
            <a:r>
              <a:rPr lang="tr-TR" sz="2600" dirty="0"/>
              <a:t> </a:t>
            </a:r>
            <a:r>
              <a:rPr lang="en-US" sz="2600" dirty="0"/>
              <a:t>develop</a:t>
            </a:r>
            <a:r>
              <a:rPr lang="tr-TR" sz="2600" dirty="0"/>
              <a:t> </a:t>
            </a:r>
            <a:r>
              <a:rPr lang="en-US" sz="2600" dirty="0"/>
              <a:t>a</a:t>
            </a:r>
            <a:r>
              <a:rPr lang="tr-TR" sz="2600" dirty="0"/>
              <a:t> </a:t>
            </a:r>
            <a:r>
              <a:rPr lang="en-US" sz="2600" dirty="0"/>
              <a:t>wireless</a:t>
            </a:r>
            <a:r>
              <a:rPr lang="tr-TR" sz="2600" dirty="0"/>
              <a:t> </a:t>
            </a:r>
            <a:r>
              <a:rPr lang="en-US" sz="2600" dirty="0"/>
              <a:t>standard for communication</a:t>
            </a:r>
            <a:r>
              <a:rPr lang="tr-TR" sz="2600" dirty="0"/>
              <a:t> </a:t>
            </a:r>
            <a:r>
              <a:rPr lang="en-US" sz="2600" dirty="0"/>
              <a:t>between</a:t>
            </a:r>
            <a:r>
              <a:rPr lang="tr-TR" sz="2600" dirty="0"/>
              <a:t> </a:t>
            </a:r>
            <a:r>
              <a:rPr lang="en-US" sz="2600" dirty="0"/>
              <a:t>mobile</a:t>
            </a:r>
            <a:r>
              <a:rPr lang="tr-TR" sz="2600" dirty="0"/>
              <a:t> </a:t>
            </a:r>
            <a:r>
              <a:rPr lang="en-US" sz="2600" dirty="0"/>
              <a:t>devices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260648"/>
            <a:ext cx="8913813" cy="914400"/>
          </a:xfrm>
        </p:spPr>
        <p:txBody>
          <a:bodyPr/>
          <a:lstStyle/>
          <a:p>
            <a:r>
              <a:rPr lang="tr-TR"/>
              <a:t>Overview</a:t>
            </a:r>
            <a:endParaRPr lang="en-US"/>
          </a:p>
        </p:txBody>
      </p:sp>
      <p:sp>
        <p:nvSpPr>
          <p:cNvPr id="11267" name="Rectangle 3"/>
          <p:cNvSpPr>
            <a:spLocks noGrp="1" noChangeArrowheads="1"/>
          </p:cNvSpPr>
          <p:nvPr>
            <p:ph type="body" idx="1"/>
          </p:nvPr>
        </p:nvSpPr>
        <p:spPr>
          <a:xfrm>
            <a:off x="179512" y="1484784"/>
            <a:ext cx="8196262" cy="4267200"/>
          </a:xfrm>
        </p:spPr>
        <p:txBody>
          <a:bodyPr>
            <a:normAutofit/>
          </a:bodyPr>
          <a:lstStyle/>
          <a:p>
            <a:r>
              <a:rPr lang="en-US" sz="2800" dirty="0"/>
              <a:t>Originally conceived as a cable replacement technology</a:t>
            </a:r>
          </a:p>
          <a:p>
            <a:r>
              <a:rPr lang="en-US" sz="2800" dirty="0"/>
              <a:t>Other</a:t>
            </a:r>
            <a:r>
              <a:rPr lang="tr-TR" sz="2800" dirty="0"/>
              <a:t> usage models </a:t>
            </a:r>
            <a:r>
              <a:rPr lang="en-US" sz="2800" dirty="0"/>
              <a:t>began</a:t>
            </a:r>
            <a:r>
              <a:rPr lang="tr-TR" sz="2800" dirty="0"/>
              <a:t> </a:t>
            </a:r>
            <a:r>
              <a:rPr lang="en-US" sz="2800" dirty="0"/>
              <a:t>to</a:t>
            </a:r>
            <a:r>
              <a:rPr lang="tr-TR" sz="2800" dirty="0"/>
              <a:t> </a:t>
            </a:r>
            <a:r>
              <a:rPr lang="en-US" sz="2800" dirty="0"/>
              <a:t>develop:</a:t>
            </a:r>
          </a:p>
          <a:p>
            <a:pPr lvl="1"/>
            <a:r>
              <a:rPr lang="en-US" sz="2400" dirty="0"/>
              <a:t>Personal Area Network (PAN)</a:t>
            </a:r>
          </a:p>
          <a:p>
            <a:pPr lvl="1"/>
            <a:r>
              <a:rPr lang="en-US" sz="2400" dirty="0"/>
              <a:t>Ad-hoc networks</a:t>
            </a:r>
          </a:p>
          <a:p>
            <a:pPr lvl="1"/>
            <a:r>
              <a:rPr lang="en-US" sz="2400" dirty="0"/>
              <a:t>Data/voice access points</a:t>
            </a:r>
          </a:p>
          <a:p>
            <a:pPr lvl="1"/>
            <a:r>
              <a:rPr lang="en-US" sz="2400" dirty="0"/>
              <a:t>Wireless telematics</a:t>
            </a:r>
          </a:p>
          <a:p>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32656"/>
            <a:ext cx="8913813" cy="914400"/>
          </a:xfrm>
        </p:spPr>
        <p:txBody>
          <a:bodyPr/>
          <a:lstStyle/>
          <a:p>
            <a:r>
              <a:rPr lang="en-US" dirty="0"/>
              <a:t>Ad-hoc-networking</a:t>
            </a:r>
          </a:p>
        </p:txBody>
      </p:sp>
      <p:sp>
        <p:nvSpPr>
          <p:cNvPr id="31747" name="Rectangle 3"/>
          <p:cNvSpPr>
            <a:spLocks noGrp="1" noChangeArrowheads="1"/>
          </p:cNvSpPr>
          <p:nvPr>
            <p:ph type="body" idx="1"/>
          </p:nvPr>
        </p:nvSpPr>
        <p:spPr>
          <a:xfrm>
            <a:off x="395536" y="1486425"/>
            <a:ext cx="7610476" cy="3670767"/>
          </a:xfrm>
        </p:spPr>
        <p:txBody>
          <a:bodyPr>
            <a:noAutofit/>
          </a:bodyPr>
          <a:lstStyle/>
          <a:p>
            <a:pPr>
              <a:lnSpc>
                <a:spcPct val="90000"/>
              </a:lnSpc>
            </a:pPr>
            <a:r>
              <a:rPr lang="en-US" sz="2800" dirty="0" err="1"/>
              <a:t>piconet</a:t>
            </a:r>
            <a:endParaRPr lang="en-US" sz="2800" dirty="0"/>
          </a:p>
          <a:p>
            <a:pPr lvl="1">
              <a:lnSpc>
                <a:spcPct val="90000"/>
              </a:lnSpc>
            </a:pPr>
            <a:r>
              <a:rPr lang="tr-TR" sz="2400" dirty="0"/>
              <a:t>d</a:t>
            </a:r>
            <a:r>
              <a:rPr lang="en-US" sz="2400" dirty="0" err="1"/>
              <a:t>ecentral</a:t>
            </a:r>
            <a:r>
              <a:rPr lang="tr-TR" sz="2400" dirty="0"/>
              <a:t>, o</a:t>
            </a:r>
            <a:r>
              <a:rPr lang="en-US" sz="2400" dirty="0"/>
              <a:t>ne</a:t>
            </a:r>
            <a:r>
              <a:rPr lang="tr-TR" sz="2400" dirty="0"/>
              <a:t> </a:t>
            </a:r>
            <a:r>
              <a:rPr lang="en-US" sz="2400" dirty="0"/>
              <a:t>master</a:t>
            </a:r>
            <a:r>
              <a:rPr lang="tr-TR" sz="2400" dirty="0"/>
              <a:t> </a:t>
            </a:r>
            <a:r>
              <a:rPr lang="en-US" sz="2400" dirty="0"/>
              <a:t>up</a:t>
            </a:r>
            <a:r>
              <a:rPr lang="tr-TR" sz="2400" dirty="0"/>
              <a:t> </a:t>
            </a:r>
            <a:r>
              <a:rPr lang="en-US" sz="2400" dirty="0"/>
              <a:t>to</a:t>
            </a:r>
            <a:r>
              <a:rPr lang="tr-TR" sz="2400" dirty="0"/>
              <a:t> </a:t>
            </a:r>
            <a:r>
              <a:rPr lang="en-US" sz="2400" dirty="0"/>
              <a:t>7</a:t>
            </a:r>
            <a:r>
              <a:rPr lang="tr-TR" sz="2400" dirty="0"/>
              <a:t> </a:t>
            </a:r>
            <a:r>
              <a:rPr lang="en-US" sz="2400" dirty="0"/>
              <a:t>slaves</a:t>
            </a:r>
          </a:p>
          <a:p>
            <a:pPr lvl="1">
              <a:lnSpc>
                <a:spcPct val="90000"/>
              </a:lnSpc>
            </a:pPr>
            <a:r>
              <a:rPr lang="tr-TR" sz="2400" dirty="0"/>
              <a:t>u</a:t>
            </a:r>
            <a:r>
              <a:rPr lang="en-US" sz="2400" dirty="0"/>
              <a:t>p</a:t>
            </a:r>
            <a:r>
              <a:rPr lang="tr-TR" sz="2400" dirty="0"/>
              <a:t> </a:t>
            </a:r>
            <a:r>
              <a:rPr lang="en-US" sz="2400" dirty="0"/>
              <a:t>to</a:t>
            </a:r>
            <a:r>
              <a:rPr lang="tr-TR" sz="2400" dirty="0"/>
              <a:t> </a:t>
            </a:r>
            <a:r>
              <a:rPr lang="en-US" sz="2400" dirty="0"/>
              <a:t>255</a:t>
            </a:r>
            <a:r>
              <a:rPr lang="tr-TR" sz="2400" dirty="0"/>
              <a:t> </a:t>
            </a:r>
            <a:r>
              <a:rPr lang="en-US" sz="2400" dirty="0"/>
              <a:t>parked slaves</a:t>
            </a:r>
          </a:p>
          <a:p>
            <a:pPr lvl="1">
              <a:lnSpc>
                <a:spcPct val="90000"/>
              </a:lnSpc>
            </a:pPr>
            <a:r>
              <a:rPr lang="en-US" sz="2400" dirty="0"/>
              <a:t>point to point or point to multipoint</a:t>
            </a:r>
            <a:r>
              <a:rPr lang="tr-TR" sz="2400" dirty="0"/>
              <a:t> conn</a:t>
            </a:r>
            <a:endParaRPr lang="en-US" sz="2400" dirty="0"/>
          </a:p>
          <a:p>
            <a:pPr lvl="1">
              <a:lnSpc>
                <a:spcPct val="90000"/>
              </a:lnSpc>
            </a:pPr>
            <a:r>
              <a:rPr lang="tr-TR" sz="2400" dirty="0"/>
              <a:t>u</a:t>
            </a:r>
            <a:r>
              <a:rPr lang="en-US" sz="2400" dirty="0" err="1"/>
              <a:t>nique</a:t>
            </a:r>
            <a:r>
              <a:rPr lang="tr-TR" sz="2400" dirty="0"/>
              <a:t> b</a:t>
            </a:r>
            <a:r>
              <a:rPr lang="en-US" sz="2400" dirty="0" err="1"/>
              <a:t>luetooth</a:t>
            </a:r>
            <a:r>
              <a:rPr lang="tr-TR" sz="2400" dirty="0"/>
              <a:t> </a:t>
            </a:r>
            <a:r>
              <a:rPr lang="en-US" sz="2400" dirty="0"/>
              <a:t>device</a:t>
            </a:r>
            <a:r>
              <a:rPr lang="tr-TR" sz="2400" dirty="0"/>
              <a:t> </a:t>
            </a:r>
            <a:r>
              <a:rPr lang="en-US" sz="2400" dirty="0"/>
              <a:t>address</a:t>
            </a:r>
          </a:p>
          <a:p>
            <a:pPr>
              <a:lnSpc>
                <a:spcPct val="90000"/>
              </a:lnSpc>
            </a:pPr>
            <a:r>
              <a:rPr lang="tr-TR" sz="2800" dirty="0"/>
              <a:t>s</a:t>
            </a:r>
            <a:r>
              <a:rPr lang="en-US" sz="2800" dirty="0" err="1"/>
              <a:t>catternet</a:t>
            </a:r>
            <a:endParaRPr lang="en-US" sz="2800" dirty="0"/>
          </a:p>
          <a:p>
            <a:pPr lvl="1">
              <a:lnSpc>
                <a:spcPct val="90000"/>
              </a:lnSpc>
            </a:pPr>
            <a:r>
              <a:rPr lang="tr-TR" sz="2400" dirty="0"/>
              <a:t>o</a:t>
            </a:r>
            <a:r>
              <a:rPr lang="en-US" sz="2400" dirty="0" err="1"/>
              <a:t>verlapping</a:t>
            </a:r>
            <a:r>
              <a:rPr lang="tr-TR" sz="2400" dirty="0"/>
              <a:t> </a:t>
            </a:r>
            <a:r>
              <a:rPr lang="en-US" sz="2400" dirty="0"/>
              <a:t>of</a:t>
            </a:r>
            <a:r>
              <a:rPr lang="tr-TR" sz="2400" dirty="0"/>
              <a:t> </a:t>
            </a:r>
            <a:r>
              <a:rPr lang="en-US" sz="2400" dirty="0"/>
              <a:t>two</a:t>
            </a:r>
            <a:r>
              <a:rPr lang="tr-TR" sz="2400" dirty="0"/>
              <a:t> </a:t>
            </a:r>
            <a:r>
              <a:rPr lang="en-US" sz="2400" dirty="0" err="1"/>
              <a:t>piconets</a:t>
            </a:r>
            <a:r>
              <a:rPr lang="tr-TR" sz="2400" dirty="0"/>
              <a:t>, up to 10</a:t>
            </a:r>
            <a:endParaRPr lang="en-US" sz="2400" dirty="0"/>
          </a:p>
          <a:p>
            <a:pPr lvl="1">
              <a:lnSpc>
                <a:spcPct val="90000"/>
              </a:lnSpc>
            </a:pPr>
            <a:r>
              <a:rPr lang="tr-TR" sz="2400" dirty="0"/>
              <a:t>d</a:t>
            </a:r>
            <a:r>
              <a:rPr lang="en-US" sz="2400" dirty="0" err="1"/>
              <a:t>ifferent</a:t>
            </a:r>
            <a:r>
              <a:rPr lang="tr-TR" sz="2400" dirty="0"/>
              <a:t> </a:t>
            </a:r>
            <a:r>
              <a:rPr lang="en-US" sz="2400" dirty="0"/>
              <a:t>hopping</a:t>
            </a:r>
            <a:r>
              <a:rPr lang="tr-TR" sz="2400" dirty="0"/>
              <a:t> </a:t>
            </a:r>
            <a:r>
              <a:rPr lang="en-US" sz="2400" dirty="0"/>
              <a:t>sequences</a:t>
            </a:r>
            <a:endParaRPr lang="tr-TR" sz="2400" dirty="0"/>
          </a:p>
          <a:p>
            <a:pPr lvl="1">
              <a:lnSpc>
                <a:spcPct val="90000"/>
              </a:lnSpc>
            </a:pPr>
            <a:r>
              <a:rPr lang="en-US" sz="2400" dirty="0"/>
              <a:t>peer to peer (P2P) network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Ad-hoc-networking</a:t>
            </a:r>
          </a:p>
        </p:txBody>
      </p:sp>
      <p:sp>
        <p:nvSpPr>
          <p:cNvPr id="35843" name="Rectangle 3"/>
          <p:cNvSpPr>
            <a:spLocks noGrp="1" noChangeArrowheads="1"/>
          </p:cNvSpPr>
          <p:nvPr>
            <p:ph type="body" sz="half" idx="1"/>
          </p:nvPr>
        </p:nvSpPr>
        <p:spPr>
          <a:xfrm>
            <a:off x="566738" y="1752600"/>
            <a:ext cx="3243262" cy="4267200"/>
          </a:xfrm>
        </p:spPr>
        <p:txBody>
          <a:bodyPr/>
          <a:lstStyle/>
          <a:p>
            <a:r>
              <a:rPr lang="tr-TR" sz="2600"/>
              <a:t>a: piconet with a single slave</a:t>
            </a:r>
          </a:p>
          <a:p>
            <a:endParaRPr lang="tr-TR" sz="2600"/>
          </a:p>
          <a:p>
            <a:r>
              <a:rPr lang="tr-TR" sz="2600"/>
              <a:t>b: piconet with a multi slave</a:t>
            </a:r>
          </a:p>
          <a:p>
            <a:pPr>
              <a:buFont typeface="Wingdings" pitchFamily="2" charset="2"/>
              <a:buNone/>
            </a:pPr>
            <a:endParaRPr lang="tr-TR" sz="2600"/>
          </a:p>
          <a:p>
            <a:r>
              <a:rPr lang="tr-TR" sz="2600"/>
              <a:t>c: scatternet </a:t>
            </a:r>
            <a:endParaRPr lang="en-US" sz="2600"/>
          </a:p>
        </p:txBody>
      </p:sp>
      <p:pic>
        <p:nvPicPr>
          <p:cNvPr id="35844" name="Picture 4" descr="Image44"/>
          <p:cNvPicPr>
            <a:picLocks noGrp="1" noChangeAspect="1" noChangeArrowheads="1"/>
          </p:cNvPicPr>
          <p:nvPr>
            <p:ph sz="half" idx="2"/>
          </p:nvPr>
        </p:nvPicPr>
        <p:blipFill>
          <a:blip r:embed="rId2"/>
          <a:srcRect/>
          <a:stretch>
            <a:fillRect/>
          </a:stretch>
        </p:blipFill>
        <p:spPr>
          <a:xfrm>
            <a:off x="3886200" y="1752600"/>
            <a:ext cx="4724400" cy="3962400"/>
          </a:xfrm>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260648"/>
            <a:ext cx="8913813" cy="914400"/>
          </a:xfrm>
        </p:spPr>
        <p:txBody>
          <a:bodyPr/>
          <a:lstStyle/>
          <a:p>
            <a:r>
              <a:rPr lang="tr-TR"/>
              <a:t>Products</a:t>
            </a:r>
            <a:endParaRPr lang="en-US"/>
          </a:p>
        </p:txBody>
      </p:sp>
      <p:sp>
        <p:nvSpPr>
          <p:cNvPr id="39939" name="Rectangle 3"/>
          <p:cNvSpPr>
            <a:spLocks noGrp="1" noChangeArrowheads="1"/>
          </p:cNvSpPr>
          <p:nvPr>
            <p:ph type="body" sz="half" idx="1"/>
          </p:nvPr>
        </p:nvSpPr>
        <p:spPr>
          <a:xfrm>
            <a:off x="251520" y="1340768"/>
            <a:ext cx="3566160" cy="3681412"/>
          </a:xfrm>
        </p:spPr>
        <p:txBody>
          <a:bodyPr>
            <a:noAutofit/>
          </a:bodyPr>
          <a:lstStyle/>
          <a:p>
            <a:r>
              <a:rPr lang="en-US" sz="2000" dirty="0"/>
              <a:t>Notebook PCs &amp; desktop computers</a:t>
            </a:r>
          </a:p>
          <a:p>
            <a:r>
              <a:rPr lang="en-US" sz="2000" dirty="0"/>
              <a:t>Printers</a:t>
            </a:r>
          </a:p>
          <a:p>
            <a:r>
              <a:rPr lang="en-US" sz="2000" dirty="0"/>
              <a:t>PDAs</a:t>
            </a:r>
          </a:p>
          <a:p>
            <a:r>
              <a:rPr lang="en-US" sz="2000" dirty="0"/>
              <a:t>Other handheld devices</a:t>
            </a:r>
          </a:p>
          <a:p>
            <a:r>
              <a:rPr lang="en-US" sz="2000" dirty="0"/>
              <a:t>Cell phones</a:t>
            </a:r>
          </a:p>
          <a:p>
            <a:r>
              <a:rPr lang="en-US" sz="2000" dirty="0"/>
              <a:t>Wireless </a:t>
            </a:r>
            <a:r>
              <a:rPr lang="en-US" sz="2000" dirty="0" err="1"/>
              <a:t>periperals</a:t>
            </a:r>
            <a:r>
              <a:rPr lang="en-US" sz="2000" dirty="0"/>
              <a:t>:</a:t>
            </a:r>
          </a:p>
          <a:p>
            <a:pPr lvl="1"/>
            <a:r>
              <a:rPr lang="en-US" sz="2000" dirty="0"/>
              <a:t>Headsets</a:t>
            </a:r>
          </a:p>
          <a:p>
            <a:pPr lvl="1"/>
            <a:r>
              <a:rPr lang="en-US" sz="2000" dirty="0"/>
              <a:t>Cameras</a:t>
            </a:r>
          </a:p>
          <a:p>
            <a:r>
              <a:rPr lang="en-US" sz="2000" dirty="0"/>
              <a:t>Access Points</a:t>
            </a:r>
          </a:p>
        </p:txBody>
      </p:sp>
      <p:sp>
        <p:nvSpPr>
          <p:cNvPr id="39943" name="Rectangle 7"/>
          <p:cNvSpPr>
            <a:spLocks noGrp="1" noChangeArrowheads="1"/>
          </p:cNvSpPr>
          <p:nvPr>
            <p:ph type="body" sz="half" idx="2"/>
          </p:nvPr>
        </p:nvSpPr>
        <p:spPr>
          <a:xfrm>
            <a:off x="5147534" y="1331764"/>
            <a:ext cx="3566160" cy="3681412"/>
          </a:xfrm>
        </p:spPr>
        <p:txBody>
          <a:bodyPr>
            <a:normAutofit/>
          </a:bodyPr>
          <a:lstStyle/>
          <a:p>
            <a:r>
              <a:rPr lang="en-US" sz="2000" dirty="0"/>
              <a:t>CD Player</a:t>
            </a:r>
          </a:p>
          <a:p>
            <a:r>
              <a:rPr lang="en-US" sz="2000" dirty="0"/>
              <a:t>TV/VCR/DVD</a:t>
            </a:r>
          </a:p>
          <a:p>
            <a:r>
              <a:rPr lang="en-US" sz="2000" dirty="0"/>
              <a:t>Telephone Answering Devices</a:t>
            </a:r>
          </a:p>
          <a:p>
            <a:r>
              <a:rPr lang="en-US" sz="2000" dirty="0"/>
              <a:t>Cordless Phones</a:t>
            </a:r>
          </a:p>
          <a:p>
            <a:r>
              <a:rPr lang="en-US" sz="2000" dirty="0"/>
              <a:t>Cars</a:t>
            </a:r>
          </a:p>
        </p:txBody>
      </p:sp>
      <p:sp>
        <p:nvSpPr>
          <p:cNvPr id="39940" name="Text Box 4"/>
          <p:cNvSpPr txBox="1">
            <a:spLocks noChangeArrowheads="1"/>
          </p:cNvSpPr>
          <p:nvPr/>
        </p:nvSpPr>
        <p:spPr bwMode="auto">
          <a:xfrm>
            <a:off x="4648200" y="1905000"/>
            <a:ext cx="3581400" cy="366713"/>
          </a:xfrm>
          <a:prstGeom prst="rect">
            <a:avLst/>
          </a:prstGeom>
          <a:noFill/>
          <a:ln w="9525">
            <a:noFill/>
            <a:miter lim="800000"/>
            <a:headEnd/>
            <a:tailEnd/>
          </a:ln>
          <a:effectLst/>
        </p:spPr>
        <p:txBody>
          <a:bodyPr>
            <a:spAutoFit/>
          </a:bodyPr>
          <a:lstStyle/>
          <a:p>
            <a:endParaRPr lang="en-US"/>
          </a:p>
        </p:txBody>
      </p:sp>
      <p:sp>
        <p:nvSpPr>
          <p:cNvPr id="39941" name="Text Box 5"/>
          <p:cNvSpPr txBox="1">
            <a:spLocks noChangeArrowheads="1"/>
          </p:cNvSpPr>
          <p:nvPr/>
        </p:nvSpPr>
        <p:spPr bwMode="auto">
          <a:xfrm>
            <a:off x="4648200" y="1981200"/>
            <a:ext cx="3657600" cy="366713"/>
          </a:xfrm>
          <a:prstGeom prst="rect">
            <a:avLst/>
          </a:prstGeom>
          <a:noFill/>
          <a:ln w="9525">
            <a:noFill/>
            <a:miter lim="800000"/>
            <a:headEnd/>
            <a:tailEnd/>
          </a:ln>
          <a:effectLst/>
        </p:spPr>
        <p:txBody>
          <a:bodyPr>
            <a:spAutoFit/>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business_ppt_background.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200" y="2790056"/>
            <a:ext cx="8229600" cy="1143000"/>
          </a:xfrm>
        </p:spPr>
        <p:txBody>
          <a:bodyPr>
            <a:normAutofit/>
          </a:bodyPr>
          <a:lstStyle/>
          <a:p>
            <a:pPr eaLnBrk="1" hangingPunct="1"/>
            <a:r>
              <a:rPr lang="en-US" sz="4000" b="1" dirty="0">
                <a:latin typeface="Castellar" pitchFamily="18" charset="0"/>
              </a:rPr>
              <a:t>Wireless Fidelity </a:t>
            </a:r>
            <a:r>
              <a:rPr lang="en-US" sz="4000" dirty="0">
                <a:latin typeface="Bookman Old Style" pitchFamily="18" charset="0"/>
              </a:rPr>
              <a:t>(</a:t>
            </a:r>
            <a:r>
              <a:rPr lang="en-US" sz="4000" b="1" dirty="0">
                <a:latin typeface="Bookman Old Style" pitchFamily="18" charset="0"/>
              </a:rPr>
              <a:t>Wi-Fi</a:t>
            </a:r>
            <a:r>
              <a:rPr lang="en-US" sz="4000" dirty="0">
                <a:latin typeface="Bookman Old Style"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AutoShape 2"/>
          <p:cNvSpPr>
            <a:spLocks noGrp="1" noChangeArrowheads="1"/>
          </p:cNvSpPr>
          <p:nvPr>
            <p:ph type="title"/>
          </p:nvPr>
        </p:nvSpPr>
        <p:spPr>
          <a:xfrm>
            <a:off x="0" y="304800"/>
            <a:ext cx="8913813" cy="914400"/>
          </a:xfrm>
          <a:ln/>
        </p:spPr>
        <p:txBody>
          <a:bodyPr/>
          <a:lstStyle/>
          <a:p>
            <a:r>
              <a:rPr lang="en-US" dirty="0"/>
              <a:t>Client/Server Networks</a:t>
            </a:r>
          </a:p>
        </p:txBody>
      </p:sp>
      <p:sp>
        <p:nvSpPr>
          <p:cNvPr id="318468" name="Rectangle 4"/>
          <p:cNvSpPr>
            <a:spLocks noGrp="1" noChangeArrowheads="1"/>
          </p:cNvSpPr>
          <p:nvPr>
            <p:ph idx="1"/>
          </p:nvPr>
        </p:nvSpPr>
        <p:spPr/>
        <p:txBody>
          <a:bodyPr/>
          <a:lstStyle/>
          <a:p>
            <a:r>
              <a:rPr lang="en-US"/>
              <a:t>Client/Server network</a:t>
            </a:r>
          </a:p>
        </p:txBody>
      </p:sp>
      <p:pic>
        <p:nvPicPr>
          <p:cNvPr id="318469" name="Picture 5" descr="bal95588_0705"/>
          <p:cNvPicPr>
            <a:picLocks noChangeAspect="1" noChangeArrowheads="1"/>
          </p:cNvPicPr>
          <p:nvPr/>
        </p:nvPicPr>
        <p:blipFill>
          <a:blip r:embed="rId3">
            <a:clrChange>
              <a:clrFrom>
                <a:srgbClr val="FCFBFB"/>
              </a:clrFrom>
              <a:clrTo>
                <a:srgbClr val="FCFBFB">
                  <a:alpha val="0"/>
                </a:srgbClr>
              </a:clrTo>
            </a:clrChange>
          </a:blip>
          <a:srcRect/>
          <a:stretch>
            <a:fillRect/>
          </a:stretch>
        </p:blipFill>
        <p:spPr bwMode="auto">
          <a:xfrm>
            <a:off x="381000" y="1447800"/>
            <a:ext cx="8305800" cy="5029200"/>
          </a:xfrm>
          <a:prstGeom prst="rect">
            <a:avLst/>
          </a:prstGeom>
          <a:solidFill>
            <a:schemeClr val="bg1"/>
          </a:solid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457200" y="304800"/>
            <a:ext cx="7772400" cy="762000"/>
          </a:xfrm>
        </p:spPr>
        <p:txBody>
          <a:bodyPr/>
          <a:lstStyle/>
          <a:p>
            <a:pPr eaLnBrk="1" hangingPunct="1"/>
            <a:r>
              <a:rPr lang="en-US" sz="4000" b="1">
                <a:latin typeface="Book Antiqua" pitchFamily="18" charset="0"/>
              </a:rPr>
              <a:t>Introduction</a:t>
            </a:r>
          </a:p>
        </p:txBody>
      </p:sp>
      <p:sp>
        <p:nvSpPr>
          <p:cNvPr id="4099" name="TextBox 4"/>
          <p:cNvSpPr txBox="1">
            <a:spLocks noChangeArrowheads="1"/>
          </p:cNvSpPr>
          <p:nvPr/>
        </p:nvSpPr>
        <p:spPr bwMode="auto">
          <a:xfrm>
            <a:off x="152400" y="1066800"/>
            <a:ext cx="8610600" cy="5203825"/>
          </a:xfrm>
          <a:prstGeom prst="rect">
            <a:avLst/>
          </a:prstGeom>
          <a:noFill/>
          <a:ln w="9525">
            <a:noFill/>
            <a:miter lim="800000"/>
            <a:headEnd/>
            <a:tailEnd/>
          </a:ln>
        </p:spPr>
        <p:txBody>
          <a:bodyPr>
            <a:spAutoFit/>
          </a:bodyPr>
          <a:lstStyle/>
          <a:p>
            <a:pPr algn="just">
              <a:buFont typeface="Wingdings" pitchFamily="2" charset="2"/>
              <a:buChar char="v"/>
            </a:pPr>
            <a:r>
              <a:rPr lang="en-GB" sz="2400">
                <a:latin typeface="Times New Roman" pitchFamily="18" charset="0"/>
                <a:cs typeface="Times New Roman" pitchFamily="18" charset="0"/>
              </a:rPr>
              <a:t>Wireless Technology is an alternative to Wired Technology, which is commonly used, for connecting devices in wireless mode.</a:t>
            </a:r>
          </a:p>
          <a:p>
            <a:pPr algn="just">
              <a:buFont typeface="Wingdings" pitchFamily="2" charset="2"/>
              <a:buChar char="v"/>
            </a:pPr>
            <a:endParaRPr lang="en-GB" sz="2400">
              <a:latin typeface="Times New Roman" pitchFamily="18" charset="0"/>
              <a:cs typeface="Times New Roman" pitchFamily="18" charset="0"/>
            </a:endParaRPr>
          </a:p>
          <a:p>
            <a:pPr algn="just">
              <a:buFont typeface="Wingdings" pitchFamily="2" charset="2"/>
              <a:buChar char="v"/>
            </a:pPr>
            <a:r>
              <a:rPr lang="en-US" sz="2400">
                <a:latin typeface="Times New Roman" pitchFamily="18" charset="0"/>
                <a:cs typeface="Times New Roman" pitchFamily="18" charset="0"/>
              </a:rPr>
              <a:t>A Wi-Fi is an electronic devices, such as a personal computer, video game console, Smartphone, or digital audio player can connect to the internet via a wireless network access point.</a:t>
            </a:r>
          </a:p>
          <a:p>
            <a:pPr algn="just">
              <a:buFont typeface="Wingdings" pitchFamily="2" charset="2"/>
              <a:buChar char="v"/>
            </a:pPr>
            <a:endParaRPr lang="en-US" sz="2400">
              <a:latin typeface="Times New Roman" pitchFamily="18" charset="0"/>
              <a:cs typeface="Times New Roman" pitchFamily="18" charset="0"/>
            </a:endParaRPr>
          </a:p>
          <a:p>
            <a:pPr algn="just">
              <a:buFont typeface="Wingdings" pitchFamily="2" charset="2"/>
              <a:buChar char="v"/>
            </a:pPr>
            <a:r>
              <a:rPr lang="en-US" sz="2400">
                <a:latin typeface="Times New Roman" pitchFamily="18" charset="0"/>
                <a:cs typeface="Times New Roman" pitchFamily="18" charset="0"/>
              </a:rPr>
              <a:t>An access point (or hotspot) has a range of about 20 meters (65 feet) indoors as few rooms and a greater range outdoors, as many square miles.</a:t>
            </a:r>
          </a:p>
          <a:p>
            <a:pPr algn="just">
              <a:buFont typeface="Wingdings" pitchFamily="2" charset="2"/>
              <a:buNone/>
            </a:pPr>
            <a:endParaRPr lang="en-US" sz="2400">
              <a:latin typeface="Times New Roman" pitchFamily="18" charset="0"/>
              <a:cs typeface="Times New Roman" pitchFamily="18" charset="0"/>
            </a:endParaRPr>
          </a:p>
          <a:p>
            <a:pPr algn="just">
              <a:buFont typeface="Wingdings" pitchFamily="2" charset="2"/>
              <a:buChar char="v"/>
            </a:pPr>
            <a:r>
              <a:rPr lang="en-US" sz="2400">
                <a:latin typeface="Times New Roman" pitchFamily="18" charset="0"/>
                <a:cs typeface="Times New Roman" pitchFamily="18" charset="0"/>
              </a:rPr>
              <a:t>Wi-Fi access can provide at Organizations and businesses such as homes, offices, airports, hotels and restaurants often provide free-use hotspots to attract or assist clients. </a:t>
            </a:r>
            <a:endParaRPr lang="en-US">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2656"/>
            <a:ext cx="8229600" cy="639763"/>
          </a:xfrm>
        </p:spPr>
        <p:txBody>
          <a:bodyPr rtlCol="0">
            <a:normAutofit fontScale="90000"/>
          </a:bodyPr>
          <a:lstStyle/>
          <a:p>
            <a:pPr eaLnBrk="1" fontAlgn="auto" hangingPunct="1">
              <a:spcAft>
                <a:spcPts val="0"/>
              </a:spcAft>
              <a:defRPr/>
            </a:pPr>
            <a:br>
              <a:rPr lang="en-US" b="1" dirty="0"/>
            </a:br>
            <a:endParaRPr lang="en-US" dirty="0"/>
          </a:p>
        </p:txBody>
      </p:sp>
      <p:sp>
        <p:nvSpPr>
          <p:cNvPr id="5123" name="TextBox 3"/>
          <p:cNvSpPr txBox="1">
            <a:spLocks noChangeArrowheads="1"/>
          </p:cNvSpPr>
          <p:nvPr/>
        </p:nvSpPr>
        <p:spPr bwMode="auto">
          <a:xfrm>
            <a:off x="304800" y="1143000"/>
            <a:ext cx="8305800" cy="1917700"/>
          </a:xfrm>
          <a:prstGeom prst="rect">
            <a:avLst/>
          </a:prstGeom>
          <a:noFill/>
          <a:ln w="9525">
            <a:noFill/>
            <a:miter lim="800000"/>
            <a:headEnd/>
            <a:tailEnd/>
          </a:ln>
        </p:spPr>
        <p:txBody>
          <a:bodyPr>
            <a:spAutoFit/>
          </a:bodyPr>
          <a:lstStyle/>
          <a:p>
            <a:pPr algn="just"/>
            <a:r>
              <a:rPr lang="en-US" sz="2400" dirty="0">
                <a:latin typeface="Times New Roman" pitchFamily="18" charset="0"/>
                <a:cs typeface="Times New Roman" pitchFamily="18" charset="0"/>
              </a:rPr>
              <a:t>	There are three most important items which makes Wi-Fi working in your laptop or desktop. These are,</a:t>
            </a:r>
            <a:endParaRPr lang="en-US" sz="2400" b="1" dirty="0">
              <a:latin typeface="Times New Roman" pitchFamily="18" charset="0"/>
              <a:cs typeface="Times New Roman" pitchFamily="18" charset="0"/>
            </a:endParaRPr>
          </a:p>
          <a:p>
            <a:pPr lvl="3" algn="just">
              <a:buFont typeface="Wingdings" pitchFamily="2" charset="2"/>
              <a:buChar char="v"/>
            </a:pPr>
            <a:r>
              <a:rPr lang="en-US" sz="2400" dirty="0">
                <a:latin typeface="Times New Roman" pitchFamily="18" charset="0"/>
                <a:cs typeface="Times New Roman" pitchFamily="18" charset="0"/>
              </a:rPr>
              <a:t>Radio Signals</a:t>
            </a:r>
          </a:p>
          <a:p>
            <a:pPr lvl="3" algn="just">
              <a:buFont typeface="Wingdings" pitchFamily="2" charset="2"/>
              <a:buChar char="v"/>
            </a:pPr>
            <a:r>
              <a:rPr lang="en-US" sz="2400" dirty="0">
                <a:latin typeface="Times New Roman" pitchFamily="18" charset="0"/>
                <a:cs typeface="Times New Roman" pitchFamily="18" charset="0"/>
              </a:rPr>
              <a:t>Wi-Fi Card which fits in your laptop or computer.</a:t>
            </a:r>
          </a:p>
          <a:p>
            <a:pPr lvl="3" algn="just">
              <a:buFont typeface="Wingdings" pitchFamily="2" charset="2"/>
              <a:buChar char="v"/>
            </a:pPr>
            <a:r>
              <a:rPr lang="en-US" sz="2400" dirty="0">
                <a:latin typeface="Times New Roman" pitchFamily="18" charset="0"/>
                <a:cs typeface="Times New Roman" pitchFamily="18" charset="0"/>
              </a:rPr>
              <a:t>Hotspots which create Wi-Fi Network.</a:t>
            </a:r>
            <a:r>
              <a:rPr lang="en-US" dirty="0">
                <a:latin typeface="Calibri" pitchFamily="34" charset="0"/>
              </a:rPr>
              <a:t>		</a:t>
            </a:r>
          </a:p>
        </p:txBody>
      </p:sp>
      <p:pic>
        <p:nvPicPr>
          <p:cNvPr id="5124" name="Picture 4" descr="WiFi Working"/>
          <p:cNvPicPr>
            <a:picLocks noChangeAspect="1" noChangeArrowheads="1"/>
          </p:cNvPicPr>
          <p:nvPr/>
        </p:nvPicPr>
        <p:blipFill>
          <a:blip r:embed="rId2"/>
          <a:srcRect/>
          <a:stretch>
            <a:fillRect/>
          </a:stretch>
        </p:blipFill>
        <p:spPr bwMode="auto">
          <a:xfrm>
            <a:off x="1066800" y="3200400"/>
            <a:ext cx="7162800" cy="3276600"/>
          </a:xfrm>
          <a:prstGeom prst="rect">
            <a:avLst/>
          </a:prstGeom>
          <a:blipFill dpi="0" rotWithShape="1">
            <a:blip r:embed="rId3"/>
            <a:srcRect/>
            <a:tile tx="0" ty="0" sx="100000" sy="100000" flip="none" algn="tl"/>
          </a:blipFill>
          <a:ln w="9525">
            <a:solidFill>
              <a:schemeClr val="accent1"/>
            </a:solidFill>
            <a:miter lim="800000"/>
            <a:headEnd/>
            <a:tailEnd/>
          </a:ln>
        </p:spPr>
      </p:pic>
      <p:sp>
        <p:nvSpPr>
          <p:cNvPr id="5125" name="TextBox 4"/>
          <p:cNvSpPr txBox="1">
            <a:spLocks noChangeArrowheads="1"/>
          </p:cNvSpPr>
          <p:nvPr/>
        </p:nvSpPr>
        <p:spPr bwMode="auto">
          <a:xfrm>
            <a:off x="1828800" y="304800"/>
            <a:ext cx="6096000" cy="701675"/>
          </a:xfrm>
          <a:prstGeom prst="rect">
            <a:avLst/>
          </a:prstGeom>
          <a:noFill/>
          <a:ln w="9525">
            <a:noFill/>
            <a:miter lim="800000"/>
            <a:headEnd/>
            <a:tailEnd/>
          </a:ln>
        </p:spPr>
        <p:txBody>
          <a:bodyPr>
            <a:spAutoFit/>
          </a:bodyPr>
          <a:lstStyle/>
          <a:p>
            <a:r>
              <a:rPr lang="en-US" sz="4000" b="1" dirty="0">
                <a:solidFill>
                  <a:schemeClr val="bg1"/>
                </a:solidFill>
                <a:latin typeface="Book Antiqua" pitchFamily="18" charset="0"/>
              </a:rPr>
              <a:t>How Wi-Fi works?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4800" y="228600"/>
            <a:ext cx="8229600" cy="792163"/>
          </a:xfrm>
        </p:spPr>
        <p:txBody>
          <a:bodyPr/>
          <a:lstStyle/>
          <a:p>
            <a:pPr eaLnBrk="1" hangingPunct="1"/>
            <a:r>
              <a:rPr lang="en-US" b="1">
                <a:latin typeface="Book Antiqua" pitchFamily="18" charset="0"/>
              </a:rPr>
              <a:t>Wi-Fi </a:t>
            </a:r>
            <a:r>
              <a:rPr lang="en-US" sz="4000" b="1">
                <a:latin typeface="Book Antiqua" pitchFamily="18" charset="0"/>
              </a:rPr>
              <a:t>Technology</a:t>
            </a:r>
            <a:endParaRPr lang="en-US" sz="4000">
              <a:latin typeface="Book Antiqua" pitchFamily="18" charset="0"/>
            </a:endParaRPr>
          </a:p>
        </p:txBody>
      </p:sp>
      <p:sp>
        <p:nvSpPr>
          <p:cNvPr id="6147" name="TextBox 4"/>
          <p:cNvSpPr txBox="1">
            <a:spLocks noChangeArrowheads="1"/>
          </p:cNvSpPr>
          <p:nvPr/>
        </p:nvSpPr>
        <p:spPr bwMode="auto">
          <a:xfrm>
            <a:off x="304800" y="1066800"/>
            <a:ext cx="8382000" cy="3416320"/>
          </a:xfrm>
          <a:prstGeom prst="rect">
            <a:avLst/>
          </a:prstGeom>
          <a:noFill/>
          <a:ln w="9525">
            <a:noFill/>
            <a:miter lim="800000"/>
            <a:headEnd/>
            <a:tailEnd/>
          </a:ln>
        </p:spPr>
        <p:txBody>
          <a:bodyPr>
            <a:spAutoFit/>
          </a:bodyPr>
          <a:lstStyle/>
          <a:p>
            <a:pPr algn="just">
              <a:buFont typeface="Wingdings" pitchFamily="2" charset="2"/>
              <a:buChar char="v"/>
            </a:pPr>
            <a:r>
              <a:rPr lang="en-GB" sz="2400" dirty="0">
                <a:latin typeface="Times New Roman" pitchFamily="18" charset="0"/>
                <a:cs typeface="Times New Roman" pitchFamily="18" charset="0"/>
              </a:rPr>
              <a:t>Wi-Fi (Wireless Fidelity) is a generic term that refers to the IEEE 802.11 communications standard for Wireless Local Area Networks (WLANs).</a:t>
            </a:r>
          </a:p>
          <a:p>
            <a:pPr algn="just">
              <a:buFont typeface="Wingdings" pitchFamily="2" charset="2"/>
              <a:buChar char="v"/>
            </a:pPr>
            <a:endParaRPr lang="en-GB"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The 802.11 standard is defined through several specifications of WLANs such as,</a:t>
            </a:r>
          </a:p>
          <a:p>
            <a:pPr lvl="4">
              <a:buFontTx/>
              <a:buChar char="•"/>
            </a:pPr>
            <a:r>
              <a:rPr lang="en-GB" sz="2400" dirty="0">
                <a:latin typeface="Times New Roman" pitchFamily="18" charset="0"/>
                <a:cs typeface="Times New Roman" pitchFamily="18" charset="0"/>
              </a:rPr>
              <a:t>IEEE 802.11b</a:t>
            </a:r>
          </a:p>
          <a:p>
            <a:pPr lvl="4">
              <a:buFontTx/>
              <a:buChar char="•"/>
            </a:pPr>
            <a:r>
              <a:rPr lang="en-GB" sz="2400" dirty="0">
                <a:latin typeface="Times New Roman" pitchFamily="18" charset="0"/>
                <a:cs typeface="Times New Roman" pitchFamily="18" charset="0"/>
              </a:rPr>
              <a:t>IEEE 802.11a</a:t>
            </a:r>
          </a:p>
          <a:p>
            <a:pPr lvl="4">
              <a:buFontTx/>
              <a:buChar char="•"/>
            </a:pPr>
            <a:r>
              <a:rPr lang="en-GB" sz="2400" dirty="0">
                <a:latin typeface="Times New Roman" pitchFamily="18" charset="0"/>
                <a:cs typeface="Times New Roman" pitchFamily="18" charset="0"/>
              </a:rPr>
              <a:t>IEEE 802.11g</a:t>
            </a:r>
            <a:endParaRPr lang="en-US"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eaLnBrk="1" hangingPunct="1"/>
            <a:r>
              <a:rPr lang="en-US" sz="4000" b="1">
                <a:latin typeface="Book Antiqua" pitchFamily="18" charset="0"/>
              </a:rPr>
              <a:t>How to connect Wi-Fi Network?</a:t>
            </a:r>
            <a:endParaRPr lang="en-US" sz="4000"/>
          </a:p>
        </p:txBody>
      </p:sp>
      <p:sp>
        <p:nvSpPr>
          <p:cNvPr id="11267" name="TextBox 3"/>
          <p:cNvSpPr txBox="1">
            <a:spLocks noChangeArrowheads="1"/>
          </p:cNvSpPr>
          <p:nvPr/>
        </p:nvSpPr>
        <p:spPr bwMode="auto">
          <a:xfrm>
            <a:off x="685800" y="1524000"/>
            <a:ext cx="8001000" cy="4108450"/>
          </a:xfrm>
          <a:prstGeom prst="rect">
            <a:avLst/>
          </a:prstGeom>
          <a:noFill/>
          <a:ln w="9525">
            <a:noFill/>
            <a:miter lim="800000"/>
            <a:headEnd/>
            <a:tailEnd/>
          </a:ln>
        </p:spPr>
        <p:txBody>
          <a:bodyPr>
            <a:spAutoFit/>
          </a:bodyPr>
          <a:lstStyle/>
          <a:p>
            <a:pPr algn="just">
              <a:buFont typeface="Wingdings" pitchFamily="2" charset="2"/>
              <a:buChar char="v"/>
            </a:pPr>
            <a:r>
              <a:rPr lang="en-GB" sz="2400">
                <a:latin typeface="Times New Roman" pitchFamily="18" charset="0"/>
                <a:cs typeface="Times New Roman" pitchFamily="18" charset="0"/>
              </a:rPr>
              <a:t>Basic concept is same as Walkie talkies.</a:t>
            </a:r>
          </a:p>
          <a:p>
            <a:pPr algn="just">
              <a:buFont typeface="Wingdings" pitchFamily="2" charset="2"/>
              <a:buChar char="v"/>
            </a:pPr>
            <a:r>
              <a:rPr lang="en-GB" sz="2400">
                <a:latin typeface="Times New Roman" pitchFamily="18" charset="0"/>
                <a:cs typeface="Times New Roman" pitchFamily="18" charset="0"/>
              </a:rPr>
              <a:t>A Wi-Fi hotspot is created by installing an access point to an internet connection.</a:t>
            </a:r>
          </a:p>
          <a:p>
            <a:pPr algn="just">
              <a:buFont typeface="Wingdings" pitchFamily="2" charset="2"/>
              <a:buChar char="v"/>
            </a:pPr>
            <a:r>
              <a:rPr lang="en-GB" sz="2400">
                <a:latin typeface="Times New Roman" pitchFamily="18" charset="0"/>
                <a:cs typeface="Times New Roman" pitchFamily="18" charset="0"/>
              </a:rPr>
              <a:t>An access point acts as a base station. </a:t>
            </a:r>
          </a:p>
          <a:p>
            <a:pPr algn="just">
              <a:buFont typeface="Wingdings" pitchFamily="2" charset="2"/>
              <a:buChar char="v"/>
            </a:pPr>
            <a:r>
              <a:rPr lang="en-GB" sz="2400">
                <a:latin typeface="Times New Roman" pitchFamily="18" charset="0"/>
                <a:cs typeface="Times New Roman" pitchFamily="18" charset="0"/>
              </a:rPr>
              <a:t>When Wi-Fi enabled device encounters a hotspot the device can then connect to that network wirelessly.</a:t>
            </a:r>
          </a:p>
          <a:p>
            <a:pPr algn="just">
              <a:buFont typeface="Wingdings" pitchFamily="2" charset="2"/>
              <a:buChar char="v"/>
            </a:pPr>
            <a:r>
              <a:rPr lang="en-GB" sz="2400">
                <a:latin typeface="Times New Roman" pitchFamily="18" charset="0"/>
                <a:cs typeface="Times New Roman" pitchFamily="18" charset="0"/>
              </a:rPr>
              <a:t>A single access point can support up to 30 users and can function within a range of 100 – 150 feet indoors and up to 300 feet outdoors.</a:t>
            </a:r>
          </a:p>
          <a:p>
            <a:pPr algn="just">
              <a:buFont typeface="Wingdings" pitchFamily="2" charset="2"/>
              <a:buChar char="v"/>
            </a:pPr>
            <a:r>
              <a:rPr lang="en-GB" sz="2400">
                <a:latin typeface="Times New Roman" pitchFamily="18" charset="0"/>
                <a:cs typeface="Times New Roman" pitchFamily="18" charset="0"/>
              </a:rPr>
              <a:t>Many access points can be connected to each other via Ethernet cables to create a single large network.</a:t>
            </a:r>
            <a:endParaRPr lang="en-US">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DG_homeSOHO"/>
          <p:cNvPicPr>
            <a:picLocks noGrp="1" noChangeAspect="1" noChangeArrowheads="1"/>
          </p:cNvPicPr>
          <p:nvPr>
            <p:ph sz="half" idx="4294967295"/>
          </p:nvPr>
        </p:nvPicPr>
        <p:blipFill>
          <a:blip r:embed="rId2"/>
          <a:srcRect/>
          <a:stretch>
            <a:fillRect/>
          </a:stretch>
        </p:blipFill>
        <p:spPr>
          <a:xfrm>
            <a:off x="762000" y="990600"/>
            <a:ext cx="7315200" cy="5283200"/>
          </a:xfrm>
          <a:noFill/>
          <a:ln>
            <a:solidFill>
              <a:schemeClr val="accent1"/>
            </a:solidFill>
          </a:ln>
        </p:spPr>
      </p:pic>
      <p:sp>
        <p:nvSpPr>
          <p:cNvPr id="15363" name="TextBox 4"/>
          <p:cNvSpPr txBox="1">
            <a:spLocks noChangeArrowheads="1"/>
          </p:cNvSpPr>
          <p:nvPr/>
        </p:nvSpPr>
        <p:spPr bwMode="auto">
          <a:xfrm>
            <a:off x="1219200" y="304800"/>
            <a:ext cx="6400800" cy="708025"/>
          </a:xfrm>
          <a:prstGeom prst="rect">
            <a:avLst/>
          </a:prstGeom>
          <a:noFill/>
          <a:ln w="9525">
            <a:noFill/>
            <a:miter lim="800000"/>
            <a:headEnd/>
            <a:tailEnd/>
          </a:ln>
        </p:spPr>
        <p:txBody>
          <a:bodyPr>
            <a:spAutoFit/>
          </a:bodyPr>
          <a:lstStyle/>
          <a:p>
            <a:r>
              <a:rPr lang="en-US" sz="4000" b="1">
                <a:latin typeface="Book Antiqua" pitchFamily="18" charset="0"/>
              </a:rPr>
              <a:t>Whole house connectivity</a:t>
            </a:r>
            <a:endParaRPr lang="en-US" sz="400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DG_hotspot"/>
          <p:cNvPicPr>
            <a:picLocks noChangeAspect="1" noChangeArrowheads="1"/>
          </p:cNvPicPr>
          <p:nvPr/>
        </p:nvPicPr>
        <p:blipFill>
          <a:blip r:embed="rId2"/>
          <a:srcRect/>
          <a:stretch>
            <a:fillRect/>
          </a:stretch>
        </p:blipFill>
        <p:spPr bwMode="auto">
          <a:xfrm>
            <a:off x="533400" y="1219200"/>
            <a:ext cx="7924800" cy="5029200"/>
          </a:xfrm>
          <a:prstGeom prst="rect">
            <a:avLst/>
          </a:prstGeom>
          <a:noFill/>
          <a:ln w="9525">
            <a:solidFill>
              <a:schemeClr val="accent1"/>
            </a:solidFill>
            <a:miter lim="800000"/>
            <a:headEnd/>
            <a:tailEnd/>
          </a:ln>
        </p:spPr>
      </p:pic>
      <p:sp>
        <p:nvSpPr>
          <p:cNvPr id="16387" name="TextBox 4"/>
          <p:cNvSpPr txBox="1">
            <a:spLocks noChangeArrowheads="1"/>
          </p:cNvSpPr>
          <p:nvPr/>
        </p:nvSpPr>
        <p:spPr bwMode="auto">
          <a:xfrm>
            <a:off x="1143000" y="304800"/>
            <a:ext cx="6248400" cy="708025"/>
          </a:xfrm>
          <a:prstGeom prst="rect">
            <a:avLst/>
          </a:prstGeom>
          <a:noFill/>
          <a:ln w="9525">
            <a:noFill/>
            <a:miter lim="800000"/>
            <a:headEnd/>
            <a:tailEnd/>
          </a:ln>
        </p:spPr>
        <p:txBody>
          <a:bodyPr>
            <a:spAutoFit/>
          </a:bodyPr>
          <a:lstStyle/>
          <a:p>
            <a:r>
              <a:rPr lang="en-US" sz="4000" b="1">
                <a:latin typeface="Book Antiqua" pitchFamily="18" charset="0"/>
              </a:rPr>
              <a:t>Public place connectivity</a:t>
            </a:r>
            <a:endParaRPr lang="en-US" sz="400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914400" y="1676400"/>
            <a:ext cx="7391400" cy="3582988"/>
          </a:xfrm>
          <a:prstGeom prst="rect">
            <a:avLst/>
          </a:prstGeom>
          <a:noFill/>
          <a:ln w="9525">
            <a:noFill/>
            <a:miter lim="800000"/>
            <a:headEnd/>
            <a:tailEnd/>
          </a:ln>
        </p:spPr>
        <p:txBody>
          <a:bodyPr>
            <a:spAutoFit/>
          </a:bodyPr>
          <a:lstStyle/>
          <a:p>
            <a:pPr lvl="1">
              <a:lnSpc>
                <a:spcPct val="90000"/>
              </a:lnSpc>
              <a:buFont typeface="Wingdings" pitchFamily="2" charset="2"/>
              <a:buChar char="v"/>
            </a:pPr>
            <a:r>
              <a:rPr lang="en-GB" sz="2800">
                <a:latin typeface="Times New Roman" pitchFamily="18" charset="0"/>
                <a:cs typeface="Times New Roman" pitchFamily="18" charset="0"/>
              </a:rPr>
              <a:t> Mobility</a:t>
            </a:r>
          </a:p>
          <a:p>
            <a:pPr lvl="1">
              <a:lnSpc>
                <a:spcPct val="90000"/>
              </a:lnSpc>
              <a:buFont typeface="Wingdings" pitchFamily="2" charset="2"/>
              <a:buChar char="v"/>
            </a:pPr>
            <a:r>
              <a:rPr lang="en-GB" sz="2800">
                <a:latin typeface="Times New Roman" pitchFamily="18" charset="0"/>
                <a:cs typeface="Times New Roman" pitchFamily="18" charset="0"/>
              </a:rPr>
              <a:t> Ease of Installation</a:t>
            </a:r>
          </a:p>
          <a:p>
            <a:pPr lvl="1">
              <a:lnSpc>
                <a:spcPct val="90000"/>
              </a:lnSpc>
              <a:buFont typeface="Wingdings" pitchFamily="2" charset="2"/>
              <a:buChar char="v"/>
            </a:pPr>
            <a:r>
              <a:rPr lang="en-US" sz="2800">
                <a:latin typeface="Times New Roman" pitchFamily="18" charset="0"/>
                <a:cs typeface="Times New Roman" pitchFamily="18" charset="0"/>
              </a:rPr>
              <a:t> Flexibility</a:t>
            </a:r>
          </a:p>
          <a:p>
            <a:pPr lvl="1">
              <a:lnSpc>
                <a:spcPct val="90000"/>
              </a:lnSpc>
              <a:buFont typeface="Wingdings" pitchFamily="2" charset="2"/>
              <a:buChar char="v"/>
            </a:pPr>
            <a:r>
              <a:rPr lang="en-US" sz="2800">
                <a:latin typeface="Times New Roman" pitchFamily="18" charset="0"/>
                <a:cs typeface="Times New Roman" pitchFamily="18" charset="0"/>
              </a:rPr>
              <a:t> Cost</a:t>
            </a:r>
            <a:endParaRPr lang="en-GB" sz="2800">
              <a:latin typeface="Times New Roman" pitchFamily="18" charset="0"/>
              <a:cs typeface="Times New Roman" pitchFamily="18" charset="0"/>
            </a:endParaRPr>
          </a:p>
          <a:p>
            <a:pPr lvl="1">
              <a:lnSpc>
                <a:spcPct val="90000"/>
              </a:lnSpc>
              <a:buFont typeface="Wingdings" pitchFamily="2" charset="2"/>
              <a:buChar char="v"/>
            </a:pPr>
            <a:r>
              <a:rPr lang="en-GB" sz="2800">
                <a:latin typeface="Times New Roman" pitchFamily="18" charset="0"/>
                <a:cs typeface="Times New Roman" pitchFamily="18" charset="0"/>
              </a:rPr>
              <a:t> Reliability</a:t>
            </a:r>
            <a:endParaRPr lang="en-US" sz="2800">
              <a:latin typeface="Times New Roman" pitchFamily="18" charset="0"/>
              <a:cs typeface="Times New Roman" pitchFamily="18" charset="0"/>
            </a:endParaRPr>
          </a:p>
          <a:p>
            <a:pPr lvl="1">
              <a:lnSpc>
                <a:spcPct val="90000"/>
              </a:lnSpc>
              <a:buFont typeface="Wingdings" pitchFamily="2" charset="2"/>
              <a:buChar char="v"/>
            </a:pPr>
            <a:r>
              <a:rPr lang="en-US" sz="2800">
                <a:latin typeface="Times New Roman" pitchFamily="18" charset="0"/>
                <a:cs typeface="Times New Roman" pitchFamily="18" charset="0"/>
              </a:rPr>
              <a:t> Security</a:t>
            </a:r>
          </a:p>
          <a:p>
            <a:pPr lvl="1">
              <a:lnSpc>
                <a:spcPct val="90000"/>
              </a:lnSpc>
              <a:buFont typeface="Wingdings" pitchFamily="2" charset="2"/>
              <a:buChar char="v"/>
            </a:pPr>
            <a:r>
              <a:rPr lang="en-US" sz="2800">
                <a:latin typeface="Times New Roman" pitchFamily="18" charset="0"/>
                <a:cs typeface="Times New Roman" pitchFamily="18" charset="0"/>
              </a:rPr>
              <a:t> Use unlicensed part of the radio spectrum</a:t>
            </a:r>
          </a:p>
          <a:p>
            <a:pPr lvl="1">
              <a:lnSpc>
                <a:spcPct val="90000"/>
              </a:lnSpc>
              <a:buFont typeface="Wingdings" pitchFamily="2" charset="2"/>
              <a:buChar char="v"/>
            </a:pPr>
            <a:r>
              <a:rPr lang="en-US" sz="2800">
                <a:latin typeface="Times New Roman" pitchFamily="18" charset="0"/>
                <a:cs typeface="Times New Roman" pitchFamily="18" charset="0"/>
              </a:rPr>
              <a:t> Roaming</a:t>
            </a:r>
          </a:p>
          <a:p>
            <a:pPr lvl="1">
              <a:lnSpc>
                <a:spcPct val="90000"/>
              </a:lnSpc>
              <a:buFont typeface="Wingdings" pitchFamily="2" charset="2"/>
              <a:buChar char="v"/>
            </a:pPr>
            <a:r>
              <a:rPr lang="en-US" sz="2800">
                <a:latin typeface="Times New Roman" pitchFamily="18" charset="0"/>
                <a:cs typeface="Times New Roman" pitchFamily="18" charset="0"/>
              </a:rPr>
              <a:t> Speed</a:t>
            </a:r>
          </a:p>
        </p:txBody>
      </p:sp>
      <p:sp>
        <p:nvSpPr>
          <p:cNvPr id="26627" name="TextBox 3"/>
          <p:cNvSpPr txBox="1">
            <a:spLocks noChangeArrowheads="1"/>
          </p:cNvSpPr>
          <p:nvPr/>
        </p:nvSpPr>
        <p:spPr bwMode="auto">
          <a:xfrm>
            <a:off x="2438400" y="304800"/>
            <a:ext cx="4267200" cy="701675"/>
          </a:xfrm>
          <a:prstGeom prst="rect">
            <a:avLst/>
          </a:prstGeom>
          <a:noFill/>
          <a:ln w="9525">
            <a:noFill/>
            <a:miter lim="800000"/>
            <a:headEnd/>
            <a:tailEnd/>
          </a:ln>
        </p:spPr>
        <p:txBody>
          <a:bodyPr>
            <a:spAutoFit/>
          </a:bodyPr>
          <a:lstStyle/>
          <a:p>
            <a:r>
              <a:rPr lang="en-US" sz="4000" b="1">
                <a:latin typeface="Book Antiqua" pitchFamily="18" charset="0"/>
              </a:rPr>
              <a:t>Advantages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a:xfrm>
            <a:off x="0" y="404664"/>
            <a:ext cx="8913813" cy="914400"/>
          </a:xfrm>
        </p:spPr>
        <p:txBody>
          <a:bodyPr/>
          <a:lstStyle/>
          <a:p>
            <a:r>
              <a:rPr lang="fi-FI" altLang="en-US" dirty="0"/>
              <a:t>What is Wimax ?</a:t>
            </a:r>
            <a:endParaRPr lang="en-US" altLang="en-US" dirty="0"/>
          </a:p>
        </p:txBody>
      </p:sp>
      <p:sp>
        <p:nvSpPr>
          <p:cNvPr id="14339" name="Rectangle 3"/>
          <p:cNvSpPr>
            <a:spLocks noGrp="1" noChangeArrowheads="1"/>
          </p:cNvSpPr>
          <p:nvPr>
            <p:ph type="body" idx="1"/>
          </p:nvPr>
        </p:nvSpPr>
        <p:spPr>
          <a:xfrm>
            <a:off x="370656" y="1556792"/>
            <a:ext cx="8305800" cy="4437062"/>
          </a:xfrm>
        </p:spPr>
        <p:txBody>
          <a:bodyPr>
            <a:noAutofit/>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WiMAX is a wireless digital communications system, also known as IEEE 802.16, that is intended for wireless "metropolitan area networks". </a:t>
            </a:r>
          </a:p>
          <a:p>
            <a:pPr algn="just">
              <a:lnSpc>
                <a:spcPct val="90000"/>
              </a:lnSpc>
            </a:pPr>
            <a:r>
              <a:rPr lang="en-US" altLang="en-US" sz="2400" dirty="0">
                <a:latin typeface="Times New Roman" panose="02020603050405020304" pitchFamily="18" charset="0"/>
                <a:cs typeface="Times New Roman" panose="02020603050405020304" pitchFamily="18" charset="0"/>
              </a:rPr>
              <a:t>WiMAX can provide broadband wireless access (BWA) up to 30 miles (50 km) for fixed stations, and 3 - 10 miles (5 - 15 km) for mobile stations. </a:t>
            </a:r>
          </a:p>
          <a:p>
            <a:pPr algn="just">
              <a:lnSpc>
                <a:spcPct val="90000"/>
              </a:lnSpc>
            </a:pPr>
            <a:r>
              <a:rPr lang="en-US" altLang="en-US" sz="2400" dirty="0">
                <a:latin typeface="Times New Roman" panose="02020603050405020304" pitchFamily="18" charset="0"/>
                <a:cs typeface="Times New Roman" panose="02020603050405020304" pitchFamily="18" charset="0"/>
              </a:rPr>
              <a:t>In contrast, the </a:t>
            </a:r>
            <a:r>
              <a:rPr lang="en-US" altLang="en-US" sz="2400" dirty="0" err="1">
                <a:latin typeface="Times New Roman" panose="02020603050405020304" pitchFamily="18" charset="0"/>
                <a:cs typeface="Times New Roman" panose="02020603050405020304" pitchFamily="18" charset="0"/>
              </a:rPr>
              <a:t>WiFi</a:t>
            </a:r>
            <a:r>
              <a:rPr lang="en-US" altLang="en-US" sz="2400" dirty="0">
                <a:latin typeface="Times New Roman" panose="02020603050405020304" pitchFamily="18" charset="0"/>
                <a:cs typeface="Times New Roman" panose="02020603050405020304" pitchFamily="18" charset="0"/>
              </a:rPr>
              <a:t>/802.11 wireless local area network standard is limited in most cases to only 100 - 300 feet (30 - 100m).</a:t>
            </a:r>
          </a:p>
          <a:p>
            <a:pPr marL="0" indent="0" algn="just">
              <a:lnSpc>
                <a:spcPct val="90000"/>
              </a:lnSpc>
              <a:buNone/>
            </a:pPr>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28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427289"/>
            <a:ext cx="8001000" cy="1216025"/>
          </a:xfrm>
        </p:spPr>
        <p:txBody>
          <a:bodyPr/>
          <a:lstStyle/>
          <a:p>
            <a:pPr algn="ctr"/>
            <a:r>
              <a:rPr lang="en-IN" dirty="0"/>
              <a:t>Internet Structure / Protocol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sldNum" sz="quarter" idx="10"/>
          </p:nvPr>
        </p:nvSpPr>
        <p:spPr>
          <a:noFill/>
        </p:spPr>
        <p:txBody>
          <a:bodyPr/>
          <a:lstStyle/>
          <a:p>
            <a:fld id="{10149349-94D4-48AE-B894-C18E14289F3C}" type="slidenum">
              <a:rPr lang="zh-CN" altLang="en-US"/>
              <a:pPr/>
              <a:t>39</a:t>
            </a:fld>
            <a:endParaRPr lang="en-US" altLang="zh-CN"/>
          </a:p>
        </p:txBody>
      </p:sp>
      <p:sp>
        <p:nvSpPr>
          <p:cNvPr id="5123" name="Rectangle 2"/>
          <p:cNvSpPr>
            <a:spLocks noGrp="1" noChangeArrowheads="1"/>
          </p:cNvSpPr>
          <p:nvPr>
            <p:ph type="title"/>
          </p:nvPr>
        </p:nvSpPr>
        <p:spPr>
          <a:xfrm>
            <a:off x="0" y="332656"/>
            <a:ext cx="8913813" cy="914400"/>
          </a:xfrm>
        </p:spPr>
        <p:txBody>
          <a:bodyPr/>
          <a:lstStyle/>
          <a:p>
            <a:r>
              <a:rPr lang="en-US" altLang="zh-CN" sz="4000">
                <a:ea typeface="宋体" pitchFamily="2" charset="-122"/>
              </a:rPr>
              <a:t>Objectives</a:t>
            </a:r>
          </a:p>
        </p:txBody>
      </p:sp>
      <p:sp>
        <p:nvSpPr>
          <p:cNvPr id="5124" name="Rectangle 3"/>
          <p:cNvSpPr>
            <a:spLocks noGrp="1" noChangeArrowheads="1"/>
          </p:cNvSpPr>
          <p:nvPr>
            <p:ph type="body" idx="1"/>
          </p:nvPr>
        </p:nvSpPr>
        <p:spPr>
          <a:xfrm>
            <a:off x="546006" y="1556792"/>
            <a:ext cx="8153400" cy="3960440"/>
          </a:xfrm>
        </p:spPr>
        <p:txBody>
          <a:bodyPr>
            <a:normAutofit/>
          </a:bodyPr>
          <a:lstStyle/>
          <a:p>
            <a:pPr algn="just">
              <a:lnSpc>
                <a:spcPct val="80000"/>
              </a:lnSpc>
            </a:pPr>
            <a:r>
              <a:rPr lang="en-US" altLang="zh-CN" sz="3200" dirty="0">
                <a:ea typeface="宋体" pitchFamily="2" charset="-122"/>
              </a:rPr>
              <a:t>Obtain the basic knowledge of computer networking and the Internet</a:t>
            </a:r>
          </a:p>
          <a:p>
            <a:pPr algn="just">
              <a:lnSpc>
                <a:spcPct val="80000"/>
              </a:lnSpc>
            </a:pPr>
            <a:endParaRPr lang="en-US" altLang="zh-CN" sz="3200" dirty="0">
              <a:ea typeface="宋体" pitchFamily="2" charset="-122"/>
            </a:endParaRPr>
          </a:p>
          <a:p>
            <a:pPr lvl="1" algn="just">
              <a:lnSpc>
                <a:spcPct val="80000"/>
              </a:lnSpc>
            </a:pPr>
            <a:r>
              <a:rPr lang="en-US" altLang="zh-CN" sz="2800" dirty="0">
                <a:ea typeface="宋体" pitchFamily="2" charset="-122"/>
              </a:rPr>
              <a:t>Concepts of network applications, Internet</a:t>
            </a:r>
          </a:p>
          <a:p>
            <a:pPr lvl="1" algn="just">
              <a:lnSpc>
                <a:spcPct val="80000"/>
              </a:lnSpc>
            </a:pPr>
            <a:endParaRPr lang="en-US" altLang="zh-CN" sz="2800" dirty="0">
              <a:ea typeface="宋体" pitchFamily="2" charset="-122"/>
            </a:endParaRPr>
          </a:p>
          <a:p>
            <a:pPr lvl="1" algn="just">
              <a:lnSpc>
                <a:spcPct val="80000"/>
              </a:lnSpc>
            </a:pPr>
            <a:r>
              <a:rPr lang="en-US" altLang="zh-CN" sz="2800" dirty="0">
                <a:ea typeface="宋体" pitchFamily="2" charset="-122"/>
              </a:rPr>
              <a:t>Basic knowledge of network protocols: TCP/IP</a:t>
            </a:r>
          </a:p>
          <a:p>
            <a:pPr lvl="1" algn="just">
              <a:lnSpc>
                <a:spcPct val="80000"/>
              </a:lnSpc>
            </a:pPr>
            <a:endParaRPr lang="en-US" altLang="zh-CN" sz="2800" dirty="0">
              <a:ea typeface="宋体" pitchFamily="2" charset="-122"/>
            </a:endParaRPr>
          </a:p>
          <a:p>
            <a:pPr lvl="2" algn="just">
              <a:lnSpc>
                <a:spcPct val="80000"/>
              </a:lnSpc>
              <a:buNone/>
            </a:pPr>
            <a:endParaRPr lang="en-US" altLang="zh-CN" sz="2000" dirty="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rrowheads="1"/>
          </p:cNvSpPr>
          <p:nvPr>
            <p:ph type="title"/>
          </p:nvPr>
        </p:nvSpPr>
        <p:spPr>
          <a:xfrm>
            <a:off x="0" y="609600"/>
            <a:ext cx="8913813" cy="914400"/>
          </a:xfrm>
        </p:spPr>
        <p:txBody>
          <a:bodyPr/>
          <a:lstStyle/>
          <a:p>
            <a:r>
              <a:rPr lang="en-US"/>
              <a:t>Network Hardware</a:t>
            </a:r>
          </a:p>
        </p:txBody>
      </p:sp>
      <p:sp>
        <p:nvSpPr>
          <p:cNvPr id="531459" name="Rectangle 3"/>
          <p:cNvSpPr>
            <a:spLocks noGrp="1" noChangeArrowheads="1"/>
          </p:cNvSpPr>
          <p:nvPr>
            <p:ph idx="1"/>
          </p:nvPr>
        </p:nvSpPr>
        <p:spPr>
          <a:xfrm>
            <a:off x="539552" y="1880175"/>
            <a:ext cx="8039100" cy="4285129"/>
          </a:xfrm>
        </p:spPr>
        <p:txBody>
          <a:bodyPr>
            <a:normAutofit/>
          </a:bodyPr>
          <a:lstStyle/>
          <a:p>
            <a:pPr algn="just"/>
            <a:r>
              <a:rPr lang="en-US" sz="2800" dirty="0">
                <a:latin typeface="Times New Roman" panose="02020603050405020304" pitchFamily="18" charset="0"/>
                <a:cs typeface="Times New Roman" panose="02020603050405020304" pitchFamily="18" charset="0"/>
              </a:rPr>
              <a:t>The most essential networking hardware devices for us to learn about are:</a:t>
            </a:r>
          </a:p>
          <a:p>
            <a:pPr lvl="1" algn="just"/>
            <a:r>
              <a:rPr lang="en-US" sz="2400" dirty="0">
                <a:latin typeface="Times New Roman" panose="02020603050405020304" pitchFamily="18" charset="0"/>
                <a:cs typeface="Times New Roman" panose="02020603050405020304" pitchFamily="18" charset="0"/>
              </a:rPr>
              <a:t>Cables</a:t>
            </a:r>
          </a:p>
          <a:p>
            <a:pPr lvl="1" algn="just"/>
            <a:r>
              <a:rPr lang="en-US" sz="2400" dirty="0" err="1">
                <a:latin typeface="Times New Roman" panose="02020603050405020304" pitchFamily="18" charset="0"/>
                <a:cs typeface="Times New Roman" panose="02020603050405020304" pitchFamily="18" charset="0"/>
              </a:rPr>
              <a:t>NICs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Hubs</a:t>
            </a:r>
          </a:p>
          <a:p>
            <a:pPr lvl="1" algn="just"/>
            <a:r>
              <a:rPr lang="en-US" sz="2400" dirty="0">
                <a:latin typeface="Times New Roman" panose="02020603050405020304" pitchFamily="18" charset="0"/>
                <a:cs typeface="Times New Roman" panose="02020603050405020304" pitchFamily="18" charset="0"/>
              </a:rPr>
              <a:t>Switches</a:t>
            </a:r>
          </a:p>
          <a:p>
            <a:pPr lvl="1" algn="just"/>
            <a:r>
              <a:rPr lang="en-US" sz="2400" dirty="0">
                <a:latin typeface="Times New Roman" panose="02020603050405020304" pitchFamily="18" charset="0"/>
                <a:cs typeface="Times New Roman" panose="02020603050405020304" pitchFamily="18" charset="0"/>
              </a:rPr>
              <a:t>Routers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a:xfrm>
            <a:off x="3505200" y="5849938"/>
            <a:ext cx="2133600" cy="476250"/>
          </a:xfrm>
          <a:noFill/>
        </p:spPr>
        <p:txBody>
          <a:bodyPr/>
          <a:lstStyle/>
          <a:p>
            <a:fld id="{CAC0BD7F-C9F0-4090-AD6B-523DF2E6942A}" type="slidenum">
              <a:rPr lang="zh-CN" altLang="en-US"/>
              <a:pPr/>
              <a:t>40</a:t>
            </a:fld>
            <a:endParaRPr lang="en-US" altLang="zh-CN"/>
          </a:p>
        </p:txBody>
      </p:sp>
      <p:sp>
        <p:nvSpPr>
          <p:cNvPr id="9219" name="Rectangle 2"/>
          <p:cNvSpPr>
            <a:spLocks noGrp="1" noChangeArrowheads="1"/>
          </p:cNvSpPr>
          <p:nvPr>
            <p:ph type="title"/>
          </p:nvPr>
        </p:nvSpPr>
        <p:spPr/>
        <p:txBody>
          <a:bodyPr/>
          <a:lstStyle/>
          <a:p>
            <a:r>
              <a:rPr lang="en-US" altLang="zh-CN" sz="3600">
                <a:ea typeface="宋体" pitchFamily="2" charset="-122"/>
              </a:rPr>
              <a:t>What is the Internet? </a:t>
            </a:r>
          </a:p>
        </p:txBody>
      </p:sp>
      <p:sp>
        <p:nvSpPr>
          <p:cNvPr id="9220" name="Rectangle 5"/>
          <p:cNvSpPr>
            <a:spLocks noChangeArrowheads="1"/>
          </p:cNvSpPr>
          <p:nvPr/>
        </p:nvSpPr>
        <p:spPr bwMode="auto">
          <a:xfrm>
            <a:off x="1031875" y="2620963"/>
            <a:ext cx="1858963"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Application</a:t>
            </a:r>
          </a:p>
        </p:txBody>
      </p:sp>
      <p:graphicFrame>
        <p:nvGraphicFramePr>
          <p:cNvPr id="9221" name="Object 6"/>
          <p:cNvGraphicFramePr>
            <a:graphicFrameLocks noGrp="1" noChangeAspect="1"/>
          </p:cNvGraphicFramePr>
          <p:nvPr>
            <p:ph sz="half" idx="2"/>
          </p:nvPr>
        </p:nvGraphicFramePr>
        <p:xfrm>
          <a:off x="1465263" y="1703388"/>
          <a:ext cx="720725" cy="600075"/>
        </p:xfrm>
        <a:graphic>
          <a:graphicData uri="http://schemas.openxmlformats.org/presentationml/2006/ole">
            <mc:AlternateContent xmlns:mc="http://schemas.openxmlformats.org/markup-compatibility/2006">
              <mc:Choice xmlns:v="urn:schemas-microsoft-com:vml" Requires="v">
                <p:oleObj spid="_x0000_s1025" name="Clip" r:id="rId4" imgW="1307263" imgH="1084139" progId="">
                  <p:embed/>
                </p:oleObj>
              </mc:Choice>
              <mc:Fallback>
                <p:oleObj name="Clip" r:id="rId4" imgW="1307263" imgH="1084139" progId="">
                  <p:embed/>
                  <p:pic>
                    <p:nvPicPr>
                      <p:cNvPr id="9221"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1703388"/>
                        <a:ext cx="7207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2"/>
          <p:cNvGraphicFramePr>
            <a:graphicFrameLocks noChangeAspect="1"/>
          </p:cNvGraphicFramePr>
          <p:nvPr/>
        </p:nvGraphicFramePr>
        <p:xfrm>
          <a:off x="6105525" y="1785938"/>
          <a:ext cx="720725" cy="600075"/>
        </p:xfrm>
        <a:graphic>
          <a:graphicData uri="http://schemas.openxmlformats.org/presentationml/2006/ole">
            <mc:AlternateContent xmlns:mc="http://schemas.openxmlformats.org/markup-compatibility/2006">
              <mc:Choice xmlns:v="urn:schemas-microsoft-com:vml" Requires="v">
                <p:oleObj spid="_x0000_s1026" name="Clip" r:id="rId6" imgW="1307263" imgH="1084139" progId="">
                  <p:embed/>
                </p:oleObj>
              </mc:Choice>
              <mc:Fallback>
                <p:oleObj name="Clip" r:id="rId6" imgW="1307263" imgH="1084139" progId="">
                  <p:embed/>
                  <p:pic>
                    <p:nvPicPr>
                      <p:cNvPr id="922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1785938"/>
                        <a:ext cx="7207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13"/>
          <p:cNvSpPr>
            <a:spLocks noChangeArrowheads="1"/>
          </p:cNvSpPr>
          <p:nvPr/>
        </p:nvSpPr>
        <p:spPr bwMode="auto">
          <a:xfrm>
            <a:off x="5640388" y="2657475"/>
            <a:ext cx="1858962"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Application</a:t>
            </a:r>
          </a:p>
        </p:txBody>
      </p:sp>
      <p:sp>
        <p:nvSpPr>
          <p:cNvPr id="9224" name="Rectangle 14"/>
          <p:cNvSpPr>
            <a:spLocks noChangeArrowheads="1"/>
          </p:cNvSpPr>
          <p:nvPr/>
        </p:nvSpPr>
        <p:spPr bwMode="auto">
          <a:xfrm>
            <a:off x="1009650" y="4046538"/>
            <a:ext cx="1858963"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Network</a:t>
            </a:r>
          </a:p>
        </p:txBody>
      </p:sp>
      <p:sp>
        <p:nvSpPr>
          <p:cNvPr id="9225" name="Rectangle 15"/>
          <p:cNvSpPr>
            <a:spLocks noChangeArrowheads="1"/>
          </p:cNvSpPr>
          <p:nvPr/>
        </p:nvSpPr>
        <p:spPr bwMode="auto">
          <a:xfrm>
            <a:off x="5616575" y="4052888"/>
            <a:ext cx="1858963"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Network</a:t>
            </a:r>
          </a:p>
        </p:txBody>
      </p:sp>
      <p:sp>
        <p:nvSpPr>
          <p:cNvPr id="9226" name="Rectangle 16"/>
          <p:cNvSpPr>
            <a:spLocks noChangeArrowheads="1"/>
          </p:cNvSpPr>
          <p:nvPr/>
        </p:nvSpPr>
        <p:spPr bwMode="auto">
          <a:xfrm>
            <a:off x="996950" y="4713288"/>
            <a:ext cx="1858963"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Data Link</a:t>
            </a:r>
          </a:p>
        </p:txBody>
      </p:sp>
      <p:sp>
        <p:nvSpPr>
          <p:cNvPr id="9227" name="Rectangle 17"/>
          <p:cNvSpPr>
            <a:spLocks noChangeArrowheads="1"/>
          </p:cNvSpPr>
          <p:nvPr/>
        </p:nvSpPr>
        <p:spPr bwMode="auto">
          <a:xfrm>
            <a:off x="1028700" y="3317875"/>
            <a:ext cx="1858963"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Transport</a:t>
            </a:r>
          </a:p>
        </p:txBody>
      </p:sp>
      <p:sp>
        <p:nvSpPr>
          <p:cNvPr id="9228" name="Rectangle 18"/>
          <p:cNvSpPr>
            <a:spLocks noChangeArrowheads="1"/>
          </p:cNvSpPr>
          <p:nvPr/>
        </p:nvSpPr>
        <p:spPr bwMode="auto">
          <a:xfrm>
            <a:off x="5616575" y="3344863"/>
            <a:ext cx="1858963"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Transport</a:t>
            </a:r>
          </a:p>
        </p:txBody>
      </p:sp>
      <p:sp>
        <p:nvSpPr>
          <p:cNvPr id="9229" name="Rectangle 19"/>
          <p:cNvSpPr>
            <a:spLocks noChangeArrowheads="1"/>
          </p:cNvSpPr>
          <p:nvPr/>
        </p:nvSpPr>
        <p:spPr bwMode="auto">
          <a:xfrm>
            <a:off x="5605463" y="4738688"/>
            <a:ext cx="1858962" cy="419100"/>
          </a:xfrm>
          <a:prstGeom prst="rect">
            <a:avLst/>
          </a:prstGeom>
          <a:solidFill>
            <a:schemeClr val="accent1"/>
          </a:solidFill>
          <a:ln w="9525">
            <a:solidFill>
              <a:schemeClr val="tx1"/>
            </a:solidFill>
            <a:miter lim="800000"/>
            <a:headEnd/>
            <a:tailEnd/>
          </a:ln>
        </p:spPr>
        <p:txBody>
          <a:bodyPr wrap="none" anchor="ctr"/>
          <a:lstStyle/>
          <a:p>
            <a:r>
              <a:rPr lang="en-US" altLang="zh-CN">
                <a:ea typeface="宋体" pitchFamily="2" charset="-122"/>
              </a:rPr>
              <a:t>Data Link</a:t>
            </a:r>
          </a:p>
        </p:txBody>
      </p:sp>
      <p:sp>
        <p:nvSpPr>
          <p:cNvPr id="9230" name="AutoShape 23"/>
          <p:cNvSpPr>
            <a:spLocks noChangeArrowheads="1"/>
          </p:cNvSpPr>
          <p:nvPr/>
        </p:nvSpPr>
        <p:spPr bwMode="auto">
          <a:xfrm>
            <a:off x="1674813" y="5208588"/>
            <a:ext cx="466725" cy="358775"/>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1" name="AutoShape 24"/>
          <p:cNvSpPr>
            <a:spLocks noChangeArrowheads="1"/>
          </p:cNvSpPr>
          <p:nvPr/>
        </p:nvSpPr>
        <p:spPr bwMode="auto">
          <a:xfrm>
            <a:off x="6340475" y="5214938"/>
            <a:ext cx="466725" cy="358775"/>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2" name="AutoShape 25"/>
          <p:cNvSpPr>
            <a:spLocks noChangeArrowheads="1"/>
          </p:cNvSpPr>
          <p:nvPr/>
        </p:nvSpPr>
        <p:spPr bwMode="auto">
          <a:xfrm>
            <a:off x="1895475" y="5430838"/>
            <a:ext cx="4814888" cy="271462"/>
          </a:xfrm>
          <a:prstGeom prst="leftRightArrow">
            <a:avLst>
              <a:gd name="adj1" fmla="val 65694"/>
              <a:gd name="adj2" fmla="val 147397"/>
            </a:avLst>
          </a:prstGeom>
          <a:solidFill>
            <a:srgbClr val="CCFFFF"/>
          </a:solidFill>
          <a:ln w="9525">
            <a:solidFill>
              <a:schemeClr val="tx1"/>
            </a:solidFill>
            <a:miter lim="800000"/>
            <a:headEnd/>
            <a:tailEnd/>
          </a:ln>
        </p:spPr>
        <p:txBody>
          <a:bodyPr wrap="none" anchor="ctr"/>
          <a:lstStyle/>
          <a:p>
            <a:endParaRPr lang="en-US"/>
          </a:p>
        </p:txBody>
      </p:sp>
      <p:sp>
        <p:nvSpPr>
          <p:cNvPr id="9233" name="Text Box 26"/>
          <p:cNvSpPr txBox="1">
            <a:spLocks noChangeArrowheads="1"/>
          </p:cNvSpPr>
          <p:nvPr/>
        </p:nvSpPr>
        <p:spPr bwMode="auto">
          <a:xfrm>
            <a:off x="3309938" y="5657850"/>
            <a:ext cx="1765300" cy="457200"/>
          </a:xfrm>
          <a:prstGeom prst="rect">
            <a:avLst/>
          </a:prstGeom>
          <a:solidFill>
            <a:schemeClr val="accent1"/>
          </a:solidFill>
          <a:ln w="9525">
            <a:noFill/>
            <a:miter lim="800000"/>
            <a:headEnd/>
            <a:tailEnd/>
          </a:ln>
        </p:spPr>
        <p:txBody>
          <a:bodyPr>
            <a:spAutoFit/>
          </a:bodyPr>
          <a:lstStyle/>
          <a:p>
            <a:r>
              <a:rPr lang="en-US" altLang="zh-CN">
                <a:ea typeface="宋体" pitchFamily="2" charset="-122"/>
              </a:rPr>
              <a:t>Physical link</a:t>
            </a:r>
          </a:p>
        </p:txBody>
      </p:sp>
      <p:sp>
        <p:nvSpPr>
          <p:cNvPr id="9234" name="AutoShape 27"/>
          <p:cNvSpPr>
            <a:spLocks noChangeArrowheads="1"/>
          </p:cNvSpPr>
          <p:nvPr/>
        </p:nvSpPr>
        <p:spPr bwMode="auto">
          <a:xfrm>
            <a:off x="1728788" y="4464050"/>
            <a:ext cx="301625" cy="242888"/>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5" name="AutoShape 28"/>
          <p:cNvSpPr>
            <a:spLocks noChangeArrowheads="1"/>
          </p:cNvSpPr>
          <p:nvPr/>
        </p:nvSpPr>
        <p:spPr bwMode="auto">
          <a:xfrm>
            <a:off x="6394450" y="4489450"/>
            <a:ext cx="301625" cy="242888"/>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6" name="AutoShape 29"/>
          <p:cNvSpPr>
            <a:spLocks noChangeArrowheads="1"/>
          </p:cNvSpPr>
          <p:nvPr/>
        </p:nvSpPr>
        <p:spPr bwMode="auto">
          <a:xfrm>
            <a:off x="1763713" y="3779838"/>
            <a:ext cx="301625" cy="242887"/>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7" name="AutoShape 30"/>
          <p:cNvSpPr>
            <a:spLocks noChangeArrowheads="1"/>
          </p:cNvSpPr>
          <p:nvPr/>
        </p:nvSpPr>
        <p:spPr bwMode="auto">
          <a:xfrm>
            <a:off x="6396038" y="3779838"/>
            <a:ext cx="301625" cy="242887"/>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8" name="AutoShape 31"/>
          <p:cNvSpPr>
            <a:spLocks noChangeArrowheads="1"/>
          </p:cNvSpPr>
          <p:nvPr/>
        </p:nvSpPr>
        <p:spPr bwMode="auto">
          <a:xfrm>
            <a:off x="1755775" y="3059113"/>
            <a:ext cx="301625" cy="242887"/>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39" name="AutoShape 32"/>
          <p:cNvSpPr>
            <a:spLocks noChangeArrowheads="1"/>
          </p:cNvSpPr>
          <p:nvPr/>
        </p:nvSpPr>
        <p:spPr bwMode="auto">
          <a:xfrm>
            <a:off x="6394450" y="3079750"/>
            <a:ext cx="301625" cy="242888"/>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40" name="AutoShape 33"/>
          <p:cNvSpPr>
            <a:spLocks noChangeArrowheads="1"/>
          </p:cNvSpPr>
          <p:nvPr/>
        </p:nvSpPr>
        <p:spPr bwMode="auto">
          <a:xfrm>
            <a:off x="1725613" y="2370138"/>
            <a:ext cx="301625" cy="242887"/>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41" name="AutoShape 34"/>
          <p:cNvSpPr>
            <a:spLocks noChangeArrowheads="1"/>
          </p:cNvSpPr>
          <p:nvPr/>
        </p:nvSpPr>
        <p:spPr bwMode="auto">
          <a:xfrm>
            <a:off x="6375400" y="2387600"/>
            <a:ext cx="301625" cy="242888"/>
          </a:xfrm>
          <a:prstGeom prst="upDownArrow">
            <a:avLst>
              <a:gd name="adj1" fmla="val 50000"/>
              <a:gd name="adj2" fmla="val 20000"/>
            </a:avLst>
          </a:prstGeom>
          <a:solidFill>
            <a:srgbClr val="CCFFFF"/>
          </a:solidFill>
          <a:ln w="9525">
            <a:solidFill>
              <a:schemeClr val="tx1"/>
            </a:solidFill>
            <a:miter lim="800000"/>
            <a:headEnd/>
            <a:tailEnd/>
          </a:ln>
        </p:spPr>
        <p:txBody>
          <a:bodyPr wrap="none" anchor="ctr"/>
          <a:lstStyle/>
          <a:p>
            <a:endParaRPr lang="en-US"/>
          </a:p>
        </p:txBody>
      </p:sp>
      <p:sp>
        <p:nvSpPr>
          <p:cNvPr id="9242" name="Text Box 35"/>
          <p:cNvSpPr txBox="1">
            <a:spLocks noChangeArrowheads="1"/>
          </p:cNvSpPr>
          <p:nvPr/>
        </p:nvSpPr>
        <p:spPr bwMode="auto">
          <a:xfrm>
            <a:off x="3028950" y="2601913"/>
            <a:ext cx="2641600" cy="457200"/>
          </a:xfrm>
          <a:prstGeom prst="rect">
            <a:avLst/>
          </a:prstGeom>
          <a:noFill/>
          <a:ln w="9525">
            <a:noFill/>
            <a:miter lim="800000"/>
            <a:headEnd/>
            <a:tailEnd/>
          </a:ln>
        </p:spPr>
        <p:txBody>
          <a:bodyPr>
            <a:spAutoFit/>
          </a:bodyPr>
          <a:lstStyle/>
          <a:p>
            <a:r>
              <a:rPr lang="en-US" altLang="zh-CN">
                <a:ea typeface="宋体" pitchFamily="2" charset="-122"/>
              </a:rPr>
              <a:t>Web, Email…</a:t>
            </a:r>
          </a:p>
        </p:txBody>
      </p:sp>
      <p:sp>
        <p:nvSpPr>
          <p:cNvPr id="9243" name="Text Box 36"/>
          <p:cNvSpPr txBox="1">
            <a:spLocks noChangeArrowheads="1"/>
          </p:cNvSpPr>
          <p:nvPr/>
        </p:nvSpPr>
        <p:spPr bwMode="auto">
          <a:xfrm>
            <a:off x="3517900" y="3338513"/>
            <a:ext cx="1506538" cy="457200"/>
          </a:xfrm>
          <a:prstGeom prst="rect">
            <a:avLst/>
          </a:prstGeom>
          <a:noFill/>
          <a:ln w="9525">
            <a:noFill/>
            <a:miter lim="800000"/>
            <a:headEnd/>
            <a:tailEnd/>
          </a:ln>
        </p:spPr>
        <p:txBody>
          <a:bodyPr wrap="none">
            <a:spAutoFit/>
          </a:bodyPr>
          <a:lstStyle/>
          <a:p>
            <a:r>
              <a:rPr lang="en-US" altLang="zh-CN">
                <a:ea typeface="宋体" pitchFamily="2" charset="-122"/>
              </a:rPr>
              <a:t>TCP, UDP</a:t>
            </a:r>
          </a:p>
        </p:txBody>
      </p:sp>
      <p:sp>
        <p:nvSpPr>
          <p:cNvPr id="9244" name="Text Box 37"/>
          <p:cNvSpPr txBox="1">
            <a:spLocks noChangeArrowheads="1"/>
          </p:cNvSpPr>
          <p:nvPr/>
        </p:nvSpPr>
        <p:spPr bwMode="auto">
          <a:xfrm>
            <a:off x="4043363" y="4002088"/>
            <a:ext cx="455612" cy="457200"/>
          </a:xfrm>
          <a:prstGeom prst="rect">
            <a:avLst/>
          </a:prstGeom>
          <a:noFill/>
          <a:ln w="9525">
            <a:noFill/>
            <a:miter lim="800000"/>
            <a:headEnd/>
            <a:tailEnd/>
          </a:ln>
        </p:spPr>
        <p:txBody>
          <a:bodyPr wrap="none">
            <a:spAutoFit/>
          </a:bodyPr>
          <a:lstStyle/>
          <a:p>
            <a:r>
              <a:rPr lang="en-US" altLang="zh-CN">
                <a:ea typeface="宋体" pitchFamily="2" charset="-122"/>
              </a:rPr>
              <a:t>IP</a:t>
            </a:r>
          </a:p>
        </p:txBody>
      </p:sp>
      <p:sp>
        <p:nvSpPr>
          <p:cNvPr id="9245" name="Text Box 38"/>
          <p:cNvSpPr txBox="1">
            <a:spLocks noChangeArrowheads="1"/>
          </p:cNvSpPr>
          <p:nvPr/>
        </p:nvSpPr>
        <p:spPr bwMode="auto">
          <a:xfrm>
            <a:off x="3108325" y="4673600"/>
            <a:ext cx="2354263" cy="457200"/>
          </a:xfrm>
          <a:prstGeom prst="rect">
            <a:avLst/>
          </a:prstGeom>
          <a:noFill/>
          <a:ln w="9525">
            <a:noFill/>
            <a:miter lim="800000"/>
            <a:headEnd/>
            <a:tailEnd/>
          </a:ln>
        </p:spPr>
        <p:txBody>
          <a:bodyPr wrap="none">
            <a:spAutoFit/>
          </a:bodyPr>
          <a:lstStyle/>
          <a:p>
            <a:r>
              <a:rPr lang="en-US" altLang="zh-CN">
                <a:ea typeface="宋体" pitchFamily="2" charset="-122"/>
              </a:rPr>
              <a:t>Ethernet, cellular </a:t>
            </a:r>
          </a:p>
        </p:txBody>
      </p:sp>
      <p:grpSp>
        <p:nvGrpSpPr>
          <p:cNvPr id="2" name="Group 42"/>
          <p:cNvGrpSpPr>
            <a:grpSpLocks/>
          </p:cNvGrpSpPr>
          <p:nvPr/>
        </p:nvGrpSpPr>
        <p:grpSpPr bwMode="auto">
          <a:xfrm>
            <a:off x="522288" y="3470275"/>
            <a:ext cx="7473950" cy="917575"/>
            <a:chOff x="329" y="2521"/>
            <a:chExt cx="4708" cy="578"/>
          </a:xfrm>
        </p:grpSpPr>
        <p:sp>
          <p:nvSpPr>
            <p:cNvPr id="9247" name="AutoShape 40"/>
            <p:cNvSpPr>
              <a:spLocks noChangeArrowheads="1"/>
            </p:cNvSpPr>
            <p:nvPr/>
          </p:nvSpPr>
          <p:spPr bwMode="auto">
            <a:xfrm>
              <a:off x="329" y="2523"/>
              <a:ext cx="257" cy="576"/>
            </a:xfrm>
            <a:prstGeom prst="moon">
              <a:avLst>
                <a:gd name="adj" fmla="val 29963"/>
              </a:avLst>
            </a:prstGeom>
            <a:solidFill>
              <a:srgbClr val="0000FF"/>
            </a:solidFill>
            <a:ln w="9525">
              <a:solidFill>
                <a:schemeClr val="tx1"/>
              </a:solidFill>
              <a:miter lim="800000"/>
              <a:headEnd/>
              <a:tailEnd/>
            </a:ln>
          </p:spPr>
          <p:txBody>
            <a:bodyPr wrap="none" anchor="ctr"/>
            <a:lstStyle/>
            <a:p>
              <a:endParaRPr lang="en-US"/>
            </a:p>
          </p:txBody>
        </p:sp>
        <p:sp>
          <p:nvSpPr>
            <p:cNvPr id="9248" name="AutoShape 41"/>
            <p:cNvSpPr>
              <a:spLocks noChangeArrowheads="1"/>
            </p:cNvSpPr>
            <p:nvPr/>
          </p:nvSpPr>
          <p:spPr bwMode="auto">
            <a:xfrm flipH="1">
              <a:off x="4780" y="2521"/>
              <a:ext cx="257" cy="576"/>
            </a:xfrm>
            <a:prstGeom prst="moon">
              <a:avLst>
                <a:gd name="adj" fmla="val 29963"/>
              </a:avLst>
            </a:prstGeom>
            <a:solidFill>
              <a:srgbClr val="0000FF"/>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60648"/>
            <a:ext cx="8913813" cy="914400"/>
          </a:xfrm>
        </p:spPr>
        <p:txBody>
          <a:bodyPr/>
          <a:lstStyle/>
          <a:p>
            <a:r>
              <a:rPr lang="en-US"/>
              <a:t>Some Internet applications</a:t>
            </a:r>
          </a:p>
        </p:txBody>
      </p:sp>
      <p:sp>
        <p:nvSpPr>
          <p:cNvPr id="10243" name="Rectangle 3"/>
          <p:cNvSpPr>
            <a:spLocks noGrp="1" noChangeArrowheads="1"/>
          </p:cNvSpPr>
          <p:nvPr>
            <p:ph type="body" sz="half" idx="1"/>
          </p:nvPr>
        </p:nvSpPr>
        <p:spPr>
          <a:xfrm>
            <a:off x="395536" y="1556792"/>
            <a:ext cx="3566160" cy="3681412"/>
          </a:xfrm>
        </p:spPr>
        <p:txBody>
          <a:bodyPr>
            <a:normAutofit fontScale="77500" lnSpcReduction="20000"/>
          </a:bodyPr>
          <a:lstStyle/>
          <a:p>
            <a:r>
              <a:rPr lang="en-US" sz="2400" dirty="0"/>
              <a:t>E-mail</a:t>
            </a:r>
          </a:p>
          <a:p>
            <a:r>
              <a:rPr lang="en-US" sz="2400" dirty="0"/>
              <a:t>Web</a:t>
            </a:r>
          </a:p>
          <a:p>
            <a:r>
              <a:rPr lang="en-US" sz="2400" dirty="0"/>
              <a:t>Instant messaging</a:t>
            </a:r>
          </a:p>
          <a:p>
            <a:r>
              <a:rPr lang="en-US" sz="2400" dirty="0"/>
              <a:t>Remote login</a:t>
            </a:r>
          </a:p>
          <a:p>
            <a:r>
              <a:rPr lang="en-US" sz="2400" dirty="0"/>
              <a:t>P2P file sharing</a:t>
            </a:r>
          </a:p>
          <a:p>
            <a:r>
              <a:rPr lang="en-US" sz="2400" dirty="0"/>
              <a:t>Multi-user network games</a:t>
            </a:r>
          </a:p>
          <a:p>
            <a:r>
              <a:rPr lang="en-US" sz="2400" dirty="0"/>
              <a:t>Streaming stored video clips</a:t>
            </a:r>
          </a:p>
          <a:p>
            <a:pPr>
              <a:buFont typeface="Wingdings" pitchFamily="2" charset="2"/>
              <a:buNone/>
            </a:pPr>
            <a:endParaRPr lang="en-US" sz="2400" dirty="0"/>
          </a:p>
          <a:p>
            <a:pPr>
              <a:buFont typeface="Wingdings" pitchFamily="2" charset="2"/>
              <a:buNone/>
            </a:pPr>
            <a:endParaRPr lang="en-US" sz="2400" dirty="0"/>
          </a:p>
        </p:txBody>
      </p:sp>
      <p:sp>
        <p:nvSpPr>
          <p:cNvPr id="10244" name="Rectangle 4"/>
          <p:cNvSpPr>
            <a:spLocks noGrp="1" noChangeArrowheads="1"/>
          </p:cNvSpPr>
          <p:nvPr>
            <p:ph type="body" sz="half" idx="2"/>
          </p:nvPr>
        </p:nvSpPr>
        <p:spPr>
          <a:xfrm>
            <a:off x="4425470" y="1556792"/>
            <a:ext cx="3566160" cy="3681412"/>
          </a:xfrm>
        </p:spPr>
        <p:txBody>
          <a:bodyPr/>
          <a:lstStyle/>
          <a:p>
            <a:r>
              <a:rPr lang="en-US" sz="2400" dirty="0"/>
              <a:t>Internet telephone</a:t>
            </a:r>
          </a:p>
          <a:p>
            <a:r>
              <a:rPr lang="en-US" sz="2400" dirty="0"/>
              <a:t>Real-time video conference</a:t>
            </a:r>
          </a:p>
          <a:p>
            <a:r>
              <a:rPr lang="en-US" sz="2400" dirty="0"/>
              <a:t>Massive parallel computing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xfrm>
            <a:off x="8305800" y="6400800"/>
            <a:ext cx="625475" cy="457200"/>
          </a:xfrm>
          <a:noFill/>
        </p:spPr>
        <p:txBody>
          <a:bodyPr/>
          <a:lstStyle/>
          <a:p>
            <a:fld id="{4ECC31C1-93DF-4E07-BE54-FE6326FEB256}" type="slidenum">
              <a:rPr lang="en-US"/>
              <a:pPr/>
              <a:t>42</a:t>
            </a:fld>
            <a:endParaRPr lang="en-US"/>
          </a:p>
        </p:txBody>
      </p:sp>
      <p:sp>
        <p:nvSpPr>
          <p:cNvPr id="11267" name="Slide Number Placeholder 6"/>
          <p:cNvSpPr txBox="1">
            <a:spLocks noGrp="1"/>
          </p:cNvSpPr>
          <p:nvPr/>
        </p:nvSpPr>
        <p:spPr bwMode="auto">
          <a:xfrm>
            <a:off x="8305800" y="6400800"/>
            <a:ext cx="625475" cy="457200"/>
          </a:xfrm>
          <a:prstGeom prst="rect">
            <a:avLst/>
          </a:prstGeom>
          <a:noFill/>
          <a:ln w="9525">
            <a:noFill/>
            <a:miter lim="800000"/>
            <a:headEnd/>
            <a:tailEnd/>
          </a:ln>
        </p:spPr>
        <p:txBody>
          <a:bodyPr/>
          <a:lstStyle/>
          <a:p>
            <a:pPr algn="r"/>
            <a:fld id="{749FC3B2-6F61-44F7-A4BB-5ECB818A9A1A}" type="slidenum">
              <a:rPr lang="en-US" sz="1400"/>
              <a:pPr algn="r"/>
              <a:t>42</a:t>
            </a:fld>
            <a:endParaRPr lang="en-US" sz="1400"/>
          </a:p>
        </p:txBody>
      </p:sp>
      <p:sp>
        <p:nvSpPr>
          <p:cNvPr id="11268" name="Rectangle 2"/>
          <p:cNvSpPr>
            <a:spLocks noGrp="1" noChangeArrowheads="1"/>
          </p:cNvSpPr>
          <p:nvPr>
            <p:ph type="title" idx="4294967295"/>
          </p:nvPr>
        </p:nvSpPr>
        <p:spPr>
          <a:xfrm>
            <a:off x="304800" y="228600"/>
            <a:ext cx="8382000" cy="1143000"/>
          </a:xfrm>
        </p:spPr>
        <p:txBody>
          <a:bodyPr/>
          <a:lstStyle/>
          <a:p>
            <a:r>
              <a:rPr lang="en-US" sz="3200"/>
              <a:t>Internet</a:t>
            </a:r>
            <a:endParaRPr lang="en-US"/>
          </a:p>
        </p:txBody>
      </p:sp>
      <p:sp>
        <p:nvSpPr>
          <p:cNvPr id="11269" name="Rectangle 3"/>
          <p:cNvSpPr>
            <a:spLocks noGrp="1" noChangeArrowheads="1"/>
          </p:cNvSpPr>
          <p:nvPr>
            <p:ph type="body" sz="half" idx="4294967295"/>
          </p:nvPr>
        </p:nvSpPr>
        <p:spPr>
          <a:xfrm>
            <a:off x="304800" y="1371600"/>
            <a:ext cx="4730750" cy="4659313"/>
          </a:xfrm>
        </p:spPr>
        <p:txBody>
          <a:bodyPr>
            <a:normAutofit lnSpcReduction="10000"/>
          </a:bodyPr>
          <a:lstStyle/>
          <a:p>
            <a:pPr marL="342900" lvl="1" indent="-342900">
              <a:buSzPct val="85000"/>
            </a:pPr>
            <a:r>
              <a:rPr lang="en-US" dirty="0">
                <a:solidFill>
                  <a:srgbClr val="2D2DB9"/>
                </a:solidFill>
              </a:rPr>
              <a:t>Internet: </a:t>
            </a:r>
            <a:r>
              <a:rPr lang="en-US" dirty="0"/>
              <a:t>loosely hierarchical “network of networks”</a:t>
            </a:r>
          </a:p>
          <a:p>
            <a:r>
              <a:rPr lang="en-US" sz="2400" dirty="0">
                <a:solidFill>
                  <a:schemeClr val="accent2"/>
                </a:solidFill>
              </a:rPr>
              <a:t>Major Components: </a:t>
            </a:r>
            <a:r>
              <a:rPr lang="en-US" sz="2400" dirty="0"/>
              <a:t>Hosts, Routers, Communication links</a:t>
            </a:r>
          </a:p>
          <a:p>
            <a:r>
              <a:rPr lang="en-US" sz="2400" dirty="0">
                <a:solidFill>
                  <a:schemeClr val="accent2"/>
                </a:solidFill>
              </a:rPr>
              <a:t>Protocols: </a:t>
            </a:r>
            <a:r>
              <a:rPr lang="en-US" sz="2400" dirty="0"/>
              <a:t>for sending, receiving of </a:t>
            </a:r>
            <a:r>
              <a:rPr lang="en-US" sz="2400" dirty="0" err="1"/>
              <a:t>msgs</a:t>
            </a:r>
            <a:endParaRPr lang="en-US" sz="2400" dirty="0"/>
          </a:p>
          <a:p>
            <a:pPr marL="342900" lvl="1" indent="-342900"/>
            <a:r>
              <a:rPr lang="en-US" sz="2000" dirty="0"/>
              <a:t>e.g., TCP, IP, HTTP, FTP,  PPP</a:t>
            </a:r>
            <a:endParaRPr lang="en-US" dirty="0"/>
          </a:p>
          <a:p>
            <a:r>
              <a:rPr lang="en-US" sz="2400" dirty="0">
                <a:solidFill>
                  <a:schemeClr val="accent2"/>
                </a:solidFill>
              </a:rPr>
              <a:t>Internet standards</a:t>
            </a:r>
          </a:p>
          <a:p>
            <a:pPr marL="342900" lvl="1" indent="-342900"/>
            <a:r>
              <a:rPr lang="en-US" sz="2000" dirty="0"/>
              <a:t>RFC: Request for comments</a:t>
            </a:r>
          </a:p>
          <a:p>
            <a:pPr marL="342900" lvl="1" indent="-342900"/>
            <a:r>
              <a:rPr lang="en-US" sz="2000" dirty="0"/>
              <a:t>IETF: Internet Engineering Task Force</a:t>
            </a:r>
          </a:p>
        </p:txBody>
      </p:sp>
      <p:sp>
        <p:nvSpPr>
          <p:cNvPr id="11270" name="Freeform 6"/>
          <p:cNvSpPr>
            <a:spLocks/>
          </p:cNvSpPr>
          <p:nvPr/>
        </p:nvSpPr>
        <p:spPr bwMode="auto">
          <a:xfrm>
            <a:off x="6797675" y="264795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IN"/>
          </a:p>
        </p:txBody>
      </p:sp>
      <p:sp>
        <p:nvSpPr>
          <p:cNvPr id="11271" name="Freeform 7"/>
          <p:cNvSpPr>
            <a:spLocks/>
          </p:cNvSpPr>
          <p:nvPr/>
        </p:nvSpPr>
        <p:spPr bwMode="auto">
          <a:xfrm>
            <a:off x="4918075" y="250507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IN"/>
          </a:p>
        </p:txBody>
      </p:sp>
      <p:sp>
        <p:nvSpPr>
          <p:cNvPr id="11272" name="Freeform 8"/>
          <p:cNvSpPr>
            <a:spLocks/>
          </p:cNvSpPr>
          <p:nvPr/>
        </p:nvSpPr>
        <p:spPr bwMode="auto">
          <a:xfrm>
            <a:off x="5286375" y="395605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IN"/>
          </a:p>
        </p:txBody>
      </p:sp>
      <p:grpSp>
        <p:nvGrpSpPr>
          <p:cNvPr id="2" name="Group 9"/>
          <p:cNvGrpSpPr>
            <a:grpSpLocks/>
          </p:cNvGrpSpPr>
          <p:nvPr/>
        </p:nvGrpSpPr>
        <p:grpSpPr bwMode="auto">
          <a:xfrm>
            <a:off x="5035550" y="2640013"/>
            <a:ext cx="733425" cy="319087"/>
            <a:chOff x="3552" y="246"/>
            <a:chExt cx="527" cy="248"/>
          </a:xfrm>
        </p:grpSpPr>
        <p:graphicFrame>
          <p:nvGraphicFramePr>
            <p:cNvPr id="11521"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49" name="Clip" r:id="rId4" imgW="1307263" imgH="1084139" progId="">
                    <p:embed/>
                  </p:oleObj>
                </mc:Choice>
                <mc:Fallback>
                  <p:oleObj name="Clip" r:id="rId4" imgW="1307263" imgH="1084139" progId="">
                    <p:embed/>
                    <p:pic>
                      <p:nvPicPr>
                        <p:cNvPr id="1152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22"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0" name="Clip" r:id="rId6" imgW="681706" imgH="480401" progId="">
                    <p:embed/>
                  </p:oleObj>
                </mc:Choice>
                <mc:Fallback>
                  <p:oleObj name="Clip" r:id="rId6" imgW="681706" imgH="480401" progId="">
                    <p:embed/>
                    <p:pic>
                      <p:nvPicPr>
                        <p:cNvPr id="1152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3" name="Line 12"/>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IN"/>
            </a:p>
          </p:txBody>
        </p:sp>
      </p:grpSp>
      <p:grpSp>
        <p:nvGrpSpPr>
          <p:cNvPr id="3" name="Group 13"/>
          <p:cNvGrpSpPr>
            <a:grpSpLocks/>
          </p:cNvGrpSpPr>
          <p:nvPr/>
        </p:nvGrpSpPr>
        <p:grpSpPr bwMode="auto">
          <a:xfrm>
            <a:off x="5035550" y="3235325"/>
            <a:ext cx="733425" cy="319088"/>
            <a:chOff x="3552" y="246"/>
            <a:chExt cx="527" cy="248"/>
          </a:xfrm>
        </p:grpSpPr>
        <p:graphicFrame>
          <p:nvGraphicFramePr>
            <p:cNvPr id="11518"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1" name="Clip" r:id="rId8" imgW="1307263" imgH="1084139" progId="">
                    <p:embed/>
                  </p:oleObj>
                </mc:Choice>
                <mc:Fallback>
                  <p:oleObj name="Clip" r:id="rId8" imgW="1307263" imgH="1084139" progId="">
                    <p:embed/>
                    <p:pic>
                      <p:nvPicPr>
                        <p:cNvPr id="11518"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19"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2" name="Clip" r:id="rId9" imgW="681706" imgH="480401" progId="">
                    <p:embed/>
                  </p:oleObj>
                </mc:Choice>
                <mc:Fallback>
                  <p:oleObj name="Clip" r:id="rId9" imgW="681706" imgH="480401" progId="">
                    <p:embed/>
                    <p:pic>
                      <p:nvPicPr>
                        <p:cNvPr id="11519"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0" name="Line 16"/>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IN"/>
            </a:p>
          </p:txBody>
        </p:sp>
      </p:grpSp>
      <p:grpSp>
        <p:nvGrpSpPr>
          <p:cNvPr id="4" name="Group 17"/>
          <p:cNvGrpSpPr>
            <a:grpSpLocks/>
          </p:cNvGrpSpPr>
          <p:nvPr/>
        </p:nvGrpSpPr>
        <p:grpSpPr bwMode="auto">
          <a:xfrm>
            <a:off x="5411788" y="3022600"/>
            <a:ext cx="69850" cy="214313"/>
            <a:chOff x="3842" y="406"/>
            <a:chExt cx="51" cy="167"/>
          </a:xfrm>
        </p:grpSpPr>
        <p:sp>
          <p:nvSpPr>
            <p:cNvPr id="11515" name="Oval 1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1516" name="Oval 1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1517" name="Oval 2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5" name="Group 21"/>
          <p:cNvGrpSpPr>
            <a:grpSpLocks/>
          </p:cNvGrpSpPr>
          <p:nvPr/>
        </p:nvGrpSpPr>
        <p:grpSpPr bwMode="auto">
          <a:xfrm>
            <a:off x="5881688" y="3525838"/>
            <a:ext cx="209550" cy="395287"/>
            <a:chOff x="4180" y="783"/>
            <a:chExt cx="150" cy="307"/>
          </a:xfrm>
        </p:grpSpPr>
        <p:sp>
          <p:nvSpPr>
            <p:cNvPr id="11507" name="AutoShape 2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1508" name="Rectangle 2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1509"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1510"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1511" name="Line 2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1512" name="Line 2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1513"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1514" name="Rectangle 2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6" name="Group 30"/>
          <p:cNvGrpSpPr>
            <a:grpSpLocks/>
          </p:cNvGrpSpPr>
          <p:nvPr/>
        </p:nvGrpSpPr>
        <p:grpSpPr bwMode="auto">
          <a:xfrm rot="-5400000">
            <a:off x="6194425" y="3603625"/>
            <a:ext cx="80963" cy="233363"/>
            <a:chOff x="3842" y="406"/>
            <a:chExt cx="51" cy="167"/>
          </a:xfrm>
        </p:grpSpPr>
        <p:sp>
          <p:nvSpPr>
            <p:cNvPr id="11504" name="Oval 31"/>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1505" name="Oval 32"/>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1506" name="Oval 33"/>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1278" name="Line 34"/>
          <p:cNvSpPr>
            <a:spLocks noChangeShapeType="1"/>
          </p:cNvSpPr>
          <p:nvPr/>
        </p:nvSpPr>
        <p:spPr bwMode="auto">
          <a:xfrm>
            <a:off x="6018213" y="3433763"/>
            <a:ext cx="495300" cy="1587"/>
          </a:xfrm>
          <a:prstGeom prst="line">
            <a:avLst/>
          </a:prstGeom>
          <a:noFill/>
          <a:ln w="12700">
            <a:solidFill>
              <a:schemeClr val="tx1"/>
            </a:solidFill>
            <a:round/>
            <a:headEnd/>
            <a:tailEnd/>
          </a:ln>
        </p:spPr>
        <p:txBody>
          <a:bodyPr wrap="none" anchor="ctr"/>
          <a:lstStyle/>
          <a:p>
            <a:endParaRPr lang="en-IN"/>
          </a:p>
        </p:txBody>
      </p:sp>
      <p:sp>
        <p:nvSpPr>
          <p:cNvPr id="11279" name="Line 35"/>
          <p:cNvSpPr>
            <a:spLocks noChangeShapeType="1"/>
          </p:cNvSpPr>
          <p:nvPr/>
        </p:nvSpPr>
        <p:spPr bwMode="auto">
          <a:xfrm>
            <a:off x="6021388" y="3430588"/>
            <a:ext cx="1587" cy="95250"/>
          </a:xfrm>
          <a:prstGeom prst="line">
            <a:avLst/>
          </a:prstGeom>
          <a:noFill/>
          <a:ln w="12700">
            <a:solidFill>
              <a:schemeClr val="tx1"/>
            </a:solidFill>
            <a:round/>
            <a:headEnd/>
            <a:tailEnd/>
          </a:ln>
        </p:spPr>
        <p:txBody>
          <a:bodyPr wrap="none" anchor="ctr"/>
          <a:lstStyle/>
          <a:p>
            <a:endParaRPr lang="en-IN"/>
          </a:p>
        </p:txBody>
      </p:sp>
      <p:sp>
        <p:nvSpPr>
          <p:cNvPr id="11280" name="Line 36"/>
          <p:cNvSpPr>
            <a:spLocks noChangeShapeType="1"/>
          </p:cNvSpPr>
          <p:nvPr/>
        </p:nvSpPr>
        <p:spPr bwMode="auto">
          <a:xfrm>
            <a:off x="6516688" y="3429000"/>
            <a:ext cx="1587" cy="82550"/>
          </a:xfrm>
          <a:prstGeom prst="line">
            <a:avLst/>
          </a:prstGeom>
          <a:noFill/>
          <a:ln w="12700">
            <a:solidFill>
              <a:schemeClr val="tx1"/>
            </a:solidFill>
            <a:round/>
            <a:headEnd/>
            <a:tailEnd/>
          </a:ln>
        </p:spPr>
        <p:txBody>
          <a:bodyPr wrap="none" anchor="ctr"/>
          <a:lstStyle/>
          <a:p>
            <a:endParaRPr lang="en-IN"/>
          </a:p>
        </p:txBody>
      </p:sp>
      <p:sp>
        <p:nvSpPr>
          <p:cNvPr id="11281" name="Line 37"/>
          <p:cNvSpPr>
            <a:spLocks noChangeShapeType="1"/>
          </p:cNvSpPr>
          <p:nvPr/>
        </p:nvSpPr>
        <p:spPr bwMode="auto">
          <a:xfrm>
            <a:off x="5718175" y="2894013"/>
            <a:ext cx="288925" cy="265112"/>
          </a:xfrm>
          <a:prstGeom prst="line">
            <a:avLst/>
          </a:prstGeom>
          <a:noFill/>
          <a:ln w="12700">
            <a:solidFill>
              <a:schemeClr val="tx1"/>
            </a:solidFill>
            <a:round/>
            <a:headEnd/>
            <a:tailEnd/>
          </a:ln>
        </p:spPr>
        <p:txBody>
          <a:bodyPr wrap="none" anchor="ctr"/>
          <a:lstStyle/>
          <a:p>
            <a:endParaRPr lang="en-IN"/>
          </a:p>
        </p:txBody>
      </p:sp>
      <p:sp>
        <p:nvSpPr>
          <p:cNvPr id="11282" name="Line 38"/>
          <p:cNvSpPr>
            <a:spLocks noChangeShapeType="1"/>
          </p:cNvSpPr>
          <p:nvPr/>
        </p:nvSpPr>
        <p:spPr bwMode="auto">
          <a:xfrm flipV="1">
            <a:off x="5730875" y="3179763"/>
            <a:ext cx="276225" cy="330200"/>
          </a:xfrm>
          <a:prstGeom prst="line">
            <a:avLst/>
          </a:prstGeom>
          <a:noFill/>
          <a:ln w="12700">
            <a:solidFill>
              <a:schemeClr val="tx1"/>
            </a:solidFill>
            <a:round/>
            <a:headEnd/>
            <a:tailEnd/>
          </a:ln>
        </p:spPr>
        <p:txBody>
          <a:bodyPr wrap="none" anchor="ctr"/>
          <a:lstStyle/>
          <a:p>
            <a:endParaRPr lang="en-IN"/>
          </a:p>
        </p:txBody>
      </p:sp>
      <p:sp>
        <p:nvSpPr>
          <p:cNvPr id="11283" name="Line 39"/>
          <p:cNvSpPr>
            <a:spLocks noChangeShapeType="1"/>
          </p:cNvSpPr>
          <p:nvPr/>
        </p:nvSpPr>
        <p:spPr bwMode="auto">
          <a:xfrm flipV="1">
            <a:off x="6257925" y="3265488"/>
            <a:ext cx="1588" cy="163512"/>
          </a:xfrm>
          <a:prstGeom prst="line">
            <a:avLst/>
          </a:prstGeom>
          <a:noFill/>
          <a:ln w="12700">
            <a:solidFill>
              <a:schemeClr val="tx1"/>
            </a:solidFill>
            <a:round/>
            <a:headEnd/>
            <a:tailEnd/>
          </a:ln>
        </p:spPr>
        <p:txBody>
          <a:bodyPr wrap="none" anchor="ctr"/>
          <a:lstStyle/>
          <a:p>
            <a:endParaRPr lang="en-IN"/>
          </a:p>
        </p:txBody>
      </p:sp>
      <p:grpSp>
        <p:nvGrpSpPr>
          <p:cNvPr id="7" name="Group 40"/>
          <p:cNvGrpSpPr>
            <a:grpSpLocks/>
          </p:cNvGrpSpPr>
          <p:nvPr/>
        </p:nvGrpSpPr>
        <p:grpSpPr bwMode="auto">
          <a:xfrm>
            <a:off x="6386513" y="3513138"/>
            <a:ext cx="209550" cy="395287"/>
            <a:chOff x="4180" y="783"/>
            <a:chExt cx="150" cy="307"/>
          </a:xfrm>
        </p:grpSpPr>
        <p:sp>
          <p:nvSpPr>
            <p:cNvPr id="11496" name="AutoShape 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1497" name="Rectangle 4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1498"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1499"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1500" name="Line 4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1501" name="Line 4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1502"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1503" name="Rectangle 4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8" name="Group 49"/>
          <p:cNvGrpSpPr>
            <a:grpSpLocks/>
          </p:cNvGrpSpPr>
          <p:nvPr/>
        </p:nvGrpSpPr>
        <p:grpSpPr bwMode="auto">
          <a:xfrm>
            <a:off x="5419725" y="4122738"/>
            <a:ext cx="479425" cy="925512"/>
            <a:chOff x="3314" y="1248"/>
            <a:chExt cx="344" cy="694"/>
          </a:xfrm>
        </p:grpSpPr>
        <p:graphicFrame>
          <p:nvGraphicFramePr>
            <p:cNvPr id="11487"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53" name="Clip" r:id="rId10" imgW="1307263" imgH="1084139" progId="">
                    <p:embed/>
                  </p:oleObj>
                </mc:Choice>
                <mc:Fallback>
                  <p:oleObj name="Clip" r:id="rId10" imgW="1307263" imgH="1084139" progId="">
                    <p:embed/>
                    <p:pic>
                      <p:nvPicPr>
                        <p:cNvPr id="11487"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88" name="Line 51"/>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IN"/>
            </a:p>
          </p:txBody>
        </p:sp>
        <p:graphicFrame>
          <p:nvGraphicFramePr>
            <p:cNvPr id="11489"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54" name="Clip" r:id="rId11" imgW="1307263" imgH="1084139" progId="">
                    <p:embed/>
                  </p:oleObj>
                </mc:Choice>
                <mc:Fallback>
                  <p:oleObj name="Clip" r:id="rId11" imgW="1307263" imgH="1084139" progId="">
                    <p:embed/>
                    <p:pic>
                      <p:nvPicPr>
                        <p:cNvPr id="11489"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90" name="Line 53"/>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IN"/>
            </a:p>
          </p:txBody>
        </p:sp>
        <p:grpSp>
          <p:nvGrpSpPr>
            <p:cNvPr id="9" name="Group 54"/>
            <p:cNvGrpSpPr>
              <a:grpSpLocks/>
            </p:cNvGrpSpPr>
            <p:nvPr/>
          </p:nvGrpSpPr>
          <p:grpSpPr bwMode="auto">
            <a:xfrm>
              <a:off x="3404" y="1504"/>
              <a:ext cx="51" cy="167"/>
              <a:chOff x="3842" y="406"/>
              <a:chExt cx="51" cy="167"/>
            </a:xfrm>
          </p:grpSpPr>
          <p:sp>
            <p:nvSpPr>
              <p:cNvPr id="11493" name="Oval 5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1494" name="Oval 5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1495" name="Oval 5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1492" name="Line 58"/>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IN"/>
            </a:p>
          </p:txBody>
        </p:sp>
      </p:grpSp>
      <p:graphicFrame>
        <p:nvGraphicFramePr>
          <p:cNvPr id="11286" name="Object 59"/>
          <p:cNvGraphicFramePr>
            <a:graphicFrameLocks noChangeAspect="1"/>
          </p:cNvGraphicFramePr>
          <p:nvPr/>
        </p:nvGraphicFramePr>
        <p:xfrm>
          <a:off x="6288088" y="5132388"/>
          <a:ext cx="417512" cy="331787"/>
        </p:xfrm>
        <a:graphic>
          <a:graphicData uri="http://schemas.openxmlformats.org/presentationml/2006/ole">
            <mc:AlternateContent xmlns:mc="http://schemas.openxmlformats.org/markup-compatibility/2006">
              <mc:Choice xmlns:v="urn:schemas-microsoft-com:vml" Requires="v">
                <p:oleObj spid="_x0000_s2055" name="Clip" r:id="rId12" imgW="1307263" imgH="1084139" progId="">
                  <p:embed/>
                </p:oleObj>
              </mc:Choice>
              <mc:Fallback>
                <p:oleObj name="Clip" r:id="rId12" imgW="1307263" imgH="1084139" progId="">
                  <p:embed/>
                  <p:pic>
                    <p:nvPicPr>
                      <p:cNvPr id="11286"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88" y="5132388"/>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7" name="Object 60"/>
          <p:cNvGraphicFramePr>
            <a:graphicFrameLocks noChangeAspect="1"/>
          </p:cNvGraphicFramePr>
          <p:nvPr/>
        </p:nvGraphicFramePr>
        <p:xfrm>
          <a:off x="5673725" y="5121275"/>
          <a:ext cx="415925" cy="330200"/>
        </p:xfrm>
        <a:graphic>
          <a:graphicData uri="http://schemas.openxmlformats.org/presentationml/2006/ole">
            <mc:AlternateContent xmlns:mc="http://schemas.openxmlformats.org/markup-compatibility/2006">
              <mc:Choice xmlns:v="urn:schemas-microsoft-com:vml" Requires="v">
                <p:oleObj spid="_x0000_s2056" name="Clip" r:id="rId13" imgW="1307263" imgH="1084139" progId="">
                  <p:embed/>
                </p:oleObj>
              </mc:Choice>
              <mc:Fallback>
                <p:oleObj name="Clip" r:id="rId13" imgW="1307263" imgH="1084139" progId="">
                  <p:embed/>
                  <p:pic>
                    <p:nvPicPr>
                      <p:cNvPr id="11287"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725" y="5121275"/>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8" name="Oval 61"/>
          <p:cNvSpPr>
            <a:spLocks noChangeArrowheads="1"/>
          </p:cNvSpPr>
          <p:nvPr/>
        </p:nvSpPr>
        <p:spPr bwMode="auto">
          <a:xfrm rot="-5400000">
            <a:off x="6090444" y="5225256"/>
            <a:ext cx="63500" cy="65088"/>
          </a:xfrm>
          <a:prstGeom prst="ellipse">
            <a:avLst/>
          </a:prstGeom>
          <a:solidFill>
            <a:schemeClr val="accent2"/>
          </a:solidFill>
          <a:ln w="9525">
            <a:noFill/>
            <a:round/>
            <a:headEnd/>
            <a:tailEnd/>
          </a:ln>
        </p:spPr>
        <p:txBody>
          <a:bodyPr wrap="none" anchor="ctr"/>
          <a:lstStyle/>
          <a:p>
            <a:endParaRPr lang="en-US"/>
          </a:p>
        </p:txBody>
      </p:sp>
      <p:sp>
        <p:nvSpPr>
          <p:cNvPr id="11289" name="Oval 62"/>
          <p:cNvSpPr>
            <a:spLocks noChangeArrowheads="1"/>
          </p:cNvSpPr>
          <p:nvPr/>
        </p:nvSpPr>
        <p:spPr bwMode="auto">
          <a:xfrm rot="-5400000">
            <a:off x="6175376" y="5222875"/>
            <a:ext cx="63500" cy="66675"/>
          </a:xfrm>
          <a:prstGeom prst="ellipse">
            <a:avLst/>
          </a:prstGeom>
          <a:solidFill>
            <a:schemeClr val="accent2"/>
          </a:solidFill>
          <a:ln w="9525">
            <a:noFill/>
            <a:round/>
            <a:headEnd/>
            <a:tailEnd/>
          </a:ln>
        </p:spPr>
        <p:txBody>
          <a:bodyPr wrap="none" anchor="ctr"/>
          <a:lstStyle/>
          <a:p>
            <a:endParaRPr lang="en-US"/>
          </a:p>
        </p:txBody>
      </p:sp>
      <p:sp>
        <p:nvSpPr>
          <p:cNvPr id="11290" name="Oval 63"/>
          <p:cNvSpPr>
            <a:spLocks noChangeArrowheads="1"/>
          </p:cNvSpPr>
          <p:nvPr/>
        </p:nvSpPr>
        <p:spPr bwMode="auto">
          <a:xfrm rot="-5400000">
            <a:off x="6253162" y="5227638"/>
            <a:ext cx="61913" cy="65088"/>
          </a:xfrm>
          <a:prstGeom prst="ellipse">
            <a:avLst/>
          </a:prstGeom>
          <a:solidFill>
            <a:schemeClr val="accent2"/>
          </a:solidFill>
          <a:ln w="9525">
            <a:noFill/>
            <a:round/>
            <a:headEnd/>
            <a:tailEnd/>
          </a:ln>
        </p:spPr>
        <p:txBody>
          <a:bodyPr wrap="none" anchor="ctr"/>
          <a:lstStyle/>
          <a:p>
            <a:endParaRPr lang="en-US"/>
          </a:p>
        </p:txBody>
      </p:sp>
      <p:sp>
        <p:nvSpPr>
          <p:cNvPr id="11291" name="Line 64"/>
          <p:cNvSpPr>
            <a:spLocks noChangeShapeType="1"/>
          </p:cNvSpPr>
          <p:nvPr/>
        </p:nvSpPr>
        <p:spPr bwMode="auto">
          <a:xfrm rot="-5400000">
            <a:off x="6512719" y="5107782"/>
            <a:ext cx="60325" cy="1587"/>
          </a:xfrm>
          <a:prstGeom prst="line">
            <a:avLst/>
          </a:prstGeom>
          <a:noFill/>
          <a:ln w="19050">
            <a:solidFill>
              <a:schemeClr val="tx1"/>
            </a:solidFill>
            <a:round/>
            <a:headEnd/>
            <a:tailEnd/>
          </a:ln>
        </p:spPr>
        <p:txBody>
          <a:bodyPr wrap="none" anchor="ctr"/>
          <a:lstStyle/>
          <a:p>
            <a:endParaRPr lang="en-IN"/>
          </a:p>
        </p:txBody>
      </p:sp>
      <p:sp>
        <p:nvSpPr>
          <p:cNvPr id="11292" name="Line 65"/>
          <p:cNvSpPr>
            <a:spLocks noChangeShapeType="1"/>
          </p:cNvSpPr>
          <p:nvPr/>
        </p:nvSpPr>
        <p:spPr bwMode="auto">
          <a:xfrm rot="5400000" flipH="1">
            <a:off x="5886450" y="5099050"/>
            <a:ext cx="63500" cy="0"/>
          </a:xfrm>
          <a:prstGeom prst="line">
            <a:avLst/>
          </a:prstGeom>
          <a:noFill/>
          <a:ln w="19050">
            <a:solidFill>
              <a:schemeClr val="tx1"/>
            </a:solidFill>
            <a:round/>
            <a:headEnd/>
            <a:tailEnd/>
          </a:ln>
        </p:spPr>
        <p:txBody>
          <a:bodyPr wrap="none" anchor="ctr"/>
          <a:lstStyle/>
          <a:p>
            <a:endParaRPr lang="en-IN"/>
          </a:p>
        </p:txBody>
      </p:sp>
      <p:sp>
        <p:nvSpPr>
          <p:cNvPr id="11293" name="Line 66"/>
          <p:cNvSpPr>
            <a:spLocks noChangeShapeType="1"/>
          </p:cNvSpPr>
          <p:nvPr/>
        </p:nvSpPr>
        <p:spPr bwMode="auto">
          <a:xfrm rot="16200000" flipV="1">
            <a:off x="6233319" y="4760119"/>
            <a:ext cx="0" cy="627062"/>
          </a:xfrm>
          <a:prstGeom prst="line">
            <a:avLst/>
          </a:prstGeom>
          <a:noFill/>
          <a:ln w="12700">
            <a:solidFill>
              <a:schemeClr val="tx1"/>
            </a:solidFill>
            <a:round/>
            <a:headEnd/>
            <a:tailEnd/>
          </a:ln>
        </p:spPr>
        <p:txBody>
          <a:bodyPr wrap="none" anchor="ctr"/>
          <a:lstStyle/>
          <a:p>
            <a:endParaRPr lang="en-IN"/>
          </a:p>
        </p:txBody>
      </p:sp>
      <p:sp>
        <p:nvSpPr>
          <p:cNvPr id="11294" name="Line 67"/>
          <p:cNvSpPr>
            <a:spLocks noChangeShapeType="1"/>
          </p:cNvSpPr>
          <p:nvPr/>
        </p:nvSpPr>
        <p:spPr bwMode="auto">
          <a:xfrm flipV="1">
            <a:off x="5899150" y="4699000"/>
            <a:ext cx="93663" cy="3175"/>
          </a:xfrm>
          <a:prstGeom prst="line">
            <a:avLst/>
          </a:prstGeom>
          <a:noFill/>
          <a:ln w="12700">
            <a:solidFill>
              <a:schemeClr val="tx1"/>
            </a:solidFill>
            <a:round/>
            <a:headEnd/>
            <a:tailEnd/>
          </a:ln>
        </p:spPr>
        <p:txBody>
          <a:bodyPr wrap="none" anchor="ctr"/>
          <a:lstStyle/>
          <a:p>
            <a:endParaRPr lang="en-IN"/>
          </a:p>
        </p:txBody>
      </p:sp>
      <p:sp>
        <p:nvSpPr>
          <p:cNvPr id="11295" name="Line 68"/>
          <p:cNvSpPr>
            <a:spLocks noChangeShapeType="1"/>
          </p:cNvSpPr>
          <p:nvPr/>
        </p:nvSpPr>
        <p:spPr bwMode="auto">
          <a:xfrm>
            <a:off x="6500813" y="4745038"/>
            <a:ext cx="303212" cy="385762"/>
          </a:xfrm>
          <a:prstGeom prst="line">
            <a:avLst/>
          </a:prstGeom>
          <a:noFill/>
          <a:ln w="12700">
            <a:solidFill>
              <a:schemeClr val="tx1"/>
            </a:solidFill>
            <a:round/>
            <a:headEnd/>
            <a:tailEnd/>
          </a:ln>
        </p:spPr>
        <p:txBody>
          <a:bodyPr wrap="none" anchor="ctr"/>
          <a:lstStyle/>
          <a:p>
            <a:endParaRPr lang="en-IN"/>
          </a:p>
        </p:txBody>
      </p:sp>
      <p:sp>
        <p:nvSpPr>
          <p:cNvPr id="11296" name="Line 69"/>
          <p:cNvSpPr>
            <a:spLocks noChangeShapeType="1"/>
          </p:cNvSpPr>
          <p:nvPr/>
        </p:nvSpPr>
        <p:spPr bwMode="auto">
          <a:xfrm flipH="1">
            <a:off x="7296150" y="4741863"/>
            <a:ext cx="279400" cy="392112"/>
          </a:xfrm>
          <a:prstGeom prst="line">
            <a:avLst/>
          </a:prstGeom>
          <a:noFill/>
          <a:ln w="12700">
            <a:solidFill>
              <a:schemeClr val="tx1"/>
            </a:solidFill>
            <a:round/>
            <a:headEnd/>
            <a:tailEnd/>
          </a:ln>
        </p:spPr>
        <p:txBody>
          <a:bodyPr wrap="none" anchor="ctr"/>
          <a:lstStyle/>
          <a:p>
            <a:endParaRPr lang="en-IN"/>
          </a:p>
        </p:txBody>
      </p:sp>
      <p:graphicFrame>
        <p:nvGraphicFramePr>
          <p:cNvPr id="11297" name="Object 70"/>
          <p:cNvGraphicFramePr>
            <a:graphicFrameLocks noChangeAspect="1"/>
          </p:cNvGraphicFramePr>
          <p:nvPr/>
        </p:nvGraphicFramePr>
        <p:xfrm>
          <a:off x="7473950" y="4294188"/>
          <a:ext cx="203200" cy="241300"/>
        </p:xfrm>
        <a:graphic>
          <a:graphicData uri="http://schemas.openxmlformats.org/presentationml/2006/ole">
            <mc:AlternateContent xmlns:mc="http://schemas.openxmlformats.org/markup-compatibility/2006">
              <mc:Choice xmlns:v="urn:schemas-microsoft-com:vml" Requires="v">
                <p:oleObj spid="_x0000_s2057" name="Clip" r:id="rId14" imgW="982811" imgH="1208363" progId="">
                  <p:embed/>
                </p:oleObj>
              </mc:Choice>
              <mc:Fallback>
                <p:oleObj name="Clip" r:id="rId14" imgW="982811" imgH="1208363" progId="">
                  <p:embed/>
                  <p:pic>
                    <p:nvPicPr>
                      <p:cNvPr id="11297"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3950" y="4294188"/>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8" name="Object 71"/>
          <p:cNvGraphicFramePr>
            <a:graphicFrameLocks noChangeAspect="1"/>
          </p:cNvGraphicFramePr>
          <p:nvPr/>
        </p:nvGraphicFramePr>
        <p:xfrm>
          <a:off x="6137275" y="4375150"/>
          <a:ext cx="203200" cy="239713"/>
        </p:xfrm>
        <a:graphic>
          <a:graphicData uri="http://schemas.openxmlformats.org/presentationml/2006/ole">
            <mc:AlternateContent xmlns:mc="http://schemas.openxmlformats.org/markup-compatibility/2006">
              <mc:Choice xmlns:v="urn:schemas-microsoft-com:vml" Requires="v">
                <p:oleObj spid="_x0000_s2058" name="Clip" r:id="rId16" imgW="982811" imgH="1208363" progId="">
                  <p:embed/>
                </p:oleObj>
              </mc:Choice>
              <mc:Fallback>
                <p:oleObj name="Clip" r:id="rId16" imgW="982811" imgH="1208363" progId="">
                  <p:embed/>
                  <p:pic>
                    <p:nvPicPr>
                      <p:cNvPr id="11298"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37275" y="4375150"/>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9" name="Freeform 72"/>
          <p:cNvSpPr>
            <a:spLocks/>
          </p:cNvSpPr>
          <p:nvPr/>
        </p:nvSpPr>
        <p:spPr bwMode="auto">
          <a:xfrm>
            <a:off x="6218238" y="4149725"/>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en-IN"/>
          </a:p>
        </p:txBody>
      </p:sp>
      <p:grpSp>
        <p:nvGrpSpPr>
          <p:cNvPr id="10" name="Group 73"/>
          <p:cNvGrpSpPr>
            <a:grpSpLocks/>
          </p:cNvGrpSpPr>
          <p:nvPr/>
        </p:nvGrpSpPr>
        <p:grpSpPr bwMode="auto">
          <a:xfrm>
            <a:off x="6484938" y="5572125"/>
            <a:ext cx="406400" cy="427038"/>
            <a:chOff x="2870" y="1518"/>
            <a:chExt cx="292" cy="320"/>
          </a:xfrm>
        </p:grpSpPr>
        <p:graphicFrame>
          <p:nvGraphicFramePr>
            <p:cNvPr id="11485"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59" name="Clip" r:id="rId17" imgW="826829" imgH="840406" progId="">
                    <p:embed/>
                  </p:oleObj>
                </mc:Choice>
                <mc:Fallback>
                  <p:oleObj name="Clip" r:id="rId17" imgW="826829" imgH="840406" progId="">
                    <p:embed/>
                    <p:pic>
                      <p:nvPicPr>
                        <p:cNvPr id="11485"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86"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0" name="Clip" r:id="rId19" imgW="1268295" imgH="1199426" progId="">
                    <p:embed/>
                  </p:oleObj>
                </mc:Choice>
                <mc:Fallback>
                  <p:oleObj name="Clip" r:id="rId19" imgW="1268295" imgH="1199426" progId="">
                    <p:embed/>
                    <p:pic>
                      <p:nvPicPr>
                        <p:cNvPr id="11486"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76"/>
          <p:cNvGrpSpPr>
            <a:grpSpLocks/>
          </p:cNvGrpSpPr>
          <p:nvPr/>
        </p:nvGrpSpPr>
        <p:grpSpPr bwMode="auto">
          <a:xfrm>
            <a:off x="7262813" y="5603875"/>
            <a:ext cx="406400" cy="427038"/>
            <a:chOff x="2870" y="1518"/>
            <a:chExt cx="292" cy="320"/>
          </a:xfrm>
        </p:grpSpPr>
        <p:graphicFrame>
          <p:nvGraphicFramePr>
            <p:cNvPr id="11483"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1" name="Clip" r:id="rId21" imgW="826829" imgH="840406" progId="">
                    <p:embed/>
                  </p:oleObj>
                </mc:Choice>
                <mc:Fallback>
                  <p:oleObj name="Clip" r:id="rId21" imgW="826829" imgH="840406" progId="">
                    <p:embed/>
                    <p:pic>
                      <p:nvPicPr>
                        <p:cNvPr id="11483"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84"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2" name="Clip" r:id="rId22" imgW="1268295" imgH="1199426" progId="">
                    <p:embed/>
                  </p:oleObj>
                </mc:Choice>
                <mc:Fallback>
                  <p:oleObj name="Clip" r:id="rId22" imgW="1268295" imgH="1199426" progId="">
                    <p:embed/>
                    <p:pic>
                      <p:nvPicPr>
                        <p:cNvPr id="11484"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79"/>
          <p:cNvGrpSpPr>
            <a:grpSpLocks/>
          </p:cNvGrpSpPr>
          <p:nvPr/>
        </p:nvGrpSpPr>
        <p:grpSpPr bwMode="auto">
          <a:xfrm>
            <a:off x="6848475" y="5319713"/>
            <a:ext cx="379413" cy="376237"/>
            <a:chOff x="4733" y="2082"/>
            <a:chExt cx="272" cy="282"/>
          </a:xfrm>
        </p:grpSpPr>
        <p:graphicFrame>
          <p:nvGraphicFramePr>
            <p:cNvPr id="11481"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63" name="Clip" r:id="rId23" imgW="826829" imgH="840406" progId="">
                    <p:embed/>
                  </p:oleObj>
                </mc:Choice>
                <mc:Fallback>
                  <p:oleObj name="Clip" r:id="rId23" imgW="826829" imgH="840406" progId="">
                    <p:embed/>
                    <p:pic>
                      <p:nvPicPr>
                        <p:cNvPr id="11481"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82"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1303" name="Line 82"/>
          <p:cNvSpPr>
            <a:spLocks noChangeShapeType="1"/>
          </p:cNvSpPr>
          <p:nvPr/>
        </p:nvSpPr>
        <p:spPr bwMode="auto">
          <a:xfrm>
            <a:off x="7154863" y="5222875"/>
            <a:ext cx="0" cy="228600"/>
          </a:xfrm>
          <a:prstGeom prst="line">
            <a:avLst/>
          </a:prstGeom>
          <a:noFill/>
          <a:ln w="12700">
            <a:solidFill>
              <a:schemeClr val="tx1"/>
            </a:solidFill>
            <a:round/>
            <a:headEnd/>
            <a:tailEnd/>
          </a:ln>
        </p:spPr>
        <p:txBody>
          <a:bodyPr wrap="none" anchor="ctr"/>
          <a:lstStyle/>
          <a:p>
            <a:endParaRPr lang="en-IN"/>
          </a:p>
        </p:txBody>
      </p:sp>
      <p:grpSp>
        <p:nvGrpSpPr>
          <p:cNvPr id="13" name="Group 83"/>
          <p:cNvGrpSpPr>
            <a:grpSpLocks/>
          </p:cNvGrpSpPr>
          <p:nvPr/>
        </p:nvGrpSpPr>
        <p:grpSpPr bwMode="auto">
          <a:xfrm>
            <a:off x="7875588" y="4646613"/>
            <a:ext cx="207962" cy="409575"/>
            <a:chOff x="4180" y="783"/>
            <a:chExt cx="150" cy="307"/>
          </a:xfrm>
        </p:grpSpPr>
        <p:sp>
          <p:nvSpPr>
            <p:cNvPr id="11473" name="AutoShape 8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1474" name="Rectangle 8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1475"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1476"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1477" name="Line 8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1478" name="Line 8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1479"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1480" name="Rectangle 9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4" name="Group 92"/>
          <p:cNvGrpSpPr>
            <a:grpSpLocks/>
          </p:cNvGrpSpPr>
          <p:nvPr/>
        </p:nvGrpSpPr>
        <p:grpSpPr bwMode="auto">
          <a:xfrm>
            <a:off x="7862888" y="5091113"/>
            <a:ext cx="207962" cy="409575"/>
            <a:chOff x="4180" y="783"/>
            <a:chExt cx="150" cy="307"/>
          </a:xfrm>
        </p:grpSpPr>
        <p:sp>
          <p:nvSpPr>
            <p:cNvPr id="11465" name="AutoShape 9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1466" name="Rectangle 9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1467"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1468"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1469" name="Line 9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1470" name="Line 9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1471"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1472" name="Rectangle 10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1306" name="Line 101"/>
          <p:cNvSpPr>
            <a:spLocks noChangeShapeType="1"/>
          </p:cNvSpPr>
          <p:nvPr/>
        </p:nvSpPr>
        <p:spPr bwMode="auto">
          <a:xfrm rot="5400000" flipH="1">
            <a:off x="7489031" y="5020469"/>
            <a:ext cx="611188" cy="0"/>
          </a:xfrm>
          <a:prstGeom prst="line">
            <a:avLst/>
          </a:prstGeom>
          <a:noFill/>
          <a:ln w="12700">
            <a:solidFill>
              <a:schemeClr val="tx1"/>
            </a:solidFill>
            <a:round/>
            <a:headEnd/>
            <a:tailEnd/>
          </a:ln>
        </p:spPr>
        <p:txBody>
          <a:bodyPr wrap="none" anchor="ctr"/>
          <a:lstStyle/>
          <a:p>
            <a:endParaRPr lang="en-IN"/>
          </a:p>
        </p:txBody>
      </p:sp>
      <p:sp>
        <p:nvSpPr>
          <p:cNvPr id="11307" name="Line 102"/>
          <p:cNvSpPr>
            <a:spLocks noChangeShapeType="1"/>
          </p:cNvSpPr>
          <p:nvPr/>
        </p:nvSpPr>
        <p:spPr bwMode="auto">
          <a:xfrm rot="-5400000">
            <a:off x="7843044" y="5272881"/>
            <a:ext cx="0" cy="103188"/>
          </a:xfrm>
          <a:prstGeom prst="line">
            <a:avLst/>
          </a:prstGeom>
          <a:noFill/>
          <a:ln w="12700">
            <a:solidFill>
              <a:schemeClr val="tx1"/>
            </a:solidFill>
            <a:round/>
            <a:headEnd/>
            <a:tailEnd/>
          </a:ln>
        </p:spPr>
        <p:txBody>
          <a:bodyPr wrap="none" anchor="ctr"/>
          <a:lstStyle/>
          <a:p>
            <a:endParaRPr lang="en-IN"/>
          </a:p>
        </p:txBody>
      </p:sp>
      <p:sp>
        <p:nvSpPr>
          <p:cNvPr id="11308" name="Line 103"/>
          <p:cNvSpPr>
            <a:spLocks noChangeShapeType="1"/>
          </p:cNvSpPr>
          <p:nvPr/>
        </p:nvSpPr>
        <p:spPr bwMode="auto">
          <a:xfrm rot="-5400000">
            <a:off x="7832725" y="4803775"/>
            <a:ext cx="0" cy="88900"/>
          </a:xfrm>
          <a:prstGeom prst="line">
            <a:avLst/>
          </a:prstGeom>
          <a:noFill/>
          <a:ln w="12700">
            <a:solidFill>
              <a:schemeClr val="tx1"/>
            </a:solidFill>
            <a:round/>
            <a:headEnd/>
            <a:tailEnd/>
          </a:ln>
        </p:spPr>
        <p:txBody>
          <a:bodyPr wrap="none" anchor="ctr"/>
          <a:lstStyle/>
          <a:p>
            <a:endParaRPr lang="en-IN"/>
          </a:p>
        </p:txBody>
      </p:sp>
      <p:sp>
        <p:nvSpPr>
          <p:cNvPr id="11309" name="Line 104"/>
          <p:cNvSpPr>
            <a:spLocks noChangeShapeType="1"/>
          </p:cNvSpPr>
          <p:nvPr/>
        </p:nvSpPr>
        <p:spPr bwMode="auto">
          <a:xfrm flipV="1">
            <a:off x="6511925" y="2944813"/>
            <a:ext cx="458788" cy="207962"/>
          </a:xfrm>
          <a:prstGeom prst="line">
            <a:avLst/>
          </a:prstGeom>
          <a:noFill/>
          <a:ln w="12700">
            <a:solidFill>
              <a:schemeClr val="tx1"/>
            </a:solidFill>
            <a:round/>
            <a:headEnd/>
            <a:tailEnd/>
          </a:ln>
        </p:spPr>
        <p:txBody>
          <a:bodyPr wrap="none" anchor="ctr"/>
          <a:lstStyle/>
          <a:p>
            <a:endParaRPr lang="en-IN"/>
          </a:p>
        </p:txBody>
      </p:sp>
      <p:sp>
        <p:nvSpPr>
          <p:cNvPr id="11310" name="Line 105"/>
          <p:cNvSpPr>
            <a:spLocks noChangeShapeType="1"/>
          </p:cNvSpPr>
          <p:nvPr/>
        </p:nvSpPr>
        <p:spPr bwMode="auto">
          <a:xfrm>
            <a:off x="7446963" y="2928938"/>
            <a:ext cx="485775" cy="207962"/>
          </a:xfrm>
          <a:prstGeom prst="line">
            <a:avLst/>
          </a:prstGeom>
          <a:noFill/>
          <a:ln w="12700">
            <a:solidFill>
              <a:schemeClr val="tx1"/>
            </a:solidFill>
            <a:round/>
            <a:headEnd/>
            <a:tailEnd/>
          </a:ln>
        </p:spPr>
        <p:txBody>
          <a:bodyPr wrap="none" anchor="ctr"/>
          <a:lstStyle/>
          <a:p>
            <a:endParaRPr lang="en-IN"/>
          </a:p>
        </p:txBody>
      </p:sp>
      <p:sp>
        <p:nvSpPr>
          <p:cNvPr id="11311" name="Line 106"/>
          <p:cNvSpPr>
            <a:spLocks noChangeShapeType="1"/>
          </p:cNvSpPr>
          <p:nvPr/>
        </p:nvSpPr>
        <p:spPr bwMode="auto">
          <a:xfrm flipH="1">
            <a:off x="7966075" y="3265488"/>
            <a:ext cx="241300" cy="681037"/>
          </a:xfrm>
          <a:prstGeom prst="line">
            <a:avLst/>
          </a:prstGeom>
          <a:noFill/>
          <a:ln w="12700">
            <a:solidFill>
              <a:schemeClr val="tx1"/>
            </a:solidFill>
            <a:round/>
            <a:headEnd/>
            <a:tailEnd/>
          </a:ln>
        </p:spPr>
        <p:txBody>
          <a:bodyPr wrap="none" anchor="ctr"/>
          <a:lstStyle/>
          <a:p>
            <a:endParaRPr lang="en-IN"/>
          </a:p>
        </p:txBody>
      </p:sp>
      <p:sp>
        <p:nvSpPr>
          <p:cNvPr id="11312" name="Line 107"/>
          <p:cNvSpPr>
            <a:spLocks noChangeShapeType="1"/>
          </p:cNvSpPr>
          <p:nvPr/>
        </p:nvSpPr>
        <p:spPr bwMode="auto">
          <a:xfrm>
            <a:off x="7196138" y="3041650"/>
            <a:ext cx="0" cy="431800"/>
          </a:xfrm>
          <a:prstGeom prst="line">
            <a:avLst/>
          </a:prstGeom>
          <a:noFill/>
          <a:ln w="12700">
            <a:solidFill>
              <a:schemeClr val="tx1"/>
            </a:solidFill>
            <a:round/>
            <a:headEnd/>
            <a:tailEnd/>
          </a:ln>
        </p:spPr>
        <p:txBody>
          <a:bodyPr wrap="none" anchor="ctr"/>
          <a:lstStyle/>
          <a:p>
            <a:endParaRPr lang="en-IN"/>
          </a:p>
        </p:txBody>
      </p:sp>
      <p:sp>
        <p:nvSpPr>
          <p:cNvPr id="11313" name="Line 108"/>
          <p:cNvSpPr>
            <a:spLocks noChangeShapeType="1"/>
          </p:cNvSpPr>
          <p:nvPr/>
        </p:nvSpPr>
        <p:spPr bwMode="auto">
          <a:xfrm>
            <a:off x="7221538" y="3689350"/>
            <a:ext cx="534987" cy="368300"/>
          </a:xfrm>
          <a:prstGeom prst="line">
            <a:avLst/>
          </a:prstGeom>
          <a:noFill/>
          <a:ln w="12700">
            <a:solidFill>
              <a:schemeClr val="tx1"/>
            </a:solidFill>
            <a:round/>
            <a:headEnd/>
            <a:tailEnd/>
          </a:ln>
        </p:spPr>
        <p:txBody>
          <a:bodyPr wrap="none" anchor="ctr"/>
          <a:lstStyle/>
          <a:p>
            <a:endParaRPr lang="en-IN"/>
          </a:p>
        </p:txBody>
      </p:sp>
      <p:sp>
        <p:nvSpPr>
          <p:cNvPr id="11314" name="Line 109"/>
          <p:cNvSpPr>
            <a:spLocks noChangeShapeType="1"/>
          </p:cNvSpPr>
          <p:nvPr/>
        </p:nvSpPr>
        <p:spPr bwMode="auto">
          <a:xfrm flipH="1">
            <a:off x="7681913" y="4154488"/>
            <a:ext cx="266700" cy="360362"/>
          </a:xfrm>
          <a:prstGeom prst="line">
            <a:avLst/>
          </a:prstGeom>
          <a:noFill/>
          <a:ln w="12700">
            <a:solidFill>
              <a:schemeClr val="tx1"/>
            </a:solidFill>
            <a:round/>
            <a:headEnd/>
            <a:tailEnd/>
          </a:ln>
        </p:spPr>
        <p:txBody>
          <a:bodyPr wrap="none" anchor="ctr"/>
          <a:lstStyle/>
          <a:p>
            <a:endParaRPr lang="en-IN"/>
          </a:p>
        </p:txBody>
      </p:sp>
      <p:sp>
        <p:nvSpPr>
          <p:cNvPr id="11315" name="Line 110"/>
          <p:cNvSpPr>
            <a:spLocks noChangeShapeType="1"/>
          </p:cNvSpPr>
          <p:nvPr/>
        </p:nvSpPr>
        <p:spPr bwMode="auto">
          <a:xfrm flipH="1">
            <a:off x="7454900" y="3233738"/>
            <a:ext cx="560388" cy="384175"/>
          </a:xfrm>
          <a:prstGeom prst="line">
            <a:avLst/>
          </a:prstGeom>
          <a:noFill/>
          <a:ln w="12700">
            <a:solidFill>
              <a:schemeClr val="tx1"/>
            </a:solidFill>
            <a:round/>
            <a:headEnd/>
            <a:tailEnd/>
          </a:ln>
        </p:spPr>
        <p:txBody>
          <a:bodyPr wrap="none" anchor="ctr"/>
          <a:lstStyle/>
          <a:p>
            <a:endParaRPr lang="en-IN"/>
          </a:p>
        </p:txBody>
      </p:sp>
      <p:sp>
        <p:nvSpPr>
          <p:cNvPr id="11316" name="Line 111"/>
          <p:cNvSpPr>
            <a:spLocks noChangeShapeType="1"/>
          </p:cNvSpPr>
          <p:nvPr/>
        </p:nvSpPr>
        <p:spPr bwMode="auto">
          <a:xfrm flipH="1">
            <a:off x="7464425" y="2673350"/>
            <a:ext cx="350838" cy="255588"/>
          </a:xfrm>
          <a:prstGeom prst="line">
            <a:avLst/>
          </a:prstGeom>
          <a:noFill/>
          <a:ln w="12700">
            <a:solidFill>
              <a:schemeClr val="tx1"/>
            </a:solidFill>
            <a:round/>
            <a:headEnd/>
            <a:tailEnd/>
          </a:ln>
        </p:spPr>
        <p:txBody>
          <a:bodyPr wrap="none" anchor="ctr"/>
          <a:lstStyle/>
          <a:p>
            <a:endParaRPr lang="en-IN"/>
          </a:p>
        </p:txBody>
      </p:sp>
      <p:sp>
        <p:nvSpPr>
          <p:cNvPr id="11317" name="Line 112"/>
          <p:cNvSpPr>
            <a:spLocks noChangeShapeType="1"/>
          </p:cNvSpPr>
          <p:nvPr/>
        </p:nvSpPr>
        <p:spPr bwMode="auto">
          <a:xfrm flipH="1">
            <a:off x="8181975" y="2849563"/>
            <a:ext cx="201613" cy="176212"/>
          </a:xfrm>
          <a:prstGeom prst="line">
            <a:avLst/>
          </a:prstGeom>
          <a:noFill/>
          <a:ln w="12700">
            <a:solidFill>
              <a:schemeClr val="tx1"/>
            </a:solidFill>
            <a:round/>
            <a:headEnd/>
            <a:tailEnd/>
          </a:ln>
        </p:spPr>
        <p:txBody>
          <a:bodyPr wrap="none" anchor="ctr"/>
          <a:lstStyle/>
          <a:p>
            <a:endParaRPr lang="en-IN"/>
          </a:p>
        </p:txBody>
      </p:sp>
      <p:sp>
        <p:nvSpPr>
          <p:cNvPr id="11318" name="Text Box 113"/>
          <p:cNvSpPr txBox="1">
            <a:spLocks noChangeArrowheads="1"/>
          </p:cNvSpPr>
          <p:nvPr/>
        </p:nvSpPr>
        <p:spPr bwMode="auto">
          <a:xfrm>
            <a:off x="5419725" y="2487613"/>
            <a:ext cx="1239838" cy="396875"/>
          </a:xfrm>
          <a:prstGeom prst="rect">
            <a:avLst/>
          </a:prstGeom>
          <a:noFill/>
          <a:ln w="9525">
            <a:noFill/>
            <a:miter lim="800000"/>
            <a:headEnd/>
            <a:tailEnd/>
          </a:ln>
        </p:spPr>
        <p:txBody>
          <a:bodyPr wrap="none">
            <a:spAutoFit/>
          </a:bodyPr>
          <a:lstStyle/>
          <a:p>
            <a:r>
              <a:rPr lang="en-US" sz="2000">
                <a:solidFill>
                  <a:srgbClr val="FF0000"/>
                </a:solidFill>
                <a:latin typeface="Comic Sans MS" pitchFamily="66" charset="0"/>
              </a:rPr>
              <a:t>local ISP</a:t>
            </a:r>
            <a:endParaRPr lang="en-US"/>
          </a:p>
        </p:txBody>
      </p:sp>
      <p:sp>
        <p:nvSpPr>
          <p:cNvPr id="11319" name="Text Box 114"/>
          <p:cNvSpPr txBox="1">
            <a:spLocks noChangeArrowheads="1"/>
          </p:cNvSpPr>
          <p:nvPr/>
        </p:nvSpPr>
        <p:spPr bwMode="auto">
          <a:xfrm>
            <a:off x="5353050" y="5499100"/>
            <a:ext cx="1176338" cy="701675"/>
          </a:xfrm>
          <a:prstGeom prst="rect">
            <a:avLst/>
          </a:prstGeom>
          <a:noFill/>
          <a:ln w="9525">
            <a:noFill/>
            <a:miter lim="800000"/>
            <a:headEnd/>
            <a:tailEnd/>
          </a:ln>
        </p:spPr>
        <p:txBody>
          <a:bodyPr wrap="none">
            <a:spAutoFit/>
          </a:bodyPr>
          <a:lstStyle/>
          <a:p>
            <a:r>
              <a:rPr lang="en-US" sz="2000">
                <a:solidFill>
                  <a:srgbClr val="FF0000"/>
                </a:solidFill>
                <a:latin typeface="Comic Sans MS" pitchFamily="66" charset="0"/>
              </a:rPr>
              <a:t>company</a:t>
            </a:r>
          </a:p>
          <a:p>
            <a:r>
              <a:rPr lang="en-US" sz="2000">
                <a:solidFill>
                  <a:srgbClr val="FF0000"/>
                </a:solidFill>
                <a:latin typeface="Comic Sans MS" pitchFamily="66" charset="0"/>
              </a:rPr>
              <a:t>network</a:t>
            </a:r>
            <a:endParaRPr lang="en-US"/>
          </a:p>
        </p:txBody>
      </p:sp>
      <p:sp>
        <p:nvSpPr>
          <p:cNvPr id="11320" name="Text Box 115"/>
          <p:cNvSpPr txBox="1">
            <a:spLocks noChangeArrowheads="1"/>
          </p:cNvSpPr>
          <p:nvPr/>
        </p:nvSpPr>
        <p:spPr bwMode="auto">
          <a:xfrm>
            <a:off x="6948488" y="3640138"/>
            <a:ext cx="1641475" cy="396875"/>
          </a:xfrm>
          <a:prstGeom prst="rect">
            <a:avLst/>
          </a:prstGeom>
          <a:noFill/>
          <a:ln w="9525">
            <a:noFill/>
            <a:miter lim="800000"/>
            <a:headEnd/>
            <a:tailEnd/>
          </a:ln>
        </p:spPr>
        <p:txBody>
          <a:bodyPr wrap="none">
            <a:spAutoFit/>
          </a:bodyPr>
          <a:lstStyle/>
          <a:p>
            <a:r>
              <a:rPr lang="en-US" sz="2000">
                <a:solidFill>
                  <a:srgbClr val="FF0000"/>
                </a:solidFill>
                <a:latin typeface="Comic Sans MS" pitchFamily="66" charset="0"/>
              </a:rPr>
              <a:t>regional ISP</a:t>
            </a:r>
          </a:p>
        </p:txBody>
      </p:sp>
      <p:grpSp>
        <p:nvGrpSpPr>
          <p:cNvPr id="15" name="Group 116"/>
          <p:cNvGrpSpPr>
            <a:grpSpLocks/>
          </p:cNvGrpSpPr>
          <p:nvPr/>
        </p:nvGrpSpPr>
        <p:grpSpPr bwMode="auto">
          <a:xfrm>
            <a:off x="5851525" y="1243013"/>
            <a:ext cx="501650" cy="233362"/>
            <a:chOff x="3600" y="219"/>
            <a:chExt cx="360" cy="175"/>
          </a:xfrm>
        </p:grpSpPr>
        <p:sp>
          <p:nvSpPr>
            <p:cNvPr id="11452" name="Oval 11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453" name="Line 11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454" name="Line 11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455" name="Rectangle 12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456" name="Oval 12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6" name="Group 122"/>
            <p:cNvGrpSpPr>
              <a:grpSpLocks/>
            </p:cNvGrpSpPr>
            <p:nvPr/>
          </p:nvGrpSpPr>
          <p:grpSpPr bwMode="auto">
            <a:xfrm>
              <a:off x="3686" y="244"/>
              <a:ext cx="177" cy="66"/>
              <a:chOff x="2848" y="848"/>
              <a:chExt cx="140" cy="98"/>
            </a:xfrm>
          </p:grpSpPr>
          <p:sp>
            <p:nvSpPr>
              <p:cNvPr id="11462" name="Line 12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63" name="Line 12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64" name="Line 12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7" name="Group 126"/>
            <p:cNvGrpSpPr>
              <a:grpSpLocks/>
            </p:cNvGrpSpPr>
            <p:nvPr/>
          </p:nvGrpSpPr>
          <p:grpSpPr bwMode="auto">
            <a:xfrm flipV="1">
              <a:off x="3686" y="243"/>
              <a:ext cx="177" cy="66"/>
              <a:chOff x="2848" y="848"/>
              <a:chExt cx="140" cy="98"/>
            </a:xfrm>
          </p:grpSpPr>
          <p:sp>
            <p:nvSpPr>
              <p:cNvPr id="11459" name="Line 12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60" name="Line 12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61" name="Line 12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8" name="Group 130"/>
          <p:cNvGrpSpPr>
            <a:grpSpLocks/>
          </p:cNvGrpSpPr>
          <p:nvPr/>
        </p:nvGrpSpPr>
        <p:grpSpPr bwMode="auto">
          <a:xfrm>
            <a:off x="5861050" y="1819275"/>
            <a:ext cx="209550" cy="409575"/>
            <a:chOff x="4180" y="783"/>
            <a:chExt cx="150" cy="307"/>
          </a:xfrm>
        </p:grpSpPr>
        <p:sp>
          <p:nvSpPr>
            <p:cNvPr id="11444" name="AutoShape 13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1445" name="Rectangle 13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1446" name="Rectangle 13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1447" name="AutoShape 1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1448" name="Line 13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1449" name="Line 13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1450" name="Rectangle 13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1451" name="Rectangle 13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11323" name="Object 139"/>
          <p:cNvGraphicFramePr>
            <a:graphicFrameLocks noChangeAspect="1"/>
          </p:cNvGraphicFramePr>
          <p:nvPr/>
        </p:nvGraphicFramePr>
        <p:xfrm>
          <a:off x="7115175" y="1296988"/>
          <a:ext cx="417513" cy="319087"/>
        </p:xfrm>
        <a:graphic>
          <a:graphicData uri="http://schemas.openxmlformats.org/presentationml/2006/ole">
            <mc:AlternateContent xmlns:mc="http://schemas.openxmlformats.org/markup-compatibility/2006">
              <mc:Choice xmlns:v="urn:schemas-microsoft-com:vml" Requires="v">
                <p:oleObj spid="_x0000_s2064" name="Clip" r:id="rId24" imgW="1307263" imgH="1084139" progId="">
                  <p:embed/>
                </p:oleObj>
              </mc:Choice>
              <mc:Fallback>
                <p:oleObj name="Clip" r:id="rId24" imgW="1307263" imgH="1084139" progId="">
                  <p:embed/>
                  <p:pic>
                    <p:nvPicPr>
                      <p:cNvPr id="11323" name="Object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5" y="1296988"/>
                        <a:ext cx="417513"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40"/>
          <p:cNvGrpSpPr>
            <a:grpSpLocks/>
          </p:cNvGrpSpPr>
          <p:nvPr/>
        </p:nvGrpSpPr>
        <p:grpSpPr bwMode="auto">
          <a:xfrm>
            <a:off x="7053263" y="1903413"/>
            <a:ext cx="406400" cy="427037"/>
            <a:chOff x="2870" y="1518"/>
            <a:chExt cx="292" cy="320"/>
          </a:xfrm>
        </p:grpSpPr>
        <p:graphicFrame>
          <p:nvGraphicFramePr>
            <p:cNvPr id="11442" name="Object 14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5" name="Clip" r:id="rId25" imgW="826829" imgH="840406" progId="">
                    <p:embed/>
                  </p:oleObj>
                </mc:Choice>
                <mc:Fallback>
                  <p:oleObj name="Clip" r:id="rId25" imgW="826829" imgH="840406" progId="">
                    <p:embed/>
                    <p:pic>
                      <p:nvPicPr>
                        <p:cNvPr id="11442" name="Object 1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43" name="Object 14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6" name="Clip" r:id="rId26" imgW="1268295" imgH="1199426" progId="">
                    <p:embed/>
                  </p:oleObj>
                </mc:Choice>
                <mc:Fallback>
                  <p:oleObj name="Clip" r:id="rId26" imgW="1268295" imgH="1199426" progId="">
                    <p:embed/>
                    <p:pic>
                      <p:nvPicPr>
                        <p:cNvPr id="11443" name="Object 1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143"/>
          <p:cNvGrpSpPr>
            <a:grpSpLocks/>
          </p:cNvGrpSpPr>
          <p:nvPr/>
        </p:nvGrpSpPr>
        <p:grpSpPr bwMode="auto">
          <a:xfrm>
            <a:off x="5992813" y="3041650"/>
            <a:ext cx="501650" cy="233363"/>
            <a:chOff x="3600" y="219"/>
            <a:chExt cx="360" cy="175"/>
          </a:xfrm>
        </p:grpSpPr>
        <p:sp>
          <p:nvSpPr>
            <p:cNvPr id="11429"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430" name="Line 14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431" name="Line 14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432" name="Rectangle 14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433"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1" name="Group 149"/>
            <p:cNvGrpSpPr>
              <a:grpSpLocks/>
            </p:cNvGrpSpPr>
            <p:nvPr/>
          </p:nvGrpSpPr>
          <p:grpSpPr bwMode="auto">
            <a:xfrm>
              <a:off x="3686" y="244"/>
              <a:ext cx="177" cy="66"/>
              <a:chOff x="2848" y="848"/>
              <a:chExt cx="140" cy="98"/>
            </a:xfrm>
          </p:grpSpPr>
          <p:sp>
            <p:nvSpPr>
              <p:cNvPr id="11439" name="Line 1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40" name="Line 1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41" name="Line 1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22" name="Group 153"/>
            <p:cNvGrpSpPr>
              <a:grpSpLocks/>
            </p:cNvGrpSpPr>
            <p:nvPr/>
          </p:nvGrpSpPr>
          <p:grpSpPr bwMode="auto">
            <a:xfrm flipV="1">
              <a:off x="3686" y="243"/>
              <a:ext cx="177" cy="66"/>
              <a:chOff x="2848" y="848"/>
              <a:chExt cx="140" cy="98"/>
            </a:xfrm>
          </p:grpSpPr>
          <p:sp>
            <p:nvSpPr>
              <p:cNvPr id="11436" name="Line 1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37" name="Line 1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38" name="Line 1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23" name="Group 157"/>
          <p:cNvGrpSpPr>
            <a:grpSpLocks/>
          </p:cNvGrpSpPr>
          <p:nvPr/>
        </p:nvGrpSpPr>
        <p:grpSpPr bwMode="auto">
          <a:xfrm>
            <a:off x="6945313" y="2813050"/>
            <a:ext cx="501650" cy="233363"/>
            <a:chOff x="3600" y="219"/>
            <a:chExt cx="360" cy="175"/>
          </a:xfrm>
        </p:grpSpPr>
        <p:sp>
          <p:nvSpPr>
            <p:cNvPr id="11416"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417" name="Line 15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418" name="Line 16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419" name="Rectangle 16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420"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4" name="Group 163"/>
            <p:cNvGrpSpPr>
              <a:grpSpLocks/>
            </p:cNvGrpSpPr>
            <p:nvPr/>
          </p:nvGrpSpPr>
          <p:grpSpPr bwMode="auto">
            <a:xfrm>
              <a:off x="3686" y="244"/>
              <a:ext cx="177" cy="66"/>
              <a:chOff x="2848" y="848"/>
              <a:chExt cx="140" cy="98"/>
            </a:xfrm>
          </p:grpSpPr>
          <p:sp>
            <p:nvSpPr>
              <p:cNvPr id="11426" name="Line 16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27" name="Line 16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28" name="Line 16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25" name="Group 167"/>
            <p:cNvGrpSpPr>
              <a:grpSpLocks/>
            </p:cNvGrpSpPr>
            <p:nvPr/>
          </p:nvGrpSpPr>
          <p:grpSpPr bwMode="auto">
            <a:xfrm flipV="1">
              <a:off x="3686" y="243"/>
              <a:ext cx="177" cy="66"/>
              <a:chOff x="2848" y="848"/>
              <a:chExt cx="140" cy="98"/>
            </a:xfrm>
          </p:grpSpPr>
          <p:sp>
            <p:nvSpPr>
              <p:cNvPr id="11423" name="Line 16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24" name="Line 16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25" name="Line 17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26" name="Group 171"/>
          <p:cNvGrpSpPr>
            <a:grpSpLocks/>
          </p:cNvGrpSpPr>
          <p:nvPr/>
        </p:nvGrpSpPr>
        <p:grpSpPr bwMode="auto">
          <a:xfrm>
            <a:off x="6962775" y="3470275"/>
            <a:ext cx="501650" cy="233363"/>
            <a:chOff x="3600" y="219"/>
            <a:chExt cx="360" cy="175"/>
          </a:xfrm>
        </p:grpSpPr>
        <p:sp>
          <p:nvSpPr>
            <p:cNvPr id="11403"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404" name="Line 17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405" name="Line 17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406" name="Rectangle 17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407"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7" name="Group 177"/>
            <p:cNvGrpSpPr>
              <a:grpSpLocks/>
            </p:cNvGrpSpPr>
            <p:nvPr/>
          </p:nvGrpSpPr>
          <p:grpSpPr bwMode="auto">
            <a:xfrm>
              <a:off x="3686" y="244"/>
              <a:ext cx="177" cy="66"/>
              <a:chOff x="2848" y="848"/>
              <a:chExt cx="140" cy="98"/>
            </a:xfrm>
          </p:grpSpPr>
          <p:sp>
            <p:nvSpPr>
              <p:cNvPr id="11413" name="Line 17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14" name="Line 17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15" name="Line 18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28" name="Group 181"/>
            <p:cNvGrpSpPr>
              <a:grpSpLocks/>
            </p:cNvGrpSpPr>
            <p:nvPr/>
          </p:nvGrpSpPr>
          <p:grpSpPr bwMode="auto">
            <a:xfrm flipV="1">
              <a:off x="3686" y="243"/>
              <a:ext cx="177" cy="66"/>
              <a:chOff x="2848" y="848"/>
              <a:chExt cx="140" cy="98"/>
            </a:xfrm>
          </p:grpSpPr>
          <p:sp>
            <p:nvSpPr>
              <p:cNvPr id="11410" name="Line 18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11" name="Line 18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12" name="Line 18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29" name="Group 185"/>
          <p:cNvGrpSpPr>
            <a:grpSpLocks/>
          </p:cNvGrpSpPr>
          <p:nvPr/>
        </p:nvGrpSpPr>
        <p:grpSpPr bwMode="auto">
          <a:xfrm>
            <a:off x="7932738" y="3021013"/>
            <a:ext cx="500062" cy="233362"/>
            <a:chOff x="3600" y="219"/>
            <a:chExt cx="360" cy="175"/>
          </a:xfrm>
        </p:grpSpPr>
        <p:sp>
          <p:nvSpPr>
            <p:cNvPr id="11390"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391" name="Line 18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392" name="Line 18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393" name="Rectangle 18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394"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0" name="Group 191"/>
            <p:cNvGrpSpPr>
              <a:grpSpLocks/>
            </p:cNvGrpSpPr>
            <p:nvPr/>
          </p:nvGrpSpPr>
          <p:grpSpPr bwMode="auto">
            <a:xfrm>
              <a:off x="3686" y="244"/>
              <a:ext cx="177" cy="66"/>
              <a:chOff x="2848" y="848"/>
              <a:chExt cx="140" cy="98"/>
            </a:xfrm>
          </p:grpSpPr>
          <p:sp>
            <p:nvSpPr>
              <p:cNvPr id="11400" name="Line 1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401" name="Line 1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402" name="Line 1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31" name="Group 195"/>
            <p:cNvGrpSpPr>
              <a:grpSpLocks/>
            </p:cNvGrpSpPr>
            <p:nvPr/>
          </p:nvGrpSpPr>
          <p:grpSpPr bwMode="auto">
            <a:xfrm flipV="1">
              <a:off x="3686" y="243"/>
              <a:ext cx="177" cy="66"/>
              <a:chOff x="2848" y="848"/>
              <a:chExt cx="140" cy="98"/>
            </a:xfrm>
          </p:grpSpPr>
          <p:sp>
            <p:nvSpPr>
              <p:cNvPr id="11397" name="Line 19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98" name="Line 19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99" name="Line 19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1434" name="Group 199"/>
          <p:cNvGrpSpPr>
            <a:grpSpLocks/>
          </p:cNvGrpSpPr>
          <p:nvPr/>
        </p:nvGrpSpPr>
        <p:grpSpPr bwMode="auto">
          <a:xfrm>
            <a:off x="7739063" y="3917950"/>
            <a:ext cx="501650" cy="233363"/>
            <a:chOff x="3600" y="219"/>
            <a:chExt cx="360" cy="175"/>
          </a:xfrm>
        </p:grpSpPr>
        <p:sp>
          <p:nvSpPr>
            <p:cNvPr id="11377"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378" name="Line 20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379" name="Line 20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380" name="Rectangle 20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381"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435" name="Group 205"/>
            <p:cNvGrpSpPr>
              <a:grpSpLocks/>
            </p:cNvGrpSpPr>
            <p:nvPr/>
          </p:nvGrpSpPr>
          <p:grpSpPr bwMode="auto">
            <a:xfrm>
              <a:off x="3686" y="244"/>
              <a:ext cx="177" cy="66"/>
              <a:chOff x="2848" y="848"/>
              <a:chExt cx="140" cy="98"/>
            </a:xfrm>
          </p:grpSpPr>
          <p:sp>
            <p:nvSpPr>
              <p:cNvPr id="11387" name="Line 20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88" name="Line 20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89" name="Line 20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1457" name="Group 209"/>
            <p:cNvGrpSpPr>
              <a:grpSpLocks/>
            </p:cNvGrpSpPr>
            <p:nvPr/>
          </p:nvGrpSpPr>
          <p:grpSpPr bwMode="auto">
            <a:xfrm flipV="1">
              <a:off x="3686" y="243"/>
              <a:ext cx="177" cy="66"/>
              <a:chOff x="2848" y="848"/>
              <a:chExt cx="140" cy="98"/>
            </a:xfrm>
          </p:grpSpPr>
          <p:sp>
            <p:nvSpPr>
              <p:cNvPr id="11384" name="Line 21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85" name="Line 21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86" name="Line 21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1458" name="Group 213"/>
          <p:cNvGrpSpPr>
            <a:grpSpLocks/>
          </p:cNvGrpSpPr>
          <p:nvPr/>
        </p:nvGrpSpPr>
        <p:grpSpPr bwMode="auto">
          <a:xfrm>
            <a:off x="7405688" y="4502150"/>
            <a:ext cx="501650" cy="234950"/>
            <a:chOff x="3600" y="219"/>
            <a:chExt cx="360" cy="175"/>
          </a:xfrm>
        </p:grpSpPr>
        <p:sp>
          <p:nvSpPr>
            <p:cNvPr id="11364"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365" name="Line 21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366" name="Line 21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367" name="Rectangle 21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368"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264" name="Group 219"/>
            <p:cNvGrpSpPr>
              <a:grpSpLocks/>
            </p:cNvGrpSpPr>
            <p:nvPr/>
          </p:nvGrpSpPr>
          <p:grpSpPr bwMode="auto">
            <a:xfrm>
              <a:off x="3686" y="244"/>
              <a:ext cx="177" cy="66"/>
              <a:chOff x="2848" y="848"/>
              <a:chExt cx="140" cy="98"/>
            </a:xfrm>
          </p:grpSpPr>
          <p:sp>
            <p:nvSpPr>
              <p:cNvPr id="11374" name="Line 2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75" name="Line 2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76" name="Line 2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1265" name="Group 223"/>
            <p:cNvGrpSpPr>
              <a:grpSpLocks/>
            </p:cNvGrpSpPr>
            <p:nvPr/>
          </p:nvGrpSpPr>
          <p:grpSpPr bwMode="auto">
            <a:xfrm flipV="1">
              <a:off x="3686" y="243"/>
              <a:ext cx="177" cy="66"/>
              <a:chOff x="2848" y="848"/>
              <a:chExt cx="140" cy="98"/>
            </a:xfrm>
          </p:grpSpPr>
          <p:sp>
            <p:nvSpPr>
              <p:cNvPr id="11371" name="Line 2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72" name="Line 2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73" name="Line 2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1273" name="Group 227"/>
          <p:cNvGrpSpPr>
            <a:grpSpLocks/>
          </p:cNvGrpSpPr>
          <p:nvPr/>
        </p:nvGrpSpPr>
        <p:grpSpPr bwMode="auto">
          <a:xfrm>
            <a:off x="6796088" y="4991100"/>
            <a:ext cx="500062" cy="233363"/>
            <a:chOff x="3600" y="219"/>
            <a:chExt cx="360" cy="175"/>
          </a:xfrm>
        </p:grpSpPr>
        <p:sp>
          <p:nvSpPr>
            <p:cNvPr id="11351"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352" name="Line 22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353" name="Line 23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354" name="Rectangle 23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355"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274" name="Group 233"/>
            <p:cNvGrpSpPr>
              <a:grpSpLocks/>
            </p:cNvGrpSpPr>
            <p:nvPr/>
          </p:nvGrpSpPr>
          <p:grpSpPr bwMode="auto">
            <a:xfrm>
              <a:off x="3686" y="244"/>
              <a:ext cx="177" cy="66"/>
              <a:chOff x="2848" y="848"/>
              <a:chExt cx="140" cy="98"/>
            </a:xfrm>
          </p:grpSpPr>
          <p:sp>
            <p:nvSpPr>
              <p:cNvPr id="11361" name="Line 23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62" name="Line 23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63" name="Line 23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1275" name="Group 237"/>
            <p:cNvGrpSpPr>
              <a:grpSpLocks/>
            </p:cNvGrpSpPr>
            <p:nvPr/>
          </p:nvGrpSpPr>
          <p:grpSpPr bwMode="auto">
            <a:xfrm flipV="1">
              <a:off x="3686" y="243"/>
              <a:ext cx="177" cy="66"/>
              <a:chOff x="2848" y="848"/>
              <a:chExt cx="140" cy="98"/>
            </a:xfrm>
          </p:grpSpPr>
          <p:sp>
            <p:nvSpPr>
              <p:cNvPr id="11358" name="Line 23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59" name="Line 23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60" name="Line 24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1276" name="Group 241"/>
          <p:cNvGrpSpPr>
            <a:grpSpLocks/>
          </p:cNvGrpSpPr>
          <p:nvPr/>
        </p:nvGrpSpPr>
        <p:grpSpPr bwMode="auto">
          <a:xfrm>
            <a:off x="5992813" y="4614863"/>
            <a:ext cx="501650" cy="233362"/>
            <a:chOff x="3600" y="219"/>
            <a:chExt cx="360" cy="175"/>
          </a:xfrm>
        </p:grpSpPr>
        <p:sp>
          <p:nvSpPr>
            <p:cNvPr id="11338" name="Oval 2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1339" name="Line 24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1340" name="Line 24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1341" name="Rectangle 24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1342" name="Oval 2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277" name="Group 247"/>
            <p:cNvGrpSpPr>
              <a:grpSpLocks/>
            </p:cNvGrpSpPr>
            <p:nvPr/>
          </p:nvGrpSpPr>
          <p:grpSpPr bwMode="auto">
            <a:xfrm>
              <a:off x="3686" y="244"/>
              <a:ext cx="177" cy="66"/>
              <a:chOff x="2848" y="848"/>
              <a:chExt cx="140" cy="98"/>
            </a:xfrm>
          </p:grpSpPr>
          <p:sp>
            <p:nvSpPr>
              <p:cNvPr id="11348" name="Line 2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49" name="Line 2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50" name="Line 2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1284" name="Group 251"/>
            <p:cNvGrpSpPr>
              <a:grpSpLocks/>
            </p:cNvGrpSpPr>
            <p:nvPr/>
          </p:nvGrpSpPr>
          <p:grpSpPr bwMode="auto">
            <a:xfrm flipV="1">
              <a:off x="3686" y="243"/>
              <a:ext cx="177" cy="66"/>
              <a:chOff x="2848" y="848"/>
              <a:chExt cx="140" cy="98"/>
            </a:xfrm>
          </p:grpSpPr>
          <p:sp>
            <p:nvSpPr>
              <p:cNvPr id="11345" name="Line 2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1346" name="Line 2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1347" name="Line 2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sp>
        <p:nvSpPr>
          <p:cNvPr id="11333" name="Text Box 255"/>
          <p:cNvSpPr txBox="1">
            <a:spLocks noChangeArrowheads="1"/>
          </p:cNvSpPr>
          <p:nvPr/>
        </p:nvSpPr>
        <p:spPr bwMode="auto">
          <a:xfrm>
            <a:off x="5803900" y="1406525"/>
            <a:ext cx="952500" cy="396875"/>
          </a:xfrm>
          <a:prstGeom prst="rect">
            <a:avLst/>
          </a:prstGeom>
          <a:noFill/>
          <a:ln w="9525">
            <a:noFill/>
            <a:miter lim="800000"/>
            <a:headEnd/>
            <a:tailEnd/>
          </a:ln>
        </p:spPr>
        <p:txBody>
          <a:bodyPr wrap="none">
            <a:spAutoFit/>
          </a:bodyPr>
          <a:lstStyle/>
          <a:p>
            <a:r>
              <a:rPr lang="en-US" sz="2000">
                <a:latin typeface="Comic Sans MS" pitchFamily="66" charset="0"/>
              </a:rPr>
              <a:t>router</a:t>
            </a:r>
            <a:endParaRPr lang="en-US" sz="2000"/>
          </a:p>
        </p:txBody>
      </p:sp>
      <p:sp>
        <p:nvSpPr>
          <p:cNvPr id="11334" name="Text Box 256"/>
          <p:cNvSpPr txBox="1">
            <a:spLocks noChangeArrowheads="1"/>
          </p:cNvSpPr>
          <p:nvPr/>
        </p:nvSpPr>
        <p:spPr bwMode="auto">
          <a:xfrm>
            <a:off x="7015163" y="1533525"/>
            <a:ext cx="1579562" cy="396875"/>
          </a:xfrm>
          <a:prstGeom prst="rect">
            <a:avLst/>
          </a:prstGeom>
          <a:noFill/>
          <a:ln w="9525">
            <a:noFill/>
            <a:miter lim="800000"/>
            <a:headEnd/>
            <a:tailEnd/>
          </a:ln>
        </p:spPr>
        <p:txBody>
          <a:bodyPr wrap="none">
            <a:spAutoFit/>
          </a:bodyPr>
          <a:lstStyle/>
          <a:p>
            <a:r>
              <a:rPr lang="en-US" sz="2000">
                <a:latin typeface="Comic Sans MS" pitchFamily="66" charset="0"/>
              </a:rPr>
              <a:t>workstation</a:t>
            </a:r>
            <a:endParaRPr lang="en-US" sz="2000"/>
          </a:p>
        </p:txBody>
      </p:sp>
      <p:sp>
        <p:nvSpPr>
          <p:cNvPr id="11335" name="Text Box 257"/>
          <p:cNvSpPr txBox="1">
            <a:spLocks noChangeArrowheads="1"/>
          </p:cNvSpPr>
          <p:nvPr/>
        </p:nvSpPr>
        <p:spPr bwMode="auto">
          <a:xfrm>
            <a:off x="6021388" y="1917700"/>
            <a:ext cx="955675" cy="396875"/>
          </a:xfrm>
          <a:prstGeom prst="rect">
            <a:avLst/>
          </a:prstGeom>
          <a:noFill/>
          <a:ln w="9525">
            <a:noFill/>
            <a:miter lim="800000"/>
            <a:headEnd/>
            <a:tailEnd/>
          </a:ln>
        </p:spPr>
        <p:txBody>
          <a:bodyPr wrap="none">
            <a:spAutoFit/>
          </a:bodyPr>
          <a:lstStyle/>
          <a:p>
            <a:r>
              <a:rPr lang="en-US" sz="2000">
                <a:latin typeface="Comic Sans MS" pitchFamily="66" charset="0"/>
              </a:rPr>
              <a:t>server</a:t>
            </a:r>
            <a:endParaRPr lang="en-US" sz="2000"/>
          </a:p>
        </p:txBody>
      </p:sp>
      <p:sp>
        <p:nvSpPr>
          <p:cNvPr id="11336" name="Text Box 258"/>
          <p:cNvSpPr txBox="1">
            <a:spLocks noChangeArrowheads="1"/>
          </p:cNvSpPr>
          <p:nvPr/>
        </p:nvSpPr>
        <p:spPr bwMode="auto">
          <a:xfrm>
            <a:off x="7399338" y="2103438"/>
            <a:ext cx="946150" cy="396875"/>
          </a:xfrm>
          <a:prstGeom prst="rect">
            <a:avLst/>
          </a:prstGeom>
          <a:noFill/>
          <a:ln w="9525">
            <a:noFill/>
            <a:miter lim="800000"/>
            <a:headEnd/>
            <a:tailEnd/>
          </a:ln>
        </p:spPr>
        <p:txBody>
          <a:bodyPr wrap="none">
            <a:spAutoFit/>
          </a:bodyPr>
          <a:lstStyle/>
          <a:p>
            <a:r>
              <a:rPr lang="en-US" sz="2000">
                <a:latin typeface="Comic Sans MS" pitchFamily="66" charset="0"/>
              </a:rPr>
              <a:t>mobile</a:t>
            </a:r>
            <a:endParaRPr lang="en-US" sz="2000"/>
          </a:p>
        </p:txBody>
      </p:sp>
      <p:sp>
        <p:nvSpPr>
          <p:cNvPr id="11337" name="Line 259"/>
          <p:cNvSpPr>
            <a:spLocks noChangeShapeType="1"/>
          </p:cNvSpPr>
          <p:nvPr/>
        </p:nvSpPr>
        <p:spPr bwMode="auto">
          <a:xfrm flipV="1">
            <a:off x="6248400" y="4827588"/>
            <a:ext cx="1588" cy="249237"/>
          </a:xfrm>
          <a:prstGeom prst="line">
            <a:avLst/>
          </a:prstGeom>
          <a:noFill/>
          <a:ln w="12700">
            <a:solidFill>
              <a:schemeClr val="tx1"/>
            </a:solidFill>
            <a:round/>
            <a:headEnd/>
            <a:tailEnd/>
          </a:ln>
        </p:spPr>
        <p:txBody>
          <a:bodyPr wrap="none" anchor="ctr"/>
          <a:lstStyle/>
          <a:p>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0"/>
          </p:nvPr>
        </p:nvSpPr>
        <p:spPr>
          <a:xfrm>
            <a:off x="8305800" y="6400800"/>
            <a:ext cx="625475" cy="457200"/>
          </a:xfrm>
          <a:noFill/>
        </p:spPr>
        <p:txBody>
          <a:bodyPr/>
          <a:lstStyle/>
          <a:p>
            <a:fld id="{774AB03D-E159-4DA2-923D-4E9E5730C7ED}" type="slidenum">
              <a:rPr lang="en-US"/>
              <a:pPr/>
              <a:t>43</a:t>
            </a:fld>
            <a:endParaRPr lang="en-US"/>
          </a:p>
        </p:txBody>
      </p:sp>
      <p:sp>
        <p:nvSpPr>
          <p:cNvPr id="12291" name="Slide Number Placeholder 6"/>
          <p:cNvSpPr txBox="1">
            <a:spLocks noGrp="1"/>
          </p:cNvSpPr>
          <p:nvPr/>
        </p:nvSpPr>
        <p:spPr bwMode="auto">
          <a:xfrm>
            <a:off x="8305800" y="6400800"/>
            <a:ext cx="625475" cy="457200"/>
          </a:xfrm>
          <a:prstGeom prst="rect">
            <a:avLst/>
          </a:prstGeom>
          <a:noFill/>
          <a:ln w="9525">
            <a:noFill/>
            <a:miter lim="800000"/>
            <a:headEnd/>
            <a:tailEnd/>
          </a:ln>
        </p:spPr>
        <p:txBody>
          <a:bodyPr/>
          <a:lstStyle/>
          <a:p>
            <a:pPr algn="r"/>
            <a:fld id="{C1A72C28-9373-40E5-93B1-18694153A492}" type="slidenum">
              <a:rPr lang="en-US" sz="1400"/>
              <a:pPr algn="r"/>
              <a:t>43</a:t>
            </a:fld>
            <a:endParaRPr lang="en-US" sz="1400"/>
          </a:p>
        </p:txBody>
      </p:sp>
      <p:sp>
        <p:nvSpPr>
          <p:cNvPr id="12292" name="Rectangle 2"/>
          <p:cNvSpPr>
            <a:spLocks noGrp="1" noChangeArrowheads="1"/>
          </p:cNvSpPr>
          <p:nvPr>
            <p:ph type="title" idx="4294967295"/>
          </p:nvPr>
        </p:nvSpPr>
        <p:spPr>
          <a:xfrm>
            <a:off x="304800" y="228600"/>
            <a:ext cx="8382000" cy="1143000"/>
          </a:xfrm>
        </p:spPr>
        <p:txBody>
          <a:bodyPr/>
          <a:lstStyle/>
          <a:p>
            <a:r>
              <a:rPr lang="en-US" sz="3200"/>
              <a:t> Internet: Three Components</a:t>
            </a:r>
            <a:endParaRPr lang="en-US"/>
          </a:p>
        </p:txBody>
      </p:sp>
      <p:sp>
        <p:nvSpPr>
          <p:cNvPr id="12293" name="Rectangle 3"/>
          <p:cNvSpPr>
            <a:spLocks noGrp="1" noChangeArrowheads="1"/>
          </p:cNvSpPr>
          <p:nvPr>
            <p:ph type="body" sz="half" idx="4294967295"/>
          </p:nvPr>
        </p:nvSpPr>
        <p:spPr>
          <a:xfrm>
            <a:off x="525463" y="1455759"/>
            <a:ext cx="4392612" cy="5045075"/>
          </a:xfrm>
          <a:ln>
            <a:solidFill>
              <a:srgbClr val="FF0000"/>
            </a:solidFill>
          </a:ln>
        </p:spPr>
        <p:txBody>
          <a:bodyPr>
            <a:normAutofit fontScale="92500"/>
          </a:bodyPr>
          <a:lstStyle/>
          <a:p>
            <a:r>
              <a:rPr lang="en-US" sz="2400">
                <a:solidFill>
                  <a:srgbClr val="2D2DB9"/>
                </a:solidFill>
              </a:rPr>
              <a:t>End systems (hosts): </a:t>
            </a:r>
            <a:r>
              <a:rPr lang="en-US" sz="2400"/>
              <a:t>millions of connected computing devices </a:t>
            </a:r>
            <a:r>
              <a:rPr lang="en-US" sz="2400">
                <a:solidFill>
                  <a:schemeClr val="tx2"/>
                </a:solidFill>
              </a:rPr>
              <a:t>executing network applications</a:t>
            </a:r>
          </a:p>
          <a:p>
            <a:r>
              <a:rPr lang="en-US" sz="2400" dirty="0">
                <a:solidFill>
                  <a:srgbClr val="2D2DB9"/>
                </a:solidFill>
              </a:rPr>
              <a:t>Routers: </a:t>
            </a:r>
            <a:r>
              <a:rPr lang="en-US" sz="2400" dirty="0"/>
              <a:t>forwarding packets (chunks of data)</a:t>
            </a:r>
            <a:endParaRPr lang="en-US" sz="2400" dirty="0">
              <a:solidFill>
                <a:schemeClr val="tx2"/>
              </a:solidFill>
            </a:endParaRPr>
          </a:p>
          <a:p>
            <a:r>
              <a:rPr lang="en-US" sz="2400" dirty="0">
                <a:solidFill>
                  <a:srgbClr val="2D2DB9"/>
                </a:solidFill>
              </a:rPr>
              <a:t>Communication links:</a:t>
            </a:r>
          </a:p>
          <a:p>
            <a:pPr>
              <a:buFont typeface="Wingdings" pitchFamily="2" charset="2"/>
              <a:buNone/>
            </a:pPr>
            <a:r>
              <a:rPr lang="en-US" sz="2400" dirty="0">
                <a:solidFill>
                  <a:srgbClr val="2D2DB9"/>
                </a:solidFill>
              </a:rPr>
              <a:t>	</a:t>
            </a:r>
            <a:r>
              <a:rPr lang="en-US" sz="2400" dirty="0">
                <a:solidFill>
                  <a:schemeClr val="tx2"/>
                </a:solidFill>
              </a:rPr>
              <a:t>Connecting hosts and routers</a:t>
            </a:r>
          </a:p>
          <a:p>
            <a:pPr lvl="1"/>
            <a:r>
              <a:rPr lang="en-US" sz="2000" dirty="0"/>
              <a:t>fiber, copper, radio, satellite</a:t>
            </a:r>
          </a:p>
          <a:p>
            <a:pPr lvl="1"/>
            <a:r>
              <a:rPr lang="en-US" sz="2000" dirty="0"/>
              <a:t>transmission rate = </a:t>
            </a:r>
            <a:r>
              <a:rPr lang="en-US" sz="2000" b="1" i="1" dirty="0">
                <a:solidFill>
                  <a:srgbClr val="FF0000"/>
                </a:solidFill>
              </a:rPr>
              <a:t>bandwidth</a:t>
            </a:r>
            <a:endParaRPr lang="en-US" sz="2000" dirty="0"/>
          </a:p>
          <a:p>
            <a:endParaRPr lang="en-US" sz="2400" dirty="0"/>
          </a:p>
        </p:txBody>
      </p:sp>
      <p:grpSp>
        <p:nvGrpSpPr>
          <p:cNvPr id="2" name="Group 260"/>
          <p:cNvGrpSpPr>
            <a:grpSpLocks/>
          </p:cNvGrpSpPr>
          <p:nvPr/>
        </p:nvGrpSpPr>
        <p:grpSpPr bwMode="auto">
          <a:xfrm>
            <a:off x="4918075" y="1471634"/>
            <a:ext cx="3678238" cy="4957762"/>
            <a:chOff x="2918" y="219"/>
            <a:chExt cx="2641" cy="3714"/>
          </a:xfrm>
        </p:grpSpPr>
        <p:sp>
          <p:nvSpPr>
            <p:cNvPr id="12296" name="Freeform 7"/>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IN"/>
            </a:p>
          </p:txBody>
        </p:sp>
        <p:sp>
          <p:nvSpPr>
            <p:cNvPr id="12297" name="Freeform 8"/>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IN"/>
            </a:p>
          </p:txBody>
        </p:sp>
        <p:sp>
          <p:nvSpPr>
            <p:cNvPr id="12298" name="Freeform 9"/>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IN"/>
            </a:p>
          </p:txBody>
        </p:sp>
        <p:grpSp>
          <p:nvGrpSpPr>
            <p:cNvPr id="3" name="Group 10"/>
            <p:cNvGrpSpPr>
              <a:grpSpLocks/>
            </p:cNvGrpSpPr>
            <p:nvPr/>
          </p:nvGrpSpPr>
          <p:grpSpPr bwMode="auto">
            <a:xfrm>
              <a:off x="3002" y="1266"/>
              <a:ext cx="527" cy="239"/>
              <a:chOff x="3552" y="246"/>
              <a:chExt cx="527" cy="248"/>
            </a:xfrm>
          </p:grpSpPr>
          <p:graphicFrame>
            <p:nvGraphicFramePr>
              <p:cNvPr id="12546"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073" name="Clip" r:id="rId4" imgW="1307263" imgH="1084139" progId="">
                      <p:embed/>
                    </p:oleObj>
                  </mc:Choice>
                  <mc:Fallback>
                    <p:oleObj name="Clip" r:id="rId4" imgW="1307263" imgH="1084139" progId="">
                      <p:embed/>
                      <p:pic>
                        <p:nvPicPr>
                          <p:cNvPr id="1254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47"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074" name="Clip" r:id="rId6" imgW="681706" imgH="480401" progId="">
                      <p:embed/>
                    </p:oleObj>
                  </mc:Choice>
                  <mc:Fallback>
                    <p:oleObj name="Clip" r:id="rId6" imgW="681706" imgH="480401" progId="">
                      <p:embed/>
                      <p:pic>
                        <p:nvPicPr>
                          <p:cNvPr id="12547"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48"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IN"/>
              </a:p>
            </p:txBody>
          </p:sp>
        </p:grpSp>
        <p:grpSp>
          <p:nvGrpSpPr>
            <p:cNvPr id="4" name="Group 14"/>
            <p:cNvGrpSpPr>
              <a:grpSpLocks/>
            </p:cNvGrpSpPr>
            <p:nvPr/>
          </p:nvGrpSpPr>
          <p:grpSpPr bwMode="auto">
            <a:xfrm>
              <a:off x="3002" y="1712"/>
              <a:ext cx="527" cy="239"/>
              <a:chOff x="3552" y="246"/>
              <a:chExt cx="527" cy="248"/>
            </a:xfrm>
          </p:grpSpPr>
          <p:graphicFrame>
            <p:nvGraphicFramePr>
              <p:cNvPr id="12543"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075" name="Clip" r:id="rId8" imgW="1307263" imgH="1084139" progId="">
                      <p:embed/>
                    </p:oleObj>
                  </mc:Choice>
                  <mc:Fallback>
                    <p:oleObj name="Clip" r:id="rId8" imgW="1307263" imgH="1084139" progId="">
                      <p:embed/>
                      <p:pic>
                        <p:nvPicPr>
                          <p:cNvPr id="12543"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44"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076" name="Clip" r:id="rId9" imgW="681706" imgH="480401" progId="">
                      <p:embed/>
                    </p:oleObj>
                  </mc:Choice>
                  <mc:Fallback>
                    <p:oleObj name="Clip" r:id="rId9" imgW="681706" imgH="480401" progId="">
                      <p:embed/>
                      <p:pic>
                        <p:nvPicPr>
                          <p:cNvPr id="12544"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45" name="Line 17"/>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IN"/>
              </a:p>
            </p:txBody>
          </p:sp>
        </p:grpSp>
        <p:grpSp>
          <p:nvGrpSpPr>
            <p:cNvPr id="5" name="Group 18"/>
            <p:cNvGrpSpPr>
              <a:grpSpLocks/>
            </p:cNvGrpSpPr>
            <p:nvPr/>
          </p:nvGrpSpPr>
          <p:grpSpPr bwMode="auto">
            <a:xfrm>
              <a:off x="3272" y="1552"/>
              <a:ext cx="51" cy="161"/>
              <a:chOff x="3842" y="406"/>
              <a:chExt cx="51" cy="167"/>
            </a:xfrm>
          </p:grpSpPr>
          <p:sp>
            <p:nvSpPr>
              <p:cNvPr id="12540" name="Oval 19"/>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2541" name="Oval 20"/>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2542" name="Oval 21"/>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22"/>
            <p:cNvGrpSpPr>
              <a:grpSpLocks/>
            </p:cNvGrpSpPr>
            <p:nvPr/>
          </p:nvGrpSpPr>
          <p:grpSpPr bwMode="auto">
            <a:xfrm>
              <a:off x="3610" y="1929"/>
              <a:ext cx="150" cy="296"/>
              <a:chOff x="4180" y="783"/>
              <a:chExt cx="150" cy="307"/>
            </a:xfrm>
          </p:grpSpPr>
          <p:sp>
            <p:nvSpPr>
              <p:cNvPr id="12532" name="AutoShape 2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533" name="Rectangle 2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534"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535"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536" name="Line 2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2537" name="Line 2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2538"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539" name="Rectangle 3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31"/>
            <p:cNvGrpSpPr>
              <a:grpSpLocks/>
            </p:cNvGrpSpPr>
            <p:nvPr/>
          </p:nvGrpSpPr>
          <p:grpSpPr bwMode="auto">
            <a:xfrm rot="-5400000">
              <a:off x="3833" y="1991"/>
              <a:ext cx="61" cy="167"/>
              <a:chOff x="3842" y="406"/>
              <a:chExt cx="51" cy="167"/>
            </a:xfrm>
          </p:grpSpPr>
          <p:sp>
            <p:nvSpPr>
              <p:cNvPr id="12529" name="Oval 3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2530" name="Oval 3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2531" name="Oval 3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2304" name="Line 35"/>
            <p:cNvSpPr>
              <a:spLocks noChangeShapeType="1"/>
            </p:cNvSpPr>
            <p:nvPr/>
          </p:nvSpPr>
          <p:spPr bwMode="auto">
            <a:xfrm>
              <a:off x="3708" y="1860"/>
              <a:ext cx="356" cy="1"/>
            </a:xfrm>
            <a:prstGeom prst="line">
              <a:avLst/>
            </a:prstGeom>
            <a:noFill/>
            <a:ln w="12700">
              <a:solidFill>
                <a:schemeClr val="tx1"/>
              </a:solidFill>
              <a:round/>
              <a:headEnd/>
              <a:tailEnd/>
            </a:ln>
          </p:spPr>
          <p:txBody>
            <a:bodyPr wrap="none" anchor="ctr"/>
            <a:lstStyle/>
            <a:p>
              <a:endParaRPr lang="en-IN"/>
            </a:p>
          </p:txBody>
        </p:sp>
        <p:sp>
          <p:nvSpPr>
            <p:cNvPr id="12305" name="Line 36"/>
            <p:cNvSpPr>
              <a:spLocks noChangeShapeType="1"/>
            </p:cNvSpPr>
            <p:nvPr/>
          </p:nvSpPr>
          <p:spPr bwMode="auto">
            <a:xfrm>
              <a:off x="3710" y="1858"/>
              <a:ext cx="1" cy="71"/>
            </a:xfrm>
            <a:prstGeom prst="line">
              <a:avLst/>
            </a:prstGeom>
            <a:noFill/>
            <a:ln w="12700">
              <a:solidFill>
                <a:schemeClr val="tx1"/>
              </a:solidFill>
              <a:round/>
              <a:headEnd/>
              <a:tailEnd/>
            </a:ln>
          </p:spPr>
          <p:txBody>
            <a:bodyPr wrap="none" anchor="ctr"/>
            <a:lstStyle/>
            <a:p>
              <a:endParaRPr lang="en-IN"/>
            </a:p>
          </p:txBody>
        </p:sp>
        <p:sp>
          <p:nvSpPr>
            <p:cNvPr id="12306" name="Line 37"/>
            <p:cNvSpPr>
              <a:spLocks noChangeShapeType="1"/>
            </p:cNvSpPr>
            <p:nvPr/>
          </p:nvSpPr>
          <p:spPr bwMode="auto">
            <a:xfrm>
              <a:off x="4066" y="1856"/>
              <a:ext cx="1" cy="62"/>
            </a:xfrm>
            <a:prstGeom prst="line">
              <a:avLst/>
            </a:prstGeom>
            <a:noFill/>
            <a:ln w="12700">
              <a:solidFill>
                <a:schemeClr val="tx1"/>
              </a:solidFill>
              <a:round/>
              <a:headEnd/>
              <a:tailEnd/>
            </a:ln>
          </p:spPr>
          <p:txBody>
            <a:bodyPr wrap="none" anchor="ctr"/>
            <a:lstStyle/>
            <a:p>
              <a:endParaRPr lang="en-IN"/>
            </a:p>
          </p:txBody>
        </p:sp>
        <p:sp>
          <p:nvSpPr>
            <p:cNvPr id="12307" name="Line 38"/>
            <p:cNvSpPr>
              <a:spLocks noChangeShapeType="1"/>
            </p:cNvSpPr>
            <p:nvPr/>
          </p:nvSpPr>
          <p:spPr bwMode="auto">
            <a:xfrm>
              <a:off x="3492" y="1456"/>
              <a:ext cx="208" cy="199"/>
            </a:xfrm>
            <a:prstGeom prst="line">
              <a:avLst/>
            </a:prstGeom>
            <a:noFill/>
            <a:ln w="12700">
              <a:solidFill>
                <a:schemeClr val="tx1"/>
              </a:solidFill>
              <a:round/>
              <a:headEnd/>
              <a:tailEnd/>
            </a:ln>
          </p:spPr>
          <p:txBody>
            <a:bodyPr wrap="none" anchor="ctr"/>
            <a:lstStyle/>
            <a:p>
              <a:endParaRPr lang="en-IN"/>
            </a:p>
          </p:txBody>
        </p:sp>
        <p:sp>
          <p:nvSpPr>
            <p:cNvPr id="12308" name="Line 39"/>
            <p:cNvSpPr>
              <a:spLocks noChangeShapeType="1"/>
            </p:cNvSpPr>
            <p:nvPr/>
          </p:nvSpPr>
          <p:spPr bwMode="auto">
            <a:xfrm flipV="1">
              <a:off x="3502" y="1670"/>
              <a:ext cx="198" cy="247"/>
            </a:xfrm>
            <a:prstGeom prst="line">
              <a:avLst/>
            </a:prstGeom>
            <a:noFill/>
            <a:ln w="12700">
              <a:solidFill>
                <a:schemeClr val="tx1"/>
              </a:solidFill>
              <a:round/>
              <a:headEnd/>
              <a:tailEnd/>
            </a:ln>
          </p:spPr>
          <p:txBody>
            <a:bodyPr wrap="none" anchor="ctr"/>
            <a:lstStyle/>
            <a:p>
              <a:endParaRPr lang="en-IN"/>
            </a:p>
          </p:txBody>
        </p:sp>
        <p:sp>
          <p:nvSpPr>
            <p:cNvPr id="12309" name="Line 40"/>
            <p:cNvSpPr>
              <a:spLocks noChangeShapeType="1"/>
            </p:cNvSpPr>
            <p:nvPr/>
          </p:nvSpPr>
          <p:spPr bwMode="auto">
            <a:xfrm flipV="1">
              <a:off x="3880" y="1734"/>
              <a:ext cx="1" cy="123"/>
            </a:xfrm>
            <a:prstGeom prst="line">
              <a:avLst/>
            </a:prstGeom>
            <a:noFill/>
            <a:ln w="12700">
              <a:solidFill>
                <a:schemeClr val="tx1"/>
              </a:solidFill>
              <a:round/>
              <a:headEnd/>
              <a:tailEnd/>
            </a:ln>
          </p:spPr>
          <p:txBody>
            <a:bodyPr wrap="none" anchor="ctr"/>
            <a:lstStyle/>
            <a:p>
              <a:endParaRPr lang="en-IN"/>
            </a:p>
          </p:txBody>
        </p:sp>
        <p:grpSp>
          <p:nvGrpSpPr>
            <p:cNvPr id="8" name="Group 41"/>
            <p:cNvGrpSpPr>
              <a:grpSpLocks/>
            </p:cNvGrpSpPr>
            <p:nvPr/>
          </p:nvGrpSpPr>
          <p:grpSpPr bwMode="auto">
            <a:xfrm>
              <a:off x="3966" y="1913"/>
              <a:ext cx="150" cy="296"/>
              <a:chOff x="4180" y="783"/>
              <a:chExt cx="150" cy="307"/>
            </a:xfrm>
          </p:grpSpPr>
          <p:sp>
            <p:nvSpPr>
              <p:cNvPr id="12521"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522"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523"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524"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525"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2526"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2527"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528"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 name="Group 50"/>
            <p:cNvGrpSpPr>
              <a:grpSpLocks/>
            </p:cNvGrpSpPr>
            <p:nvPr/>
          </p:nvGrpSpPr>
          <p:grpSpPr bwMode="auto">
            <a:xfrm>
              <a:off x="3278" y="2376"/>
              <a:ext cx="344" cy="694"/>
              <a:chOff x="3314" y="1248"/>
              <a:chExt cx="344" cy="694"/>
            </a:xfrm>
          </p:grpSpPr>
          <p:graphicFrame>
            <p:nvGraphicFramePr>
              <p:cNvPr id="12512"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077" name="Clip" r:id="rId10" imgW="1307263" imgH="1084139" progId="">
                      <p:embed/>
                    </p:oleObj>
                  </mc:Choice>
                  <mc:Fallback>
                    <p:oleObj name="Clip" r:id="rId10" imgW="1307263" imgH="1084139" progId="">
                      <p:embed/>
                      <p:pic>
                        <p:nvPicPr>
                          <p:cNvPr id="12512"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13" name="Line 52"/>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IN"/>
              </a:p>
            </p:txBody>
          </p:sp>
          <p:graphicFrame>
            <p:nvGraphicFramePr>
              <p:cNvPr id="12514"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078" name="Clip" r:id="rId11" imgW="1307263" imgH="1084139" progId="">
                      <p:embed/>
                    </p:oleObj>
                  </mc:Choice>
                  <mc:Fallback>
                    <p:oleObj name="Clip" r:id="rId11" imgW="1307263" imgH="1084139" progId="">
                      <p:embed/>
                      <p:pic>
                        <p:nvPicPr>
                          <p:cNvPr id="12514"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15" name="Line 54"/>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IN"/>
              </a:p>
            </p:txBody>
          </p:sp>
          <p:grpSp>
            <p:nvGrpSpPr>
              <p:cNvPr id="10" name="Group 55"/>
              <p:cNvGrpSpPr>
                <a:grpSpLocks/>
              </p:cNvGrpSpPr>
              <p:nvPr/>
            </p:nvGrpSpPr>
            <p:grpSpPr bwMode="auto">
              <a:xfrm>
                <a:off x="3404" y="1504"/>
                <a:ext cx="51" cy="167"/>
                <a:chOff x="3842" y="406"/>
                <a:chExt cx="51" cy="167"/>
              </a:xfrm>
            </p:grpSpPr>
            <p:sp>
              <p:nvSpPr>
                <p:cNvPr id="12518" name="Oval 56"/>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2519" name="Oval 57"/>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2520" name="Oval 58"/>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2517" name="Line 59"/>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IN"/>
              </a:p>
            </p:txBody>
          </p:sp>
        </p:grpSp>
        <p:graphicFrame>
          <p:nvGraphicFramePr>
            <p:cNvPr id="12312" name="Object 60"/>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3079" name="Clip" r:id="rId12" imgW="1307263" imgH="1084139" progId="">
                    <p:embed/>
                  </p:oleObj>
                </mc:Choice>
                <mc:Fallback>
                  <p:oleObj name="Clip" r:id="rId12" imgW="1307263" imgH="1084139" progId="">
                    <p:embed/>
                    <p:pic>
                      <p:nvPicPr>
                        <p:cNvPr id="12312"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13" name="Object 61"/>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3080" name="Clip" r:id="rId13" imgW="1307263" imgH="1084139" progId="">
                    <p:embed/>
                  </p:oleObj>
                </mc:Choice>
                <mc:Fallback>
                  <p:oleObj name="Clip" r:id="rId13" imgW="1307263" imgH="1084139" progId="">
                    <p:embed/>
                    <p:pic>
                      <p:nvPicPr>
                        <p:cNvPr id="12313"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4" name="Oval 62"/>
            <p:cNvSpPr>
              <a:spLocks noChangeArrowheads="1"/>
            </p:cNvSpPr>
            <p:nvPr/>
          </p:nvSpPr>
          <p:spPr bwMode="auto">
            <a:xfrm rot="-5400000">
              <a:off x="3759" y="3203"/>
              <a:ext cx="47" cy="47"/>
            </a:xfrm>
            <a:prstGeom prst="ellipse">
              <a:avLst/>
            </a:prstGeom>
            <a:solidFill>
              <a:schemeClr val="accent2"/>
            </a:solidFill>
            <a:ln w="9525">
              <a:noFill/>
              <a:round/>
              <a:headEnd/>
              <a:tailEnd/>
            </a:ln>
          </p:spPr>
          <p:txBody>
            <a:bodyPr wrap="none" anchor="ctr"/>
            <a:lstStyle/>
            <a:p>
              <a:endParaRPr lang="en-US"/>
            </a:p>
          </p:txBody>
        </p:sp>
        <p:sp>
          <p:nvSpPr>
            <p:cNvPr id="12315" name="Oval 63"/>
            <p:cNvSpPr>
              <a:spLocks noChangeArrowheads="1"/>
            </p:cNvSpPr>
            <p:nvPr/>
          </p:nvSpPr>
          <p:spPr bwMode="auto">
            <a:xfrm rot="-5400000">
              <a:off x="3820" y="3202"/>
              <a:ext cx="47" cy="47"/>
            </a:xfrm>
            <a:prstGeom prst="ellipse">
              <a:avLst/>
            </a:prstGeom>
            <a:solidFill>
              <a:schemeClr val="accent2"/>
            </a:solidFill>
            <a:ln w="9525">
              <a:noFill/>
              <a:round/>
              <a:headEnd/>
              <a:tailEnd/>
            </a:ln>
          </p:spPr>
          <p:txBody>
            <a:bodyPr wrap="none" anchor="ctr"/>
            <a:lstStyle/>
            <a:p>
              <a:endParaRPr lang="en-US"/>
            </a:p>
          </p:txBody>
        </p:sp>
        <p:sp>
          <p:nvSpPr>
            <p:cNvPr id="12316" name="Oval 64"/>
            <p:cNvSpPr>
              <a:spLocks noChangeArrowheads="1"/>
            </p:cNvSpPr>
            <p:nvPr/>
          </p:nvSpPr>
          <p:spPr bwMode="auto">
            <a:xfrm rot="-5400000">
              <a:off x="3875" y="3205"/>
              <a:ext cx="47" cy="47"/>
            </a:xfrm>
            <a:prstGeom prst="ellipse">
              <a:avLst/>
            </a:prstGeom>
            <a:solidFill>
              <a:schemeClr val="accent2"/>
            </a:solidFill>
            <a:ln w="9525">
              <a:noFill/>
              <a:round/>
              <a:headEnd/>
              <a:tailEnd/>
            </a:ln>
          </p:spPr>
          <p:txBody>
            <a:bodyPr wrap="none" anchor="ctr"/>
            <a:lstStyle/>
            <a:p>
              <a:endParaRPr lang="en-US"/>
            </a:p>
          </p:txBody>
        </p:sp>
        <p:sp>
          <p:nvSpPr>
            <p:cNvPr id="12317" name="Line 65"/>
            <p:cNvSpPr>
              <a:spLocks noChangeShapeType="1"/>
            </p:cNvSpPr>
            <p:nvPr/>
          </p:nvSpPr>
          <p:spPr bwMode="auto">
            <a:xfrm rot="-5400000">
              <a:off x="4062" y="3114"/>
              <a:ext cx="45" cy="1"/>
            </a:xfrm>
            <a:prstGeom prst="line">
              <a:avLst/>
            </a:prstGeom>
            <a:noFill/>
            <a:ln w="19050">
              <a:solidFill>
                <a:schemeClr val="tx1"/>
              </a:solidFill>
              <a:round/>
              <a:headEnd/>
              <a:tailEnd/>
            </a:ln>
          </p:spPr>
          <p:txBody>
            <a:bodyPr wrap="none" anchor="ctr"/>
            <a:lstStyle/>
            <a:p>
              <a:endParaRPr lang="en-IN"/>
            </a:p>
          </p:txBody>
        </p:sp>
        <p:sp>
          <p:nvSpPr>
            <p:cNvPr id="12318" name="Line 66"/>
            <p:cNvSpPr>
              <a:spLocks noChangeShapeType="1"/>
            </p:cNvSpPr>
            <p:nvPr/>
          </p:nvSpPr>
          <p:spPr bwMode="auto">
            <a:xfrm rot="5400000" flipH="1">
              <a:off x="3612" y="3108"/>
              <a:ext cx="47" cy="0"/>
            </a:xfrm>
            <a:prstGeom prst="line">
              <a:avLst/>
            </a:prstGeom>
            <a:noFill/>
            <a:ln w="19050">
              <a:solidFill>
                <a:schemeClr val="tx1"/>
              </a:solidFill>
              <a:round/>
              <a:headEnd/>
              <a:tailEnd/>
            </a:ln>
          </p:spPr>
          <p:txBody>
            <a:bodyPr wrap="none" anchor="ctr"/>
            <a:lstStyle/>
            <a:p>
              <a:endParaRPr lang="en-IN"/>
            </a:p>
          </p:txBody>
        </p:sp>
        <p:sp>
          <p:nvSpPr>
            <p:cNvPr id="12319" name="Line 67"/>
            <p:cNvSpPr>
              <a:spLocks noChangeShapeType="1"/>
            </p:cNvSpPr>
            <p:nvPr/>
          </p:nvSpPr>
          <p:spPr bwMode="auto">
            <a:xfrm rot="16200000" flipV="1">
              <a:off x="3862" y="2864"/>
              <a:ext cx="0" cy="450"/>
            </a:xfrm>
            <a:prstGeom prst="line">
              <a:avLst/>
            </a:prstGeom>
            <a:noFill/>
            <a:ln w="12700">
              <a:solidFill>
                <a:schemeClr val="tx1"/>
              </a:solidFill>
              <a:round/>
              <a:headEnd/>
              <a:tailEnd/>
            </a:ln>
          </p:spPr>
          <p:txBody>
            <a:bodyPr wrap="none" anchor="ctr"/>
            <a:lstStyle/>
            <a:p>
              <a:endParaRPr lang="en-IN"/>
            </a:p>
          </p:txBody>
        </p:sp>
        <p:sp>
          <p:nvSpPr>
            <p:cNvPr id="12320" name="Line 68"/>
            <p:cNvSpPr>
              <a:spLocks noChangeShapeType="1"/>
            </p:cNvSpPr>
            <p:nvPr/>
          </p:nvSpPr>
          <p:spPr bwMode="auto">
            <a:xfrm flipV="1">
              <a:off x="3622" y="2808"/>
              <a:ext cx="68" cy="2"/>
            </a:xfrm>
            <a:prstGeom prst="line">
              <a:avLst/>
            </a:prstGeom>
            <a:noFill/>
            <a:ln w="12700">
              <a:solidFill>
                <a:schemeClr val="tx1"/>
              </a:solidFill>
              <a:round/>
              <a:headEnd/>
              <a:tailEnd/>
            </a:ln>
          </p:spPr>
          <p:txBody>
            <a:bodyPr wrap="none" anchor="ctr"/>
            <a:lstStyle/>
            <a:p>
              <a:endParaRPr lang="en-IN"/>
            </a:p>
          </p:txBody>
        </p:sp>
        <p:sp>
          <p:nvSpPr>
            <p:cNvPr id="12321" name="Line 69"/>
            <p:cNvSpPr>
              <a:spLocks noChangeShapeType="1"/>
            </p:cNvSpPr>
            <p:nvPr/>
          </p:nvSpPr>
          <p:spPr bwMode="auto">
            <a:xfrm>
              <a:off x="4054" y="2842"/>
              <a:ext cx="218" cy="290"/>
            </a:xfrm>
            <a:prstGeom prst="line">
              <a:avLst/>
            </a:prstGeom>
            <a:noFill/>
            <a:ln w="12700">
              <a:solidFill>
                <a:schemeClr val="tx1"/>
              </a:solidFill>
              <a:round/>
              <a:headEnd/>
              <a:tailEnd/>
            </a:ln>
          </p:spPr>
          <p:txBody>
            <a:bodyPr wrap="none" anchor="ctr"/>
            <a:lstStyle/>
            <a:p>
              <a:endParaRPr lang="en-IN"/>
            </a:p>
          </p:txBody>
        </p:sp>
        <p:sp>
          <p:nvSpPr>
            <p:cNvPr id="12322" name="Line 70"/>
            <p:cNvSpPr>
              <a:spLocks noChangeShapeType="1"/>
            </p:cNvSpPr>
            <p:nvPr/>
          </p:nvSpPr>
          <p:spPr bwMode="auto">
            <a:xfrm flipH="1">
              <a:off x="4626" y="2840"/>
              <a:ext cx="200" cy="294"/>
            </a:xfrm>
            <a:prstGeom prst="line">
              <a:avLst/>
            </a:prstGeom>
            <a:noFill/>
            <a:ln w="12700">
              <a:solidFill>
                <a:schemeClr val="tx1"/>
              </a:solidFill>
              <a:round/>
              <a:headEnd/>
              <a:tailEnd/>
            </a:ln>
          </p:spPr>
          <p:txBody>
            <a:bodyPr wrap="none" anchor="ctr"/>
            <a:lstStyle/>
            <a:p>
              <a:endParaRPr lang="en-IN"/>
            </a:p>
          </p:txBody>
        </p:sp>
        <p:graphicFrame>
          <p:nvGraphicFramePr>
            <p:cNvPr id="12323" name="Object 71"/>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3081" name="Clip" r:id="rId14" imgW="982811" imgH="1208363" progId="">
                    <p:embed/>
                  </p:oleObj>
                </mc:Choice>
                <mc:Fallback>
                  <p:oleObj name="Clip" r:id="rId14" imgW="982811" imgH="1208363" progId="">
                    <p:embed/>
                    <p:pic>
                      <p:nvPicPr>
                        <p:cNvPr id="12323"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24" name="Object 72"/>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3082" name="Clip" r:id="rId16" imgW="982811" imgH="1208363" progId="">
                    <p:embed/>
                  </p:oleObj>
                </mc:Choice>
                <mc:Fallback>
                  <p:oleObj name="Clip" r:id="rId16" imgW="982811" imgH="1208363" progId="">
                    <p:embed/>
                    <p:pic>
                      <p:nvPicPr>
                        <p:cNvPr id="12324"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5" name="Freeform 73"/>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en-IN"/>
            </a:p>
          </p:txBody>
        </p:sp>
        <p:grpSp>
          <p:nvGrpSpPr>
            <p:cNvPr id="11" name="Group 74"/>
            <p:cNvGrpSpPr>
              <a:grpSpLocks/>
            </p:cNvGrpSpPr>
            <p:nvPr/>
          </p:nvGrpSpPr>
          <p:grpSpPr bwMode="auto">
            <a:xfrm>
              <a:off x="4043" y="3462"/>
              <a:ext cx="292" cy="320"/>
              <a:chOff x="2870" y="1518"/>
              <a:chExt cx="292" cy="320"/>
            </a:xfrm>
          </p:grpSpPr>
          <p:graphicFrame>
            <p:nvGraphicFramePr>
              <p:cNvPr id="12510"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3" name="Clip" r:id="rId17" imgW="826829" imgH="840406" progId="">
                      <p:embed/>
                    </p:oleObj>
                  </mc:Choice>
                  <mc:Fallback>
                    <p:oleObj name="Clip" r:id="rId17" imgW="826829" imgH="840406" progId="">
                      <p:embed/>
                      <p:pic>
                        <p:nvPicPr>
                          <p:cNvPr id="12510"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11"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4" name="Clip" r:id="rId19" imgW="1268295" imgH="1199426" progId="">
                      <p:embed/>
                    </p:oleObj>
                  </mc:Choice>
                  <mc:Fallback>
                    <p:oleObj name="Clip" r:id="rId19" imgW="1268295" imgH="1199426" progId="">
                      <p:embed/>
                      <p:pic>
                        <p:nvPicPr>
                          <p:cNvPr id="12511"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77"/>
            <p:cNvGrpSpPr>
              <a:grpSpLocks/>
            </p:cNvGrpSpPr>
            <p:nvPr/>
          </p:nvGrpSpPr>
          <p:grpSpPr bwMode="auto">
            <a:xfrm>
              <a:off x="4601" y="3486"/>
              <a:ext cx="292" cy="320"/>
              <a:chOff x="2870" y="1518"/>
              <a:chExt cx="292" cy="320"/>
            </a:xfrm>
          </p:grpSpPr>
          <p:graphicFrame>
            <p:nvGraphicFramePr>
              <p:cNvPr id="12508"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5" name="Clip" r:id="rId21" imgW="826829" imgH="840406" progId="">
                      <p:embed/>
                    </p:oleObj>
                  </mc:Choice>
                  <mc:Fallback>
                    <p:oleObj name="Clip" r:id="rId21" imgW="826829" imgH="840406" progId="">
                      <p:embed/>
                      <p:pic>
                        <p:nvPicPr>
                          <p:cNvPr id="12508"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09"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6" name="Clip" r:id="rId22" imgW="1268295" imgH="1199426" progId="">
                      <p:embed/>
                    </p:oleObj>
                  </mc:Choice>
                  <mc:Fallback>
                    <p:oleObj name="Clip" r:id="rId22" imgW="1268295" imgH="1199426" progId="">
                      <p:embed/>
                      <p:pic>
                        <p:nvPicPr>
                          <p:cNvPr id="12509"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80"/>
            <p:cNvGrpSpPr>
              <a:grpSpLocks/>
            </p:cNvGrpSpPr>
            <p:nvPr/>
          </p:nvGrpSpPr>
          <p:grpSpPr bwMode="auto">
            <a:xfrm>
              <a:off x="4304" y="3273"/>
              <a:ext cx="272" cy="282"/>
              <a:chOff x="4733" y="2082"/>
              <a:chExt cx="272" cy="282"/>
            </a:xfrm>
          </p:grpSpPr>
          <p:graphicFrame>
            <p:nvGraphicFramePr>
              <p:cNvPr id="12506"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087" name="Clip" r:id="rId23" imgW="826829" imgH="840406" progId="">
                      <p:embed/>
                    </p:oleObj>
                  </mc:Choice>
                  <mc:Fallback>
                    <p:oleObj name="Clip" r:id="rId23" imgW="826829" imgH="840406" progId="">
                      <p:embed/>
                      <p:pic>
                        <p:nvPicPr>
                          <p:cNvPr id="12506"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07"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2329" name="Line 83"/>
            <p:cNvSpPr>
              <a:spLocks noChangeShapeType="1"/>
            </p:cNvSpPr>
            <p:nvPr/>
          </p:nvSpPr>
          <p:spPr bwMode="auto">
            <a:xfrm>
              <a:off x="4524" y="3201"/>
              <a:ext cx="0" cy="171"/>
            </a:xfrm>
            <a:prstGeom prst="line">
              <a:avLst/>
            </a:prstGeom>
            <a:noFill/>
            <a:ln w="12700">
              <a:solidFill>
                <a:schemeClr val="tx1"/>
              </a:solidFill>
              <a:round/>
              <a:headEnd/>
              <a:tailEnd/>
            </a:ln>
          </p:spPr>
          <p:txBody>
            <a:bodyPr wrap="none" anchor="ctr"/>
            <a:lstStyle/>
            <a:p>
              <a:endParaRPr lang="en-IN"/>
            </a:p>
          </p:txBody>
        </p:sp>
        <p:grpSp>
          <p:nvGrpSpPr>
            <p:cNvPr id="14" name="Group 84"/>
            <p:cNvGrpSpPr>
              <a:grpSpLocks/>
            </p:cNvGrpSpPr>
            <p:nvPr/>
          </p:nvGrpSpPr>
          <p:grpSpPr bwMode="auto">
            <a:xfrm>
              <a:off x="5041" y="2769"/>
              <a:ext cx="150" cy="307"/>
              <a:chOff x="4180" y="783"/>
              <a:chExt cx="150" cy="307"/>
            </a:xfrm>
          </p:grpSpPr>
          <p:sp>
            <p:nvSpPr>
              <p:cNvPr id="12498"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499" name="Rectangle 8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500"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501"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502" name="Line 8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2503" name="Line 9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2504"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505" name="Rectangle 9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 name="Group 93"/>
            <p:cNvGrpSpPr>
              <a:grpSpLocks/>
            </p:cNvGrpSpPr>
            <p:nvPr/>
          </p:nvGrpSpPr>
          <p:grpSpPr bwMode="auto">
            <a:xfrm>
              <a:off x="5032" y="3102"/>
              <a:ext cx="150" cy="307"/>
              <a:chOff x="4180" y="783"/>
              <a:chExt cx="150" cy="307"/>
            </a:xfrm>
          </p:grpSpPr>
          <p:sp>
            <p:nvSpPr>
              <p:cNvPr id="12490" name="AutoShape 9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491" name="Rectangle 9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492"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493"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494" name="Line 9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2495" name="Line 9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2496"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497" name="Rectangle 10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2332" name="Line 102"/>
            <p:cNvSpPr>
              <a:spLocks noChangeShapeType="1"/>
            </p:cNvSpPr>
            <p:nvPr/>
          </p:nvSpPr>
          <p:spPr bwMode="auto">
            <a:xfrm rot="5400000" flipH="1">
              <a:off x="4754" y="3049"/>
              <a:ext cx="458" cy="0"/>
            </a:xfrm>
            <a:prstGeom prst="line">
              <a:avLst/>
            </a:prstGeom>
            <a:noFill/>
            <a:ln w="12700">
              <a:solidFill>
                <a:schemeClr val="tx1"/>
              </a:solidFill>
              <a:round/>
              <a:headEnd/>
              <a:tailEnd/>
            </a:ln>
          </p:spPr>
          <p:txBody>
            <a:bodyPr wrap="none" anchor="ctr"/>
            <a:lstStyle/>
            <a:p>
              <a:endParaRPr lang="en-IN"/>
            </a:p>
          </p:txBody>
        </p:sp>
        <p:sp>
          <p:nvSpPr>
            <p:cNvPr id="12333" name="Line 103"/>
            <p:cNvSpPr>
              <a:spLocks noChangeShapeType="1"/>
            </p:cNvSpPr>
            <p:nvPr/>
          </p:nvSpPr>
          <p:spPr bwMode="auto">
            <a:xfrm rot="-5400000">
              <a:off x="5018" y="3239"/>
              <a:ext cx="0" cy="74"/>
            </a:xfrm>
            <a:prstGeom prst="line">
              <a:avLst/>
            </a:prstGeom>
            <a:noFill/>
            <a:ln w="12700">
              <a:solidFill>
                <a:schemeClr val="tx1"/>
              </a:solidFill>
              <a:round/>
              <a:headEnd/>
              <a:tailEnd/>
            </a:ln>
          </p:spPr>
          <p:txBody>
            <a:bodyPr wrap="none" anchor="ctr"/>
            <a:lstStyle/>
            <a:p>
              <a:endParaRPr lang="en-IN"/>
            </a:p>
          </p:txBody>
        </p:sp>
        <p:sp>
          <p:nvSpPr>
            <p:cNvPr id="12334" name="Line 104"/>
            <p:cNvSpPr>
              <a:spLocks noChangeShapeType="1"/>
            </p:cNvSpPr>
            <p:nvPr/>
          </p:nvSpPr>
          <p:spPr bwMode="auto">
            <a:xfrm rot="-5400000">
              <a:off x="5011" y="2888"/>
              <a:ext cx="0" cy="64"/>
            </a:xfrm>
            <a:prstGeom prst="line">
              <a:avLst/>
            </a:prstGeom>
            <a:noFill/>
            <a:ln w="12700">
              <a:solidFill>
                <a:schemeClr val="tx1"/>
              </a:solidFill>
              <a:round/>
              <a:headEnd/>
              <a:tailEnd/>
            </a:ln>
          </p:spPr>
          <p:txBody>
            <a:bodyPr wrap="none" anchor="ctr"/>
            <a:lstStyle/>
            <a:p>
              <a:endParaRPr lang="en-IN"/>
            </a:p>
          </p:txBody>
        </p:sp>
        <p:sp>
          <p:nvSpPr>
            <p:cNvPr id="12335" name="Line 105"/>
            <p:cNvSpPr>
              <a:spLocks noChangeShapeType="1"/>
            </p:cNvSpPr>
            <p:nvPr/>
          </p:nvSpPr>
          <p:spPr bwMode="auto">
            <a:xfrm flipV="1">
              <a:off x="4062" y="1494"/>
              <a:ext cx="330" cy="156"/>
            </a:xfrm>
            <a:prstGeom prst="line">
              <a:avLst/>
            </a:prstGeom>
            <a:noFill/>
            <a:ln w="12700">
              <a:solidFill>
                <a:schemeClr val="tx1"/>
              </a:solidFill>
              <a:round/>
              <a:headEnd/>
              <a:tailEnd/>
            </a:ln>
          </p:spPr>
          <p:txBody>
            <a:bodyPr wrap="none" anchor="ctr"/>
            <a:lstStyle/>
            <a:p>
              <a:endParaRPr lang="en-IN"/>
            </a:p>
          </p:txBody>
        </p:sp>
        <p:sp>
          <p:nvSpPr>
            <p:cNvPr id="12336" name="Line 106"/>
            <p:cNvSpPr>
              <a:spLocks noChangeShapeType="1"/>
            </p:cNvSpPr>
            <p:nvPr/>
          </p:nvSpPr>
          <p:spPr bwMode="auto">
            <a:xfrm>
              <a:off x="4734" y="1482"/>
              <a:ext cx="348" cy="156"/>
            </a:xfrm>
            <a:prstGeom prst="line">
              <a:avLst/>
            </a:prstGeom>
            <a:noFill/>
            <a:ln w="12700">
              <a:solidFill>
                <a:schemeClr val="tx1"/>
              </a:solidFill>
              <a:round/>
              <a:headEnd/>
              <a:tailEnd/>
            </a:ln>
          </p:spPr>
          <p:txBody>
            <a:bodyPr wrap="none" anchor="ctr"/>
            <a:lstStyle/>
            <a:p>
              <a:endParaRPr lang="en-IN"/>
            </a:p>
          </p:txBody>
        </p:sp>
        <p:sp>
          <p:nvSpPr>
            <p:cNvPr id="12337" name="Line 107"/>
            <p:cNvSpPr>
              <a:spLocks noChangeShapeType="1"/>
            </p:cNvSpPr>
            <p:nvPr/>
          </p:nvSpPr>
          <p:spPr bwMode="auto">
            <a:xfrm flipH="1">
              <a:off x="5106" y="1734"/>
              <a:ext cx="174" cy="510"/>
            </a:xfrm>
            <a:prstGeom prst="line">
              <a:avLst/>
            </a:prstGeom>
            <a:noFill/>
            <a:ln w="12700">
              <a:solidFill>
                <a:schemeClr val="tx1"/>
              </a:solidFill>
              <a:round/>
              <a:headEnd/>
              <a:tailEnd/>
            </a:ln>
          </p:spPr>
          <p:txBody>
            <a:bodyPr wrap="none" anchor="ctr"/>
            <a:lstStyle/>
            <a:p>
              <a:endParaRPr lang="en-IN"/>
            </a:p>
          </p:txBody>
        </p:sp>
        <p:sp>
          <p:nvSpPr>
            <p:cNvPr id="12338" name="Line 108"/>
            <p:cNvSpPr>
              <a:spLocks noChangeShapeType="1"/>
            </p:cNvSpPr>
            <p:nvPr/>
          </p:nvSpPr>
          <p:spPr bwMode="auto">
            <a:xfrm>
              <a:off x="4554" y="1566"/>
              <a:ext cx="0" cy="324"/>
            </a:xfrm>
            <a:prstGeom prst="line">
              <a:avLst/>
            </a:prstGeom>
            <a:noFill/>
            <a:ln w="12700">
              <a:solidFill>
                <a:schemeClr val="tx1"/>
              </a:solidFill>
              <a:round/>
              <a:headEnd/>
              <a:tailEnd/>
            </a:ln>
          </p:spPr>
          <p:txBody>
            <a:bodyPr wrap="none" anchor="ctr"/>
            <a:lstStyle/>
            <a:p>
              <a:endParaRPr lang="en-IN"/>
            </a:p>
          </p:txBody>
        </p:sp>
        <p:sp>
          <p:nvSpPr>
            <p:cNvPr id="12339" name="Line 109"/>
            <p:cNvSpPr>
              <a:spLocks noChangeShapeType="1"/>
            </p:cNvSpPr>
            <p:nvPr/>
          </p:nvSpPr>
          <p:spPr bwMode="auto">
            <a:xfrm>
              <a:off x="4572" y="2052"/>
              <a:ext cx="384" cy="276"/>
            </a:xfrm>
            <a:prstGeom prst="line">
              <a:avLst/>
            </a:prstGeom>
            <a:noFill/>
            <a:ln w="12700">
              <a:solidFill>
                <a:schemeClr val="tx1"/>
              </a:solidFill>
              <a:round/>
              <a:headEnd/>
              <a:tailEnd/>
            </a:ln>
          </p:spPr>
          <p:txBody>
            <a:bodyPr wrap="none" anchor="ctr"/>
            <a:lstStyle/>
            <a:p>
              <a:endParaRPr lang="en-IN"/>
            </a:p>
          </p:txBody>
        </p:sp>
        <p:sp>
          <p:nvSpPr>
            <p:cNvPr id="12340" name="Line 110"/>
            <p:cNvSpPr>
              <a:spLocks noChangeShapeType="1"/>
            </p:cNvSpPr>
            <p:nvPr/>
          </p:nvSpPr>
          <p:spPr bwMode="auto">
            <a:xfrm flipH="1">
              <a:off x="4902" y="2400"/>
              <a:ext cx="192" cy="270"/>
            </a:xfrm>
            <a:prstGeom prst="line">
              <a:avLst/>
            </a:prstGeom>
            <a:noFill/>
            <a:ln w="12700">
              <a:solidFill>
                <a:schemeClr val="tx1"/>
              </a:solidFill>
              <a:round/>
              <a:headEnd/>
              <a:tailEnd/>
            </a:ln>
          </p:spPr>
          <p:txBody>
            <a:bodyPr wrap="none" anchor="ctr"/>
            <a:lstStyle/>
            <a:p>
              <a:endParaRPr lang="en-IN"/>
            </a:p>
          </p:txBody>
        </p:sp>
        <p:sp>
          <p:nvSpPr>
            <p:cNvPr id="12341" name="Line 111"/>
            <p:cNvSpPr>
              <a:spLocks noChangeShapeType="1"/>
            </p:cNvSpPr>
            <p:nvPr/>
          </p:nvSpPr>
          <p:spPr bwMode="auto">
            <a:xfrm flipH="1">
              <a:off x="4740" y="1710"/>
              <a:ext cx="402" cy="288"/>
            </a:xfrm>
            <a:prstGeom prst="line">
              <a:avLst/>
            </a:prstGeom>
            <a:noFill/>
            <a:ln w="12700">
              <a:solidFill>
                <a:schemeClr val="tx1"/>
              </a:solidFill>
              <a:round/>
              <a:headEnd/>
              <a:tailEnd/>
            </a:ln>
          </p:spPr>
          <p:txBody>
            <a:bodyPr wrap="none" anchor="ctr"/>
            <a:lstStyle/>
            <a:p>
              <a:endParaRPr lang="en-IN"/>
            </a:p>
          </p:txBody>
        </p:sp>
        <p:sp>
          <p:nvSpPr>
            <p:cNvPr id="12342" name="Line 112"/>
            <p:cNvSpPr>
              <a:spLocks noChangeShapeType="1"/>
            </p:cNvSpPr>
            <p:nvPr/>
          </p:nvSpPr>
          <p:spPr bwMode="auto">
            <a:xfrm flipH="1">
              <a:off x="4746" y="1290"/>
              <a:ext cx="252" cy="192"/>
            </a:xfrm>
            <a:prstGeom prst="line">
              <a:avLst/>
            </a:prstGeom>
            <a:noFill/>
            <a:ln w="12700">
              <a:solidFill>
                <a:schemeClr val="tx1"/>
              </a:solidFill>
              <a:round/>
              <a:headEnd/>
              <a:tailEnd/>
            </a:ln>
          </p:spPr>
          <p:txBody>
            <a:bodyPr wrap="none" anchor="ctr"/>
            <a:lstStyle/>
            <a:p>
              <a:endParaRPr lang="en-IN"/>
            </a:p>
          </p:txBody>
        </p:sp>
        <p:sp>
          <p:nvSpPr>
            <p:cNvPr id="12343" name="Line 113"/>
            <p:cNvSpPr>
              <a:spLocks noChangeShapeType="1"/>
            </p:cNvSpPr>
            <p:nvPr/>
          </p:nvSpPr>
          <p:spPr bwMode="auto">
            <a:xfrm flipH="1">
              <a:off x="5262" y="1422"/>
              <a:ext cx="144" cy="132"/>
            </a:xfrm>
            <a:prstGeom prst="line">
              <a:avLst/>
            </a:prstGeom>
            <a:noFill/>
            <a:ln w="12700">
              <a:solidFill>
                <a:schemeClr val="tx1"/>
              </a:solidFill>
              <a:round/>
              <a:headEnd/>
              <a:tailEnd/>
            </a:ln>
          </p:spPr>
          <p:txBody>
            <a:bodyPr wrap="none" anchor="ctr"/>
            <a:lstStyle/>
            <a:p>
              <a:endParaRPr lang="en-IN"/>
            </a:p>
          </p:txBody>
        </p:sp>
        <p:sp>
          <p:nvSpPr>
            <p:cNvPr id="12344" name="Text Box 114"/>
            <p:cNvSpPr txBox="1">
              <a:spLocks noChangeArrowheads="1"/>
            </p:cNvSpPr>
            <p:nvPr/>
          </p:nvSpPr>
          <p:spPr bwMode="auto">
            <a:xfrm>
              <a:off x="3278" y="1151"/>
              <a:ext cx="890" cy="298"/>
            </a:xfrm>
            <a:prstGeom prst="rect">
              <a:avLst/>
            </a:prstGeom>
            <a:noFill/>
            <a:ln w="9525">
              <a:noFill/>
              <a:miter lim="800000"/>
              <a:headEnd/>
              <a:tailEnd/>
            </a:ln>
          </p:spPr>
          <p:txBody>
            <a:bodyPr wrap="none">
              <a:spAutoFit/>
            </a:bodyPr>
            <a:lstStyle/>
            <a:p>
              <a:r>
                <a:rPr lang="en-US" sz="2000">
                  <a:solidFill>
                    <a:srgbClr val="FF0000"/>
                  </a:solidFill>
                  <a:latin typeface="Comic Sans MS" pitchFamily="66" charset="0"/>
                </a:rPr>
                <a:t>local ISP</a:t>
              </a:r>
              <a:endParaRPr lang="en-US"/>
            </a:p>
          </p:txBody>
        </p:sp>
        <p:sp>
          <p:nvSpPr>
            <p:cNvPr id="12345" name="Text Box 115"/>
            <p:cNvSpPr txBox="1">
              <a:spLocks noChangeArrowheads="1"/>
            </p:cNvSpPr>
            <p:nvPr/>
          </p:nvSpPr>
          <p:spPr bwMode="auto">
            <a:xfrm>
              <a:off x="3230" y="3407"/>
              <a:ext cx="845" cy="526"/>
            </a:xfrm>
            <a:prstGeom prst="rect">
              <a:avLst/>
            </a:prstGeom>
            <a:noFill/>
            <a:ln w="9525">
              <a:noFill/>
              <a:miter lim="800000"/>
              <a:headEnd/>
              <a:tailEnd/>
            </a:ln>
          </p:spPr>
          <p:txBody>
            <a:bodyPr wrap="none">
              <a:spAutoFit/>
            </a:bodyPr>
            <a:lstStyle/>
            <a:p>
              <a:r>
                <a:rPr lang="en-US" sz="2000">
                  <a:solidFill>
                    <a:srgbClr val="FF0000"/>
                  </a:solidFill>
                  <a:latin typeface="Comic Sans MS" pitchFamily="66" charset="0"/>
                </a:rPr>
                <a:t>company</a:t>
              </a:r>
            </a:p>
            <a:p>
              <a:r>
                <a:rPr lang="en-US" sz="2000">
                  <a:solidFill>
                    <a:srgbClr val="FF0000"/>
                  </a:solidFill>
                  <a:latin typeface="Comic Sans MS" pitchFamily="66" charset="0"/>
                </a:rPr>
                <a:t>network</a:t>
              </a:r>
              <a:endParaRPr lang="en-US"/>
            </a:p>
          </p:txBody>
        </p:sp>
        <p:sp>
          <p:nvSpPr>
            <p:cNvPr id="12346" name="Text Box 116"/>
            <p:cNvSpPr txBox="1">
              <a:spLocks noChangeArrowheads="1"/>
            </p:cNvSpPr>
            <p:nvPr/>
          </p:nvSpPr>
          <p:spPr bwMode="auto">
            <a:xfrm>
              <a:off x="4376" y="2015"/>
              <a:ext cx="1178" cy="297"/>
            </a:xfrm>
            <a:prstGeom prst="rect">
              <a:avLst/>
            </a:prstGeom>
            <a:noFill/>
            <a:ln w="9525">
              <a:noFill/>
              <a:miter lim="800000"/>
              <a:headEnd/>
              <a:tailEnd/>
            </a:ln>
          </p:spPr>
          <p:txBody>
            <a:bodyPr wrap="none">
              <a:spAutoFit/>
            </a:bodyPr>
            <a:lstStyle/>
            <a:p>
              <a:r>
                <a:rPr lang="en-US" sz="2000">
                  <a:solidFill>
                    <a:srgbClr val="FF0000"/>
                  </a:solidFill>
                  <a:latin typeface="Comic Sans MS" pitchFamily="66" charset="0"/>
                </a:rPr>
                <a:t>regional ISP</a:t>
              </a:r>
            </a:p>
          </p:txBody>
        </p:sp>
        <p:grpSp>
          <p:nvGrpSpPr>
            <p:cNvPr id="16" name="Group 117"/>
            <p:cNvGrpSpPr>
              <a:grpSpLocks/>
            </p:cNvGrpSpPr>
            <p:nvPr/>
          </p:nvGrpSpPr>
          <p:grpSpPr bwMode="auto">
            <a:xfrm>
              <a:off x="3588" y="219"/>
              <a:ext cx="360" cy="175"/>
              <a:chOff x="3600" y="219"/>
              <a:chExt cx="360" cy="175"/>
            </a:xfrm>
          </p:grpSpPr>
          <p:sp>
            <p:nvSpPr>
              <p:cNvPr id="12477" name="Oval 1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78" name="Line 11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479" name="Line 12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480" name="Rectangle 12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481" name="Oval 1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7" name="Group 123"/>
              <p:cNvGrpSpPr>
                <a:grpSpLocks/>
              </p:cNvGrpSpPr>
              <p:nvPr/>
            </p:nvGrpSpPr>
            <p:grpSpPr bwMode="auto">
              <a:xfrm>
                <a:off x="3686" y="244"/>
                <a:ext cx="177" cy="66"/>
                <a:chOff x="2848" y="848"/>
                <a:chExt cx="140" cy="98"/>
              </a:xfrm>
            </p:grpSpPr>
            <p:sp>
              <p:nvSpPr>
                <p:cNvPr id="12487" name="Line 1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88" name="Line 1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89" name="Line 1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8" name="Group 127"/>
              <p:cNvGrpSpPr>
                <a:grpSpLocks/>
              </p:cNvGrpSpPr>
              <p:nvPr/>
            </p:nvGrpSpPr>
            <p:grpSpPr bwMode="auto">
              <a:xfrm flipV="1">
                <a:off x="3686" y="243"/>
                <a:ext cx="177" cy="66"/>
                <a:chOff x="2848" y="848"/>
                <a:chExt cx="140" cy="98"/>
              </a:xfrm>
            </p:grpSpPr>
            <p:sp>
              <p:nvSpPr>
                <p:cNvPr id="12484" name="Line 1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85" name="Line 12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86" name="Line 13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9" name="Group 131"/>
            <p:cNvGrpSpPr>
              <a:grpSpLocks/>
            </p:cNvGrpSpPr>
            <p:nvPr/>
          </p:nvGrpSpPr>
          <p:grpSpPr bwMode="auto">
            <a:xfrm>
              <a:off x="3595" y="651"/>
              <a:ext cx="150" cy="307"/>
              <a:chOff x="4180" y="783"/>
              <a:chExt cx="150" cy="307"/>
            </a:xfrm>
          </p:grpSpPr>
          <p:sp>
            <p:nvSpPr>
              <p:cNvPr id="12469" name="AutoShape 13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470" name="Rectangle 13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471" name="Rectangle 1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472" name="AutoShape 1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473" name="Line 13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IN"/>
              </a:p>
            </p:txBody>
          </p:sp>
          <p:sp>
            <p:nvSpPr>
              <p:cNvPr id="12474" name="Line 13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IN"/>
              </a:p>
            </p:txBody>
          </p:sp>
          <p:sp>
            <p:nvSpPr>
              <p:cNvPr id="12475" name="Rectangle 1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476" name="Rectangle 13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12349" name="Object 140"/>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3088" name="Clip" r:id="rId24" imgW="1307263" imgH="1084139" progId="">
                    <p:embed/>
                  </p:oleObj>
                </mc:Choice>
                <mc:Fallback>
                  <p:oleObj name="Clip" r:id="rId24" imgW="1307263" imgH="1084139" progId="">
                    <p:embed/>
                    <p:pic>
                      <p:nvPicPr>
                        <p:cNvPr id="12349"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41"/>
            <p:cNvGrpSpPr>
              <a:grpSpLocks/>
            </p:cNvGrpSpPr>
            <p:nvPr/>
          </p:nvGrpSpPr>
          <p:grpSpPr bwMode="auto">
            <a:xfrm>
              <a:off x="4451" y="714"/>
              <a:ext cx="292" cy="320"/>
              <a:chOff x="2870" y="1518"/>
              <a:chExt cx="292" cy="320"/>
            </a:xfrm>
          </p:grpSpPr>
          <p:graphicFrame>
            <p:nvGraphicFramePr>
              <p:cNvPr id="12467" name="Object 14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9" name="Clip" r:id="rId25" imgW="826829" imgH="840406" progId="">
                      <p:embed/>
                    </p:oleObj>
                  </mc:Choice>
                  <mc:Fallback>
                    <p:oleObj name="Clip" r:id="rId25" imgW="826829" imgH="840406" progId="">
                      <p:embed/>
                      <p:pic>
                        <p:nvPicPr>
                          <p:cNvPr id="12467" name="Object 1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68" name="Object 14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0" name="Clip" r:id="rId26" imgW="1268295" imgH="1199426" progId="">
                      <p:embed/>
                    </p:oleObj>
                  </mc:Choice>
                  <mc:Fallback>
                    <p:oleObj name="Clip" r:id="rId26" imgW="1268295" imgH="1199426" progId="">
                      <p:embed/>
                      <p:pic>
                        <p:nvPicPr>
                          <p:cNvPr id="12468" name="Object 1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144"/>
            <p:cNvGrpSpPr>
              <a:grpSpLocks/>
            </p:cNvGrpSpPr>
            <p:nvPr/>
          </p:nvGrpSpPr>
          <p:grpSpPr bwMode="auto">
            <a:xfrm>
              <a:off x="3690" y="1566"/>
              <a:ext cx="360" cy="175"/>
              <a:chOff x="3600" y="219"/>
              <a:chExt cx="360" cy="175"/>
            </a:xfrm>
          </p:grpSpPr>
          <p:sp>
            <p:nvSpPr>
              <p:cNvPr id="12454"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55" name="Line 14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456" name="Line 14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457" name="Rectangle 14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458"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 name="Group 150"/>
              <p:cNvGrpSpPr>
                <a:grpSpLocks/>
              </p:cNvGrpSpPr>
              <p:nvPr/>
            </p:nvGrpSpPr>
            <p:grpSpPr bwMode="auto">
              <a:xfrm>
                <a:off x="3686" y="244"/>
                <a:ext cx="177" cy="66"/>
                <a:chOff x="2848" y="848"/>
                <a:chExt cx="140" cy="98"/>
              </a:xfrm>
            </p:grpSpPr>
            <p:sp>
              <p:nvSpPr>
                <p:cNvPr id="12464" name="Line 15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65" name="Line 15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66" name="Line 15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23" name="Group 154"/>
              <p:cNvGrpSpPr>
                <a:grpSpLocks/>
              </p:cNvGrpSpPr>
              <p:nvPr/>
            </p:nvGrpSpPr>
            <p:grpSpPr bwMode="auto">
              <a:xfrm flipV="1">
                <a:off x="3686" y="243"/>
                <a:ext cx="177" cy="66"/>
                <a:chOff x="2848" y="848"/>
                <a:chExt cx="140" cy="98"/>
              </a:xfrm>
            </p:grpSpPr>
            <p:sp>
              <p:nvSpPr>
                <p:cNvPr id="12461" name="Line 15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62" name="Line 1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63" name="Line 1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24" name="Group 158"/>
            <p:cNvGrpSpPr>
              <a:grpSpLocks/>
            </p:cNvGrpSpPr>
            <p:nvPr/>
          </p:nvGrpSpPr>
          <p:grpSpPr bwMode="auto">
            <a:xfrm>
              <a:off x="4374" y="1395"/>
              <a:ext cx="360" cy="175"/>
              <a:chOff x="3600" y="219"/>
              <a:chExt cx="360" cy="175"/>
            </a:xfrm>
          </p:grpSpPr>
          <p:sp>
            <p:nvSpPr>
              <p:cNvPr id="12441"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42" name="Line 16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443" name="Line 16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444" name="Rectangle 16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445"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5" name="Group 164"/>
              <p:cNvGrpSpPr>
                <a:grpSpLocks/>
              </p:cNvGrpSpPr>
              <p:nvPr/>
            </p:nvGrpSpPr>
            <p:grpSpPr bwMode="auto">
              <a:xfrm>
                <a:off x="3686" y="244"/>
                <a:ext cx="177" cy="66"/>
                <a:chOff x="2848" y="848"/>
                <a:chExt cx="140" cy="98"/>
              </a:xfrm>
            </p:grpSpPr>
            <p:sp>
              <p:nvSpPr>
                <p:cNvPr id="12451" name="Line 16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52" name="Line 1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53" name="Line 1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26" name="Group 168"/>
              <p:cNvGrpSpPr>
                <a:grpSpLocks/>
              </p:cNvGrpSpPr>
              <p:nvPr/>
            </p:nvGrpSpPr>
            <p:grpSpPr bwMode="auto">
              <a:xfrm flipV="1">
                <a:off x="3686" y="243"/>
                <a:ext cx="177" cy="66"/>
                <a:chOff x="2848" y="848"/>
                <a:chExt cx="140" cy="98"/>
              </a:xfrm>
            </p:grpSpPr>
            <p:sp>
              <p:nvSpPr>
                <p:cNvPr id="12448" name="Line 1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49" name="Line 1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50" name="Line 1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27" name="Group 172"/>
            <p:cNvGrpSpPr>
              <a:grpSpLocks/>
            </p:cNvGrpSpPr>
            <p:nvPr/>
          </p:nvGrpSpPr>
          <p:grpSpPr bwMode="auto">
            <a:xfrm>
              <a:off x="4386" y="1887"/>
              <a:ext cx="360" cy="175"/>
              <a:chOff x="3600" y="219"/>
              <a:chExt cx="360" cy="175"/>
            </a:xfrm>
          </p:grpSpPr>
          <p:sp>
            <p:nvSpPr>
              <p:cNvPr id="12428"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29" name="Line 17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430" name="Line 17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431" name="Rectangle 17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432"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8" name="Group 178"/>
              <p:cNvGrpSpPr>
                <a:grpSpLocks/>
              </p:cNvGrpSpPr>
              <p:nvPr/>
            </p:nvGrpSpPr>
            <p:grpSpPr bwMode="auto">
              <a:xfrm>
                <a:off x="3686" y="244"/>
                <a:ext cx="177" cy="66"/>
                <a:chOff x="2848" y="848"/>
                <a:chExt cx="140" cy="98"/>
              </a:xfrm>
            </p:grpSpPr>
            <p:sp>
              <p:nvSpPr>
                <p:cNvPr id="12438" name="Line 17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39" name="Line 18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40" name="Line 18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29" name="Group 182"/>
              <p:cNvGrpSpPr>
                <a:grpSpLocks/>
              </p:cNvGrpSpPr>
              <p:nvPr/>
            </p:nvGrpSpPr>
            <p:grpSpPr bwMode="auto">
              <a:xfrm flipV="1">
                <a:off x="3686" y="243"/>
                <a:ext cx="177" cy="66"/>
                <a:chOff x="2848" y="848"/>
                <a:chExt cx="140" cy="98"/>
              </a:xfrm>
            </p:grpSpPr>
            <p:sp>
              <p:nvSpPr>
                <p:cNvPr id="12435" name="Line 18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36" name="Line 18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37" name="Line 18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30" name="Group 186"/>
            <p:cNvGrpSpPr>
              <a:grpSpLocks/>
            </p:cNvGrpSpPr>
            <p:nvPr/>
          </p:nvGrpSpPr>
          <p:grpSpPr bwMode="auto">
            <a:xfrm>
              <a:off x="5082" y="1551"/>
              <a:ext cx="360" cy="175"/>
              <a:chOff x="3600" y="219"/>
              <a:chExt cx="360" cy="175"/>
            </a:xfrm>
          </p:grpSpPr>
          <p:sp>
            <p:nvSpPr>
              <p:cNvPr id="12415"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16" name="Line 18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417" name="Line 18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418" name="Rectangle 19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419"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31" name="Group 192"/>
              <p:cNvGrpSpPr>
                <a:grpSpLocks/>
              </p:cNvGrpSpPr>
              <p:nvPr/>
            </p:nvGrpSpPr>
            <p:grpSpPr bwMode="auto">
              <a:xfrm>
                <a:off x="3686" y="244"/>
                <a:ext cx="177" cy="66"/>
                <a:chOff x="2848" y="848"/>
                <a:chExt cx="140" cy="98"/>
              </a:xfrm>
            </p:grpSpPr>
            <p:sp>
              <p:nvSpPr>
                <p:cNvPr id="12425" name="Line 19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26" name="Line 19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27" name="Line 19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2549" name="Group 196"/>
              <p:cNvGrpSpPr>
                <a:grpSpLocks/>
              </p:cNvGrpSpPr>
              <p:nvPr/>
            </p:nvGrpSpPr>
            <p:grpSpPr bwMode="auto">
              <a:xfrm flipV="1">
                <a:off x="3686" y="243"/>
                <a:ext cx="177" cy="66"/>
                <a:chOff x="2848" y="848"/>
                <a:chExt cx="140" cy="98"/>
              </a:xfrm>
            </p:grpSpPr>
            <p:sp>
              <p:nvSpPr>
                <p:cNvPr id="12422" name="Line 19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23" name="Line 19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24" name="Line 19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2550" name="Group 200"/>
            <p:cNvGrpSpPr>
              <a:grpSpLocks/>
            </p:cNvGrpSpPr>
            <p:nvPr/>
          </p:nvGrpSpPr>
          <p:grpSpPr bwMode="auto">
            <a:xfrm>
              <a:off x="4944" y="2223"/>
              <a:ext cx="360" cy="175"/>
              <a:chOff x="3600" y="219"/>
              <a:chExt cx="360" cy="175"/>
            </a:xfrm>
          </p:grpSpPr>
          <p:sp>
            <p:nvSpPr>
              <p:cNvPr id="12402"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403" name="Line 20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404" name="Line 20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405" name="Rectangle 204"/>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406"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51" name="Group 206"/>
              <p:cNvGrpSpPr>
                <a:grpSpLocks/>
              </p:cNvGrpSpPr>
              <p:nvPr/>
            </p:nvGrpSpPr>
            <p:grpSpPr bwMode="auto">
              <a:xfrm>
                <a:off x="3686" y="244"/>
                <a:ext cx="177" cy="66"/>
                <a:chOff x="2848" y="848"/>
                <a:chExt cx="140" cy="98"/>
              </a:xfrm>
            </p:grpSpPr>
            <p:sp>
              <p:nvSpPr>
                <p:cNvPr id="12412" name="Line 20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13" name="Line 20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14" name="Line 20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2552" name="Group 210"/>
              <p:cNvGrpSpPr>
                <a:grpSpLocks/>
              </p:cNvGrpSpPr>
              <p:nvPr/>
            </p:nvGrpSpPr>
            <p:grpSpPr bwMode="auto">
              <a:xfrm flipV="1">
                <a:off x="3686" y="243"/>
                <a:ext cx="177" cy="66"/>
                <a:chOff x="2848" y="848"/>
                <a:chExt cx="140" cy="98"/>
              </a:xfrm>
            </p:grpSpPr>
            <p:sp>
              <p:nvSpPr>
                <p:cNvPr id="12409" name="Line 2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10" name="Line 2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11" name="Line 2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2553" name="Group 214"/>
            <p:cNvGrpSpPr>
              <a:grpSpLocks/>
            </p:cNvGrpSpPr>
            <p:nvPr/>
          </p:nvGrpSpPr>
          <p:grpSpPr bwMode="auto">
            <a:xfrm>
              <a:off x="4704" y="2661"/>
              <a:ext cx="360" cy="175"/>
              <a:chOff x="3600" y="219"/>
              <a:chExt cx="360" cy="175"/>
            </a:xfrm>
          </p:grpSpPr>
          <p:sp>
            <p:nvSpPr>
              <p:cNvPr id="12389"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390" name="Line 21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391" name="Line 21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392" name="Rectangle 21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393"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54" name="Group 220"/>
              <p:cNvGrpSpPr>
                <a:grpSpLocks/>
              </p:cNvGrpSpPr>
              <p:nvPr/>
            </p:nvGrpSpPr>
            <p:grpSpPr bwMode="auto">
              <a:xfrm>
                <a:off x="3686" y="244"/>
                <a:ext cx="177" cy="66"/>
                <a:chOff x="2848" y="848"/>
                <a:chExt cx="140" cy="98"/>
              </a:xfrm>
            </p:grpSpPr>
            <p:sp>
              <p:nvSpPr>
                <p:cNvPr id="12399" name="Line 2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400" name="Line 2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401" name="Line 2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2555" name="Group 224"/>
              <p:cNvGrpSpPr>
                <a:grpSpLocks/>
              </p:cNvGrpSpPr>
              <p:nvPr/>
            </p:nvGrpSpPr>
            <p:grpSpPr bwMode="auto">
              <a:xfrm flipV="1">
                <a:off x="3686" y="243"/>
                <a:ext cx="177" cy="66"/>
                <a:chOff x="2848" y="848"/>
                <a:chExt cx="140" cy="98"/>
              </a:xfrm>
            </p:grpSpPr>
            <p:sp>
              <p:nvSpPr>
                <p:cNvPr id="12396" name="Line 22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397" name="Line 2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398" name="Line 2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2556" name="Group 228"/>
            <p:cNvGrpSpPr>
              <a:grpSpLocks/>
            </p:cNvGrpSpPr>
            <p:nvPr/>
          </p:nvGrpSpPr>
          <p:grpSpPr bwMode="auto">
            <a:xfrm>
              <a:off x="4266" y="3027"/>
              <a:ext cx="360" cy="175"/>
              <a:chOff x="3600" y="219"/>
              <a:chExt cx="360" cy="175"/>
            </a:xfrm>
          </p:grpSpPr>
          <p:sp>
            <p:nvSpPr>
              <p:cNvPr id="12376"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377" name="Line 23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378" name="Line 23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379" name="Rectangle 23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380"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57" name="Group 234"/>
              <p:cNvGrpSpPr>
                <a:grpSpLocks/>
              </p:cNvGrpSpPr>
              <p:nvPr/>
            </p:nvGrpSpPr>
            <p:grpSpPr bwMode="auto">
              <a:xfrm>
                <a:off x="3686" y="244"/>
                <a:ext cx="177" cy="66"/>
                <a:chOff x="2848" y="848"/>
                <a:chExt cx="140" cy="98"/>
              </a:xfrm>
            </p:grpSpPr>
            <p:sp>
              <p:nvSpPr>
                <p:cNvPr id="12386" name="Line 23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387" name="Line 23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388" name="Line 23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2558" name="Group 238"/>
              <p:cNvGrpSpPr>
                <a:grpSpLocks/>
              </p:cNvGrpSpPr>
              <p:nvPr/>
            </p:nvGrpSpPr>
            <p:grpSpPr bwMode="auto">
              <a:xfrm flipV="1">
                <a:off x="3686" y="243"/>
                <a:ext cx="177" cy="66"/>
                <a:chOff x="2848" y="848"/>
                <a:chExt cx="140" cy="98"/>
              </a:xfrm>
            </p:grpSpPr>
            <p:sp>
              <p:nvSpPr>
                <p:cNvPr id="12383" name="Line 23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384" name="Line 24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385" name="Line 24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grpSp>
          <p:nvGrpSpPr>
            <p:cNvPr id="12559" name="Group 242"/>
            <p:cNvGrpSpPr>
              <a:grpSpLocks/>
            </p:cNvGrpSpPr>
            <p:nvPr/>
          </p:nvGrpSpPr>
          <p:grpSpPr bwMode="auto">
            <a:xfrm>
              <a:off x="3690" y="2745"/>
              <a:ext cx="360" cy="175"/>
              <a:chOff x="3600" y="219"/>
              <a:chExt cx="360" cy="175"/>
            </a:xfrm>
          </p:grpSpPr>
          <p:sp>
            <p:nvSpPr>
              <p:cNvPr id="12363"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2364" name="Line 24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IN"/>
              </a:p>
            </p:txBody>
          </p:sp>
          <p:sp>
            <p:nvSpPr>
              <p:cNvPr id="12365" name="Line 24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IN"/>
              </a:p>
            </p:txBody>
          </p:sp>
          <p:sp>
            <p:nvSpPr>
              <p:cNvPr id="12366" name="Rectangle 24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endParaRPr lang="en-US"/>
              </a:p>
            </p:txBody>
          </p:sp>
          <p:sp>
            <p:nvSpPr>
              <p:cNvPr id="12367"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60" name="Group 248"/>
              <p:cNvGrpSpPr>
                <a:grpSpLocks/>
              </p:cNvGrpSpPr>
              <p:nvPr/>
            </p:nvGrpSpPr>
            <p:grpSpPr bwMode="auto">
              <a:xfrm>
                <a:off x="3686" y="244"/>
                <a:ext cx="177" cy="66"/>
                <a:chOff x="2848" y="848"/>
                <a:chExt cx="140" cy="98"/>
              </a:xfrm>
            </p:grpSpPr>
            <p:sp>
              <p:nvSpPr>
                <p:cNvPr id="12373" name="Line 24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374" name="Line 25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375" name="Line 25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nvGrpSpPr>
              <p:cNvPr id="12561" name="Group 252"/>
              <p:cNvGrpSpPr>
                <a:grpSpLocks/>
              </p:cNvGrpSpPr>
              <p:nvPr/>
            </p:nvGrpSpPr>
            <p:grpSpPr bwMode="auto">
              <a:xfrm flipV="1">
                <a:off x="3686" y="243"/>
                <a:ext cx="177" cy="66"/>
                <a:chOff x="2848" y="848"/>
                <a:chExt cx="140" cy="98"/>
              </a:xfrm>
            </p:grpSpPr>
            <p:sp>
              <p:nvSpPr>
                <p:cNvPr id="12370" name="Line 25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IN"/>
                </a:p>
              </p:txBody>
            </p:sp>
            <p:sp>
              <p:nvSpPr>
                <p:cNvPr id="12371" name="Line 25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IN"/>
                </a:p>
              </p:txBody>
            </p:sp>
            <p:sp>
              <p:nvSpPr>
                <p:cNvPr id="12372" name="Line 25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IN"/>
                </a:p>
              </p:txBody>
            </p:sp>
          </p:grpSp>
        </p:grpSp>
        <p:sp>
          <p:nvSpPr>
            <p:cNvPr id="12359" name="Text Box 256"/>
            <p:cNvSpPr txBox="1">
              <a:spLocks noChangeArrowheads="1"/>
            </p:cNvSpPr>
            <p:nvPr/>
          </p:nvSpPr>
          <p:spPr bwMode="auto">
            <a:xfrm>
              <a:off x="3554" y="341"/>
              <a:ext cx="684" cy="298"/>
            </a:xfrm>
            <a:prstGeom prst="rect">
              <a:avLst/>
            </a:prstGeom>
            <a:noFill/>
            <a:ln w="9525">
              <a:noFill/>
              <a:miter lim="800000"/>
              <a:headEnd/>
              <a:tailEnd/>
            </a:ln>
          </p:spPr>
          <p:txBody>
            <a:bodyPr wrap="none">
              <a:spAutoFit/>
            </a:bodyPr>
            <a:lstStyle/>
            <a:p>
              <a:r>
                <a:rPr lang="en-US" sz="2000">
                  <a:latin typeface="Comic Sans MS" pitchFamily="66" charset="0"/>
                </a:rPr>
                <a:t>router</a:t>
              </a:r>
              <a:endParaRPr lang="en-US" sz="2000"/>
            </a:p>
          </p:txBody>
        </p:sp>
        <p:sp>
          <p:nvSpPr>
            <p:cNvPr id="12360" name="Text Box 257"/>
            <p:cNvSpPr txBox="1">
              <a:spLocks noChangeArrowheads="1"/>
            </p:cNvSpPr>
            <p:nvPr/>
          </p:nvSpPr>
          <p:spPr bwMode="auto">
            <a:xfrm>
              <a:off x="4424" y="437"/>
              <a:ext cx="1134" cy="297"/>
            </a:xfrm>
            <a:prstGeom prst="rect">
              <a:avLst/>
            </a:prstGeom>
            <a:noFill/>
            <a:ln w="9525">
              <a:noFill/>
              <a:miter lim="800000"/>
              <a:headEnd/>
              <a:tailEnd/>
            </a:ln>
          </p:spPr>
          <p:txBody>
            <a:bodyPr wrap="none">
              <a:spAutoFit/>
            </a:bodyPr>
            <a:lstStyle/>
            <a:p>
              <a:r>
                <a:rPr lang="en-US" sz="2000">
                  <a:latin typeface="Comic Sans MS" pitchFamily="66" charset="0"/>
                </a:rPr>
                <a:t>workstation</a:t>
              </a:r>
              <a:endParaRPr lang="en-US" sz="2000"/>
            </a:p>
          </p:txBody>
        </p:sp>
        <p:sp>
          <p:nvSpPr>
            <p:cNvPr id="12361" name="Text Box 258"/>
            <p:cNvSpPr txBox="1">
              <a:spLocks noChangeArrowheads="1"/>
            </p:cNvSpPr>
            <p:nvPr/>
          </p:nvSpPr>
          <p:spPr bwMode="auto">
            <a:xfrm>
              <a:off x="3710" y="724"/>
              <a:ext cx="686" cy="298"/>
            </a:xfrm>
            <a:prstGeom prst="rect">
              <a:avLst/>
            </a:prstGeom>
            <a:noFill/>
            <a:ln w="9525">
              <a:noFill/>
              <a:miter lim="800000"/>
              <a:headEnd/>
              <a:tailEnd/>
            </a:ln>
          </p:spPr>
          <p:txBody>
            <a:bodyPr wrap="none">
              <a:spAutoFit/>
            </a:bodyPr>
            <a:lstStyle/>
            <a:p>
              <a:r>
                <a:rPr lang="en-US" sz="2000">
                  <a:latin typeface="Comic Sans MS" pitchFamily="66" charset="0"/>
                </a:rPr>
                <a:t>server</a:t>
              </a:r>
              <a:endParaRPr lang="en-US" sz="2000"/>
            </a:p>
          </p:txBody>
        </p:sp>
        <p:sp>
          <p:nvSpPr>
            <p:cNvPr id="12362" name="Text Box 259"/>
            <p:cNvSpPr txBox="1">
              <a:spLocks noChangeArrowheads="1"/>
            </p:cNvSpPr>
            <p:nvPr/>
          </p:nvSpPr>
          <p:spPr bwMode="auto">
            <a:xfrm>
              <a:off x="4700" y="864"/>
              <a:ext cx="679" cy="297"/>
            </a:xfrm>
            <a:prstGeom prst="rect">
              <a:avLst/>
            </a:prstGeom>
            <a:noFill/>
            <a:ln w="9525">
              <a:noFill/>
              <a:miter lim="800000"/>
              <a:headEnd/>
              <a:tailEnd/>
            </a:ln>
          </p:spPr>
          <p:txBody>
            <a:bodyPr wrap="none">
              <a:spAutoFit/>
            </a:bodyPr>
            <a:lstStyle/>
            <a:p>
              <a:r>
                <a:rPr lang="en-US" sz="2000">
                  <a:latin typeface="Comic Sans MS" pitchFamily="66" charset="0"/>
                </a:rPr>
                <a:t>mobile</a:t>
              </a:r>
              <a:endParaRPr lang="en-US" sz="2000"/>
            </a:p>
          </p:txBody>
        </p:sp>
      </p:grpSp>
      <p:sp>
        <p:nvSpPr>
          <p:cNvPr id="12295" name="Line 261"/>
          <p:cNvSpPr>
            <a:spLocks noChangeShapeType="1"/>
          </p:cNvSpPr>
          <p:nvPr/>
        </p:nvSpPr>
        <p:spPr bwMode="auto">
          <a:xfrm flipV="1">
            <a:off x="6248400" y="4827588"/>
            <a:ext cx="1588" cy="249237"/>
          </a:xfrm>
          <a:prstGeom prst="line">
            <a:avLst/>
          </a:prstGeom>
          <a:noFill/>
          <a:ln w="12700">
            <a:solidFill>
              <a:schemeClr val="tx1"/>
            </a:solidFill>
            <a:round/>
            <a:headEnd/>
            <a:tailEnd/>
          </a:ln>
        </p:spPr>
        <p:txBody>
          <a:bodyPr wrap="none" anchor="ctr"/>
          <a:lstStyle/>
          <a:p>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5"/>
          <p:cNvSpPr txBox="1">
            <a:spLocks noGrp="1"/>
          </p:cNvSpPr>
          <p:nvPr/>
        </p:nvSpPr>
        <p:spPr bwMode="auto">
          <a:xfrm>
            <a:off x="5715000" y="5853113"/>
            <a:ext cx="2895600" cy="457200"/>
          </a:xfrm>
          <a:prstGeom prst="rect">
            <a:avLst/>
          </a:prstGeom>
          <a:noFill/>
          <a:ln w="9525">
            <a:noFill/>
            <a:miter lim="800000"/>
            <a:headEnd/>
            <a:tailEnd/>
          </a:ln>
        </p:spPr>
        <p:txBody>
          <a:bodyPr/>
          <a:lstStyle/>
          <a:p>
            <a:pPr algn="r"/>
            <a:endParaRPr lang="en-US" sz="1400"/>
          </a:p>
        </p:txBody>
      </p:sp>
      <p:sp>
        <p:nvSpPr>
          <p:cNvPr id="23555" name="Rectangle 2"/>
          <p:cNvSpPr>
            <a:spLocks noGrp="1" noChangeArrowheads="1"/>
          </p:cNvSpPr>
          <p:nvPr>
            <p:ph type="title" idx="4294967295"/>
          </p:nvPr>
        </p:nvSpPr>
        <p:spPr>
          <a:xfrm>
            <a:off x="0" y="357166"/>
            <a:ext cx="8913813" cy="914400"/>
          </a:xfrm>
        </p:spPr>
        <p:txBody>
          <a:bodyPr/>
          <a:lstStyle/>
          <a:p>
            <a:r>
              <a:rPr lang="en-US"/>
              <a:t>Protocol</a:t>
            </a:r>
          </a:p>
        </p:txBody>
      </p:sp>
      <p:sp>
        <p:nvSpPr>
          <p:cNvPr id="23556" name="Rectangle 4"/>
          <p:cNvSpPr>
            <a:spLocks noGrp="1" noChangeArrowheads="1"/>
          </p:cNvSpPr>
          <p:nvPr>
            <p:ph type="body" sz="half" idx="4294967295"/>
          </p:nvPr>
        </p:nvSpPr>
        <p:spPr>
          <a:xfrm>
            <a:off x="685800" y="1371600"/>
            <a:ext cx="7924800" cy="1731963"/>
          </a:xfrm>
        </p:spPr>
        <p:txBody>
          <a:bodyPr/>
          <a:lstStyle/>
          <a:p>
            <a:pPr>
              <a:buFont typeface="Wingdings" pitchFamily="2" charset="2"/>
              <a:buNone/>
            </a:pPr>
            <a:r>
              <a:rPr lang="en-US" sz="2400" u="sng" dirty="0">
                <a:solidFill>
                  <a:schemeClr val="accent2"/>
                </a:solidFill>
              </a:rPr>
              <a:t>network protocols:</a:t>
            </a:r>
            <a:endParaRPr lang="en-US" sz="2400" dirty="0">
              <a:solidFill>
                <a:schemeClr val="accent2"/>
              </a:solidFill>
            </a:endParaRPr>
          </a:p>
          <a:p>
            <a:r>
              <a:rPr lang="en-US" sz="2400" dirty="0"/>
              <a:t>all communication activity in Internet governed by protocols</a:t>
            </a:r>
          </a:p>
        </p:txBody>
      </p:sp>
      <p:sp>
        <p:nvSpPr>
          <p:cNvPr id="23557" name="Rectangle 5"/>
          <p:cNvSpPr>
            <a:spLocks noChangeArrowheads="1"/>
          </p:cNvSpPr>
          <p:nvPr/>
        </p:nvSpPr>
        <p:spPr bwMode="auto">
          <a:xfrm>
            <a:off x="428596" y="3297238"/>
            <a:ext cx="7659717" cy="2151062"/>
          </a:xfrm>
          <a:prstGeom prst="rect">
            <a:avLst/>
          </a:prstGeom>
          <a:noFill/>
          <a:ln w="9525">
            <a:noFill/>
            <a:miter lim="800000"/>
            <a:headEnd/>
            <a:tailEnd/>
          </a:ln>
        </p:spPr>
        <p:txBody>
          <a:bodyPr/>
          <a:lstStyle/>
          <a:p>
            <a:pPr marL="342900" indent="-342900" algn="just">
              <a:spcBef>
                <a:spcPct val="20000"/>
              </a:spcBef>
              <a:buClr>
                <a:schemeClr val="accent2"/>
              </a:buClr>
              <a:buSzPct val="85000"/>
              <a:buFont typeface="Wingdings" pitchFamily="2" charset="2"/>
              <a:buNone/>
            </a:pPr>
            <a:r>
              <a:rPr lang="en-US" i="1" dirty="0">
                <a:latin typeface="Comic Sans MS" pitchFamily="66" charset="0"/>
              </a:rPr>
              <a:t>	Protocols define format, order of messages sent and received among network entities, and actions taken on message transmission, receipt</a:t>
            </a:r>
            <a:r>
              <a:rPr lang="en-US" i="1" dirty="0">
                <a:solidFill>
                  <a:srgbClr val="FF0000"/>
                </a:solidFill>
                <a:latin typeface="Comic Sans MS" pitchFamily="66"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28600" y="228600"/>
            <a:ext cx="8458200" cy="1143000"/>
          </a:xfrm>
        </p:spPr>
        <p:txBody>
          <a:bodyPr/>
          <a:lstStyle/>
          <a:p>
            <a:r>
              <a:rPr lang="en-US" sz="3200"/>
              <a:t>Network edge: connection-oriented service</a:t>
            </a:r>
            <a:endParaRPr lang="en-US"/>
          </a:p>
        </p:txBody>
      </p:sp>
      <p:sp>
        <p:nvSpPr>
          <p:cNvPr id="27651" name="Rectangle 4"/>
          <p:cNvSpPr>
            <a:spLocks noGrp="1" noChangeArrowheads="1"/>
          </p:cNvSpPr>
          <p:nvPr>
            <p:ph type="body" sz="half" idx="4294967295"/>
          </p:nvPr>
        </p:nvSpPr>
        <p:spPr>
          <a:xfrm>
            <a:off x="701675" y="1371600"/>
            <a:ext cx="7985125" cy="4525963"/>
          </a:xfrm>
        </p:spPr>
        <p:txBody>
          <a:bodyPr>
            <a:normAutofit fontScale="92500" lnSpcReduction="10000"/>
          </a:bodyPr>
          <a:lstStyle/>
          <a:p>
            <a:pPr>
              <a:buFont typeface="Wingdings" pitchFamily="2" charset="2"/>
              <a:buNone/>
            </a:pPr>
            <a:r>
              <a:rPr lang="en-US">
                <a:solidFill>
                  <a:schemeClr val="accent2"/>
                </a:solidFill>
              </a:rPr>
              <a:t>TCP [</a:t>
            </a:r>
            <a:r>
              <a:rPr lang="en-US" sz="2400">
                <a:solidFill>
                  <a:schemeClr val="accent2"/>
                </a:solidFill>
              </a:rPr>
              <a:t> Transmission Control Protocol ]</a:t>
            </a:r>
          </a:p>
          <a:p>
            <a:r>
              <a:rPr lang="en-US" sz="2400" i="1">
                <a:solidFill>
                  <a:schemeClr val="accent2"/>
                </a:solidFill>
              </a:rPr>
              <a:t>reliable, in-order</a:t>
            </a:r>
            <a:r>
              <a:rPr lang="en-US" sz="2400">
                <a:solidFill>
                  <a:schemeClr val="accent2"/>
                </a:solidFill>
              </a:rPr>
              <a:t> : </a:t>
            </a:r>
            <a:r>
              <a:rPr lang="en-US" sz="2400"/>
              <a:t>byte-stream data transfer</a:t>
            </a:r>
          </a:p>
          <a:p>
            <a:pPr lvl="1"/>
            <a:r>
              <a:rPr lang="en-US" sz="2000"/>
              <a:t>loss: acknowledgements and retransmissions</a:t>
            </a:r>
          </a:p>
          <a:p>
            <a:r>
              <a:rPr lang="en-US" sz="2400" i="1">
                <a:solidFill>
                  <a:schemeClr val="accent2"/>
                </a:solidFill>
              </a:rPr>
              <a:t>flow control:</a:t>
            </a:r>
            <a:r>
              <a:rPr lang="en-US" sz="2400">
                <a:solidFill>
                  <a:schemeClr val="accent2"/>
                </a:solidFill>
              </a:rPr>
              <a:t> </a:t>
            </a:r>
          </a:p>
          <a:p>
            <a:pPr lvl="1"/>
            <a:r>
              <a:rPr lang="en-US" sz="2000"/>
              <a:t>sender won’t overwhelm receiver</a:t>
            </a:r>
          </a:p>
          <a:p>
            <a:r>
              <a:rPr lang="en-US" sz="2400" i="1">
                <a:solidFill>
                  <a:schemeClr val="accent2"/>
                </a:solidFill>
              </a:rPr>
              <a:t>congestion control:</a:t>
            </a:r>
            <a:r>
              <a:rPr lang="en-US" sz="2400">
                <a:solidFill>
                  <a:schemeClr val="accent2"/>
                </a:solidFill>
              </a:rPr>
              <a:t> </a:t>
            </a:r>
          </a:p>
          <a:p>
            <a:pPr lvl="1"/>
            <a:r>
              <a:rPr lang="en-US" sz="2000"/>
              <a:t>senders “slow down sending rate” when network congested</a:t>
            </a:r>
          </a:p>
          <a:p>
            <a:pPr>
              <a:buFont typeface="Wingdings" pitchFamily="2" charset="2"/>
              <a:buNone/>
            </a:pPr>
            <a:r>
              <a:rPr lang="en-US" u="sng">
                <a:solidFill>
                  <a:schemeClr val="accent2"/>
                </a:solidFill>
              </a:rPr>
              <a:t>Examples of applications using TCP:</a:t>
            </a:r>
            <a:r>
              <a:rPr lang="en-US" i="1">
                <a:solidFill>
                  <a:schemeClr val="accent2"/>
                </a:solidFill>
              </a:rPr>
              <a:t> </a:t>
            </a:r>
          </a:p>
          <a:p>
            <a:r>
              <a:rPr lang="en-US"/>
              <a:t>HTTP (Web), FTP (file transfer), SSH (remote secure login), SMTP (email)</a:t>
            </a:r>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8" name="Rectangle 4"/>
          <p:cNvSpPr>
            <a:spLocks noGrp="1" noChangeArrowheads="1"/>
          </p:cNvSpPr>
          <p:nvPr>
            <p:ph type="ctrTitle"/>
          </p:nvPr>
        </p:nvSpPr>
        <p:spPr>
          <a:xfrm>
            <a:off x="727075" y="1697038"/>
            <a:ext cx="7800975" cy="2006600"/>
          </a:xfrm>
        </p:spPr>
        <p:txBody>
          <a:bodyPr/>
          <a:lstStyle/>
          <a:p>
            <a:pPr algn="ctr"/>
            <a:r>
              <a:rPr lang="en-US" sz="4000" i="1" dirty="0"/>
              <a:t>Client-Server Model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C3567E2-898C-40CC-93F7-86F4CC8F8C17}" type="slidenum">
              <a:rPr lang="en-US" altLang="en-US"/>
              <a:pPr/>
              <a:t>47</a:t>
            </a:fld>
            <a:endParaRPr lang="en-US" altLang="en-US"/>
          </a:p>
        </p:txBody>
      </p:sp>
      <p:pic>
        <p:nvPicPr>
          <p:cNvPr id="1115140" name="Picture 4"/>
          <p:cNvPicPr>
            <a:picLocks noChangeAspect="1" noChangeArrowheads="1"/>
          </p:cNvPicPr>
          <p:nvPr/>
        </p:nvPicPr>
        <p:blipFill>
          <a:blip r:embed="rId2"/>
          <a:srcRect/>
          <a:stretch>
            <a:fillRect/>
          </a:stretch>
        </p:blipFill>
        <p:spPr bwMode="auto">
          <a:xfrm>
            <a:off x="1303338" y="1116015"/>
            <a:ext cx="6889750" cy="2598737"/>
          </a:xfrm>
          <a:prstGeom prst="rect">
            <a:avLst/>
          </a:prstGeom>
          <a:noFill/>
          <a:ln w="9525">
            <a:noFill/>
            <a:miter lim="800000"/>
            <a:headEnd/>
            <a:tailEnd/>
          </a:ln>
          <a:effectLst/>
        </p:spPr>
      </p:pic>
      <p:sp>
        <p:nvSpPr>
          <p:cNvPr id="1115141" name="Rectangle 5"/>
          <p:cNvSpPr>
            <a:spLocks noGrp="1" noChangeArrowheads="1"/>
          </p:cNvSpPr>
          <p:nvPr>
            <p:ph type="title"/>
          </p:nvPr>
        </p:nvSpPr>
        <p:spPr>
          <a:xfrm>
            <a:off x="0" y="142852"/>
            <a:ext cx="8913813" cy="914400"/>
          </a:xfrm>
        </p:spPr>
        <p:txBody>
          <a:bodyPr/>
          <a:lstStyle/>
          <a:p>
            <a:r>
              <a:rPr lang="en-US" altLang="en-US" dirty="0">
                <a:solidFill>
                  <a:schemeClr val="accent2"/>
                </a:solidFill>
              </a:rPr>
              <a:t>15.1 Client-server model</a:t>
            </a:r>
            <a:endParaRPr lang="en-US" dirty="0">
              <a:solidFill>
                <a:schemeClr val="accent2"/>
              </a:solidFill>
            </a:endParaRPr>
          </a:p>
        </p:txBody>
      </p:sp>
      <p:sp>
        <p:nvSpPr>
          <p:cNvPr id="1115142" name="Rectangle 6"/>
          <p:cNvSpPr>
            <a:spLocks noGrp="1" noChangeArrowheads="1"/>
          </p:cNvSpPr>
          <p:nvPr>
            <p:ph type="body" idx="1"/>
          </p:nvPr>
        </p:nvSpPr>
        <p:spPr>
          <a:xfrm>
            <a:off x="457200" y="3836988"/>
            <a:ext cx="8229600" cy="2293937"/>
          </a:xfrm>
        </p:spPr>
        <p:txBody>
          <a:bodyPr>
            <a:normAutofit fontScale="92500" lnSpcReduction="20000"/>
          </a:bodyPr>
          <a:lstStyle/>
          <a:p>
            <a:r>
              <a:rPr lang="en-US"/>
              <a:t>To make any use of the Internet, application programs should run on the two endpoints of a network connection.</a:t>
            </a:r>
          </a:p>
          <a:p>
            <a:r>
              <a:rPr lang="en-US"/>
              <a:t>The applications are the entities that communicate with each other to exchange services</a:t>
            </a:r>
          </a:p>
          <a:p>
            <a:r>
              <a:rPr lang="en-US"/>
              <a:t>“</a:t>
            </a:r>
            <a:r>
              <a:rPr lang="en-US" i="1">
                <a:solidFill>
                  <a:srgbClr val="FF3300"/>
                </a:solidFill>
              </a:rPr>
              <a:t>Client</a:t>
            </a:r>
            <a:r>
              <a:rPr lang="en-US"/>
              <a:t>” applications request service</a:t>
            </a:r>
          </a:p>
          <a:p>
            <a:r>
              <a:rPr lang="en-US"/>
              <a:t>“</a:t>
            </a:r>
            <a:r>
              <a:rPr lang="en-US" i="1">
                <a:solidFill>
                  <a:srgbClr val="FF3300"/>
                </a:solidFill>
              </a:rPr>
              <a:t>Server</a:t>
            </a:r>
            <a:r>
              <a:rPr lang="en-US"/>
              <a:t>” applications provide service.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4CE9EA0-3BDB-4EE7-A63D-4690DED0B439}" type="slidenum">
              <a:rPr lang="en-US" altLang="en-US"/>
              <a:pPr/>
              <a:t>48</a:t>
            </a:fld>
            <a:endParaRPr lang="en-US" altLang="en-US"/>
          </a:p>
        </p:txBody>
      </p:sp>
      <p:pic>
        <p:nvPicPr>
          <p:cNvPr id="1116164" name="Picture 4"/>
          <p:cNvPicPr>
            <a:picLocks noChangeAspect="1" noChangeArrowheads="1"/>
          </p:cNvPicPr>
          <p:nvPr/>
        </p:nvPicPr>
        <p:blipFill>
          <a:blip r:embed="rId2"/>
          <a:srcRect/>
          <a:stretch>
            <a:fillRect/>
          </a:stretch>
        </p:blipFill>
        <p:spPr bwMode="auto">
          <a:xfrm>
            <a:off x="4473575" y="1454150"/>
            <a:ext cx="4518025" cy="4078288"/>
          </a:xfrm>
          <a:prstGeom prst="rect">
            <a:avLst/>
          </a:prstGeom>
          <a:noFill/>
          <a:ln w="9525">
            <a:noFill/>
            <a:miter lim="800000"/>
            <a:headEnd/>
            <a:tailEnd/>
          </a:ln>
          <a:effectLst/>
        </p:spPr>
      </p:pic>
      <p:sp>
        <p:nvSpPr>
          <p:cNvPr id="1116165" name="Rectangle 5"/>
          <p:cNvSpPr>
            <a:spLocks noGrp="1" noChangeArrowheads="1"/>
          </p:cNvSpPr>
          <p:nvPr>
            <p:ph type="title"/>
          </p:nvPr>
        </p:nvSpPr>
        <p:spPr>
          <a:xfrm>
            <a:off x="488950" y="320675"/>
            <a:ext cx="8229600" cy="661988"/>
          </a:xfrm>
        </p:spPr>
        <p:txBody>
          <a:bodyPr>
            <a:normAutofit/>
          </a:bodyPr>
          <a:lstStyle/>
          <a:p>
            <a:r>
              <a:rPr lang="en-US" altLang="en-US" sz="2800" dirty="0">
                <a:solidFill>
                  <a:schemeClr val="accent2"/>
                </a:solidFill>
              </a:rPr>
              <a:t>Client-Server Relationship: Many-to-One</a:t>
            </a:r>
            <a:endParaRPr lang="en-US" sz="2800" dirty="0">
              <a:solidFill>
                <a:schemeClr val="accent2"/>
              </a:solidFill>
            </a:endParaRPr>
          </a:p>
        </p:txBody>
      </p:sp>
      <p:sp>
        <p:nvSpPr>
          <p:cNvPr id="1116166" name="Rectangle 6"/>
          <p:cNvSpPr>
            <a:spLocks noGrp="1" noChangeArrowheads="1"/>
          </p:cNvSpPr>
          <p:nvPr>
            <p:ph type="body" idx="1"/>
          </p:nvPr>
        </p:nvSpPr>
        <p:spPr>
          <a:xfrm>
            <a:off x="412750" y="1104900"/>
            <a:ext cx="4175125" cy="4906963"/>
          </a:xfrm>
        </p:spPr>
        <p:txBody>
          <a:bodyPr>
            <a:normAutofit lnSpcReduction="10000"/>
          </a:bodyPr>
          <a:lstStyle/>
          <a:p>
            <a:r>
              <a:rPr lang="en-US" b="1" i="1"/>
              <a:t>Servers</a:t>
            </a:r>
          </a:p>
          <a:p>
            <a:pPr lvl="1"/>
            <a:r>
              <a:rPr lang="en-US" sz="1800"/>
              <a:t>Run all the time (i.e. infinite)</a:t>
            </a:r>
          </a:p>
          <a:p>
            <a:pPr lvl="1"/>
            <a:r>
              <a:rPr lang="en-US" sz="1800"/>
              <a:t>Provide service to any client</a:t>
            </a:r>
          </a:p>
          <a:p>
            <a:pPr lvl="1"/>
            <a:r>
              <a:rPr lang="en-US" sz="1800"/>
              <a:t>Typically specialize in providing a certain type of service, e.g. Mail.</a:t>
            </a:r>
          </a:p>
          <a:p>
            <a:pPr lvl="1"/>
            <a:r>
              <a:rPr lang="en-US" sz="1800"/>
              <a:t>Listen to a well-known port and passively open connection.</a:t>
            </a:r>
          </a:p>
          <a:p>
            <a:pPr lvl="1"/>
            <a:endParaRPr lang="en-US" sz="1800"/>
          </a:p>
          <a:p>
            <a:r>
              <a:rPr lang="en-US" b="1" i="1"/>
              <a:t>Clients</a:t>
            </a:r>
          </a:p>
          <a:p>
            <a:pPr lvl="1"/>
            <a:r>
              <a:rPr lang="en-US" sz="1800"/>
              <a:t>Run when needed, then terminate (i.e. finite)</a:t>
            </a:r>
          </a:p>
          <a:p>
            <a:pPr lvl="1"/>
            <a:r>
              <a:rPr lang="en-US" sz="1800"/>
              <a:t>Actively Open TCP or UDP connection with Server’s socket.</a:t>
            </a:r>
          </a:p>
          <a:p>
            <a:pPr lvl="1"/>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9FA761-51DE-42D3-9543-47AEC300471D}" type="slidenum">
              <a:rPr lang="en-US" altLang="en-US"/>
              <a:pPr/>
              <a:t>49</a:t>
            </a:fld>
            <a:endParaRPr lang="en-US" altLang="en-US"/>
          </a:p>
        </p:txBody>
      </p:sp>
      <p:sp>
        <p:nvSpPr>
          <p:cNvPr id="1117189" name="Rectangle 5"/>
          <p:cNvSpPr>
            <a:spLocks noGrp="1" noChangeArrowheads="1"/>
          </p:cNvSpPr>
          <p:nvPr>
            <p:ph type="title"/>
          </p:nvPr>
        </p:nvSpPr>
        <p:spPr>
          <a:xfrm>
            <a:off x="0" y="142852"/>
            <a:ext cx="8913813" cy="914400"/>
          </a:xfrm>
        </p:spPr>
        <p:txBody>
          <a:bodyPr/>
          <a:lstStyle/>
          <a:p>
            <a:r>
              <a:rPr lang="en-US" dirty="0"/>
              <a:t>Concurrency</a:t>
            </a:r>
          </a:p>
        </p:txBody>
      </p:sp>
      <p:sp>
        <p:nvSpPr>
          <p:cNvPr id="1117190" name="Rectangle 6"/>
          <p:cNvSpPr>
            <a:spLocks noGrp="1" noChangeArrowheads="1"/>
          </p:cNvSpPr>
          <p:nvPr>
            <p:ph type="body" idx="1"/>
          </p:nvPr>
        </p:nvSpPr>
        <p:spPr>
          <a:xfrm>
            <a:off x="457200" y="1181100"/>
            <a:ext cx="8229600" cy="4949825"/>
          </a:xfrm>
        </p:spPr>
        <p:txBody>
          <a:bodyPr/>
          <a:lstStyle/>
          <a:p>
            <a:r>
              <a:rPr lang="en-US" dirty="0"/>
              <a:t>Operation mode could be either </a:t>
            </a:r>
            <a:r>
              <a:rPr lang="en-US" i="1" dirty="0">
                <a:solidFill>
                  <a:srgbClr val="FF3300"/>
                </a:solidFill>
              </a:rPr>
              <a:t>iterative</a:t>
            </a:r>
            <a:r>
              <a:rPr lang="en-US" dirty="0"/>
              <a:t> or </a:t>
            </a:r>
            <a:r>
              <a:rPr lang="en-US" i="1" dirty="0">
                <a:solidFill>
                  <a:srgbClr val="FF3300"/>
                </a:solidFill>
              </a:rPr>
              <a:t>concurrent</a:t>
            </a:r>
            <a:r>
              <a:rPr lang="en-US" dirty="0"/>
              <a:t>.</a:t>
            </a:r>
          </a:p>
          <a:p>
            <a:r>
              <a:rPr lang="en-US" dirty="0"/>
              <a:t>In clients:</a:t>
            </a:r>
          </a:p>
          <a:p>
            <a:pPr lvl="1"/>
            <a:r>
              <a:rPr lang="en-US" dirty="0"/>
              <a:t>Iterative mode: One client at-a-time in serial</a:t>
            </a:r>
          </a:p>
          <a:p>
            <a:pPr lvl="1"/>
            <a:r>
              <a:rPr lang="en-US" dirty="0"/>
              <a:t>Concurrent mode: Several clients run at the same time</a:t>
            </a:r>
          </a:p>
          <a:p>
            <a:r>
              <a:rPr lang="en-US" dirty="0"/>
              <a:t>In servers:</a:t>
            </a:r>
          </a:p>
          <a:p>
            <a:pPr lvl="1"/>
            <a:r>
              <a:rPr lang="en-US" dirty="0"/>
              <a:t>Iterative mode: serve one client at-a-time (clients wait in a queue)</a:t>
            </a:r>
          </a:p>
          <a:p>
            <a:pPr lvl="1"/>
            <a:r>
              <a:rPr lang="en-US" dirty="0"/>
              <a:t>Concurrent mode: serve multiple clients concurrently and independently.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AutoShape 2"/>
          <p:cNvSpPr>
            <a:spLocks noGrp="1" noChangeArrowheads="1"/>
          </p:cNvSpPr>
          <p:nvPr>
            <p:ph type="title"/>
          </p:nvPr>
        </p:nvSpPr>
        <p:spPr>
          <a:xfrm>
            <a:off x="0" y="533400"/>
            <a:ext cx="8913813" cy="914400"/>
          </a:xfrm>
          <a:ln/>
        </p:spPr>
        <p:txBody>
          <a:bodyPr/>
          <a:lstStyle/>
          <a:p>
            <a:r>
              <a:rPr lang="en-US" dirty="0"/>
              <a:t>Wire Media</a:t>
            </a:r>
          </a:p>
        </p:txBody>
      </p:sp>
      <p:pic>
        <p:nvPicPr>
          <p:cNvPr id="343044" name="Picture 4" descr="bal95588_0714"/>
          <p:cNvPicPr>
            <a:picLocks noChangeAspect="1" noChangeArrowheads="1"/>
          </p:cNvPicPr>
          <p:nvPr/>
        </p:nvPicPr>
        <p:blipFill>
          <a:blip r:embed="rId3">
            <a:clrChange>
              <a:clrFrom>
                <a:srgbClr val="FCFBFB"/>
              </a:clrFrom>
              <a:clrTo>
                <a:srgbClr val="FCFBFB">
                  <a:alpha val="0"/>
                </a:srgbClr>
              </a:clrTo>
            </a:clrChange>
          </a:blip>
          <a:srcRect/>
          <a:stretch>
            <a:fillRect/>
          </a:stretch>
        </p:blipFill>
        <p:spPr bwMode="auto">
          <a:xfrm>
            <a:off x="685800" y="1700808"/>
            <a:ext cx="7848600" cy="4724400"/>
          </a:xfrm>
          <a:prstGeom prst="rect">
            <a:avLst/>
          </a:prstGeom>
          <a:solidFill>
            <a:schemeClr val="bg1"/>
          </a:solid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algn="ctr"/>
            <a:r>
              <a:rPr lang="en-US" dirty="0"/>
              <a:t>Data Capture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r>
              <a:rPr lang="en-US"/>
              <a:t>Outline</a:t>
            </a:r>
          </a:p>
        </p:txBody>
      </p:sp>
      <p:sp>
        <p:nvSpPr>
          <p:cNvPr id="61443" name="Rectangle 1027"/>
          <p:cNvSpPr>
            <a:spLocks noGrp="1" noChangeArrowheads="1"/>
          </p:cNvSpPr>
          <p:nvPr>
            <p:ph type="body" idx="1"/>
          </p:nvPr>
        </p:nvSpPr>
        <p:spPr/>
        <p:txBody>
          <a:bodyPr/>
          <a:lstStyle/>
          <a:p>
            <a:r>
              <a:rPr lang="en-US"/>
              <a:t>why use automatic identification?</a:t>
            </a:r>
          </a:p>
          <a:p>
            <a:r>
              <a:rPr lang="en-US"/>
              <a:t>technologies</a:t>
            </a:r>
          </a:p>
          <a:p>
            <a:pPr lvl="1"/>
            <a:r>
              <a:rPr lang="en-US"/>
              <a:t>bar code</a:t>
            </a:r>
          </a:p>
          <a:p>
            <a:pPr lvl="1"/>
            <a:r>
              <a:rPr lang="en-US"/>
              <a:t>cards</a:t>
            </a:r>
          </a:p>
          <a:p>
            <a:pPr lvl="1"/>
            <a:r>
              <a:rPr lang="en-US"/>
              <a:t>radio frequency tags</a:t>
            </a:r>
          </a:p>
          <a:p>
            <a:pPr lvl="1"/>
            <a:r>
              <a:rPr lang="en-US"/>
              <a:t>other</a:t>
            </a:r>
          </a:p>
          <a:p>
            <a:r>
              <a:rPr lang="en-US"/>
              <a:t>applications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Why AutoID?</a:t>
            </a:r>
          </a:p>
        </p:txBody>
      </p:sp>
      <p:sp>
        <p:nvSpPr>
          <p:cNvPr id="6147" name="Rectangle 3"/>
          <p:cNvSpPr>
            <a:spLocks noGrp="1" noChangeArrowheads="1"/>
          </p:cNvSpPr>
          <p:nvPr>
            <p:ph type="body" idx="1"/>
          </p:nvPr>
        </p:nvSpPr>
        <p:spPr/>
        <p:txBody>
          <a:bodyPr/>
          <a:lstStyle/>
          <a:p>
            <a:r>
              <a:rPr lang="en-US"/>
              <a:t>identify items</a:t>
            </a:r>
          </a:p>
          <a:p>
            <a:r>
              <a:rPr lang="en-US"/>
              <a:t>eliminate errors in data collection</a:t>
            </a:r>
          </a:p>
          <a:p>
            <a:r>
              <a:rPr lang="en-US"/>
              <a:t>speed up data collection</a:t>
            </a:r>
          </a:p>
          <a:p>
            <a:r>
              <a:rPr lang="en-US"/>
              <a:t>track items</a:t>
            </a:r>
          </a:p>
          <a:p>
            <a:r>
              <a:rPr lang="en-US"/>
              <a:t>store information about items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AutoID Technologies</a:t>
            </a:r>
          </a:p>
        </p:txBody>
      </p:sp>
      <p:sp>
        <p:nvSpPr>
          <p:cNvPr id="7171" name="Rectangle 3"/>
          <p:cNvSpPr>
            <a:spLocks noGrp="1" noChangeArrowheads="1"/>
          </p:cNvSpPr>
          <p:nvPr>
            <p:ph type="body" idx="1"/>
          </p:nvPr>
        </p:nvSpPr>
        <p:spPr/>
        <p:txBody>
          <a:bodyPr>
            <a:normAutofit fontScale="70000" lnSpcReduction="20000"/>
          </a:bodyPr>
          <a:lstStyle/>
          <a:p>
            <a:pPr>
              <a:lnSpc>
                <a:spcPct val="90000"/>
              </a:lnSpc>
            </a:pPr>
            <a:r>
              <a:rPr lang="en-US" sz="2800"/>
              <a:t>bar codes</a:t>
            </a:r>
          </a:p>
          <a:p>
            <a:pPr lvl="1">
              <a:lnSpc>
                <a:spcPct val="90000"/>
              </a:lnSpc>
            </a:pPr>
            <a:r>
              <a:rPr lang="en-US" sz="2400"/>
              <a:t>1D (linear)</a:t>
            </a:r>
          </a:p>
          <a:p>
            <a:pPr lvl="1">
              <a:lnSpc>
                <a:spcPct val="90000"/>
              </a:lnSpc>
            </a:pPr>
            <a:r>
              <a:rPr lang="en-US" sz="2400"/>
              <a:t>2D (stacked or matrix)</a:t>
            </a:r>
          </a:p>
          <a:p>
            <a:pPr>
              <a:lnSpc>
                <a:spcPct val="90000"/>
              </a:lnSpc>
            </a:pPr>
            <a:r>
              <a:rPr lang="en-US" sz="2800"/>
              <a:t>cards</a:t>
            </a:r>
          </a:p>
          <a:p>
            <a:pPr lvl="1">
              <a:lnSpc>
                <a:spcPct val="90000"/>
              </a:lnSpc>
            </a:pPr>
            <a:r>
              <a:rPr lang="en-US" sz="2400"/>
              <a:t>magnetic stripe</a:t>
            </a:r>
          </a:p>
          <a:p>
            <a:pPr lvl="1">
              <a:lnSpc>
                <a:spcPct val="90000"/>
              </a:lnSpc>
            </a:pPr>
            <a:r>
              <a:rPr lang="en-US" sz="2400"/>
              <a:t>smart</a:t>
            </a:r>
          </a:p>
          <a:p>
            <a:pPr lvl="1">
              <a:lnSpc>
                <a:spcPct val="90000"/>
              </a:lnSpc>
            </a:pPr>
            <a:r>
              <a:rPr lang="en-US" sz="2400"/>
              <a:t>optical</a:t>
            </a:r>
          </a:p>
          <a:p>
            <a:pPr>
              <a:lnSpc>
                <a:spcPct val="90000"/>
              </a:lnSpc>
            </a:pPr>
            <a:r>
              <a:rPr lang="en-US" sz="2800"/>
              <a:t>radio frequency tags</a:t>
            </a:r>
          </a:p>
          <a:p>
            <a:pPr>
              <a:lnSpc>
                <a:spcPct val="90000"/>
              </a:lnSpc>
            </a:pPr>
            <a:r>
              <a:rPr lang="en-US" sz="2800"/>
              <a:t>contact memory</a:t>
            </a:r>
          </a:p>
          <a:p>
            <a:pPr>
              <a:lnSpc>
                <a:spcPct val="90000"/>
              </a:lnSpc>
            </a:pPr>
            <a:r>
              <a:rPr lang="en-US" sz="2800"/>
              <a:t>voice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1D (Linear) Bar Codes</a:t>
            </a:r>
          </a:p>
        </p:txBody>
      </p:sp>
      <p:sp>
        <p:nvSpPr>
          <p:cNvPr id="9219" name="Rectangle 3"/>
          <p:cNvSpPr>
            <a:spLocks noGrp="1" noChangeArrowheads="1"/>
          </p:cNvSpPr>
          <p:nvPr>
            <p:ph type="body" idx="1"/>
          </p:nvPr>
        </p:nvSpPr>
        <p:spPr/>
        <p:txBody>
          <a:bodyPr/>
          <a:lstStyle/>
          <a:p>
            <a:pPr>
              <a:lnSpc>
                <a:spcPct val="90000"/>
              </a:lnSpc>
            </a:pPr>
            <a:r>
              <a:rPr lang="en-US"/>
              <a:t>most widely used technology</a:t>
            </a:r>
          </a:p>
          <a:p>
            <a:pPr>
              <a:lnSpc>
                <a:spcPct val="90000"/>
              </a:lnSpc>
            </a:pPr>
            <a:r>
              <a:rPr lang="en-US"/>
              <a:t>bars and spaces</a:t>
            </a:r>
          </a:p>
          <a:p>
            <a:pPr>
              <a:lnSpc>
                <a:spcPct val="90000"/>
              </a:lnSpc>
            </a:pPr>
            <a:r>
              <a:rPr lang="en-US"/>
              <a:t>may be numeric or alphanumeric</a:t>
            </a:r>
          </a:p>
          <a:p>
            <a:pPr>
              <a:lnSpc>
                <a:spcPct val="90000"/>
              </a:lnSpc>
            </a:pPr>
            <a:r>
              <a:rPr lang="en-US"/>
              <a:t>low storage capacity (15-50 characters)</a:t>
            </a:r>
          </a:p>
          <a:p>
            <a:pPr>
              <a:lnSpc>
                <a:spcPct val="90000"/>
              </a:lnSpc>
            </a:pPr>
            <a:r>
              <a:rPr lang="en-US"/>
              <a:t>usually used as “license plate”</a:t>
            </a:r>
          </a:p>
          <a:p>
            <a:pPr>
              <a:lnSpc>
                <a:spcPct val="90000"/>
              </a:lnSpc>
            </a:pPr>
            <a:r>
              <a:rPr lang="en-US"/>
              <a:t>most used codes:  UPC, I-2/5, Code 39, Code 128</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UPC Code</a:t>
            </a:r>
          </a:p>
        </p:txBody>
      </p:sp>
      <p:sp>
        <p:nvSpPr>
          <p:cNvPr id="11267" name="Rectangle 3"/>
          <p:cNvSpPr>
            <a:spLocks noGrp="1" noChangeArrowheads="1"/>
          </p:cNvSpPr>
          <p:nvPr>
            <p:ph type="body" idx="1"/>
          </p:nvPr>
        </p:nvSpPr>
        <p:spPr/>
        <p:txBody>
          <a:bodyPr>
            <a:normAutofit lnSpcReduction="10000"/>
          </a:bodyPr>
          <a:lstStyle/>
          <a:p>
            <a:r>
              <a:rPr lang="en-US" sz="2800"/>
              <a:t>retail applications</a:t>
            </a:r>
          </a:p>
          <a:p>
            <a:r>
              <a:rPr lang="en-US" sz="2800"/>
              <a:t>numeric, 12 digits</a:t>
            </a:r>
          </a:p>
          <a:p>
            <a:r>
              <a:rPr lang="en-US" sz="2800">
                <a:hlinkClick r:id="rId2"/>
              </a:rPr>
              <a:t>format</a:t>
            </a:r>
            <a:endParaRPr lang="en-US" sz="2800"/>
          </a:p>
          <a:p>
            <a:pPr lvl="1"/>
            <a:r>
              <a:rPr lang="en-US" sz="2400"/>
              <a:t>a character has</a:t>
            </a:r>
          </a:p>
          <a:p>
            <a:pPr lvl="2"/>
            <a:r>
              <a:rPr lang="en-US" sz="2000"/>
              <a:t>2 bars and 2 spaces</a:t>
            </a:r>
          </a:p>
          <a:p>
            <a:pPr lvl="2"/>
            <a:r>
              <a:rPr lang="en-US" sz="2000"/>
              <a:t>7 modules (bar, space is 1, 2, 3 or 4 modules wide)</a:t>
            </a:r>
          </a:p>
          <a:p>
            <a:pPr lvl="2"/>
            <a:r>
              <a:rPr lang="en-US" sz="2000"/>
              <a:t>dark module = 1, light module = 0</a:t>
            </a:r>
          </a:p>
          <a:p>
            <a:pPr lvl="1"/>
            <a:r>
              <a:rPr lang="en-US" sz="2400"/>
              <a:t>left and right are different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Interleaved 2 of 5 Code</a:t>
            </a:r>
          </a:p>
        </p:txBody>
      </p:sp>
      <p:sp>
        <p:nvSpPr>
          <p:cNvPr id="13315" name="Rectangle 3"/>
          <p:cNvSpPr>
            <a:spLocks noGrp="1" noChangeArrowheads="1"/>
          </p:cNvSpPr>
          <p:nvPr>
            <p:ph type="body" idx="1"/>
          </p:nvPr>
        </p:nvSpPr>
        <p:spPr/>
        <p:txBody>
          <a:bodyPr/>
          <a:lstStyle/>
          <a:p>
            <a:pPr>
              <a:lnSpc>
                <a:spcPct val="90000"/>
              </a:lnSpc>
            </a:pPr>
            <a:r>
              <a:rPr lang="en-US"/>
              <a:t>industrial applications (distribution)</a:t>
            </a:r>
          </a:p>
          <a:p>
            <a:pPr>
              <a:lnSpc>
                <a:spcPct val="90000"/>
              </a:lnSpc>
            </a:pPr>
            <a:r>
              <a:rPr lang="en-US"/>
              <a:t>numeric, any even number of digits</a:t>
            </a:r>
          </a:p>
          <a:p>
            <a:pPr>
              <a:lnSpc>
                <a:spcPct val="90000"/>
              </a:lnSpc>
            </a:pPr>
            <a:r>
              <a:rPr lang="en-US">
                <a:hlinkClick r:id="rId2"/>
              </a:rPr>
              <a:t>format</a:t>
            </a:r>
            <a:endParaRPr lang="en-US"/>
          </a:p>
          <a:p>
            <a:pPr lvl="1">
              <a:lnSpc>
                <a:spcPct val="90000"/>
              </a:lnSpc>
            </a:pPr>
            <a:r>
              <a:rPr lang="en-US"/>
              <a:t>start and stop characters are different</a:t>
            </a:r>
          </a:p>
          <a:p>
            <a:pPr lvl="1">
              <a:lnSpc>
                <a:spcPct val="90000"/>
              </a:lnSpc>
            </a:pPr>
            <a:r>
              <a:rPr lang="en-US"/>
              <a:t>a character has</a:t>
            </a:r>
          </a:p>
          <a:p>
            <a:pPr lvl="2">
              <a:lnSpc>
                <a:spcPct val="90000"/>
              </a:lnSpc>
            </a:pPr>
            <a:r>
              <a:rPr lang="en-US"/>
              <a:t>5 bars or 5 spaces</a:t>
            </a:r>
          </a:p>
          <a:p>
            <a:pPr lvl="2">
              <a:lnSpc>
                <a:spcPct val="90000"/>
              </a:lnSpc>
            </a:pPr>
            <a:r>
              <a:rPr lang="en-US"/>
              <a:t>2 are wide, 3 are narrow</a:t>
            </a:r>
          </a:p>
          <a:p>
            <a:pPr lvl="2">
              <a:lnSpc>
                <a:spcPct val="90000"/>
              </a:lnSpc>
            </a:pPr>
            <a:r>
              <a:rPr lang="en-US"/>
              <a:t>odd digits are bars, even are spaces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Code 39 (3 of 9)</a:t>
            </a:r>
          </a:p>
        </p:txBody>
      </p:sp>
      <p:sp>
        <p:nvSpPr>
          <p:cNvPr id="15363" name="Rectangle 3"/>
          <p:cNvSpPr>
            <a:spLocks noGrp="1" noChangeArrowheads="1"/>
          </p:cNvSpPr>
          <p:nvPr>
            <p:ph type="body" idx="1"/>
          </p:nvPr>
        </p:nvSpPr>
        <p:spPr/>
        <p:txBody>
          <a:bodyPr>
            <a:normAutofit fontScale="92500" lnSpcReduction="10000"/>
          </a:bodyPr>
          <a:lstStyle/>
          <a:p>
            <a:r>
              <a:rPr lang="en-US" sz="2800"/>
              <a:t>industrial applications</a:t>
            </a:r>
          </a:p>
          <a:p>
            <a:r>
              <a:rPr lang="en-US" sz="2800"/>
              <a:t>numeric and upper case alpha, any length</a:t>
            </a:r>
          </a:p>
          <a:p>
            <a:r>
              <a:rPr lang="en-US" sz="2800">
                <a:hlinkClick r:id="rId2"/>
              </a:rPr>
              <a:t>format</a:t>
            </a:r>
            <a:endParaRPr lang="en-US" sz="2800"/>
          </a:p>
          <a:p>
            <a:pPr lvl="1"/>
            <a:r>
              <a:rPr lang="en-US" sz="2400"/>
              <a:t>start and stop characters are the same</a:t>
            </a:r>
          </a:p>
          <a:p>
            <a:pPr lvl="1"/>
            <a:r>
              <a:rPr lang="en-US" sz="2400"/>
              <a:t>has intercharacter gap</a:t>
            </a:r>
          </a:p>
          <a:p>
            <a:pPr lvl="1"/>
            <a:r>
              <a:rPr lang="en-US" sz="2400"/>
              <a:t>a character has</a:t>
            </a:r>
          </a:p>
          <a:p>
            <a:pPr lvl="2"/>
            <a:r>
              <a:rPr lang="en-US" sz="2000"/>
              <a:t>5 bars and 4 spaces</a:t>
            </a:r>
          </a:p>
          <a:p>
            <a:pPr lvl="2"/>
            <a:r>
              <a:rPr lang="en-US" sz="2000"/>
              <a:t>2 bars and 1 space are wide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Code 128</a:t>
            </a:r>
          </a:p>
        </p:txBody>
      </p:sp>
      <p:sp>
        <p:nvSpPr>
          <p:cNvPr id="17411" name="Rectangle 3"/>
          <p:cNvSpPr>
            <a:spLocks noGrp="1" noChangeArrowheads="1"/>
          </p:cNvSpPr>
          <p:nvPr>
            <p:ph type="body" idx="1"/>
          </p:nvPr>
        </p:nvSpPr>
        <p:spPr/>
        <p:txBody>
          <a:bodyPr>
            <a:normAutofit fontScale="92500" lnSpcReduction="20000"/>
          </a:bodyPr>
          <a:lstStyle/>
          <a:p>
            <a:r>
              <a:rPr lang="en-US" sz="2800"/>
              <a:t>industrial applications</a:t>
            </a:r>
          </a:p>
          <a:p>
            <a:r>
              <a:rPr lang="en-US" sz="2800"/>
              <a:t>full ASCII character set, any length</a:t>
            </a:r>
          </a:p>
          <a:p>
            <a:r>
              <a:rPr lang="en-US" sz="2800">
                <a:hlinkClick r:id="rId2"/>
              </a:rPr>
              <a:t>format</a:t>
            </a:r>
            <a:endParaRPr lang="en-US" sz="2800"/>
          </a:p>
          <a:p>
            <a:pPr lvl="1"/>
            <a:r>
              <a:rPr lang="en-US" sz="2400"/>
              <a:t>different start and stop characters</a:t>
            </a:r>
          </a:p>
          <a:p>
            <a:pPr lvl="1"/>
            <a:r>
              <a:rPr lang="en-US" sz="2400"/>
              <a:t>uses a check character for error detection</a:t>
            </a:r>
          </a:p>
          <a:p>
            <a:pPr lvl="1"/>
            <a:r>
              <a:rPr lang="en-US" sz="2400"/>
              <a:t>a character has</a:t>
            </a:r>
          </a:p>
          <a:p>
            <a:pPr lvl="2"/>
            <a:r>
              <a:rPr lang="en-US" sz="2000"/>
              <a:t>3 bars and 3 spaces</a:t>
            </a:r>
          </a:p>
          <a:p>
            <a:pPr lvl="2"/>
            <a:r>
              <a:rPr lang="en-US" sz="2000"/>
              <a:t>11 modules total (bar, space is 1, 2, 3, or 4 modules wide)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ChangeArrowheads="1"/>
          </p:cNvSpPr>
          <p:nvPr/>
        </p:nvSpPr>
        <p:spPr bwMode="auto">
          <a:xfrm>
            <a:off x="5715000" y="3962400"/>
            <a:ext cx="2514600" cy="1676400"/>
          </a:xfrm>
          <a:prstGeom prst="rect">
            <a:avLst/>
          </a:prstGeom>
          <a:solidFill>
            <a:schemeClr val="tx1"/>
          </a:solidFill>
          <a:ln w="9525">
            <a:solidFill>
              <a:schemeClr val="tx1"/>
            </a:solidFill>
            <a:miter lim="800000"/>
            <a:headEnd/>
            <a:tailEnd/>
          </a:ln>
          <a:effectLst/>
        </p:spPr>
        <p:txBody>
          <a:bodyPr wrap="none" anchor="ctr"/>
          <a:lstStyle/>
          <a:p>
            <a:endParaRPr lang="en-IN"/>
          </a:p>
        </p:txBody>
      </p:sp>
      <p:sp>
        <p:nvSpPr>
          <p:cNvPr id="19458" name="Rectangle 2"/>
          <p:cNvSpPr>
            <a:spLocks noGrp="1" noChangeArrowheads="1"/>
          </p:cNvSpPr>
          <p:nvPr>
            <p:ph type="title"/>
          </p:nvPr>
        </p:nvSpPr>
        <p:spPr/>
        <p:txBody>
          <a:bodyPr/>
          <a:lstStyle/>
          <a:p>
            <a:r>
              <a:rPr lang="en-US"/>
              <a:t>2 Dimensional Barcodes</a:t>
            </a:r>
          </a:p>
        </p:txBody>
      </p:sp>
      <p:sp>
        <p:nvSpPr>
          <p:cNvPr id="19459" name="Rectangle 3"/>
          <p:cNvSpPr>
            <a:spLocks noGrp="1" noChangeArrowheads="1"/>
          </p:cNvSpPr>
          <p:nvPr>
            <p:ph type="body" idx="1"/>
          </p:nvPr>
        </p:nvSpPr>
        <p:spPr/>
        <p:txBody>
          <a:bodyPr/>
          <a:lstStyle/>
          <a:p>
            <a:pPr>
              <a:lnSpc>
                <a:spcPct val="90000"/>
              </a:lnSpc>
            </a:pPr>
            <a:r>
              <a:rPr lang="en-US"/>
              <a:t>Portable Data Base</a:t>
            </a:r>
          </a:p>
          <a:p>
            <a:pPr>
              <a:lnSpc>
                <a:spcPct val="90000"/>
              </a:lnSpc>
            </a:pPr>
            <a:r>
              <a:rPr lang="en-US"/>
              <a:t>Formats</a:t>
            </a:r>
          </a:p>
          <a:p>
            <a:pPr lvl="1">
              <a:lnSpc>
                <a:spcPct val="90000"/>
              </a:lnSpc>
            </a:pPr>
            <a:r>
              <a:rPr lang="en-US"/>
              <a:t>Stacked  </a:t>
            </a:r>
          </a:p>
          <a:p>
            <a:pPr lvl="1">
              <a:lnSpc>
                <a:spcPct val="90000"/>
              </a:lnSpc>
            </a:pPr>
            <a:r>
              <a:rPr lang="en-US"/>
              <a:t>Matrix</a:t>
            </a:r>
          </a:p>
          <a:p>
            <a:pPr>
              <a:lnSpc>
                <a:spcPct val="90000"/>
              </a:lnSpc>
            </a:pPr>
            <a:r>
              <a:rPr lang="en-US">
                <a:hlinkClick r:id="rId2"/>
              </a:rPr>
              <a:t>PDF417</a:t>
            </a:r>
            <a:endParaRPr lang="en-US"/>
          </a:p>
          <a:p>
            <a:pPr lvl="1">
              <a:lnSpc>
                <a:spcPct val="90000"/>
              </a:lnSpc>
            </a:pPr>
            <a:r>
              <a:rPr lang="en-US"/>
              <a:t>stacked code</a:t>
            </a:r>
          </a:p>
          <a:p>
            <a:pPr lvl="1">
              <a:lnSpc>
                <a:spcPct val="90000"/>
              </a:lnSpc>
            </a:pPr>
            <a:r>
              <a:rPr lang="en-US"/>
              <a:t>up to 2000 characters</a:t>
            </a:r>
          </a:p>
          <a:p>
            <a:pPr lvl="1">
              <a:lnSpc>
                <a:spcPct val="90000"/>
              </a:lnSpc>
            </a:pPr>
            <a:r>
              <a:rPr lang="en-US"/>
              <a:t>error correction</a:t>
            </a:r>
          </a:p>
        </p:txBody>
      </p:sp>
      <p:pic>
        <p:nvPicPr>
          <p:cNvPr id="19460" name="Picture 4" descr="D:\users\djm\2dsymbolpdf417.gif"/>
          <p:cNvPicPr>
            <a:picLocks noChangeAspect="1" noChangeArrowheads="1"/>
          </p:cNvPicPr>
          <p:nvPr/>
        </p:nvPicPr>
        <p:blipFill>
          <a:blip r:embed="rId3"/>
          <a:srcRect/>
          <a:stretch>
            <a:fillRect/>
          </a:stretch>
        </p:blipFill>
        <p:spPr bwMode="auto">
          <a:xfrm>
            <a:off x="5867400" y="4038600"/>
            <a:ext cx="2249488" cy="151288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6" name="Rectangle 4"/>
          <p:cNvSpPr>
            <a:spLocks noGrp="1" noRot="1" noChangeArrowheads="1"/>
          </p:cNvSpPr>
          <p:nvPr>
            <p:ph type="title"/>
          </p:nvPr>
        </p:nvSpPr>
        <p:spPr>
          <a:xfrm>
            <a:off x="0" y="381000"/>
            <a:ext cx="7659687" cy="838200"/>
          </a:xfrm>
        </p:spPr>
        <p:txBody>
          <a:bodyPr lIns="274320">
            <a:normAutofit fontScale="90000"/>
          </a:bodyPr>
          <a:lstStyle/>
          <a:p>
            <a:r>
              <a:rPr lang="en-US" dirty="0"/>
              <a:t>NIC – a “Network Interface Card”</a:t>
            </a:r>
          </a:p>
        </p:txBody>
      </p:sp>
      <p:sp>
        <p:nvSpPr>
          <p:cNvPr id="463877" name="Rectangle 5"/>
          <p:cNvSpPr>
            <a:spLocks noGrp="1" noChangeArrowheads="1"/>
          </p:cNvSpPr>
          <p:nvPr>
            <p:ph idx="1"/>
          </p:nvPr>
        </p:nvSpPr>
        <p:spPr>
          <a:xfrm>
            <a:off x="304800" y="1353671"/>
            <a:ext cx="8420100" cy="5199529"/>
          </a:xfrm>
        </p:spPr>
        <p:txBody>
          <a:bodyPr>
            <a:normAutofit/>
          </a:bodyPr>
          <a:lstStyle/>
          <a:p>
            <a:r>
              <a:rPr lang="en-US" sz="2400" dirty="0"/>
              <a:t>Every networked device must have a NIC</a:t>
            </a:r>
          </a:p>
          <a:p>
            <a:pPr lvl="1"/>
            <a:r>
              <a:rPr lang="en-US" sz="2000" dirty="0"/>
              <a:t>Most laptops today have both a wired NIC and a wireless NIC</a:t>
            </a:r>
          </a:p>
          <a:p>
            <a:r>
              <a:rPr lang="en-US" sz="2400" dirty="0"/>
              <a:t>Each NIC has an IP address (it’s “logical address”) and a physical address called a MAC address. </a:t>
            </a:r>
          </a:p>
          <a:p>
            <a:pPr lvl="1"/>
            <a:r>
              <a:rPr lang="en-US" sz="2000" dirty="0"/>
              <a:t>Each NIC is given an address at the factory that is the device’s physical address or MAC address.</a:t>
            </a:r>
          </a:p>
          <a:p>
            <a:pPr lvl="1"/>
            <a:r>
              <a:rPr lang="en-US" sz="2000" dirty="0"/>
              <a:t>No two NIC devices will ever have the same MAC address.</a:t>
            </a:r>
          </a:p>
          <a:p>
            <a:r>
              <a:rPr lang="en-US" sz="2400" dirty="0"/>
              <a:t>MAC Addresses are used within a LAN</a:t>
            </a:r>
          </a:p>
          <a:p>
            <a:pPr lvl="1"/>
            <a:r>
              <a:rPr lang="en-US" sz="2000" dirty="0"/>
              <a:t>IP addresses allow routers to route a message across different networks</a:t>
            </a:r>
          </a:p>
          <a:p>
            <a:pPr lvl="1"/>
            <a:r>
              <a:rPr lang="en-US" sz="2000" dirty="0"/>
              <a:t>when a message reaches the correct destination network, the correct NIC is identified via its MAC address.</a:t>
            </a:r>
          </a:p>
        </p:txBody>
      </p:sp>
      <p:pic>
        <p:nvPicPr>
          <p:cNvPr id="17412" name="Picture 3"/>
          <p:cNvPicPr>
            <a:picLocks noChangeAspect="1" noChangeArrowheads="1"/>
          </p:cNvPicPr>
          <p:nvPr/>
        </p:nvPicPr>
        <p:blipFill>
          <a:blip r:embed="rId3"/>
          <a:srcRect/>
          <a:stretch>
            <a:fillRect/>
          </a:stretch>
        </p:blipFill>
        <p:spPr bwMode="auto">
          <a:xfrm>
            <a:off x="7229659" y="304800"/>
            <a:ext cx="1761941" cy="12192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2 D Barcodes (cont.)</a:t>
            </a:r>
          </a:p>
        </p:txBody>
      </p:sp>
      <p:sp>
        <p:nvSpPr>
          <p:cNvPr id="21507" name="Rectangle 3"/>
          <p:cNvSpPr>
            <a:spLocks noGrp="1" noChangeArrowheads="1"/>
          </p:cNvSpPr>
          <p:nvPr>
            <p:ph type="body" idx="1"/>
          </p:nvPr>
        </p:nvSpPr>
        <p:spPr/>
        <p:txBody>
          <a:bodyPr>
            <a:normAutofit lnSpcReduction="10000"/>
          </a:bodyPr>
          <a:lstStyle/>
          <a:p>
            <a:r>
              <a:rPr lang="en-US" sz="2800">
                <a:hlinkClick r:id="rId2"/>
              </a:rPr>
              <a:t>Data Matrix</a:t>
            </a:r>
            <a:endParaRPr lang="en-US" sz="2800"/>
          </a:p>
          <a:p>
            <a:pPr lvl="1"/>
            <a:r>
              <a:rPr lang="en-US" sz="2400"/>
              <a:t>matrix, up to 500 characters, error correction</a:t>
            </a:r>
          </a:p>
          <a:p>
            <a:pPr lvl="1"/>
            <a:r>
              <a:rPr lang="en-US" sz="2400"/>
              <a:t>scaleable down to .001 in square</a:t>
            </a:r>
          </a:p>
          <a:p>
            <a:pPr lvl="1"/>
            <a:r>
              <a:rPr lang="en-US" sz="2400"/>
              <a:t>marking small items – IC’s, single dose meds</a:t>
            </a:r>
          </a:p>
          <a:p>
            <a:r>
              <a:rPr lang="en-US" sz="2800">
                <a:hlinkClick r:id="rId3"/>
              </a:rPr>
              <a:t>Maxicode</a:t>
            </a:r>
            <a:endParaRPr lang="en-US" sz="2800"/>
          </a:p>
          <a:p>
            <a:pPr lvl="1"/>
            <a:r>
              <a:rPr lang="en-US" sz="2400"/>
              <a:t>matrix, 93 characters, error correction</a:t>
            </a:r>
          </a:p>
          <a:p>
            <a:pPr lvl="1"/>
            <a:r>
              <a:rPr lang="en-US" sz="2400"/>
              <a:t>1 inch square, locating bullseye</a:t>
            </a:r>
          </a:p>
          <a:p>
            <a:pPr lvl="1"/>
            <a:r>
              <a:rPr lang="en-US" sz="2400"/>
              <a:t>package sortation and tracking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Bar Code Readers</a:t>
            </a:r>
          </a:p>
        </p:txBody>
      </p:sp>
      <p:sp>
        <p:nvSpPr>
          <p:cNvPr id="23555" name="Rectangle 3"/>
          <p:cNvSpPr>
            <a:spLocks noGrp="1" noChangeArrowheads="1"/>
          </p:cNvSpPr>
          <p:nvPr>
            <p:ph type="body" idx="1"/>
          </p:nvPr>
        </p:nvSpPr>
        <p:spPr/>
        <p:txBody>
          <a:bodyPr>
            <a:normAutofit fontScale="85000" lnSpcReduction="20000"/>
          </a:bodyPr>
          <a:lstStyle/>
          <a:p>
            <a:pPr>
              <a:lnSpc>
                <a:spcPct val="90000"/>
              </a:lnSpc>
            </a:pPr>
            <a:r>
              <a:rPr lang="en-US" sz="2800"/>
              <a:t>handheld or fixed mount</a:t>
            </a:r>
          </a:p>
          <a:p>
            <a:pPr>
              <a:lnSpc>
                <a:spcPct val="90000"/>
              </a:lnSpc>
            </a:pPr>
            <a:r>
              <a:rPr lang="en-US" sz="2800"/>
              <a:t>contact wands (pens) </a:t>
            </a:r>
          </a:p>
          <a:p>
            <a:pPr lvl="1">
              <a:lnSpc>
                <a:spcPct val="90000"/>
              </a:lnSpc>
            </a:pPr>
            <a:r>
              <a:rPr lang="en-US" sz="2400"/>
              <a:t>slow, inexpensive</a:t>
            </a:r>
          </a:p>
          <a:p>
            <a:pPr>
              <a:lnSpc>
                <a:spcPct val="90000"/>
              </a:lnSpc>
            </a:pPr>
            <a:r>
              <a:rPr lang="en-US" sz="2800"/>
              <a:t>laser scanners</a:t>
            </a:r>
          </a:p>
          <a:p>
            <a:pPr lvl="1">
              <a:lnSpc>
                <a:spcPct val="90000"/>
              </a:lnSpc>
            </a:pPr>
            <a:r>
              <a:rPr lang="en-US" sz="2400"/>
              <a:t>longer distance scanning</a:t>
            </a:r>
          </a:p>
          <a:p>
            <a:pPr lvl="1">
              <a:lnSpc>
                <a:spcPct val="90000"/>
              </a:lnSpc>
            </a:pPr>
            <a:r>
              <a:rPr lang="en-US" sz="2400"/>
              <a:t>fixed or handheld</a:t>
            </a:r>
          </a:p>
          <a:p>
            <a:pPr lvl="1">
              <a:lnSpc>
                <a:spcPct val="90000"/>
              </a:lnSpc>
            </a:pPr>
            <a:r>
              <a:rPr lang="en-US" sz="2400"/>
              <a:t>can read stacked bar codes</a:t>
            </a:r>
          </a:p>
          <a:p>
            <a:pPr>
              <a:lnSpc>
                <a:spcPct val="90000"/>
              </a:lnSpc>
            </a:pPr>
            <a:r>
              <a:rPr lang="en-US" sz="2800"/>
              <a:t>image scanners</a:t>
            </a:r>
          </a:p>
          <a:p>
            <a:pPr lvl="1">
              <a:lnSpc>
                <a:spcPct val="90000"/>
              </a:lnSpc>
            </a:pPr>
            <a:r>
              <a:rPr lang="en-US" sz="2400"/>
              <a:t>fixed or handheld</a:t>
            </a:r>
          </a:p>
          <a:p>
            <a:pPr lvl="1">
              <a:lnSpc>
                <a:spcPct val="90000"/>
              </a:lnSpc>
            </a:pPr>
            <a:r>
              <a:rPr lang="en-US" sz="2400"/>
              <a:t>can read stacked bar or matrix codes</a:t>
            </a:r>
          </a:p>
        </p:txBody>
      </p:sp>
      <p:pic>
        <p:nvPicPr>
          <p:cNvPr id="23556" name="Picture 4" descr="C:\tmp\wand.jpg"/>
          <p:cNvPicPr>
            <a:picLocks noChangeAspect="1" noChangeArrowheads="1"/>
          </p:cNvPicPr>
          <p:nvPr/>
        </p:nvPicPr>
        <p:blipFill>
          <a:blip r:embed="rId3"/>
          <a:srcRect l="-1552" t="50775" b="-775"/>
          <a:stretch>
            <a:fillRect/>
          </a:stretch>
        </p:blipFill>
        <p:spPr bwMode="auto">
          <a:xfrm>
            <a:off x="6629400" y="1524000"/>
            <a:ext cx="2133600" cy="1050925"/>
          </a:xfrm>
          <a:prstGeom prst="rect">
            <a:avLst/>
          </a:prstGeom>
          <a:noFill/>
        </p:spPr>
      </p:pic>
      <p:pic>
        <p:nvPicPr>
          <p:cNvPr id="23557" name="Picture 5" descr="C:\tmp\laser.jpg"/>
          <p:cNvPicPr>
            <a:picLocks noChangeAspect="1" noChangeArrowheads="1"/>
          </p:cNvPicPr>
          <p:nvPr/>
        </p:nvPicPr>
        <p:blipFill>
          <a:blip r:embed="rId4"/>
          <a:srcRect l="23695" r="22144"/>
          <a:stretch>
            <a:fillRect/>
          </a:stretch>
        </p:blipFill>
        <p:spPr bwMode="auto">
          <a:xfrm>
            <a:off x="7500938" y="2514600"/>
            <a:ext cx="1262062" cy="2209800"/>
          </a:xfrm>
          <a:prstGeom prst="rect">
            <a:avLst/>
          </a:prstGeom>
          <a:noFill/>
        </p:spPr>
      </p:pic>
      <p:pic>
        <p:nvPicPr>
          <p:cNvPr id="23558" name="Picture 6" descr="C:\tmp\image.jpg"/>
          <p:cNvPicPr>
            <a:picLocks noChangeAspect="1" noChangeArrowheads="1"/>
          </p:cNvPicPr>
          <p:nvPr/>
        </p:nvPicPr>
        <p:blipFill>
          <a:blip r:embed="rId5"/>
          <a:srcRect l="9380" t="19534" r="9380"/>
          <a:stretch>
            <a:fillRect/>
          </a:stretch>
        </p:blipFill>
        <p:spPr bwMode="auto">
          <a:xfrm>
            <a:off x="7086600" y="4664075"/>
            <a:ext cx="1676400" cy="1660525"/>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Cards</a:t>
            </a:r>
          </a:p>
        </p:txBody>
      </p:sp>
      <p:sp>
        <p:nvSpPr>
          <p:cNvPr id="26627" name="Rectangle 3"/>
          <p:cNvSpPr>
            <a:spLocks noGrp="1" noChangeArrowheads="1"/>
          </p:cNvSpPr>
          <p:nvPr>
            <p:ph type="body" idx="1"/>
          </p:nvPr>
        </p:nvSpPr>
        <p:spPr/>
        <p:txBody>
          <a:bodyPr/>
          <a:lstStyle/>
          <a:p>
            <a:pPr>
              <a:lnSpc>
                <a:spcPct val="90000"/>
              </a:lnSpc>
            </a:pPr>
            <a:r>
              <a:rPr lang="en-US"/>
              <a:t>magnetic stripe</a:t>
            </a:r>
          </a:p>
          <a:p>
            <a:pPr lvl="1">
              <a:lnSpc>
                <a:spcPct val="90000"/>
              </a:lnSpc>
            </a:pPr>
            <a:r>
              <a:rPr lang="en-US"/>
              <a:t>low cost</a:t>
            </a:r>
          </a:p>
          <a:p>
            <a:pPr lvl="1">
              <a:lnSpc>
                <a:spcPct val="90000"/>
              </a:lnSpc>
            </a:pPr>
            <a:r>
              <a:rPr lang="en-US"/>
              <a:t>low storage capacity</a:t>
            </a:r>
          </a:p>
          <a:p>
            <a:pPr lvl="1">
              <a:lnSpc>
                <a:spcPct val="90000"/>
              </a:lnSpc>
            </a:pPr>
            <a:r>
              <a:rPr lang="en-US"/>
              <a:t>contact reader</a:t>
            </a:r>
          </a:p>
          <a:p>
            <a:pPr lvl="1">
              <a:lnSpc>
                <a:spcPct val="90000"/>
              </a:lnSpc>
            </a:pPr>
            <a:r>
              <a:rPr lang="en-US"/>
              <a:t>can be rewritten</a:t>
            </a:r>
          </a:p>
          <a:p>
            <a:pPr lvl="1">
              <a:lnSpc>
                <a:spcPct val="90000"/>
              </a:lnSpc>
            </a:pPr>
            <a:r>
              <a:rPr lang="en-US"/>
              <a:t>easily damaged (less easily for high coercivity stripes)</a:t>
            </a:r>
          </a:p>
          <a:p>
            <a:pPr>
              <a:lnSpc>
                <a:spcPct val="90000"/>
              </a:lnSpc>
            </a:pPr>
            <a:r>
              <a:rPr lang="en-US"/>
              <a:t>example:  credit cards, bank cards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Cards (cont.)</a:t>
            </a:r>
          </a:p>
        </p:txBody>
      </p:sp>
      <p:sp>
        <p:nvSpPr>
          <p:cNvPr id="28675" name="Rectangle 3"/>
          <p:cNvSpPr>
            <a:spLocks noGrp="1" noChangeArrowheads="1"/>
          </p:cNvSpPr>
          <p:nvPr>
            <p:ph type="body" idx="1"/>
          </p:nvPr>
        </p:nvSpPr>
        <p:spPr/>
        <p:txBody>
          <a:bodyPr/>
          <a:lstStyle/>
          <a:p>
            <a:pPr>
              <a:lnSpc>
                <a:spcPct val="90000"/>
              </a:lnSpc>
            </a:pPr>
            <a:r>
              <a:rPr lang="en-US"/>
              <a:t>“smart cards”</a:t>
            </a:r>
          </a:p>
          <a:p>
            <a:pPr lvl="1">
              <a:lnSpc>
                <a:spcPct val="90000"/>
              </a:lnSpc>
            </a:pPr>
            <a:r>
              <a:rPr lang="en-US"/>
              <a:t>imbedded microchip</a:t>
            </a:r>
          </a:p>
          <a:p>
            <a:pPr lvl="2">
              <a:lnSpc>
                <a:spcPct val="90000"/>
              </a:lnSpc>
            </a:pPr>
            <a:r>
              <a:rPr lang="en-US"/>
              <a:t>memory only – stored value cards</a:t>
            </a:r>
          </a:p>
          <a:p>
            <a:pPr lvl="2">
              <a:lnSpc>
                <a:spcPct val="90000"/>
              </a:lnSpc>
            </a:pPr>
            <a:r>
              <a:rPr lang="en-US"/>
              <a:t>microprocessor</a:t>
            </a:r>
          </a:p>
          <a:p>
            <a:pPr lvl="1">
              <a:lnSpc>
                <a:spcPct val="90000"/>
              </a:lnSpc>
            </a:pPr>
            <a:r>
              <a:rPr lang="en-US"/>
              <a:t>high storage capacity</a:t>
            </a:r>
          </a:p>
          <a:p>
            <a:pPr lvl="1">
              <a:lnSpc>
                <a:spcPct val="90000"/>
              </a:lnSpc>
            </a:pPr>
            <a:r>
              <a:rPr lang="en-US"/>
              <a:t>can be rewritten</a:t>
            </a:r>
          </a:p>
          <a:p>
            <a:pPr lvl="1">
              <a:lnSpc>
                <a:spcPct val="90000"/>
              </a:lnSpc>
            </a:pPr>
            <a:r>
              <a:rPr lang="en-US"/>
              <a:t>can execute programs</a:t>
            </a:r>
          </a:p>
          <a:p>
            <a:pPr>
              <a:lnSpc>
                <a:spcPct val="90000"/>
              </a:lnSpc>
            </a:pPr>
            <a:r>
              <a:rPr lang="en-US"/>
              <a:t>example: some credit cards</a:t>
            </a:r>
          </a:p>
        </p:txBody>
      </p:sp>
      <p:pic>
        <p:nvPicPr>
          <p:cNvPr id="28676" name="Picture 4" descr="C:\tmp\smartcard.gif"/>
          <p:cNvPicPr>
            <a:picLocks noChangeAspect="1" noChangeArrowheads="1"/>
          </p:cNvPicPr>
          <p:nvPr/>
        </p:nvPicPr>
        <p:blipFill>
          <a:blip r:embed="rId3"/>
          <a:srcRect/>
          <a:stretch>
            <a:fillRect/>
          </a:stretch>
        </p:blipFill>
        <p:spPr bwMode="auto">
          <a:xfrm>
            <a:off x="6564313" y="4903788"/>
            <a:ext cx="2274887" cy="1497012"/>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Radio Frequency Tags</a:t>
            </a:r>
          </a:p>
        </p:txBody>
      </p:sp>
      <p:sp>
        <p:nvSpPr>
          <p:cNvPr id="31747" name="Rectangle 3"/>
          <p:cNvSpPr>
            <a:spLocks noGrp="1" noChangeArrowheads="1"/>
          </p:cNvSpPr>
          <p:nvPr>
            <p:ph type="body" idx="1"/>
          </p:nvPr>
        </p:nvSpPr>
        <p:spPr/>
        <p:txBody>
          <a:bodyPr>
            <a:normAutofit fontScale="85000" lnSpcReduction="20000"/>
          </a:bodyPr>
          <a:lstStyle/>
          <a:p>
            <a:pPr>
              <a:lnSpc>
                <a:spcPct val="90000"/>
              </a:lnSpc>
            </a:pPr>
            <a:r>
              <a:rPr lang="en-US" sz="2800"/>
              <a:t>transponder (tag) is programmed with information</a:t>
            </a:r>
          </a:p>
          <a:p>
            <a:pPr>
              <a:lnSpc>
                <a:spcPct val="90000"/>
              </a:lnSpc>
            </a:pPr>
            <a:r>
              <a:rPr lang="en-US" sz="2800"/>
              <a:t>reader has an antenna which sends radio signals to activate tag, read or write it</a:t>
            </a:r>
          </a:p>
          <a:p>
            <a:pPr>
              <a:lnSpc>
                <a:spcPct val="90000"/>
              </a:lnSpc>
            </a:pPr>
            <a:r>
              <a:rPr lang="en-US" sz="2800"/>
              <a:t>types of tags</a:t>
            </a:r>
          </a:p>
          <a:p>
            <a:pPr lvl="1">
              <a:lnSpc>
                <a:spcPct val="90000"/>
              </a:lnSpc>
            </a:pPr>
            <a:r>
              <a:rPr lang="en-US" sz="2400"/>
              <a:t>active (has battery)</a:t>
            </a:r>
          </a:p>
          <a:p>
            <a:pPr lvl="2">
              <a:lnSpc>
                <a:spcPct val="90000"/>
              </a:lnSpc>
            </a:pPr>
            <a:r>
              <a:rPr lang="en-US" sz="2000"/>
              <a:t> read and write</a:t>
            </a:r>
          </a:p>
          <a:p>
            <a:pPr lvl="1">
              <a:lnSpc>
                <a:spcPct val="90000"/>
              </a:lnSpc>
            </a:pPr>
            <a:r>
              <a:rPr lang="en-US" sz="2400"/>
              <a:t>passive (activated by reader)</a:t>
            </a:r>
          </a:p>
          <a:p>
            <a:pPr lvl="2">
              <a:lnSpc>
                <a:spcPct val="90000"/>
              </a:lnSpc>
              <a:buFont typeface="Monotype Sorts" pitchFamily="2" charset="2"/>
              <a:buNone/>
            </a:pPr>
            <a:r>
              <a:rPr lang="en-US" sz="2000"/>
              <a:t> – often read-only</a:t>
            </a:r>
          </a:p>
          <a:p>
            <a:pPr>
              <a:lnSpc>
                <a:spcPct val="90000"/>
              </a:lnSpc>
            </a:pPr>
            <a:r>
              <a:rPr lang="en-US" sz="2800"/>
              <a:t>noncontact, non line-of-sight</a:t>
            </a:r>
          </a:p>
        </p:txBody>
      </p:sp>
      <p:pic>
        <p:nvPicPr>
          <p:cNvPr id="31748" name="Picture 4" descr="C:\tmp\tags.jpg"/>
          <p:cNvPicPr>
            <a:picLocks noChangeAspect="1" noChangeArrowheads="1"/>
          </p:cNvPicPr>
          <p:nvPr/>
        </p:nvPicPr>
        <p:blipFill>
          <a:blip r:embed="rId3"/>
          <a:srcRect l="3384" t="13541"/>
          <a:stretch>
            <a:fillRect/>
          </a:stretch>
        </p:blipFill>
        <p:spPr bwMode="auto">
          <a:xfrm>
            <a:off x="6588125" y="4378325"/>
            <a:ext cx="2174875" cy="194627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RFID Applications</a:t>
            </a:r>
          </a:p>
        </p:txBody>
      </p:sp>
      <p:sp>
        <p:nvSpPr>
          <p:cNvPr id="33795" name="Rectangle 3"/>
          <p:cNvSpPr>
            <a:spLocks noGrp="1" noChangeArrowheads="1"/>
          </p:cNvSpPr>
          <p:nvPr>
            <p:ph type="body" idx="1"/>
          </p:nvPr>
        </p:nvSpPr>
        <p:spPr/>
        <p:txBody>
          <a:bodyPr/>
          <a:lstStyle/>
          <a:p>
            <a:r>
              <a:rPr lang="en-US"/>
              <a:t>railroad cars, commercial trucks</a:t>
            </a:r>
          </a:p>
          <a:p>
            <a:r>
              <a:rPr lang="en-US"/>
              <a:t>automobiles on assembly lines</a:t>
            </a:r>
          </a:p>
          <a:p>
            <a:r>
              <a:rPr lang="en-US"/>
              <a:t>parts carriers in hazardous environments</a:t>
            </a:r>
          </a:p>
          <a:p>
            <a:r>
              <a:rPr lang="en-US"/>
              <a:t>toll collection on highways</a:t>
            </a:r>
          </a:p>
          <a:p>
            <a:r>
              <a:rPr lang="en-US"/>
              <a:t>theft prevention in retail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Why RFID?</a:t>
            </a:r>
          </a:p>
        </p:txBody>
      </p:sp>
      <p:sp>
        <p:nvSpPr>
          <p:cNvPr id="32771" name="Rectangle 3"/>
          <p:cNvSpPr>
            <a:spLocks noGrp="1" noChangeArrowheads="1"/>
          </p:cNvSpPr>
          <p:nvPr>
            <p:ph type="body" idx="1"/>
          </p:nvPr>
        </p:nvSpPr>
        <p:spPr/>
        <p:txBody>
          <a:bodyPr>
            <a:normAutofit fontScale="77500" lnSpcReduction="20000"/>
          </a:bodyPr>
          <a:lstStyle/>
          <a:p>
            <a:pPr>
              <a:lnSpc>
                <a:spcPct val="90000"/>
              </a:lnSpc>
            </a:pPr>
            <a:r>
              <a:rPr lang="en-US" sz="2800"/>
              <a:t>tags can be used in harsh conditions</a:t>
            </a:r>
          </a:p>
          <a:p>
            <a:pPr lvl="1">
              <a:lnSpc>
                <a:spcPct val="90000"/>
              </a:lnSpc>
            </a:pPr>
            <a:r>
              <a:rPr lang="en-US" sz="2400"/>
              <a:t>usually housed in protective packaging</a:t>
            </a:r>
          </a:p>
          <a:p>
            <a:pPr>
              <a:lnSpc>
                <a:spcPct val="90000"/>
              </a:lnSpc>
            </a:pPr>
            <a:r>
              <a:rPr lang="en-US" sz="2800"/>
              <a:t>tags can be read over distances greater than 90 feet</a:t>
            </a:r>
          </a:p>
          <a:p>
            <a:pPr>
              <a:lnSpc>
                <a:spcPct val="90000"/>
              </a:lnSpc>
            </a:pPr>
            <a:r>
              <a:rPr lang="en-US" sz="2800"/>
              <a:t>tags can be read through snow, grime, cutting fluid, paint, etc.</a:t>
            </a:r>
          </a:p>
          <a:p>
            <a:pPr>
              <a:lnSpc>
                <a:spcPct val="90000"/>
              </a:lnSpc>
            </a:pPr>
            <a:r>
              <a:rPr lang="en-US" sz="2800"/>
              <a:t>tags can be read at high speed</a:t>
            </a:r>
          </a:p>
          <a:p>
            <a:pPr>
              <a:lnSpc>
                <a:spcPct val="90000"/>
              </a:lnSpc>
            </a:pPr>
            <a:r>
              <a:rPr lang="en-US" sz="2800"/>
              <a:t>more costly than bar code</a:t>
            </a:r>
          </a:p>
          <a:p>
            <a:pPr>
              <a:lnSpc>
                <a:spcPct val="90000"/>
              </a:lnSpc>
            </a:pPr>
            <a:r>
              <a:rPr lang="en-US" sz="2800"/>
              <a:t>lack of standardization between manufacturers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Contact Memory</a:t>
            </a:r>
          </a:p>
        </p:txBody>
      </p:sp>
      <p:sp>
        <p:nvSpPr>
          <p:cNvPr id="34819" name="Rectangle 3"/>
          <p:cNvSpPr>
            <a:spLocks noGrp="1" noChangeArrowheads="1"/>
          </p:cNvSpPr>
          <p:nvPr>
            <p:ph type="body" idx="1"/>
          </p:nvPr>
        </p:nvSpPr>
        <p:spPr/>
        <p:txBody>
          <a:bodyPr>
            <a:normAutofit fontScale="85000" lnSpcReduction="20000"/>
          </a:bodyPr>
          <a:lstStyle/>
          <a:p>
            <a:pPr>
              <a:lnSpc>
                <a:spcPct val="90000"/>
              </a:lnSpc>
            </a:pPr>
            <a:r>
              <a:rPr lang="en-US" sz="2800"/>
              <a:t>a memory chip in a stainless steel case that resembles a button battery</a:t>
            </a:r>
          </a:p>
          <a:p>
            <a:pPr>
              <a:lnSpc>
                <a:spcPct val="90000"/>
              </a:lnSpc>
            </a:pPr>
            <a:r>
              <a:rPr lang="en-US" sz="2800"/>
              <a:t>read by touching the case with a probe</a:t>
            </a:r>
          </a:p>
          <a:p>
            <a:pPr>
              <a:lnSpc>
                <a:spcPct val="90000"/>
              </a:lnSpc>
            </a:pPr>
            <a:r>
              <a:rPr lang="en-US" sz="2800"/>
              <a:t>read only or read-write</a:t>
            </a:r>
          </a:p>
          <a:p>
            <a:pPr>
              <a:lnSpc>
                <a:spcPct val="90000"/>
              </a:lnSpc>
            </a:pPr>
            <a:r>
              <a:rPr lang="en-US" sz="2800"/>
              <a:t>license plate or portable database</a:t>
            </a:r>
          </a:p>
          <a:p>
            <a:pPr>
              <a:lnSpc>
                <a:spcPct val="90000"/>
              </a:lnSpc>
            </a:pPr>
            <a:r>
              <a:rPr lang="en-US" sz="2800"/>
              <a:t>additional capabilities can be built in</a:t>
            </a:r>
          </a:p>
          <a:p>
            <a:pPr lvl="1">
              <a:lnSpc>
                <a:spcPct val="90000"/>
              </a:lnSpc>
            </a:pPr>
            <a:r>
              <a:rPr lang="en-US" sz="2400"/>
              <a:t>real-time clock</a:t>
            </a:r>
          </a:p>
          <a:p>
            <a:pPr lvl="1">
              <a:lnSpc>
                <a:spcPct val="90000"/>
              </a:lnSpc>
            </a:pPr>
            <a:r>
              <a:rPr lang="en-US" sz="2400"/>
              <a:t>temperature sensor</a:t>
            </a:r>
          </a:p>
          <a:p>
            <a:pPr lvl="1">
              <a:lnSpc>
                <a:spcPct val="90000"/>
              </a:lnSpc>
            </a:pPr>
            <a:r>
              <a:rPr lang="en-US" sz="2400"/>
              <a:t>cryptography</a:t>
            </a:r>
          </a:p>
        </p:txBody>
      </p:sp>
      <p:pic>
        <p:nvPicPr>
          <p:cNvPr id="34820" name="Picture 4" descr="C:\tmp\ibutton.jpg"/>
          <p:cNvPicPr>
            <a:picLocks noChangeAspect="1" noChangeArrowheads="1"/>
          </p:cNvPicPr>
          <p:nvPr/>
        </p:nvPicPr>
        <p:blipFill>
          <a:blip r:embed="rId3"/>
          <a:srcRect/>
          <a:stretch>
            <a:fillRect/>
          </a:stretch>
        </p:blipFill>
        <p:spPr bwMode="auto">
          <a:xfrm>
            <a:off x="7600950" y="3881438"/>
            <a:ext cx="1162050" cy="1147762"/>
          </a:xfrm>
          <a:prstGeom prst="rect">
            <a:avLst/>
          </a:prstGeom>
          <a:noFill/>
        </p:spPr>
      </p:pic>
      <p:pic>
        <p:nvPicPr>
          <p:cNvPr id="34821" name="Picture 5" descr="C:\tmp\ibuttonwand.gif"/>
          <p:cNvPicPr>
            <a:picLocks noChangeAspect="1" noChangeArrowheads="1"/>
          </p:cNvPicPr>
          <p:nvPr/>
        </p:nvPicPr>
        <p:blipFill>
          <a:blip r:embed="rId4"/>
          <a:srcRect/>
          <a:stretch>
            <a:fillRect/>
          </a:stretch>
        </p:blipFill>
        <p:spPr bwMode="auto">
          <a:xfrm>
            <a:off x="7467600" y="5045075"/>
            <a:ext cx="1295400" cy="1279525"/>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Use of Contact Memory</a:t>
            </a:r>
          </a:p>
        </p:txBody>
      </p:sp>
      <p:sp>
        <p:nvSpPr>
          <p:cNvPr id="35843" name="Rectangle 3"/>
          <p:cNvSpPr>
            <a:spLocks noGrp="1" noChangeArrowheads="1"/>
          </p:cNvSpPr>
          <p:nvPr>
            <p:ph type="body" idx="1"/>
          </p:nvPr>
        </p:nvSpPr>
        <p:spPr/>
        <p:txBody>
          <a:bodyPr/>
          <a:lstStyle/>
          <a:p>
            <a:r>
              <a:rPr lang="en-US"/>
              <a:t>asset tracking</a:t>
            </a:r>
          </a:p>
          <a:p>
            <a:r>
              <a:rPr lang="en-US"/>
              <a:t>access control</a:t>
            </a:r>
          </a:p>
          <a:p>
            <a:r>
              <a:rPr lang="en-US"/>
              <a:t>digital cash</a:t>
            </a:r>
          </a:p>
          <a:p>
            <a:r>
              <a:rPr lang="en-US"/>
              <a:t>maintenance records</a:t>
            </a:r>
          </a:p>
          <a:p>
            <a:r>
              <a:rPr lang="en-US"/>
              <a:t>store manufacturing history for products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Voice Data Collection</a:t>
            </a:r>
          </a:p>
        </p:txBody>
      </p:sp>
      <p:sp>
        <p:nvSpPr>
          <p:cNvPr id="36867" name="Rectangle 3"/>
          <p:cNvSpPr>
            <a:spLocks noGrp="1" noChangeArrowheads="1"/>
          </p:cNvSpPr>
          <p:nvPr>
            <p:ph type="body" idx="1"/>
          </p:nvPr>
        </p:nvSpPr>
        <p:spPr>
          <a:xfrm>
            <a:off x="1000100" y="2428868"/>
            <a:ext cx="7610476" cy="3670767"/>
          </a:xfrm>
        </p:spPr>
        <p:txBody>
          <a:bodyPr/>
          <a:lstStyle/>
          <a:p>
            <a:r>
              <a:rPr lang="en-US" dirty="0"/>
              <a:t>hands free</a:t>
            </a:r>
          </a:p>
          <a:p>
            <a:r>
              <a:rPr lang="en-US" dirty="0"/>
              <a:t>easy to use</a:t>
            </a:r>
          </a:p>
          <a:p>
            <a:r>
              <a:rPr lang="en-US" dirty="0"/>
              <a:t>must be “trained” to recognize operator</a:t>
            </a:r>
          </a:p>
        </p:txBody>
      </p:sp>
      <p:pic>
        <p:nvPicPr>
          <p:cNvPr id="36868" name="Picture 4" descr="C:\tmp\speech.jpg"/>
          <p:cNvPicPr>
            <a:picLocks noChangeAspect="1" noChangeArrowheads="1"/>
          </p:cNvPicPr>
          <p:nvPr/>
        </p:nvPicPr>
        <p:blipFill>
          <a:blip r:embed="rId3"/>
          <a:srcRect l="10303" t="606" b="10303"/>
          <a:stretch>
            <a:fillRect/>
          </a:stretch>
        </p:blipFill>
        <p:spPr bwMode="auto">
          <a:xfrm>
            <a:off x="6324600" y="4149747"/>
            <a:ext cx="2438400" cy="24225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76200" y="120650"/>
            <a:ext cx="8534400" cy="869950"/>
          </a:xfrm>
        </p:spPr>
        <p:txBody>
          <a:bodyPr lIns="274320"/>
          <a:lstStyle/>
          <a:p>
            <a:pPr eaLnBrk="1" hangingPunct="1"/>
            <a:r>
              <a:rPr lang="en-US" sz="3600" dirty="0"/>
              <a:t>Typical LAN “Local Area Network”</a:t>
            </a:r>
          </a:p>
        </p:txBody>
      </p:sp>
      <p:pic>
        <p:nvPicPr>
          <p:cNvPr id="45060" name="Picture 3"/>
          <p:cNvPicPr>
            <a:picLocks noChangeAspect="1" noChangeArrowheads="1"/>
          </p:cNvPicPr>
          <p:nvPr/>
        </p:nvPicPr>
        <p:blipFill>
          <a:blip r:embed="rId3"/>
          <a:srcRect/>
          <a:stretch>
            <a:fillRect/>
          </a:stretch>
        </p:blipFill>
        <p:spPr bwMode="auto">
          <a:xfrm>
            <a:off x="381000" y="1143000"/>
            <a:ext cx="8382000" cy="5181600"/>
          </a:xfrm>
          <a:prstGeom prst="rect">
            <a:avLst/>
          </a:prstGeom>
          <a:noFill/>
          <a:ln w="9525">
            <a:noFill/>
            <a:miter lim="800000"/>
            <a:headEnd/>
            <a:tailEnd/>
          </a:ln>
        </p:spPr>
      </p:pic>
      <p:sp>
        <p:nvSpPr>
          <p:cNvPr id="4" name="TextBox 3"/>
          <p:cNvSpPr txBox="1"/>
          <p:nvPr/>
        </p:nvSpPr>
        <p:spPr>
          <a:xfrm>
            <a:off x="3429000" y="2286000"/>
            <a:ext cx="1031465" cy="769441"/>
          </a:xfrm>
          <a:prstGeom prst="rect">
            <a:avLst/>
          </a:prstGeom>
          <a:solidFill>
            <a:srgbClr val="CCFFCC"/>
          </a:solidFill>
        </p:spPr>
        <p:txBody>
          <a:bodyPr wrap="none" rtlCol="0">
            <a:spAutoFit/>
          </a:bodyPr>
          <a:lstStyle/>
          <a:p>
            <a:r>
              <a:rPr lang="en-US" dirty="0">
                <a:latin typeface="Arial"/>
                <a:cs typeface="Arial"/>
              </a:rPr>
              <a:t>Hub or </a:t>
            </a:r>
            <a:br>
              <a:rPr lang="en-US" dirty="0">
                <a:latin typeface="Arial"/>
                <a:cs typeface="Arial"/>
              </a:rPr>
            </a:br>
            <a:r>
              <a:rPr lang="en-US" dirty="0">
                <a:latin typeface="Arial"/>
                <a:cs typeface="Arial"/>
              </a:rPr>
              <a:t>switch</a:t>
            </a:r>
          </a:p>
        </p:txBody>
      </p:sp>
    </p:spTree>
    <p:extLst>
      <p:ext uri="{BB962C8B-B14F-4D97-AF65-F5344CB8AC3E}">
        <p14:creationId xmlns:p14="http://schemas.microsoft.com/office/powerpoint/2010/main" val="1890027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noFill/>
        </p:spPr>
        <p:txBody>
          <a:bodyPr/>
          <a:lstStyle/>
          <a:p>
            <a:pPr eaLnBrk="1" hangingPunct="1"/>
            <a:r>
              <a:rPr lang="en-US" sz="2600"/>
              <a:t>Application Layer Functionality and Protocols</a:t>
            </a:r>
          </a:p>
        </p:txBody>
      </p:sp>
      <p:sp>
        <p:nvSpPr>
          <p:cNvPr id="4" name="Subtitle 3"/>
          <p:cNvSpPr>
            <a:spLocks noGrp="1"/>
          </p:cNvSpPr>
          <p:nvPr>
            <p:ph type="subTitle" idx="1"/>
          </p:nvPr>
        </p:nvSpPr>
        <p:spPr>
          <a:xfrm>
            <a:off x="714348" y="2857496"/>
            <a:ext cx="8001000" cy="965951"/>
          </a:xfrm>
        </p:spPr>
        <p:txBody>
          <a:bodyPr>
            <a:normAutofit/>
          </a:bodyPr>
          <a:lstStyle/>
          <a:p>
            <a:r>
              <a:rPr lang="en-IN" sz="3600" b="1" dirty="0"/>
              <a:t>TCP / IP Application Layer</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55638" y="782638"/>
            <a:ext cx="8145462" cy="838200"/>
          </a:xfrm>
        </p:spPr>
        <p:txBody>
          <a:bodyPr/>
          <a:lstStyle/>
          <a:p>
            <a:pPr eaLnBrk="1" hangingPunct="1"/>
            <a:r>
              <a:rPr lang="en-US" sz="2400" dirty="0">
                <a:solidFill>
                  <a:srgbClr val="00B0F0"/>
                </a:solidFill>
              </a:rPr>
              <a:t>Applications Layer – allows user to interface with the network!</a:t>
            </a:r>
          </a:p>
        </p:txBody>
      </p:sp>
      <p:sp>
        <p:nvSpPr>
          <p:cNvPr id="4099" name="Rectangle 3"/>
          <p:cNvSpPr>
            <a:spLocks noGrp="1" noChangeArrowheads="1"/>
          </p:cNvSpPr>
          <p:nvPr>
            <p:ph type="body" idx="1"/>
          </p:nvPr>
        </p:nvSpPr>
        <p:spPr>
          <a:xfrm>
            <a:off x="655638" y="1592263"/>
            <a:ext cx="7940675" cy="5076825"/>
          </a:xfrm>
        </p:spPr>
        <p:txBody>
          <a:bodyPr/>
          <a:lstStyle/>
          <a:p>
            <a:pPr eaLnBrk="1" hangingPunct="1">
              <a:buNone/>
            </a:pPr>
            <a:endParaRPr lang="en-US" dirty="0"/>
          </a:p>
        </p:txBody>
      </p:sp>
      <p:pic>
        <p:nvPicPr>
          <p:cNvPr id="4100" name="Picture 11"/>
          <p:cNvPicPr>
            <a:picLocks noChangeAspect="1" noChangeArrowheads="1"/>
          </p:cNvPicPr>
          <p:nvPr/>
        </p:nvPicPr>
        <p:blipFill>
          <a:blip r:embed="rId3"/>
          <a:srcRect/>
          <a:stretch>
            <a:fillRect/>
          </a:stretch>
        </p:blipFill>
        <p:spPr bwMode="auto">
          <a:xfrm>
            <a:off x="1362075" y="2432050"/>
            <a:ext cx="6389688" cy="4084638"/>
          </a:xfrm>
          <a:prstGeom prst="rect">
            <a:avLst/>
          </a:prstGeom>
          <a:noFill/>
          <a:ln w="9525" algn="ctr">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a:srcRect/>
          <a:stretch>
            <a:fillRect/>
          </a:stretch>
        </p:blipFill>
        <p:spPr bwMode="auto">
          <a:xfrm>
            <a:off x="528638" y="1562100"/>
            <a:ext cx="7983537" cy="3946525"/>
          </a:xfrm>
          <a:prstGeom prst="rect">
            <a:avLst/>
          </a:prstGeom>
          <a:noFill/>
          <a:ln w="9525" algn="ctr">
            <a:noFill/>
            <a:miter lim="800000"/>
            <a:headEnd/>
            <a:tailEnd/>
          </a:ln>
        </p:spPr>
      </p:pic>
      <p:sp>
        <p:nvSpPr>
          <p:cNvPr id="5123" name="TextBox 2"/>
          <p:cNvSpPr txBox="1">
            <a:spLocks noChangeArrowheads="1"/>
          </p:cNvSpPr>
          <p:nvPr/>
        </p:nvSpPr>
        <p:spPr bwMode="auto">
          <a:xfrm>
            <a:off x="708025" y="784225"/>
            <a:ext cx="7326313" cy="757238"/>
          </a:xfrm>
          <a:prstGeom prst="rect">
            <a:avLst/>
          </a:prstGeom>
          <a:noFill/>
          <a:ln w="9525">
            <a:noFill/>
            <a:miter lim="800000"/>
            <a:headEnd/>
            <a:tailEnd/>
          </a:ln>
        </p:spPr>
        <p:txBody>
          <a:bodyPr>
            <a:spAutoFit/>
          </a:bodyPr>
          <a:lstStyle/>
          <a:p>
            <a:r>
              <a:rPr lang="en-US">
                <a:solidFill>
                  <a:srgbClr val="00B0F0"/>
                </a:solidFill>
              </a:rPr>
              <a:t>Application Layer – Provides the interface between the applications on either end of the network.</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a:srcRect/>
          <a:stretch>
            <a:fillRect/>
          </a:stretch>
        </p:blipFill>
        <p:spPr bwMode="auto">
          <a:xfrm>
            <a:off x="2047875" y="1677988"/>
            <a:ext cx="5335588" cy="3916362"/>
          </a:xfrm>
          <a:prstGeom prst="rect">
            <a:avLst/>
          </a:prstGeom>
          <a:noFill/>
          <a:ln w="9525" algn="ctr">
            <a:noFill/>
            <a:miter lim="800000"/>
            <a:headEnd/>
            <a:tailEnd/>
          </a:ln>
        </p:spPr>
      </p:pic>
      <p:sp>
        <p:nvSpPr>
          <p:cNvPr id="6147" name="Rectangle 2"/>
          <p:cNvSpPr>
            <a:spLocks noGrp="1" noChangeArrowheads="1"/>
          </p:cNvSpPr>
          <p:nvPr>
            <p:ph type="title"/>
          </p:nvPr>
        </p:nvSpPr>
        <p:spPr>
          <a:xfrm>
            <a:off x="655638" y="782638"/>
            <a:ext cx="8145462" cy="517525"/>
          </a:xfrm>
        </p:spPr>
        <p:txBody>
          <a:bodyPr/>
          <a:lstStyle/>
          <a:p>
            <a:pPr eaLnBrk="1" hangingPunct="1"/>
            <a:r>
              <a:rPr lang="en-US" sz="2400"/>
              <a:t>Protocols and networks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55638" y="357166"/>
            <a:ext cx="8145462" cy="592137"/>
          </a:xfrm>
        </p:spPr>
        <p:txBody>
          <a:bodyPr>
            <a:normAutofit fontScale="90000"/>
          </a:bodyPr>
          <a:lstStyle/>
          <a:p>
            <a:r>
              <a:rPr lang="en-US"/>
              <a:t>Protocols</a:t>
            </a:r>
          </a:p>
        </p:txBody>
      </p:sp>
      <p:sp>
        <p:nvSpPr>
          <p:cNvPr id="7171" name="Content Placeholder 2"/>
          <p:cNvSpPr>
            <a:spLocks noGrp="1"/>
          </p:cNvSpPr>
          <p:nvPr>
            <p:ph idx="1"/>
          </p:nvPr>
        </p:nvSpPr>
        <p:spPr>
          <a:xfrm>
            <a:off x="288925" y="1155700"/>
            <a:ext cx="8631238" cy="5405438"/>
          </a:xfrm>
        </p:spPr>
        <p:txBody>
          <a:bodyPr/>
          <a:lstStyle/>
          <a:p>
            <a:r>
              <a:rPr lang="en-US" dirty="0">
                <a:solidFill>
                  <a:srgbClr val="00B0F0"/>
                </a:solidFill>
              </a:rPr>
              <a:t>DNS – Matches domain names with IP addresses</a:t>
            </a:r>
          </a:p>
          <a:p>
            <a:r>
              <a:rPr lang="en-US" dirty="0">
                <a:solidFill>
                  <a:srgbClr val="00B0F0"/>
                </a:solidFill>
              </a:rPr>
              <a:t>HTTP – Used to transfer data between clients/servers using a web browser</a:t>
            </a:r>
          </a:p>
          <a:p>
            <a:r>
              <a:rPr lang="en-US" dirty="0">
                <a:solidFill>
                  <a:srgbClr val="00B0F0"/>
                </a:solidFill>
              </a:rPr>
              <a:t>SMTP  &amp; POP3 – used to send email messages from clients to servers over the internet</a:t>
            </a:r>
          </a:p>
          <a:p>
            <a:r>
              <a:rPr lang="en-US" dirty="0">
                <a:solidFill>
                  <a:srgbClr val="00B0F0"/>
                </a:solidFill>
              </a:rPr>
              <a:t>FTP – allows the download/upload of files between a client/server</a:t>
            </a:r>
          </a:p>
          <a:p>
            <a:r>
              <a:rPr lang="en-US" dirty="0">
                <a:solidFill>
                  <a:srgbClr val="00B0F0"/>
                </a:solidFill>
              </a:rPr>
              <a:t>Telnet – allows users to login to a host from a remote location and take control as if they were sitting at the machine (virtual connection)</a:t>
            </a:r>
          </a:p>
          <a:p>
            <a:r>
              <a:rPr lang="en-US" dirty="0">
                <a:solidFill>
                  <a:srgbClr val="00B0F0"/>
                </a:solidFill>
              </a:rPr>
              <a:t>DHCP – assigns IP addresses, subnet masks, default gateways, DNS servers, </a:t>
            </a:r>
            <a:r>
              <a:rPr lang="en-US" dirty="0" err="1">
                <a:solidFill>
                  <a:srgbClr val="00B0F0"/>
                </a:solidFill>
              </a:rPr>
              <a:t>etcs</a:t>
            </a:r>
            <a:r>
              <a:rPr lang="en-US" dirty="0">
                <a:solidFill>
                  <a:srgbClr val="00B0F0"/>
                </a:solidFill>
              </a:rPr>
              <a:t>. To users as they login the network</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55638" y="428604"/>
            <a:ext cx="8488362" cy="558800"/>
          </a:xfrm>
        </p:spPr>
        <p:txBody>
          <a:bodyPr/>
          <a:lstStyle/>
          <a:p>
            <a:pPr eaLnBrk="1" hangingPunct="1"/>
            <a:r>
              <a:rPr lang="en-US" sz="2600" dirty="0"/>
              <a:t>Application layer software</a:t>
            </a:r>
          </a:p>
        </p:txBody>
      </p:sp>
      <p:sp>
        <p:nvSpPr>
          <p:cNvPr id="8195" name="Rectangle 3"/>
          <p:cNvSpPr>
            <a:spLocks noGrp="1" noChangeArrowheads="1"/>
          </p:cNvSpPr>
          <p:nvPr>
            <p:ph type="body" idx="1"/>
          </p:nvPr>
        </p:nvSpPr>
        <p:spPr>
          <a:xfrm>
            <a:off x="546100" y="1347788"/>
            <a:ext cx="8050213" cy="2727325"/>
          </a:xfrm>
        </p:spPr>
        <p:txBody>
          <a:bodyPr/>
          <a:lstStyle/>
          <a:p>
            <a:pPr eaLnBrk="1" hangingPunct="1"/>
            <a:r>
              <a:rPr lang="en-US" dirty="0">
                <a:solidFill>
                  <a:srgbClr val="00B0F0"/>
                </a:solidFill>
              </a:rPr>
              <a:t>2 types</a:t>
            </a:r>
          </a:p>
          <a:p>
            <a:pPr lvl="1"/>
            <a:r>
              <a:rPr lang="en-US" dirty="0">
                <a:solidFill>
                  <a:srgbClr val="00B0F0"/>
                </a:solidFill>
              </a:rPr>
              <a:t>Applications – Provide the human (user) interface.  Relies on lower layers to complete the communication process.</a:t>
            </a:r>
          </a:p>
          <a:p>
            <a:pPr lvl="1"/>
            <a:endParaRPr lang="en-US" dirty="0">
              <a:solidFill>
                <a:srgbClr val="00B0F0"/>
              </a:solidFill>
            </a:endParaRPr>
          </a:p>
          <a:p>
            <a:pPr lvl="1"/>
            <a:r>
              <a:rPr lang="en-US" dirty="0">
                <a:solidFill>
                  <a:srgbClr val="00B0F0"/>
                </a:solidFill>
              </a:rPr>
              <a:t>Services – establish an interface to the network where protocols provide the rules and formats that govern how data is treated..</a:t>
            </a:r>
          </a:p>
          <a:p>
            <a:pPr eaLnBrk="1" hangingPunct="1"/>
            <a:endParaRPr lang="en-US" dirty="0"/>
          </a:p>
          <a:p>
            <a:pPr eaLnBrk="1" hangingPunct="1"/>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How data requests occur &amp; are filled</a:t>
            </a:r>
          </a:p>
        </p:txBody>
      </p:sp>
      <p:sp>
        <p:nvSpPr>
          <p:cNvPr id="9219" name="Content Placeholder 2"/>
          <p:cNvSpPr>
            <a:spLocks noGrp="1"/>
          </p:cNvSpPr>
          <p:nvPr>
            <p:ph idx="1"/>
          </p:nvPr>
        </p:nvSpPr>
        <p:spPr/>
        <p:txBody>
          <a:bodyPr/>
          <a:lstStyle/>
          <a:p>
            <a:r>
              <a:rPr lang="en-US">
                <a:solidFill>
                  <a:srgbClr val="00B0F0"/>
                </a:solidFill>
              </a:rPr>
              <a:t>Client/server model </a:t>
            </a:r>
          </a:p>
          <a:p>
            <a:pPr lvl="1"/>
            <a:r>
              <a:rPr lang="en-US">
                <a:solidFill>
                  <a:srgbClr val="00B0F0"/>
                </a:solidFill>
              </a:rPr>
              <a:t>Advantages:</a:t>
            </a:r>
          </a:p>
          <a:p>
            <a:pPr lvl="1"/>
            <a:r>
              <a:rPr lang="en-US">
                <a:solidFill>
                  <a:srgbClr val="00B0F0"/>
                </a:solidFill>
              </a:rPr>
              <a:t>		Centralized administration</a:t>
            </a:r>
          </a:p>
          <a:p>
            <a:pPr lvl="1"/>
            <a:r>
              <a:rPr lang="en-US">
                <a:solidFill>
                  <a:srgbClr val="00B0F0"/>
                </a:solidFill>
              </a:rPr>
              <a:t>		Security is easier to enforce</a:t>
            </a:r>
          </a:p>
          <a:p>
            <a:r>
              <a:rPr lang="en-US"/>
              <a:t>Application layer services and protocols</a:t>
            </a:r>
          </a:p>
          <a:p>
            <a:r>
              <a:rPr lang="en-US"/>
              <a:t>Peer-to-peer networking and applications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55638" y="357166"/>
            <a:ext cx="8145462" cy="515937"/>
          </a:xfrm>
        </p:spPr>
        <p:txBody>
          <a:bodyPr>
            <a:normAutofit fontScale="90000"/>
          </a:bodyPr>
          <a:lstStyle/>
          <a:p>
            <a:r>
              <a:rPr lang="en-US" dirty="0"/>
              <a:t>Client/Server Model</a:t>
            </a:r>
          </a:p>
        </p:txBody>
      </p:sp>
      <p:sp>
        <p:nvSpPr>
          <p:cNvPr id="10243" name="Content Placeholder 3"/>
          <p:cNvSpPr>
            <a:spLocks noGrp="1"/>
          </p:cNvSpPr>
          <p:nvPr>
            <p:ph idx="1"/>
          </p:nvPr>
        </p:nvSpPr>
        <p:spPr>
          <a:xfrm>
            <a:off x="655638" y="1143000"/>
            <a:ext cx="7940675" cy="5410200"/>
          </a:xfrm>
        </p:spPr>
        <p:txBody>
          <a:bodyPr>
            <a:normAutofit lnSpcReduction="10000"/>
          </a:bodyPr>
          <a:lstStyle/>
          <a:p>
            <a:r>
              <a:rPr lang="en-US" sz="2000">
                <a:solidFill>
                  <a:srgbClr val="00B0F0"/>
                </a:solidFill>
              </a:rPr>
              <a:t>Client – </a:t>
            </a:r>
          </a:p>
          <a:p>
            <a:pPr lvl="1"/>
            <a:r>
              <a:rPr lang="en-US" sz="1600">
                <a:solidFill>
                  <a:srgbClr val="00B0F0"/>
                </a:solidFill>
              </a:rPr>
              <a:t>device requesting information (initiates the data exchange)</a:t>
            </a:r>
          </a:p>
          <a:p>
            <a:pPr lvl="1"/>
            <a:r>
              <a:rPr lang="en-US" sz="1600">
                <a:solidFill>
                  <a:srgbClr val="00B0F0"/>
                </a:solidFill>
              </a:rPr>
              <a:t>Can also UPLOAD data to the servers</a:t>
            </a:r>
          </a:p>
          <a:p>
            <a:r>
              <a:rPr lang="en-US" sz="2000">
                <a:solidFill>
                  <a:srgbClr val="00B0F0"/>
                </a:solidFill>
              </a:rPr>
              <a:t>Server – device responding to the request</a:t>
            </a:r>
          </a:p>
          <a:p>
            <a:pPr lvl="1"/>
            <a:r>
              <a:rPr lang="en-US" sz="1800">
                <a:solidFill>
                  <a:srgbClr val="00B0F0"/>
                </a:solidFill>
              </a:rPr>
              <a:t>How does it handle multiple request from multiple users and keep everything in order?</a:t>
            </a:r>
          </a:p>
          <a:p>
            <a:pPr lvl="1"/>
            <a:r>
              <a:rPr lang="en-US" sz="1800">
                <a:solidFill>
                  <a:srgbClr val="00B0F0"/>
                </a:solidFill>
              </a:rPr>
              <a:t>	Relies on support from the lower layer functions to distinguish between services and conversations.</a:t>
            </a:r>
          </a:p>
          <a:p>
            <a:pPr lvl="1"/>
            <a:r>
              <a:rPr lang="en-US" sz="1800">
                <a:solidFill>
                  <a:srgbClr val="00B0F0"/>
                </a:solidFill>
              </a:rPr>
              <a:t>	Server relies on a service called a server daemon – runs in the background and ‘listens’ for requests for that service.  It can then exchange messages as appropriate &amp; send requested data.</a:t>
            </a:r>
          </a:p>
          <a:p>
            <a:r>
              <a:rPr lang="en-US" sz="2000"/>
              <a:t>Examples:</a:t>
            </a:r>
          </a:p>
          <a:p>
            <a:pPr lvl="1"/>
            <a:r>
              <a:rPr lang="en-US" sz="1800"/>
              <a:t>E-mail Client on an employee computer issues a request to the e-mail server for any unread e-mail.  The server responds by sending the e-mail to the client.</a:t>
            </a:r>
          </a:p>
          <a:p>
            <a:pPr lvl="1"/>
            <a:r>
              <a:rPr lang="en-US" sz="1800"/>
              <a:t>Conversations can originate with either party.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55638" y="627063"/>
            <a:ext cx="8145462" cy="519112"/>
          </a:xfrm>
        </p:spPr>
        <p:txBody>
          <a:bodyPr>
            <a:normAutofit fontScale="90000"/>
          </a:bodyPr>
          <a:lstStyle/>
          <a:p>
            <a:r>
              <a:rPr lang="en-US"/>
              <a:t>Peer-to-Peer (P2P) Network Model</a:t>
            </a:r>
          </a:p>
        </p:txBody>
      </p:sp>
      <p:sp>
        <p:nvSpPr>
          <p:cNvPr id="11267" name="Content Placeholder 2"/>
          <p:cNvSpPr>
            <a:spLocks noGrp="1"/>
          </p:cNvSpPr>
          <p:nvPr>
            <p:ph idx="1"/>
          </p:nvPr>
        </p:nvSpPr>
        <p:spPr>
          <a:xfrm>
            <a:off x="655638" y="1547813"/>
            <a:ext cx="8085137" cy="4992687"/>
          </a:xfrm>
        </p:spPr>
        <p:txBody>
          <a:bodyPr/>
          <a:lstStyle/>
          <a:p>
            <a:r>
              <a:rPr lang="en-US">
                <a:solidFill>
                  <a:srgbClr val="00B0F0"/>
                </a:solidFill>
              </a:rPr>
              <a:t>Two or more computers are connected and are able to share resources </a:t>
            </a:r>
            <a:r>
              <a:rPr lang="en-US" b="1">
                <a:solidFill>
                  <a:srgbClr val="00B0F0"/>
                </a:solidFill>
              </a:rPr>
              <a:t>without having a dedicated server</a:t>
            </a:r>
          </a:p>
          <a:p>
            <a:r>
              <a:rPr lang="en-US">
                <a:solidFill>
                  <a:srgbClr val="00B0F0"/>
                </a:solidFill>
              </a:rPr>
              <a:t>Every end device can function as a client or server on a ‘per request’ basis </a:t>
            </a:r>
          </a:p>
          <a:p>
            <a:r>
              <a:rPr lang="en-US">
                <a:solidFill>
                  <a:srgbClr val="00B0F0"/>
                </a:solidFill>
              </a:rPr>
              <a:t>Resources are </a:t>
            </a:r>
            <a:r>
              <a:rPr lang="en-US" b="1">
                <a:solidFill>
                  <a:srgbClr val="00B0F0"/>
                </a:solidFill>
              </a:rPr>
              <a:t>decentralized</a:t>
            </a:r>
            <a:r>
              <a:rPr lang="en-US">
                <a:solidFill>
                  <a:srgbClr val="00B0F0"/>
                </a:solidFill>
              </a:rPr>
              <a:t> (information can be located anywhere)</a:t>
            </a:r>
          </a:p>
          <a:p>
            <a:r>
              <a:rPr lang="en-US"/>
              <a:t>Difficult to enforce security and policies</a:t>
            </a:r>
          </a:p>
          <a:p>
            <a:r>
              <a:rPr lang="en-US"/>
              <a:t>User accounts and access rights have to be set individually on each peer device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642918"/>
            <a:ext cx="8913813" cy="914400"/>
          </a:xfrm>
        </p:spPr>
        <p:txBody>
          <a:bodyPr/>
          <a:lstStyle/>
          <a:p>
            <a:r>
              <a:rPr lang="en-US" dirty="0"/>
              <a:t>P2P Applications</a:t>
            </a:r>
          </a:p>
        </p:txBody>
      </p:sp>
      <p:sp>
        <p:nvSpPr>
          <p:cNvPr id="12291" name="Rectangle 3"/>
          <p:cNvSpPr>
            <a:spLocks noGrp="1" noChangeArrowheads="1"/>
          </p:cNvSpPr>
          <p:nvPr>
            <p:ph type="body" idx="1"/>
          </p:nvPr>
        </p:nvSpPr>
        <p:spPr>
          <a:xfrm>
            <a:off x="655638" y="1900238"/>
            <a:ext cx="7881937" cy="4446587"/>
          </a:xfrm>
        </p:spPr>
        <p:txBody>
          <a:bodyPr/>
          <a:lstStyle/>
          <a:p>
            <a:r>
              <a:rPr lang="en-US">
                <a:solidFill>
                  <a:srgbClr val="00B0F0"/>
                </a:solidFill>
              </a:rPr>
              <a:t>Running applications in </a:t>
            </a:r>
            <a:r>
              <a:rPr lang="en-US" b="1">
                <a:solidFill>
                  <a:srgbClr val="00B0F0"/>
                </a:solidFill>
              </a:rPr>
              <a:t>hybrid</a:t>
            </a:r>
            <a:r>
              <a:rPr lang="en-US">
                <a:solidFill>
                  <a:srgbClr val="00B0F0"/>
                </a:solidFill>
              </a:rPr>
              <a:t> mode allows for a centralized directory of files even though the files themselves  may be on multiple machines</a:t>
            </a:r>
          </a:p>
          <a:p>
            <a:r>
              <a:rPr lang="en-US" dirty="0">
                <a:solidFill>
                  <a:srgbClr val="00B0F0"/>
                </a:solidFill>
              </a:rPr>
              <a:t>Unlike P2P networks, a device can act as both the client and server within the same communication</a:t>
            </a:r>
          </a:p>
          <a:p>
            <a:r>
              <a:rPr lang="en-US" dirty="0"/>
              <a:t>Each device must provide a user interface and run a background service.</a:t>
            </a:r>
          </a:p>
          <a:p>
            <a:r>
              <a:rPr lang="en-US" dirty="0"/>
              <a:t>Can be used on P2P networks, client/server networks and across the internet.</a:t>
            </a:r>
          </a:p>
          <a:p>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1" y="381000"/>
            <a:ext cx="3059832" cy="914400"/>
          </a:xfrm>
        </p:spPr>
        <p:txBody>
          <a:bodyPr lIns="1097280"/>
          <a:lstStyle/>
          <a:p>
            <a:r>
              <a:rPr lang="en-US"/>
              <a:t>Hubs</a:t>
            </a:r>
          </a:p>
        </p:txBody>
      </p:sp>
      <p:sp>
        <p:nvSpPr>
          <p:cNvPr id="355331" name="Rectangle 3"/>
          <p:cNvSpPr>
            <a:spLocks noGrp="1" noChangeArrowheads="1"/>
          </p:cNvSpPr>
          <p:nvPr>
            <p:ph idx="1"/>
          </p:nvPr>
        </p:nvSpPr>
        <p:spPr>
          <a:xfrm>
            <a:off x="457200" y="1524000"/>
            <a:ext cx="8267700" cy="4742329"/>
          </a:xfrm>
        </p:spPr>
        <p:txBody>
          <a:bodyPr>
            <a:normAutofit/>
          </a:bodyPr>
          <a:lstStyle/>
          <a:p>
            <a:pPr algn="just"/>
            <a:r>
              <a:rPr lang="en-US" sz="2400" dirty="0">
                <a:latin typeface="Times New Roman" panose="02020603050405020304" pitchFamily="18" charset="0"/>
                <a:cs typeface="Times New Roman" panose="02020603050405020304" pitchFamily="18" charset="0"/>
              </a:rPr>
              <a:t>A “hub” is a networking component that into which you can plug in multiple network devices</a:t>
            </a:r>
          </a:p>
          <a:p>
            <a:pPr lvl="1" algn="just"/>
            <a:r>
              <a:rPr lang="en-US" sz="2000" dirty="0">
                <a:latin typeface="Times New Roman" panose="02020603050405020304" pitchFamily="18" charset="0"/>
                <a:cs typeface="Times New Roman" panose="02020603050405020304" pitchFamily="18" charset="0"/>
              </a:rPr>
              <a:t>Connect computers, printers, scanners, etc.</a:t>
            </a:r>
          </a:p>
          <a:p>
            <a:pPr algn="just"/>
            <a:r>
              <a:rPr lang="en-US" sz="2400" dirty="0">
                <a:latin typeface="Times New Roman" panose="02020603050405020304" pitchFamily="18" charset="0"/>
                <a:cs typeface="Times New Roman" panose="02020603050405020304" pitchFamily="18" charset="0"/>
              </a:rPr>
              <a:t>Anytime a connected device sends a network message, the hub forwards the message to all other connected devices (not just the intended recipient!)</a:t>
            </a:r>
          </a:p>
          <a:p>
            <a:pPr marL="349250" lvl="1" indent="0" algn="just">
              <a:buNone/>
            </a:pPr>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Hub can only deal with one message at a time, since it is broadcast over all connections</a:t>
            </a:r>
          </a:p>
        </p:txBody>
      </p:sp>
      <p:pic>
        <p:nvPicPr>
          <p:cNvPr id="4" name="Picture 3"/>
          <p:cNvPicPr>
            <a:picLocks noChangeAspect="1"/>
          </p:cNvPicPr>
          <p:nvPr/>
        </p:nvPicPr>
        <p:blipFill>
          <a:blip r:embed="rId2"/>
          <a:stretch>
            <a:fillRect/>
          </a:stretch>
        </p:blipFill>
        <p:spPr>
          <a:xfrm>
            <a:off x="4067944" y="-2282"/>
            <a:ext cx="2857500" cy="1600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55638" y="804863"/>
            <a:ext cx="8488362" cy="619125"/>
          </a:xfrm>
        </p:spPr>
        <p:txBody>
          <a:bodyPr/>
          <a:lstStyle/>
          <a:p>
            <a:pPr eaLnBrk="1" hangingPunct="1"/>
            <a:r>
              <a:rPr lang="en-US" sz="3000"/>
              <a:t>P2P Applications Example</a:t>
            </a:r>
          </a:p>
        </p:txBody>
      </p:sp>
      <p:sp>
        <p:nvSpPr>
          <p:cNvPr id="13315" name="Rectangle 3"/>
          <p:cNvSpPr>
            <a:spLocks noGrp="1" noChangeArrowheads="1"/>
          </p:cNvSpPr>
          <p:nvPr>
            <p:ph type="body" idx="1"/>
          </p:nvPr>
        </p:nvSpPr>
        <p:spPr>
          <a:xfrm>
            <a:off x="655638" y="1547813"/>
            <a:ext cx="7940675" cy="5076825"/>
          </a:xfrm>
        </p:spPr>
        <p:txBody>
          <a:bodyPr/>
          <a:lstStyle/>
          <a:p>
            <a:pPr eaLnBrk="1" hangingPunct="1"/>
            <a:endParaRPr lang="en-US" sz="2000"/>
          </a:p>
          <a:p>
            <a:pPr eaLnBrk="1" hangingPunct="1"/>
            <a:endParaRPr lang="en-US" sz="2000"/>
          </a:p>
        </p:txBody>
      </p:sp>
      <p:pic>
        <p:nvPicPr>
          <p:cNvPr id="13316" name="Picture 5"/>
          <p:cNvPicPr>
            <a:picLocks noChangeAspect="1" noChangeArrowheads="1"/>
          </p:cNvPicPr>
          <p:nvPr/>
        </p:nvPicPr>
        <p:blipFill>
          <a:blip r:embed="rId3"/>
          <a:srcRect/>
          <a:stretch>
            <a:fillRect/>
          </a:stretch>
        </p:blipFill>
        <p:spPr bwMode="auto">
          <a:xfrm>
            <a:off x="1163638" y="1733550"/>
            <a:ext cx="6804025" cy="4433888"/>
          </a:xfrm>
          <a:prstGeom prst="rect">
            <a:avLst/>
          </a:prstGeom>
          <a:noFill/>
          <a:ln w="9525" algn="ctr">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5950" y="825500"/>
            <a:ext cx="8145463" cy="539750"/>
          </a:xfrm>
        </p:spPr>
        <p:txBody>
          <a:bodyPr>
            <a:normAutofit fontScale="90000"/>
          </a:bodyPr>
          <a:lstStyle/>
          <a:p>
            <a:r>
              <a:rPr lang="en-US"/>
              <a:t>Common Port Numbers</a:t>
            </a:r>
          </a:p>
        </p:txBody>
      </p:sp>
      <p:sp>
        <p:nvSpPr>
          <p:cNvPr id="14339" name="Rectangle 3"/>
          <p:cNvSpPr>
            <a:spLocks noGrp="1" noChangeArrowheads="1"/>
          </p:cNvSpPr>
          <p:nvPr>
            <p:ph type="body" idx="1"/>
          </p:nvPr>
        </p:nvSpPr>
        <p:spPr>
          <a:xfrm>
            <a:off x="655638" y="1900238"/>
            <a:ext cx="7861300" cy="3571875"/>
          </a:xfrm>
        </p:spPr>
        <p:txBody>
          <a:bodyPr/>
          <a:lstStyle/>
          <a:p>
            <a:pPr>
              <a:lnSpc>
                <a:spcPct val="85000"/>
              </a:lnSpc>
            </a:pPr>
            <a:r>
              <a:rPr lang="en-US" sz="2000"/>
              <a:t>TCP </a:t>
            </a:r>
          </a:p>
          <a:p>
            <a:pPr lvl="1">
              <a:lnSpc>
                <a:spcPct val="85000"/>
              </a:lnSpc>
            </a:pPr>
            <a:r>
              <a:rPr lang="en-US" sz="1800"/>
              <a:t>FTP – 20-21</a:t>
            </a:r>
          </a:p>
          <a:p>
            <a:pPr lvl="1">
              <a:lnSpc>
                <a:spcPct val="85000"/>
              </a:lnSpc>
            </a:pPr>
            <a:r>
              <a:rPr lang="en-US" sz="1800"/>
              <a:t>Telnet – 23</a:t>
            </a:r>
          </a:p>
          <a:p>
            <a:pPr lvl="1">
              <a:lnSpc>
                <a:spcPct val="85000"/>
              </a:lnSpc>
            </a:pPr>
            <a:r>
              <a:rPr lang="en-US" sz="1800"/>
              <a:t>SMTP – 25 </a:t>
            </a:r>
          </a:p>
          <a:p>
            <a:pPr lvl="1">
              <a:lnSpc>
                <a:spcPct val="85000"/>
              </a:lnSpc>
            </a:pPr>
            <a:r>
              <a:rPr lang="en-US" sz="1800"/>
              <a:t>DNS – 53 (Both TCP &amp; UDP)</a:t>
            </a:r>
          </a:p>
          <a:p>
            <a:pPr lvl="1">
              <a:lnSpc>
                <a:spcPct val="85000"/>
              </a:lnSpc>
            </a:pPr>
            <a:r>
              <a:rPr lang="en-US" sz="1800">
                <a:solidFill>
                  <a:srgbClr val="00B0F0"/>
                </a:solidFill>
              </a:rPr>
              <a:t>HTTP – 80 </a:t>
            </a:r>
          </a:p>
          <a:p>
            <a:pPr lvl="1">
              <a:lnSpc>
                <a:spcPct val="85000"/>
              </a:lnSpc>
            </a:pPr>
            <a:endParaRPr lang="en-US" sz="1800"/>
          </a:p>
          <a:p>
            <a:pPr>
              <a:lnSpc>
                <a:spcPct val="85000"/>
              </a:lnSpc>
            </a:pPr>
            <a:r>
              <a:rPr lang="en-US" sz="2000"/>
              <a:t>UDP</a:t>
            </a:r>
          </a:p>
          <a:p>
            <a:pPr lvl="1">
              <a:lnSpc>
                <a:spcPct val="85000"/>
              </a:lnSpc>
            </a:pPr>
            <a:r>
              <a:rPr lang="en-US" sz="1800"/>
              <a:t>DHCP – 67 &amp; 68</a:t>
            </a:r>
          </a:p>
          <a:p>
            <a:pPr lvl="1">
              <a:lnSpc>
                <a:spcPct val="85000"/>
              </a:lnSpc>
            </a:pPr>
            <a:r>
              <a:rPr lang="en-US" sz="1800"/>
              <a:t>POP – 110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714356"/>
            <a:ext cx="8913813" cy="914400"/>
          </a:xfrm>
        </p:spPr>
        <p:txBody>
          <a:bodyPr/>
          <a:lstStyle/>
          <a:p>
            <a:r>
              <a:rPr lang="en-US"/>
              <a:t>DNS Services</a:t>
            </a:r>
          </a:p>
        </p:txBody>
      </p:sp>
      <p:sp>
        <p:nvSpPr>
          <p:cNvPr id="15363" name="Rectangle 3"/>
          <p:cNvSpPr>
            <a:spLocks noGrp="1" noChangeArrowheads="1"/>
          </p:cNvSpPr>
          <p:nvPr>
            <p:ph type="body" idx="1"/>
          </p:nvPr>
        </p:nvSpPr>
        <p:spPr>
          <a:xfrm>
            <a:off x="655638" y="1900238"/>
            <a:ext cx="8220075" cy="4565650"/>
          </a:xfrm>
        </p:spPr>
        <p:txBody>
          <a:bodyPr/>
          <a:lstStyle/>
          <a:p>
            <a:r>
              <a:rPr lang="en-US"/>
              <a:t>DNS resolver – supports name resolution for other network applications and services that need it.  </a:t>
            </a:r>
          </a:p>
          <a:p>
            <a:r>
              <a:rPr lang="en-US"/>
              <a:t>Devices are usually given 1 or more DNS Server addresses they can use for name resolution.</a:t>
            </a:r>
          </a:p>
          <a:p>
            <a:r>
              <a:rPr lang="en-US">
                <a:solidFill>
                  <a:srgbClr val="00B0F0"/>
                </a:solidFill>
              </a:rPr>
              <a:t>Uses different types of </a:t>
            </a:r>
            <a:r>
              <a:rPr lang="en-US" b="1">
                <a:solidFill>
                  <a:srgbClr val="00B0F0"/>
                </a:solidFill>
              </a:rPr>
              <a:t>resource records</a:t>
            </a:r>
            <a:r>
              <a:rPr lang="en-US">
                <a:solidFill>
                  <a:srgbClr val="00B0F0"/>
                </a:solidFill>
              </a:rPr>
              <a:t> to actually resolve the name/IP address issues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55638" y="782638"/>
            <a:ext cx="8145462" cy="560387"/>
          </a:xfrm>
        </p:spPr>
        <p:txBody>
          <a:bodyPr/>
          <a:lstStyle/>
          <a:p>
            <a:pPr eaLnBrk="1" hangingPunct="1"/>
            <a:r>
              <a:rPr lang="en-US" sz="3000"/>
              <a:t>DSN Services and Protocol</a:t>
            </a:r>
          </a:p>
        </p:txBody>
      </p:sp>
      <p:pic>
        <p:nvPicPr>
          <p:cNvPr id="16387" name="Picture 5"/>
          <p:cNvPicPr>
            <a:picLocks noChangeAspect="1" noChangeArrowheads="1"/>
          </p:cNvPicPr>
          <p:nvPr/>
        </p:nvPicPr>
        <p:blipFill>
          <a:blip r:embed="rId3"/>
          <a:srcRect/>
          <a:stretch>
            <a:fillRect/>
          </a:stretch>
        </p:blipFill>
        <p:spPr bwMode="auto">
          <a:xfrm>
            <a:off x="1138238" y="1538288"/>
            <a:ext cx="6794500" cy="3149600"/>
          </a:xfrm>
          <a:prstGeom prst="rect">
            <a:avLst/>
          </a:prstGeom>
          <a:noFill/>
          <a:ln w="9525">
            <a:noFill/>
            <a:miter lim="800000"/>
            <a:headEnd/>
            <a:tailEnd/>
          </a:ln>
        </p:spPr>
      </p:pic>
      <p:sp>
        <p:nvSpPr>
          <p:cNvPr id="16388" name="Text Box 6"/>
          <p:cNvSpPr txBox="1">
            <a:spLocks noChangeArrowheads="1"/>
          </p:cNvSpPr>
          <p:nvPr/>
        </p:nvSpPr>
        <p:spPr bwMode="auto">
          <a:xfrm>
            <a:off x="615950" y="4889500"/>
            <a:ext cx="7991475" cy="1597025"/>
          </a:xfrm>
          <a:prstGeom prst="rect">
            <a:avLst/>
          </a:prstGeom>
          <a:noFill/>
          <a:ln w="9525" algn="ctr">
            <a:noFill/>
            <a:miter lim="800000"/>
            <a:headEnd/>
            <a:tailEnd/>
          </a:ln>
        </p:spPr>
        <p:txBody>
          <a:bodyPr lIns="82124" tIns="41061" rIns="82124" bIns="41061">
            <a:spAutoFit/>
          </a:bodyPr>
          <a:lstStyle/>
          <a:p>
            <a:pPr algn="l" defTabSz="814388">
              <a:spcBef>
                <a:spcPct val="50000"/>
              </a:spcBef>
            </a:pPr>
            <a:r>
              <a:rPr lang="en-US">
                <a:solidFill>
                  <a:srgbClr val="00B0F0"/>
                </a:solidFill>
                <a:latin typeface="Times New Roman" pitchFamily="18" charset="0"/>
              </a:rPr>
              <a:t>DNS Servers resolve names to IP addresses.  It would be difficult to remember the IP address of every website we like to visit, but we can remember names. </a:t>
            </a:r>
          </a:p>
          <a:p>
            <a:pPr algn="l" defTabSz="814388">
              <a:spcBef>
                <a:spcPct val="50000"/>
              </a:spcBef>
            </a:pPr>
            <a:r>
              <a:rPr lang="en-US">
                <a:latin typeface="Times New Roman" pitchFamily="18" charset="0"/>
              </a:rPr>
              <a:t> THANK YOU DNS SERVER!</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28604"/>
            <a:ext cx="8913813" cy="914400"/>
          </a:xfrm>
        </p:spPr>
        <p:txBody>
          <a:bodyPr/>
          <a:lstStyle/>
          <a:p>
            <a:r>
              <a:rPr lang="en-US"/>
              <a:t>WWW Service and HTTP</a:t>
            </a:r>
          </a:p>
        </p:txBody>
      </p:sp>
      <p:sp>
        <p:nvSpPr>
          <p:cNvPr id="17411" name="Rectangle 3"/>
          <p:cNvSpPr>
            <a:spLocks noGrp="1" noChangeArrowheads="1"/>
          </p:cNvSpPr>
          <p:nvPr>
            <p:ph type="body" idx="1"/>
          </p:nvPr>
        </p:nvSpPr>
        <p:spPr>
          <a:xfrm>
            <a:off x="655638" y="1541463"/>
            <a:ext cx="8156575" cy="4916487"/>
          </a:xfrm>
        </p:spPr>
        <p:txBody>
          <a:bodyPr/>
          <a:lstStyle/>
          <a:p>
            <a:pPr marL="457200" indent="-457200"/>
            <a:r>
              <a:rPr lang="en-US"/>
              <a:t>Steps:</a:t>
            </a:r>
          </a:p>
          <a:p>
            <a:pPr marL="838200" lvl="1" indent="-381000"/>
            <a:r>
              <a:rPr lang="en-US"/>
              <a:t>1)  URL is typed in the address bar.  </a:t>
            </a:r>
          </a:p>
          <a:p>
            <a:pPr marL="838200" lvl="1" indent="-381000">
              <a:buFontTx/>
              <a:buAutoNum type="arabicParenR" startAt="2"/>
            </a:pPr>
            <a:r>
              <a:rPr lang="en-US"/>
              <a:t>Browser checks with DNS server to convert it to an IP address</a:t>
            </a:r>
          </a:p>
          <a:p>
            <a:pPr marL="838200" lvl="1" indent="-381000">
              <a:buFontTx/>
              <a:buAutoNum type="arabicParenR" startAt="2"/>
            </a:pPr>
            <a:r>
              <a:rPr lang="en-US"/>
              <a:t>Connects to the server requested</a:t>
            </a:r>
          </a:p>
          <a:p>
            <a:pPr marL="838200" lvl="1" indent="-381000">
              <a:buFontTx/>
              <a:buAutoNum type="arabicParenR" startAt="2"/>
            </a:pPr>
            <a:r>
              <a:rPr lang="en-US"/>
              <a:t>Using </a:t>
            </a:r>
            <a:r>
              <a:rPr lang="en-US" b="1">
                <a:solidFill>
                  <a:schemeClr val="accent2"/>
                </a:solidFill>
              </a:rPr>
              <a:t>HTTP</a:t>
            </a:r>
            <a:r>
              <a:rPr lang="en-US"/>
              <a:t>  or </a:t>
            </a:r>
            <a:r>
              <a:rPr lang="en-US" b="1">
                <a:solidFill>
                  <a:schemeClr val="accent2"/>
                </a:solidFill>
              </a:rPr>
              <a:t>HTTPS</a:t>
            </a:r>
            <a:r>
              <a:rPr lang="en-US"/>
              <a:t> protocol requirements, the browser sends a GET request to the server to ask for the desired html document (usually index.html)</a:t>
            </a:r>
          </a:p>
          <a:p>
            <a:pPr marL="838200" lvl="1" indent="-381000">
              <a:buFontTx/>
              <a:buAutoNum type="arabicParenR" startAt="2"/>
            </a:pPr>
            <a:r>
              <a:rPr lang="en-US"/>
              <a:t>The server sends the HTML code for the web page to the browser.</a:t>
            </a:r>
          </a:p>
          <a:p>
            <a:pPr marL="838200" lvl="1" indent="-381000">
              <a:buFontTx/>
              <a:buAutoNum type="arabicParenR" startAt="2"/>
            </a:pPr>
            <a:r>
              <a:rPr lang="en-US"/>
              <a:t>The browser interprets the HTML code and formats the page to fit the browser window.</a:t>
            </a:r>
          </a:p>
          <a:p>
            <a:pPr marL="838200" lvl="1" indent="-381000">
              <a:buFontTx/>
              <a:buAutoNum type="arabicParenR" startAt="2"/>
            </a:pPr>
            <a:r>
              <a:rPr lang="en-US"/>
              <a:t>See the next slide for an example.</a:t>
            </a:r>
          </a:p>
          <a:p>
            <a:pPr marL="457200" indent="-457200">
              <a:buFontTx/>
              <a:buNone/>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55638" y="357166"/>
            <a:ext cx="8145462" cy="658812"/>
          </a:xfrm>
        </p:spPr>
        <p:txBody>
          <a:bodyPr/>
          <a:lstStyle/>
          <a:p>
            <a:pPr eaLnBrk="1" hangingPunct="1"/>
            <a:r>
              <a:rPr lang="en-US" sz="3000"/>
              <a:t>WWW Service and HTTP</a:t>
            </a:r>
          </a:p>
        </p:txBody>
      </p:sp>
      <p:pic>
        <p:nvPicPr>
          <p:cNvPr id="18435" name="Picture 4"/>
          <p:cNvPicPr>
            <a:picLocks noChangeAspect="1" noChangeArrowheads="1"/>
          </p:cNvPicPr>
          <p:nvPr/>
        </p:nvPicPr>
        <p:blipFill>
          <a:blip r:embed="rId3"/>
          <a:srcRect/>
          <a:stretch>
            <a:fillRect/>
          </a:stretch>
        </p:blipFill>
        <p:spPr bwMode="auto">
          <a:xfrm>
            <a:off x="858838" y="1568450"/>
            <a:ext cx="7405687" cy="4103688"/>
          </a:xfrm>
          <a:prstGeom prst="rect">
            <a:avLst/>
          </a:prstGeom>
          <a:noFill/>
          <a:ln w="9525" algn="ctr">
            <a:noFill/>
            <a:miter lim="800000"/>
            <a:headEnd/>
            <a:tailEnd/>
          </a:ln>
        </p:spPr>
      </p:pic>
      <p:sp>
        <p:nvSpPr>
          <p:cNvPr id="18436" name="Text Box 6"/>
          <p:cNvSpPr txBox="1">
            <a:spLocks noChangeArrowheads="1"/>
          </p:cNvSpPr>
          <p:nvPr/>
        </p:nvSpPr>
        <p:spPr bwMode="auto">
          <a:xfrm>
            <a:off x="520700" y="4284663"/>
            <a:ext cx="2563813" cy="1744662"/>
          </a:xfrm>
          <a:prstGeom prst="rect">
            <a:avLst/>
          </a:prstGeom>
          <a:noFill/>
          <a:ln w="9525" algn="ctr">
            <a:noFill/>
            <a:miter lim="800000"/>
            <a:headEnd/>
            <a:tailEnd/>
          </a:ln>
        </p:spPr>
        <p:txBody>
          <a:bodyPr lIns="82124" tIns="41061" rIns="82124" bIns="41061">
            <a:spAutoFit/>
          </a:bodyPr>
          <a:lstStyle/>
          <a:p>
            <a:pPr defTabSz="814388">
              <a:spcBef>
                <a:spcPct val="50000"/>
              </a:spcBef>
            </a:pPr>
            <a:r>
              <a:rPr lang="en-US">
                <a:solidFill>
                  <a:srgbClr val="00B0F0"/>
                </a:solidFill>
              </a:rPr>
              <a:t>HTTP/HTTPS are some of the MOST used application protocols!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905" y="428604"/>
            <a:ext cx="8913813" cy="914400"/>
          </a:xfrm>
        </p:spPr>
        <p:txBody>
          <a:bodyPr/>
          <a:lstStyle/>
          <a:p>
            <a:r>
              <a:rPr lang="en-US" sz="3000" dirty="0"/>
              <a:t>E-mail services and SMTP/POP protocols</a:t>
            </a:r>
          </a:p>
        </p:txBody>
      </p:sp>
      <p:sp>
        <p:nvSpPr>
          <p:cNvPr id="19459" name="Rectangle 3"/>
          <p:cNvSpPr>
            <a:spLocks noGrp="1" noChangeArrowheads="1"/>
          </p:cNvSpPr>
          <p:nvPr>
            <p:ph type="body" idx="1"/>
          </p:nvPr>
        </p:nvSpPr>
        <p:spPr>
          <a:xfrm>
            <a:off x="655638" y="1560513"/>
            <a:ext cx="8048625" cy="4951412"/>
          </a:xfrm>
        </p:spPr>
        <p:txBody>
          <a:bodyPr/>
          <a:lstStyle/>
          <a:p>
            <a:r>
              <a:rPr lang="en-US" dirty="0"/>
              <a:t>E-mail is the most popular network service.</a:t>
            </a:r>
          </a:p>
          <a:p>
            <a:r>
              <a:rPr lang="en-US" dirty="0"/>
              <a:t>E-mail client (when people compose e-mail) is called Mail User Agent (MUA)</a:t>
            </a:r>
          </a:p>
          <a:p>
            <a:r>
              <a:rPr lang="en-US" dirty="0"/>
              <a:t>MUA allows messages to be sent/retrieved to and from your mailbox</a:t>
            </a:r>
          </a:p>
          <a:p>
            <a:r>
              <a:rPr lang="en-US" dirty="0"/>
              <a:t>Requires several applications and services</a:t>
            </a:r>
          </a:p>
          <a:p>
            <a:pPr lvl="1"/>
            <a:r>
              <a:rPr lang="en-US" dirty="0"/>
              <a:t>POP or POP3 – deliver email from server to client (incoming messages)</a:t>
            </a:r>
          </a:p>
          <a:p>
            <a:pPr lvl="1"/>
            <a:r>
              <a:rPr lang="en-US" dirty="0"/>
              <a:t>SMTP – handles outbound messages from clients</a:t>
            </a:r>
          </a:p>
          <a:p>
            <a:pPr lvl="1"/>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343" y="500042"/>
            <a:ext cx="8913813" cy="914400"/>
          </a:xfrm>
        </p:spPr>
        <p:txBody>
          <a:bodyPr/>
          <a:lstStyle/>
          <a:p>
            <a:r>
              <a:rPr lang="en-US" sz="3000"/>
              <a:t>E-mail services and SMTP/POP protocols</a:t>
            </a:r>
          </a:p>
        </p:txBody>
      </p:sp>
      <p:sp>
        <p:nvSpPr>
          <p:cNvPr id="20483" name="Rectangle 3"/>
          <p:cNvSpPr>
            <a:spLocks noGrp="1" noChangeArrowheads="1"/>
          </p:cNvSpPr>
          <p:nvPr>
            <p:ph type="body" idx="1"/>
          </p:nvPr>
        </p:nvSpPr>
        <p:spPr>
          <a:xfrm>
            <a:off x="655638" y="1524000"/>
            <a:ext cx="7921625" cy="4897438"/>
          </a:xfrm>
        </p:spPr>
        <p:txBody>
          <a:bodyPr/>
          <a:lstStyle/>
          <a:p>
            <a:pPr marL="457200" indent="-457200"/>
            <a:r>
              <a:rPr lang="en-US"/>
              <a:t>What do servers require?</a:t>
            </a:r>
          </a:p>
          <a:p>
            <a:pPr marL="838200" lvl="1" indent="-381000">
              <a:buFontTx/>
              <a:buAutoNum type="arabicParenR"/>
            </a:pPr>
            <a:r>
              <a:rPr lang="en-US">
                <a:solidFill>
                  <a:srgbClr val="00B0F0"/>
                </a:solidFill>
              </a:rPr>
              <a:t>Must be running SMTP!</a:t>
            </a:r>
          </a:p>
          <a:p>
            <a:pPr marL="838200" lvl="1" indent="-381000">
              <a:buFontTx/>
              <a:buAutoNum type="arabicParenR"/>
            </a:pPr>
            <a:r>
              <a:rPr lang="en-US"/>
              <a:t>Also operates </a:t>
            </a:r>
          </a:p>
          <a:p>
            <a:pPr marL="1295400" lvl="2" indent="-381000">
              <a:buFontTx/>
              <a:buAutoNum type="arabicParenR"/>
            </a:pPr>
            <a:r>
              <a:rPr lang="en-US">
                <a:solidFill>
                  <a:srgbClr val="00B0F0"/>
                </a:solidFill>
              </a:rPr>
              <a:t>Mail Transfer Agent (MTA) – used to forward email</a:t>
            </a:r>
          </a:p>
          <a:p>
            <a:pPr lvl="3">
              <a:buFontTx/>
              <a:buAutoNum type="arabicParenR"/>
            </a:pPr>
            <a:r>
              <a:rPr lang="en-US">
                <a:solidFill>
                  <a:srgbClr val="00B0F0"/>
                </a:solidFill>
              </a:rPr>
              <a:t>Receives email from the clients MUA</a:t>
            </a:r>
          </a:p>
          <a:p>
            <a:pPr lvl="3">
              <a:buFontTx/>
              <a:buAutoNum type="arabicParenR"/>
            </a:pPr>
            <a:r>
              <a:rPr lang="en-US">
                <a:solidFill>
                  <a:srgbClr val="00B0F0"/>
                </a:solidFill>
              </a:rPr>
              <a:t>Uses SMTP to route email between SERVERS!</a:t>
            </a:r>
          </a:p>
          <a:p>
            <a:pPr lvl="3">
              <a:buFontTx/>
              <a:buAutoNum type="arabicParenR"/>
            </a:pPr>
            <a:r>
              <a:rPr lang="en-US">
                <a:solidFill>
                  <a:srgbClr val="00B0F0"/>
                </a:solidFill>
              </a:rPr>
              <a:t>Passes email  to the MDA for final delivery</a:t>
            </a:r>
          </a:p>
          <a:p>
            <a:pPr marL="1295400" lvl="2" indent="-381000">
              <a:buFontTx/>
              <a:buAutoNum type="arabicParenR"/>
            </a:pPr>
            <a:r>
              <a:rPr lang="en-US"/>
              <a:t>Mail Delivery Agent (MDA) – receives messages from MUA or from the MTA on another server</a:t>
            </a:r>
          </a:p>
          <a:p>
            <a:pPr marL="838200" lvl="1" indent="-381000">
              <a:buFontTx/>
              <a:buAutoNum type="arabicParenR"/>
            </a:pPr>
            <a:r>
              <a:rPr lang="en-US">
                <a:solidFill>
                  <a:srgbClr val="00B0F0"/>
                </a:solidFill>
              </a:rPr>
              <a:t>For two e-mail servers to talk – MUST run SMTP and MTA in order to transfer mail between the 2 servers!</a:t>
            </a:r>
          </a:p>
          <a:p>
            <a:pPr marL="838200" lvl="1" indent="-381000">
              <a:buFontTx/>
              <a:buAutoNum type="arabicParenR"/>
            </a:pPr>
            <a:r>
              <a:rPr lang="en-US"/>
              <a:t>Some clients run Lotus Notes, Groupwise, or MS Exchange.  They have their own proprietary protocol for handling e-mail.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55638" y="571480"/>
            <a:ext cx="8145462" cy="838200"/>
          </a:xfrm>
        </p:spPr>
        <p:txBody>
          <a:bodyPr/>
          <a:lstStyle/>
          <a:p>
            <a:pPr eaLnBrk="1" hangingPunct="1"/>
            <a:r>
              <a:rPr lang="en-US" sz="3000" dirty="0"/>
              <a:t>E-mail services and SMTP/POP protocols</a:t>
            </a:r>
          </a:p>
        </p:txBody>
      </p:sp>
      <p:pic>
        <p:nvPicPr>
          <p:cNvPr id="21507" name="Picture 5"/>
          <p:cNvPicPr>
            <a:picLocks noChangeAspect="1" noChangeArrowheads="1"/>
          </p:cNvPicPr>
          <p:nvPr/>
        </p:nvPicPr>
        <p:blipFill>
          <a:blip r:embed="rId3"/>
          <a:srcRect/>
          <a:stretch>
            <a:fillRect/>
          </a:stretch>
        </p:blipFill>
        <p:spPr bwMode="auto">
          <a:xfrm>
            <a:off x="1416050" y="1724025"/>
            <a:ext cx="6332538" cy="4551363"/>
          </a:xfrm>
          <a:prstGeom prst="rect">
            <a:avLst/>
          </a:prstGeom>
          <a:noFill/>
          <a:ln w="9525" algn="ctr">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905" y="357166"/>
            <a:ext cx="8913813" cy="914400"/>
          </a:xfrm>
        </p:spPr>
        <p:txBody>
          <a:bodyPr/>
          <a:lstStyle/>
          <a:p>
            <a:r>
              <a:rPr lang="en-US"/>
              <a:t>FTP</a:t>
            </a:r>
          </a:p>
        </p:txBody>
      </p:sp>
      <p:sp>
        <p:nvSpPr>
          <p:cNvPr id="22531" name="Rectangle 3"/>
          <p:cNvSpPr>
            <a:spLocks noGrp="1" noChangeArrowheads="1"/>
          </p:cNvSpPr>
          <p:nvPr>
            <p:ph type="body" idx="1"/>
          </p:nvPr>
        </p:nvSpPr>
        <p:spPr>
          <a:xfrm>
            <a:off x="655638" y="1654198"/>
            <a:ext cx="8102600" cy="3775066"/>
          </a:xfrm>
        </p:spPr>
        <p:txBody>
          <a:bodyPr/>
          <a:lstStyle/>
          <a:p>
            <a:pPr marL="457200" indent="-457200"/>
            <a:r>
              <a:rPr lang="en-US" dirty="0"/>
              <a:t>Commonly used application layer protocol</a:t>
            </a:r>
          </a:p>
          <a:p>
            <a:pPr marL="457200" indent="-457200"/>
            <a:r>
              <a:rPr lang="en-US" dirty="0"/>
              <a:t>Allows for the transfer of files between clients/servers.</a:t>
            </a:r>
          </a:p>
          <a:p>
            <a:pPr marL="457200" indent="-457200"/>
            <a:r>
              <a:rPr lang="en-US" dirty="0"/>
              <a:t>Requires 2 connections to the server</a:t>
            </a:r>
          </a:p>
          <a:p>
            <a:pPr marL="838200" lvl="1" indent="-381000">
              <a:buFontTx/>
              <a:buAutoNum type="arabicParenR"/>
            </a:pPr>
            <a:r>
              <a:rPr lang="en-US" dirty="0"/>
              <a:t>Commands – uses TCP port 21</a:t>
            </a:r>
          </a:p>
          <a:p>
            <a:pPr marL="838200" lvl="1" indent="-381000">
              <a:buFontTx/>
              <a:buAutoNum type="arabicParenR"/>
            </a:pPr>
            <a:r>
              <a:rPr lang="en-US" dirty="0"/>
              <a:t>Actual data – uses TCP port 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0" y="381000"/>
            <a:ext cx="8913813" cy="914400"/>
          </a:xfrm>
        </p:spPr>
        <p:txBody>
          <a:bodyPr lIns="1097280"/>
          <a:lstStyle/>
          <a:p>
            <a:r>
              <a:rPr lang="en-US"/>
              <a:t>Switches</a:t>
            </a:r>
            <a:endParaRPr lang="en-US" dirty="0"/>
          </a:p>
        </p:txBody>
      </p:sp>
      <p:sp>
        <p:nvSpPr>
          <p:cNvPr id="354307" name="Rectangle 3"/>
          <p:cNvSpPr>
            <a:spLocks noGrp="1" noChangeArrowheads="1"/>
          </p:cNvSpPr>
          <p:nvPr>
            <p:ph idx="1"/>
          </p:nvPr>
        </p:nvSpPr>
        <p:spPr>
          <a:xfrm>
            <a:off x="457200" y="1676400"/>
            <a:ext cx="8267700" cy="4589929"/>
          </a:xfrm>
        </p:spPr>
        <p:txBody>
          <a:bodyPr>
            <a:noAutofit/>
          </a:bodyPr>
          <a:lstStyle/>
          <a:p>
            <a:pPr algn="just"/>
            <a:r>
              <a:rPr lang="en-US" sz="2400" dirty="0">
                <a:latin typeface="Times New Roman" panose="02020603050405020304" pitchFamily="18" charset="0"/>
                <a:cs typeface="Times New Roman" panose="02020603050405020304" pitchFamily="18" charset="0"/>
              </a:rPr>
              <a:t>A </a:t>
            </a:r>
            <a:r>
              <a:rPr lang="en-US" sz="2400" b="1" dirty="0">
                <a:solidFill>
                  <a:srgbClr val="FF0000"/>
                </a:solidFill>
                <a:latin typeface="Times New Roman" panose="02020603050405020304" pitchFamily="18" charset="0"/>
                <a:cs typeface="Times New Roman" panose="02020603050405020304" pitchFamily="18" charset="0"/>
              </a:rPr>
              <a:t>switch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network device which directs traffic only to its intended destination(s) rather than to all devices on the network.</a:t>
            </a:r>
          </a:p>
          <a:p>
            <a:pPr lvl="1" algn="just"/>
            <a:r>
              <a:rPr lang="en-US" sz="2000" dirty="0">
                <a:latin typeface="Times New Roman" panose="02020603050405020304" pitchFamily="18" charset="0"/>
                <a:cs typeface="Times New Roman" panose="02020603050405020304" pitchFamily="18" charset="0"/>
              </a:rPr>
              <a:t>sometimes referred to as an “intelligent hub”</a:t>
            </a:r>
          </a:p>
          <a:p>
            <a:pPr lvl="1" algn="just"/>
            <a:r>
              <a:rPr lang="en-US" sz="2400" dirty="0">
                <a:latin typeface="Times New Roman" panose="02020603050405020304" pitchFamily="18" charset="0"/>
                <a:cs typeface="Times New Roman" panose="02020603050405020304" pitchFamily="18" charset="0"/>
              </a:rPr>
              <a:t>Provide a dedicated connection between individual devices</a:t>
            </a:r>
          </a:p>
          <a:p>
            <a:pPr lvl="1" algn="just"/>
            <a:r>
              <a:rPr lang="en-US" sz="2000" dirty="0">
                <a:latin typeface="Times New Roman" panose="02020603050405020304" pitchFamily="18" charset="0"/>
                <a:cs typeface="Times New Roman" panose="02020603050405020304" pitchFamily="18" charset="0"/>
              </a:rPr>
              <a:t>multiple devices can send data at once</a:t>
            </a:r>
          </a:p>
        </p:txBody>
      </p:sp>
      <p:pic>
        <p:nvPicPr>
          <p:cNvPr id="2" name="Picture 1"/>
          <p:cNvPicPr>
            <a:picLocks noChangeAspect="1"/>
          </p:cNvPicPr>
          <p:nvPr/>
        </p:nvPicPr>
        <p:blipFill>
          <a:blip r:embed="rId2"/>
          <a:stretch>
            <a:fillRect/>
          </a:stretch>
        </p:blipFill>
        <p:spPr>
          <a:xfrm>
            <a:off x="1665113" y="4365104"/>
            <a:ext cx="5139135" cy="2016224"/>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357166"/>
            <a:ext cx="8913813" cy="914400"/>
          </a:xfrm>
        </p:spPr>
        <p:txBody>
          <a:bodyPr/>
          <a:lstStyle/>
          <a:p>
            <a:r>
              <a:rPr lang="en-US"/>
              <a:t>DHCP</a:t>
            </a:r>
          </a:p>
        </p:txBody>
      </p:sp>
      <p:sp>
        <p:nvSpPr>
          <p:cNvPr id="23555" name="Rectangle 3"/>
          <p:cNvSpPr>
            <a:spLocks noGrp="1" noChangeArrowheads="1"/>
          </p:cNvSpPr>
          <p:nvPr>
            <p:ph type="body" idx="1"/>
          </p:nvPr>
        </p:nvSpPr>
        <p:spPr>
          <a:xfrm>
            <a:off x="476250" y="1631950"/>
            <a:ext cx="8120063" cy="4862513"/>
          </a:xfrm>
        </p:spPr>
        <p:txBody>
          <a:bodyPr>
            <a:normAutofit lnSpcReduction="10000"/>
          </a:bodyPr>
          <a:lstStyle/>
          <a:p>
            <a:pPr algn="just">
              <a:lnSpc>
                <a:spcPct val="85000"/>
              </a:lnSpc>
            </a:pPr>
            <a:r>
              <a:rPr lang="en-US" sz="2000" dirty="0">
                <a:latin typeface="Times New Roman" pitchFamily="18" charset="0"/>
                <a:cs typeface="Times New Roman" pitchFamily="18" charset="0"/>
              </a:rPr>
              <a:t>Dynamic Host Configuration Protocol – enables devices to obtain IP addresses, subnet masks, gateways, DNS server information, etc. from a DHCP server.</a:t>
            </a:r>
          </a:p>
          <a:p>
            <a:pPr algn="just">
              <a:lnSpc>
                <a:spcPct val="85000"/>
              </a:lnSpc>
            </a:pPr>
            <a:r>
              <a:rPr lang="en-US" sz="2000" dirty="0">
                <a:latin typeface="Times New Roman" pitchFamily="18" charset="0"/>
                <a:cs typeface="Times New Roman" pitchFamily="18" charset="0"/>
              </a:rPr>
              <a:t>An IP address that is not being used is assigned from a range of available addresses</a:t>
            </a:r>
          </a:p>
          <a:p>
            <a:pPr algn="just">
              <a:lnSpc>
                <a:spcPct val="85000"/>
              </a:lnSpc>
            </a:pPr>
            <a:r>
              <a:rPr lang="en-US" sz="2000" dirty="0">
                <a:latin typeface="Times New Roman" pitchFamily="18" charset="0"/>
                <a:cs typeface="Times New Roman" pitchFamily="18" charset="0"/>
              </a:rPr>
              <a:t>Not permanently assigned – only leased for a specific period of time (usually 24 hours – 7 days)</a:t>
            </a:r>
          </a:p>
          <a:p>
            <a:pPr algn="just">
              <a:lnSpc>
                <a:spcPct val="85000"/>
              </a:lnSpc>
            </a:pPr>
            <a:r>
              <a:rPr lang="en-US" sz="2000" dirty="0">
                <a:latin typeface="Times New Roman" pitchFamily="18" charset="0"/>
                <a:cs typeface="Times New Roman" pitchFamily="18" charset="0"/>
              </a:rPr>
              <a:t>If the host logs off or the power is lost, the IP address they were using is returned to the pool to be re-assigned to another host when needed.</a:t>
            </a:r>
          </a:p>
          <a:p>
            <a:pPr algn="just">
              <a:lnSpc>
                <a:spcPct val="85000"/>
              </a:lnSpc>
            </a:pPr>
            <a:r>
              <a:rPr lang="en-US" sz="2000" dirty="0">
                <a:latin typeface="Times New Roman" pitchFamily="18" charset="0"/>
                <a:cs typeface="Times New Roman" pitchFamily="18" charset="0"/>
              </a:rPr>
              <a:t>This is how you are able to use Wi-Fi at various places in the world!</a:t>
            </a:r>
          </a:p>
          <a:p>
            <a:pPr algn="just">
              <a:lnSpc>
                <a:spcPct val="85000"/>
              </a:lnSpc>
            </a:pPr>
            <a:r>
              <a:rPr lang="en-US" sz="2000" dirty="0">
                <a:latin typeface="Times New Roman" pitchFamily="18" charset="0"/>
                <a:cs typeface="Times New Roman" pitchFamily="18" charset="0"/>
              </a:rPr>
              <a:t>Don’t use DHCP for devices such as servers, printers, routers, switches, etc.  These should be statically assigned.</a:t>
            </a:r>
          </a:p>
          <a:p>
            <a:pPr algn="just">
              <a:lnSpc>
                <a:spcPct val="85000"/>
              </a:lnSpc>
            </a:pPr>
            <a:r>
              <a:rPr lang="en-US" sz="2000" dirty="0">
                <a:latin typeface="Times New Roman" pitchFamily="18" charset="0"/>
                <a:cs typeface="Times New Roman" pitchFamily="18" charset="0"/>
              </a:rPr>
              <a:t>This will be covered in greater detail in CCNA 4.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55638" y="357166"/>
            <a:ext cx="8145462" cy="568325"/>
          </a:xfrm>
        </p:spPr>
        <p:txBody>
          <a:bodyPr>
            <a:normAutofit fontScale="90000"/>
          </a:bodyPr>
          <a:lstStyle/>
          <a:p>
            <a:r>
              <a:rPr lang="en-US"/>
              <a:t>Telnet</a:t>
            </a:r>
          </a:p>
        </p:txBody>
      </p:sp>
      <p:sp>
        <p:nvSpPr>
          <p:cNvPr id="24579" name="Rectangle 3"/>
          <p:cNvSpPr>
            <a:spLocks noGrp="1" noChangeArrowheads="1"/>
          </p:cNvSpPr>
          <p:nvPr>
            <p:ph type="body" idx="1"/>
          </p:nvPr>
        </p:nvSpPr>
        <p:spPr>
          <a:xfrm>
            <a:off x="279400" y="1219200"/>
            <a:ext cx="8550275" cy="5203825"/>
          </a:xfrm>
        </p:spPr>
        <p:txBody>
          <a:bodyPr>
            <a:normAutofit fontScale="92500" lnSpcReduction="20000"/>
          </a:bodyPr>
          <a:lstStyle/>
          <a:p>
            <a:r>
              <a:rPr lang="en-US" sz="2000"/>
              <a:t>Developed in the early 1970’s – among the oldest of the application layer protocols and services in the TCP/IP protocol suite.</a:t>
            </a:r>
          </a:p>
          <a:p>
            <a:r>
              <a:rPr lang="en-US" sz="2000"/>
              <a:t>Allows users to emulate text-based terminal devices over the network using software.</a:t>
            </a:r>
          </a:p>
          <a:p>
            <a:r>
              <a:rPr lang="en-US" sz="2000"/>
              <a:t>A connection is known as a ‘virtual terminal (vty)’ session.</a:t>
            </a:r>
          </a:p>
          <a:p>
            <a:r>
              <a:rPr lang="en-US" sz="2000"/>
              <a:t>Can be run from the command prompt on a PC.</a:t>
            </a:r>
          </a:p>
          <a:p>
            <a:r>
              <a:rPr lang="en-US" sz="2000"/>
              <a:t>You can use the device as if you were sitting there with all the rights and priorities that you username will offer you.</a:t>
            </a:r>
          </a:p>
          <a:p>
            <a:r>
              <a:rPr lang="en-US" sz="2000">
                <a:solidFill>
                  <a:srgbClr val="00B0F0"/>
                </a:solidFill>
              </a:rPr>
              <a:t>Disadvantages: Doesn’t support encryption like SSH.  All data is transferred as plain text.  It can be easily intercepted and understood.</a:t>
            </a:r>
          </a:p>
          <a:p>
            <a:r>
              <a:rPr lang="en-US" sz="2000"/>
              <a:t>If security is a concern, you should use Secure Shell (SSH) protocol.  Provides for remote logins with stronger authentication than telnet.</a:t>
            </a:r>
          </a:p>
          <a:p>
            <a:r>
              <a:rPr lang="en-US" sz="2000"/>
              <a:t>Network Professionals should always use SSH whenever possible.</a:t>
            </a:r>
          </a:p>
          <a:p>
            <a:endParaRPr lang="en-US"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55638" y="782638"/>
            <a:ext cx="8145462" cy="550862"/>
          </a:xfrm>
        </p:spPr>
        <p:txBody>
          <a:bodyPr/>
          <a:lstStyle/>
          <a:p>
            <a:pPr eaLnBrk="1" hangingPunct="1"/>
            <a:r>
              <a:rPr lang="en-US" sz="3000"/>
              <a:t>Telnet</a:t>
            </a:r>
          </a:p>
        </p:txBody>
      </p:sp>
      <p:pic>
        <p:nvPicPr>
          <p:cNvPr id="25603" name="Picture 6"/>
          <p:cNvPicPr>
            <a:picLocks noChangeAspect="1" noChangeArrowheads="1"/>
          </p:cNvPicPr>
          <p:nvPr/>
        </p:nvPicPr>
        <p:blipFill>
          <a:blip r:embed="rId3"/>
          <a:srcRect/>
          <a:stretch>
            <a:fillRect/>
          </a:stretch>
        </p:blipFill>
        <p:spPr bwMode="auto">
          <a:xfrm>
            <a:off x="1741488" y="1644650"/>
            <a:ext cx="5572125" cy="3819525"/>
          </a:xfrm>
          <a:prstGeom prst="rect">
            <a:avLst/>
          </a:prstGeom>
          <a:noFill/>
          <a:ln w="9525" algn="ctr">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5638" y="357166"/>
            <a:ext cx="8145462" cy="604837"/>
          </a:xfrm>
        </p:spPr>
        <p:txBody>
          <a:bodyPr>
            <a:normAutofit fontScale="90000"/>
          </a:bodyPr>
          <a:lstStyle/>
          <a:p>
            <a:r>
              <a:rPr lang="en-US" dirty="0"/>
              <a:t>File Sharing Services and SMB protocol</a:t>
            </a:r>
          </a:p>
        </p:txBody>
      </p:sp>
      <p:sp>
        <p:nvSpPr>
          <p:cNvPr id="26627" name="Rectangle 3"/>
          <p:cNvSpPr>
            <a:spLocks noGrp="1" noChangeArrowheads="1"/>
          </p:cNvSpPr>
          <p:nvPr>
            <p:ph type="body" idx="1"/>
          </p:nvPr>
        </p:nvSpPr>
        <p:spPr>
          <a:xfrm>
            <a:off x="655638" y="1273175"/>
            <a:ext cx="7994650" cy="5113338"/>
          </a:xfrm>
        </p:spPr>
        <p:txBody>
          <a:bodyPr>
            <a:normAutofit lnSpcReduction="10000"/>
          </a:bodyPr>
          <a:lstStyle/>
          <a:p>
            <a:r>
              <a:rPr lang="en-US" sz="2000"/>
              <a:t>Server Message Block</a:t>
            </a:r>
          </a:p>
          <a:p>
            <a:r>
              <a:rPr lang="en-US" sz="2000"/>
              <a:t>SMB has become a mainstay of Microsoft networking, even more so since the introduction of Windows 2000 software</a:t>
            </a:r>
            <a:r>
              <a:rPr lang="en-US" sz="2000">
                <a:solidFill>
                  <a:schemeClr val="accent2"/>
                </a:solidFill>
              </a:rPr>
              <a:t>.</a:t>
            </a:r>
          </a:p>
          <a:p>
            <a:r>
              <a:rPr lang="en-US" sz="2000">
                <a:solidFill>
                  <a:srgbClr val="00B0F0"/>
                </a:solidFill>
              </a:rPr>
              <a:t>Allows servers to share their resources with clients</a:t>
            </a:r>
          </a:p>
          <a:p>
            <a:r>
              <a:rPr lang="en-US" sz="2000"/>
              <a:t>Linux and Unix also share with Microsoft networks using a version of SMB called SAMBA.  </a:t>
            </a:r>
          </a:p>
          <a:p>
            <a:r>
              <a:rPr lang="en-US" sz="2000"/>
              <a:t>Apple also supports sharing resources using an SMB protocol</a:t>
            </a:r>
          </a:p>
          <a:p>
            <a:r>
              <a:rPr lang="en-US" sz="2000"/>
              <a:t>What can SMB do?</a:t>
            </a:r>
          </a:p>
          <a:p>
            <a:pPr lvl="1"/>
            <a:r>
              <a:rPr lang="en-US" sz="1800"/>
              <a:t>Start, authenticate, and terminate sessions</a:t>
            </a:r>
          </a:p>
          <a:p>
            <a:pPr lvl="1"/>
            <a:r>
              <a:rPr lang="en-US" sz="1800"/>
              <a:t>Control file and printer access</a:t>
            </a:r>
          </a:p>
          <a:p>
            <a:pPr lvl="1"/>
            <a:r>
              <a:rPr lang="en-US" sz="1800"/>
              <a:t>Allow applications to send/receive messages to/from another device</a:t>
            </a:r>
          </a:p>
          <a:p>
            <a:pPr lvl="1"/>
            <a:endParaRPr lang="en-US"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55638" y="782638"/>
            <a:ext cx="8145462" cy="712787"/>
          </a:xfrm>
        </p:spPr>
        <p:txBody>
          <a:bodyPr/>
          <a:lstStyle/>
          <a:p>
            <a:pPr eaLnBrk="1" hangingPunct="1"/>
            <a:r>
              <a:rPr lang="en-US" sz="3000"/>
              <a:t>File sharing services and SMB</a:t>
            </a:r>
          </a:p>
        </p:txBody>
      </p:sp>
      <p:pic>
        <p:nvPicPr>
          <p:cNvPr id="27651" name="Picture 5"/>
          <p:cNvPicPr>
            <a:picLocks noChangeAspect="1" noChangeArrowheads="1"/>
          </p:cNvPicPr>
          <p:nvPr/>
        </p:nvPicPr>
        <p:blipFill>
          <a:blip r:embed="rId3"/>
          <a:srcRect/>
          <a:stretch>
            <a:fillRect/>
          </a:stretch>
        </p:blipFill>
        <p:spPr bwMode="auto">
          <a:xfrm>
            <a:off x="1089025" y="2317750"/>
            <a:ext cx="6937375" cy="413385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381000"/>
            <a:ext cx="7772400" cy="1470025"/>
          </a:xfrm>
        </p:spPr>
        <p:txBody>
          <a:bodyPr/>
          <a:lstStyle/>
          <a:p>
            <a:r>
              <a:rPr lang="en-US" sz="4000"/>
              <a:t>HTTP: the hypertext transfer protocol</a:t>
            </a:r>
          </a:p>
        </p:txBody>
      </p:sp>
      <p:sp>
        <p:nvSpPr>
          <p:cNvPr id="13317" name="Rectangle 5"/>
          <p:cNvSpPr>
            <a:spLocks noChangeArrowheads="1"/>
          </p:cNvSpPr>
          <p:nvPr/>
        </p:nvSpPr>
        <p:spPr bwMode="auto">
          <a:xfrm>
            <a:off x="609600" y="2438400"/>
            <a:ext cx="8229600" cy="1828800"/>
          </a:xfrm>
          <a:prstGeom prst="rect">
            <a:avLst/>
          </a:prstGeom>
          <a:noFill/>
          <a:ln w="9525">
            <a:noFill/>
            <a:miter lim="800000"/>
            <a:headEnd/>
            <a:tailEnd/>
          </a:ln>
          <a:effectLst/>
        </p:spPr>
        <p:txBody>
          <a:bodyPr/>
          <a:lstStyle/>
          <a:p>
            <a:pPr>
              <a:spcBef>
                <a:spcPct val="20000"/>
              </a:spcBef>
            </a:pPr>
            <a:r>
              <a:rPr lang="en-US" sz="3200">
                <a:solidFill>
                  <a:srgbClr val="FF0000"/>
                </a:solidFill>
              </a:rPr>
              <a:t>Skills</a:t>
            </a:r>
            <a:r>
              <a:rPr lang="en-US" sz="3200"/>
              <a:t>:  none</a:t>
            </a:r>
          </a:p>
          <a:p>
            <a:pPr>
              <a:spcBef>
                <a:spcPct val="20000"/>
              </a:spcBef>
            </a:pPr>
            <a:r>
              <a:rPr lang="en-US" sz="3200">
                <a:solidFill>
                  <a:srgbClr val="FF0000"/>
                </a:solidFill>
              </a:rPr>
              <a:t>IT concepts</a:t>
            </a:r>
            <a:r>
              <a:rPr lang="en-US" sz="3200"/>
              <a:t>: protocol, the RFC process, communication protocol layers, application layer</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533400" y="4495800"/>
            <a:ext cx="7894638" cy="457200"/>
          </a:xfrm>
          <a:prstGeom prst="rect">
            <a:avLst/>
          </a:prstGeom>
          <a:noFill/>
          <a:ln w="9525">
            <a:noFill/>
            <a:miter lim="800000"/>
            <a:headEnd/>
            <a:tailEnd/>
          </a:ln>
          <a:effectLst/>
        </p:spPr>
        <p:txBody>
          <a:bodyPr wrap="none">
            <a:spAutoFit/>
          </a:bodyPr>
          <a:lstStyle/>
          <a:p>
            <a:r>
              <a:rPr lang="en-US" sz="2400">
                <a:solidFill>
                  <a:srgbClr val="FF0000"/>
                </a:solidFill>
              </a:rPr>
              <a:t>Both were invented at the same time by the same person</a:t>
            </a:r>
          </a:p>
        </p:txBody>
      </p:sp>
      <p:sp>
        <p:nvSpPr>
          <p:cNvPr id="78854" name="Rectangle 6"/>
          <p:cNvSpPr>
            <a:spLocks noGrp="1" noChangeArrowheads="1"/>
          </p:cNvSpPr>
          <p:nvPr>
            <p:ph type="title"/>
          </p:nvPr>
        </p:nvSpPr>
        <p:spPr>
          <a:xfrm>
            <a:off x="457200" y="304800"/>
            <a:ext cx="8229600" cy="685800"/>
          </a:xfrm>
        </p:spPr>
        <p:txBody>
          <a:bodyPr/>
          <a:lstStyle/>
          <a:p>
            <a:r>
              <a:rPr lang="en-US" sz="3600"/>
              <a:t>HTTP vs HTML</a:t>
            </a:r>
          </a:p>
        </p:txBody>
      </p:sp>
      <p:sp>
        <p:nvSpPr>
          <p:cNvPr id="78855" name="Rectangle 7"/>
          <p:cNvSpPr>
            <a:spLocks noGrp="1" noChangeArrowheads="1"/>
          </p:cNvSpPr>
          <p:nvPr>
            <p:ph type="body" idx="1"/>
          </p:nvPr>
        </p:nvSpPr>
        <p:spPr>
          <a:xfrm>
            <a:off x="381000" y="1447800"/>
            <a:ext cx="8305800" cy="2743200"/>
          </a:xfrm>
        </p:spPr>
        <p:txBody>
          <a:bodyPr>
            <a:normAutofit lnSpcReduction="10000"/>
          </a:bodyPr>
          <a:lstStyle/>
          <a:p>
            <a:r>
              <a:rPr lang="en-US" sz="2800"/>
              <a:t>HTML:  hypertext </a:t>
            </a:r>
            <a:r>
              <a:rPr lang="en-US" sz="2800">
                <a:solidFill>
                  <a:srgbClr val="FF0000"/>
                </a:solidFill>
              </a:rPr>
              <a:t>markup language</a:t>
            </a:r>
          </a:p>
          <a:p>
            <a:pPr lvl="1"/>
            <a:r>
              <a:rPr lang="en-US" sz="2400"/>
              <a:t>Definitions of tags that are added to Web documents to control their appearance</a:t>
            </a:r>
          </a:p>
          <a:p>
            <a:r>
              <a:rPr lang="en-US" sz="2800"/>
              <a:t>HTTP:  hypertext transfer </a:t>
            </a:r>
            <a:r>
              <a:rPr lang="en-US" sz="2800">
                <a:solidFill>
                  <a:srgbClr val="FF0000"/>
                </a:solidFill>
              </a:rPr>
              <a:t>protocol</a:t>
            </a:r>
          </a:p>
          <a:p>
            <a:pPr lvl="1"/>
            <a:r>
              <a:rPr lang="en-US" sz="2400"/>
              <a:t>The rules governing the conversation between a Web client and a Web server</a:t>
            </a:r>
            <a:r>
              <a:rPr lang="en-US"/>
              <a:t> </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715962"/>
          </a:xfrm>
        </p:spPr>
        <p:txBody>
          <a:bodyPr/>
          <a:lstStyle/>
          <a:p>
            <a:r>
              <a:rPr lang="en-US" sz="3600"/>
              <a:t>What is a protocol?</a:t>
            </a:r>
          </a:p>
        </p:txBody>
      </p:sp>
      <p:sp>
        <p:nvSpPr>
          <p:cNvPr id="65539" name="Rectangle 3"/>
          <p:cNvSpPr>
            <a:spLocks noGrp="1" noChangeArrowheads="1"/>
          </p:cNvSpPr>
          <p:nvPr>
            <p:ph type="body" idx="1"/>
          </p:nvPr>
        </p:nvSpPr>
        <p:spPr>
          <a:xfrm>
            <a:off x="457200" y="1524000"/>
            <a:ext cx="8229600" cy="4114800"/>
          </a:xfrm>
        </p:spPr>
        <p:txBody>
          <a:bodyPr>
            <a:normAutofit fontScale="85000" lnSpcReduction="20000"/>
          </a:bodyPr>
          <a:lstStyle/>
          <a:p>
            <a:pPr>
              <a:lnSpc>
                <a:spcPct val="80000"/>
              </a:lnSpc>
            </a:pPr>
            <a:r>
              <a:rPr lang="en-US" sz="2800"/>
              <a:t>In diplomatic circles, a protocol is the set of rules governing a conversation between people</a:t>
            </a:r>
          </a:p>
          <a:p>
            <a:pPr>
              <a:lnSpc>
                <a:spcPct val="80000"/>
              </a:lnSpc>
            </a:pPr>
            <a:endParaRPr lang="en-US" sz="2800"/>
          </a:p>
          <a:p>
            <a:pPr>
              <a:lnSpc>
                <a:spcPct val="80000"/>
              </a:lnSpc>
            </a:pPr>
            <a:r>
              <a:rPr lang="en-US" sz="2800"/>
              <a:t>We have seen that the client and server carry on a machine-to-machine conversation</a:t>
            </a:r>
          </a:p>
          <a:p>
            <a:pPr>
              <a:lnSpc>
                <a:spcPct val="80000"/>
              </a:lnSpc>
            </a:pPr>
            <a:endParaRPr lang="en-US" sz="2800"/>
          </a:p>
          <a:p>
            <a:pPr>
              <a:lnSpc>
                <a:spcPct val="80000"/>
              </a:lnSpc>
            </a:pPr>
            <a:r>
              <a:rPr lang="en-US" sz="2800"/>
              <a:t>A network protocol is the set of rules governing a conversation between a client and a server</a:t>
            </a:r>
          </a:p>
          <a:p>
            <a:pPr>
              <a:lnSpc>
                <a:spcPct val="80000"/>
              </a:lnSpc>
            </a:pPr>
            <a:endParaRPr lang="en-US" sz="2800"/>
          </a:p>
          <a:p>
            <a:pPr>
              <a:lnSpc>
                <a:spcPct val="80000"/>
              </a:lnSpc>
            </a:pPr>
            <a:r>
              <a:rPr lang="en-US" sz="2800"/>
              <a:t>There are many protocols, HTTP is just one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sz="half" idx="4294967295"/>
          </p:nvPr>
        </p:nvSpPr>
        <p:spPr>
          <a:xfrm>
            <a:off x="457200" y="1828800"/>
            <a:ext cx="2971800" cy="3154363"/>
          </a:xfrm>
        </p:spPr>
        <p:txBody>
          <a:bodyPr>
            <a:noAutofit/>
          </a:bodyPr>
          <a:lstStyle/>
          <a:p>
            <a:pPr marL="227013" indent="-227013">
              <a:lnSpc>
                <a:spcPct val="90000"/>
              </a:lnSpc>
            </a:pPr>
            <a:r>
              <a:rPr lang="en-US" sz="1600" dirty="0"/>
              <a:t>I would like to open a connection </a:t>
            </a:r>
          </a:p>
          <a:p>
            <a:pPr marL="227013" indent="-227013">
              <a:lnSpc>
                <a:spcPct val="90000"/>
              </a:lnSpc>
            </a:pPr>
            <a:endParaRPr lang="en-US" sz="1600" dirty="0"/>
          </a:p>
          <a:p>
            <a:pPr marL="227013" indent="-227013">
              <a:lnSpc>
                <a:spcPct val="90000"/>
              </a:lnSpc>
            </a:pPr>
            <a:r>
              <a:rPr lang="en-US" sz="1600" dirty="0"/>
              <a:t>GET &lt;file location&gt;</a:t>
            </a:r>
          </a:p>
          <a:p>
            <a:pPr marL="227013" indent="-227013">
              <a:lnSpc>
                <a:spcPct val="90000"/>
              </a:lnSpc>
              <a:buFontTx/>
              <a:buNone/>
            </a:pPr>
            <a:endParaRPr lang="en-US" sz="1600" dirty="0"/>
          </a:p>
          <a:p>
            <a:pPr marL="227013" indent="-227013">
              <a:lnSpc>
                <a:spcPct val="90000"/>
              </a:lnSpc>
            </a:pPr>
            <a:r>
              <a:rPr lang="en-US" sz="1600" dirty="0"/>
              <a:t>Display response</a:t>
            </a:r>
          </a:p>
          <a:p>
            <a:pPr marL="227013" indent="-227013">
              <a:lnSpc>
                <a:spcPct val="90000"/>
              </a:lnSpc>
            </a:pPr>
            <a:r>
              <a:rPr lang="en-US" sz="1600" dirty="0"/>
              <a:t>Close connection</a:t>
            </a:r>
          </a:p>
        </p:txBody>
      </p:sp>
      <p:sp>
        <p:nvSpPr>
          <p:cNvPr id="21507" name="Rectangle 3"/>
          <p:cNvSpPr>
            <a:spLocks noGrp="1" noChangeArrowheads="1"/>
          </p:cNvSpPr>
          <p:nvPr>
            <p:ph type="body" sz="half" idx="4294967295"/>
          </p:nvPr>
        </p:nvSpPr>
        <p:spPr>
          <a:xfrm>
            <a:off x="4953000" y="1614502"/>
            <a:ext cx="4038600" cy="3886200"/>
          </a:xfrm>
        </p:spPr>
        <p:txBody>
          <a:bodyPr>
            <a:noAutofit/>
          </a:bodyPr>
          <a:lstStyle/>
          <a:p>
            <a:pPr marL="227013" indent="-227013">
              <a:lnSpc>
                <a:spcPct val="80000"/>
              </a:lnSpc>
            </a:pPr>
            <a:endParaRPr lang="en-US" sz="1600" dirty="0"/>
          </a:p>
          <a:p>
            <a:pPr marL="227013" indent="-227013">
              <a:lnSpc>
                <a:spcPct val="80000"/>
              </a:lnSpc>
            </a:pPr>
            <a:r>
              <a:rPr lang="en-US" sz="1600" dirty="0"/>
              <a:t>OK</a:t>
            </a:r>
          </a:p>
          <a:p>
            <a:pPr marL="227013" indent="-227013">
              <a:lnSpc>
                <a:spcPct val="80000"/>
              </a:lnSpc>
            </a:pPr>
            <a:endParaRPr lang="en-US" sz="1600" dirty="0"/>
          </a:p>
          <a:p>
            <a:pPr marL="227013" indent="-227013">
              <a:lnSpc>
                <a:spcPct val="80000"/>
              </a:lnSpc>
            </a:pPr>
            <a:endParaRPr lang="en-US" sz="1600" dirty="0"/>
          </a:p>
          <a:p>
            <a:pPr marL="227013" indent="-227013">
              <a:lnSpc>
                <a:spcPct val="80000"/>
              </a:lnSpc>
            </a:pPr>
            <a:r>
              <a:rPr lang="en-US" sz="1600" dirty="0"/>
              <a:t>Send page or error message</a:t>
            </a:r>
          </a:p>
          <a:p>
            <a:pPr marL="227013" indent="-227013">
              <a:lnSpc>
                <a:spcPct val="80000"/>
              </a:lnSpc>
            </a:pPr>
            <a:endParaRPr lang="en-US" sz="1600" dirty="0"/>
          </a:p>
          <a:p>
            <a:pPr marL="227013" indent="-227013">
              <a:lnSpc>
                <a:spcPct val="80000"/>
              </a:lnSpc>
            </a:pPr>
            <a:endParaRPr lang="en-US" sz="1600" dirty="0"/>
          </a:p>
          <a:p>
            <a:pPr marL="227013" indent="-227013">
              <a:lnSpc>
                <a:spcPct val="80000"/>
              </a:lnSpc>
            </a:pPr>
            <a:r>
              <a:rPr lang="en-US" sz="1600" dirty="0"/>
              <a:t>OK</a:t>
            </a:r>
          </a:p>
        </p:txBody>
      </p:sp>
      <p:sp>
        <p:nvSpPr>
          <p:cNvPr id="21508" name="Text Box 4"/>
          <p:cNvSpPr txBox="1">
            <a:spLocks noChangeArrowheads="1"/>
          </p:cNvSpPr>
          <p:nvPr/>
        </p:nvSpPr>
        <p:spPr bwMode="auto">
          <a:xfrm>
            <a:off x="685800" y="1219200"/>
            <a:ext cx="889000" cy="396875"/>
          </a:xfrm>
          <a:prstGeom prst="rect">
            <a:avLst/>
          </a:prstGeom>
          <a:noFill/>
          <a:ln w="9525">
            <a:noFill/>
            <a:miter lim="800000"/>
            <a:headEnd/>
            <a:tailEnd/>
          </a:ln>
          <a:effectLst/>
        </p:spPr>
        <p:txBody>
          <a:bodyPr wrap="none">
            <a:spAutoFit/>
          </a:bodyPr>
          <a:lstStyle/>
          <a:p>
            <a:r>
              <a:rPr lang="en-US" sz="2000" b="1"/>
              <a:t>Client</a:t>
            </a:r>
          </a:p>
        </p:txBody>
      </p:sp>
      <p:sp>
        <p:nvSpPr>
          <p:cNvPr id="21509" name="Text Box 5"/>
          <p:cNvSpPr txBox="1">
            <a:spLocks noChangeArrowheads="1"/>
          </p:cNvSpPr>
          <p:nvPr/>
        </p:nvSpPr>
        <p:spPr bwMode="auto">
          <a:xfrm>
            <a:off x="5181600" y="1295400"/>
            <a:ext cx="974725" cy="396875"/>
          </a:xfrm>
          <a:prstGeom prst="rect">
            <a:avLst/>
          </a:prstGeom>
          <a:noFill/>
          <a:ln w="9525">
            <a:noFill/>
            <a:miter lim="800000"/>
            <a:headEnd/>
            <a:tailEnd/>
          </a:ln>
          <a:effectLst/>
        </p:spPr>
        <p:txBody>
          <a:bodyPr wrap="none">
            <a:spAutoFit/>
          </a:bodyPr>
          <a:lstStyle/>
          <a:p>
            <a:r>
              <a:rPr lang="en-US" sz="2000" b="1"/>
              <a:t>Server</a:t>
            </a:r>
          </a:p>
        </p:txBody>
      </p:sp>
      <p:sp>
        <p:nvSpPr>
          <p:cNvPr id="21510" name="Line 6"/>
          <p:cNvSpPr>
            <a:spLocks noChangeShapeType="1"/>
          </p:cNvSpPr>
          <p:nvPr/>
        </p:nvSpPr>
        <p:spPr bwMode="auto">
          <a:xfrm>
            <a:off x="3429000" y="2057400"/>
            <a:ext cx="1447800" cy="228600"/>
          </a:xfrm>
          <a:prstGeom prst="line">
            <a:avLst/>
          </a:prstGeom>
          <a:noFill/>
          <a:ln w="9525">
            <a:solidFill>
              <a:schemeClr val="tx1"/>
            </a:solidFill>
            <a:round/>
            <a:headEnd/>
            <a:tailEnd type="triangle" w="med" len="med"/>
          </a:ln>
          <a:effectLst/>
        </p:spPr>
        <p:txBody>
          <a:bodyPr/>
          <a:lstStyle/>
          <a:p>
            <a:endParaRPr lang="en-US"/>
          </a:p>
        </p:txBody>
      </p:sp>
      <p:sp>
        <p:nvSpPr>
          <p:cNvPr id="21511" name="Line 7"/>
          <p:cNvSpPr>
            <a:spLocks noChangeShapeType="1"/>
          </p:cNvSpPr>
          <p:nvPr/>
        </p:nvSpPr>
        <p:spPr bwMode="auto">
          <a:xfrm flipH="1">
            <a:off x="3352800" y="2514600"/>
            <a:ext cx="1447800" cy="457200"/>
          </a:xfrm>
          <a:prstGeom prst="line">
            <a:avLst/>
          </a:prstGeom>
          <a:noFill/>
          <a:ln w="9525">
            <a:solidFill>
              <a:schemeClr val="tx1"/>
            </a:solidFill>
            <a:round/>
            <a:headEnd/>
            <a:tailEnd type="triangle" w="med" len="med"/>
          </a:ln>
          <a:effectLst/>
        </p:spPr>
        <p:txBody>
          <a:bodyPr/>
          <a:lstStyle/>
          <a:p>
            <a:endParaRPr lang="en-US"/>
          </a:p>
        </p:txBody>
      </p:sp>
      <p:sp>
        <p:nvSpPr>
          <p:cNvPr id="21512" name="Line 8"/>
          <p:cNvSpPr>
            <a:spLocks noChangeShapeType="1"/>
          </p:cNvSpPr>
          <p:nvPr/>
        </p:nvSpPr>
        <p:spPr bwMode="auto">
          <a:xfrm>
            <a:off x="3352800" y="3124200"/>
            <a:ext cx="1447800" cy="304800"/>
          </a:xfrm>
          <a:prstGeom prst="line">
            <a:avLst/>
          </a:prstGeom>
          <a:noFill/>
          <a:ln w="9525">
            <a:solidFill>
              <a:schemeClr val="tx1"/>
            </a:solidFill>
            <a:round/>
            <a:headEnd/>
            <a:tailEnd type="triangle" w="med" len="med"/>
          </a:ln>
          <a:effectLst/>
        </p:spPr>
        <p:txBody>
          <a:bodyPr/>
          <a:lstStyle/>
          <a:p>
            <a:endParaRPr lang="en-US"/>
          </a:p>
        </p:txBody>
      </p:sp>
      <p:sp>
        <p:nvSpPr>
          <p:cNvPr id="21513" name="Line 9"/>
          <p:cNvSpPr>
            <a:spLocks noChangeShapeType="1"/>
          </p:cNvSpPr>
          <p:nvPr/>
        </p:nvSpPr>
        <p:spPr bwMode="auto">
          <a:xfrm flipH="1">
            <a:off x="3352800" y="3500438"/>
            <a:ext cx="1447800" cy="685800"/>
          </a:xfrm>
          <a:prstGeom prst="line">
            <a:avLst/>
          </a:prstGeom>
          <a:noFill/>
          <a:ln w="9525">
            <a:solidFill>
              <a:schemeClr val="tx1"/>
            </a:solidFill>
            <a:round/>
            <a:headEnd/>
            <a:tailEnd type="triangle" w="med" len="med"/>
          </a:ln>
          <a:effectLst/>
        </p:spPr>
        <p:txBody>
          <a:bodyPr/>
          <a:lstStyle/>
          <a:p>
            <a:endParaRPr lang="en-US"/>
          </a:p>
        </p:txBody>
      </p:sp>
      <p:sp>
        <p:nvSpPr>
          <p:cNvPr id="21514" name="Line 10"/>
          <p:cNvSpPr>
            <a:spLocks noChangeShapeType="1"/>
          </p:cNvSpPr>
          <p:nvPr/>
        </p:nvSpPr>
        <p:spPr bwMode="auto">
          <a:xfrm>
            <a:off x="3352800" y="4572008"/>
            <a:ext cx="1447800" cy="304800"/>
          </a:xfrm>
          <a:prstGeom prst="line">
            <a:avLst/>
          </a:prstGeom>
          <a:noFill/>
          <a:ln w="9525">
            <a:solidFill>
              <a:schemeClr val="tx1"/>
            </a:solidFill>
            <a:round/>
            <a:headEnd/>
            <a:tailEnd type="triangle" w="med" len="med"/>
          </a:ln>
          <a:effectLst/>
        </p:spPr>
        <p:txBody>
          <a:bodyPr/>
          <a:lstStyle/>
          <a:p>
            <a:endParaRPr lang="en-US"/>
          </a:p>
        </p:txBody>
      </p:sp>
      <p:sp>
        <p:nvSpPr>
          <p:cNvPr id="21515" name="Text Box 11"/>
          <p:cNvSpPr txBox="1">
            <a:spLocks noChangeArrowheads="1"/>
          </p:cNvSpPr>
          <p:nvPr/>
        </p:nvSpPr>
        <p:spPr bwMode="auto">
          <a:xfrm>
            <a:off x="381000" y="152400"/>
            <a:ext cx="7315200" cy="457200"/>
          </a:xfrm>
          <a:prstGeom prst="rect">
            <a:avLst/>
          </a:prstGeom>
          <a:noFill/>
          <a:ln w="9525">
            <a:noFill/>
            <a:miter lim="800000"/>
            <a:headEnd/>
            <a:tailEnd/>
          </a:ln>
          <a:effectLst/>
        </p:spPr>
        <p:txBody>
          <a:bodyPr>
            <a:spAutoFit/>
          </a:bodyPr>
          <a:lstStyle/>
          <a:p>
            <a:endParaRPr lang="en-US" sz="2400"/>
          </a:p>
        </p:txBody>
      </p:sp>
      <p:sp>
        <p:nvSpPr>
          <p:cNvPr id="21516" name="Text Box 12"/>
          <p:cNvSpPr txBox="1">
            <a:spLocks noChangeArrowheads="1"/>
          </p:cNvSpPr>
          <p:nvPr/>
        </p:nvSpPr>
        <p:spPr bwMode="auto">
          <a:xfrm>
            <a:off x="457200" y="5562600"/>
            <a:ext cx="8229600" cy="822325"/>
          </a:xfrm>
          <a:prstGeom prst="rect">
            <a:avLst/>
          </a:prstGeom>
          <a:noFill/>
          <a:ln w="9525">
            <a:noFill/>
            <a:miter lim="800000"/>
            <a:headEnd/>
            <a:tailEnd/>
          </a:ln>
          <a:effectLst/>
        </p:spPr>
        <p:txBody>
          <a:bodyPr>
            <a:spAutoFit/>
          </a:bodyPr>
          <a:lstStyle/>
          <a:p>
            <a:r>
              <a:rPr lang="en-US" sz="2400">
                <a:solidFill>
                  <a:srgbClr val="FF0000"/>
                </a:solidFill>
              </a:rPr>
              <a:t>HTTP is the set of rules governing the format and content of the conversation between a Web client and server</a:t>
            </a:r>
          </a:p>
        </p:txBody>
      </p:sp>
      <p:sp>
        <p:nvSpPr>
          <p:cNvPr id="21517" name="Rectangle 13"/>
          <p:cNvSpPr>
            <a:spLocks noChangeArrowheads="1"/>
          </p:cNvSpPr>
          <p:nvPr/>
        </p:nvSpPr>
        <p:spPr bwMode="auto">
          <a:xfrm>
            <a:off x="457200" y="0"/>
            <a:ext cx="8229600" cy="838200"/>
          </a:xfrm>
          <a:prstGeom prst="rect">
            <a:avLst/>
          </a:prstGeom>
          <a:noFill/>
          <a:ln w="9525">
            <a:noFill/>
            <a:miter lim="800000"/>
            <a:headEnd/>
            <a:tailEnd/>
          </a:ln>
          <a:effectLst/>
        </p:spPr>
        <p:txBody>
          <a:bodyPr anchor="ctr"/>
          <a:lstStyle/>
          <a:p>
            <a:pPr algn="ctr"/>
            <a:r>
              <a:rPr lang="en-US" sz="3600">
                <a:solidFill>
                  <a:schemeClr val="tx2"/>
                </a:solidFill>
              </a:rPr>
              <a:t>An HTTP conversation</a:t>
            </a:r>
            <a:endParaRPr lang="en-US" sz="36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52400"/>
            <a:ext cx="8229600" cy="792163"/>
          </a:xfrm>
        </p:spPr>
        <p:txBody>
          <a:bodyPr/>
          <a:lstStyle/>
          <a:p>
            <a:r>
              <a:rPr lang="en-US" sz="3600"/>
              <a:t>Network protocols</a:t>
            </a:r>
          </a:p>
        </p:txBody>
      </p:sp>
      <p:sp>
        <p:nvSpPr>
          <p:cNvPr id="71683" name="Rectangle 3"/>
          <p:cNvSpPr>
            <a:spLocks noGrp="1" noChangeArrowheads="1"/>
          </p:cNvSpPr>
          <p:nvPr>
            <p:ph type="body" idx="1"/>
          </p:nvPr>
        </p:nvSpPr>
        <p:spPr>
          <a:xfrm>
            <a:off x="457200" y="1371600"/>
            <a:ext cx="8229600" cy="4525963"/>
          </a:xfrm>
        </p:spPr>
        <p:txBody>
          <a:bodyPr>
            <a:normAutofit fontScale="92500" lnSpcReduction="10000"/>
          </a:bodyPr>
          <a:lstStyle/>
          <a:p>
            <a:pPr>
              <a:lnSpc>
                <a:spcPct val="90000"/>
              </a:lnSpc>
            </a:pPr>
            <a:r>
              <a:rPr lang="en-US" sz="2800"/>
              <a:t>The details are only important to developers.</a:t>
            </a:r>
          </a:p>
          <a:p>
            <a:pPr>
              <a:lnSpc>
                <a:spcPct val="90000"/>
              </a:lnSpc>
            </a:pPr>
            <a:r>
              <a:rPr lang="en-US" sz="2800"/>
              <a:t>The rules are defined by the inventor of the protocol – may be a group or a single person.</a:t>
            </a:r>
          </a:p>
          <a:p>
            <a:pPr>
              <a:lnSpc>
                <a:spcPct val="90000"/>
              </a:lnSpc>
            </a:pPr>
            <a:r>
              <a:rPr lang="en-US" sz="2800"/>
              <a:t>The rules must be precise and complete so programmers can write programs that work with other programs.</a:t>
            </a:r>
          </a:p>
          <a:p>
            <a:pPr>
              <a:lnSpc>
                <a:spcPct val="90000"/>
              </a:lnSpc>
            </a:pPr>
            <a:r>
              <a:rPr lang="en-US" sz="2800"/>
              <a:t>The rules are often published as an </a:t>
            </a:r>
            <a:r>
              <a:rPr lang="en-US" sz="2800">
                <a:hlinkClick r:id="rId3"/>
              </a:rPr>
              <a:t>RFC</a:t>
            </a:r>
            <a:r>
              <a:rPr lang="en-US" sz="2800"/>
              <a:t> along with running client and server programs.</a:t>
            </a:r>
          </a:p>
          <a:p>
            <a:pPr>
              <a:lnSpc>
                <a:spcPct val="90000"/>
              </a:lnSpc>
            </a:pPr>
            <a:r>
              <a:rPr lang="en-US" sz="2800"/>
              <a:t>The HTTP protocol used for Web applications was invented by </a:t>
            </a:r>
            <a:r>
              <a:rPr lang="en-US" sz="2800">
                <a:hlinkClick r:id="rId4"/>
              </a:rPr>
              <a:t>Tim Berners Lee</a:t>
            </a:r>
            <a:r>
              <a:rPr lang="en-US" sz="2800"/>
              <a:t>.</a:t>
            </a:r>
          </a:p>
        </p:txBody>
      </p:sp>
      <p:sp>
        <p:nvSpPr>
          <p:cNvPr id="71684" name="Text Box 4"/>
          <p:cNvSpPr txBox="1">
            <a:spLocks noChangeArrowheads="1"/>
          </p:cNvSpPr>
          <p:nvPr/>
        </p:nvSpPr>
        <p:spPr bwMode="auto">
          <a:xfrm>
            <a:off x="685800" y="6022975"/>
            <a:ext cx="4105275" cy="457200"/>
          </a:xfrm>
          <a:prstGeom prst="rect">
            <a:avLst/>
          </a:prstGeom>
          <a:noFill/>
          <a:ln w="9525">
            <a:noFill/>
            <a:miter lim="800000"/>
            <a:headEnd/>
            <a:tailEnd/>
          </a:ln>
          <a:effectLst/>
        </p:spPr>
        <p:txBody>
          <a:bodyPr wrap="none">
            <a:spAutoFit/>
          </a:bodyPr>
          <a:lstStyle/>
          <a:p>
            <a:r>
              <a:rPr lang="en-US" sz="2400">
                <a:solidFill>
                  <a:srgbClr val="FF0000"/>
                </a:solidFill>
              </a:rPr>
              <a:t>RFC = request for comments</a:t>
            </a:r>
          </a:p>
        </p:txBody>
      </p:sp>
    </p:spTree>
  </p:cSld>
  <p:clrMapOvr>
    <a:masterClrMapping/>
  </p:clrMapOvr>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5296</TotalTime>
  <Words>4619</Words>
  <Application>Microsoft Office PowerPoint</Application>
  <PresentationFormat>On-screen Show (4:3)</PresentationFormat>
  <Paragraphs>806</Paragraphs>
  <Slides>115</Slides>
  <Notes>67</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Perspective</vt:lpstr>
      <vt:lpstr>   Networking and Internet </vt:lpstr>
      <vt:lpstr>Networking: Computers on the Internet</vt:lpstr>
      <vt:lpstr>Client/Server Networks</vt:lpstr>
      <vt:lpstr>Network Hardware</vt:lpstr>
      <vt:lpstr>Wire Media</vt:lpstr>
      <vt:lpstr>NIC – a “Network Interface Card”</vt:lpstr>
      <vt:lpstr>Typical LAN “Local Area Network”</vt:lpstr>
      <vt:lpstr>Hubs</vt:lpstr>
      <vt:lpstr>Switches</vt:lpstr>
      <vt:lpstr>A Network Switch</vt:lpstr>
      <vt:lpstr>Routers</vt:lpstr>
      <vt:lpstr>TCP/IP</vt:lpstr>
      <vt:lpstr>A TCP/IP network packet</vt:lpstr>
      <vt:lpstr>PowerPoint Presentation</vt:lpstr>
      <vt:lpstr>Technology Options</vt:lpstr>
      <vt:lpstr>Ethernet</vt:lpstr>
      <vt:lpstr>Ethernet Address</vt:lpstr>
      <vt:lpstr>Ethernet Frame Structure</vt:lpstr>
      <vt:lpstr>Fast Ethernet</vt:lpstr>
      <vt:lpstr>Gigabit Ethernet</vt:lpstr>
      <vt:lpstr>10 Gig Ethernet</vt:lpstr>
      <vt:lpstr>Wireless networking</vt:lpstr>
      <vt:lpstr>What is bluetooth?</vt:lpstr>
      <vt:lpstr>Intoduction</vt:lpstr>
      <vt:lpstr>Overview</vt:lpstr>
      <vt:lpstr>Ad-hoc-networking</vt:lpstr>
      <vt:lpstr>Ad-hoc-networking</vt:lpstr>
      <vt:lpstr>Products</vt:lpstr>
      <vt:lpstr>Wireless Fidelity (Wi-Fi)</vt:lpstr>
      <vt:lpstr>Introduction</vt:lpstr>
      <vt:lpstr> </vt:lpstr>
      <vt:lpstr>Wi-Fi Technology</vt:lpstr>
      <vt:lpstr>How to connect Wi-Fi Network?</vt:lpstr>
      <vt:lpstr>PowerPoint Presentation</vt:lpstr>
      <vt:lpstr>PowerPoint Presentation</vt:lpstr>
      <vt:lpstr>PowerPoint Presentation</vt:lpstr>
      <vt:lpstr>What is Wimax ?</vt:lpstr>
      <vt:lpstr>Internet Structure / Protocol</vt:lpstr>
      <vt:lpstr>Objectives</vt:lpstr>
      <vt:lpstr>What is the Internet? </vt:lpstr>
      <vt:lpstr>Some Internet applications</vt:lpstr>
      <vt:lpstr>Internet</vt:lpstr>
      <vt:lpstr> Internet: Three Components</vt:lpstr>
      <vt:lpstr>Protocol</vt:lpstr>
      <vt:lpstr>Network edge: connection-oriented service</vt:lpstr>
      <vt:lpstr>Client-Server Model</vt:lpstr>
      <vt:lpstr>15.1 Client-server model</vt:lpstr>
      <vt:lpstr>Client-Server Relationship: Many-to-One</vt:lpstr>
      <vt:lpstr>Concurrency</vt:lpstr>
      <vt:lpstr>Data Capture</vt:lpstr>
      <vt:lpstr>Outline</vt:lpstr>
      <vt:lpstr>Why AutoID?</vt:lpstr>
      <vt:lpstr>AutoID Technologies</vt:lpstr>
      <vt:lpstr>1D (Linear) Bar Codes</vt:lpstr>
      <vt:lpstr>UPC Code</vt:lpstr>
      <vt:lpstr>Interleaved 2 of 5 Code</vt:lpstr>
      <vt:lpstr>Code 39 (3 of 9)</vt:lpstr>
      <vt:lpstr>Code 128</vt:lpstr>
      <vt:lpstr>2 Dimensional Barcodes</vt:lpstr>
      <vt:lpstr>2 D Barcodes (cont.)</vt:lpstr>
      <vt:lpstr>Bar Code Readers</vt:lpstr>
      <vt:lpstr>Cards</vt:lpstr>
      <vt:lpstr>Cards (cont.)</vt:lpstr>
      <vt:lpstr>Radio Frequency Tags</vt:lpstr>
      <vt:lpstr>RFID Applications</vt:lpstr>
      <vt:lpstr>Why RFID?</vt:lpstr>
      <vt:lpstr>Contact Memory</vt:lpstr>
      <vt:lpstr>Use of Contact Memory</vt:lpstr>
      <vt:lpstr>Voice Data Collection</vt:lpstr>
      <vt:lpstr>Application Layer Functionality and Protocols</vt:lpstr>
      <vt:lpstr>Applications Layer – allows user to interface with the network!</vt:lpstr>
      <vt:lpstr>PowerPoint Presentation</vt:lpstr>
      <vt:lpstr>Protocols and networks</vt:lpstr>
      <vt:lpstr>Protocols</vt:lpstr>
      <vt:lpstr>Application layer software</vt:lpstr>
      <vt:lpstr>How data requests occur &amp; are filled</vt:lpstr>
      <vt:lpstr>Client/Server Model</vt:lpstr>
      <vt:lpstr>Peer-to-Peer (P2P) Network Model</vt:lpstr>
      <vt:lpstr>P2P Applications</vt:lpstr>
      <vt:lpstr>P2P Applications Example</vt:lpstr>
      <vt:lpstr>Common Port Numbers</vt:lpstr>
      <vt:lpstr>DNS Services</vt:lpstr>
      <vt:lpstr>DSN Services and Protocol</vt:lpstr>
      <vt:lpstr>WWW Service and HTTP</vt:lpstr>
      <vt:lpstr>WWW Service and HTTP</vt:lpstr>
      <vt:lpstr>E-mail services and SMTP/POP protocols</vt:lpstr>
      <vt:lpstr>E-mail services and SMTP/POP protocols</vt:lpstr>
      <vt:lpstr>E-mail services and SMTP/POP protocols</vt:lpstr>
      <vt:lpstr>FTP</vt:lpstr>
      <vt:lpstr>DHCP</vt:lpstr>
      <vt:lpstr>Telnet</vt:lpstr>
      <vt:lpstr>Telnet</vt:lpstr>
      <vt:lpstr>File Sharing Services and SMB protocol</vt:lpstr>
      <vt:lpstr>File sharing services and SMB</vt:lpstr>
      <vt:lpstr>HTTP: the hypertext transfer protocol</vt:lpstr>
      <vt:lpstr>HTTP vs HTML</vt:lpstr>
      <vt:lpstr>What is a protocol?</vt:lpstr>
      <vt:lpstr>PowerPoint Presentation</vt:lpstr>
      <vt:lpstr>Network protocols</vt:lpstr>
      <vt:lpstr>HTTP is an application layer protocol</vt:lpstr>
      <vt:lpstr>The application layer is boss – the top layer</vt:lpstr>
      <vt:lpstr>Many application layer protocols are used on the Internet, HTTP is only one</vt:lpstr>
      <vt:lpstr>MQTT Protocol</vt:lpstr>
      <vt:lpstr>IoT Application Layer Protocols</vt:lpstr>
      <vt:lpstr>MQTT</vt:lpstr>
      <vt:lpstr>PowerPoint Presentation</vt:lpstr>
      <vt:lpstr>PowerPoint Presentation</vt:lpstr>
      <vt:lpstr>MQTT component details</vt:lpstr>
      <vt:lpstr>Access Control</vt:lpstr>
      <vt:lpstr>Access Control Policy</vt:lpstr>
      <vt:lpstr>Attribute mutability</vt:lpstr>
      <vt:lpstr>COAP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Unknown User</cp:lastModifiedBy>
  <cp:revision>176</cp:revision>
  <cp:lastPrinted>2012-02-02T17:42:18Z</cp:lastPrinted>
  <dcterms:created xsi:type="dcterms:W3CDTF">2011-11-08T17:52:34Z</dcterms:created>
  <dcterms:modified xsi:type="dcterms:W3CDTF">2022-05-16T05:59:38Z</dcterms:modified>
</cp:coreProperties>
</file>