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60" r:id="rId3"/>
    <p:sldId id="261" r:id="rId4"/>
    <p:sldId id="308" r:id="rId5"/>
    <p:sldId id="309" r:id="rId6"/>
    <p:sldId id="310" r:id="rId7"/>
    <p:sldId id="311" r:id="rId8"/>
    <p:sldId id="312" r:id="rId9"/>
    <p:sldId id="353" r:id="rId10"/>
    <p:sldId id="313" r:id="rId11"/>
    <p:sldId id="314" r:id="rId12"/>
    <p:sldId id="315" r:id="rId13"/>
    <p:sldId id="316" r:id="rId14"/>
    <p:sldId id="317" r:id="rId15"/>
    <p:sldId id="318" r:id="rId16"/>
    <p:sldId id="319" r:id="rId17"/>
    <p:sldId id="320" r:id="rId18"/>
    <p:sldId id="321" r:id="rId19"/>
    <p:sldId id="322" r:id="rId20"/>
    <p:sldId id="324" r:id="rId21"/>
    <p:sldId id="325" r:id="rId22"/>
    <p:sldId id="326" r:id="rId23"/>
    <p:sldId id="352" r:id="rId24"/>
    <p:sldId id="354" r:id="rId25"/>
    <p:sldId id="328" r:id="rId26"/>
    <p:sldId id="329" r:id="rId27"/>
    <p:sldId id="330" r:id="rId28"/>
    <p:sldId id="331" r:id="rId29"/>
    <p:sldId id="332" r:id="rId30"/>
    <p:sldId id="334" r:id="rId31"/>
    <p:sldId id="335" r:id="rId32"/>
    <p:sldId id="338" r:id="rId33"/>
    <p:sldId id="339" r:id="rId34"/>
    <p:sldId id="341" r:id="rId35"/>
    <p:sldId id="342" r:id="rId36"/>
    <p:sldId id="343" r:id="rId37"/>
    <p:sldId id="34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p:scale>
          <a:sx n="90" d="100"/>
          <a:sy n="90" d="100"/>
        </p:scale>
        <p:origin x="-3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97FF0-BC40-4827-A991-9D4E595BAC4B}"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7FA8F-6220-49E9-9CCB-009DB25AF2F5}" type="slidenum">
              <a:rPr lang="en-US" smtClean="0"/>
              <a:t>‹#›</a:t>
            </a:fld>
            <a:endParaRPr lang="en-US"/>
          </a:p>
        </p:txBody>
      </p:sp>
    </p:spTree>
    <p:extLst>
      <p:ext uri="{BB962C8B-B14F-4D97-AF65-F5344CB8AC3E}">
        <p14:creationId xmlns:p14="http://schemas.microsoft.com/office/powerpoint/2010/main" val="392281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E4F3F930-3C91-4DC4-8E70-17378A968694}" type="slidenum">
              <a:rPr lang="en-US" altLang="en-US"/>
              <a:pPr eaLnBrk="1" hangingPunct="1"/>
              <a:t>3</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E" altLang="en-US">
                <a:latin typeface="Arial" panose="020B0604020202020204" pitchFamily="34" charset="0"/>
                <a:ea typeface="ＭＳ Ｐゴシック" panose="020B0600070205080204" pitchFamily="34" charset="-128"/>
              </a:rPr>
              <a:t>Real world is continuous – an image is simply a digital approximation of this.</a:t>
            </a: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24645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E4F3F930-3C91-4DC4-8E70-17378A968694}" type="slidenum">
              <a:rPr lang="en-US" altLang="en-US"/>
              <a:pPr eaLnBrk="1" hangingPunct="1"/>
              <a:t>4</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E" altLang="en-US">
                <a:latin typeface="Arial" panose="020B0604020202020204" pitchFamily="34" charset="0"/>
                <a:ea typeface="ＭＳ Ｐゴシック" panose="020B0600070205080204" pitchFamily="34" charset="-128"/>
              </a:rPr>
              <a:t>Real world is continuous – an image is simply a digital approximation of this.</a:t>
            </a: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06067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E4F3F930-3C91-4DC4-8E70-17378A968694}" type="slidenum">
              <a:rPr lang="en-US" altLang="en-US"/>
              <a:pPr eaLnBrk="1" hangingPunct="1"/>
              <a:t>5</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E" altLang="en-US">
                <a:latin typeface="Arial" panose="020B0604020202020204" pitchFamily="34" charset="0"/>
                <a:ea typeface="ＭＳ Ｐゴシック" panose="020B0600070205080204" pitchFamily="34" charset="-128"/>
              </a:rPr>
              <a:t>Real world is continuous – an image is simply a digital approximation of this.</a:t>
            </a: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50335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E4F3F930-3C91-4DC4-8E70-17378A968694}" type="slidenum">
              <a:rPr lang="en-US" altLang="en-US"/>
              <a:pPr eaLnBrk="1" hangingPunct="1"/>
              <a:t>6</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E" altLang="en-US">
                <a:latin typeface="Arial" panose="020B0604020202020204" pitchFamily="34" charset="0"/>
                <a:ea typeface="ＭＳ Ｐゴシック" panose="020B0600070205080204" pitchFamily="34" charset="-128"/>
              </a:rPr>
              <a:t>Real world is continuous – an image is simply a digital approximation of this.</a:t>
            </a: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6671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E4F3F930-3C91-4DC4-8E70-17378A968694}" type="slidenum">
              <a:rPr lang="en-US" altLang="en-US"/>
              <a:pPr eaLnBrk="1" hangingPunct="1"/>
              <a:t>7</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E" altLang="en-US">
                <a:latin typeface="Arial" panose="020B0604020202020204" pitchFamily="34" charset="0"/>
                <a:ea typeface="ＭＳ Ｐゴシック" panose="020B0600070205080204" pitchFamily="34" charset="-128"/>
              </a:rPr>
              <a:t>Real world is continuous – an image is simply a digital approximation of this.</a:t>
            </a: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22443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E4F3F930-3C91-4DC4-8E70-17378A968694}" type="slidenum">
              <a:rPr lang="en-US" altLang="en-US"/>
              <a:pPr eaLnBrk="1" hangingPunct="1"/>
              <a:t>8</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E" altLang="en-US">
                <a:latin typeface="Arial" panose="020B0604020202020204" pitchFamily="34" charset="0"/>
                <a:ea typeface="ＭＳ Ｐゴシック" panose="020B0600070205080204" pitchFamily="34" charset="-128"/>
              </a:rPr>
              <a:t>Real world is continuous – an image is simply a digital approximation of this.</a:t>
            </a: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14971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E4F3F930-3C91-4DC4-8E70-17378A968694}" type="slidenum">
              <a:rPr lang="en-US" altLang="en-US"/>
              <a:pPr eaLnBrk="1" hangingPunct="1"/>
              <a:t>9</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E" altLang="en-US">
                <a:latin typeface="Arial" panose="020B0604020202020204" pitchFamily="34" charset="0"/>
                <a:ea typeface="ＭＳ Ｐゴシック" panose="020B0600070205080204" pitchFamily="34" charset="-128"/>
              </a:rPr>
              <a:t>Real world is continuous – an image is simply a digital approximation of this.</a:t>
            </a: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27942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608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t>ORCHID Research Group</a:t>
            </a:r>
          </a:p>
          <a:p>
            <a:r>
              <a:rPr lang="en-US" altLang="en-US"/>
              <a:t>Department of Computer Science, University of Illinois at Urbana-Champaign</a:t>
            </a:r>
            <a:endParaRPr lang="en-US" altLang="en-US" sz="1200"/>
          </a:p>
        </p:txBody>
      </p:sp>
      <p:sp>
        <p:nvSpPr>
          <p:cNvPr id="4608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931A06F-537E-46FD-B9D7-109D16889A83}" type="slidenum">
              <a:rPr lang="en-US" altLang="en-US"/>
              <a:pPr/>
              <a:t>25</a:t>
            </a:fld>
            <a:endParaRPr lang="en-US" altLang="en-US"/>
          </a:p>
        </p:txBody>
      </p:sp>
    </p:spTree>
    <p:extLst>
      <p:ext uri="{BB962C8B-B14F-4D97-AF65-F5344CB8AC3E}">
        <p14:creationId xmlns:p14="http://schemas.microsoft.com/office/powerpoint/2010/main" val="3622503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5FE7D6-3556-4AD7-B7DA-A3B7159C5574}" type="datetime1">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38EF2-3B4A-43EB-A07E-4B2FF3B02ADE}" type="slidenum">
              <a:rPr lang="en-US" smtClean="0"/>
              <a:t>‹#›</a:t>
            </a:fld>
            <a:endParaRPr lang="en-US"/>
          </a:p>
        </p:txBody>
      </p:sp>
    </p:spTree>
    <p:extLst>
      <p:ext uri="{BB962C8B-B14F-4D97-AF65-F5344CB8AC3E}">
        <p14:creationId xmlns:p14="http://schemas.microsoft.com/office/powerpoint/2010/main" val="75325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CC46D6-41E4-4F00-825E-4DDEF058F248}" type="datetime1">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38EF2-3B4A-43EB-A07E-4B2FF3B02ADE}" type="slidenum">
              <a:rPr lang="en-US" smtClean="0"/>
              <a:t>‹#›</a:t>
            </a:fld>
            <a:endParaRPr lang="en-US"/>
          </a:p>
        </p:txBody>
      </p:sp>
    </p:spTree>
    <p:extLst>
      <p:ext uri="{BB962C8B-B14F-4D97-AF65-F5344CB8AC3E}">
        <p14:creationId xmlns:p14="http://schemas.microsoft.com/office/powerpoint/2010/main" val="4082692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BA0248-24A6-4F52-BE31-7B3C6AA492F6}" type="datetime1">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38EF2-3B4A-43EB-A07E-4B2FF3B02ADE}" type="slidenum">
              <a:rPr lang="en-US" smtClean="0"/>
              <a:t>‹#›</a:t>
            </a:fld>
            <a:endParaRPr lang="en-US"/>
          </a:p>
        </p:txBody>
      </p:sp>
    </p:spTree>
    <p:extLst>
      <p:ext uri="{BB962C8B-B14F-4D97-AF65-F5344CB8AC3E}">
        <p14:creationId xmlns:p14="http://schemas.microsoft.com/office/powerpoint/2010/main" val="256663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723875-F278-479A-A9ED-6926CAEEA61D}" type="datetime1">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38EF2-3B4A-43EB-A07E-4B2FF3B02ADE}" type="slidenum">
              <a:rPr lang="en-US" smtClean="0"/>
              <a:t>‹#›</a:t>
            </a:fld>
            <a:endParaRPr lang="en-US"/>
          </a:p>
        </p:txBody>
      </p:sp>
    </p:spTree>
    <p:extLst>
      <p:ext uri="{BB962C8B-B14F-4D97-AF65-F5344CB8AC3E}">
        <p14:creationId xmlns:p14="http://schemas.microsoft.com/office/powerpoint/2010/main" val="3013764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303095-0587-4D57-9BAD-8317DD8D5B63}" type="datetime1">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38EF2-3B4A-43EB-A07E-4B2FF3B02ADE}" type="slidenum">
              <a:rPr lang="en-US" smtClean="0"/>
              <a:t>‹#›</a:t>
            </a:fld>
            <a:endParaRPr lang="en-US"/>
          </a:p>
        </p:txBody>
      </p:sp>
    </p:spTree>
    <p:extLst>
      <p:ext uri="{BB962C8B-B14F-4D97-AF65-F5344CB8AC3E}">
        <p14:creationId xmlns:p14="http://schemas.microsoft.com/office/powerpoint/2010/main" val="386881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5175ED-D2E9-4D76-A3ED-F479A64FCADD}"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38EF2-3B4A-43EB-A07E-4B2FF3B02ADE}" type="slidenum">
              <a:rPr lang="en-US" smtClean="0"/>
              <a:t>‹#›</a:t>
            </a:fld>
            <a:endParaRPr lang="en-US"/>
          </a:p>
        </p:txBody>
      </p:sp>
    </p:spTree>
    <p:extLst>
      <p:ext uri="{BB962C8B-B14F-4D97-AF65-F5344CB8AC3E}">
        <p14:creationId xmlns:p14="http://schemas.microsoft.com/office/powerpoint/2010/main" val="2643073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CE177D-C03B-41D9-8CD1-3AB978E7797F}" type="datetime1">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538EF2-3B4A-43EB-A07E-4B2FF3B02ADE}" type="slidenum">
              <a:rPr lang="en-US" smtClean="0"/>
              <a:t>‹#›</a:t>
            </a:fld>
            <a:endParaRPr lang="en-US"/>
          </a:p>
        </p:txBody>
      </p:sp>
    </p:spTree>
    <p:extLst>
      <p:ext uri="{BB962C8B-B14F-4D97-AF65-F5344CB8AC3E}">
        <p14:creationId xmlns:p14="http://schemas.microsoft.com/office/powerpoint/2010/main" val="3198787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82062D-6AB4-4134-ADAE-A01CF83E7519}" type="datetime1">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538EF2-3B4A-43EB-A07E-4B2FF3B02ADE}" type="slidenum">
              <a:rPr lang="en-US" smtClean="0"/>
              <a:t>‹#›</a:t>
            </a:fld>
            <a:endParaRPr lang="en-US"/>
          </a:p>
        </p:txBody>
      </p:sp>
    </p:spTree>
    <p:extLst>
      <p:ext uri="{BB962C8B-B14F-4D97-AF65-F5344CB8AC3E}">
        <p14:creationId xmlns:p14="http://schemas.microsoft.com/office/powerpoint/2010/main" val="301027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8863-491E-4509-9F7C-5F5A305B278A}" type="datetime1">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538EF2-3B4A-43EB-A07E-4B2FF3B02ADE}" type="slidenum">
              <a:rPr lang="en-US" smtClean="0"/>
              <a:t>‹#›</a:t>
            </a:fld>
            <a:endParaRPr lang="en-US"/>
          </a:p>
        </p:txBody>
      </p:sp>
    </p:spTree>
    <p:extLst>
      <p:ext uri="{BB962C8B-B14F-4D97-AF65-F5344CB8AC3E}">
        <p14:creationId xmlns:p14="http://schemas.microsoft.com/office/powerpoint/2010/main" val="147406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BBEAB-886F-4229-8415-5014B55EB690}"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38EF2-3B4A-43EB-A07E-4B2FF3B02ADE}" type="slidenum">
              <a:rPr lang="en-US" smtClean="0"/>
              <a:t>‹#›</a:t>
            </a:fld>
            <a:endParaRPr lang="en-US"/>
          </a:p>
        </p:txBody>
      </p:sp>
    </p:spTree>
    <p:extLst>
      <p:ext uri="{BB962C8B-B14F-4D97-AF65-F5344CB8AC3E}">
        <p14:creationId xmlns:p14="http://schemas.microsoft.com/office/powerpoint/2010/main" val="247852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F51CB0-D881-4A58-A830-0E898FF06DA7}"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38EF2-3B4A-43EB-A07E-4B2FF3B02ADE}" type="slidenum">
              <a:rPr lang="en-US" smtClean="0"/>
              <a:t>‹#›</a:t>
            </a:fld>
            <a:endParaRPr lang="en-US"/>
          </a:p>
        </p:txBody>
      </p:sp>
    </p:spTree>
    <p:extLst>
      <p:ext uri="{BB962C8B-B14F-4D97-AF65-F5344CB8AC3E}">
        <p14:creationId xmlns:p14="http://schemas.microsoft.com/office/powerpoint/2010/main" val="196446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E5F20-7F92-460A-A34A-4BCD28A7EADE}" type="datetime1">
              <a:rPr lang="en-US" smtClean="0"/>
              <a:t>7/27/2023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38EF2-3B4A-43EB-A07E-4B2FF3B02ADE}"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181944" y="23813"/>
            <a:ext cx="2010056" cy="771633"/>
          </a:xfrm>
          <a:prstGeom prst="rect">
            <a:avLst/>
          </a:prstGeom>
        </p:spPr>
      </p:pic>
    </p:spTree>
    <p:extLst>
      <p:ext uri="{BB962C8B-B14F-4D97-AF65-F5344CB8AC3E}">
        <p14:creationId xmlns:p14="http://schemas.microsoft.com/office/powerpoint/2010/main" val="2297661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8927" y="3012972"/>
            <a:ext cx="9144000" cy="2387600"/>
          </a:xfrm>
        </p:spPr>
        <p:txBody>
          <a:bodyPr>
            <a:normAutofit fontScale="90000"/>
          </a:bodyPr>
          <a:lstStyle/>
          <a:p>
            <a:r>
              <a:rPr lang="en-US" b="1" dirty="0">
                <a:latin typeface="Cambria" panose="02040503050406030204" pitchFamily="18" charset="0"/>
                <a:ea typeface="Cambria" panose="02040503050406030204" pitchFamily="18" charset="0"/>
              </a:rPr>
              <a:t>Structure of human eye, Image formation &amp; Brightness adaptation and discrimination</a:t>
            </a:r>
            <a:br>
              <a:rPr lang="en-US" b="1" dirty="0">
                <a:latin typeface="Cambria" panose="02040503050406030204" pitchFamily="18" charset="0"/>
                <a:ea typeface="Cambria" panose="02040503050406030204" pitchFamily="18" charset="0"/>
              </a:rPr>
            </a:br>
            <a:endParaRPr lang="en-US" b="1" dirty="0">
              <a:latin typeface="Cambria" panose="02040503050406030204" pitchFamily="18" charset="0"/>
              <a:ea typeface="Cambria" panose="02040503050406030204" pitchFamily="18" charset="0"/>
            </a:endParaRPr>
          </a:p>
        </p:txBody>
      </p:sp>
      <p:sp>
        <p:nvSpPr>
          <p:cNvPr id="3" name="Date Placeholder 2"/>
          <p:cNvSpPr>
            <a:spLocks noGrp="1"/>
          </p:cNvSpPr>
          <p:nvPr>
            <p:ph type="dt" sz="half" idx="10"/>
          </p:nvPr>
        </p:nvSpPr>
        <p:spPr/>
        <p:txBody>
          <a:bodyPr/>
          <a:lstStyle/>
          <a:p>
            <a:fld id="{E2A63E54-AD38-43FD-9C08-FC293954923C}" type="datetime1">
              <a:rPr lang="en-US" smtClean="0"/>
              <a:t>7/27/2023</a:t>
            </a:fld>
            <a:endParaRPr lang="en-US"/>
          </a:p>
        </p:txBody>
      </p:sp>
      <p:sp>
        <p:nvSpPr>
          <p:cNvPr id="4" name="Slide Number Placeholder 3"/>
          <p:cNvSpPr>
            <a:spLocks noGrp="1"/>
          </p:cNvSpPr>
          <p:nvPr>
            <p:ph type="sldNum" sz="quarter" idx="12"/>
          </p:nvPr>
        </p:nvSpPr>
        <p:spPr/>
        <p:txBody>
          <a:bodyPr/>
          <a:lstStyle/>
          <a:p>
            <a:fld id="{F7538EF2-3B4A-43EB-A07E-4B2FF3B02ADE}" type="slidenum">
              <a:rPr lang="en-US" smtClean="0"/>
              <a:t>1</a:t>
            </a:fld>
            <a:endParaRPr lang="en-US"/>
          </a:p>
        </p:txBody>
      </p:sp>
    </p:spTree>
    <p:extLst>
      <p:ext uri="{BB962C8B-B14F-4D97-AF65-F5344CB8AC3E}">
        <p14:creationId xmlns:p14="http://schemas.microsoft.com/office/powerpoint/2010/main" val="3956990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5369"/>
            <a:ext cx="10515600" cy="1325563"/>
          </a:xfrm>
        </p:spPr>
        <p:txBody>
          <a:bodyPr/>
          <a:lstStyle/>
          <a:p>
            <a:pPr algn="ctr"/>
            <a:r>
              <a:rPr lang="en-US" b="1" dirty="0">
                <a:latin typeface="Cambria" panose="02040503050406030204" pitchFamily="18" charset="0"/>
                <a:ea typeface="Cambria" panose="02040503050406030204" pitchFamily="18" charset="0"/>
              </a:rPr>
              <a:t>Image Formation in the Eye</a:t>
            </a:r>
            <a:endParaRPr lang="en-US" dirty="0">
              <a:latin typeface="Cambria" panose="02040503050406030204" pitchFamily="18" charset="0"/>
              <a:ea typeface="Cambria" panose="02040503050406030204" pitchFamily="18" charset="0"/>
            </a:endParaRPr>
          </a:p>
        </p:txBody>
      </p:sp>
      <p:sp>
        <p:nvSpPr>
          <p:cNvPr id="4" name="Date Placeholder 3"/>
          <p:cNvSpPr>
            <a:spLocks noGrp="1"/>
          </p:cNvSpPr>
          <p:nvPr>
            <p:ph type="dt" sz="half" idx="10"/>
          </p:nvPr>
        </p:nvSpPr>
        <p:spPr/>
        <p:txBody>
          <a:bodyPr/>
          <a:lstStyle/>
          <a:p>
            <a:fld id="{EAEC33E9-FAA4-43B6-9E2C-1CABCEF19BA0}" type="datetime1">
              <a:rPr lang="en-US" smtClean="0"/>
              <a:t>7/27/2023</a:t>
            </a:fld>
            <a:endParaRPr lang="en-US"/>
          </a:p>
        </p:txBody>
      </p:sp>
      <p:sp>
        <p:nvSpPr>
          <p:cNvPr id="5" name="Slide Number Placeholder 4"/>
          <p:cNvSpPr>
            <a:spLocks noGrp="1"/>
          </p:cNvSpPr>
          <p:nvPr>
            <p:ph type="sldNum" sz="quarter" idx="12"/>
          </p:nvPr>
        </p:nvSpPr>
        <p:spPr/>
        <p:txBody>
          <a:bodyPr/>
          <a:lstStyle/>
          <a:p>
            <a:fld id="{F7538EF2-3B4A-43EB-A07E-4B2FF3B02ADE}" type="slidenum">
              <a:rPr lang="en-US" smtClean="0"/>
              <a:t>10</a:t>
            </a:fld>
            <a:endParaRPr lang="en-US"/>
          </a:p>
        </p:txBody>
      </p:sp>
    </p:spTree>
    <p:extLst>
      <p:ext uri="{BB962C8B-B14F-4D97-AF65-F5344CB8AC3E}">
        <p14:creationId xmlns:p14="http://schemas.microsoft.com/office/powerpoint/2010/main" val="2241041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26" y="-289932"/>
            <a:ext cx="10515600" cy="1325563"/>
          </a:xfrm>
        </p:spPr>
        <p:txBody>
          <a:bodyPr/>
          <a:lstStyle/>
          <a:p>
            <a:pPr algn="ctr"/>
            <a:r>
              <a:rPr lang="en-US" b="1" dirty="0">
                <a:latin typeface="Cambria" panose="02040503050406030204" pitchFamily="18" charset="0"/>
                <a:ea typeface="Cambria" panose="02040503050406030204" pitchFamily="18" charset="0"/>
              </a:rPr>
              <a:t>Image Formation in the Eye</a:t>
            </a:r>
            <a:endParaRPr lang="en-US" dirty="0"/>
          </a:p>
        </p:txBody>
      </p:sp>
      <p:sp>
        <p:nvSpPr>
          <p:cNvPr id="4" name="Date Placeholder 3"/>
          <p:cNvSpPr>
            <a:spLocks noGrp="1"/>
          </p:cNvSpPr>
          <p:nvPr>
            <p:ph type="dt" sz="half" idx="10"/>
          </p:nvPr>
        </p:nvSpPr>
        <p:spPr/>
        <p:txBody>
          <a:bodyPr/>
          <a:lstStyle/>
          <a:p>
            <a:fld id="{BD02BBB6-8C09-4F00-BBD2-6D6DD2818156}" type="datetime1">
              <a:rPr lang="en-US" smtClean="0"/>
              <a:t>7/27/2023</a:t>
            </a:fld>
            <a:endParaRPr lang="en-US"/>
          </a:p>
        </p:txBody>
      </p:sp>
      <p:sp>
        <p:nvSpPr>
          <p:cNvPr id="5" name="Slide Number Placeholder 4"/>
          <p:cNvSpPr>
            <a:spLocks noGrp="1"/>
          </p:cNvSpPr>
          <p:nvPr>
            <p:ph type="sldNum" sz="quarter" idx="12"/>
          </p:nvPr>
        </p:nvSpPr>
        <p:spPr/>
        <p:txBody>
          <a:bodyPr/>
          <a:lstStyle/>
          <a:p>
            <a:fld id="{F7538EF2-3B4A-43EB-A07E-4B2FF3B02ADE}" type="slidenum">
              <a:rPr lang="en-US" smtClean="0"/>
              <a:t>11</a:t>
            </a:fld>
            <a:endParaRPr lang="en-US"/>
          </a:p>
        </p:txBody>
      </p:sp>
      <p:pic>
        <p:nvPicPr>
          <p:cNvPr id="6" name="Picture 5"/>
          <p:cNvPicPr>
            <a:picLocks noChangeAspect="1"/>
          </p:cNvPicPr>
          <p:nvPr/>
        </p:nvPicPr>
        <p:blipFill>
          <a:blip r:embed="rId2"/>
          <a:stretch>
            <a:fillRect/>
          </a:stretch>
        </p:blipFill>
        <p:spPr>
          <a:xfrm>
            <a:off x="596166" y="3683322"/>
            <a:ext cx="8950333" cy="2673028"/>
          </a:xfrm>
          <a:prstGeom prst="rect">
            <a:avLst/>
          </a:prstGeom>
        </p:spPr>
      </p:pic>
      <p:sp>
        <p:nvSpPr>
          <p:cNvPr id="7" name="Rectangle 6"/>
          <p:cNvSpPr/>
          <p:nvPr/>
        </p:nvSpPr>
        <p:spPr>
          <a:xfrm>
            <a:off x="9546499" y="4914007"/>
            <a:ext cx="2363003" cy="1077218"/>
          </a:xfrm>
          <a:prstGeom prst="rect">
            <a:avLst/>
          </a:prstGeom>
        </p:spPr>
        <p:txBody>
          <a:bodyPr wrap="square">
            <a:spAutoFit/>
          </a:bodyPr>
          <a:lstStyle/>
          <a:p>
            <a:pPr algn="ctr"/>
            <a:r>
              <a:rPr lang="en-US" sz="1600" i="1" dirty="0">
                <a:latin typeface="Cambria" panose="02040503050406030204" pitchFamily="18" charset="0"/>
                <a:ea typeface="Cambria" panose="02040503050406030204" pitchFamily="18" charset="0"/>
              </a:rPr>
              <a:t>Graphical representation of the eye looking at a palm tree. Point C is the optical center of the lens.</a:t>
            </a:r>
          </a:p>
        </p:txBody>
      </p:sp>
      <p:sp>
        <p:nvSpPr>
          <p:cNvPr id="8" name="Rectangle 7"/>
          <p:cNvSpPr/>
          <p:nvPr/>
        </p:nvSpPr>
        <p:spPr>
          <a:xfrm>
            <a:off x="315950" y="736294"/>
            <a:ext cx="11593551" cy="2585323"/>
          </a:xfrm>
          <a:prstGeom prst="rect">
            <a:avLst/>
          </a:prstGeom>
        </p:spPr>
        <p:txBody>
          <a:bodyPr wrap="square">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In an ordinary photographic camera, the lens has a fixed focal length, and focusing at various distances is achieved by varying the distance between the lens and the imaging plane, where the film is located.</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In the human eye, the converse is true; the distance between the lens and the imaging region (the retina) is fixed, and the focal length needed to achieve proper focus is obtained by varying the shape of the lens.</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distance between the center of the lens and the retina along the visual axis is approximately 17 mm. The range of focal lengths is approximately 14 mm to 17 mm, the latter taking place when the eye is relaxed and focused at distances greater than about 3 m.</a:t>
            </a:r>
          </a:p>
        </p:txBody>
      </p:sp>
    </p:spTree>
    <p:extLst>
      <p:ext uri="{BB962C8B-B14F-4D97-AF65-F5344CB8AC3E}">
        <p14:creationId xmlns:p14="http://schemas.microsoft.com/office/powerpoint/2010/main" val="9748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down)">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26" y="-289932"/>
            <a:ext cx="10515600" cy="1325563"/>
          </a:xfrm>
        </p:spPr>
        <p:txBody>
          <a:bodyPr/>
          <a:lstStyle/>
          <a:p>
            <a:pPr algn="ctr"/>
            <a:r>
              <a:rPr lang="en-US" b="1" dirty="0">
                <a:latin typeface="Cambria" panose="02040503050406030204" pitchFamily="18" charset="0"/>
                <a:ea typeface="Cambria" panose="02040503050406030204" pitchFamily="18" charset="0"/>
              </a:rPr>
              <a:t>Image Formation in the Eye</a:t>
            </a:r>
            <a:endParaRPr lang="en-US" dirty="0"/>
          </a:p>
        </p:txBody>
      </p:sp>
      <p:sp>
        <p:nvSpPr>
          <p:cNvPr id="4" name="Date Placeholder 3"/>
          <p:cNvSpPr>
            <a:spLocks noGrp="1"/>
          </p:cNvSpPr>
          <p:nvPr>
            <p:ph type="dt" sz="half" idx="10"/>
          </p:nvPr>
        </p:nvSpPr>
        <p:spPr/>
        <p:txBody>
          <a:bodyPr/>
          <a:lstStyle/>
          <a:p>
            <a:fld id="{7F716657-8AE3-4738-9A83-C31FCF2FAF15}" type="datetime1">
              <a:rPr lang="en-US" smtClean="0"/>
              <a:t>7/27/2023</a:t>
            </a:fld>
            <a:endParaRPr lang="en-US"/>
          </a:p>
        </p:txBody>
      </p:sp>
      <p:sp>
        <p:nvSpPr>
          <p:cNvPr id="5" name="Slide Number Placeholder 4"/>
          <p:cNvSpPr>
            <a:spLocks noGrp="1"/>
          </p:cNvSpPr>
          <p:nvPr>
            <p:ph type="sldNum" sz="quarter" idx="12"/>
          </p:nvPr>
        </p:nvSpPr>
        <p:spPr/>
        <p:txBody>
          <a:bodyPr/>
          <a:lstStyle/>
          <a:p>
            <a:fld id="{F7538EF2-3B4A-43EB-A07E-4B2FF3B02ADE}" type="slidenum">
              <a:rPr lang="en-US" smtClean="0"/>
              <a:t>12</a:t>
            </a:fld>
            <a:endParaRPr lang="en-US"/>
          </a:p>
        </p:txBody>
      </p:sp>
      <p:pic>
        <p:nvPicPr>
          <p:cNvPr id="6" name="Picture 5"/>
          <p:cNvPicPr>
            <a:picLocks noChangeAspect="1"/>
          </p:cNvPicPr>
          <p:nvPr/>
        </p:nvPicPr>
        <p:blipFill>
          <a:blip r:embed="rId2"/>
          <a:stretch>
            <a:fillRect/>
          </a:stretch>
        </p:blipFill>
        <p:spPr>
          <a:xfrm>
            <a:off x="596166" y="3420617"/>
            <a:ext cx="8950333" cy="2673028"/>
          </a:xfrm>
          <a:prstGeom prst="rect">
            <a:avLst/>
          </a:prstGeom>
        </p:spPr>
      </p:pic>
      <p:sp>
        <p:nvSpPr>
          <p:cNvPr id="7" name="Rectangle 6"/>
          <p:cNvSpPr/>
          <p:nvPr/>
        </p:nvSpPr>
        <p:spPr>
          <a:xfrm>
            <a:off x="9546499" y="4501412"/>
            <a:ext cx="2363003" cy="1077218"/>
          </a:xfrm>
          <a:prstGeom prst="rect">
            <a:avLst/>
          </a:prstGeom>
        </p:spPr>
        <p:txBody>
          <a:bodyPr wrap="square">
            <a:spAutoFit/>
          </a:bodyPr>
          <a:lstStyle/>
          <a:p>
            <a:pPr algn="ctr"/>
            <a:r>
              <a:rPr lang="en-US" sz="1600" i="1" dirty="0">
                <a:latin typeface="Cambria" panose="02040503050406030204" pitchFamily="18" charset="0"/>
                <a:ea typeface="Cambria" panose="02040503050406030204" pitchFamily="18" charset="0"/>
              </a:rPr>
              <a:t>Graphical representation of the eye looking at a palm tree. Point C is the optical center of the lens.</a:t>
            </a:r>
          </a:p>
        </p:txBody>
      </p:sp>
      <p:sp>
        <p:nvSpPr>
          <p:cNvPr id="8" name="Rectangle 7"/>
          <p:cNvSpPr/>
          <p:nvPr/>
        </p:nvSpPr>
        <p:spPr>
          <a:xfrm>
            <a:off x="315950" y="1126587"/>
            <a:ext cx="11593551" cy="2031325"/>
          </a:xfrm>
          <a:prstGeom prst="rect">
            <a:avLst/>
          </a:prstGeom>
        </p:spPr>
        <p:txBody>
          <a:bodyPr wrap="square">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geometry in the below image illustrates how to obtain the dimensions of an image formed on the retina. </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For example, suppose that a person is looking at a tree 15 m high at a distance of 100 m. Letting h denote the height of that object in the retinal image, the geometry of the below image yields 15/100 = h/17  or h=2.55 mm.</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Perception then takes place by the relative excitation of light receptors, which transform radiant energy into electrical impulses that ultimately are decoded by the brain.</a:t>
            </a:r>
          </a:p>
        </p:txBody>
      </p:sp>
    </p:spTree>
    <p:extLst>
      <p:ext uri="{BB962C8B-B14F-4D97-AF65-F5344CB8AC3E}">
        <p14:creationId xmlns:p14="http://schemas.microsoft.com/office/powerpoint/2010/main" val="385808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down)">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5369"/>
            <a:ext cx="10515600" cy="1325563"/>
          </a:xfrm>
        </p:spPr>
        <p:txBody>
          <a:bodyPr/>
          <a:lstStyle/>
          <a:p>
            <a:pPr algn="ctr"/>
            <a:r>
              <a:rPr lang="en-US" b="1" dirty="0">
                <a:latin typeface="Cambria" panose="02040503050406030204" pitchFamily="18" charset="0"/>
                <a:ea typeface="Cambria" panose="02040503050406030204" pitchFamily="18" charset="0"/>
              </a:rPr>
              <a:t>Brightness adaptation and discrimination</a:t>
            </a:r>
            <a:endParaRPr lang="en-US" dirty="0">
              <a:latin typeface="Cambria" panose="02040503050406030204" pitchFamily="18" charset="0"/>
              <a:ea typeface="Cambria" panose="02040503050406030204" pitchFamily="18" charset="0"/>
            </a:endParaRPr>
          </a:p>
        </p:txBody>
      </p:sp>
      <p:sp>
        <p:nvSpPr>
          <p:cNvPr id="4" name="Date Placeholder 3"/>
          <p:cNvSpPr>
            <a:spLocks noGrp="1"/>
          </p:cNvSpPr>
          <p:nvPr>
            <p:ph type="dt" sz="half" idx="10"/>
          </p:nvPr>
        </p:nvSpPr>
        <p:spPr/>
        <p:txBody>
          <a:bodyPr/>
          <a:lstStyle/>
          <a:p>
            <a:fld id="{B1173B87-7AD5-49EC-9FEA-39446AB488DA}" type="datetime1">
              <a:rPr lang="en-US" smtClean="0"/>
              <a:t>7/27/2023</a:t>
            </a:fld>
            <a:endParaRPr lang="en-US"/>
          </a:p>
        </p:txBody>
      </p:sp>
      <p:sp>
        <p:nvSpPr>
          <p:cNvPr id="5" name="Slide Number Placeholder 4"/>
          <p:cNvSpPr>
            <a:spLocks noGrp="1"/>
          </p:cNvSpPr>
          <p:nvPr>
            <p:ph type="sldNum" sz="quarter" idx="12"/>
          </p:nvPr>
        </p:nvSpPr>
        <p:spPr/>
        <p:txBody>
          <a:bodyPr/>
          <a:lstStyle/>
          <a:p>
            <a:fld id="{F7538EF2-3B4A-43EB-A07E-4B2FF3B02ADE}" type="slidenum">
              <a:rPr lang="en-US" smtClean="0"/>
              <a:t>13</a:t>
            </a:fld>
            <a:endParaRPr lang="en-US"/>
          </a:p>
        </p:txBody>
      </p:sp>
    </p:spTree>
    <p:extLst>
      <p:ext uri="{BB962C8B-B14F-4D97-AF65-F5344CB8AC3E}">
        <p14:creationId xmlns:p14="http://schemas.microsoft.com/office/powerpoint/2010/main" val="2866852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839"/>
            <a:ext cx="9432073" cy="1325563"/>
          </a:xfrm>
        </p:spPr>
        <p:txBody>
          <a:bodyPr>
            <a:normAutofit/>
          </a:bodyPr>
          <a:lstStyle/>
          <a:p>
            <a:pPr algn="ctr"/>
            <a:r>
              <a:rPr lang="en-US" sz="3600" b="1" dirty="0">
                <a:latin typeface="Cambria" panose="02040503050406030204" pitchFamily="18" charset="0"/>
                <a:ea typeface="Cambria" panose="02040503050406030204" pitchFamily="18" charset="0"/>
              </a:rPr>
              <a:t>Brightness adaptation and discrimination</a:t>
            </a:r>
            <a:endParaRPr lang="en-US" sz="3600" dirty="0">
              <a:latin typeface="Cambria" panose="02040503050406030204" pitchFamily="18" charset="0"/>
              <a:ea typeface="Cambria" panose="02040503050406030204" pitchFamily="18" charset="0"/>
            </a:endParaRPr>
          </a:p>
        </p:txBody>
      </p:sp>
      <p:sp>
        <p:nvSpPr>
          <p:cNvPr id="4" name="Date Placeholder 3"/>
          <p:cNvSpPr>
            <a:spLocks noGrp="1"/>
          </p:cNvSpPr>
          <p:nvPr>
            <p:ph type="dt" sz="half" idx="10"/>
          </p:nvPr>
        </p:nvSpPr>
        <p:spPr/>
        <p:txBody>
          <a:bodyPr/>
          <a:lstStyle/>
          <a:p>
            <a:fld id="{9D73991F-77A3-4A09-B95A-784FC3772F38}" type="datetime1">
              <a:rPr lang="en-US" smtClean="0">
                <a:latin typeface="Cambria" panose="02040503050406030204" pitchFamily="18" charset="0"/>
                <a:ea typeface="Cambria" panose="02040503050406030204" pitchFamily="18" charset="0"/>
              </a:rPr>
              <a:t>7/27/2023</a:t>
            </a:fld>
            <a:endParaRPr lang="en-US">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fld id="{F7538EF2-3B4A-43EB-A07E-4B2FF3B02ADE}" type="slidenum">
              <a:rPr lang="en-US" smtClean="0">
                <a:latin typeface="Cambria" panose="02040503050406030204" pitchFamily="18" charset="0"/>
                <a:ea typeface="Cambria" panose="02040503050406030204" pitchFamily="18" charset="0"/>
              </a:rPr>
              <a:t>14</a:t>
            </a:fld>
            <a:endParaRPr lang="en-US">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628185" y="868363"/>
                <a:ext cx="7590263" cy="5632311"/>
              </a:xfrm>
              <a:prstGeom prst="rect">
                <a:avLst/>
              </a:prstGeom>
            </p:spPr>
            <p:txBody>
              <a:bodyPr wrap="square">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range of light intensity levels to which the human visual system can adapt is enormous on the order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10</m:t>
                        </m:r>
                      </m:sup>
                    </m:sSup>
                    <m:r>
                      <a:rPr lang="en-US" b="0" i="0" smtClean="0">
                        <a:latin typeface="Cambria Math" panose="02040503050406030204" pitchFamily="18" charset="0"/>
                      </a:rPr>
                      <m:t> </m:t>
                    </m:r>
                  </m:oMath>
                </a14:m>
                <a:r>
                  <a:rPr lang="en-US" dirty="0">
                    <a:latin typeface="Cambria" panose="02040503050406030204" pitchFamily="18" charset="0"/>
                    <a:ea typeface="Cambria" panose="02040503050406030204" pitchFamily="18" charset="0"/>
                  </a:rPr>
                  <a:t>from the </a:t>
                </a:r>
                <a:r>
                  <a:rPr lang="en-US" b="1" dirty="0">
                    <a:latin typeface="Cambria" panose="02040503050406030204" pitchFamily="18" charset="0"/>
                    <a:ea typeface="Cambria" panose="02040503050406030204" pitchFamily="18" charset="0"/>
                  </a:rPr>
                  <a:t>scotopic threshold </a:t>
                </a:r>
                <a:r>
                  <a:rPr lang="en-US" dirty="0">
                    <a:latin typeface="Cambria" panose="02040503050406030204" pitchFamily="18" charset="0"/>
                    <a:ea typeface="Cambria" panose="02040503050406030204" pitchFamily="18" charset="0"/>
                  </a:rPr>
                  <a:t>to the </a:t>
                </a:r>
                <a:r>
                  <a:rPr lang="en-US" b="1" dirty="0">
                    <a:latin typeface="Cambria" panose="02040503050406030204" pitchFamily="18" charset="0"/>
                    <a:ea typeface="Cambria" panose="02040503050406030204" pitchFamily="18" charset="0"/>
                  </a:rPr>
                  <a:t>glare limit</a:t>
                </a:r>
                <a:r>
                  <a:rPr lang="en-US" dirty="0">
                    <a:latin typeface="Cambria" panose="02040503050406030204" pitchFamily="18" charset="0"/>
                    <a:ea typeface="Cambria" panose="02040503050406030204" pitchFamily="18" charset="0"/>
                  </a:rPr>
                  <a:t>.</a:t>
                </a: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Experimental evidence indicates that </a:t>
                </a:r>
                <a:r>
                  <a:rPr lang="en-US" b="1" i="1" dirty="0">
                    <a:latin typeface="Cambria" panose="02040503050406030204" pitchFamily="18" charset="0"/>
                    <a:ea typeface="Cambria" panose="02040503050406030204" pitchFamily="18" charset="0"/>
                  </a:rPr>
                  <a:t>subjective brightness </a:t>
                </a:r>
                <a:r>
                  <a:rPr lang="en-US" dirty="0">
                    <a:latin typeface="Cambria" panose="02040503050406030204" pitchFamily="18" charset="0"/>
                    <a:ea typeface="Cambria" panose="02040503050406030204" pitchFamily="18" charset="0"/>
                  </a:rPr>
                  <a:t>is a logarithmic function of the light intensity incident on the eye. The long solid curve represents the range of intensities to which the visual system can adapt. </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In </a:t>
                </a:r>
                <a:r>
                  <a:rPr lang="en-US" dirty="0" err="1">
                    <a:latin typeface="Cambria" panose="02040503050406030204" pitchFamily="18" charset="0"/>
                    <a:ea typeface="Cambria" panose="02040503050406030204" pitchFamily="18" charset="0"/>
                  </a:rPr>
                  <a:t>photopic</a:t>
                </a:r>
                <a:r>
                  <a:rPr lang="en-US" dirty="0">
                    <a:latin typeface="Cambria" panose="02040503050406030204" pitchFamily="18" charset="0"/>
                    <a:ea typeface="Cambria" panose="02040503050406030204" pitchFamily="18" charset="0"/>
                  </a:rPr>
                  <a:t> vision alone, the range is about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r>
                  <a:rPr lang="en-US" dirty="0">
                    <a:latin typeface="Cambria" panose="02040503050406030204" pitchFamily="18" charset="0"/>
                    <a:ea typeface="Cambria" panose="02040503050406030204" pitchFamily="18" charset="0"/>
                  </a:rPr>
                  <a:t>. The transition from scotopic to photopic vision is gradual over the approximate range from 0.001 to 0.1 millilambert as the double branches of the adaptation curve in this range show.</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visual system cannot operate over such a range </a:t>
                </a:r>
                <a:r>
                  <a:rPr lang="en-US" i="1" dirty="0">
                    <a:latin typeface="Cambria" panose="02040503050406030204" pitchFamily="18" charset="0"/>
                    <a:ea typeface="Cambria" panose="02040503050406030204" pitchFamily="18" charset="0"/>
                  </a:rPr>
                  <a:t>simultaneously. </a:t>
                </a:r>
                <a:r>
                  <a:rPr lang="en-US" dirty="0">
                    <a:latin typeface="Cambria" panose="02040503050406030204" pitchFamily="18" charset="0"/>
                    <a:ea typeface="Cambria" panose="02040503050406030204" pitchFamily="18" charset="0"/>
                  </a:rPr>
                  <a:t>Rather, it accomplishes this large variation by changing its overall sensitivity, a phenomenon known as </a:t>
                </a:r>
                <a:r>
                  <a:rPr lang="en-US" b="1" i="1" dirty="0">
                    <a:latin typeface="Cambria" panose="02040503050406030204" pitchFamily="18" charset="0"/>
                    <a:ea typeface="Cambria" panose="02040503050406030204" pitchFamily="18" charset="0"/>
                  </a:rPr>
                  <a:t>brightness adaptation.</a:t>
                </a:r>
              </a:p>
              <a:p>
                <a:pPr marL="285750" indent="-285750" algn="just">
                  <a:buFont typeface="Arial" panose="020B0604020202020204" pitchFamily="34" charset="0"/>
                  <a:buChar char="•"/>
                </a:pPr>
                <a:endParaRPr lang="en-US" b="1" i="1"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i="1" dirty="0">
                    <a:latin typeface="Cambria" panose="02040503050406030204" pitchFamily="18" charset="0"/>
                    <a:ea typeface="Cambria" panose="02040503050406030204" pitchFamily="18" charset="0"/>
                  </a:rPr>
                  <a:t>For any given set of conditions, the current sensitivity level of the visual system is called the </a:t>
                </a:r>
                <a:r>
                  <a:rPr lang="en-US" b="1" i="1" dirty="0">
                    <a:latin typeface="Cambria" panose="02040503050406030204" pitchFamily="18" charset="0"/>
                    <a:ea typeface="Cambria" panose="02040503050406030204" pitchFamily="18" charset="0"/>
                  </a:rPr>
                  <a:t>brightness adaptation level.</a:t>
                </a:r>
                <a:endParaRPr lang="en-US" b="1" dirty="0">
                  <a:latin typeface="Cambria" panose="02040503050406030204" pitchFamily="18" charset="0"/>
                  <a:ea typeface="Cambria" panose="020405030504060302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628185" y="868363"/>
                <a:ext cx="7590263" cy="5632311"/>
              </a:xfrm>
              <a:prstGeom prst="rect">
                <a:avLst/>
              </a:prstGeom>
              <a:blipFill>
                <a:blip r:embed="rId2"/>
                <a:stretch>
                  <a:fillRect l="-482" t="-649" r="-723" b="-649"/>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8364638" y="968724"/>
            <a:ext cx="3235124" cy="3562271"/>
          </a:xfrm>
          <a:prstGeom prst="rect">
            <a:avLst/>
          </a:prstGeom>
        </p:spPr>
      </p:pic>
      <p:sp>
        <p:nvSpPr>
          <p:cNvPr id="8" name="Rectangle 7"/>
          <p:cNvSpPr/>
          <p:nvPr/>
        </p:nvSpPr>
        <p:spPr>
          <a:xfrm>
            <a:off x="8903025" y="4656229"/>
            <a:ext cx="2743200" cy="1200329"/>
          </a:xfrm>
          <a:prstGeom prst="rect">
            <a:avLst/>
          </a:prstGeom>
        </p:spPr>
        <p:txBody>
          <a:bodyPr wrap="square">
            <a:spAutoFit/>
          </a:bodyPr>
          <a:lstStyle/>
          <a:p>
            <a:pPr algn="ctr"/>
            <a:r>
              <a:rPr lang="en-US" b="1" i="1" dirty="0">
                <a:latin typeface="Cambria" panose="02040503050406030204" pitchFamily="18" charset="0"/>
                <a:ea typeface="Cambria" panose="02040503050406030204" pitchFamily="18" charset="0"/>
              </a:rPr>
              <a:t>Range of subjective brightness sensations showing a particular adaptation level</a:t>
            </a:r>
          </a:p>
        </p:txBody>
      </p:sp>
    </p:spTree>
    <p:extLst>
      <p:ext uri="{BB962C8B-B14F-4D97-AF65-F5344CB8AC3E}">
        <p14:creationId xmlns:p14="http://schemas.microsoft.com/office/powerpoint/2010/main" val="127525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552" y="-65852"/>
            <a:ext cx="9432073" cy="1325563"/>
          </a:xfrm>
        </p:spPr>
        <p:txBody>
          <a:bodyPr>
            <a:normAutofit/>
          </a:bodyPr>
          <a:lstStyle/>
          <a:p>
            <a:pPr algn="ctr"/>
            <a:r>
              <a:rPr lang="en-US" sz="3600" b="1" dirty="0">
                <a:latin typeface="Cambria" panose="02040503050406030204" pitchFamily="18" charset="0"/>
                <a:ea typeface="Cambria" panose="02040503050406030204" pitchFamily="18" charset="0"/>
              </a:rPr>
              <a:t>Basic experimental setup used to characterize brightness discrimination.</a:t>
            </a:r>
            <a:endParaRPr lang="en-US" sz="3600" dirty="0">
              <a:latin typeface="Cambria" panose="02040503050406030204" pitchFamily="18" charset="0"/>
              <a:ea typeface="Cambria" panose="02040503050406030204" pitchFamily="18" charset="0"/>
            </a:endParaRPr>
          </a:p>
        </p:txBody>
      </p:sp>
      <p:sp>
        <p:nvSpPr>
          <p:cNvPr id="4" name="Date Placeholder 3"/>
          <p:cNvSpPr>
            <a:spLocks noGrp="1"/>
          </p:cNvSpPr>
          <p:nvPr>
            <p:ph type="dt" sz="half" idx="10"/>
          </p:nvPr>
        </p:nvSpPr>
        <p:spPr/>
        <p:txBody>
          <a:bodyPr/>
          <a:lstStyle/>
          <a:p>
            <a:fld id="{222CE1FE-8310-4AA6-AD98-B15FBC9D7342}" type="datetime1">
              <a:rPr lang="en-US" smtClean="0">
                <a:latin typeface="Cambria" panose="02040503050406030204" pitchFamily="18" charset="0"/>
                <a:ea typeface="Cambria" panose="02040503050406030204" pitchFamily="18" charset="0"/>
              </a:rPr>
              <a:t>7/27/2023</a:t>
            </a:fld>
            <a:endParaRPr lang="en-US">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fld id="{F7538EF2-3B4A-43EB-A07E-4B2FF3B02ADE}" type="slidenum">
              <a:rPr lang="en-US" smtClean="0">
                <a:latin typeface="Cambria" panose="02040503050406030204" pitchFamily="18" charset="0"/>
                <a:ea typeface="Cambria" panose="02040503050406030204" pitchFamily="18" charset="0"/>
              </a:rPr>
              <a:t>15</a:t>
            </a:fld>
            <a:endParaRPr lang="en-US">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774375" y="1407373"/>
                <a:ext cx="7590263" cy="5909310"/>
              </a:xfrm>
              <a:prstGeom prst="rect">
                <a:avLst/>
              </a:prstGeom>
            </p:spPr>
            <p:txBody>
              <a:bodyPr wrap="square">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A classic experiment used to determine the capability of the human visual system for brightness discrimination consists of having a subject look at a flat, uniformly illuminated area large enough to occupy the entire field of view. </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Opaque glass -&gt; illuminated from behind by a light source whose intensity, I.</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To this field is added an increment of illumination,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𝑰</m:t>
                    </m:r>
                    <m:r>
                      <a:rPr lang="en-US" b="1" i="0" smtClean="0">
                        <a:latin typeface="Cambria Math" panose="02040503050406030204" pitchFamily="18" charset="0"/>
                        <a:ea typeface="Cambria Math" panose="02040503050406030204" pitchFamily="18" charset="0"/>
                      </a:rPr>
                      <m:t> </m:t>
                    </m:r>
                  </m:oMath>
                </a14:m>
                <a:r>
                  <a:rPr lang="en-US" dirty="0">
                    <a:latin typeface="Cambria" panose="02040503050406030204" pitchFamily="18" charset="0"/>
                    <a:ea typeface="Cambria" panose="02040503050406030204" pitchFamily="18" charset="0"/>
                  </a:rPr>
                  <a:t>in the form of a short-duration flash that appears as a circle in the center of the uniformly illuminated.</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If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𝑰</m:t>
                    </m:r>
                  </m:oMath>
                </a14:m>
                <a:r>
                  <a:rPr lang="en-US" dirty="0">
                    <a:latin typeface="Cambria" panose="02040503050406030204" pitchFamily="18" charset="0"/>
                    <a:ea typeface="Cambria" panose="02040503050406030204" pitchFamily="18" charset="0"/>
                  </a:rPr>
                  <a:t> is not bright enough, the subject says “no,” indicating no perceivable change.</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As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𝑰</m:t>
                    </m:r>
                    <m:r>
                      <a:rPr lang="en-US" b="0" i="0" smtClean="0">
                        <a:latin typeface="Cambria Math" panose="02040503050406030204" pitchFamily="18" charset="0"/>
                        <a:ea typeface="Cambria Math" panose="02040503050406030204" pitchFamily="18" charset="0"/>
                      </a:rPr>
                      <m:t> </m:t>
                    </m:r>
                  </m:oMath>
                </a14:m>
                <a:r>
                  <a:rPr lang="en-US" dirty="0">
                    <a:latin typeface="Cambria" panose="02040503050406030204" pitchFamily="18" charset="0"/>
                    <a:ea typeface="Cambria" panose="02040503050406030204" pitchFamily="18" charset="0"/>
                  </a:rPr>
                  <a:t>gets stronger, the subject may give a positive response of “yes,” indicating a perceived change. </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774375" y="1407373"/>
                <a:ext cx="7590263" cy="5909310"/>
              </a:xfrm>
              <a:prstGeom prst="rect">
                <a:avLst/>
              </a:prstGeom>
              <a:blipFill>
                <a:blip r:embed="rId2"/>
                <a:stretch>
                  <a:fillRect l="-482" t="-722" r="-723"/>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927943" y="2054144"/>
            <a:ext cx="3050202" cy="2212892"/>
          </a:xfrm>
          <a:prstGeom prst="rect">
            <a:avLst/>
          </a:prstGeom>
        </p:spPr>
      </p:pic>
    </p:spTree>
    <p:extLst>
      <p:ext uri="{BB962C8B-B14F-4D97-AF65-F5344CB8AC3E}">
        <p14:creationId xmlns:p14="http://schemas.microsoft.com/office/powerpoint/2010/main" val="297368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552" y="-65852"/>
            <a:ext cx="9432073" cy="1325563"/>
          </a:xfrm>
        </p:spPr>
        <p:txBody>
          <a:bodyPr>
            <a:normAutofit/>
          </a:bodyPr>
          <a:lstStyle/>
          <a:p>
            <a:pPr algn="ctr"/>
            <a:r>
              <a:rPr lang="en-US" sz="3600" b="1" dirty="0">
                <a:latin typeface="Cambria" panose="02040503050406030204" pitchFamily="18" charset="0"/>
                <a:ea typeface="Cambria" panose="02040503050406030204" pitchFamily="18" charset="0"/>
              </a:rPr>
              <a:t>Basic experimental setup used to characterize brightness discrimination.</a:t>
            </a:r>
            <a:endParaRPr lang="en-US" sz="3600" dirty="0">
              <a:latin typeface="Cambria" panose="02040503050406030204" pitchFamily="18" charset="0"/>
              <a:ea typeface="Cambria" panose="02040503050406030204" pitchFamily="18" charset="0"/>
            </a:endParaRPr>
          </a:p>
        </p:txBody>
      </p:sp>
      <p:sp>
        <p:nvSpPr>
          <p:cNvPr id="4" name="Date Placeholder 3"/>
          <p:cNvSpPr>
            <a:spLocks noGrp="1"/>
          </p:cNvSpPr>
          <p:nvPr>
            <p:ph type="dt" sz="half" idx="10"/>
          </p:nvPr>
        </p:nvSpPr>
        <p:spPr/>
        <p:txBody>
          <a:bodyPr/>
          <a:lstStyle/>
          <a:p>
            <a:fld id="{4BD7E9AA-05DD-4A15-BDE2-559E79075563}" type="datetime1">
              <a:rPr lang="en-US" smtClean="0">
                <a:latin typeface="Cambria" panose="02040503050406030204" pitchFamily="18" charset="0"/>
                <a:ea typeface="Cambria" panose="02040503050406030204" pitchFamily="18" charset="0"/>
              </a:rPr>
              <a:t>7/27/2023</a:t>
            </a:fld>
            <a:endParaRPr lang="en-US">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fld id="{F7538EF2-3B4A-43EB-A07E-4B2FF3B02ADE}" type="slidenum">
              <a:rPr lang="en-US" smtClean="0">
                <a:latin typeface="Cambria" panose="02040503050406030204" pitchFamily="18" charset="0"/>
                <a:ea typeface="Cambria" panose="02040503050406030204" pitchFamily="18" charset="0"/>
              </a:rPr>
              <a:t>16</a:t>
            </a:fld>
            <a:endParaRPr lang="en-US">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2"/>
          <a:stretch>
            <a:fillRect/>
          </a:stretch>
        </p:blipFill>
        <p:spPr>
          <a:xfrm>
            <a:off x="8452078" y="1650463"/>
            <a:ext cx="3645093" cy="2930139"/>
          </a:xfrm>
          <a:prstGeom prst="rect">
            <a:avLst/>
          </a:prstGeom>
        </p:spPr>
      </p:pic>
      <p:sp>
        <p:nvSpPr>
          <p:cNvPr id="8" name="Rectangle 7"/>
          <p:cNvSpPr/>
          <p:nvPr/>
        </p:nvSpPr>
        <p:spPr>
          <a:xfrm>
            <a:off x="9306339" y="4823693"/>
            <a:ext cx="2458278" cy="923330"/>
          </a:xfrm>
          <a:prstGeom prst="rect">
            <a:avLst/>
          </a:prstGeom>
        </p:spPr>
        <p:txBody>
          <a:bodyPr wrap="square">
            <a:spAutoFit/>
          </a:bodyPr>
          <a:lstStyle/>
          <a:p>
            <a:pPr algn="ctr"/>
            <a:r>
              <a:rPr lang="en-US" b="1" i="1" dirty="0">
                <a:latin typeface="Cambria" panose="02040503050406030204" pitchFamily="18" charset="0"/>
                <a:ea typeface="Cambria" panose="02040503050406030204" pitchFamily="18" charset="0"/>
              </a:rPr>
              <a:t>Typical Weber</a:t>
            </a:r>
          </a:p>
          <a:p>
            <a:pPr algn="ctr"/>
            <a:r>
              <a:rPr lang="en-US" b="1" i="1" dirty="0">
                <a:latin typeface="Cambria" panose="02040503050406030204" pitchFamily="18" charset="0"/>
                <a:ea typeface="Cambria" panose="02040503050406030204" pitchFamily="18" charset="0"/>
              </a:rPr>
              <a:t>ratio as a function</a:t>
            </a:r>
          </a:p>
          <a:p>
            <a:pPr algn="ctr"/>
            <a:r>
              <a:rPr lang="en-US" b="1" i="1" dirty="0">
                <a:latin typeface="Cambria" panose="02040503050406030204" pitchFamily="18" charset="0"/>
                <a:ea typeface="Cambria" panose="02040503050406030204" pitchFamily="18" charset="0"/>
              </a:rPr>
              <a:t>of intensity.</a:t>
            </a:r>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FB17B80B-77C3-446B-9F87-73BDD31DC1C5}"/>
                  </a:ext>
                </a:extLst>
              </p:cNvPr>
              <p:cNvGraphicFramePr>
                <a:graphicFrameLocks noGrp="1"/>
              </p:cNvGraphicFramePr>
              <p:nvPr>
                <p:extLst>
                  <p:ext uri="{D42A27DB-BD31-4B8C-83A1-F6EECF244321}">
                    <p14:modId xmlns:p14="http://schemas.microsoft.com/office/powerpoint/2010/main" val="1642635098"/>
                  </p:ext>
                </p:extLst>
              </p:nvPr>
            </p:nvGraphicFramePr>
            <p:xfrm>
              <a:off x="427383" y="1259711"/>
              <a:ext cx="8024695" cy="5115919"/>
            </p:xfrm>
            <a:graphic>
              <a:graphicData uri="http://schemas.openxmlformats.org/drawingml/2006/table">
                <a:tbl>
                  <a:tblPr>
                    <a:tableStyleId>{2D5ABB26-0587-4C30-8999-92F81FD0307C}</a:tableStyleId>
                  </a:tblPr>
                  <a:tblGrid>
                    <a:gridCol w="786305">
                      <a:extLst>
                        <a:ext uri="{9D8B030D-6E8A-4147-A177-3AD203B41FA5}">
                          <a16:colId xmlns:a16="http://schemas.microsoft.com/office/drawing/2014/main" val="360767688"/>
                        </a:ext>
                      </a:extLst>
                    </a:gridCol>
                    <a:gridCol w="7238390">
                      <a:extLst>
                        <a:ext uri="{9D8B030D-6E8A-4147-A177-3AD203B41FA5}">
                          <a16:colId xmlns:a16="http://schemas.microsoft.com/office/drawing/2014/main" val="3937251333"/>
                        </a:ext>
                      </a:extLst>
                    </a:gridCol>
                  </a:tblGrid>
                  <a:tr h="185556">
                    <a:tc>
                      <a:txBody>
                        <a:bodyPr/>
                        <a:lstStyle/>
                        <a:p>
                          <a:pPr algn="just" fontAlgn="b"/>
                          <a:r>
                            <a:rPr lang="en-US" sz="1600" b="1" dirty="0">
                              <a:effectLst/>
                              <a:latin typeface="Cambria" panose="02040503050406030204" pitchFamily="18" charset="0"/>
                              <a:ea typeface="Cambria" panose="02040503050406030204" pitchFamily="18" charset="0"/>
                            </a:rPr>
                            <a:t>Term</a:t>
                          </a:r>
                          <a:endParaRPr lang="en-US" sz="1600" b="1" dirty="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b"/>
                    </a:tc>
                    <a:tc>
                      <a:txBody>
                        <a:bodyPr/>
                        <a:lstStyle/>
                        <a:p>
                          <a:pPr algn="just" fontAlgn="b"/>
                          <a:r>
                            <a:rPr lang="en-US" sz="1600" b="1">
                              <a:effectLst/>
                              <a:latin typeface="Cambria" panose="02040503050406030204" pitchFamily="18" charset="0"/>
                              <a:ea typeface="Cambria" panose="02040503050406030204" pitchFamily="18" charset="0"/>
                            </a:rPr>
                            <a:t>Description</a:t>
                          </a:r>
                          <a:endParaRPr lang="en-US" sz="1600" b="1">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b"/>
                    </a:tc>
                    <a:extLst>
                      <a:ext uri="{0D108BD9-81ED-4DB2-BD59-A6C34878D82A}">
                        <a16:rowId xmlns:a16="http://schemas.microsoft.com/office/drawing/2014/main" val="2277676348"/>
                      </a:ext>
                    </a:extLst>
                  </a:tr>
                  <a:tr h="185556">
                    <a:tc>
                      <a:txBody>
                        <a:bodyPr/>
                        <a:lstStyle/>
                        <a:p>
                          <a:pPr algn="just" fontAlgn="base"/>
                          <a14:m>
                            <m:oMathPara xmlns:m="http://schemas.openxmlformats.org/officeDocument/2006/math">
                              <m:oMathParaPr>
                                <m:jc m:val="centerGroup"/>
                              </m:oMathParaPr>
                              <m:oMath xmlns:m="http://schemas.openxmlformats.org/officeDocument/2006/math">
                                <m:r>
                                  <m:rPr>
                                    <m:sty m:val="p"/>
                                  </m:rPr>
                                  <a:rPr lang="en-US" sz="1600" dirty="0" smtClean="0">
                                    <a:effectLst/>
                                  </a:rPr>
                                  <m:t>Δ</m:t>
                                </m:r>
                                <m:r>
                                  <a:rPr lang="en-US" sz="1600" b="0" dirty="0" smtClean="0">
                                    <a:effectLst/>
                                  </a:rPr>
                                  <m:t>𝐼</m:t>
                                </m:r>
                              </m:oMath>
                            </m:oMathPara>
                          </a14:m>
                          <a:endParaRPr lang="en-US" sz="1600" i="1" dirty="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tc>
                      <a:txBody>
                        <a:bodyPr/>
                        <a:lstStyle/>
                        <a:p>
                          <a:pPr algn="just" fontAlgn="base"/>
                          <a:r>
                            <a:rPr lang="en-US" sz="1600" dirty="0">
                              <a:effectLst/>
                              <a:latin typeface="Cambria" panose="02040503050406030204" pitchFamily="18" charset="0"/>
                              <a:ea typeface="Cambria" panose="02040503050406030204" pitchFamily="18" charset="0"/>
                            </a:rPr>
                            <a:t>Increment of illumination.</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extLst>
                      <a:ext uri="{0D108BD9-81ED-4DB2-BD59-A6C34878D82A}">
                        <a16:rowId xmlns:a16="http://schemas.microsoft.com/office/drawing/2014/main" val="3218280324"/>
                      </a:ext>
                    </a:extLst>
                  </a:tr>
                  <a:tr h="603060">
                    <a:tc>
                      <a:txBody>
                        <a:bodyPr/>
                        <a:lstStyle/>
                        <a:p>
                          <a:pPr algn="just" fontAlgn="base"/>
                          <a14:m>
                            <m:oMathPara xmlns:m="http://schemas.openxmlformats.org/officeDocument/2006/math">
                              <m:oMathParaPr>
                                <m:jc m:val="centerGroup"/>
                              </m:oMathParaPr>
                              <m:oMath xmlns:m="http://schemas.openxmlformats.org/officeDocument/2006/math">
                                <m:r>
                                  <m:rPr>
                                    <m:sty m:val="p"/>
                                  </m:rPr>
                                  <a:rPr lang="en-US" sz="1600" dirty="0" smtClean="0">
                                    <a:effectLst/>
                                  </a:rPr>
                                  <m:t>Δ</m:t>
                                </m:r>
                                <m:sSub>
                                  <m:sSubPr>
                                    <m:ctrlPr>
                                      <a:rPr lang="en-US" sz="1600" dirty="0">
                                        <a:solidFill>
                                          <a:srgbClr val="836967"/>
                                        </a:solidFill>
                                        <a:effectLst/>
                                      </a:rPr>
                                    </m:ctrlPr>
                                  </m:sSubPr>
                                  <m:e>
                                    <m:r>
                                      <a:rPr lang="en-US" sz="1600" dirty="0">
                                        <a:effectLst/>
                                      </a:rPr>
                                      <m:t>𝐼</m:t>
                                    </m:r>
                                  </m:e>
                                  <m:sub>
                                    <m:r>
                                      <a:rPr lang="en-US" sz="1600" dirty="0">
                                        <a:effectLst/>
                                      </a:rPr>
                                      <m:t>𝐶</m:t>
                                    </m:r>
                                  </m:sub>
                                </m:sSub>
                              </m:oMath>
                            </m:oMathPara>
                          </a14:m>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tc>
                      <a:txBody>
                        <a:bodyPr/>
                        <a:lstStyle/>
                        <a:p>
                          <a:pPr algn="just" fontAlgn="base"/>
                          <a:r>
                            <a:rPr lang="en-US" sz="1600" dirty="0">
                              <a:effectLst/>
                              <a:latin typeface="Cambria" panose="02040503050406030204" pitchFamily="18" charset="0"/>
                              <a:ea typeface="Cambria" panose="02040503050406030204" pitchFamily="18" charset="0"/>
                            </a:rPr>
                            <a:t>Increment of illumination discriminable 50% of the time with background illumination 𝑰.</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extLst>
                      <a:ext uri="{0D108BD9-81ED-4DB2-BD59-A6C34878D82A}">
                        <a16:rowId xmlns:a16="http://schemas.microsoft.com/office/drawing/2014/main" val="3839942793"/>
                      </a:ext>
                    </a:extLst>
                  </a:tr>
                  <a:tr h="881394">
                    <a:tc>
                      <a:txBody>
                        <a:bodyPr/>
                        <a:lstStyle/>
                        <a:p>
                          <a:pPr algn="just" fontAlgn="base"/>
                          <a:r>
                            <a:rPr lang="en-US" sz="1600" dirty="0">
                              <a:effectLst/>
                              <a:latin typeface="Cambria" panose="02040503050406030204" pitchFamily="18" charset="0"/>
                              <a:ea typeface="Cambria" panose="02040503050406030204" pitchFamily="18" charset="0"/>
                            </a:rPr>
                            <a:t>Weber Ratio</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tc>
                      <a:txBody>
                        <a:bodyPr/>
                        <a:lstStyle/>
                        <a:p>
                          <a:pPr algn="just" fontAlgn="base"/>
                          <a:r>
                            <a:rPr lang="en-US" sz="1600" dirty="0">
                              <a:effectLst/>
                              <a:latin typeface="Cambria" panose="02040503050406030204" pitchFamily="18" charset="0"/>
                              <a:ea typeface="Cambria" panose="02040503050406030204" pitchFamily="18" charset="0"/>
                            </a:rPr>
                            <a:t>The quantity </a:t>
                          </a:r>
                          <a14:m>
                            <m:oMath xmlns:m="http://schemas.openxmlformats.org/officeDocument/2006/math">
                              <m:r>
                                <m:rPr>
                                  <m:sty m:val="p"/>
                                </m:rPr>
                                <a:rPr lang="en-US" sz="1600" dirty="0" smtClean="0">
                                  <a:effectLst/>
                                </a:rPr>
                                <m:t>Δ</m:t>
                              </m:r>
                              <m:sSub>
                                <m:sSubPr>
                                  <m:ctrlPr>
                                    <a:rPr lang="en-US" sz="1600" dirty="0">
                                      <a:solidFill>
                                        <a:srgbClr val="836967"/>
                                      </a:solidFill>
                                      <a:effectLst/>
                                    </a:rPr>
                                  </m:ctrlPr>
                                </m:sSubPr>
                                <m:e>
                                  <m:r>
                                    <a:rPr lang="en-US" sz="1600" dirty="0">
                                      <a:effectLst/>
                                    </a:rPr>
                                    <m:t>𝐼</m:t>
                                  </m:r>
                                </m:e>
                                <m:sub>
                                  <m:r>
                                    <a:rPr lang="en-US" sz="1600" dirty="0">
                                      <a:effectLst/>
                                    </a:rPr>
                                    <m:t>𝐶</m:t>
                                  </m:r>
                                </m:sub>
                              </m:sSub>
                            </m:oMath>
                          </a14:m>
                          <a:r>
                            <a:rPr lang="en-US" sz="1600" dirty="0">
                              <a:effectLst/>
                              <a:latin typeface="Cambria" panose="02040503050406030204" pitchFamily="18" charset="0"/>
                              <a:ea typeface="Cambria" panose="02040503050406030204" pitchFamily="18" charset="0"/>
                            </a:rPr>
                            <a:t>/𝑰, which represents the ratio of the increment of illumination discriminable 50% of the time to the background illumination.</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extLst>
                      <a:ext uri="{0D108BD9-81ED-4DB2-BD59-A6C34878D82A}">
                        <a16:rowId xmlns:a16="http://schemas.microsoft.com/office/drawing/2014/main" val="2033791641"/>
                      </a:ext>
                    </a:extLst>
                  </a:tr>
                  <a:tr h="881394">
                    <a:tc>
                      <a:txBody>
                        <a:bodyPr/>
                        <a:lstStyle/>
                        <a:p>
                          <a:pPr algn="just" fontAlgn="base"/>
                          <a:r>
                            <a:rPr lang="en-US" sz="1600">
                              <a:effectLst/>
                              <a:latin typeface="Cambria" panose="02040503050406030204" pitchFamily="18" charset="0"/>
                              <a:ea typeface="Cambria" panose="02040503050406030204" pitchFamily="18" charset="0"/>
                            </a:rPr>
                            <a:t>Small Weber Ratio</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tc>
                      <a:txBody>
                        <a:bodyPr/>
                        <a:lstStyle/>
                        <a:p>
                          <a:pPr algn="just" fontAlgn="base"/>
                          <a:r>
                            <a:rPr lang="en-US" sz="1600" dirty="0">
                              <a:effectLst/>
                              <a:latin typeface="Cambria" panose="02040503050406030204" pitchFamily="18" charset="0"/>
                              <a:ea typeface="Cambria" panose="02040503050406030204" pitchFamily="18" charset="0"/>
                            </a:rPr>
                            <a:t>A small value of </a:t>
                          </a:r>
                          <a14:m>
                            <m:oMath xmlns:m="http://schemas.openxmlformats.org/officeDocument/2006/math">
                              <m:r>
                                <m:rPr>
                                  <m:sty m:val="p"/>
                                </m:rPr>
                                <a:rPr lang="en-US" sz="1600" dirty="0" smtClean="0">
                                  <a:effectLst/>
                                </a:rPr>
                                <m:t>Δ</m:t>
                              </m:r>
                              <m:sSub>
                                <m:sSubPr>
                                  <m:ctrlPr>
                                    <a:rPr lang="en-US" sz="1600" dirty="0">
                                      <a:solidFill>
                                        <a:srgbClr val="836967"/>
                                      </a:solidFill>
                                      <a:effectLst/>
                                    </a:rPr>
                                  </m:ctrlPr>
                                </m:sSubPr>
                                <m:e>
                                  <m:r>
                                    <a:rPr lang="en-US" sz="1600" dirty="0">
                                      <a:effectLst/>
                                    </a:rPr>
                                    <m:t>𝐼</m:t>
                                  </m:r>
                                </m:e>
                                <m:sub>
                                  <m:r>
                                    <a:rPr lang="en-US" sz="1600" dirty="0">
                                      <a:effectLst/>
                                    </a:rPr>
                                    <m:t>𝐶</m:t>
                                  </m:r>
                                </m:sub>
                              </m:sSub>
                            </m:oMath>
                          </a14:m>
                          <a:r>
                            <a:rPr lang="en-US" sz="1600" dirty="0">
                              <a:effectLst/>
                              <a:latin typeface="Cambria" panose="02040503050406030204" pitchFamily="18" charset="0"/>
                              <a:ea typeface="Cambria" panose="02040503050406030204" pitchFamily="18" charset="0"/>
                            </a:rPr>
                            <a:t>/𝑰 indicates that a small percentage change in intensity is discriminable. This is indicative of "good" brightness discrimination.</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extLst>
                      <a:ext uri="{0D108BD9-81ED-4DB2-BD59-A6C34878D82A}">
                        <a16:rowId xmlns:a16="http://schemas.microsoft.com/office/drawing/2014/main" val="70934346"/>
                      </a:ext>
                    </a:extLst>
                  </a:tr>
                  <a:tr h="881394">
                    <a:tc>
                      <a:txBody>
                        <a:bodyPr/>
                        <a:lstStyle/>
                        <a:p>
                          <a:pPr algn="just" fontAlgn="base"/>
                          <a:r>
                            <a:rPr lang="en-US" sz="1600">
                              <a:effectLst/>
                              <a:latin typeface="Cambria" panose="02040503050406030204" pitchFamily="18" charset="0"/>
                              <a:ea typeface="Cambria" panose="02040503050406030204" pitchFamily="18" charset="0"/>
                            </a:rPr>
                            <a:t>Large Weber Ratio</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tc>
                      <a:txBody>
                        <a:bodyPr/>
                        <a:lstStyle/>
                        <a:p>
                          <a:pPr algn="just" fontAlgn="base"/>
                          <a:r>
                            <a:rPr lang="en-US" sz="1600" dirty="0">
                              <a:effectLst/>
                              <a:latin typeface="Cambria" panose="02040503050406030204" pitchFamily="18" charset="0"/>
                              <a:ea typeface="Cambria" panose="02040503050406030204" pitchFamily="18" charset="0"/>
                            </a:rPr>
                            <a:t>A large value of </a:t>
                          </a:r>
                          <a14:m>
                            <m:oMath xmlns:m="http://schemas.openxmlformats.org/officeDocument/2006/math">
                              <m:r>
                                <m:rPr>
                                  <m:sty m:val="p"/>
                                </m:rPr>
                                <a:rPr lang="en-US" sz="1600" dirty="0" smtClean="0">
                                  <a:effectLst/>
                                </a:rPr>
                                <m:t>Δ</m:t>
                              </m:r>
                              <m:sSub>
                                <m:sSubPr>
                                  <m:ctrlPr>
                                    <a:rPr lang="en-US" sz="1600" dirty="0">
                                      <a:solidFill>
                                        <a:srgbClr val="836967"/>
                                      </a:solidFill>
                                      <a:effectLst/>
                                    </a:rPr>
                                  </m:ctrlPr>
                                </m:sSubPr>
                                <m:e>
                                  <m:r>
                                    <a:rPr lang="en-US" sz="1600" dirty="0">
                                      <a:effectLst/>
                                    </a:rPr>
                                    <m:t>𝐼</m:t>
                                  </m:r>
                                </m:e>
                                <m:sub>
                                  <m:r>
                                    <a:rPr lang="en-US" sz="1600" dirty="0">
                                      <a:effectLst/>
                                    </a:rPr>
                                    <m:t>𝐶</m:t>
                                  </m:r>
                                </m:sub>
                              </m:sSub>
                            </m:oMath>
                          </a14:m>
                          <a:r>
                            <a:rPr lang="en-US" sz="1600" dirty="0">
                              <a:effectLst/>
                              <a:latin typeface="Cambria" panose="02040503050406030204" pitchFamily="18" charset="0"/>
                              <a:ea typeface="Cambria" panose="02040503050406030204" pitchFamily="18" charset="0"/>
                            </a:rPr>
                            <a:t>/𝑰 indicates that a large percentage change in intensity is required to be discriminable. This represents "poor" brightness discrimination.</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extLst>
                      <a:ext uri="{0D108BD9-81ED-4DB2-BD59-A6C34878D82A}">
                        <a16:rowId xmlns:a16="http://schemas.microsoft.com/office/drawing/2014/main" val="1635255508"/>
                      </a:ext>
                    </a:extLst>
                  </a:tr>
                  <a:tr h="1298897">
                    <a:tc>
                      <a:txBody>
                        <a:bodyPr/>
                        <a:lstStyle/>
                        <a:p>
                          <a:pPr algn="just" fontAlgn="base"/>
                          <a:r>
                            <a:rPr lang="en-US" sz="1600">
                              <a:effectLst/>
                              <a:latin typeface="Cambria" panose="02040503050406030204" pitchFamily="18" charset="0"/>
                              <a:ea typeface="Cambria" panose="02040503050406030204" pitchFamily="18" charset="0"/>
                            </a:rPr>
                            <a:t>Weber Ratio Curve</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tc>
                      <a:txBody>
                        <a:bodyPr/>
                        <a:lstStyle/>
                        <a:p>
                          <a:pPr algn="just" fontAlgn="base"/>
                          <a:r>
                            <a:rPr lang="en-US" sz="1600" dirty="0">
                              <a:effectLst/>
                              <a:latin typeface="Cambria" panose="02040503050406030204" pitchFamily="18" charset="0"/>
                              <a:ea typeface="Cambria" panose="02040503050406030204" pitchFamily="18" charset="0"/>
                            </a:rPr>
                            <a:t>A plot of log </a:t>
                          </a:r>
                          <a14:m>
                            <m:oMath xmlns:m="http://schemas.openxmlformats.org/officeDocument/2006/math">
                              <m:r>
                                <m:rPr>
                                  <m:sty m:val="p"/>
                                </m:rPr>
                                <a:rPr lang="en-US" sz="1600" dirty="0" smtClean="0">
                                  <a:effectLst/>
                                </a:rPr>
                                <m:t>Δ</m:t>
                              </m:r>
                              <m:sSub>
                                <m:sSubPr>
                                  <m:ctrlPr>
                                    <a:rPr lang="en-US" sz="1600" dirty="0">
                                      <a:solidFill>
                                        <a:srgbClr val="836967"/>
                                      </a:solidFill>
                                      <a:effectLst/>
                                    </a:rPr>
                                  </m:ctrlPr>
                                </m:sSubPr>
                                <m:e>
                                  <m:r>
                                    <a:rPr lang="en-US" sz="1600" dirty="0">
                                      <a:effectLst/>
                                    </a:rPr>
                                    <m:t>𝐼</m:t>
                                  </m:r>
                                </m:e>
                                <m:sub>
                                  <m:r>
                                    <a:rPr lang="en-US" sz="1600" dirty="0">
                                      <a:effectLst/>
                                    </a:rPr>
                                    <m:t>𝐶</m:t>
                                  </m:r>
                                </m:sub>
                              </m:sSub>
                            </m:oMath>
                          </a14:m>
                          <a:r>
                            <a:rPr lang="en-US" sz="1600" dirty="0">
                              <a:effectLst/>
                              <a:latin typeface="Cambria" panose="02040503050406030204" pitchFamily="18" charset="0"/>
                              <a:ea typeface="Cambria" panose="02040503050406030204" pitchFamily="18" charset="0"/>
                            </a:rPr>
                            <a:t>/𝑰 as a function of log 𝑰. This curve illustrates how brightness discrimination varies with background illumination, showing that discrimination is poorer at low light levels and improves as background illumination increases.</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extLst>
                      <a:ext uri="{0D108BD9-81ED-4DB2-BD59-A6C34878D82A}">
                        <a16:rowId xmlns:a16="http://schemas.microsoft.com/office/drawing/2014/main" val="4051660668"/>
                      </a:ext>
                    </a:extLst>
                  </a:tr>
                </a:tbl>
              </a:graphicData>
            </a:graphic>
          </p:graphicFrame>
        </mc:Choice>
        <mc:Fallback>
          <p:graphicFrame>
            <p:nvGraphicFramePr>
              <p:cNvPr id="7" name="Table 6">
                <a:extLst>
                  <a:ext uri="{FF2B5EF4-FFF2-40B4-BE49-F238E27FC236}">
                    <a16:creationId xmlns:a16="http://schemas.microsoft.com/office/drawing/2014/main" id="{FB17B80B-77C3-446B-9F87-73BDD31DC1C5}"/>
                  </a:ext>
                </a:extLst>
              </p:cNvPr>
              <p:cNvGraphicFramePr>
                <a:graphicFrameLocks noGrp="1"/>
              </p:cNvGraphicFramePr>
              <p:nvPr>
                <p:extLst>
                  <p:ext uri="{D42A27DB-BD31-4B8C-83A1-F6EECF244321}">
                    <p14:modId xmlns:p14="http://schemas.microsoft.com/office/powerpoint/2010/main" val="1642635098"/>
                  </p:ext>
                </p:extLst>
              </p:nvPr>
            </p:nvGraphicFramePr>
            <p:xfrm>
              <a:off x="427383" y="1259711"/>
              <a:ext cx="8024695" cy="5115919"/>
            </p:xfrm>
            <a:graphic>
              <a:graphicData uri="http://schemas.openxmlformats.org/drawingml/2006/table">
                <a:tbl>
                  <a:tblPr>
                    <a:tableStyleId>{2D5ABB26-0587-4C30-8999-92F81FD0307C}</a:tableStyleId>
                  </a:tblPr>
                  <a:tblGrid>
                    <a:gridCol w="786305">
                      <a:extLst>
                        <a:ext uri="{9D8B030D-6E8A-4147-A177-3AD203B41FA5}">
                          <a16:colId xmlns:a16="http://schemas.microsoft.com/office/drawing/2014/main" val="360767688"/>
                        </a:ext>
                      </a:extLst>
                    </a:gridCol>
                    <a:gridCol w="7238390">
                      <a:extLst>
                        <a:ext uri="{9D8B030D-6E8A-4147-A177-3AD203B41FA5}">
                          <a16:colId xmlns:a16="http://schemas.microsoft.com/office/drawing/2014/main" val="3937251333"/>
                        </a:ext>
                      </a:extLst>
                    </a:gridCol>
                  </a:tblGrid>
                  <a:tr h="284890">
                    <a:tc>
                      <a:txBody>
                        <a:bodyPr/>
                        <a:lstStyle/>
                        <a:p>
                          <a:pPr algn="just" fontAlgn="b"/>
                          <a:r>
                            <a:rPr lang="en-US" sz="1600" b="1" dirty="0">
                              <a:effectLst/>
                              <a:latin typeface="Cambria" panose="02040503050406030204" pitchFamily="18" charset="0"/>
                              <a:ea typeface="Cambria" panose="02040503050406030204" pitchFamily="18" charset="0"/>
                            </a:rPr>
                            <a:t>Term</a:t>
                          </a:r>
                          <a:endParaRPr lang="en-US" sz="1600" b="1" dirty="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b"/>
                    </a:tc>
                    <a:tc>
                      <a:txBody>
                        <a:bodyPr/>
                        <a:lstStyle/>
                        <a:p>
                          <a:pPr algn="just" fontAlgn="b"/>
                          <a:r>
                            <a:rPr lang="en-US" sz="1600" b="1">
                              <a:effectLst/>
                              <a:latin typeface="Cambria" panose="02040503050406030204" pitchFamily="18" charset="0"/>
                              <a:ea typeface="Cambria" panose="02040503050406030204" pitchFamily="18" charset="0"/>
                            </a:rPr>
                            <a:t>Description</a:t>
                          </a:r>
                          <a:endParaRPr lang="en-US" sz="1600" b="1">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b"/>
                    </a:tc>
                    <a:extLst>
                      <a:ext uri="{0D108BD9-81ED-4DB2-BD59-A6C34878D82A}">
                        <a16:rowId xmlns:a16="http://schemas.microsoft.com/office/drawing/2014/main" val="2277676348"/>
                      </a:ext>
                    </a:extLst>
                  </a:tr>
                  <a:tr h="284890">
                    <a:tc>
                      <a:txBody>
                        <a:bodyPr/>
                        <a:lstStyle/>
                        <a:p>
                          <a:endParaRPr lang="en-US"/>
                        </a:p>
                      </a:txBody>
                      <a:tcPr marL="41050" marR="41050" marT="20525" marB="20525" anchor="ctr">
                        <a:blipFill>
                          <a:blip r:embed="rId3"/>
                          <a:stretch>
                            <a:fillRect t="-112766" r="-920930" b="-1587234"/>
                          </a:stretch>
                        </a:blipFill>
                      </a:tcPr>
                    </a:tc>
                    <a:tc>
                      <a:txBody>
                        <a:bodyPr/>
                        <a:lstStyle/>
                        <a:p>
                          <a:pPr algn="just" fontAlgn="base"/>
                          <a:r>
                            <a:rPr lang="en-US" sz="1600" dirty="0">
                              <a:effectLst/>
                              <a:latin typeface="Cambria" panose="02040503050406030204" pitchFamily="18" charset="0"/>
                              <a:ea typeface="Cambria" panose="02040503050406030204" pitchFamily="18" charset="0"/>
                            </a:rPr>
                            <a:t>Increment of illumination.</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extLst>
                      <a:ext uri="{0D108BD9-81ED-4DB2-BD59-A6C34878D82A}">
                        <a16:rowId xmlns:a16="http://schemas.microsoft.com/office/drawing/2014/main" val="3218280324"/>
                      </a:ext>
                    </a:extLst>
                  </a:tr>
                  <a:tr h="603060">
                    <a:tc>
                      <a:txBody>
                        <a:bodyPr/>
                        <a:lstStyle/>
                        <a:p>
                          <a:endParaRPr lang="en-US"/>
                        </a:p>
                      </a:txBody>
                      <a:tcPr marL="41050" marR="41050" marT="20525" marB="20525" anchor="ctr">
                        <a:blipFill>
                          <a:blip r:embed="rId3"/>
                          <a:stretch>
                            <a:fillRect t="-101010" r="-920930" b="-653535"/>
                          </a:stretch>
                        </a:blipFill>
                      </a:tcPr>
                    </a:tc>
                    <a:tc>
                      <a:txBody>
                        <a:bodyPr/>
                        <a:lstStyle/>
                        <a:p>
                          <a:pPr algn="just" fontAlgn="base"/>
                          <a:r>
                            <a:rPr lang="en-US" sz="1600" dirty="0">
                              <a:effectLst/>
                              <a:latin typeface="Cambria" panose="02040503050406030204" pitchFamily="18" charset="0"/>
                              <a:ea typeface="Cambria" panose="02040503050406030204" pitchFamily="18" charset="0"/>
                            </a:rPr>
                            <a:t>Increment of illumination discriminable 50% of the time with background illumination 𝑰.</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extLst>
                      <a:ext uri="{0D108BD9-81ED-4DB2-BD59-A6C34878D82A}">
                        <a16:rowId xmlns:a16="http://schemas.microsoft.com/office/drawing/2014/main" val="3839942793"/>
                      </a:ext>
                    </a:extLst>
                  </a:tr>
                  <a:tr h="881394">
                    <a:tc>
                      <a:txBody>
                        <a:bodyPr/>
                        <a:lstStyle/>
                        <a:p>
                          <a:pPr algn="just" fontAlgn="base"/>
                          <a:r>
                            <a:rPr lang="en-US" sz="1600" dirty="0">
                              <a:effectLst/>
                              <a:latin typeface="Cambria" panose="02040503050406030204" pitchFamily="18" charset="0"/>
                              <a:ea typeface="Cambria" panose="02040503050406030204" pitchFamily="18" charset="0"/>
                            </a:rPr>
                            <a:t>Weber Ratio</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tc>
                      <a:txBody>
                        <a:bodyPr/>
                        <a:lstStyle/>
                        <a:p>
                          <a:endParaRPr lang="en-US"/>
                        </a:p>
                      </a:txBody>
                      <a:tcPr marL="41050" marR="41050" marT="20525" marB="20525" anchor="ctr">
                        <a:blipFill>
                          <a:blip r:embed="rId3"/>
                          <a:stretch>
                            <a:fillRect l="-10859" t="-138194" b="-349306"/>
                          </a:stretch>
                        </a:blipFill>
                      </a:tcPr>
                    </a:tc>
                    <a:extLst>
                      <a:ext uri="{0D108BD9-81ED-4DB2-BD59-A6C34878D82A}">
                        <a16:rowId xmlns:a16="http://schemas.microsoft.com/office/drawing/2014/main" val="2033791641"/>
                      </a:ext>
                    </a:extLst>
                  </a:tr>
                  <a:tr h="881394">
                    <a:tc>
                      <a:txBody>
                        <a:bodyPr/>
                        <a:lstStyle/>
                        <a:p>
                          <a:pPr algn="just" fontAlgn="base"/>
                          <a:r>
                            <a:rPr lang="en-US" sz="1600">
                              <a:effectLst/>
                              <a:latin typeface="Cambria" panose="02040503050406030204" pitchFamily="18" charset="0"/>
                              <a:ea typeface="Cambria" panose="02040503050406030204" pitchFamily="18" charset="0"/>
                            </a:rPr>
                            <a:t>Small Weber Ratio</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tc>
                      <a:txBody>
                        <a:bodyPr/>
                        <a:lstStyle/>
                        <a:p>
                          <a:endParaRPr lang="en-US"/>
                        </a:p>
                      </a:txBody>
                      <a:tcPr marL="41050" marR="41050" marT="20525" marB="20525" anchor="ctr">
                        <a:blipFill>
                          <a:blip r:embed="rId3"/>
                          <a:stretch>
                            <a:fillRect l="-10859" t="-236552" b="-246897"/>
                          </a:stretch>
                        </a:blipFill>
                      </a:tcPr>
                    </a:tc>
                    <a:extLst>
                      <a:ext uri="{0D108BD9-81ED-4DB2-BD59-A6C34878D82A}">
                        <a16:rowId xmlns:a16="http://schemas.microsoft.com/office/drawing/2014/main" val="70934346"/>
                      </a:ext>
                    </a:extLst>
                  </a:tr>
                  <a:tr h="881394">
                    <a:tc>
                      <a:txBody>
                        <a:bodyPr/>
                        <a:lstStyle/>
                        <a:p>
                          <a:pPr algn="just" fontAlgn="base"/>
                          <a:r>
                            <a:rPr lang="en-US" sz="1600">
                              <a:effectLst/>
                              <a:latin typeface="Cambria" panose="02040503050406030204" pitchFamily="18" charset="0"/>
                              <a:ea typeface="Cambria" panose="02040503050406030204" pitchFamily="18" charset="0"/>
                            </a:rPr>
                            <a:t>Large Weber Ratio</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tc>
                      <a:txBody>
                        <a:bodyPr/>
                        <a:lstStyle/>
                        <a:p>
                          <a:endParaRPr lang="en-US"/>
                        </a:p>
                      </a:txBody>
                      <a:tcPr marL="41050" marR="41050" marT="20525" marB="20525" anchor="ctr">
                        <a:blipFill>
                          <a:blip r:embed="rId3"/>
                          <a:stretch>
                            <a:fillRect l="-10859" t="-336552" b="-146897"/>
                          </a:stretch>
                        </a:blipFill>
                      </a:tcPr>
                    </a:tc>
                    <a:extLst>
                      <a:ext uri="{0D108BD9-81ED-4DB2-BD59-A6C34878D82A}">
                        <a16:rowId xmlns:a16="http://schemas.microsoft.com/office/drawing/2014/main" val="1635255508"/>
                      </a:ext>
                    </a:extLst>
                  </a:tr>
                  <a:tr h="1298897">
                    <a:tc>
                      <a:txBody>
                        <a:bodyPr/>
                        <a:lstStyle/>
                        <a:p>
                          <a:pPr algn="just" fontAlgn="base"/>
                          <a:r>
                            <a:rPr lang="en-US" sz="1600">
                              <a:effectLst/>
                              <a:latin typeface="Cambria" panose="02040503050406030204" pitchFamily="18" charset="0"/>
                              <a:ea typeface="Cambria" panose="02040503050406030204" pitchFamily="18" charset="0"/>
                            </a:rPr>
                            <a:t>Weber Ratio Curve</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050" marR="41050" marT="20525" marB="20525" anchor="ctr"/>
                    </a:tc>
                    <a:tc>
                      <a:txBody>
                        <a:bodyPr/>
                        <a:lstStyle/>
                        <a:p>
                          <a:endParaRPr lang="en-US"/>
                        </a:p>
                      </a:txBody>
                      <a:tcPr marL="41050" marR="41050" marT="20525" marB="20525" anchor="ctr">
                        <a:blipFill>
                          <a:blip r:embed="rId3"/>
                          <a:stretch>
                            <a:fillRect l="-10859" t="-297183"/>
                          </a:stretch>
                        </a:blipFill>
                      </a:tcPr>
                    </a:tc>
                    <a:extLst>
                      <a:ext uri="{0D108BD9-81ED-4DB2-BD59-A6C34878D82A}">
                        <a16:rowId xmlns:a16="http://schemas.microsoft.com/office/drawing/2014/main" val="4051660668"/>
                      </a:ext>
                    </a:extLst>
                  </a:tr>
                </a:tbl>
              </a:graphicData>
            </a:graphic>
          </p:graphicFrame>
        </mc:Fallback>
      </mc:AlternateContent>
    </p:spTree>
    <p:extLst>
      <p:ext uri="{BB962C8B-B14F-4D97-AF65-F5344CB8AC3E}">
        <p14:creationId xmlns:p14="http://schemas.microsoft.com/office/powerpoint/2010/main" val="350777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552" y="-65852"/>
            <a:ext cx="9432073" cy="1325563"/>
          </a:xfrm>
        </p:spPr>
        <p:txBody>
          <a:bodyPr>
            <a:normAutofit/>
          </a:bodyPr>
          <a:lstStyle/>
          <a:p>
            <a:pPr algn="ctr"/>
            <a:r>
              <a:rPr lang="en-US" sz="3600" b="1" dirty="0">
                <a:latin typeface="Cambria" panose="02040503050406030204" pitchFamily="18" charset="0"/>
                <a:ea typeface="Cambria" panose="02040503050406030204" pitchFamily="18" charset="0"/>
              </a:rPr>
              <a:t>Mach Band Effect</a:t>
            </a:r>
          </a:p>
        </p:txBody>
      </p:sp>
      <p:sp>
        <p:nvSpPr>
          <p:cNvPr id="4" name="Date Placeholder 3"/>
          <p:cNvSpPr>
            <a:spLocks noGrp="1"/>
          </p:cNvSpPr>
          <p:nvPr>
            <p:ph type="dt" sz="half" idx="10"/>
          </p:nvPr>
        </p:nvSpPr>
        <p:spPr/>
        <p:txBody>
          <a:bodyPr/>
          <a:lstStyle/>
          <a:p>
            <a:fld id="{7A15A522-54D1-4919-A813-2A12A8BE125E}" type="datetime1">
              <a:rPr lang="en-US" smtClean="0">
                <a:latin typeface="Cambria" panose="02040503050406030204" pitchFamily="18" charset="0"/>
                <a:ea typeface="Cambria" panose="02040503050406030204" pitchFamily="18" charset="0"/>
              </a:rPr>
              <a:t>7/27/2023</a:t>
            </a:fld>
            <a:endParaRPr lang="en-US">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fld id="{F7538EF2-3B4A-43EB-A07E-4B2FF3B02ADE}" type="slidenum">
              <a:rPr lang="en-US" smtClean="0">
                <a:latin typeface="Cambria" panose="02040503050406030204" pitchFamily="18" charset="0"/>
                <a:ea typeface="Cambria" panose="02040503050406030204" pitchFamily="18" charset="0"/>
              </a:rPr>
              <a:t>17</a:t>
            </a:fld>
            <a:endParaRPr lang="en-US">
              <a:latin typeface="Cambria" panose="02040503050406030204" pitchFamily="18" charset="0"/>
              <a:ea typeface="Cambria" panose="02040503050406030204" pitchFamily="18" charset="0"/>
            </a:endParaRPr>
          </a:p>
        </p:txBody>
      </p:sp>
      <p:sp>
        <p:nvSpPr>
          <p:cNvPr id="3" name="Rectangle 2"/>
          <p:cNvSpPr/>
          <p:nvPr/>
        </p:nvSpPr>
        <p:spPr>
          <a:xfrm>
            <a:off x="774375" y="1407373"/>
            <a:ext cx="7590263" cy="5355312"/>
          </a:xfrm>
          <a:prstGeom prst="rect">
            <a:avLst/>
          </a:prstGeom>
        </p:spPr>
        <p:txBody>
          <a:bodyPr wrap="square">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eye is capable of detecting objectionable contouring effects in monochrome images whose overall intensity is represented by fewer than approximately two dozen levels.</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Two phenomena clearly demonstrate that perceived brightness is not a simple function of intensity. </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first is based on the fact that the visual system tends to undershoot or overshoot around the boundary of regions of different intensities. </a:t>
            </a:r>
          </a:p>
          <a:p>
            <a:pPr marL="742950" lvl="1"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742950" lvl="1"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intensity of the stripes is constant, we actually perceive a brightness pattern that is strongly scalloped near the boundaries. These seemingly scalloped bands are called </a:t>
            </a:r>
            <a:r>
              <a:rPr lang="en-US" b="1" i="1" dirty="0">
                <a:latin typeface="Cambria" panose="02040503050406030204" pitchFamily="18" charset="0"/>
                <a:ea typeface="Cambria" panose="02040503050406030204" pitchFamily="18" charset="0"/>
              </a:rPr>
              <a:t>Mach bands</a:t>
            </a:r>
            <a:r>
              <a:rPr lang="en-US" i="1"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a:t>
            </a:r>
          </a:p>
          <a:p>
            <a:pPr marL="742950" lvl="1"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second phenomenon, called </a:t>
            </a:r>
            <a:r>
              <a:rPr lang="en-US" b="1" i="1" dirty="0">
                <a:latin typeface="Cambria" panose="02040503050406030204" pitchFamily="18" charset="0"/>
                <a:ea typeface="Cambria" panose="02040503050406030204" pitchFamily="18" charset="0"/>
              </a:rPr>
              <a:t>simultaneous contrast</a:t>
            </a:r>
            <a:r>
              <a:rPr lang="en-US" dirty="0">
                <a:latin typeface="Cambria" panose="02040503050406030204" pitchFamily="18" charset="0"/>
                <a:ea typeface="Cambria" panose="02040503050406030204" pitchFamily="18" charset="0"/>
              </a:rPr>
              <a:t>, is related to the fact that a region’s perceived brightness does not depend simply on its intensity</a:t>
            </a:r>
          </a:p>
          <a:p>
            <a:pPr lvl="1" algn="just"/>
            <a:endParaRPr lang="en-US" i="1" dirty="0">
              <a:latin typeface="Cambria" panose="02040503050406030204" pitchFamily="18" charset="0"/>
              <a:ea typeface="Cambria" panose="02040503050406030204" pitchFamily="18" charset="0"/>
            </a:endParaRPr>
          </a:p>
          <a:p>
            <a:pPr lvl="1" algn="just"/>
            <a:endParaRPr lang="en-US" i="1" dirty="0">
              <a:latin typeface="Cambria" panose="02040503050406030204" pitchFamily="18" charset="0"/>
              <a:ea typeface="Cambria" panose="02040503050406030204" pitchFamily="18" charset="0"/>
            </a:endParaRPr>
          </a:p>
        </p:txBody>
      </p:sp>
      <p:sp>
        <p:nvSpPr>
          <p:cNvPr id="8" name="Rectangle 7"/>
          <p:cNvSpPr/>
          <p:nvPr/>
        </p:nvSpPr>
        <p:spPr>
          <a:xfrm>
            <a:off x="9306339" y="4823693"/>
            <a:ext cx="2458278" cy="1754326"/>
          </a:xfrm>
          <a:prstGeom prst="rect">
            <a:avLst/>
          </a:prstGeom>
        </p:spPr>
        <p:txBody>
          <a:bodyPr wrap="square">
            <a:spAutoFit/>
          </a:bodyPr>
          <a:lstStyle/>
          <a:p>
            <a:pPr algn="ctr"/>
            <a:r>
              <a:rPr lang="en-US" b="1" i="1" dirty="0">
                <a:latin typeface="Cambria" panose="02040503050406030204" pitchFamily="18" charset="0"/>
                <a:ea typeface="Cambria" panose="02040503050406030204" pitchFamily="18" charset="0"/>
              </a:rPr>
              <a:t>Illustration of the</a:t>
            </a:r>
          </a:p>
          <a:p>
            <a:pPr algn="ctr"/>
            <a:r>
              <a:rPr lang="en-US" b="1" i="1" dirty="0">
                <a:latin typeface="Cambria" panose="02040503050406030204" pitchFamily="18" charset="0"/>
                <a:ea typeface="Cambria" panose="02040503050406030204" pitchFamily="18" charset="0"/>
              </a:rPr>
              <a:t>Mach band effect.</a:t>
            </a:r>
          </a:p>
          <a:p>
            <a:pPr algn="ctr"/>
            <a:r>
              <a:rPr lang="en-US" b="1" i="1" dirty="0">
                <a:latin typeface="Cambria" panose="02040503050406030204" pitchFamily="18" charset="0"/>
                <a:ea typeface="Cambria" panose="02040503050406030204" pitchFamily="18" charset="0"/>
              </a:rPr>
              <a:t>Perceived</a:t>
            </a:r>
          </a:p>
          <a:p>
            <a:pPr algn="ctr"/>
            <a:r>
              <a:rPr lang="en-US" b="1" i="1" dirty="0">
                <a:latin typeface="Cambria" panose="02040503050406030204" pitchFamily="18" charset="0"/>
                <a:ea typeface="Cambria" panose="02040503050406030204" pitchFamily="18" charset="0"/>
              </a:rPr>
              <a:t>intensity is not a</a:t>
            </a:r>
          </a:p>
          <a:p>
            <a:pPr algn="ctr"/>
            <a:r>
              <a:rPr lang="en-US" b="1" i="1" dirty="0">
                <a:latin typeface="Cambria" panose="02040503050406030204" pitchFamily="18" charset="0"/>
                <a:ea typeface="Cambria" panose="02040503050406030204" pitchFamily="18" charset="0"/>
              </a:rPr>
              <a:t>simple function of</a:t>
            </a:r>
          </a:p>
          <a:p>
            <a:pPr algn="ctr"/>
            <a:r>
              <a:rPr lang="en-US" b="1" i="1" dirty="0">
                <a:latin typeface="Cambria" panose="02040503050406030204" pitchFamily="18" charset="0"/>
                <a:ea typeface="Cambria" panose="02040503050406030204" pitchFamily="18" charset="0"/>
              </a:rPr>
              <a:t>actual intensity.</a:t>
            </a:r>
          </a:p>
        </p:txBody>
      </p:sp>
      <p:pic>
        <p:nvPicPr>
          <p:cNvPr id="7" name="Picture 6"/>
          <p:cNvPicPr>
            <a:picLocks noChangeAspect="1"/>
          </p:cNvPicPr>
          <p:nvPr/>
        </p:nvPicPr>
        <p:blipFill>
          <a:blip r:embed="rId2"/>
          <a:stretch>
            <a:fillRect/>
          </a:stretch>
        </p:blipFill>
        <p:spPr>
          <a:xfrm>
            <a:off x="8749065" y="984021"/>
            <a:ext cx="3258005" cy="3696216"/>
          </a:xfrm>
          <a:prstGeom prst="rect">
            <a:avLst/>
          </a:prstGeom>
        </p:spPr>
      </p:pic>
    </p:spTree>
    <p:extLst>
      <p:ext uri="{BB962C8B-B14F-4D97-AF65-F5344CB8AC3E}">
        <p14:creationId xmlns:p14="http://schemas.microsoft.com/office/powerpoint/2010/main" val="207954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down)">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552" y="-65852"/>
            <a:ext cx="9432073" cy="1325563"/>
          </a:xfrm>
        </p:spPr>
        <p:txBody>
          <a:bodyPr>
            <a:normAutofit/>
          </a:bodyPr>
          <a:lstStyle/>
          <a:p>
            <a:pPr algn="ctr"/>
            <a:r>
              <a:rPr lang="en-US" sz="3600" b="1" dirty="0">
                <a:latin typeface="Cambria" panose="02040503050406030204" pitchFamily="18" charset="0"/>
                <a:ea typeface="Cambria" panose="02040503050406030204" pitchFamily="18" charset="0"/>
              </a:rPr>
              <a:t>Simultaneous Contrast</a:t>
            </a:r>
          </a:p>
        </p:txBody>
      </p:sp>
      <p:sp>
        <p:nvSpPr>
          <p:cNvPr id="4" name="Date Placeholder 3"/>
          <p:cNvSpPr>
            <a:spLocks noGrp="1"/>
          </p:cNvSpPr>
          <p:nvPr>
            <p:ph type="dt" sz="half" idx="10"/>
          </p:nvPr>
        </p:nvSpPr>
        <p:spPr/>
        <p:txBody>
          <a:bodyPr/>
          <a:lstStyle/>
          <a:p>
            <a:fld id="{EBE5284E-6977-4266-9EEF-321F4B168207}" type="datetime1">
              <a:rPr lang="en-US" smtClean="0">
                <a:latin typeface="Cambria" panose="02040503050406030204" pitchFamily="18" charset="0"/>
                <a:ea typeface="Cambria" panose="02040503050406030204" pitchFamily="18" charset="0"/>
              </a:rPr>
              <a:t>7/27/2023</a:t>
            </a:fld>
            <a:endParaRPr lang="en-US">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fld id="{F7538EF2-3B4A-43EB-A07E-4B2FF3B02ADE}" type="slidenum">
              <a:rPr lang="en-US" smtClean="0">
                <a:latin typeface="Cambria" panose="02040503050406030204" pitchFamily="18" charset="0"/>
                <a:ea typeface="Cambria" panose="02040503050406030204" pitchFamily="18" charset="0"/>
              </a:rPr>
              <a:t>18</a:t>
            </a:fld>
            <a:endParaRPr lang="en-US">
              <a:latin typeface="Cambria" panose="02040503050406030204" pitchFamily="18" charset="0"/>
              <a:ea typeface="Cambria" panose="02040503050406030204" pitchFamily="18" charset="0"/>
            </a:endParaRPr>
          </a:p>
        </p:txBody>
      </p:sp>
      <p:sp>
        <p:nvSpPr>
          <p:cNvPr id="3" name="Rectangle 2"/>
          <p:cNvSpPr/>
          <p:nvPr/>
        </p:nvSpPr>
        <p:spPr>
          <a:xfrm>
            <a:off x="451512" y="955659"/>
            <a:ext cx="11222994" cy="2585323"/>
          </a:xfrm>
          <a:prstGeom prst="rect">
            <a:avLst/>
          </a:prstGeom>
        </p:spPr>
        <p:txBody>
          <a:bodyPr wrap="square">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second phenomenon, called </a:t>
            </a:r>
            <a:r>
              <a:rPr lang="en-US" i="1" dirty="0">
                <a:latin typeface="Cambria" panose="02040503050406030204" pitchFamily="18" charset="0"/>
                <a:ea typeface="Cambria" panose="02040503050406030204" pitchFamily="18" charset="0"/>
              </a:rPr>
              <a:t>simultaneous contrast</a:t>
            </a:r>
            <a:r>
              <a:rPr lang="en-US" dirty="0">
                <a:latin typeface="Cambria" panose="02040503050406030204" pitchFamily="18" charset="0"/>
                <a:ea typeface="Cambria" panose="02040503050406030204" pitchFamily="18" charset="0"/>
              </a:rPr>
              <a:t>, is related to the fact that a region’s perceived brightness does not depend simply on its intensity</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All the center squares have exactly the same intensity.</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 However, they appear to the eye to become darker as the background gets lighter. </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A more familiar example is a piece of paper that seems white when lying on a desk, but can appear totally black when used to shield the eyes while looking directly at a bright sky.</a:t>
            </a:r>
          </a:p>
        </p:txBody>
      </p:sp>
      <p:pic>
        <p:nvPicPr>
          <p:cNvPr id="6" name="Picture 5"/>
          <p:cNvPicPr>
            <a:picLocks noChangeAspect="1"/>
          </p:cNvPicPr>
          <p:nvPr/>
        </p:nvPicPr>
        <p:blipFill>
          <a:blip r:embed="rId2"/>
          <a:stretch>
            <a:fillRect/>
          </a:stretch>
        </p:blipFill>
        <p:spPr>
          <a:xfrm>
            <a:off x="3449198" y="3869142"/>
            <a:ext cx="4963218" cy="1648055"/>
          </a:xfrm>
          <a:prstGeom prst="rect">
            <a:avLst/>
          </a:prstGeom>
        </p:spPr>
      </p:pic>
      <p:sp>
        <p:nvSpPr>
          <p:cNvPr id="9" name="Rectangle 8"/>
          <p:cNvSpPr/>
          <p:nvPr/>
        </p:nvSpPr>
        <p:spPr>
          <a:xfrm>
            <a:off x="2225407" y="5657671"/>
            <a:ext cx="7186222" cy="923330"/>
          </a:xfrm>
          <a:prstGeom prst="rect">
            <a:avLst/>
          </a:prstGeom>
        </p:spPr>
        <p:txBody>
          <a:bodyPr wrap="square">
            <a:spAutoFit/>
          </a:bodyPr>
          <a:lstStyle/>
          <a:p>
            <a:pPr algn="ctr"/>
            <a:r>
              <a:rPr lang="en-US" b="1" i="1" dirty="0">
                <a:latin typeface="Cambria" panose="02040503050406030204" pitchFamily="18" charset="0"/>
                <a:ea typeface="Cambria" panose="02040503050406030204" pitchFamily="18" charset="0"/>
              </a:rPr>
              <a:t>Examples of simultaneous contrast. All the inner squares have the same intensity, but they appear progressively darker as the background becomes lighter.</a:t>
            </a:r>
          </a:p>
        </p:txBody>
      </p:sp>
    </p:spTree>
    <p:extLst>
      <p:ext uri="{BB962C8B-B14F-4D97-AF65-F5344CB8AC3E}">
        <p14:creationId xmlns:p14="http://schemas.microsoft.com/office/powerpoint/2010/main" val="204586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65708" y="1069010"/>
            <a:ext cx="38598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mbria" panose="02040503050406030204" pitchFamily="18" charset="0"/>
                <a:ea typeface="Cambria" panose="02040503050406030204" pitchFamily="18" charset="0"/>
              </a:rPr>
              <a:t>Outline of a square is seen clearly</a:t>
            </a:r>
          </a:p>
        </p:txBody>
      </p:sp>
      <p:sp>
        <p:nvSpPr>
          <p:cNvPr id="2" name="Title 1"/>
          <p:cNvSpPr>
            <a:spLocks noGrp="1"/>
          </p:cNvSpPr>
          <p:nvPr>
            <p:ph type="title"/>
          </p:nvPr>
        </p:nvSpPr>
        <p:spPr>
          <a:xfrm>
            <a:off x="842552" y="-65852"/>
            <a:ext cx="9432073" cy="1325563"/>
          </a:xfrm>
        </p:spPr>
        <p:txBody>
          <a:bodyPr>
            <a:normAutofit/>
          </a:bodyPr>
          <a:lstStyle/>
          <a:p>
            <a:pPr algn="ctr"/>
            <a:r>
              <a:rPr lang="en-US" sz="3600" b="1" dirty="0">
                <a:latin typeface="Cambria" panose="02040503050406030204" pitchFamily="18" charset="0"/>
                <a:ea typeface="Cambria" panose="02040503050406030204" pitchFamily="18" charset="0"/>
              </a:rPr>
              <a:t>Optical Illusions</a:t>
            </a:r>
          </a:p>
        </p:txBody>
      </p:sp>
      <p:sp>
        <p:nvSpPr>
          <p:cNvPr id="4" name="Date Placeholder 3"/>
          <p:cNvSpPr>
            <a:spLocks noGrp="1"/>
          </p:cNvSpPr>
          <p:nvPr>
            <p:ph type="dt" sz="half" idx="10"/>
          </p:nvPr>
        </p:nvSpPr>
        <p:spPr/>
        <p:txBody>
          <a:bodyPr/>
          <a:lstStyle/>
          <a:p>
            <a:fld id="{7F952BD0-F8F7-4E46-9AAE-3CDC5C64B721}" type="datetime1">
              <a:rPr lang="en-US" smtClean="0">
                <a:latin typeface="Cambria" panose="02040503050406030204" pitchFamily="18" charset="0"/>
                <a:ea typeface="Cambria" panose="02040503050406030204" pitchFamily="18" charset="0"/>
              </a:rPr>
              <a:t>7/27/2023</a:t>
            </a:fld>
            <a:endParaRPr lang="en-US">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fld id="{F7538EF2-3B4A-43EB-A07E-4B2FF3B02ADE}" type="slidenum">
              <a:rPr lang="en-US" smtClean="0">
                <a:latin typeface="Cambria" panose="02040503050406030204" pitchFamily="18" charset="0"/>
                <a:ea typeface="Cambria" panose="02040503050406030204" pitchFamily="18" charset="0"/>
              </a:rPr>
              <a:t>19</a:t>
            </a:fld>
            <a:endParaRPr lang="en-US">
              <a:latin typeface="Cambria" panose="02040503050406030204" pitchFamily="18" charset="0"/>
              <a:ea typeface="Cambria" panose="02040503050406030204" pitchFamily="18" charset="0"/>
            </a:endParaRPr>
          </a:p>
        </p:txBody>
      </p:sp>
      <p:pic>
        <p:nvPicPr>
          <p:cNvPr id="7" name="Picture 6"/>
          <p:cNvPicPr>
            <a:picLocks noChangeAspect="1"/>
          </p:cNvPicPr>
          <p:nvPr/>
        </p:nvPicPr>
        <p:blipFill>
          <a:blip r:embed="rId2"/>
          <a:stretch>
            <a:fillRect/>
          </a:stretch>
        </p:blipFill>
        <p:spPr>
          <a:xfrm>
            <a:off x="3581400" y="1616974"/>
            <a:ext cx="4372585" cy="4382112"/>
          </a:xfrm>
          <a:prstGeom prst="rect">
            <a:avLst/>
          </a:prstGeom>
        </p:spPr>
      </p:pic>
      <p:cxnSp>
        <p:nvCxnSpPr>
          <p:cNvPr id="12" name="Elbow Connector 11"/>
          <p:cNvCxnSpPr>
            <a:stCxn id="10" idx="2"/>
          </p:cNvCxnSpPr>
          <p:nvPr/>
        </p:nvCxnSpPr>
        <p:spPr>
          <a:xfrm rot="16200000" flipH="1">
            <a:off x="2313405" y="1220586"/>
            <a:ext cx="1159892" cy="159540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7839307" y="1069009"/>
            <a:ext cx="410074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mbria" panose="02040503050406030204" pitchFamily="18" charset="0"/>
                <a:ea typeface="Cambria" panose="02040503050406030204" pitchFamily="18" charset="0"/>
              </a:rPr>
              <a:t>The illusion of a complete circle </a:t>
            </a:r>
          </a:p>
        </p:txBody>
      </p:sp>
      <p:cxnSp>
        <p:nvCxnSpPr>
          <p:cNvPr id="19" name="Elbow Connector 18"/>
          <p:cNvCxnSpPr>
            <a:stCxn id="16" idx="2"/>
          </p:cNvCxnSpPr>
          <p:nvPr/>
        </p:nvCxnSpPr>
        <p:spPr>
          <a:xfrm rot="5400000">
            <a:off x="8284548" y="993100"/>
            <a:ext cx="1159893" cy="205037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165708" y="4483326"/>
            <a:ext cx="3188296" cy="71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mbria" panose="02040503050406030204" pitchFamily="18" charset="0"/>
                <a:ea typeface="Cambria" panose="02040503050406030204" pitchFamily="18" charset="0"/>
              </a:rPr>
              <a:t>The two horizontal line segments are same</a:t>
            </a:r>
          </a:p>
        </p:txBody>
      </p:sp>
      <p:sp>
        <p:nvSpPr>
          <p:cNvPr id="27" name="Rectangle 26"/>
          <p:cNvSpPr/>
          <p:nvPr/>
        </p:nvSpPr>
        <p:spPr>
          <a:xfrm>
            <a:off x="8339191" y="4470560"/>
            <a:ext cx="3600864" cy="725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mbria" panose="02040503050406030204" pitchFamily="18" charset="0"/>
                <a:ea typeface="Cambria" panose="02040503050406030204" pitchFamily="18" charset="0"/>
              </a:rPr>
              <a:t>All lines  are oriented at 45° are equidistant and parallel</a:t>
            </a:r>
          </a:p>
        </p:txBody>
      </p:sp>
      <p:cxnSp>
        <p:nvCxnSpPr>
          <p:cNvPr id="31" name="Straight Arrow Connector 30"/>
          <p:cNvCxnSpPr>
            <a:stCxn id="21" idx="3"/>
          </p:cNvCxnSpPr>
          <p:nvPr/>
        </p:nvCxnSpPr>
        <p:spPr>
          <a:xfrm>
            <a:off x="3354004" y="4839892"/>
            <a:ext cx="33704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27" idx="1"/>
          </p:cNvCxnSpPr>
          <p:nvPr/>
        </p:nvCxnSpPr>
        <p:spPr>
          <a:xfrm flipH="1">
            <a:off x="7839307" y="4833509"/>
            <a:ext cx="499884" cy="63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555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righ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right)">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1"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17" y="2370196"/>
            <a:ext cx="10515600" cy="1325563"/>
          </a:xfrm>
        </p:spPr>
        <p:txBody>
          <a:bodyPr/>
          <a:lstStyle/>
          <a:p>
            <a:pPr algn="ctr"/>
            <a:r>
              <a:rPr lang="en-US" b="1" dirty="0">
                <a:latin typeface="Cambria" panose="02040503050406030204" pitchFamily="18" charset="0"/>
                <a:ea typeface="Cambria" panose="02040503050406030204" pitchFamily="18" charset="0"/>
              </a:rPr>
              <a:t>STRUCTURE OF HUMAN EYE</a:t>
            </a:r>
          </a:p>
        </p:txBody>
      </p:sp>
      <p:sp>
        <p:nvSpPr>
          <p:cNvPr id="3" name="Date Placeholder 2"/>
          <p:cNvSpPr>
            <a:spLocks noGrp="1"/>
          </p:cNvSpPr>
          <p:nvPr>
            <p:ph type="dt" sz="half" idx="10"/>
          </p:nvPr>
        </p:nvSpPr>
        <p:spPr/>
        <p:txBody>
          <a:bodyPr/>
          <a:lstStyle/>
          <a:p>
            <a:fld id="{0229E5E2-10AD-48F0-967F-5AD2E981A53A}" type="datetime1">
              <a:rPr lang="en-US" smtClean="0"/>
              <a:t>7/27/2023</a:t>
            </a:fld>
            <a:endParaRPr lang="en-US"/>
          </a:p>
        </p:txBody>
      </p:sp>
      <p:sp>
        <p:nvSpPr>
          <p:cNvPr id="4" name="Slide Number Placeholder 3"/>
          <p:cNvSpPr>
            <a:spLocks noGrp="1"/>
          </p:cNvSpPr>
          <p:nvPr>
            <p:ph type="sldNum" sz="quarter" idx="12"/>
          </p:nvPr>
        </p:nvSpPr>
        <p:spPr/>
        <p:txBody>
          <a:bodyPr/>
          <a:lstStyle/>
          <a:p>
            <a:fld id="{F7538EF2-3B4A-43EB-A07E-4B2FF3B02ADE}" type="slidenum">
              <a:rPr lang="en-US" smtClean="0"/>
              <a:t>2</a:t>
            </a:fld>
            <a:endParaRPr lang="en-US"/>
          </a:p>
        </p:txBody>
      </p:sp>
    </p:spTree>
    <p:extLst>
      <p:ext uri="{BB962C8B-B14F-4D97-AF65-F5344CB8AC3E}">
        <p14:creationId xmlns:p14="http://schemas.microsoft.com/office/powerpoint/2010/main" val="2720614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552" y="-65852"/>
            <a:ext cx="9432073" cy="1325563"/>
          </a:xfrm>
        </p:spPr>
        <p:txBody>
          <a:bodyPr>
            <a:normAutofit/>
          </a:bodyPr>
          <a:lstStyle/>
          <a:p>
            <a:pPr algn="ctr"/>
            <a:r>
              <a:rPr lang="en-US" sz="3600" b="1" dirty="0">
                <a:latin typeface="Cambria" panose="02040503050406030204" pitchFamily="18" charset="0"/>
                <a:ea typeface="Cambria" panose="02040503050406030204" pitchFamily="18" charset="0"/>
              </a:rPr>
              <a:t>Light and the Electromagnetic Spectrum</a:t>
            </a:r>
          </a:p>
        </p:txBody>
      </p:sp>
      <p:pic>
        <p:nvPicPr>
          <p:cNvPr id="3" name="Picture 2"/>
          <p:cNvPicPr>
            <a:picLocks noChangeAspect="1"/>
          </p:cNvPicPr>
          <p:nvPr/>
        </p:nvPicPr>
        <p:blipFill>
          <a:blip r:embed="rId2"/>
          <a:stretch>
            <a:fillRect/>
          </a:stretch>
        </p:blipFill>
        <p:spPr>
          <a:xfrm>
            <a:off x="3695819" y="979224"/>
            <a:ext cx="8347499" cy="5321216"/>
          </a:xfrm>
          <a:prstGeom prst="rect">
            <a:avLst/>
          </a:prstGeom>
        </p:spPr>
      </p:pic>
      <mc:AlternateContent xmlns:mc="http://schemas.openxmlformats.org/markup-compatibility/2006">
        <mc:Choice xmlns:a14="http://schemas.microsoft.com/office/drawing/2010/main" Requires="a14">
          <p:sp>
            <p:nvSpPr>
              <p:cNvPr id="4" name="Rectangle 3"/>
              <p:cNvSpPr/>
              <p:nvPr/>
            </p:nvSpPr>
            <p:spPr>
              <a:xfrm>
                <a:off x="126381" y="979224"/>
                <a:ext cx="3424472" cy="5886804"/>
              </a:xfrm>
              <a:prstGeom prst="rect">
                <a:avLst/>
              </a:prstGeom>
            </p:spPr>
            <p:txBody>
              <a:bodyPr wrap="square">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electromagnetic spectrum  can be expressed in terms of wavelength, frequency, or energy.</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Wavelength</a:t>
                </a:r>
                <a14:m>
                  <m:oMath xmlns:m="http://schemas.openxmlformats.org/officeDocument/2006/math">
                    <m:r>
                      <a:rPr lang="en-US" b="1" i="0" smtClean="0">
                        <a:latin typeface="Cambria Math" panose="02040503050406030204" pitchFamily="18" charset="0"/>
                      </a:rPr>
                      <m:t>(</m:t>
                    </m:r>
                    <m:r>
                      <a:rPr lang="en-US" b="1" i="1" smtClean="0">
                        <a:latin typeface="Cambria Math" panose="02040503050406030204" pitchFamily="18" charset="0"/>
                      </a:rPr>
                      <m:t>𝝀</m:t>
                    </m:r>
                    <m:r>
                      <a:rPr lang="en-US" b="1" i="1" smtClean="0">
                        <a:latin typeface="Cambria Math" panose="02040503050406030204" pitchFamily="18" charset="0"/>
                      </a:rPr>
                      <m:t>)</m:t>
                    </m:r>
                  </m:oMath>
                </a14:m>
                <a:r>
                  <a:rPr lang="en-US" dirty="0">
                    <a:latin typeface="Cambria" panose="02040503050406030204" pitchFamily="18" charset="0"/>
                    <a:ea typeface="Cambria" panose="02040503050406030204" pitchFamily="18" charset="0"/>
                  </a:rPr>
                  <a:t>and frequency </a:t>
                </a:r>
                <a:r>
                  <a:rPr lang="en-US" b="1" i="1" dirty="0">
                    <a:latin typeface="Cambria" panose="02040503050406030204" pitchFamily="18" charset="0"/>
                    <a:ea typeface="Cambria" panose="02040503050406030204" pitchFamily="18" charset="0"/>
                  </a:rPr>
                  <a:t>(v) </a:t>
                </a:r>
                <a:r>
                  <a:rPr lang="en-US" dirty="0">
                    <a:latin typeface="Cambria" panose="02040503050406030204" pitchFamily="18" charset="0"/>
                    <a:ea typeface="Cambria" panose="02040503050406030204" pitchFamily="18" charset="0"/>
                  </a:rPr>
                  <a:t>are related by the expression</a:t>
                </a:r>
              </a:p>
              <a:p>
                <a:pPr algn="just"/>
                <a14:m>
                  <m:oMathPara xmlns:m="http://schemas.openxmlformats.org/officeDocument/2006/math">
                    <m:oMathParaPr>
                      <m:jc m:val="centerGroup"/>
                    </m:oMathParaPr>
                    <m:oMath xmlns:m="http://schemas.openxmlformats.org/officeDocument/2006/math">
                      <m:r>
                        <a:rPr lang="en-US" sz="2000" b="1" i="1" dirty="0" smtClean="0">
                          <a:latin typeface="Cambria Math" panose="02040503050406030204" pitchFamily="18" charset="0"/>
                        </a:rPr>
                        <m:t>𝝀</m:t>
                      </m:r>
                      <m:r>
                        <a:rPr lang="en-US" sz="2000" b="1" i="0" dirty="0" smtClean="0">
                          <a:latin typeface="Cambria Math" panose="02040503050406030204" pitchFamily="18" charset="0"/>
                        </a:rPr>
                        <m:t>=</m:t>
                      </m:r>
                      <m:f>
                        <m:fPr>
                          <m:ctrlPr>
                            <a:rPr lang="en-US" sz="2000" b="1" i="1" dirty="0" smtClean="0">
                              <a:latin typeface="Cambria Math" panose="02040503050406030204" pitchFamily="18" charset="0"/>
                            </a:rPr>
                          </m:ctrlPr>
                        </m:fPr>
                        <m:num>
                          <m:r>
                            <a:rPr lang="en-US" sz="2000" b="1" i="1" dirty="0" smtClean="0">
                              <a:latin typeface="Cambria Math" panose="02040503050406030204" pitchFamily="18" charset="0"/>
                            </a:rPr>
                            <m:t>𝒄</m:t>
                          </m:r>
                        </m:num>
                        <m:den>
                          <m:r>
                            <a:rPr lang="en-US" sz="2000" b="1" i="1" dirty="0" smtClean="0">
                              <a:latin typeface="Cambria Math" panose="02040503050406030204" pitchFamily="18" charset="0"/>
                            </a:rPr>
                            <m:t>𝒗</m:t>
                          </m:r>
                        </m:den>
                      </m:f>
                    </m:oMath>
                  </m:oMathPara>
                </a14:m>
                <a:endParaRPr lang="en-US" sz="2000" b="1" i="1"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endParaRPr lang="en-US" i="1" dirty="0">
                  <a:latin typeface="Cambria" panose="02040503050406030204" pitchFamily="18" charset="0"/>
                  <a:ea typeface="Cambria" panose="02040503050406030204" pitchFamily="18" charset="0"/>
                </a:endParaRPr>
              </a:p>
              <a:p>
                <a:pPr algn="ctr"/>
                <a:r>
                  <a:rPr lang="en-US" i="1" dirty="0">
                    <a:latin typeface="Cambria" panose="02040503050406030204" pitchFamily="18" charset="0"/>
                    <a:ea typeface="Cambria" panose="02040503050406030204" pitchFamily="18" charset="0"/>
                  </a:rPr>
                  <a:t>Where, c is the speed of light.</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energy of the various components of the electromagnetic spectrum is given by the expression</a:t>
                </a:r>
              </a:p>
              <a:p>
                <a:pPr algn="ctr"/>
                <a:r>
                  <a:rPr lang="en-US" b="1" i="1" dirty="0">
                    <a:latin typeface="Cambria" panose="02040503050406030204" pitchFamily="18" charset="0"/>
                    <a:ea typeface="Cambria" panose="02040503050406030204" pitchFamily="18" charset="0"/>
                  </a:rPr>
                  <a:t>E=</a:t>
                </a:r>
                <a:r>
                  <a:rPr lang="en-US" b="1" i="1" dirty="0" err="1">
                    <a:latin typeface="Cambria" panose="02040503050406030204" pitchFamily="18" charset="0"/>
                    <a:ea typeface="Cambria" panose="02040503050406030204" pitchFamily="18" charset="0"/>
                  </a:rPr>
                  <a:t>hv</a:t>
                </a:r>
                <a:endParaRPr lang="en-US" b="1" i="1" dirty="0">
                  <a:latin typeface="Cambria" panose="02040503050406030204" pitchFamily="18" charset="0"/>
                  <a:ea typeface="Cambria" panose="02040503050406030204" pitchFamily="18" charset="0"/>
                </a:endParaRPr>
              </a:p>
              <a:p>
                <a:pPr algn="ctr"/>
                <a:endParaRPr lang="en-US" dirty="0">
                  <a:latin typeface="Cambria" panose="02040503050406030204" pitchFamily="18" charset="0"/>
                  <a:ea typeface="Cambria" panose="02040503050406030204" pitchFamily="18" charset="0"/>
                </a:endParaRPr>
              </a:p>
              <a:p>
                <a:pPr algn="ctr"/>
                <a:r>
                  <a:rPr lang="en-US" i="1" dirty="0">
                    <a:latin typeface="Cambria" panose="02040503050406030204" pitchFamily="18" charset="0"/>
                    <a:ea typeface="Cambria" panose="02040503050406030204" pitchFamily="18" charset="0"/>
                  </a:rPr>
                  <a:t>Where, </a:t>
                </a:r>
                <a:r>
                  <a:rPr lang="en-US" b="1" i="1" dirty="0">
                    <a:latin typeface="Cambria" panose="02040503050406030204" pitchFamily="18" charset="0"/>
                    <a:ea typeface="Cambria" panose="02040503050406030204" pitchFamily="18" charset="0"/>
                  </a:rPr>
                  <a:t>h</a:t>
                </a:r>
                <a:r>
                  <a:rPr lang="en-US" i="1" dirty="0">
                    <a:latin typeface="Cambria" panose="02040503050406030204" pitchFamily="18" charset="0"/>
                    <a:ea typeface="Cambria" panose="02040503050406030204" pitchFamily="18" charset="0"/>
                  </a:rPr>
                  <a:t> is Planck’s constant</a:t>
                </a:r>
                <a:endParaRPr lang="en-US" b="1" i="1"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126381" y="979224"/>
                <a:ext cx="3424472" cy="5886804"/>
              </a:xfrm>
              <a:prstGeom prst="rect">
                <a:avLst/>
              </a:prstGeom>
              <a:blipFill>
                <a:blip r:embed="rId3"/>
                <a:stretch>
                  <a:fillRect l="-1248" t="-725" r="-1604"/>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6329681B-03CE-458E-9559-B24D84C5DDDC}" type="datetime1">
              <a:rPr lang="en-US" smtClean="0"/>
              <a:t>7/27/2023</a:t>
            </a:fld>
            <a:endParaRPr lang="en-US" dirty="0"/>
          </a:p>
        </p:txBody>
      </p:sp>
      <p:sp>
        <p:nvSpPr>
          <p:cNvPr id="6" name="Slide Number Placeholder 5"/>
          <p:cNvSpPr>
            <a:spLocks noGrp="1"/>
          </p:cNvSpPr>
          <p:nvPr>
            <p:ph type="sldNum" sz="quarter" idx="12"/>
          </p:nvPr>
        </p:nvSpPr>
        <p:spPr/>
        <p:txBody>
          <a:bodyPr/>
          <a:lstStyle/>
          <a:p>
            <a:fld id="{F7538EF2-3B4A-43EB-A07E-4B2FF3B02ADE}" type="slidenum">
              <a:rPr lang="en-US" smtClean="0"/>
              <a:t>20</a:t>
            </a:fld>
            <a:endParaRPr lang="en-US"/>
          </a:p>
        </p:txBody>
      </p:sp>
    </p:spTree>
    <p:extLst>
      <p:ext uri="{BB962C8B-B14F-4D97-AF65-F5344CB8AC3E}">
        <p14:creationId xmlns:p14="http://schemas.microsoft.com/office/powerpoint/2010/main" val="246637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1"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1"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1"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1"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1"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1"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down)">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1"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wipe(down)">
                                      <p:cBhvr>
                                        <p:cTn id="4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792" y="-317446"/>
            <a:ext cx="9432073" cy="1325563"/>
          </a:xfrm>
        </p:spPr>
        <p:txBody>
          <a:bodyPr>
            <a:normAutofit/>
          </a:bodyPr>
          <a:lstStyle/>
          <a:p>
            <a:pPr algn="ctr"/>
            <a:r>
              <a:rPr lang="fr-FR" sz="3600" b="1" dirty="0">
                <a:latin typeface="Cambria" panose="02040503050406030204" pitchFamily="18" charset="0"/>
                <a:ea typeface="Cambria" panose="02040503050406030204" pitchFamily="18" charset="0"/>
              </a:rPr>
              <a:t>A Simple Image Formation Model</a:t>
            </a:r>
            <a:endParaRPr lang="en-US" sz="3600" b="1"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2"/>
          <a:stretch>
            <a:fillRect/>
          </a:stretch>
        </p:blipFill>
        <p:spPr>
          <a:xfrm>
            <a:off x="5684154" y="1270597"/>
            <a:ext cx="6507846" cy="4485769"/>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243840" y="890007"/>
                <a:ext cx="5547360" cy="5909310"/>
              </a:xfrm>
              <a:prstGeom prst="rect">
                <a:avLst/>
              </a:prstGeom>
            </p:spPr>
            <p:txBody>
              <a:bodyPr wrap="square">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Image is represented by two - dimensional functions of the form </a:t>
                </a:r>
                <a:r>
                  <a:rPr lang="en-US" b="1" dirty="0">
                    <a:latin typeface="Cambria" panose="02040503050406030204" pitchFamily="18" charset="0"/>
                    <a:ea typeface="Cambria" panose="02040503050406030204" pitchFamily="18" charset="0"/>
                  </a:rPr>
                  <a:t>f(x, y)</a:t>
                </a:r>
                <a:r>
                  <a:rPr lang="en-US" dirty="0">
                    <a:latin typeface="Cambria" panose="02040503050406030204" pitchFamily="18" charset="0"/>
                    <a:ea typeface="Cambria" panose="02040503050406030204" pitchFamily="18" charset="0"/>
                  </a:rPr>
                  <a:t>.  Value of </a:t>
                </a:r>
                <a:r>
                  <a:rPr lang="en-US" b="1" dirty="0">
                    <a:latin typeface="Cambria" panose="02040503050406030204" pitchFamily="18" charset="0"/>
                    <a:ea typeface="Cambria" panose="02040503050406030204" pitchFamily="18" charset="0"/>
                  </a:rPr>
                  <a:t>f </a:t>
                </a:r>
                <a:r>
                  <a:rPr lang="en-US" dirty="0">
                    <a:latin typeface="Cambria" panose="02040503050406030204" pitchFamily="18" charset="0"/>
                    <a:ea typeface="Cambria" panose="02040503050406030204" pitchFamily="18" charset="0"/>
                  </a:rPr>
                  <a:t>is determined by the source of the image.</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When an image is generated from a physical process its intensity values are proportional to energy radiated by physical source.</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rPr>
                  <a:t> f (x, y) </a:t>
                </a:r>
                <a:r>
                  <a:rPr lang="en-US" dirty="0">
                    <a:latin typeface="Cambria" panose="02040503050406030204" pitchFamily="18" charset="0"/>
                    <a:ea typeface="Cambria" panose="02040503050406030204" pitchFamily="18" charset="0"/>
                  </a:rPr>
                  <a:t>must be nonzero and finite.</a:t>
                </a:r>
              </a:p>
              <a:p>
                <a:pPr algn="ctr"/>
                <a:r>
                  <a:rPr lang="en-US" b="1" dirty="0">
                    <a:latin typeface="Cambria" panose="02040503050406030204" pitchFamily="18" charset="0"/>
                    <a:ea typeface="Cambria" panose="02040503050406030204" pitchFamily="18" charset="0"/>
                  </a:rPr>
                  <a:t>0 &lt; f (x, y) &lt; </a:t>
                </a:r>
                <a14:m>
                  <m:oMath xmlns:m="http://schemas.openxmlformats.org/officeDocument/2006/math">
                    <m:r>
                      <a:rPr lang="en-US" b="1" dirty="0" smtClean="0">
                        <a:latin typeface="Cambria Math" panose="02040503050406030204" pitchFamily="18" charset="0"/>
                      </a:rPr>
                      <m:t>∞</m:t>
                    </m:r>
                    <m:r>
                      <a:rPr lang="en-US" b="1" i="0" dirty="0" smtClean="0">
                        <a:latin typeface="Cambria Math" panose="02040503050406030204" pitchFamily="18" charset="0"/>
                      </a:rPr>
                      <m:t> </m:t>
                    </m:r>
                  </m:oMath>
                </a14:m>
                <a:endParaRPr lang="en-US" b="1"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Function </a:t>
                </a:r>
                <a:r>
                  <a:rPr lang="en-US" b="1" dirty="0">
                    <a:latin typeface="Cambria" panose="02040503050406030204" pitchFamily="18" charset="0"/>
                    <a:ea typeface="Cambria" panose="02040503050406030204" pitchFamily="18" charset="0"/>
                  </a:rPr>
                  <a:t>f(</a:t>
                </a:r>
                <a:r>
                  <a:rPr lang="en-US" b="1" dirty="0" err="1">
                    <a:latin typeface="Cambria" panose="02040503050406030204" pitchFamily="18" charset="0"/>
                    <a:ea typeface="Cambria" panose="02040503050406030204" pitchFamily="18" charset="0"/>
                  </a:rPr>
                  <a:t>x,y</a:t>
                </a:r>
                <a:r>
                  <a:rPr 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is characterized by two components</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742950" lvl="1"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 Amount of source illumination incident on the scene being viewed.</a:t>
                </a:r>
              </a:p>
              <a:p>
                <a:pPr marL="742950" lvl="1"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742950" lvl="1"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Amount of illumination reflected by the objects in the scene.</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These are called as </a:t>
                </a:r>
                <a:r>
                  <a:rPr lang="en-US" b="1" dirty="0">
                    <a:latin typeface="Cambria" panose="02040503050406030204" pitchFamily="18" charset="0"/>
                    <a:ea typeface="Cambria" panose="02040503050406030204" pitchFamily="18" charset="0"/>
                  </a:rPr>
                  <a:t>illumination(</a:t>
                </a:r>
                <a:r>
                  <a:rPr lang="en-US" b="1" dirty="0" err="1">
                    <a:latin typeface="Cambria" panose="02040503050406030204" pitchFamily="18" charset="0"/>
                    <a:ea typeface="Cambria" panose="02040503050406030204" pitchFamily="18" charset="0"/>
                  </a:rPr>
                  <a:t>i</a:t>
                </a:r>
                <a:r>
                  <a:rPr lang="en-US" b="1"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and </a:t>
                </a:r>
                <a:r>
                  <a:rPr lang="en-US" b="1" dirty="0">
                    <a:latin typeface="Cambria" panose="02040503050406030204" pitchFamily="18" charset="0"/>
                    <a:ea typeface="Cambria" panose="02040503050406030204" pitchFamily="18" charset="0"/>
                  </a:rPr>
                  <a:t>reflectance(r).</a:t>
                </a:r>
              </a:p>
            </p:txBody>
          </p:sp>
        </mc:Choice>
        <mc:Fallback xmlns="">
          <p:sp>
            <p:nvSpPr>
              <p:cNvPr id="8" name="Rectangle 7"/>
              <p:cNvSpPr>
                <a:spLocks noRot="1" noChangeAspect="1" noMove="1" noResize="1" noEditPoints="1" noAdjustHandles="1" noChangeArrowheads="1" noChangeShapeType="1" noTextEdit="1"/>
              </p:cNvSpPr>
              <p:nvPr/>
            </p:nvSpPr>
            <p:spPr>
              <a:xfrm>
                <a:off x="243840" y="890007"/>
                <a:ext cx="5547360" cy="5909310"/>
              </a:xfrm>
              <a:prstGeom prst="rect">
                <a:avLst/>
              </a:prstGeom>
              <a:blipFill>
                <a:blip r:embed="rId3"/>
                <a:stretch>
                  <a:fillRect l="-659" t="-722" r="-879" b="-619"/>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BD37A905-AC27-41C9-B6B6-4A91DCD06021}" type="datetime1">
              <a:rPr lang="en-US" smtClean="0"/>
              <a:t>7/27/2023</a:t>
            </a:fld>
            <a:endParaRPr lang="en-US"/>
          </a:p>
        </p:txBody>
      </p:sp>
      <p:sp>
        <p:nvSpPr>
          <p:cNvPr id="4" name="Slide Number Placeholder 3"/>
          <p:cNvSpPr>
            <a:spLocks noGrp="1"/>
          </p:cNvSpPr>
          <p:nvPr>
            <p:ph type="sldNum" sz="quarter" idx="12"/>
          </p:nvPr>
        </p:nvSpPr>
        <p:spPr/>
        <p:txBody>
          <a:bodyPr/>
          <a:lstStyle/>
          <a:p>
            <a:fld id="{F7538EF2-3B4A-43EB-A07E-4B2FF3B02ADE}" type="slidenum">
              <a:rPr lang="en-US" smtClean="0"/>
              <a:t>21</a:t>
            </a:fld>
            <a:endParaRPr lang="en-US"/>
          </a:p>
        </p:txBody>
      </p:sp>
    </p:spTree>
    <p:extLst>
      <p:ext uri="{BB962C8B-B14F-4D97-AF65-F5344CB8AC3E}">
        <p14:creationId xmlns:p14="http://schemas.microsoft.com/office/powerpoint/2010/main" val="396548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down)">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wipe(down)">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wipe(down)">
                                      <p:cBhvr>
                                        <p:cTn id="32" dur="500"/>
                                        <p:tgtEl>
                                          <p:spTgt spid="8">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animEffect transition="in" filter="wipe(down)">
                                      <p:cBhvr>
                                        <p:cTn id="35" dur="500"/>
                                        <p:tgtEl>
                                          <p:spTgt spid="8">
                                            <p:txEl>
                                              <p:pRg st="9" end="9"/>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8">
                                            <p:txEl>
                                              <p:pRg st="11" end="11"/>
                                            </p:txEl>
                                          </p:spTgt>
                                        </p:tgtEl>
                                        <p:attrNameLst>
                                          <p:attrName>style.visibility</p:attrName>
                                        </p:attrNameLst>
                                      </p:cBhvr>
                                      <p:to>
                                        <p:strVal val="visible"/>
                                      </p:to>
                                    </p:set>
                                    <p:animEffect transition="in" filter="wipe(down)">
                                      <p:cBhvr>
                                        <p:cTn id="38" dur="500"/>
                                        <p:tgtEl>
                                          <p:spTgt spid="8">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
                                            <p:txEl>
                                              <p:pRg st="13" end="13"/>
                                            </p:txEl>
                                          </p:spTgt>
                                        </p:tgtEl>
                                        <p:attrNameLst>
                                          <p:attrName>style.visibility</p:attrName>
                                        </p:attrNameLst>
                                      </p:cBhvr>
                                      <p:to>
                                        <p:strVal val="visible"/>
                                      </p:to>
                                    </p:set>
                                    <p:animEffect transition="in" filter="wipe(down)">
                                      <p:cBhvr>
                                        <p:cTn id="43"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792" y="-317446"/>
            <a:ext cx="9432073" cy="1325563"/>
          </a:xfrm>
        </p:spPr>
        <p:txBody>
          <a:bodyPr>
            <a:normAutofit/>
          </a:bodyPr>
          <a:lstStyle/>
          <a:p>
            <a:pPr algn="ctr"/>
            <a:r>
              <a:rPr lang="fr-FR" sz="3600" b="1" dirty="0">
                <a:latin typeface="Cambria" panose="02040503050406030204" pitchFamily="18" charset="0"/>
                <a:ea typeface="Cambria" panose="02040503050406030204" pitchFamily="18" charset="0"/>
              </a:rPr>
              <a:t>A Simple Image Formation Model (</a:t>
            </a:r>
            <a:r>
              <a:rPr lang="fr-FR" sz="3600" b="1" dirty="0" err="1">
                <a:latin typeface="Cambria" panose="02040503050406030204" pitchFamily="18" charset="0"/>
                <a:ea typeface="Cambria" panose="02040503050406030204" pitchFamily="18" charset="0"/>
              </a:rPr>
              <a:t>Contd</a:t>
            </a:r>
            <a:r>
              <a:rPr lang="fr-FR" sz="3600" b="1" dirty="0">
                <a:latin typeface="Cambria" panose="02040503050406030204" pitchFamily="18" charset="0"/>
                <a:ea typeface="Cambria" panose="02040503050406030204" pitchFamily="18" charset="0"/>
              </a:rPr>
              <a:t>.)</a:t>
            </a:r>
            <a:endParaRPr lang="en-US" sz="3600" b="1" dirty="0">
              <a:latin typeface="Cambria" panose="02040503050406030204" pitchFamily="18" charset="0"/>
              <a:ea typeface="Cambria" panose="02040503050406030204" pitchFamily="18" charset="0"/>
            </a:endParaRPr>
          </a:p>
        </p:txBody>
      </p:sp>
      <p:sp>
        <p:nvSpPr>
          <p:cNvPr id="3" name="Rectangle 2"/>
          <p:cNvSpPr/>
          <p:nvPr/>
        </p:nvSpPr>
        <p:spPr>
          <a:xfrm>
            <a:off x="386813" y="900350"/>
            <a:ext cx="11582400" cy="556376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Components represented by, </a:t>
            </a:r>
            <a:r>
              <a:rPr lang="en-US" sz="2400" dirty="0" err="1">
                <a:latin typeface="Cambria" panose="02040503050406030204" pitchFamily="18" charset="0"/>
                <a:ea typeface="Cambria" panose="02040503050406030204" pitchFamily="18" charset="0"/>
              </a:rPr>
              <a:t>i</a:t>
            </a:r>
            <a:r>
              <a:rPr lang="en-US" sz="2400" dirty="0">
                <a:latin typeface="Cambria" panose="02040503050406030204" pitchFamily="18" charset="0"/>
                <a:ea typeface="Cambria" panose="02040503050406030204" pitchFamily="18" charset="0"/>
              </a:rPr>
              <a:t> (x, y) and r (x, y)</a:t>
            </a:r>
          </a:p>
          <a:p>
            <a:pPr marL="342900" indent="-342900" algn="just">
              <a:lnSpc>
                <a:spcPct val="150000"/>
              </a:lnSpc>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342900" indent="-342900" algn="just">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Its product are, f (x, y) = </a:t>
            </a:r>
            <a:r>
              <a:rPr lang="en-US" sz="2400" dirty="0" err="1">
                <a:latin typeface="Cambria" panose="02040503050406030204" pitchFamily="18" charset="0"/>
                <a:ea typeface="Cambria" panose="02040503050406030204" pitchFamily="18" charset="0"/>
              </a:rPr>
              <a:t>i</a:t>
            </a:r>
            <a:r>
              <a:rPr lang="en-US" sz="2400" dirty="0">
                <a:latin typeface="Cambria" panose="02040503050406030204" pitchFamily="18" charset="0"/>
                <a:ea typeface="Cambria" panose="02040503050406030204" pitchFamily="18" charset="0"/>
              </a:rPr>
              <a:t> (x, y) r (x, y)</a:t>
            </a:r>
          </a:p>
          <a:p>
            <a:pPr marL="342900" indent="-342900" algn="just">
              <a:lnSpc>
                <a:spcPct val="150000"/>
              </a:lnSpc>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342900" indent="-342900" algn="just">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Where 0 &lt;</a:t>
            </a:r>
            <a:r>
              <a:rPr lang="en-US" sz="2400" dirty="0" err="1">
                <a:latin typeface="Cambria" panose="02040503050406030204" pitchFamily="18" charset="0"/>
                <a:ea typeface="Cambria" panose="02040503050406030204" pitchFamily="18" charset="0"/>
              </a:rPr>
              <a:t>i</a:t>
            </a:r>
            <a:r>
              <a:rPr lang="en-US" sz="2400" dirty="0">
                <a:latin typeface="Cambria" panose="02040503050406030204" pitchFamily="18" charset="0"/>
                <a:ea typeface="Cambria" panose="02040503050406030204" pitchFamily="18" charset="0"/>
              </a:rPr>
              <a:t> (x, y) &lt; ∞ and 0 &lt; r (x, y) &lt; 1</a:t>
            </a:r>
          </a:p>
          <a:p>
            <a:pPr marL="342900" indent="-342900" algn="just">
              <a:lnSpc>
                <a:spcPct val="150000"/>
              </a:lnSpc>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342900" indent="-342900" algn="just">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Reflectance is bounded by 0 (total absorption), 1 (total reflectance) </a:t>
            </a:r>
          </a:p>
          <a:p>
            <a:pPr marL="342900" indent="-342900" algn="just">
              <a:lnSpc>
                <a:spcPct val="150000"/>
              </a:lnSpc>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342900" indent="-342900" algn="just">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Nature of </a:t>
            </a:r>
            <a:r>
              <a:rPr lang="en-US" sz="2400" dirty="0" err="1">
                <a:latin typeface="Cambria" panose="02040503050406030204" pitchFamily="18" charset="0"/>
                <a:ea typeface="Cambria" panose="02040503050406030204" pitchFamily="18" charset="0"/>
              </a:rPr>
              <a:t>i</a:t>
            </a:r>
            <a:r>
              <a:rPr lang="en-US" sz="2400" dirty="0">
                <a:latin typeface="Cambria" panose="02040503050406030204" pitchFamily="18" charset="0"/>
                <a:ea typeface="Cambria" panose="02040503050406030204" pitchFamily="18" charset="0"/>
              </a:rPr>
              <a:t> (x, y) is determined by illumination source and r (x, y) is determined by characteristics of the imaged objects.</a:t>
            </a:r>
          </a:p>
        </p:txBody>
      </p:sp>
      <p:sp>
        <p:nvSpPr>
          <p:cNvPr id="4" name="Date Placeholder 3"/>
          <p:cNvSpPr>
            <a:spLocks noGrp="1"/>
          </p:cNvSpPr>
          <p:nvPr>
            <p:ph type="dt" sz="half" idx="10"/>
          </p:nvPr>
        </p:nvSpPr>
        <p:spPr/>
        <p:txBody>
          <a:bodyPr/>
          <a:lstStyle/>
          <a:p>
            <a:fld id="{A01F1458-42D2-4C63-9937-B0D4AD70590E}" type="datetime1">
              <a:rPr lang="en-US" smtClean="0"/>
              <a:t>7/27/2023</a:t>
            </a:fld>
            <a:endParaRPr lang="en-US"/>
          </a:p>
        </p:txBody>
      </p:sp>
      <p:sp>
        <p:nvSpPr>
          <p:cNvPr id="5" name="Slide Number Placeholder 4"/>
          <p:cNvSpPr>
            <a:spLocks noGrp="1"/>
          </p:cNvSpPr>
          <p:nvPr>
            <p:ph type="sldNum" sz="quarter" idx="12"/>
          </p:nvPr>
        </p:nvSpPr>
        <p:spPr/>
        <p:txBody>
          <a:bodyPr/>
          <a:lstStyle/>
          <a:p>
            <a:fld id="{F7538EF2-3B4A-43EB-A07E-4B2FF3B02ADE}" type="slidenum">
              <a:rPr lang="en-US" smtClean="0"/>
              <a:t>22</a:t>
            </a:fld>
            <a:endParaRPr lang="en-US"/>
          </a:p>
        </p:txBody>
      </p:sp>
    </p:spTree>
    <p:extLst>
      <p:ext uri="{BB962C8B-B14F-4D97-AF65-F5344CB8AC3E}">
        <p14:creationId xmlns:p14="http://schemas.microsoft.com/office/powerpoint/2010/main" val="2896364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270125"/>
            <a:ext cx="10515600" cy="1325563"/>
          </a:xfrm>
        </p:spPr>
        <p:txBody>
          <a:bodyPr/>
          <a:lstStyle/>
          <a:p>
            <a:pPr algn="ctr"/>
            <a:r>
              <a:rPr lang="en-US" b="1" dirty="0">
                <a:latin typeface="Cambria" panose="02040503050406030204" pitchFamily="18" charset="0"/>
                <a:ea typeface="Cambria" panose="02040503050406030204" pitchFamily="18" charset="0"/>
              </a:rPr>
              <a:t>Takeaway from this session</a:t>
            </a:r>
          </a:p>
        </p:txBody>
      </p:sp>
      <p:sp>
        <p:nvSpPr>
          <p:cNvPr id="4" name="Date Placeholder 3"/>
          <p:cNvSpPr>
            <a:spLocks noGrp="1"/>
          </p:cNvSpPr>
          <p:nvPr>
            <p:ph type="dt" sz="half" idx="10"/>
          </p:nvPr>
        </p:nvSpPr>
        <p:spPr/>
        <p:txBody>
          <a:bodyPr/>
          <a:lstStyle/>
          <a:p>
            <a:fld id="{28229CCA-92A6-42D2-AD58-CA839BB1E8FA}" type="datetime1">
              <a:rPr lang="en-US" smtClean="0"/>
              <a:t>7/27/2023</a:t>
            </a:fld>
            <a:endParaRPr lang="en-US"/>
          </a:p>
        </p:txBody>
      </p:sp>
      <p:sp>
        <p:nvSpPr>
          <p:cNvPr id="5" name="Slide Number Placeholder 4"/>
          <p:cNvSpPr>
            <a:spLocks noGrp="1"/>
          </p:cNvSpPr>
          <p:nvPr>
            <p:ph type="sldNum" sz="quarter" idx="12"/>
          </p:nvPr>
        </p:nvSpPr>
        <p:spPr/>
        <p:txBody>
          <a:bodyPr/>
          <a:lstStyle/>
          <a:p>
            <a:fld id="{F7538EF2-3B4A-43EB-A07E-4B2FF3B02ADE}" type="slidenum">
              <a:rPr lang="en-US" smtClean="0"/>
              <a:t>23</a:t>
            </a:fld>
            <a:endParaRPr lang="en-US"/>
          </a:p>
        </p:txBody>
      </p:sp>
    </p:spTree>
    <p:extLst>
      <p:ext uri="{BB962C8B-B14F-4D97-AF65-F5344CB8AC3E}">
        <p14:creationId xmlns:p14="http://schemas.microsoft.com/office/powerpoint/2010/main" val="631252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33FF-968E-4BE0-B259-5852ED3F00F3}"/>
              </a:ext>
            </a:extLst>
          </p:cNvPr>
          <p:cNvSpPr>
            <a:spLocks noGrp="1"/>
          </p:cNvSpPr>
          <p:nvPr>
            <p:ph type="title"/>
          </p:nvPr>
        </p:nvSpPr>
        <p:spPr>
          <a:xfrm>
            <a:off x="1217909" y="65772"/>
            <a:ext cx="9756181" cy="536915"/>
          </a:xfrm>
        </p:spPr>
        <p:txBody>
          <a:bodyPr>
            <a:normAutofit/>
          </a:bodyPr>
          <a:lstStyle/>
          <a:p>
            <a:pPr algn="ctr"/>
            <a:r>
              <a:rPr lang="en-US" sz="3000" b="1" dirty="0">
                <a:latin typeface="Cambria" panose="02040503050406030204" pitchFamily="18" charset="0"/>
                <a:ea typeface="Cambria" panose="02040503050406030204" pitchFamily="18" charset="0"/>
              </a:rPr>
              <a:t>MCQ</a:t>
            </a:r>
          </a:p>
        </p:txBody>
      </p:sp>
      <p:sp>
        <p:nvSpPr>
          <p:cNvPr id="3" name="Content Placeholder 2">
            <a:extLst>
              <a:ext uri="{FF2B5EF4-FFF2-40B4-BE49-F238E27FC236}">
                <a16:creationId xmlns:a16="http://schemas.microsoft.com/office/drawing/2014/main" id="{C5902EA5-471F-4F51-8F91-33980B6F11ED}"/>
              </a:ext>
            </a:extLst>
          </p:cNvPr>
          <p:cNvSpPr>
            <a:spLocks noGrp="1"/>
          </p:cNvSpPr>
          <p:nvPr>
            <p:ph idx="1"/>
          </p:nvPr>
        </p:nvSpPr>
        <p:spPr>
          <a:xfrm>
            <a:off x="432848" y="652218"/>
            <a:ext cx="5663152" cy="6205782"/>
          </a:xfrm>
        </p:spPr>
        <p:txBody>
          <a:bodyPr>
            <a:normAutofit fontScale="85000" lnSpcReduction="20000"/>
          </a:bodyPr>
          <a:lstStyle/>
          <a:p>
            <a:pPr marL="0" indent="0" algn="just">
              <a:buNone/>
            </a:pPr>
            <a:r>
              <a:rPr lang="en-US" sz="1800" b="0" i="0" dirty="0">
                <a:solidFill>
                  <a:srgbClr val="374151"/>
                </a:solidFill>
                <a:effectLst/>
                <a:latin typeface="Cambria" panose="02040503050406030204" pitchFamily="18" charset="0"/>
                <a:ea typeface="Cambria" panose="02040503050406030204" pitchFamily="18" charset="0"/>
              </a:rPr>
              <a:t>1. Which membrane of the eye covers the anterior surface and is tough and transparent?</a:t>
            </a:r>
          </a:p>
          <a:p>
            <a:pPr marL="0" indent="0" algn="just">
              <a:buNone/>
            </a:pPr>
            <a:r>
              <a:rPr lang="en-US" sz="1800" b="0" i="0" dirty="0">
                <a:solidFill>
                  <a:srgbClr val="374151"/>
                </a:solidFill>
                <a:effectLst/>
                <a:latin typeface="Cambria" panose="02040503050406030204" pitchFamily="18" charset="0"/>
                <a:ea typeface="Cambria" panose="02040503050406030204" pitchFamily="18" charset="0"/>
              </a:rPr>
              <a:t> a) Choroid </a:t>
            </a:r>
          </a:p>
          <a:p>
            <a:pPr marL="0" indent="0" algn="just">
              <a:buNone/>
            </a:pPr>
            <a:r>
              <a:rPr lang="en-US" sz="1800" b="0" i="0" dirty="0">
                <a:solidFill>
                  <a:srgbClr val="374151"/>
                </a:solidFill>
                <a:effectLst/>
                <a:latin typeface="Cambria" panose="02040503050406030204" pitchFamily="18" charset="0"/>
                <a:ea typeface="Cambria" panose="02040503050406030204" pitchFamily="18" charset="0"/>
              </a:rPr>
              <a:t>b) Retina </a:t>
            </a:r>
          </a:p>
          <a:p>
            <a:pPr marL="0" indent="0" algn="just">
              <a:buNone/>
            </a:pPr>
            <a:r>
              <a:rPr lang="en-US" sz="1800" b="0" i="0" dirty="0">
                <a:solidFill>
                  <a:srgbClr val="374151"/>
                </a:solidFill>
                <a:effectLst/>
                <a:latin typeface="Cambria" panose="02040503050406030204" pitchFamily="18" charset="0"/>
                <a:ea typeface="Cambria" panose="02040503050406030204" pitchFamily="18" charset="0"/>
              </a:rPr>
              <a:t>c) Sclera </a:t>
            </a:r>
          </a:p>
          <a:p>
            <a:pPr marL="0" indent="0" algn="just">
              <a:buNone/>
            </a:pPr>
            <a:r>
              <a:rPr lang="en-US" sz="1800" b="0" i="0" dirty="0">
                <a:solidFill>
                  <a:srgbClr val="374151"/>
                </a:solidFill>
                <a:effectLst/>
                <a:latin typeface="Cambria" panose="02040503050406030204" pitchFamily="18" charset="0"/>
                <a:ea typeface="Cambria" panose="02040503050406030204" pitchFamily="18" charset="0"/>
              </a:rPr>
              <a:t>d) Cornea </a:t>
            </a:r>
          </a:p>
          <a:p>
            <a:pPr marL="0" indent="0" algn="just">
              <a:buNone/>
            </a:pPr>
            <a:r>
              <a:rPr lang="en-US" sz="1800" b="1" i="0" dirty="0">
                <a:solidFill>
                  <a:srgbClr val="374151"/>
                </a:solidFill>
                <a:effectLst/>
                <a:latin typeface="Cambria" panose="02040503050406030204" pitchFamily="18" charset="0"/>
                <a:ea typeface="Cambria" panose="02040503050406030204" pitchFamily="18" charset="0"/>
              </a:rPr>
              <a:t>Answer: d) Cornea</a:t>
            </a:r>
          </a:p>
          <a:p>
            <a:pPr marL="0" indent="0" algn="just">
              <a:buNone/>
            </a:pPr>
            <a:endParaRPr lang="en-US" sz="1800" b="1" dirty="0">
              <a:solidFill>
                <a:srgbClr val="374151"/>
              </a:solidFill>
              <a:latin typeface="Cambria" panose="02040503050406030204" pitchFamily="18" charset="0"/>
              <a:ea typeface="Cambria" panose="02040503050406030204" pitchFamily="18" charset="0"/>
            </a:endParaRPr>
          </a:p>
          <a:p>
            <a:pPr marL="0" indent="0" algn="just">
              <a:buNone/>
            </a:pPr>
            <a:r>
              <a:rPr lang="en-US" sz="1800" dirty="0">
                <a:latin typeface="Cambria" panose="02040503050406030204" pitchFamily="18" charset="0"/>
                <a:ea typeface="Cambria" panose="02040503050406030204" pitchFamily="18" charset="0"/>
              </a:rPr>
              <a:t>2. The region of the retina with the highest density of cones and responsible for sharp, detailed vision is called:</a:t>
            </a:r>
          </a:p>
          <a:p>
            <a:pPr marL="0" indent="0" algn="just">
              <a:buNone/>
            </a:pPr>
            <a:r>
              <a:rPr lang="en-US" sz="1800" dirty="0">
                <a:latin typeface="Cambria" panose="02040503050406030204" pitchFamily="18" charset="0"/>
                <a:ea typeface="Cambria" panose="02040503050406030204" pitchFamily="18" charset="0"/>
              </a:rPr>
              <a:t>a) Iris</a:t>
            </a:r>
          </a:p>
          <a:p>
            <a:pPr marL="0" indent="0" algn="just">
              <a:buNone/>
            </a:pPr>
            <a:r>
              <a:rPr lang="en-US" sz="1800" dirty="0">
                <a:latin typeface="Cambria" panose="02040503050406030204" pitchFamily="18" charset="0"/>
                <a:ea typeface="Cambria" panose="02040503050406030204" pitchFamily="18" charset="0"/>
              </a:rPr>
              <a:t>b) Sclera</a:t>
            </a:r>
          </a:p>
          <a:p>
            <a:pPr marL="0" indent="0" algn="just">
              <a:buNone/>
            </a:pPr>
            <a:r>
              <a:rPr lang="en-US" sz="1800" dirty="0">
                <a:latin typeface="Cambria" panose="02040503050406030204" pitchFamily="18" charset="0"/>
                <a:ea typeface="Cambria" panose="02040503050406030204" pitchFamily="18" charset="0"/>
              </a:rPr>
              <a:t>c) Fovea</a:t>
            </a:r>
          </a:p>
          <a:p>
            <a:pPr marL="0" indent="0" algn="just">
              <a:buNone/>
            </a:pPr>
            <a:r>
              <a:rPr lang="en-US" sz="1800" dirty="0">
                <a:latin typeface="Cambria" panose="02040503050406030204" pitchFamily="18" charset="0"/>
                <a:ea typeface="Cambria" panose="02040503050406030204" pitchFamily="18" charset="0"/>
              </a:rPr>
              <a:t>d) Choroid</a:t>
            </a:r>
          </a:p>
          <a:p>
            <a:pPr marL="0" indent="0" algn="just">
              <a:buNone/>
            </a:pPr>
            <a:r>
              <a:rPr lang="en-US" sz="1800" b="1" dirty="0">
                <a:latin typeface="Cambria" panose="02040503050406030204" pitchFamily="18" charset="0"/>
                <a:ea typeface="Cambria" panose="02040503050406030204" pitchFamily="18" charset="0"/>
              </a:rPr>
              <a:t>Answer: c) Fovea</a:t>
            </a:r>
          </a:p>
          <a:p>
            <a:pPr marL="0" indent="0" algn="just">
              <a:buNone/>
            </a:pPr>
            <a:endParaRPr lang="en-US" sz="1800" b="1" dirty="0">
              <a:latin typeface="Cambria" panose="02040503050406030204" pitchFamily="18" charset="0"/>
              <a:ea typeface="Cambria" panose="02040503050406030204" pitchFamily="18" charset="0"/>
            </a:endParaRPr>
          </a:p>
          <a:p>
            <a:pPr marL="0" indent="0" algn="just">
              <a:buNone/>
            </a:pPr>
            <a:r>
              <a:rPr lang="en-US" sz="1800" dirty="0">
                <a:latin typeface="Cambria" panose="02040503050406030204" pitchFamily="18" charset="0"/>
                <a:ea typeface="Cambria" panose="02040503050406030204" pitchFamily="18" charset="0"/>
              </a:rPr>
              <a:t>3. The membrane that contains a network of blood vessels providing nutrition to the eye is called:</a:t>
            </a:r>
          </a:p>
          <a:p>
            <a:pPr marL="0" indent="0" algn="just">
              <a:buNone/>
            </a:pPr>
            <a:r>
              <a:rPr lang="en-US" sz="1800" dirty="0">
                <a:latin typeface="Cambria" panose="02040503050406030204" pitchFamily="18" charset="0"/>
                <a:ea typeface="Cambria" panose="02040503050406030204" pitchFamily="18" charset="0"/>
              </a:rPr>
              <a:t>a) Cornea</a:t>
            </a:r>
          </a:p>
          <a:p>
            <a:pPr marL="0" indent="0" algn="just">
              <a:buNone/>
            </a:pPr>
            <a:r>
              <a:rPr lang="en-US" sz="1800" dirty="0">
                <a:latin typeface="Cambria" panose="02040503050406030204" pitchFamily="18" charset="0"/>
                <a:ea typeface="Cambria" panose="02040503050406030204" pitchFamily="18" charset="0"/>
              </a:rPr>
              <a:t>b) Sclera</a:t>
            </a:r>
          </a:p>
          <a:p>
            <a:pPr marL="0" indent="0" algn="just">
              <a:buNone/>
            </a:pPr>
            <a:r>
              <a:rPr lang="en-US" sz="1800" dirty="0">
                <a:latin typeface="Cambria" panose="02040503050406030204" pitchFamily="18" charset="0"/>
                <a:ea typeface="Cambria" panose="02040503050406030204" pitchFamily="18" charset="0"/>
              </a:rPr>
              <a:t>c) Choroid</a:t>
            </a:r>
          </a:p>
          <a:p>
            <a:pPr marL="0" indent="0" algn="just">
              <a:buNone/>
            </a:pPr>
            <a:r>
              <a:rPr lang="en-US" sz="1800" dirty="0">
                <a:latin typeface="Cambria" panose="02040503050406030204" pitchFamily="18" charset="0"/>
                <a:ea typeface="Cambria" panose="02040503050406030204" pitchFamily="18" charset="0"/>
              </a:rPr>
              <a:t>d) Iris</a:t>
            </a:r>
          </a:p>
          <a:p>
            <a:pPr marL="0" indent="0" algn="just">
              <a:buNone/>
            </a:pPr>
            <a:r>
              <a:rPr lang="en-US" sz="1800" b="1" dirty="0">
                <a:latin typeface="Cambria" panose="02040503050406030204" pitchFamily="18" charset="0"/>
                <a:ea typeface="Cambria" panose="02040503050406030204" pitchFamily="18" charset="0"/>
              </a:rPr>
              <a:t>Answer: c) Choroid</a:t>
            </a:r>
          </a:p>
          <a:p>
            <a:pPr marL="0" indent="0" algn="just">
              <a:buNone/>
            </a:pPr>
            <a:endParaRPr lang="en-US" sz="1800" b="1" dirty="0">
              <a:latin typeface="Cambria" panose="02040503050406030204" pitchFamily="18" charset="0"/>
              <a:ea typeface="Cambria" panose="02040503050406030204" pitchFamily="18" charset="0"/>
            </a:endParaRPr>
          </a:p>
        </p:txBody>
      </p:sp>
      <p:sp>
        <p:nvSpPr>
          <p:cNvPr id="5" name="Slide Number Placeholder 4">
            <a:extLst>
              <a:ext uri="{FF2B5EF4-FFF2-40B4-BE49-F238E27FC236}">
                <a16:creationId xmlns:a16="http://schemas.microsoft.com/office/drawing/2014/main" id="{DD3494BA-460C-455F-A52B-5F5EF8D5719D}"/>
              </a:ext>
            </a:extLst>
          </p:cNvPr>
          <p:cNvSpPr>
            <a:spLocks noGrp="1"/>
          </p:cNvSpPr>
          <p:nvPr>
            <p:ph type="sldNum" sz="quarter" idx="12"/>
          </p:nvPr>
        </p:nvSpPr>
        <p:spPr/>
        <p:txBody>
          <a:bodyPr/>
          <a:lstStyle/>
          <a:p>
            <a:fld id="{F7538EF2-3B4A-43EB-A07E-4B2FF3B02ADE}" type="slidenum">
              <a:rPr lang="en-US" smtClean="0"/>
              <a:t>24</a:t>
            </a:fld>
            <a:endParaRPr lang="en-US"/>
          </a:p>
        </p:txBody>
      </p:sp>
      <p:sp>
        <p:nvSpPr>
          <p:cNvPr id="6" name="Content Placeholder 2">
            <a:extLst>
              <a:ext uri="{FF2B5EF4-FFF2-40B4-BE49-F238E27FC236}">
                <a16:creationId xmlns:a16="http://schemas.microsoft.com/office/drawing/2014/main" id="{702BF40A-2F7C-4F3D-861D-41D27FFBD2BB}"/>
              </a:ext>
            </a:extLst>
          </p:cNvPr>
          <p:cNvSpPr txBox="1">
            <a:spLocks/>
          </p:cNvSpPr>
          <p:nvPr/>
        </p:nvSpPr>
        <p:spPr>
          <a:xfrm>
            <a:off x="6252402" y="652218"/>
            <a:ext cx="5663152" cy="620578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solidFill>
                  <a:srgbClr val="374151"/>
                </a:solidFill>
                <a:latin typeface="Cambria" panose="02040503050406030204" pitchFamily="18" charset="0"/>
                <a:ea typeface="Cambria" panose="02040503050406030204" pitchFamily="18" charset="0"/>
              </a:rPr>
              <a:t>4. Which part of the eye controls the amount of light entering the eye through the pupil?</a:t>
            </a:r>
          </a:p>
          <a:p>
            <a:pPr marL="0" indent="0" algn="just">
              <a:buNone/>
            </a:pPr>
            <a:r>
              <a:rPr lang="en-US" sz="1800" dirty="0">
                <a:solidFill>
                  <a:srgbClr val="374151"/>
                </a:solidFill>
                <a:latin typeface="Cambria" panose="02040503050406030204" pitchFamily="18" charset="0"/>
                <a:ea typeface="Cambria" panose="02040503050406030204" pitchFamily="18" charset="0"/>
              </a:rPr>
              <a:t>a) Choroid</a:t>
            </a:r>
          </a:p>
          <a:p>
            <a:pPr marL="0" indent="0" algn="just">
              <a:buNone/>
            </a:pPr>
            <a:r>
              <a:rPr lang="en-US" sz="1800" dirty="0">
                <a:solidFill>
                  <a:srgbClr val="374151"/>
                </a:solidFill>
                <a:latin typeface="Cambria" panose="02040503050406030204" pitchFamily="18" charset="0"/>
                <a:ea typeface="Cambria" panose="02040503050406030204" pitchFamily="18" charset="0"/>
              </a:rPr>
              <a:t>b) Lens</a:t>
            </a:r>
          </a:p>
          <a:p>
            <a:pPr marL="0" indent="0" algn="just">
              <a:buNone/>
            </a:pPr>
            <a:r>
              <a:rPr lang="en-US" sz="1800" dirty="0">
                <a:solidFill>
                  <a:srgbClr val="374151"/>
                </a:solidFill>
                <a:latin typeface="Cambria" panose="02040503050406030204" pitchFamily="18" charset="0"/>
                <a:ea typeface="Cambria" panose="02040503050406030204" pitchFamily="18" charset="0"/>
              </a:rPr>
              <a:t>c) Sclera</a:t>
            </a:r>
          </a:p>
          <a:p>
            <a:pPr marL="0" indent="0" algn="just">
              <a:buNone/>
            </a:pPr>
            <a:r>
              <a:rPr lang="en-US" sz="1800" dirty="0">
                <a:solidFill>
                  <a:srgbClr val="374151"/>
                </a:solidFill>
                <a:latin typeface="Cambria" panose="02040503050406030204" pitchFamily="18" charset="0"/>
                <a:ea typeface="Cambria" panose="02040503050406030204" pitchFamily="18" charset="0"/>
              </a:rPr>
              <a:t>d) Iris</a:t>
            </a:r>
          </a:p>
          <a:p>
            <a:pPr marL="0" indent="0" algn="just">
              <a:buNone/>
            </a:pPr>
            <a:r>
              <a:rPr lang="en-US" sz="1800" b="1" dirty="0">
                <a:solidFill>
                  <a:srgbClr val="374151"/>
                </a:solidFill>
                <a:latin typeface="Cambria" panose="02040503050406030204" pitchFamily="18" charset="0"/>
                <a:ea typeface="Cambria" panose="02040503050406030204" pitchFamily="18" charset="0"/>
              </a:rPr>
              <a:t>Answer: d) Iris</a:t>
            </a:r>
          </a:p>
          <a:p>
            <a:pPr marL="0" indent="0" algn="just">
              <a:buNone/>
            </a:pPr>
            <a:endParaRPr lang="en-US" sz="1800" b="1" dirty="0">
              <a:solidFill>
                <a:srgbClr val="374151"/>
              </a:solidFill>
              <a:latin typeface="Cambria" panose="02040503050406030204" pitchFamily="18" charset="0"/>
              <a:ea typeface="Cambria" panose="02040503050406030204" pitchFamily="18" charset="0"/>
            </a:endParaRPr>
          </a:p>
          <a:p>
            <a:pPr marL="0" indent="0" algn="just">
              <a:buNone/>
            </a:pPr>
            <a:r>
              <a:rPr lang="en-US" sz="1800" dirty="0">
                <a:latin typeface="Cambria" panose="02040503050406030204" pitchFamily="18" charset="0"/>
                <a:ea typeface="Cambria" panose="02040503050406030204" pitchFamily="18" charset="0"/>
              </a:rPr>
              <a:t>5. Which receptors in the retina are highly sensitive to color and concentrated in the central portion?</a:t>
            </a:r>
          </a:p>
          <a:p>
            <a:pPr marL="0" indent="0" algn="just">
              <a:buNone/>
            </a:pPr>
            <a:r>
              <a:rPr lang="en-US" sz="1800" dirty="0">
                <a:latin typeface="Cambria" panose="02040503050406030204" pitchFamily="18" charset="0"/>
                <a:ea typeface="Cambria" panose="02040503050406030204" pitchFamily="18" charset="0"/>
              </a:rPr>
              <a:t>a) Rods</a:t>
            </a:r>
          </a:p>
          <a:p>
            <a:pPr marL="0" indent="0" algn="just">
              <a:buNone/>
            </a:pPr>
            <a:r>
              <a:rPr lang="en-US" sz="1800" dirty="0">
                <a:latin typeface="Cambria" panose="02040503050406030204" pitchFamily="18" charset="0"/>
                <a:ea typeface="Cambria" panose="02040503050406030204" pitchFamily="18" charset="0"/>
              </a:rPr>
              <a:t>b) Cones</a:t>
            </a:r>
          </a:p>
          <a:p>
            <a:pPr marL="0" indent="0" algn="just">
              <a:buNone/>
            </a:pPr>
            <a:r>
              <a:rPr lang="en-US" sz="1800" dirty="0">
                <a:latin typeface="Cambria" panose="02040503050406030204" pitchFamily="18" charset="0"/>
                <a:ea typeface="Cambria" panose="02040503050406030204" pitchFamily="18" charset="0"/>
              </a:rPr>
              <a:t>c) Ciliary body</a:t>
            </a:r>
          </a:p>
          <a:p>
            <a:pPr marL="0" indent="0" algn="just">
              <a:buNone/>
            </a:pPr>
            <a:r>
              <a:rPr lang="en-US" sz="1800" dirty="0">
                <a:latin typeface="Cambria" panose="02040503050406030204" pitchFamily="18" charset="0"/>
                <a:ea typeface="Cambria" panose="02040503050406030204" pitchFamily="18" charset="0"/>
              </a:rPr>
              <a:t>d) Optic nerve</a:t>
            </a:r>
          </a:p>
          <a:p>
            <a:pPr marL="0" indent="0" algn="just">
              <a:buNone/>
            </a:pPr>
            <a:r>
              <a:rPr lang="en-US" sz="1800" b="1" dirty="0">
                <a:latin typeface="Cambria" panose="02040503050406030204" pitchFamily="18" charset="0"/>
                <a:ea typeface="Cambria" panose="02040503050406030204" pitchFamily="18" charset="0"/>
              </a:rPr>
              <a:t>Answer: b) Cones</a:t>
            </a:r>
          </a:p>
          <a:p>
            <a:pPr marL="0" indent="0" algn="just">
              <a:buNone/>
            </a:pPr>
            <a:endParaRPr lang="en-US" sz="1800" b="1" dirty="0">
              <a:latin typeface="Cambria" panose="02040503050406030204" pitchFamily="18" charset="0"/>
              <a:ea typeface="Cambria" panose="02040503050406030204" pitchFamily="18" charset="0"/>
            </a:endParaRPr>
          </a:p>
          <a:p>
            <a:pPr marL="0" indent="0" algn="just">
              <a:buNone/>
            </a:pPr>
            <a:r>
              <a:rPr lang="en-US" sz="1800" dirty="0">
                <a:latin typeface="Cambria" panose="02040503050406030204" pitchFamily="18" charset="0"/>
                <a:ea typeface="Cambria" panose="02040503050406030204" pitchFamily="18" charset="0"/>
              </a:rPr>
              <a:t>6. What is the phenomenon known as when objects appear colorless in dim light due to stimulation of rods only?</a:t>
            </a:r>
          </a:p>
          <a:p>
            <a:pPr marL="0" indent="0" algn="just">
              <a:buNone/>
            </a:pPr>
            <a:r>
              <a:rPr lang="en-US" sz="1800" dirty="0">
                <a:latin typeface="Cambria" panose="02040503050406030204" pitchFamily="18" charset="0"/>
                <a:ea typeface="Cambria" panose="02040503050406030204" pitchFamily="18" charset="0"/>
              </a:rPr>
              <a:t>a) Scotopic vision</a:t>
            </a:r>
          </a:p>
          <a:p>
            <a:pPr marL="0" indent="0" algn="just">
              <a:buNone/>
            </a:pPr>
            <a:r>
              <a:rPr lang="en-US" sz="1800" dirty="0">
                <a:latin typeface="Cambria" panose="02040503050406030204" pitchFamily="18" charset="0"/>
                <a:ea typeface="Cambria" panose="02040503050406030204" pitchFamily="18" charset="0"/>
              </a:rPr>
              <a:t>b) Photopic vision</a:t>
            </a:r>
          </a:p>
          <a:p>
            <a:pPr marL="0" indent="0" algn="just">
              <a:buNone/>
            </a:pPr>
            <a:r>
              <a:rPr lang="en-US" sz="1800" dirty="0">
                <a:latin typeface="Cambria" panose="02040503050406030204" pitchFamily="18" charset="0"/>
                <a:ea typeface="Cambria" panose="02040503050406030204" pitchFamily="18" charset="0"/>
              </a:rPr>
              <a:t>c) Astigmatism</a:t>
            </a:r>
          </a:p>
          <a:p>
            <a:pPr marL="0" indent="0" algn="just">
              <a:buNone/>
            </a:pPr>
            <a:r>
              <a:rPr lang="en-US" sz="1800" dirty="0">
                <a:latin typeface="Cambria" panose="02040503050406030204" pitchFamily="18" charset="0"/>
                <a:ea typeface="Cambria" panose="02040503050406030204" pitchFamily="18" charset="0"/>
              </a:rPr>
              <a:t>d) Myopia</a:t>
            </a:r>
          </a:p>
          <a:p>
            <a:pPr marL="0" indent="0" algn="just">
              <a:buNone/>
            </a:pPr>
            <a:r>
              <a:rPr lang="en-US" sz="1800" b="1" dirty="0">
                <a:latin typeface="Cambria" panose="02040503050406030204" pitchFamily="18" charset="0"/>
                <a:ea typeface="Cambria" panose="02040503050406030204" pitchFamily="18" charset="0"/>
              </a:rPr>
              <a:t>Answer: a) Scotopic vision</a:t>
            </a:r>
          </a:p>
        </p:txBody>
      </p:sp>
    </p:spTree>
    <p:extLst>
      <p:ext uri="{BB962C8B-B14F-4D97-AF65-F5344CB8AC3E}">
        <p14:creationId xmlns:p14="http://schemas.microsoft.com/office/powerpoint/2010/main" val="322797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down)">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wipe(down)">
                                      <p:cBhvr>
                                        <p:cTn id="67" dur="5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wipe(down)">
                                      <p:cBhvr>
                                        <p:cTn id="72" dur="500"/>
                                        <p:tgtEl>
                                          <p:spTgt spid="3">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Effect transition="in" filter="wipe(down)">
                                      <p:cBhvr>
                                        <p:cTn id="77" dur="500"/>
                                        <p:tgtEl>
                                          <p:spTgt spid="3">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
                                            <p:txEl>
                                              <p:pRg st="17" end="17"/>
                                            </p:txEl>
                                          </p:spTgt>
                                        </p:tgtEl>
                                        <p:attrNameLst>
                                          <p:attrName>style.visibility</p:attrName>
                                        </p:attrNameLst>
                                      </p:cBhvr>
                                      <p:to>
                                        <p:strVal val="visible"/>
                                      </p:to>
                                    </p:set>
                                    <p:animEffect transition="in" filter="wipe(down)">
                                      <p:cBhvr>
                                        <p:cTn id="82" dur="500"/>
                                        <p:tgtEl>
                                          <p:spTgt spid="3">
                                            <p:txEl>
                                              <p:pRg st="17" end="1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Effect transition="in" filter="wipe(down)">
                                      <p:cBhvr>
                                        <p:cTn id="87" dur="500"/>
                                        <p:tgtEl>
                                          <p:spTgt spid="3">
                                            <p:txEl>
                                              <p:pRg st="18" end="1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3">
                                            <p:txEl>
                                              <p:pRg st="19" end="19"/>
                                            </p:txEl>
                                          </p:spTgt>
                                        </p:tgtEl>
                                        <p:attrNameLst>
                                          <p:attrName>style.visibility</p:attrName>
                                        </p:attrNameLst>
                                      </p:cBhvr>
                                      <p:to>
                                        <p:strVal val="visible"/>
                                      </p:to>
                                    </p:set>
                                    <p:animEffect transition="in" filter="wipe(down)">
                                      <p:cBhvr>
                                        <p:cTn id="92" dur="500"/>
                                        <p:tgtEl>
                                          <p:spTgt spid="3">
                                            <p:txEl>
                                              <p:pRg st="19" end="1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6">
                                            <p:txEl>
                                              <p:pRg st="0" end="0"/>
                                            </p:txEl>
                                          </p:spTgt>
                                        </p:tgtEl>
                                        <p:attrNameLst>
                                          <p:attrName>style.visibility</p:attrName>
                                        </p:attrNameLst>
                                      </p:cBhvr>
                                      <p:to>
                                        <p:strVal val="visible"/>
                                      </p:to>
                                    </p:set>
                                    <p:animEffect transition="in" filter="wipe(down)">
                                      <p:cBhvr>
                                        <p:cTn id="97" dur="500"/>
                                        <p:tgtEl>
                                          <p:spTgt spid="6">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6">
                                            <p:txEl>
                                              <p:pRg st="1" end="1"/>
                                            </p:txEl>
                                          </p:spTgt>
                                        </p:tgtEl>
                                        <p:attrNameLst>
                                          <p:attrName>style.visibility</p:attrName>
                                        </p:attrNameLst>
                                      </p:cBhvr>
                                      <p:to>
                                        <p:strVal val="visible"/>
                                      </p:to>
                                    </p:set>
                                    <p:animEffect transition="in" filter="wipe(down)">
                                      <p:cBhvr>
                                        <p:cTn id="102" dur="500"/>
                                        <p:tgtEl>
                                          <p:spTgt spid="6">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6">
                                            <p:txEl>
                                              <p:pRg st="2" end="2"/>
                                            </p:txEl>
                                          </p:spTgt>
                                        </p:tgtEl>
                                        <p:attrNameLst>
                                          <p:attrName>style.visibility</p:attrName>
                                        </p:attrNameLst>
                                      </p:cBhvr>
                                      <p:to>
                                        <p:strVal val="visible"/>
                                      </p:to>
                                    </p:set>
                                    <p:animEffect transition="in" filter="wipe(down)">
                                      <p:cBhvr>
                                        <p:cTn id="107" dur="500"/>
                                        <p:tgtEl>
                                          <p:spTgt spid="6">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6">
                                            <p:txEl>
                                              <p:pRg st="3" end="3"/>
                                            </p:txEl>
                                          </p:spTgt>
                                        </p:tgtEl>
                                        <p:attrNameLst>
                                          <p:attrName>style.visibility</p:attrName>
                                        </p:attrNameLst>
                                      </p:cBhvr>
                                      <p:to>
                                        <p:strVal val="visible"/>
                                      </p:to>
                                    </p:set>
                                    <p:animEffect transition="in" filter="wipe(down)">
                                      <p:cBhvr>
                                        <p:cTn id="112" dur="500"/>
                                        <p:tgtEl>
                                          <p:spTgt spid="6">
                                            <p:txEl>
                                              <p:pRg st="3" end="3"/>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6">
                                            <p:txEl>
                                              <p:pRg st="4" end="4"/>
                                            </p:txEl>
                                          </p:spTgt>
                                        </p:tgtEl>
                                        <p:attrNameLst>
                                          <p:attrName>style.visibility</p:attrName>
                                        </p:attrNameLst>
                                      </p:cBhvr>
                                      <p:to>
                                        <p:strVal val="visible"/>
                                      </p:to>
                                    </p:set>
                                    <p:animEffect transition="in" filter="wipe(down)">
                                      <p:cBhvr>
                                        <p:cTn id="117" dur="500"/>
                                        <p:tgtEl>
                                          <p:spTgt spid="6">
                                            <p:txEl>
                                              <p:pRg st="4" end="4"/>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6">
                                            <p:txEl>
                                              <p:pRg st="5" end="5"/>
                                            </p:txEl>
                                          </p:spTgt>
                                        </p:tgtEl>
                                        <p:attrNameLst>
                                          <p:attrName>style.visibility</p:attrName>
                                        </p:attrNameLst>
                                      </p:cBhvr>
                                      <p:to>
                                        <p:strVal val="visible"/>
                                      </p:to>
                                    </p:set>
                                    <p:animEffect transition="in" filter="wipe(down)">
                                      <p:cBhvr>
                                        <p:cTn id="122" dur="500"/>
                                        <p:tgtEl>
                                          <p:spTgt spid="6">
                                            <p:txEl>
                                              <p:pRg st="5" end="5"/>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6">
                                            <p:txEl>
                                              <p:pRg st="7" end="7"/>
                                            </p:txEl>
                                          </p:spTgt>
                                        </p:tgtEl>
                                        <p:attrNameLst>
                                          <p:attrName>style.visibility</p:attrName>
                                        </p:attrNameLst>
                                      </p:cBhvr>
                                      <p:to>
                                        <p:strVal val="visible"/>
                                      </p:to>
                                    </p:set>
                                    <p:animEffect transition="in" filter="wipe(down)">
                                      <p:cBhvr>
                                        <p:cTn id="127" dur="500"/>
                                        <p:tgtEl>
                                          <p:spTgt spid="6">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6">
                                            <p:txEl>
                                              <p:pRg st="8" end="8"/>
                                            </p:txEl>
                                          </p:spTgt>
                                        </p:tgtEl>
                                        <p:attrNameLst>
                                          <p:attrName>style.visibility</p:attrName>
                                        </p:attrNameLst>
                                      </p:cBhvr>
                                      <p:to>
                                        <p:strVal val="visible"/>
                                      </p:to>
                                    </p:set>
                                    <p:animEffect transition="in" filter="wipe(down)">
                                      <p:cBhvr>
                                        <p:cTn id="132" dur="500"/>
                                        <p:tgtEl>
                                          <p:spTgt spid="6">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6">
                                            <p:txEl>
                                              <p:pRg st="9" end="9"/>
                                            </p:txEl>
                                          </p:spTgt>
                                        </p:tgtEl>
                                        <p:attrNameLst>
                                          <p:attrName>style.visibility</p:attrName>
                                        </p:attrNameLst>
                                      </p:cBhvr>
                                      <p:to>
                                        <p:strVal val="visible"/>
                                      </p:to>
                                    </p:set>
                                    <p:animEffect transition="in" filter="wipe(down)">
                                      <p:cBhvr>
                                        <p:cTn id="137" dur="500"/>
                                        <p:tgtEl>
                                          <p:spTgt spid="6">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6">
                                            <p:txEl>
                                              <p:pRg st="10" end="10"/>
                                            </p:txEl>
                                          </p:spTgt>
                                        </p:tgtEl>
                                        <p:attrNameLst>
                                          <p:attrName>style.visibility</p:attrName>
                                        </p:attrNameLst>
                                      </p:cBhvr>
                                      <p:to>
                                        <p:strVal val="visible"/>
                                      </p:to>
                                    </p:set>
                                    <p:animEffect transition="in" filter="wipe(down)">
                                      <p:cBhvr>
                                        <p:cTn id="142" dur="500"/>
                                        <p:tgtEl>
                                          <p:spTgt spid="6">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6">
                                            <p:txEl>
                                              <p:pRg st="11" end="11"/>
                                            </p:txEl>
                                          </p:spTgt>
                                        </p:tgtEl>
                                        <p:attrNameLst>
                                          <p:attrName>style.visibility</p:attrName>
                                        </p:attrNameLst>
                                      </p:cBhvr>
                                      <p:to>
                                        <p:strVal val="visible"/>
                                      </p:to>
                                    </p:set>
                                    <p:animEffect transition="in" filter="wipe(down)">
                                      <p:cBhvr>
                                        <p:cTn id="147" dur="500"/>
                                        <p:tgtEl>
                                          <p:spTgt spid="6">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6">
                                            <p:txEl>
                                              <p:pRg st="12" end="12"/>
                                            </p:txEl>
                                          </p:spTgt>
                                        </p:tgtEl>
                                        <p:attrNameLst>
                                          <p:attrName>style.visibility</p:attrName>
                                        </p:attrNameLst>
                                      </p:cBhvr>
                                      <p:to>
                                        <p:strVal val="visible"/>
                                      </p:to>
                                    </p:set>
                                    <p:animEffect transition="in" filter="wipe(down)">
                                      <p:cBhvr>
                                        <p:cTn id="152" dur="500"/>
                                        <p:tgtEl>
                                          <p:spTgt spid="6">
                                            <p:txEl>
                                              <p:pRg st="12" end="12"/>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6">
                                            <p:txEl>
                                              <p:pRg st="14" end="14"/>
                                            </p:txEl>
                                          </p:spTgt>
                                        </p:tgtEl>
                                        <p:attrNameLst>
                                          <p:attrName>style.visibility</p:attrName>
                                        </p:attrNameLst>
                                      </p:cBhvr>
                                      <p:to>
                                        <p:strVal val="visible"/>
                                      </p:to>
                                    </p:set>
                                    <p:animEffect transition="in" filter="wipe(down)">
                                      <p:cBhvr>
                                        <p:cTn id="157" dur="500"/>
                                        <p:tgtEl>
                                          <p:spTgt spid="6">
                                            <p:txEl>
                                              <p:pRg st="14" end="14"/>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grpId="0" nodeType="clickEffect">
                                  <p:stCondLst>
                                    <p:cond delay="0"/>
                                  </p:stCondLst>
                                  <p:childTnLst>
                                    <p:set>
                                      <p:cBhvr>
                                        <p:cTn id="161" dur="1" fill="hold">
                                          <p:stCondLst>
                                            <p:cond delay="0"/>
                                          </p:stCondLst>
                                        </p:cTn>
                                        <p:tgtEl>
                                          <p:spTgt spid="6">
                                            <p:txEl>
                                              <p:pRg st="15" end="15"/>
                                            </p:txEl>
                                          </p:spTgt>
                                        </p:tgtEl>
                                        <p:attrNameLst>
                                          <p:attrName>style.visibility</p:attrName>
                                        </p:attrNameLst>
                                      </p:cBhvr>
                                      <p:to>
                                        <p:strVal val="visible"/>
                                      </p:to>
                                    </p:set>
                                    <p:animEffect transition="in" filter="wipe(down)">
                                      <p:cBhvr>
                                        <p:cTn id="162" dur="500"/>
                                        <p:tgtEl>
                                          <p:spTgt spid="6">
                                            <p:txEl>
                                              <p:pRg st="15" end="15"/>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grpId="0" nodeType="clickEffect">
                                  <p:stCondLst>
                                    <p:cond delay="0"/>
                                  </p:stCondLst>
                                  <p:childTnLst>
                                    <p:set>
                                      <p:cBhvr>
                                        <p:cTn id="166" dur="1" fill="hold">
                                          <p:stCondLst>
                                            <p:cond delay="0"/>
                                          </p:stCondLst>
                                        </p:cTn>
                                        <p:tgtEl>
                                          <p:spTgt spid="6">
                                            <p:txEl>
                                              <p:pRg st="16" end="16"/>
                                            </p:txEl>
                                          </p:spTgt>
                                        </p:tgtEl>
                                        <p:attrNameLst>
                                          <p:attrName>style.visibility</p:attrName>
                                        </p:attrNameLst>
                                      </p:cBhvr>
                                      <p:to>
                                        <p:strVal val="visible"/>
                                      </p:to>
                                    </p:set>
                                    <p:animEffect transition="in" filter="wipe(down)">
                                      <p:cBhvr>
                                        <p:cTn id="167" dur="500"/>
                                        <p:tgtEl>
                                          <p:spTgt spid="6">
                                            <p:txEl>
                                              <p:pRg st="16" end="16"/>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6">
                                            <p:txEl>
                                              <p:pRg st="17" end="17"/>
                                            </p:txEl>
                                          </p:spTgt>
                                        </p:tgtEl>
                                        <p:attrNameLst>
                                          <p:attrName>style.visibility</p:attrName>
                                        </p:attrNameLst>
                                      </p:cBhvr>
                                      <p:to>
                                        <p:strVal val="visible"/>
                                      </p:to>
                                    </p:set>
                                    <p:animEffect transition="in" filter="wipe(down)">
                                      <p:cBhvr>
                                        <p:cTn id="172" dur="500"/>
                                        <p:tgtEl>
                                          <p:spTgt spid="6">
                                            <p:txEl>
                                              <p:pRg st="17" end="17"/>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6">
                                            <p:txEl>
                                              <p:pRg st="18" end="18"/>
                                            </p:txEl>
                                          </p:spTgt>
                                        </p:tgtEl>
                                        <p:attrNameLst>
                                          <p:attrName>style.visibility</p:attrName>
                                        </p:attrNameLst>
                                      </p:cBhvr>
                                      <p:to>
                                        <p:strVal val="visible"/>
                                      </p:to>
                                    </p:set>
                                    <p:animEffect transition="in" filter="wipe(down)">
                                      <p:cBhvr>
                                        <p:cTn id="177" dur="500"/>
                                        <p:tgtEl>
                                          <p:spTgt spid="6">
                                            <p:txEl>
                                              <p:pRg st="18" end="18"/>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grpId="0" nodeType="clickEffect">
                                  <p:stCondLst>
                                    <p:cond delay="0"/>
                                  </p:stCondLst>
                                  <p:childTnLst>
                                    <p:set>
                                      <p:cBhvr>
                                        <p:cTn id="181" dur="1" fill="hold">
                                          <p:stCondLst>
                                            <p:cond delay="0"/>
                                          </p:stCondLst>
                                        </p:cTn>
                                        <p:tgtEl>
                                          <p:spTgt spid="6">
                                            <p:txEl>
                                              <p:pRg st="19" end="19"/>
                                            </p:txEl>
                                          </p:spTgt>
                                        </p:tgtEl>
                                        <p:attrNameLst>
                                          <p:attrName>style.visibility</p:attrName>
                                        </p:attrNameLst>
                                      </p:cBhvr>
                                      <p:to>
                                        <p:strVal val="visible"/>
                                      </p:to>
                                    </p:set>
                                    <p:animEffect transition="in" filter="wipe(down)">
                                      <p:cBhvr>
                                        <p:cTn id="182" dur="500"/>
                                        <p:tgtEl>
                                          <p:spTgt spid="6">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49680" y="0"/>
            <a:ext cx="8900160" cy="1371600"/>
          </a:xfrm>
        </p:spPr>
        <p:txBody>
          <a:bodyPr/>
          <a:lstStyle/>
          <a:p>
            <a:pPr algn="ctr"/>
            <a:r>
              <a:rPr lang="en-US" altLang="en-US" sz="4000" b="1" dirty="0">
                <a:latin typeface="Cambria" panose="02040503050406030204" pitchFamily="18" charset="0"/>
                <a:ea typeface="Cambria" panose="02040503050406030204" pitchFamily="18" charset="0"/>
              </a:rPr>
              <a:t>Rods vs Cones (Responsible for us seeing brightness and color)</a:t>
            </a:r>
          </a:p>
        </p:txBody>
      </p:sp>
      <p:sp>
        <p:nvSpPr>
          <p:cNvPr id="16387" name="Rectangle 3"/>
          <p:cNvSpPr>
            <a:spLocks noGrp="1" noChangeArrowheads="1"/>
          </p:cNvSpPr>
          <p:nvPr>
            <p:ph type="body" sz="half" idx="1"/>
          </p:nvPr>
        </p:nvSpPr>
        <p:spPr>
          <a:xfrm>
            <a:off x="5913605" y="2667001"/>
            <a:ext cx="4444833" cy="3802063"/>
          </a:xfrm>
          <a:noFill/>
        </p:spPr>
        <p:txBody>
          <a:bodyPr/>
          <a:lstStyle/>
          <a:p>
            <a:pPr>
              <a:lnSpc>
                <a:spcPct val="90000"/>
              </a:lnSpc>
            </a:pPr>
            <a:r>
              <a:rPr lang="en-US" altLang="en-US" sz="2400" dirty="0">
                <a:latin typeface="Cambria" panose="02040503050406030204" pitchFamily="18" charset="0"/>
                <a:ea typeface="Cambria" panose="02040503050406030204" pitchFamily="18" charset="0"/>
              </a:rPr>
              <a:t>Contain photo-pigment</a:t>
            </a:r>
          </a:p>
          <a:p>
            <a:pPr>
              <a:lnSpc>
                <a:spcPct val="90000"/>
              </a:lnSpc>
            </a:pPr>
            <a:r>
              <a:rPr lang="en-US" altLang="en-US" sz="2400" dirty="0">
                <a:latin typeface="Cambria" panose="02040503050406030204" pitchFamily="18" charset="0"/>
                <a:ea typeface="Cambria" panose="02040503050406030204" pitchFamily="18" charset="0"/>
              </a:rPr>
              <a:t>Respond to low energy</a:t>
            </a:r>
          </a:p>
          <a:p>
            <a:pPr>
              <a:lnSpc>
                <a:spcPct val="90000"/>
              </a:lnSpc>
            </a:pPr>
            <a:r>
              <a:rPr lang="en-US" altLang="en-US" sz="2400" dirty="0">
                <a:latin typeface="Cambria" panose="02040503050406030204" pitchFamily="18" charset="0"/>
                <a:ea typeface="Cambria" panose="02040503050406030204" pitchFamily="18" charset="0"/>
              </a:rPr>
              <a:t>Enhance sensitivity</a:t>
            </a:r>
          </a:p>
          <a:p>
            <a:pPr>
              <a:lnSpc>
                <a:spcPct val="90000"/>
              </a:lnSpc>
            </a:pPr>
            <a:r>
              <a:rPr lang="en-US" altLang="en-US" sz="2400" dirty="0">
                <a:latin typeface="Cambria" panose="02040503050406030204" pitchFamily="18" charset="0"/>
                <a:ea typeface="Cambria" panose="02040503050406030204" pitchFamily="18" charset="0"/>
              </a:rPr>
              <a:t>Concentrated in retina, but outside of fovea</a:t>
            </a:r>
          </a:p>
          <a:p>
            <a:pPr>
              <a:lnSpc>
                <a:spcPct val="90000"/>
              </a:lnSpc>
            </a:pPr>
            <a:r>
              <a:rPr lang="en-US" altLang="en-US" sz="2400" dirty="0">
                <a:latin typeface="Cambria" panose="02040503050406030204" pitchFamily="18" charset="0"/>
                <a:ea typeface="Cambria" panose="02040503050406030204" pitchFamily="18" charset="0"/>
              </a:rPr>
              <a:t>One type, sensitive to grayscale changes</a:t>
            </a:r>
          </a:p>
          <a:p>
            <a:pPr>
              <a:lnSpc>
                <a:spcPct val="90000"/>
              </a:lnSpc>
            </a:pPr>
            <a:endParaRPr lang="en-US" altLang="en-US" sz="2400" dirty="0">
              <a:latin typeface="Cambria" panose="02040503050406030204" pitchFamily="18" charset="0"/>
              <a:ea typeface="Cambria" panose="02040503050406030204" pitchFamily="18" charset="0"/>
            </a:endParaRPr>
          </a:p>
        </p:txBody>
      </p:sp>
      <p:sp>
        <p:nvSpPr>
          <p:cNvPr id="16388" name="Rectangle 4"/>
          <p:cNvSpPr>
            <a:spLocks noGrp="1" noChangeArrowheads="1"/>
          </p:cNvSpPr>
          <p:nvPr>
            <p:ph type="body" sz="half" idx="2"/>
          </p:nvPr>
        </p:nvSpPr>
        <p:spPr>
          <a:xfrm>
            <a:off x="1477992" y="2743201"/>
            <a:ext cx="4618008" cy="3762375"/>
          </a:xfrm>
          <a:noFill/>
        </p:spPr>
        <p:txBody>
          <a:bodyPr/>
          <a:lstStyle/>
          <a:p>
            <a:pPr>
              <a:lnSpc>
                <a:spcPct val="90000"/>
              </a:lnSpc>
            </a:pPr>
            <a:r>
              <a:rPr lang="en-US" altLang="en-US" sz="2400" dirty="0">
                <a:latin typeface="Cambria" panose="02040503050406030204" pitchFamily="18" charset="0"/>
                <a:ea typeface="Cambria" panose="02040503050406030204" pitchFamily="18" charset="0"/>
              </a:rPr>
              <a:t>Contain photo-pigment</a:t>
            </a:r>
          </a:p>
          <a:p>
            <a:pPr>
              <a:lnSpc>
                <a:spcPct val="90000"/>
              </a:lnSpc>
            </a:pPr>
            <a:r>
              <a:rPr lang="en-US" altLang="en-US" sz="2400" dirty="0">
                <a:latin typeface="Cambria" panose="02040503050406030204" pitchFamily="18" charset="0"/>
                <a:ea typeface="Cambria" panose="02040503050406030204" pitchFamily="18" charset="0"/>
              </a:rPr>
              <a:t>Respond to high energy</a:t>
            </a:r>
          </a:p>
          <a:p>
            <a:pPr>
              <a:lnSpc>
                <a:spcPct val="90000"/>
              </a:lnSpc>
            </a:pPr>
            <a:r>
              <a:rPr lang="en-US" altLang="en-US" sz="2400" dirty="0">
                <a:latin typeface="Cambria" panose="02040503050406030204" pitchFamily="18" charset="0"/>
                <a:ea typeface="Cambria" panose="02040503050406030204" pitchFamily="18" charset="0"/>
              </a:rPr>
              <a:t>Enhance perception</a:t>
            </a:r>
          </a:p>
          <a:p>
            <a:pPr>
              <a:lnSpc>
                <a:spcPct val="90000"/>
              </a:lnSpc>
            </a:pPr>
            <a:r>
              <a:rPr lang="en-US" altLang="en-US" sz="2400" dirty="0">
                <a:latin typeface="Cambria" panose="02040503050406030204" pitchFamily="18" charset="0"/>
                <a:ea typeface="Cambria" panose="02040503050406030204" pitchFamily="18" charset="0"/>
              </a:rPr>
              <a:t>Concentrated in fovea, exist sparsely in retina</a:t>
            </a:r>
          </a:p>
          <a:p>
            <a:pPr>
              <a:lnSpc>
                <a:spcPct val="90000"/>
              </a:lnSpc>
            </a:pPr>
            <a:r>
              <a:rPr lang="en-US" altLang="en-US" sz="2400" dirty="0">
                <a:latin typeface="Cambria" panose="02040503050406030204" pitchFamily="18" charset="0"/>
                <a:ea typeface="Cambria" panose="02040503050406030204" pitchFamily="18" charset="0"/>
              </a:rPr>
              <a:t>Three types, sensitive to different wavelengths</a:t>
            </a:r>
          </a:p>
          <a:p>
            <a:pPr>
              <a:lnSpc>
                <a:spcPct val="90000"/>
              </a:lnSpc>
            </a:pPr>
            <a:endParaRPr lang="en-US" altLang="en-US" sz="2600" dirty="0">
              <a:latin typeface="Cambria" panose="02040503050406030204" pitchFamily="18" charset="0"/>
              <a:ea typeface="Cambria" panose="02040503050406030204" pitchFamily="18" charset="0"/>
            </a:endParaRPr>
          </a:p>
        </p:txBody>
      </p:sp>
      <p:sp>
        <p:nvSpPr>
          <p:cNvPr id="16389" name="Text Box 5"/>
          <p:cNvSpPr txBox="1">
            <a:spLocks noChangeArrowheads="1"/>
          </p:cNvSpPr>
          <p:nvPr/>
        </p:nvSpPr>
        <p:spPr bwMode="auto">
          <a:xfrm>
            <a:off x="2541342" y="1905001"/>
            <a:ext cx="218305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Clr>
                <a:schemeClr val="folHlink"/>
              </a:buClr>
              <a:buSzPct val="90000"/>
              <a:buFont typeface="Wingdings" panose="05000000000000000000" pitchFamily="2" charset="2"/>
              <a:buNone/>
            </a:pPr>
            <a:r>
              <a:rPr lang="en-US" altLang="en-US" sz="2800" b="1" u="sng">
                <a:latin typeface="Cambria" panose="02040503050406030204" pitchFamily="18" charset="0"/>
                <a:ea typeface="Cambria" panose="02040503050406030204" pitchFamily="18" charset="0"/>
              </a:rPr>
              <a:t>Cones</a:t>
            </a:r>
          </a:p>
        </p:txBody>
      </p:sp>
      <p:sp>
        <p:nvSpPr>
          <p:cNvPr id="16390" name="Text Box 6"/>
          <p:cNvSpPr txBox="1">
            <a:spLocks noChangeArrowheads="1"/>
          </p:cNvSpPr>
          <p:nvPr/>
        </p:nvSpPr>
        <p:spPr bwMode="auto">
          <a:xfrm>
            <a:off x="6960942" y="1905001"/>
            <a:ext cx="218305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Clr>
                <a:schemeClr val="folHlink"/>
              </a:buClr>
              <a:buSzPct val="90000"/>
              <a:buFont typeface="Wingdings" panose="05000000000000000000" pitchFamily="2" charset="2"/>
              <a:buNone/>
            </a:pPr>
            <a:r>
              <a:rPr lang="en-US" altLang="en-US" sz="2800" b="1" u="sng">
                <a:latin typeface="Cambria" panose="02040503050406030204" pitchFamily="18" charset="0"/>
                <a:ea typeface="Cambria" panose="02040503050406030204" pitchFamily="18" charset="0"/>
              </a:rPr>
              <a:t>Rods</a:t>
            </a:r>
          </a:p>
        </p:txBody>
      </p:sp>
      <p:sp>
        <p:nvSpPr>
          <p:cNvPr id="2" name="Date Placeholder 1"/>
          <p:cNvSpPr>
            <a:spLocks noGrp="1"/>
          </p:cNvSpPr>
          <p:nvPr>
            <p:ph type="dt" sz="half" idx="10"/>
          </p:nvPr>
        </p:nvSpPr>
        <p:spPr/>
        <p:txBody>
          <a:bodyPr/>
          <a:lstStyle/>
          <a:p>
            <a:fld id="{F0026EE4-6677-442B-9F02-475B5899C2A9}" type="datetime1">
              <a:rPr lang="en-US" smtClean="0"/>
              <a:t>7/27/2023</a:t>
            </a:fld>
            <a:endParaRPr lang="en-US"/>
          </a:p>
        </p:txBody>
      </p:sp>
      <p:sp>
        <p:nvSpPr>
          <p:cNvPr id="3" name="Slide Number Placeholder 2"/>
          <p:cNvSpPr>
            <a:spLocks noGrp="1"/>
          </p:cNvSpPr>
          <p:nvPr>
            <p:ph type="sldNum" sz="quarter" idx="12"/>
          </p:nvPr>
        </p:nvSpPr>
        <p:spPr/>
        <p:txBody>
          <a:bodyPr/>
          <a:lstStyle/>
          <a:p>
            <a:fld id="{F7538EF2-3B4A-43EB-A07E-4B2FF3B02ADE}" type="slidenum">
              <a:rPr lang="en-US" smtClean="0"/>
              <a:t>25</a:t>
            </a:fld>
            <a:endParaRPr lang="en-US"/>
          </a:p>
        </p:txBody>
      </p:sp>
    </p:spTree>
    <p:extLst>
      <p:ext uri="{BB962C8B-B14F-4D97-AF65-F5344CB8AC3E}">
        <p14:creationId xmlns:p14="http://schemas.microsoft.com/office/powerpoint/2010/main" val="3154887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33979"/>
            <a:ext cx="10515600" cy="690574"/>
          </a:xfrm>
          <a:prstGeom prst="rect">
            <a:avLst/>
          </a:prstGeom>
        </p:spPr>
        <p:txBody>
          <a:bodyPr vert="horz" wrap="square" lIns="0" tIns="13335" rIns="0" bIns="0" rtlCol="0" anchor="ctr">
            <a:spAutoFit/>
          </a:bodyPr>
          <a:lstStyle/>
          <a:p>
            <a:pPr marL="15240" algn="ctr">
              <a:lnSpc>
                <a:spcPct val="100000"/>
              </a:lnSpc>
              <a:spcBef>
                <a:spcPts val="105"/>
              </a:spcBef>
            </a:pPr>
            <a:r>
              <a:rPr b="1" spc="-5" dirty="0">
                <a:latin typeface="Cambria" panose="02040503050406030204" pitchFamily="18" charset="0"/>
                <a:ea typeface="Cambria" panose="02040503050406030204" pitchFamily="18" charset="0"/>
              </a:rPr>
              <a:t>Illumination</a:t>
            </a:r>
            <a:r>
              <a:rPr b="1" spc="-40" dirty="0">
                <a:latin typeface="Cambria" panose="02040503050406030204" pitchFamily="18" charset="0"/>
                <a:ea typeface="Cambria" panose="02040503050406030204" pitchFamily="18" charset="0"/>
              </a:rPr>
              <a:t> </a:t>
            </a:r>
            <a:r>
              <a:rPr b="1" dirty="0">
                <a:latin typeface="Cambria" panose="02040503050406030204" pitchFamily="18" charset="0"/>
                <a:ea typeface="Cambria" panose="02040503050406030204" pitchFamily="18" charset="0"/>
              </a:rPr>
              <a:t>and</a:t>
            </a:r>
            <a:r>
              <a:rPr b="1" spc="-35" dirty="0">
                <a:latin typeface="Cambria" panose="02040503050406030204" pitchFamily="18" charset="0"/>
                <a:ea typeface="Cambria" panose="02040503050406030204" pitchFamily="18" charset="0"/>
              </a:rPr>
              <a:t> </a:t>
            </a:r>
            <a:r>
              <a:rPr b="1" spc="-15" dirty="0">
                <a:latin typeface="Cambria" panose="02040503050406030204" pitchFamily="18" charset="0"/>
                <a:ea typeface="Cambria" panose="02040503050406030204" pitchFamily="18" charset="0"/>
              </a:rPr>
              <a:t>Reflectance</a:t>
            </a:r>
          </a:p>
        </p:txBody>
      </p:sp>
      <p:sp>
        <p:nvSpPr>
          <p:cNvPr id="4" name="object 4"/>
          <p:cNvSpPr txBox="1"/>
          <p:nvPr/>
        </p:nvSpPr>
        <p:spPr>
          <a:xfrm>
            <a:off x="1375272" y="1696047"/>
            <a:ext cx="5774675" cy="1458733"/>
          </a:xfrm>
          <a:prstGeom prst="rect">
            <a:avLst/>
          </a:prstGeom>
        </p:spPr>
        <p:txBody>
          <a:bodyPr vert="horz" wrap="square" lIns="0" tIns="12065" rIns="0" bIns="0" rtlCol="0">
            <a:spAutoFit/>
          </a:bodyPr>
          <a:lstStyle/>
          <a:p>
            <a:pPr marL="241300" indent="-228600">
              <a:spcBef>
                <a:spcPts val="95"/>
              </a:spcBef>
              <a:buFont typeface="Arial MT"/>
              <a:buChar char="•"/>
              <a:tabLst>
                <a:tab pos="241300" algn="l"/>
              </a:tabLst>
            </a:pPr>
            <a:r>
              <a:rPr sz="2800" b="1" spc="-10" dirty="0">
                <a:latin typeface="Cambria" panose="02040503050406030204" pitchFamily="18" charset="0"/>
                <a:ea typeface="Cambria" panose="02040503050406030204" pitchFamily="18" charset="0"/>
                <a:cs typeface="Calibri"/>
              </a:rPr>
              <a:t>Brightness</a:t>
            </a:r>
            <a:r>
              <a:rPr sz="2800" b="1" spc="15" dirty="0">
                <a:latin typeface="Cambria" panose="02040503050406030204" pitchFamily="18" charset="0"/>
                <a:ea typeface="Cambria" panose="02040503050406030204" pitchFamily="18" charset="0"/>
                <a:cs typeface="Calibri"/>
              </a:rPr>
              <a:t> </a:t>
            </a:r>
            <a:r>
              <a:rPr sz="2800" b="1" spc="-20" dirty="0">
                <a:latin typeface="Cambria" panose="02040503050406030204" pitchFamily="18" charset="0"/>
                <a:ea typeface="Cambria" panose="02040503050406030204" pitchFamily="18" charset="0"/>
                <a:cs typeface="Calibri"/>
              </a:rPr>
              <a:t>versus</a:t>
            </a:r>
            <a:r>
              <a:rPr sz="2800" b="1" spc="10" dirty="0">
                <a:latin typeface="Cambria" panose="02040503050406030204" pitchFamily="18" charset="0"/>
                <a:ea typeface="Cambria" panose="02040503050406030204" pitchFamily="18" charset="0"/>
                <a:cs typeface="Calibri"/>
              </a:rPr>
              <a:t> </a:t>
            </a:r>
            <a:r>
              <a:rPr sz="2800" b="1" spc="-10" dirty="0">
                <a:latin typeface="Cambria" panose="02040503050406030204" pitchFamily="18" charset="0"/>
                <a:ea typeface="Cambria" panose="02040503050406030204" pitchFamily="18" charset="0"/>
                <a:cs typeface="Calibri"/>
              </a:rPr>
              <a:t>Lightness</a:t>
            </a:r>
            <a:endParaRPr sz="2800" b="1" dirty="0">
              <a:latin typeface="Cambria" panose="02040503050406030204" pitchFamily="18" charset="0"/>
              <a:ea typeface="Cambria" panose="02040503050406030204" pitchFamily="18" charset="0"/>
              <a:cs typeface="Calibri"/>
            </a:endParaRPr>
          </a:p>
          <a:p>
            <a:pPr>
              <a:spcBef>
                <a:spcPts val="40"/>
              </a:spcBef>
              <a:buFont typeface="Arial MT"/>
              <a:buChar char="•"/>
            </a:pPr>
            <a:endParaRPr sz="3800" b="1" dirty="0">
              <a:latin typeface="Cambria" panose="02040503050406030204" pitchFamily="18" charset="0"/>
              <a:ea typeface="Cambria" panose="02040503050406030204" pitchFamily="18" charset="0"/>
              <a:cs typeface="Calibri"/>
            </a:endParaRPr>
          </a:p>
          <a:p>
            <a:pPr marL="241300" indent="-228600">
              <a:spcBef>
                <a:spcPts val="5"/>
              </a:spcBef>
              <a:buFont typeface="Arial MT"/>
              <a:buChar char="•"/>
              <a:tabLst>
                <a:tab pos="241300" algn="l"/>
              </a:tabLst>
            </a:pPr>
            <a:r>
              <a:rPr sz="2800" b="1" spc="-10" dirty="0">
                <a:latin typeface="Cambria" panose="02040503050406030204" pitchFamily="18" charset="0"/>
                <a:ea typeface="Cambria" panose="02040503050406030204" pitchFamily="18" charset="0"/>
                <a:cs typeface="Calibri"/>
              </a:rPr>
              <a:t>Color</a:t>
            </a:r>
            <a:r>
              <a:rPr sz="2800" b="1" spc="-20" dirty="0">
                <a:latin typeface="Cambria" panose="02040503050406030204" pitchFamily="18" charset="0"/>
                <a:ea typeface="Cambria" panose="02040503050406030204" pitchFamily="18" charset="0"/>
                <a:cs typeface="Calibri"/>
              </a:rPr>
              <a:t> constancy</a:t>
            </a:r>
            <a:endParaRPr sz="2800" b="1" dirty="0">
              <a:latin typeface="Cambria" panose="02040503050406030204" pitchFamily="18" charset="0"/>
              <a:ea typeface="Cambria" panose="02040503050406030204" pitchFamily="18" charset="0"/>
              <a:cs typeface="Calibri"/>
            </a:endParaRPr>
          </a:p>
        </p:txBody>
      </p:sp>
      <p:sp>
        <p:nvSpPr>
          <p:cNvPr id="3" name="Date Placeholder 2"/>
          <p:cNvSpPr>
            <a:spLocks noGrp="1"/>
          </p:cNvSpPr>
          <p:nvPr>
            <p:ph type="dt" sz="half" idx="10"/>
          </p:nvPr>
        </p:nvSpPr>
        <p:spPr/>
        <p:txBody>
          <a:bodyPr/>
          <a:lstStyle/>
          <a:p>
            <a:fld id="{26FA34EB-2B3E-4EFD-9C50-FC2CE0222165}" type="datetime1">
              <a:rPr lang="en-US" smtClean="0"/>
              <a:t>7/27/2023</a:t>
            </a:fld>
            <a:endParaRPr lang="en-US"/>
          </a:p>
        </p:txBody>
      </p:sp>
      <p:sp>
        <p:nvSpPr>
          <p:cNvPr id="5" name="Slide Number Placeholder 4"/>
          <p:cNvSpPr>
            <a:spLocks noGrp="1"/>
          </p:cNvSpPr>
          <p:nvPr>
            <p:ph type="sldNum" sz="quarter" idx="12"/>
          </p:nvPr>
        </p:nvSpPr>
        <p:spPr/>
        <p:txBody>
          <a:bodyPr/>
          <a:lstStyle/>
          <a:p>
            <a:fld id="{F7538EF2-3B4A-43EB-A07E-4B2FF3B02ADE}" type="slidenum">
              <a:rPr lang="en-US" smtClean="0"/>
              <a:t>26</a:t>
            </a:fld>
            <a:endParaRPr lang="en-US"/>
          </a:p>
        </p:txBody>
      </p:sp>
    </p:spTree>
    <p:extLst>
      <p:ext uri="{BB962C8B-B14F-4D97-AF65-F5344CB8AC3E}">
        <p14:creationId xmlns:p14="http://schemas.microsoft.com/office/powerpoint/2010/main" val="94059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3640" y="286587"/>
            <a:ext cx="6057265" cy="627736"/>
          </a:xfrm>
          <a:prstGeom prst="rect">
            <a:avLst/>
          </a:prstGeom>
        </p:spPr>
        <p:txBody>
          <a:bodyPr vert="horz" wrap="square" lIns="0" tIns="12065" rIns="0" bIns="0" rtlCol="0" anchor="ctr">
            <a:spAutoFit/>
          </a:bodyPr>
          <a:lstStyle/>
          <a:p>
            <a:pPr marL="12700" algn="ctr">
              <a:lnSpc>
                <a:spcPct val="100000"/>
              </a:lnSpc>
              <a:spcBef>
                <a:spcPts val="95"/>
              </a:spcBef>
            </a:pPr>
            <a:r>
              <a:rPr sz="4000" b="1" spc="-5" dirty="0">
                <a:latin typeface="Cambria" panose="02040503050406030204" pitchFamily="18" charset="0"/>
                <a:ea typeface="Cambria" panose="02040503050406030204" pitchFamily="18" charset="0"/>
              </a:rPr>
              <a:t>Which</a:t>
            </a:r>
            <a:r>
              <a:rPr sz="4000" b="1" spc="-15" dirty="0">
                <a:latin typeface="Cambria" panose="02040503050406030204" pitchFamily="18" charset="0"/>
                <a:ea typeface="Cambria" panose="02040503050406030204" pitchFamily="18" charset="0"/>
              </a:rPr>
              <a:t> </a:t>
            </a:r>
            <a:r>
              <a:rPr sz="4000" b="1" spc="-5" dirty="0">
                <a:latin typeface="Cambria" panose="02040503050406030204" pitchFamily="18" charset="0"/>
                <a:ea typeface="Cambria" panose="02040503050406030204" pitchFamily="18" charset="0"/>
              </a:rPr>
              <a:t>paper</a:t>
            </a:r>
            <a:r>
              <a:rPr sz="4000" b="1" spc="-10" dirty="0">
                <a:latin typeface="Cambria" panose="02040503050406030204" pitchFamily="18" charset="0"/>
                <a:ea typeface="Cambria" panose="02040503050406030204" pitchFamily="18" charset="0"/>
              </a:rPr>
              <a:t> </a:t>
            </a:r>
            <a:r>
              <a:rPr sz="4000" b="1" spc="-5" dirty="0">
                <a:latin typeface="Cambria" panose="02040503050406030204" pitchFamily="18" charset="0"/>
                <a:ea typeface="Cambria" panose="02040503050406030204" pitchFamily="18" charset="0"/>
              </a:rPr>
              <a:t>is</a:t>
            </a:r>
            <a:r>
              <a:rPr sz="4000" b="1" spc="-20" dirty="0">
                <a:latin typeface="Cambria" panose="02040503050406030204" pitchFamily="18" charset="0"/>
                <a:ea typeface="Cambria" panose="02040503050406030204" pitchFamily="18" charset="0"/>
              </a:rPr>
              <a:t> </a:t>
            </a:r>
            <a:r>
              <a:rPr sz="4000" b="1" i="1" spc="-15" dirty="0">
                <a:latin typeface="Cambria" panose="02040503050406030204" pitchFamily="18" charset="0"/>
                <a:ea typeface="Cambria" panose="02040503050406030204" pitchFamily="18" charset="0"/>
                <a:cs typeface="Calibri Light"/>
              </a:rPr>
              <a:t>lighter</a:t>
            </a:r>
            <a:r>
              <a:rPr sz="4000" b="1" i="1" spc="-25" dirty="0">
                <a:latin typeface="Cambria" panose="02040503050406030204" pitchFamily="18" charset="0"/>
                <a:ea typeface="Cambria" panose="02040503050406030204" pitchFamily="18" charset="0"/>
                <a:cs typeface="Calibri Light"/>
              </a:rPr>
              <a:t> </a:t>
            </a:r>
            <a:r>
              <a:rPr sz="4000" b="1" spc="-5" dirty="0">
                <a:latin typeface="Cambria" panose="02040503050406030204" pitchFamily="18" charset="0"/>
                <a:ea typeface="Cambria" panose="02040503050406030204" pitchFamily="18" charset="0"/>
              </a:rPr>
              <a:t>?</a:t>
            </a:r>
            <a:endParaRPr sz="4000" b="1" dirty="0">
              <a:latin typeface="Cambria" panose="02040503050406030204" pitchFamily="18" charset="0"/>
              <a:ea typeface="Cambria" panose="02040503050406030204" pitchFamily="18" charset="0"/>
              <a:cs typeface="Calibri Light"/>
            </a:endParaRPr>
          </a:p>
        </p:txBody>
      </p:sp>
      <p:sp>
        <p:nvSpPr>
          <p:cNvPr id="3" name="object 3"/>
          <p:cNvSpPr txBox="1"/>
          <p:nvPr/>
        </p:nvSpPr>
        <p:spPr>
          <a:xfrm>
            <a:off x="8153400" y="1754835"/>
            <a:ext cx="3916680" cy="3529749"/>
          </a:xfrm>
          <a:prstGeom prst="rect">
            <a:avLst/>
          </a:prstGeom>
        </p:spPr>
        <p:txBody>
          <a:bodyPr vert="horz" wrap="square" lIns="0" tIns="12065" rIns="0" bIns="0" rtlCol="0">
            <a:spAutoFit/>
          </a:bodyPr>
          <a:lstStyle/>
          <a:p>
            <a:pPr marL="355600" marR="801370" indent="-342900" algn="just">
              <a:spcBef>
                <a:spcPts val="95"/>
              </a:spcBef>
              <a:buFont typeface="Arial" panose="020B0604020202020204" pitchFamily="34" charset="0"/>
              <a:buChar char="•"/>
            </a:pPr>
            <a:r>
              <a:rPr sz="2400" b="1" spc="-10" dirty="0">
                <a:latin typeface="Cambria" panose="02040503050406030204" pitchFamily="18" charset="0"/>
                <a:ea typeface="Cambria" panose="02040503050406030204" pitchFamily="18" charset="0"/>
                <a:cs typeface="Calibri"/>
              </a:rPr>
              <a:t>Paper</a:t>
            </a:r>
            <a:r>
              <a:rPr sz="2400" b="1" dirty="0">
                <a:latin typeface="Cambria" panose="02040503050406030204" pitchFamily="18" charset="0"/>
                <a:ea typeface="Cambria" panose="02040503050406030204" pitchFamily="18" charset="0"/>
                <a:cs typeface="Calibri"/>
              </a:rPr>
              <a:t> </a:t>
            </a:r>
            <a:r>
              <a:rPr sz="2400" b="1" spc="-5" dirty="0">
                <a:latin typeface="Cambria" panose="02040503050406030204" pitchFamily="18" charset="0"/>
                <a:ea typeface="Cambria" panose="02040503050406030204" pitchFamily="18" charset="0"/>
                <a:cs typeface="Calibri"/>
              </a:rPr>
              <a:t>on</a:t>
            </a:r>
            <a:r>
              <a:rPr sz="2400" b="1" spc="10" dirty="0">
                <a:latin typeface="Cambria" panose="02040503050406030204" pitchFamily="18" charset="0"/>
                <a:ea typeface="Cambria" panose="02040503050406030204" pitchFamily="18" charset="0"/>
                <a:cs typeface="Calibri"/>
              </a:rPr>
              <a:t> </a:t>
            </a:r>
            <a:r>
              <a:rPr sz="2400" b="1" spc="-5" dirty="0">
                <a:latin typeface="Cambria" panose="02040503050406030204" pitchFamily="18" charset="0"/>
                <a:ea typeface="Cambria" panose="02040503050406030204" pitchFamily="18" charset="0"/>
                <a:cs typeface="Calibri"/>
              </a:rPr>
              <a:t>the </a:t>
            </a:r>
            <a:r>
              <a:rPr sz="2400" b="1" spc="-10" dirty="0">
                <a:latin typeface="Cambria" panose="02040503050406030204" pitchFamily="18" charset="0"/>
                <a:ea typeface="Cambria" panose="02040503050406030204" pitchFamily="18" charset="0"/>
                <a:cs typeface="Calibri"/>
              </a:rPr>
              <a:t>left</a:t>
            </a:r>
            <a:r>
              <a:rPr sz="2400" b="1" spc="5" dirty="0">
                <a:latin typeface="Cambria" panose="02040503050406030204" pitchFamily="18" charset="0"/>
                <a:ea typeface="Cambria" panose="02040503050406030204" pitchFamily="18" charset="0"/>
                <a:cs typeface="Calibri"/>
              </a:rPr>
              <a:t> </a:t>
            </a:r>
            <a:r>
              <a:rPr sz="2400" b="1" spc="-5" dirty="0">
                <a:latin typeface="Cambria" panose="02040503050406030204" pitchFamily="18" charset="0"/>
                <a:ea typeface="Cambria" panose="02040503050406030204" pitchFamily="18" charset="0"/>
                <a:cs typeface="Calibri"/>
              </a:rPr>
              <a:t>is</a:t>
            </a:r>
            <a:r>
              <a:rPr sz="2400" b="1" spc="-10" dirty="0">
                <a:latin typeface="Cambria" panose="02040503050406030204" pitchFamily="18" charset="0"/>
                <a:ea typeface="Cambria" panose="02040503050406030204" pitchFamily="18" charset="0"/>
                <a:cs typeface="Calibri"/>
              </a:rPr>
              <a:t> </a:t>
            </a:r>
            <a:r>
              <a:rPr sz="2400" b="1" spc="-5" dirty="0">
                <a:latin typeface="Cambria" panose="02040503050406030204" pitchFamily="18" charset="0"/>
                <a:ea typeface="Cambria" panose="02040503050406030204" pitchFamily="18" charset="0"/>
                <a:cs typeface="Calibri"/>
              </a:rPr>
              <a:t>in</a:t>
            </a:r>
            <a:r>
              <a:rPr sz="2400" b="1" spc="-10" dirty="0">
                <a:latin typeface="Cambria" panose="02040503050406030204" pitchFamily="18" charset="0"/>
                <a:ea typeface="Cambria" panose="02040503050406030204" pitchFamily="18" charset="0"/>
                <a:cs typeface="Calibri"/>
              </a:rPr>
              <a:t> </a:t>
            </a:r>
            <a:r>
              <a:rPr sz="2400" b="1" spc="-25" dirty="0">
                <a:latin typeface="Cambria" panose="02040503050406030204" pitchFamily="18" charset="0"/>
                <a:ea typeface="Cambria" panose="02040503050406030204" pitchFamily="18" charset="0"/>
                <a:cs typeface="Calibri"/>
              </a:rPr>
              <a:t>shadow.</a:t>
            </a:r>
            <a:r>
              <a:rPr sz="2400" b="1" spc="55" dirty="0">
                <a:latin typeface="Cambria" panose="02040503050406030204" pitchFamily="18" charset="0"/>
                <a:ea typeface="Cambria" panose="02040503050406030204" pitchFamily="18" charset="0"/>
                <a:cs typeface="Calibri"/>
              </a:rPr>
              <a:t> </a:t>
            </a:r>
            <a:r>
              <a:rPr sz="2400" b="1" spc="-5" dirty="0">
                <a:latin typeface="Cambria" panose="02040503050406030204" pitchFamily="18" charset="0"/>
                <a:ea typeface="Cambria" panose="02040503050406030204" pitchFamily="18" charset="0"/>
                <a:cs typeface="Calibri"/>
              </a:rPr>
              <a:t>It</a:t>
            </a:r>
            <a:r>
              <a:rPr sz="2400" b="1" spc="10" dirty="0">
                <a:latin typeface="Cambria" panose="02040503050406030204" pitchFamily="18" charset="0"/>
                <a:ea typeface="Cambria" panose="02040503050406030204" pitchFamily="18" charset="0"/>
                <a:cs typeface="Calibri"/>
              </a:rPr>
              <a:t> </a:t>
            </a:r>
            <a:r>
              <a:rPr sz="2400" b="1" spc="-5" dirty="0">
                <a:latin typeface="Cambria" panose="02040503050406030204" pitchFamily="18" charset="0"/>
                <a:ea typeface="Cambria" panose="02040503050406030204" pitchFamily="18" charset="0"/>
                <a:cs typeface="Calibri"/>
              </a:rPr>
              <a:t>has</a:t>
            </a:r>
            <a:r>
              <a:rPr sz="2400" b="1" dirty="0">
                <a:latin typeface="Cambria" panose="02040503050406030204" pitchFamily="18" charset="0"/>
                <a:ea typeface="Cambria" panose="02040503050406030204" pitchFamily="18" charset="0"/>
                <a:cs typeface="Calibri"/>
              </a:rPr>
              <a:t> </a:t>
            </a:r>
            <a:r>
              <a:rPr sz="2400" b="1" spc="-10" dirty="0">
                <a:latin typeface="Cambria" panose="02040503050406030204" pitchFamily="18" charset="0"/>
                <a:ea typeface="Cambria" panose="02040503050406030204" pitchFamily="18" charset="0"/>
                <a:cs typeface="Calibri"/>
              </a:rPr>
              <a:t>lower</a:t>
            </a:r>
            <a:r>
              <a:rPr sz="2400" b="1" spc="25" dirty="0">
                <a:latin typeface="Cambria" panose="02040503050406030204" pitchFamily="18" charset="0"/>
                <a:ea typeface="Cambria" panose="02040503050406030204" pitchFamily="18" charset="0"/>
                <a:cs typeface="Calibri"/>
              </a:rPr>
              <a:t> </a:t>
            </a:r>
            <a:r>
              <a:rPr sz="2400" b="1" spc="-10" dirty="0">
                <a:latin typeface="Cambria" panose="02040503050406030204" pitchFamily="18" charset="0"/>
                <a:ea typeface="Cambria" panose="02040503050406030204" pitchFamily="18" charset="0"/>
                <a:cs typeface="Calibri"/>
              </a:rPr>
              <a:t>physical</a:t>
            </a:r>
            <a:r>
              <a:rPr sz="2400" b="1" spc="-25" dirty="0">
                <a:latin typeface="Cambria" panose="02040503050406030204" pitchFamily="18" charset="0"/>
                <a:ea typeface="Cambria" panose="02040503050406030204" pitchFamily="18" charset="0"/>
                <a:cs typeface="Calibri"/>
              </a:rPr>
              <a:t> </a:t>
            </a:r>
            <a:r>
              <a:rPr sz="2400" b="1" spc="-5" dirty="0">
                <a:latin typeface="Cambria" panose="02040503050406030204" pitchFamily="18" charset="0"/>
                <a:ea typeface="Cambria" panose="02040503050406030204" pitchFamily="18" charset="0"/>
                <a:cs typeface="Calibri"/>
              </a:rPr>
              <a:t>intensity</a:t>
            </a:r>
            <a:r>
              <a:rPr sz="2400" b="1" spc="-15" dirty="0">
                <a:latin typeface="Cambria" panose="02040503050406030204" pitchFamily="18" charset="0"/>
                <a:ea typeface="Cambria" panose="02040503050406030204" pitchFamily="18" charset="0"/>
                <a:cs typeface="Calibri"/>
              </a:rPr>
              <a:t> </a:t>
            </a:r>
            <a:r>
              <a:rPr sz="2400" b="1" spc="-5" dirty="0">
                <a:latin typeface="Cambria" panose="02040503050406030204" pitchFamily="18" charset="0"/>
                <a:ea typeface="Cambria" panose="02040503050406030204" pitchFamily="18" charset="0"/>
                <a:cs typeface="Calibri"/>
              </a:rPr>
              <a:t>and</a:t>
            </a:r>
            <a:r>
              <a:rPr sz="2400" b="1" spc="-10" dirty="0">
                <a:latin typeface="Cambria" panose="02040503050406030204" pitchFamily="18" charset="0"/>
                <a:ea typeface="Cambria" panose="02040503050406030204" pitchFamily="18" charset="0"/>
                <a:cs typeface="Calibri"/>
              </a:rPr>
              <a:t> </a:t>
            </a:r>
            <a:r>
              <a:rPr sz="2400" b="1" spc="-5" dirty="0">
                <a:latin typeface="Cambria" panose="02040503050406030204" pitchFamily="18" charset="0"/>
                <a:ea typeface="Cambria" panose="02040503050406030204" pitchFamily="18" charset="0"/>
                <a:cs typeface="Calibri"/>
              </a:rPr>
              <a:t>it</a:t>
            </a:r>
            <a:r>
              <a:rPr sz="2400" b="1" spc="-15" dirty="0">
                <a:latin typeface="Cambria" panose="02040503050406030204" pitchFamily="18" charset="0"/>
                <a:ea typeface="Cambria" panose="02040503050406030204" pitchFamily="18" charset="0"/>
                <a:cs typeface="Calibri"/>
              </a:rPr>
              <a:t> </a:t>
            </a:r>
            <a:r>
              <a:rPr sz="2400" b="1" spc="-10" dirty="0">
                <a:latin typeface="Cambria" panose="02040503050406030204" pitchFamily="18" charset="0"/>
                <a:ea typeface="Cambria" panose="02040503050406030204" pitchFamily="18" charset="0"/>
                <a:cs typeface="Calibri"/>
              </a:rPr>
              <a:t>appears </a:t>
            </a:r>
            <a:r>
              <a:rPr sz="2400" b="1" spc="-350" dirty="0">
                <a:latin typeface="Cambria" panose="02040503050406030204" pitchFamily="18" charset="0"/>
                <a:ea typeface="Cambria" panose="02040503050406030204" pitchFamily="18" charset="0"/>
                <a:cs typeface="Calibri"/>
              </a:rPr>
              <a:t> </a:t>
            </a:r>
            <a:r>
              <a:rPr sz="2400" b="1" spc="-35" dirty="0">
                <a:latin typeface="Cambria" panose="02040503050406030204" pitchFamily="18" charset="0"/>
                <a:ea typeface="Cambria" panose="02040503050406030204" pitchFamily="18" charset="0"/>
                <a:cs typeface="Calibri"/>
              </a:rPr>
              <a:t>darker.</a:t>
            </a:r>
            <a:r>
              <a:rPr sz="2400" b="1" spc="50" dirty="0">
                <a:latin typeface="Cambria" panose="02040503050406030204" pitchFamily="18" charset="0"/>
                <a:ea typeface="Cambria" panose="02040503050406030204" pitchFamily="18" charset="0"/>
                <a:cs typeface="Calibri"/>
              </a:rPr>
              <a:t> </a:t>
            </a:r>
            <a:endParaRPr lang="en-US" sz="2400" b="1" spc="50" dirty="0">
              <a:latin typeface="Cambria" panose="02040503050406030204" pitchFamily="18" charset="0"/>
              <a:ea typeface="Cambria" panose="02040503050406030204" pitchFamily="18" charset="0"/>
              <a:cs typeface="Calibri"/>
            </a:endParaRPr>
          </a:p>
          <a:p>
            <a:pPr marL="355600" marR="801370" indent="-342900" algn="just">
              <a:spcBef>
                <a:spcPts val="95"/>
              </a:spcBef>
              <a:buFont typeface="Arial" panose="020B0604020202020204" pitchFamily="34" charset="0"/>
              <a:buChar char="•"/>
            </a:pPr>
            <a:endParaRPr lang="en-US" sz="2400" b="1" spc="50" dirty="0">
              <a:latin typeface="Cambria" panose="02040503050406030204" pitchFamily="18" charset="0"/>
              <a:ea typeface="Cambria" panose="02040503050406030204" pitchFamily="18" charset="0"/>
              <a:cs typeface="Calibri"/>
            </a:endParaRPr>
          </a:p>
          <a:p>
            <a:pPr marL="355600" marR="801370" indent="-342900" algn="just">
              <a:spcBef>
                <a:spcPts val="95"/>
              </a:spcBef>
              <a:buFont typeface="Arial" panose="020B0604020202020204" pitchFamily="34" charset="0"/>
              <a:buChar char="•"/>
            </a:pPr>
            <a:r>
              <a:rPr sz="2400" b="1" spc="-10" dirty="0">
                <a:latin typeface="Cambria" panose="02040503050406030204" pitchFamily="18" charset="0"/>
                <a:ea typeface="Cambria" panose="02040503050406030204" pitchFamily="18" charset="0"/>
                <a:cs typeface="Calibri"/>
              </a:rPr>
              <a:t>But</a:t>
            </a:r>
            <a:r>
              <a:rPr sz="2400" b="1" spc="5" dirty="0">
                <a:latin typeface="Cambria" panose="02040503050406030204" pitchFamily="18" charset="0"/>
                <a:ea typeface="Cambria" panose="02040503050406030204" pitchFamily="18" charset="0"/>
                <a:cs typeface="Calibri"/>
              </a:rPr>
              <a:t> </a:t>
            </a:r>
            <a:r>
              <a:rPr sz="2400" b="1" spc="-5" dirty="0">
                <a:latin typeface="Cambria" panose="02040503050406030204" pitchFamily="18" charset="0"/>
                <a:ea typeface="Cambria" panose="02040503050406030204" pitchFamily="18" charset="0"/>
                <a:cs typeface="Calibri"/>
              </a:rPr>
              <a:t>do</a:t>
            </a:r>
            <a:r>
              <a:rPr lang="en-US" sz="2400" b="1" spc="5" dirty="0">
                <a:latin typeface="Cambria" panose="02040503050406030204" pitchFamily="18" charset="0"/>
                <a:ea typeface="Cambria" panose="02040503050406030204" pitchFamily="18" charset="0"/>
                <a:cs typeface="Calibri"/>
              </a:rPr>
              <a:t> </a:t>
            </a:r>
            <a:r>
              <a:rPr sz="2400" b="1" spc="-5" dirty="0">
                <a:latin typeface="Cambria" panose="02040503050406030204" pitchFamily="18" charset="0"/>
                <a:ea typeface="Cambria" panose="02040503050406030204" pitchFamily="18" charset="0"/>
                <a:cs typeface="Calibri"/>
              </a:rPr>
              <a:t>both </a:t>
            </a:r>
            <a:r>
              <a:rPr sz="2400" b="1" spc="-15" dirty="0">
                <a:latin typeface="Cambria" panose="02040503050406030204" pitchFamily="18" charset="0"/>
                <a:ea typeface="Cambria" panose="02040503050406030204" pitchFamily="18" charset="0"/>
                <a:cs typeface="Calibri"/>
              </a:rPr>
              <a:t>papers</a:t>
            </a:r>
            <a:r>
              <a:rPr sz="2400" b="1" spc="5" dirty="0">
                <a:latin typeface="Cambria" panose="02040503050406030204" pitchFamily="18" charset="0"/>
                <a:ea typeface="Cambria" panose="02040503050406030204" pitchFamily="18" charset="0"/>
                <a:cs typeface="Calibri"/>
              </a:rPr>
              <a:t> </a:t>
            </a:r>
            <a:r>
              <a:rPr sz="2400" b="1" spc="-10" dirty="0">
                <a:latin typeface="Cambria" panose="02040503050406030204" pitchFamily="18" charset="0"/>
                <a:ea typeface="Cambria" panose="02040503050406030204" pitchFamily="18" charset="0"/>
                <a:cs typeface="Calibri"/>
              </a:rPr>
              <a:t>seem</a:t>
            </a:r>
            <a:r>
              <a:rPr sz="2400" b="1" spc="15" dirty="0">
                <a:latin typeface="Cambria" panose="02040503050406030204" pitchFamily="18" charset="0"/>
                <a:ea typeface="Cambria" panose="02040503050406030204" pitchFamily="18" charset="0"/>
                <a:cs typeface="Calibri"/>
              </a:rPr>
              <a:t> </a:t>
            </a:r>
            <a:r>
              <a:rPr sz="2400" b="1" spc="-10" dirty="0">
                <a:latin typeface="Cambria" panose="02040503050406030204" pitchFamily="18" charset="0"/>
                <a:ea typeface="Cambria" panose="02040503050406030204" pitchFamily="18" charset="0"/>
                <a:cs typeface="Calibri"/>
              </a:rPr>
              <a:t>to</a:t>
            </a:r>
            <a:r>
              <a:rPr sz="2400" b="1" spc="-5" dirty="0">
                <a:latin typeface="Cambria" panose="02040503050406030204" pitchFamily="18" charset="0"/>
                <a:ea typeface="Cambria" panose="02040503050406030204" pitchFamily="18" charset="0"/>
                <a:cs typeface="Calibri"/>
              </a:rPr>
              <a:t> be</a:t>
            </a:r>
            <a:r>
              <a:rPr sz="2400" b="1" spc="5" dirty="0">
                <a:latin typeface="Cambria" panose="02040503050406030204" pitchFamily="18" charset="0"/>
                <a:ea typeface="Cambria" panose="02040503050406030204" pitchFamily="18" charset="0"/>
                <a:cs typeface="Calibri"/>
              </a:rPr>
              <a:t> </a:t>
            </a:r>
            <a:r>
              <a:rPr sz="2400" b="1" spc="-5" dirty="0">
                <a:latin typeface="Cambria" panose="02040503050406030204" pitchFamily="18" charset="0"/>
                <a:ea typeface="Cambria" panose="02040503050406030204" pitchFamily="18" charset="0"/>
                <a:cs typeface="Calibri"/>
              </a:rPr>
              <a:t>of</a:t>
            </a:r>
            <a:r>
              <a:rPr sz="2400" b="1" spc="10" dirty="0">
                <a:latin typeface="Cambria" panose="02040503050406030204" pitchFamily="18" charset="0"/>
                <a:ea typeface="Cambria" panose="02040503050406030204" pitchFamily="18" charset="0"/>
                <a:cs typeface="Calibri"/>
              </a:rPr>
              <a:t> </a:t>
            </a:r>
            <a:r>
              <a:rPr sz="2400" b="1" spc="-10" dirty="0">
                <a:latin typeface="Cambria" panose="02040503050406030204" pitchFamily="18" charset="0"/>
                <a:ea typeface="Cambria" panose="02040503050406030204" pitchFamily="18" charset="0"/>
                <a:cs typeface="Calibri"/>
              </a:rPr>
              <a:t>same</a:t>
            </a:r>
            <a:r>
              <a:rPr sz="2400" b="1" spc="-5" dirty="0">
                <a:latin typeface="Cambria" panose="02040503050406030204" pitchFamily="18" charset="0"/>
                <a:ea typeface="Cambria" panose="02040503050406030204" pitchFamily="18" charset="0"/>
                <a:cs typeface="Calibri"/>
              </a:rPr>
              <a:t> (white)</a:t>
            </a:r>
            <a:r>
              <a:rPr sz="2400" b="1" spc="15" dirty="0">
                <a:latin typeface="Cambria" panose="02040503050406030204" pitchFamily="18" charset="0"/>
                <a:ea typeface="Cambria" panose="02040503050406030204" pitchFamily="18" charset="0"/>
                <a:cs typeface="Calibri"/>
              </a:rPr>
              <a:t> </a:t>
            </a:r>
            <a:r>
              <a:rPr sz="2400" b="1" spc="-5" dirty="0">
                <a:latin typeface="Cambria" panose="02040503050406030204" pitchFamily="18" charset="0"/>
                <a:ea typeface="Cambria" panose="02040503050406030204" pitchFamily="18" charset="0"/>
                <a:cs typeface="Calibri"/>
              </a:rPr>
              <a:t>material?</a:t>
            </a:r>
            <a:endParaRPr sz="2400" b="1" dirty="0">
              <a:latin typeface="Cambria" panose="02040503050406030204" pitchFamily="18" charset="0"/>
              <a:ea typeface="Cambria" panose="02040503050406030204" pitchFamily="18" charset="0"/>
              <a:cs typeface="Calibri"/>
            </a:endParaRPr>
          </a:p>
          <a:p>
            <a:pPr marL="285750" marR="5080" indent="-285750" algn="r">
              <a:lnSpc>
                <a:spcPts val="1155"/>
              </a:lnSpc>
              <a:buFont typeface="Arial" panose="020B0604020202020204" pitchFamily="34" charset="0"/>
              <a:buChar char="•"/>
            </a:pPr>
            <a:endParaRPr b="1" dirty="0">
              <a:latin typeface="Cambria" panose="02040503050406030204" pitchFamily="18" charset="0"/>
              <a:ea typeface="Cambria" panose="02040503050406030204" pitchFamily="18" charset="0"/>
              <a:cs typeface="Calibri"/>
            </a:endParaRPr>
          </a:p>
        </p:txBody>
      </p:sp>
      <p:pic>
        <p:nvPicPr>
          <p:cNvPr id="4" name="object 4"/>
          <p:cNvPicPr/>
          <p:nvPr/>
        </p:nvPicPr>
        <p:blipFill>
          <a:blip r:embed="rId2" cstate="print"/>
          <a:stretch>
            <a:fillRect/>
          </a:stretch>
        </p:blipFill>
        <p:spPr>
          <a:xfrm>
            <a:off x="167145" y="1754835"/>
            <a:ext cx="7579347" cy="4206240"/>
          </a:xfrm>
          <a:prstGeom prst="rect">
            <a:avLst/>
          </a:prstGeom>
        </p:spPr>
      </p:pic>
      <p:sp>
        <p:nvSpPr>
          <p:cNvPr id="5" name="Date Placeholder 4"/>
          <p:cNvSpPr>
            <a:spLocks noGrp="1"/>
          </p:cNvSpPr>
          <p:nvPr>
            <p:ph type="dt" sz="half" idx="10"/>
          </p:nvPr>
        </p:nvSpPr>
        <p:spPr/>
        <p:txBody>
          <a:bodyPr/>
          <a:lstStyle/>
          <a:p>
            <a:fld id="{303955F5-D5CB-4109-BB85-D756B8658F26}" type="datetime1">
              <a:rPr lang="en-US" smtClean="0"/>
              <a:t>7/27/2023</a:t>
            </a:fld>
            <a:endParaRPr lang="en-US"/>
          </a:p>
        </p:txBody>
      </p:sp>
      <p:sp>
        <p:nvSpPr>
          <p:cNvPr id="6" name="Slide Number Placeholder 5"/>
          <p:cNvSpPr>
            <a:spLocks noGrp="1"/>
          </p:cNvSpPr>
          <p:nvPr>
            <p:ph type="sldNum" sz="quarter" idx="12"/>
          </p:nvPr>
        </p:nvSpPr>
        <p:spPr/>
        <p:txBody>
          <a:bodyPr/>
          <a:lstStyle/>
          <a:p>
            <a:fld id="{F7538EF2-3B4A-43EB-A07E-4B2FF3B02ADE}" type="slidenum">
              <a:rPr lang="en-US" smtClean="0"/>
              <a:t>27</a:t>
            </a:fld>
            <a:endParaRPr lang="en-US"/>
          </a:p>
        </p:txBody>
      </p:sp>
    </p:spTree>
    <p:extLst>
      <p:ext uri="{BB962C8B-B14F-4D97-AF65-F5344CB8AC3E}">
        <p14:creationId xmlns:p14="http://schemas.microsoft.com/office/powerpoint/2010/main" val="4288242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1280" y="294207"/>
            <a:ext cx="5746622" cy="627736"/>
          </a:xfrm>
          <a:prstGeom prst="rect">
            <a:avLst/>
          </a:prstGeom>
        </p:spPr>
        <p:txBody>
          <a:bodyPr vert="horz" wrap="square" lIns="0" tIns="12065" rIns="0" bIns="0" rtlCol="0" anchor="ctr">
            <a:spAutoFit/>
          </a:bodyPr>
          <a:lstStyle/>
          <a:p>
            <a:pPr marL="12700">
              <a:lnSpc>
                <a:spcPct val="100000"/>
              </a:lnSpc>
              <a:spcBef>
                <a:spcPts val="95"/>
              </a:spcBef>
            </a:pPr>
            <a:r>
              <a:rPr sz="4000" b="1" spc="-5" dirty="0">
                <a:latin typeface="Cambria" panose="02040503050406030204" pitchFamily="18" charset="0"/>
                <a:ea typeface="Cambria" panose="02040503050406030204" pitchFamily="18" charset="0"/>
              </a:rPr>
              <a:t>Which</a:t>
            </a:r>
            <a:r>
              <a:rPr sz="4000" b="1" spc="-15" dirty="0">
                <a:latin typeface="Cambria" panose="02040503050406030204" pitchFamily="18" charset="0"/>
                <a:ea typeface="Cambria" panose="02040503050406030204" pitchFamily="18" charset="0"/>
              </a:rPr>
              <a:t> </a:t>
            </a:r>
            <a:r>
              <a:rPr sz="4000" b="1" spc="-5" dirty="0">
                <a:latin typeface="Cambria" panose="02040503050406030204" pitchFamily="18" charset="0"/>
                <a:ea typeface="Cambria" panose="02040503050406030204" pitchFamily="18" charset="0"/>
              </a:rPr>
              <a:t>paper</a:t>
            </a:r>
            <a:r>
              <a:rPr sz="4000" b="1" spc="-20" dirty="0">
                <a:latin typeface="Cambria" panose="02040503050406030204" pitchFamily="18" charset="0"/>
                <a:ea typeface="Cambria" panose="02040503050406030204" pitchFamily="18" charset="0"/>
              </a:rPr>
              <a:t> </a:t>
            </a:r>
            <a:r>
              <a:rPr sz="4000" b="1" spc="-5" dirty="0">
                <a:latin typeface="Cambria" panose="02040503050406030204" pitchFamily="18" charset="0"/>
                <a:ea typeface="Cambria" panose="02040503050406030204" pitchFamily="18" charset="0"/>
              </a:rPr>
              <a:t>is</a:t>
            </a:r>
            <a:r>
              <a:rPr sz="4000" b="1" spc="-15" dirty="0">
                <a:latin typeface="Cambria" panose="02040503050406030204" pitchFamily="18" charset="0"/>
                <a:ea typeface="Cambria" panose="02040503050406030204" pitchFamily="18" charset="0"/>
              </a:rPr>
              <a:t> lighter </a:t>
            </a:r>
            <a:r>
              <a:rPr sz="4000" b="1" spc="-5" dirty="0">
                <a:latin typeface="Cambria" panose="02040503050406030204" pitchFamily="18" charset="0"/>
                <a:ea typeface="Cambria" panose="02040503050406030204" pitchFamily="18" charset="0"/>
              </a:rPr>
              <a:t>?</a:t>
            </a:r>
            <a:endParaRPr sz="4000" b="1">
              <a:latin typeface="Cambria" panose="02040503050406030204" pitchFamily="18" charset="0"/>
              <a:ea typeface="Cambria" panose="02040503050406030204" pitchFamily="18" charset="0"/>
            </a:endParaRPr>
          </a:p>
        </p:txBody>
      </p:sp>
      <p:pic>
        <p:nvPicPr>
          <p:cNvPr id="4" name="object 4"/>
          <p:cNvPicPr/>
          <p:nvPr/>
        </p:nvPicPr>
        <p:blipFill>
          <a:blip r:embed="rId2" cstate="print"/>
          <a:stretch>
            <a:fillRect/>
          </a:stretch>
        </p:blipFill>
        <p:spPr>
          <a:xfrm>
            <a:off x="223606" y="1200912"/>
            <a:ext cx="7225705" cy="4224528"/>
          </a:xfrm>
          <a:prstGeom prst="rect">
            <a:avLst/>
          </a:prstGeom>
        </p:spPr>
      </p:pic>
      <p:sp>
        <p:nvSpPr>
          <p:cNvPr id="5" name="object 5"/>
          <p:cNvSpPr txBox="1"/>
          <p:nvPr/>
        </p:nvSpPr>
        <p:spPr>
          <a:xfrm>
            <a:off x="8165591" y="1413763"/>
            <a:ext cx="3630169" cy="2500043"/>
          </a:xfrm>
          <a:prstGeom prst="rect">
            <a:avLst/>
          </a:prstGeom>
        </p:spPr>
        <p:txBody>
          <a:bodyPr vert="horz" wrap="square" lIns="0" tIns="12065" rIns="0" bIns="0" rtlCol="0">
            <a:spAutoFit/>
          </a:bodyPr>
          <a:lstStyle/>
          <a:p>
            <a:pPr marL="355600" indent="-342900" algn="just">
              <a:spcBef>
                <a:spcPts val="95"/>
              </a:spcBef>
              <a:buFont typeface="Arial" panose="020B0604020202020204" pitchFamily="34" charset="0"/>
              <a:buChar char="•"/>
            </a:pPr>
            <a:r>
              <a:rPr sz="2000" b="1" spc="-5" dirty="0">
                <a:latin typeface="Cambria" panose="02040503050406030204" pitchFamily="18" charset="0"/>
                <a:ea typeface="Cambria" panose="02040503050406030204" pitchFamily="18" charset="0"/>
                <a:cs typeface="Calibri"/>
              </a:rPr>
              <a:t>Image</a:t>
            </a:r>
            <a:r>
              <a:rPr sz="2000" b="1" spc="-20" dirty="0">
                <a:latin typeface="Cambria" panose="02040503050406030204" pitchFamily="18" charset="0"/>
                <a:ea typeface="Cambria" panose="02040503050406030204" pitchFamily="18" charset="0"/>
                <a:cs typeface="Calibri"/>
              </a:rPr>
              <a:t> </a:t>
            </a:r>
            <a:r>
              <a:rPr sz="2000" b="1" spc="-5" dirty="0">
                <a:latin typeface="Cambria" panose="02040503050406030204" pitchFamily="18" charset="0"/>
                <a:ea typeface="Cambria" panose="02040503050406030204" pitchFamily="18" charset="0"/>
                <a:cs typeface="Calibri"/>
              </a:rPr>
              <a:t>is </a:t>
            </a:r>
            <a:r>
              <a:rPr sz="2000" b="1" spc="-10" dirty="0">
                <a:latin typeface="Cambria" panose="02040503050406030204" pitchFamily="18" charset="0"/>
                <a:ea typeface="Cambria" panose="02040503050406030204" pitchFamily="18" charset="0"/>
                <a:cs typeface="Calibri"/>
              </a:rPr>
              <a:t>processed</a:t>
            </a:r>
            <a:r>
              <a:rPr sz="2000" b="1" spc="35" dirty="0">
                <a:latin typeface="Cambria" panose="02040503050406030204" pitchFamily="18" charset="0"/>
                <a:ea typeface="Cambria" panose="02040503050406030204" pitchFamily="18" charset="0"/>
                <a:cs typeface="Calibri"/>
              </a:rPr>
              <a:t> </a:t>
            </a:r>
            <a:r>
              <a:rPr sz="2000" b="1" spc="-5" dirty="0">
                <a:latin typeface="Cambria" panose="02040503050406030204" pitchFamily="18" charset="0"/>
                <a:ea typeface="Cambria" panose="02040503050406030204" pitchFamily="18" charset="0"/>
                <a:cs typeface="Calibri"/>
              </a:rPr>
              <a:t>so</a:t>
            </a:r>
            <a:r>
              <a:rPr sz="2000" b="1" spc="5" dirty="0">
                <a:latin typeface="Cambria" panose="02040503050406030204" pitchFamily="18" charset="0"/>
                <a:ea typeface="Cambria" panose="02040503050406030204" pitchFamily="18" charset="0"/>
                <a:cs typeface="Calibri"/>
              </a:rPr>
              <a:t> </a:t>
            </a:r>
            <a:r>
              <a:rPr sz="2000" b="1" spc="-10" dirty="0">
                <a:latin typeface="Cambria" panose="02040503050406030204" pitchFamily="18" charset="0"/>
                <a:ea typeface="Cambria" panose="02040503050406030204" pitchFamily="18" charset="0"/>
                <a:cs typeface="Calibri"/>
              </a:rPr>
              <a:t>that</a:t>
            </a:r>
            <a:r>
              <a:rPr sz="2000" b="1" spc="-15" dirty="0">
                <a:latin typeface="Cambria" panose="02040503050406030204" pitchFamily="18" charset="0"/>
                <a:ea typeface="Cambria" panose="02040503050406030204" pitchFamily="18" charset="0"/>
                <a:cs typeface="Calibri"/>
              </a:rPr>
              <a:t> </a:t>
            </a:r>
            <a:r>
              <a:rPr sz="2000" b="1" spc="-5" dirty="0">
                <a:latin typeface="Cambria" panose="02040503050406030204" pitchFamily="18" charset="0"/>
                <a:ea typeface="Cambria" panose="02040503050406030204" pitchFamily="18" charset="0"/>
                <a:cs typeface="Calibri"/>
              </a:rPr>
              <a:t>the</a:t>
            </a:r>
            <a:r>
              <a:rPr sz="2000" b="1" dirty="0">
                <a:latin typeface="Cambria" panose="02040503050406030204" pitchFamily="18" charset="0"/>
                <a:ea typeface="Cambria" panose="02040503050406030204" pitchFamily="18" charset="0"/>
                <a:cs typeface="Calibri"/>
              </a:rPr>
              <a:t> </a:t>
            </a:r>
            <a:r>
              <a:rPr sz="2000" b="1" spc="-10" dirty="0">
                <a:latin typeface="Cambria" panose="02040503050406030204" pitchFamily="18" charset="0"/>
                <a:ea typeface="Cambria" panose="02040503050406030204" pitchFamily="18" charset="0"/>
                <a:cs typeface="Calibri"/>
              </a:rPr>
              <a:t>right</a:t>
            </a:r>
            <a:r>
              <a:rPr sz="2000" b="1" dirty="0">
                <a:latin typeface="Cambria" panose="02040503050406030204" pitchFamily="18" charset="0"/>
                <a:ea typeface="Cambria" panose="02040503050406030204" pitchFamily="18" charset="0"/>
                <a:cs typeface="Calibri"/>
              </a:rPr>
              <a:t> </a:t>
            </a:r>
            <a:r>
              <a:rPr sz="2000" b="1" spc="-5" dirty="0">
                <a:latin typeface="Cambria" panose="02040503050406030204" pitchFamily="18" charset="0"/>
                <a:ea typeface="Cambria" panose="02040503050406030204" pitchFamily="18" charset="0"/>
                <a:cs typeface="Calibri"/>
              </a:rPr>
              <a:t>paper is</a:t>
            </a:r>
            <a:r>
              <a:rPr sz="2000" b="1" dirty="0">
                <a:latin typeface="Cambria" panose="02040503050406030204" pitchFamily="18" charset="0"/>
                <a:ea typeface="Cambria" panose="02040503050406030204" pitchFamily="18" charset="0"/>
                <a:cs typeface="Calibri"/>
              </a:rPr>
              <a:t> </a:t>
            </a:r>
            <a:r>
              <a:rPr sz="2000" b="1" spc="-5" dirty="0">
                <a:latin typeface="Cambria" panose="02040503050406030204" pitchFamily="18" charset="0"/>
                <a:ea typeface="Cambria" panose="02040503050406030204" pitchFamily="18" charset="0"/>
                <a:cs typeface="Calibri"/>
              </a:rPr>
              <a:t>given</a:t>
            </a:r>
            <a:r>
              <a:rPr sz="2000" b="1" spc="-15" dirty="0">
                <a:latin typeface="Cambria" panose="02040503050406030204" pitchFamily="18" charset="0"/>
                <a:ea typeface="Cambria" panose="02040503050406030204" pitchFamily="18" charset="0"/>
                <a:cs typeface="Calibri"/>
              </a:rPr>
              <a:t> </a:t>
            </a:r>
            <a:r>
              <a:rPr sz="2000" b="1" spc="-10" dirty="0">
                <a:latin typeface="Cambria" panose="02040503050406030204" pitchFamily="18" charset="0"/>
                <a:ea typeface="Cambria" panose="02040503050406030204" pitchFamily="18" charset="0"/>
                <a:cs typeface="Calibri"/>
              </a:rPr>
              <a:t>same</a:t>
            </a:r>
            <a:r>
              <a:rPr sz="2000" b="1" spc="10" dirty="0">
                <a:latin typeface="Cambria" panose="02040503050406030204" pitchFamily="18" charset="0"/>
                <a:ea typeface="Cambria" panose="02040503050406030204" pitchFamily="18" charset="0"/>
                <a:cs typeface="Calibri"/>
              </a:rPr>
              <a:t> </a:t>
            </a:r>
            <a:r>
              <a:rPr sz="2000" b="1" spc="-5" dirty="0">
                <a:latin typeface="Cambria" panose="02040503050406030204" pitchFamily="18" charset="0"/>
                <a:ea typeface="Cambria" panose="02040503050406030204" pitchFamily="18" charset="0"/>
                <a:cs typeface="Calibri"/>
              </a:rPr>
              <a:t>image</a:t>
            </a:r>
            <a:r>
              <a:rPr sz="2000" b="1" spc="-20" dirty="0">
                <a:latin typeface="Cambria" panose="02040503050406030204" pitchFamily="18" charset="0"/>
                <a:ea typeface="Cambria" panose="02040503050406030204" pitchFamily="18" charset="0"/>
                <a:cs typeface="Calibri"/>
              </a:rPr>
              <a:t> </a:t>
            </a:r>
            <a:r>
              <a:rPr sz="2000" b="1" spc="-5" dirty="0">
                <a:latin typeface="Cambria" panose="02040503050406030204" pitchFamily="18" charset="0"/>
                <a:ea typeface="Cambria" panose="02040503050406030204" pitchFamily="18" charset="0"/>
                <a:cs typeface="Calibri"/>
              </a:rPr>
              <a:t>intensities</a:t>
            </a:r>
            <a:r>
              <a:rPr sz="2000" b="1" spc="-30" dirty="0">
                <a:latin typeface="Cambria" panose="02040503050406030204" pitchFamily="18" charset="0"/>
                <a:ea typeface="Cambria" panose="02040503050406030204" pitchFamily="18" charset="0"/>
                <a:cs typeface="Calibri"/>
              </a:rPr>
              <a:t> </a:t>
            </a:r>
            <a:r>
              <a:rPr sz="2000" b="1" spc="-5" dirty="0">
                <a:latin typeface="Cambria" panose="02040503050406030204" pitchFamily="18" charset="0"/>
                <a:ea typeface="Cambria" panose="02040503050406030204" pitchFamily="18" charset="0"/>
                <a:cs typeface="Calibri"/>
              </a:rPr>
              <a:t>as</a:t>
            </a:r>
            <a:r>
              <a:rPr sz="2000" b="1" dirty="0">
                <a:latin typeface="Cambria" panose="02040503050406030204" pitchFamily="18" charset="0"/>
                <a:ea typeface="Cambria" panose="02040503050406030204" pitchFamily="18" charset="0"/>
                <a:cs typeface="Calibri"/>
              </a:rPr>
              <a:t> </a:t>
            </a:r>
            <a:r>
              <a:rPr sz="2000" b="1" spc="-5" dirty="0">
                <a:latin typeface="Cambria" panose="02040503050406030204" pitchFamily="18" charset="0"/>
                <a:ea typeface="Cambria" panose="02040503050406030204" pitchFamily="18" charset="0"/>
                <a:cs typeface="Calibri"/>
              </a:rPr>
              <a:t>left</a:t>
            </a:r>
            <a:r>
              <a:rPr lang="en-US" sz="2000" b="1" dirty="0">
                <a:latin typeface="Cambria" panose="02040503050406030204" pitchFamily="18" charset="0"/>
                <a:ea typeface="Cambria" panose="02040503050406030204" pitchFamily="18" charset="0"/>
                <a:cs typeface="Calibri"/>
              </a:rPr>
              <a:t> </a:t>
            </a:r>
            <a:r>
              <a:rPr sz="2000" b="1" spc="-35" dirty="0">
                <a:latin typeface="Cambria" panose="02040503050406030204" pitchFamily="18" charset="0"/>
                <a:ea typeface="Cambria" panose="02040503050406030204" pitchFamily="18" charset="0"/>
                <a:cs typeface="Calibri"/>
              </a:rPr>
              <a:t>paper.	</a:t>
            </a:r>
            <a:endParaRPr lang="en-US" sz="2000" b="1" spc="-35" dirty="0">
              <a:latin typeface="Cambria" panose="02040503050406030204" pitchFamily="18" charset="0"/>
              <a:ea typeface="Cambria" panose="02040503050406030204" pitchFamily="18" charset="0"/>
              <a:cs typeface="Calibri"/>
            </a:endParaRPr>
          </a:p>
          <a:p>
            <a:pPr marL="355600" indent="-342900" algn="just">
              <a:spcBef>
                <a:spcPts val="95"/>
              </a:spcBef>
              <a:buFont typeface="Arial" panose="020B0604020202020204" pitchFamily="34" charset="0"/>
              <a:buChar char="•"/>
            </a:pPr>
            <a:endParaRPr lang="en-US" sz="2000" b="1" spc="-35" dirty="0">
              <a:latin typeface="Cambria" panose="02040503050406030204" pitchFamily="18" charset="0"/>
              <a:ea typeface="Cambria" panose="02040503050406030204" pitchFamily="18" charset="0"/>
              <a:cs typeface="Calibri"/>
            </a:endParaRPr>
          </a:p>
          <a:p>
            <a:pPr marL="355600" indent="-342900" algn="just">
              <a:spcBef>
                <a:spcPts val="95"/>
              </a:spcBef>
              <a:buFont typeface="Arial" panose="020B0604020202020204" pitchFamily="34" charset="0"/>
              <a:buChar char="•"/>
            </a:pPr>
            <a:r>
              <a:rPr sz="2000" b="1" spc="-40" dirty="0">
                <a:latin typeface="Cambria" panose="02040503050406030204" pitchFamily="18" charset="0"/>
                <a:ea typeface="Cambria" panose="02040503050406030204" pitchFamily="18" charset="0"/>
                <a:cs typeface="Calibri"/>
              </a:rPr>
              <a:t>Now,</a:t>
            </a:r>
            <a:r>
              <a:rPr sz="2000" b="1" spc="30" dirty="0">
                <a:latin typeface="Cambria" panose="02040503050406030204" pitchFamily="18" charset="0"/>
                <a:ea typeface="Cambria" panose="02040503050406030204" pitchFamily="18" charset="0"/>
                <a:cs typeface="Calibri"/>
              </a:rPr>
              <a:t> </a:t>
            </a:r>
            <a:r>
              <a:rPr sz="2000" b="1" spc="-5" dirty="0">
                <a:latin typeface="Cambria" panose="02040503050406030204" pitchFamily="18" charset="0"/>
                <a:ea typeface="Cambria" panose="02040503050406030204" pitchFamily="18" charset="0"/>
                <a:cs typeface="Calibri"/>
              </a:rPr>
              <a:t>right paper</a:t>
            </a:r>
            <a:r>
              <a:rPr sz="2000" b="1" spc="5" dirty="0">
                <a:latin typeface="Cambria" panose="02040503050406030204" pitchFamily="18" charset="0"/>
                <a:ea typeface="Cambria" panose="02040503050406030204" pitchFamily="18" charset="0"/>
                <a:cs typeface="Calibri"/>
              </a:rPr>
              <a:t> </a:t>
            </a:r>
            <a:r>
              <a:rPr sz="2000" b="1" spc="-5" dirty="0">
                <a:latin typeface="Cambria" panose="02040503050406030204" pitchFamily="18" charset="0"/>
                <a:ea typeface="Cambria" panose="02040503050406030204" pitchFamily="18" charset="0"/>
                <a:cs typeface="Calibri"/>
              </a:rPr>
              <a:t>appears</a:t>
            </a:r>
            <a:r>
              <a:rPr sz="2000" b="1" spc="15" dirty="0">
                <a:latin typeface="Cambria" panose="02040503050406030204" pitchFamily="18" charset="0"/>
                <a:ea typeface="Cambria" panose="02040503050406030204" pitchFamily="18" charset="0"/>
                <a:cs typeface="Calibri"/>
              </a:rPr>
              <a:t> </a:t>
            </a:r>
            <a:r>
              <a:rPr sz="2000" b="1" spc="-10" dirty="0">
                <a:latin typeface="Cambria" panose="02040503050406030204" pitchFamily="18" charset="0"/>
                <a:ea typeface="Cambria" panose="02040503050406030204" pitchFamily="18" charset="0"/>
                <a:cs typeface="Calibri"/>
              </a:rPr>
              <a:t>to</a:t>
            </a:r>
            <a:r>
              <a:rPr sz="2000" b="1" spc="5" dirty="0">
                <a:latin typeface="Cambria" panose="02040503050406030204" pitchFamily="18" charset="0"/>
                <a:ea typeface="Cambria" panose="02040503050406030204" pitchFamily="18" charset="0"/>
                <a:cs typeface="Calibri"/>
              </a:rPr>
              <a:t> </a:t>
            </a:r>
            <a:r>
              <a:rPr sz="2000" b="1" spc="-5" dirty="0">
                <a:latin typeface="Cambria" panose="02040503050406030204" pitchFamily="18" charset="0"/>
                <a:ea typeface="Cambria" panose="02040503050406030204" pitchFamily="18" charset="0"/>
                <a:cs typeface="Calibri"/>
              </a:rPr>
              <a:t>be</a:t>
            </a:r>
            <a:r>
              <a:rPr sz="2000" b="1" dirty="0">
                <a:latin typeface="Cambria" panose="02040503050406030204" pitchFamily="18" charset="0"/>
                <a:ea typeface="Cambria" panose="02040503050406030204" pitchFamily="18" charset="0"/>
                <a:cs typeface="Calibri"/>
              </a:rPr>
              <a:t> </a:t>
            </a:r>
            <a:r>
              <a:rPr sz="2000" b="1" spc="-5" dirty="0">
                <a:latin typeface="Cambria" panose="02040503050406030204" pitchFamily="18" charset="0"/>
                <a:ea typeface="Cambria" panose="02040503050406030204" pitchFamily="18" charset="0"/>
                <a:cs typeface="Calibri"/>
              </a:rPr>
              <a:t>made</a:t>
            </a:r>
            <a:r>
              <a:rPr sz="2000" b="1" spc="10" dirty="0">
                <a:latin typeface="Cambria" panose="02040503050406030204" pitchFamily="18" charset="0"/>
                <a:ea typeface="Cambria" panose="02040503050406030204" pitchFamily="18" charset="0"/>
                <a:cs typeface="Calibri"/>
              </a:rPr>
              <a:t> </a:t>
            </a:r>
            <a:r>
              <a:rPr sz="2000" b="1" spc="-5" dirty="0">
                <a:latin typeface="Cambria" panose="02040503050406030204" pitchFamily="18" charset="0"/>
                <a:ea typeface="Cambria" panose="02040503050406030204" pitchFamily="18" charset="0"/>
                <a:cs typeface="Calibri"/>
              </a:rPr>
              <a:t>of</a:t>
            </a:r>
            <a:r>
              <a:rPr sz="2000" b="1" dirty="0">
                <a:latin typeface="Cambria" panose="02040503050406030204" pitchFamily="18" charset="0"/>
                <a:ea typeface="Cambria" panose="02040503050406030204" pitchFamily="18" charset="0"/>
                <a:cs typeface="Calibri"/>
              </a:rPr>
              <a:t> </a:t>
            </a:r>
            <a:r>
              <a:rPr sz="2000" b="1" spc="-15" dirty="0">
                <a:latin typeface="Cambria" panose="02040503050406030204" pitchFamily="18" charset="0"/>
                <a:ea typeface="Cambria" panose="02040503050406030204" pitchFamily="18" charset="0"/>
                <a:cs typeface="Calibri"/>
              </a:rPr>
              <a:t>different</a:t>
            </a:r>
            <a:r>
              <a:rPr sz="2000" b="1" spc="5" dirty="0">
                <a:latin typeface="Cambria" panose="02040503050406030204" pitchFamily="18" charset="0"/>
                <a:ea typeface="Cambria" panose="02040503050406030204" pitchFamily="18" charset="0"/>
                <a:cs typeface="Calibri"/>
              </a:rPr>
              <a:t> </a:t>
            </a:r>
            <a:r>
              <a:rPr sz="2000" b="1" spc="-5" dirty="0">
                <a:latin typeface="Cambria" panose="02040503050406030204" pitchFamily="18" charset="0"/>
                <a:ea typeface="Cambria" panose="02040503050406030204" pitchFamily="18" charset="0"/>
                <a:cs typeface="Calibri"/>
              </a:rPr>
              <a:t>material.</a:t>
            </a:r>
            <a:r>
              <a:rPr lang="en-US" sz="2000" b="1" spc="-5" dirty="0">
                <a:latin typeface="Cambria" panose="02040503050406030204" pitchFamily="18" charset="0"/>
                <a:ea typeface="Cambria" panose="02040503050406030204" pitchFamily="18" charset="0"/>
                <a:cs typeface="Calibri"/>
              </a:rPr>
              <a:t> </a:t>
            </a:r>
            <a:r>
              <a:rPr sz="2000" b="1" spc="-10" dirty="0">
                <a:latin typeface="Cambria" panose="02040503050406030204" pitchFamily="18" charset="0"/>
                <a:ea typeface="Cambria" panose="02040503050406030204" pitchFamily="18" charset="0"/>
                <a:cs typeface="Calibri"/>
              </a:rPr>
              <a:t>Why?</a:t>
            </a:r>
            <a:endParaRPr sz="2000" b="1" dirty="0">
              <a:latin typeface="Cambria" panose="02040503050406030204" pitchFamily="18" charset="0"/>
              <a:ea typeface="Cambria" panose="02040503050406030204" pitchFamily="18" charset="0"/>
              <a:cs typeface="Calibri"/>
            </a:endParaRPr>
          </a:p>
        </p:txBody>
      </p:sp>
      <p:sp>
        <p:nvSpPr>
          <p:cNvPr id="3" name="Date Placeholder 2"/>
          <p:cNvSpPr>
            <a:spLocks noGrp="1"/>
          </p:cNvSpPr>
          <p:nvPr>
            <p:ph type="dt" sz="half" idx="10"/>
          </p:nvPr>
        </p:nvSpPr>
        <p:spPr/>
        <p:txBody>
          <a:bodyPr/>
          <a:lstStyle/>
          <a:p>
            <a:fld id="{EA807BDB-7104-4B0A-9052-47170183DDB3}" type="datetime1">
              <a:rPr lang="en-US" smtClean="0"/>
              <a:t>7/27/2023</a:t>
            </a:fld>
            <a:endParaRPr lang="en-US"/>
          </a:p>
        </p:txBody>
      </p:sp>
      <p:sp>
        <p:nvSpPr>
          <p:cNvPr id="6" name="Slide Number Placeholder 5"/>
          <p:cNvSpPr>
            <a:spLocks noGrp="1"/>
          </p:cNvSpPr>
          <p:nvPr>
            <p:ph type="sldNum" sz="quarter" idx="12"/>
          </p:nvPr>
        </p:nvSpPr>
        <p:spPr/>
        <p:txBody>
          <a:bodyPr/>
          <a:lstStyle/>
          <a:p>
            <a:fld id="{F7538EF2-3B4A-43EB-A07E-4B2FF3B02ADE}" type="slidenum">
              <a:rPr lang="en-US" smtClean="0"/>
              <a:t>28</a:t>
            </a:fld>
            <a:endParaRPr lang="en-US"/>
          </a:p>
        </p:txBody>
      </p:sp>
    </p:spTree>
    <p:extLst>
      <p:ext uri="{BB962C8B-B14F-4D97-AF65-F5344CB8AC3E}">
        <p14:creationId xmlns:p14="http://schemas.microsoft.com/office/powerpoint/2010/main" val="2621101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1414829" y="4790694"/>
            <a:ext cx="3412236" cy="1844039"/>
          </a:xfrm>
          <a:prstGeom prst="rect">
            <a:avLst/>
          </a:prstGeom>
        </p:spPr>
      </p:pic>
      <p:sp>
        <p:nvSpPr>
          <p:cNvPr id="8" name="object 8"/>
          <p:cNvSpPr txBox="1"/>
          <p:nvPr/>
        </p:nvSpPr>
        <p:spPr>
          <a:xfrm>
            <a:off x="273203" y="5511800"/>
            <a:ext cx="1522095" cy="566822"/>
          </a:xfrm>
          <a:prstGeom prst="rect">
            <a:avLst/>
          </a:prstGeom>
        </p:spPr>
        <p:txBody>
          <a:bodyPr vert="horz" wrap="square" lIns="0" tIns="12700" rIns="0" bIns="0" rtlCol="0">
            <a:spAutoFit/>
          </a:bodyPr>
          <a:lstStyle/>
          <a:p>
            <a:pPr marL="12700">
              <a:spcBef>
                <a:spcPts val="100"/>
              </a:spcBef>
            </a:pPr>
            <a:r>
              <a:rPr spc="-10" dirty="0">
                <a:latin typeface="Cambria" panose="02040503050406030204" pitchFamily="18" charset="0"/>
                <a:ea typeface="Cambria" panose="02040503050406030204" pitchFamily="18" charset="0"/>
                <a:cs typeface="Calibri"/>
              </a:rPr>
              <a:t>Abstract</a:t>
            </a:r>
            <a:r>
              <a:rPr spc="-85" dirty="0">
                <a:latin typeface="Cambria" panose="02040503050406030204" pitchFamily="18" charset="0"/>
                <a:ea typeface="Cambria" panose="02040503050406030204" pitchFamily="18" charset="0"/>
                <a:cs typeface="Calibri"/>
              </a:rPr>
              <a:t> </a:t>
            </a:r>
            <a:r>
              <a:rPr spc="-10" dirty="0">
                <a:latin typeface="Cambria" panose="02040503050406030204" pitchFamily="18" charset="0"/>
                <a:ea typeface="Cambria" panose="02040503050406030204" pitchFamily="18" charset="0"/>
                <a:cs typeface="Calibri"/>
              </a:rPr>
              <a:t>version</a:t>
            </a:r>
            <a:endParaRPr>
              <a:latin typeface="Cambria" panose="02040503050406030204" pitchFamily="18" charset="0"/>
              <a:ea typeface="Cambria" panose="02040503050406030204" pitchFamily="18" charset="0"/>
              <a:cs typeface="Calibri"/>
            </a:endParaRPr>
          </a:p>
        </p:txBody>
      </p:sp>
      <p:sp>
        <p:nvSpPr>
          <p:cNvPr id="9" name="object 9"/>
          <p:cNvSpPr txBox="1"/>
          <p:nvPr/>
        </p:nvSpPr>
        <p:spPr>
          <a:xfrm>
            <a:off x="300634" y="2854833"/>
            <a:ext cx="1449070" cy="566822"/>
          </a:xfrm>
          <a:prstGeom prst="rect">
            <a:avLst/>
          </a:prstGeom>
        </p:spPr>
        <p:txBody>
          <a:bodyPr vert="horz" wrap="square" lIns="0" tIns="12700" rIns="0" bIns="0" rtlCol="0">
            <a:spAutoFit/>
          </a:bodyPr>
          <a:lstStyle/>
          <a:p>
            <a:pPr marL="12700">
              <a:spcBef>
                <a:spcPts val="100"/>
              </a:spcBef>
            </a:pPr>
            <a:r>
              <a:rPr spc="-10" dirty="0">
                <a:latin typeface="Cambria" panose="02040503050406030204" pitchFamily="18" charset="0"/>
                <a:ea typeface="Cambria" panose="02040503050406030204" pitchFamily="18" charset="0"/>
                <a:cs typeface="Calibri"/>
              </a:rPr>
              <a:t>“Real”</a:t>
            </a:r>
            <a:r>
              <a:rPr spc="-60" dirty="0">
                <a:latin typeface="Cambria" panose="02040503050406030204" pitchFamily="18" charset="0"/>
                <a:ea typeface="Cambria" panose="02040503050406030204" pitchFamily="18" charset="0"/>
                <a:cs typeface="Calibri"/>
              </a:rPr>
              <a:t> </a:t>
            </a:r>
            <a:r>
              <a:rPr spc="-10" dirty="0">
                <a:latin typeface="Cambria" panose="02040503050406030204" pitchFamily="18" charset="0"/>
                <a:ea typeface="Cambria" panose="02040503050406030204" pitchFamily="18" charset="0"/>
                <a:cs typeface="Calibri"/>
              </a:rPr>
              <a:t>example</a:t>
            </a:r>
            <a:endParaRPr>
              <a:latin typeface="Cambria" panose="02040503050406030204" pitchFamily="18" charset="0"/>
              <a:ea typeface="Cambria" panose="02040503050406030204" pitchFamily="18" charset="0"/>
              <a:cs typeface="Calibri"/>
            </a:endParaRPr>
          </a:p>
        </p:txBody>
      </p:sp>
      <p:pic>
        <p:nvPicPr>
          <p:cNvPr id="10" name="object 10"/>
          <p:cNvPicPr/>
          <p:nvPr/>
        </p:nvPicPr>
        <p:blipFill>
          <a:blip r:embed="rId3" cstate="print"/>
          <a:stretch>
            <a:fillRect/>
          </a:stretch>
        </p:blipFill>
        <p:spPr>
          <a:xfrm>
            <a:off x="1406022" y="1900722"/>
            <a:ext cx="3412236" cy="2371344"/>
          </a:xfrm>
          <a:prstGeom prst="rect">
            <a:avLst/>
          </a:prstGeom>
        </p:spPr>
      </p:pic>
      <p:sp>
        <p:nvSpPr>
          <p:cNvPr id="23" name="Title 22"/>
          <p:cNvSpPr>
            <a:spLocks noGrp="1"/>
          </p:cNvSpPr>
          <p:nvPr>
            <p:ph type="title"/>
          </p:nvPr>
        </p:nvSpPr>
        <p:spPr>
          <a:xfrm>
            <a:off x="457200" y="101906"/>
            <a:ext cx="10515600" cy="1325563"/>
          </a:xfrm>
        </p:spPr>
        <p:txBody>
          <a:bodyPr/>
          <a:lstStyle/>
          <a:p>
            <a:pPr algn="ctr"/>
            <a:r>
              <a:rPr lang="en-US" b="1" spc="-25" dirty="0">
                <a:latin typeface="Cambria" panose="02040503050406030204" pitchFamily="18" charset="0"/>
                <a:ea typeface="Cambria" panose="02040503050406030204" pitchFamily="18" charset="0"/>
              </a:rPr>
              <a:t>Physical</a:t>
            </a:r>
            <a:r>
              <a:rPr lang="en-US" b="1" spc="-45" dirty="0">
                <a:latin typeface="Cambria" panose="02040503050406030204" pitchFamily="18" charset="0"/>
                <a:ea typeface="Cambria" panose="02040503050406030204" pitchFamily="18" charset="0"/>
              </a:rPr>
              <a:t> </a:t>
            </a:r>
            <a:r>
              <a:rPr lang="en-US" b="1" spc="-5" dirty="0">
                <a:latin typeface="Cambria" panose="02040503050406030204" pitchFamily="18" charset="0"/>
                <a:ea typeface="Cambria" panose="02040503050406030204" pitchFamily="18" charset="0"/>
              </a:rPr>
              <a:t>quantities</a:t>
            </a:r>
            <a:endParaRPr lang="en-US" b="1" dirty="0">
              <a:latin typeface="Cambria" panose="02040503050406030204" pitchFamily="18" charset="0"/>
              <a:ea typeface="Cambria" panose="02040503050406030204" pitchFamily="18" charset="0"/>
            </a:endParaRPr>
          </a:p>
        </p:txBody>
      </p:sp>
      <p:sp>
        <p:nvSpPr>
          <p:cNvPr id="24" name="object 2"/>
          <p:cNvSpPr/>
          <p:nvPr/>
        </p:nvSpPr>
        <p:spPr>
          <a:xfrm>
            <a:off x="5067261" y="3601720"/>
            <a:ext cx="768350" cy="328930"/>
          </a:xfrm>
          <a:custGeom>
            <a:avLst/>
            <a:gdLst/>
            <a:ahLst/>
            <a:cxnLst/>
            <a:rect l="l" t="t" r="r" b="b"/>
            <a:pathLst>
              <a:path w="768350" h="328929">
                <a:moveTo>
                  <a:pt x="662851" y="0"/>
                </a:moveTo>
                <a:lnTo>
                  <a:pt x="658152" y="13334"/>
                </a:lnTo>
                <a:lnTo>
                  <a:pt x="677202" y="21597"/>
                </a:lnTo>
                <a:lnTo>
                  <a:pt x="693585" y="33051"/>
                </a:lnTo>
                <a:lnTo>
                  <a:pt x="718350" y="65531"/>
                </a:lnTo>
                <a:lnTo>
                  <a:pt x="732923" y="109219"/>
                </a:lnTo>
                <a:lnTo>
                  <a:pt x="737781" y="162813"/>
                </a:lnTo>
                <a:lnTo>
                  <a:pt x="736546" y="191845"/>
                </a:lnTo>
                <a:lnTo>
                  <a:pt x="726744" y="241859"/>
                </a:lnTo>
                <a:lnTo>
                  <a:pt x="707201" y="280965"/>
                </a:lnTo>
                <a:lnTo>
                  <a:pt x="677396" y="307306"/>
                </a:lnTo>
                <a:lnTo>
                  <a:pt x="658660" y="315594"/>
                </a:lnTo>
                <a:lnTo>
                  <a:pt x="662851" y="328929"/>
                </a:lnTo>
                <a:lnTo>
                  <a:pt x="707682" y="307895"/>
                </a:lnTo>
                <a:lnTo>
                  <a:pt x="740702" y="271525"/>
                </a:lnTo>
                <a:lnTo>
                  <a:pt x="760990" y="222678"/>
                </a:lnTo>
                <a:lnTo>
                  <a:pt x="767753" y="164591"/>
                </a:lnTo>
                <a:lnTo>
                  <a:pt x="766042" y="134417"/>
                </a:lnTo>
                <a:lnTo>
                  <a:pt x="752429" y="80974"/>
                </a:lnTo>
                <a:lnTo>
                  <a:pt x="725573" y="37468"/>
                </a:lnTo>
                <a:lnTo>
                  <a:pt x="686711" y="8616"/>
                </a:lnTo>
                <a:lnTo>
                  <a:pt x="662851" y="0"/>
                </a:lnTo>
                <a:close/>
              </a:path>
              <a:path w="768350" h="328929">
                <a:moveTo>
                  <a:pt x="104902" y="0"/>
                </a:moveTo>
                <a:lnTo>
                  <a:pt x="60144" y="21113"/>
                </a:lnTo>
                <a:lnTo>
                  <a:pt x="27139" y="57657"/>
                </a:lnTo>
                <a:lnTo>
                  <a:pt x="6788" y="106552"/>
                </a:lnTo>
                <a:lnTo>
                  <a:pt x="0" y="164591"/>
                </a:lnTo>
                <a:lnTo>
                  <a:pt x="1690" y="194784"/>
                </a:lnTo>
                <a:lnTo>
                  <a:pt x="15216" y="248263"/>
                </a:lnTo>
                <a:lnTo>
                  <a:pt x="42060" y="291621"/>
                </a:lnTo>
                <a:lnTo>
                  <a:pt x="80984" y="320335"/>
                </a:lnTo>
                <a:lnTo>
                  <a:pt x="104902" y="328929"/>
                </a:lnTo>
                <a:lnTo>
                  <a:pt x="109067" y="315594"/>
                </a:lnTo>
                <a:lnTo>
                  <a:pt x="90322" y="307306"/>
                </a:lnTo>
                <a:lnTo>
                  <a:pt x="74147" y="295767"/>
                </a:lnTo>
                <a:lnTo>
                  <a:pt x="49504" y="262889"/>
                </a:lnTo>
                <a:lnTo>
                  <a:pt x="34874" y="218185"/>
                </a:lnTo>
                <a:lnTo>
                  <a:pt x="29997" y="162813"/>
                </a:lnTo>
                <a:lnTo>
                  <a:pt x="31216" y="134790"/>
                </a:lnTo>
                <a:lnTo>
                  <a:pt x="40970" y="86125"/>
                </a:lnTo>
                <a:lnTo>
                  <a:pt x="60575" y="47696"/>
                </a:lnTo>
                <a:lnTo>
                  <a:pt x="90616" y="21597"/>
                </a:lnTo>
                <a:lnTo>
                  <a:pt x="109588" y="13334"/>
                </a:lnTo>
                <a:lnTo>
                  <a:pt x="104902" y="0"/>
                </a:lnTo>
                <a:close/>
              </a:path>
            </a:pathLst>
          </a:custGeom>
          <a:solidFill>
            <a:srgbClr val="7E7E7E"/>
          </a:solidFill>
        </p:spPr>
        <p:txBody>
          <a:bodyPr wrap="square" lIns="0" tIns="0" rIns="0" bIns="0" rtlCol="0"/>
          <a:lstStyle/>
          <a:p>
            <a:pPr algn="ctr"/>
            <a:endParaRPr sz="1200">
              <a:latin typeface="Cambria" panose="02040503050406030204" pitchFamily="18" charset="0"/>
              <a:ea typeface="Cambria" panose="02040503050406030204" pitchFamily="18" charset="0"/>
            </a:endParaRPr>
          </a:p>
        </p:txBody>
      </p:sp>
      <p:sp>
        <p:nvSpPr>
          <p:cNvPr id="25" name="object 3"/>
          <p:cNvSpPr txBox="1"/>
          <p:nvPr/>
        </p:nvSpPr>
        <p:spPr>
          <a:xfrm>
            <a:off x="4877206" y="3500069"/>
            <a:ext cx="849630" cy="289182"/>
          </a:xfrm>
          <a:prstGeom prst="rect">
            <a:avLst/>
          </a:prstGeom>
        </p:spPr>
        <p:txBody>
          <a:bodyPr vert="horz" wrap="square" lIns="0" tIns="12065" rIns="0" bIns="0" rtlCol="0">
            <a:spAutoFit/>
          </a:bodyPr>
          <a:lstStyle/>
          <a:p>
            <a:pPr marL="12700" algn="ctr">
              <a:spcBef>
                <a:spcPts val="95"/>
              </a:spcBef>
              <a:tabLst>
                <a:tab pos="306705" algn="l"/>
              </a:tabLst>
            </a:pPr>
            <a:r>
              <a:rPr spc="-5" dirty="0">
                <a:latin typeface="Cambria" panose="02040503050406030204" pitchFamily="18" charset="0"/>
                <a:ea typeface="Cambria" panose="02040503050406030204" pitchFamily="18" charset="0"/>
                <a:cs typeface="Cambria Math"/>
              </a:rPr>
              <a:t>𝐼	</a:t>
            </a:r>
            <a:r>
              <a:rPr spc="75" dirty="0">
                <a:latin typeface="Cambria" panose="02040503050406030204" pitchFamily="18" charset="0"/>
                <a:ea typeface="Cambria" panose="02040503050406030204" pitchFamily="18" charset="0"/>
                <a:cs typeface="Cambria Math"/>
              </a:rPr>
              <a:t>𝑥</a:t>
            </a:r>
            <a:r>
              <a:rPr spc="-5" dirty="0">
                <a:latin typeface="Cambria" panose="02040503050406030204" pitchFamily="18" charset="0"/>
                <a:ea typeface="Cambria" panose="02040503050406030204" pitchFamily="18" charset="0"/>
                <a:cs typeface="Cambria Math"/>
              </a:rPr>
              <a:t>,</a:t>
            </a:r>
            <a:r>
              <a:rPr spc="-160" dirty="0">
                <a:latin typeface="Cambria" panose="02040503050406030204" pitchFamily="18" charset="0"/>
                <a:ea typeface="Cambria" panose="02040503050406030204" pitchFamily="18" charset="0"/>
                <a:cs typeface="Cambria Math"/>
              </a:rPr>
              <a:t> </a:t>
            </a:r>
            <a:r>
              <a:rPr spc="-5" dirty="0">
                <a:latin typeface="Cambria" panose="02040503050406030204" pitchFamily="18" charset="0"/>
                <a:ea typeface="Cambria" panose="02040503050406030204" pitchFamily="18" charset="0"/>
                <a:cs typeface="Cambria Math"/>
              </a:rPr>
              <a:t>𝑦</a:t>
            </a:r>
            <a:endParaRPr>
              <a:latin typeface="Cambria" panose="02040503050406030204" pitchFamily="18" charset="0"/>
              <a:ea typeface="Cambria" panose="02040503050406030204" pitchFamily="18" charset="0"/>
              <a:cs typeface="Cambria Math"/>
            </a:endParaRPr>
          </a:p>
        </p:txBody>
      </p:sp>
      <p:sp>
        <p:nvSpPr>
          <p:cNvPr id="26" name="object 4"/>
          <p:cNvSpPr/>
          <p:nvPr/>
        </p:nvSpPr>
        <p:spPr>
          <a:xfrm>
            <a:off x="8371333" y="3601720"/>
            <a:ext cx="767715" cy="328930"/>
          </a:xfrm>
          <a:custGeom>
            <a:avLst/>
            <a:gdLst/>
            <a:ahLst/>
            <a:cxnLst/>
            <a:rect l="l" t="t" r="r" b="b"/>
            <a:pathLst>
              <a:path w="767714" h="328929">
                <a:moveTo>
                  <a:pt x="662813" y="0"/>
                </a:moveTo>
                <a:lnTo>
                  <a:pt x="658113" y="13334"/>
                </a:lnTo>
                <a:lnTo>
                  <a:pt x="677163" y="21597"/>
                </a:lnTo>
                <a:lnTo>
                  <a:pt x="693547" y="33051"/>
                </a:lnTo>
                <a:lnTo>
                  <a:pt x="718312" y="65531"/>
                </a:lnTo>
                <a:lnTo>
                  <a:pt x="732885" y="109219"/>
                </a:lnTo>
                <a:lnTo>
                  <a:pt x="737743" y="162813"/>
                </a:lnTo>
                <a:lnTo>
                  <a:pt x="736508" y="191845"/>
                </a:lnTo>
                <a:lnTo>
                  <a:pt x="726705" y="241859"/>
                </a:lnTo>
                <a:lnTo>
                  <a:pt x="707163" y="280965"/>
                </a:lnTo>
                <a:lnTo>
                  <a:pt x="677358" y="307306"/>
                </a:lnTo>
                <a:lnTo>
                  <a:pt x="658622" y="315594"/>
                </a:lnTo>
                <a:lnTo>
                  <a:pt x="662813" y="328929"/>
                </a:lnTo>
                <a:lnTo>
                  <a:pt x="707644" y="307895"/>
                </a:lnTo>
                <a:lnTo>
                  <a:pt x="740663" y="271525"/>
                </a:lnTo>
                <a:lnTo>
                  <a:pt x="760952" y="222678"/>
                </a:lnTo>
                <a:lnTo>
                  <a:pt x="767714" y="164591"/>
                </a:lnTo>
                <a:lnTo>
                  <a:pt x="766004" y="134417"/>
                </a:lnTo>
                <a:lnTo>
                  <a:pt x="752391" y="80974"/>
                </a:lnTo>
                <a:lnTo>
                  <a:pt x="725535" y="37468"/>
                </a:lnTo>
                <a:lnTo>
                  <a:pt x="686673" y="8616"/>
                </a:lnTo>
                <a:lnTo>
                  <a:pt x="662813" y="0"/>
                </a:lnTo>
                <a:close/>
              </a:path>
              <a:path w="767714" h="328929">
                <a:moveTo>
                  <a:pt x="104901" y="0"/>
                </a:moveTo>
                <a:lnTo>
                  <a:pt x="60118" y="21113"/>
                </a:lnTo>
                <a:lnTo>
                  <a:pt x="27050" y="57657"/>
                </a:lnTo>
                <a:lnTo>
                  <a:pt x="6762" y="106552"/>
                </a:lnTo>
                <a:lnTo>
                  <a:pt x="0" y="164591"/>
                </a:lnTo>
                <a:lnTo>
                  <a:pt x="1690" y="194784"/>
                </a:lnTo>
                <a:lnTo>
                  <a:pt x="15216" y="248263"/>
                </a:lnTo>
                <a:lnTo>
                  <a:pt x="42054" y="291621"/>
                </a:lnTo>
                <a:lnTo>
                  <a:pt x="80968" y="320335"/>
                </a:lnTo>
                <a:lnTo>
                  <a:pt x="104901" y="328929"/>
                </a:lnTo>
                <a:lnTo>
                  <a:pt x="108965" y="315594"/>
                </a:lnTo>
                <a:lnTo>
                  <a:pt x="90249" y="307306"/>
                </a:lnTo>
                <a:lnTo>
                  <a:pt x="74104" y="295767"/>
                </a:lnTo>
                <a:lnTo>
                  <a:pt x="49530" y="262889"/>
                </a:lnTo>
                <a:lnTo>
                  <a:pt x="34845" y="218185"/>
                </a:lnTo>
                <a:lnTo>
                  <a:pt x="29972" y="162813"/>
                </a:lnTo>
                <a:lnTo>
                  <a:pt x="31188" y="134790"/>
                </a:lnTo>
                <a:lnTo>
                  <a:pt x="40955" y="86125"/>
                </a:lnTo>
                <a:lnTo>
                  <a:pt x="60577" y="47696"/>
                </a:lnTo>
                <a:lnTo>
                  <a:pt x="90624" y="21597"/>
                </a:lnTo>
                <a:lnTo>
                  <a:pt x="109600" y="13334"/>
                </a:lnTo>
                <a:lnTo>
                  <a:pt x="104901" y="0"/>
                </a:lnTo>
                <a:close/>
              </a:path>
            </a:pathLst>
          </a:custGeom>
          <a:solidFill>
            <a:srgbClr val="7E7E7E"/>
          </a:solidFill>
        </p:spPr>
        <p:txBody>
          <a:bodyPr wrap="square" lIns="0" tIns="0" rIns="0" bIns="0" rtlCol="0"/>
          <a:lstStyle/>
          <a:p>
            <a:pPr algn="ctr"/>
            <a:endParaRPr sz="1200">
              <a:latin typeface="Cambria" panose="02040503050406030204" pitchFamily="18" charset="0"/>
              <a:ea typeface="Cambria" panose="02040503050406030204" pitchFamily="18" charset="0"/>
            </a:endParaRPr>
          </a:p>
        </p:txBody>
      </p:sp>
      <p:sp>
        <p:nvSpPr>
          <p:cNvPr id="27" name="object 5"/>
          <p:cNvSpPr txBox="1"/>
          <p:nvPr/>
        </p:nvSpPr>
        <p:spPr>
          <a:xfrm>
            <a:off x="5953507" y="3500069"/>
            <a:ext cx="3077845" cy="289182"/>
          </a:xfrm>
          <a:prstGeom prst="rect">
            <a:avLst/>
          </a:prstGeom>
        </p:spPr>
        <p:txBody>
          <a:bodyPr vert="horz" wrap="square" lIns="0" tIns="12065" rIns="0" bIns="0" rtlCol="0">
            <a:spAutoFit/>
          </a:bodyPr>
          <a:lstStyle/>
          <a:p>
            <a:pPr marL="12700" algn="ctr">
              <a:spcBef>
                <a:spcPts val="95"/>
              </a:spcBef>
              <a:tabLst>
                <a:tab pos="2534920" algn="l"/>
              </a:tabLst>
            </a:pPr>
            <a:r>
              <a:rPr spc="-5" dirty="0">
                <a:latin typeface="Cambria" panose="02040503050406030204" pitchFamily="18" charset="0"/>
                <a:ea typeface="Cambria" panose="02040503050406030204" pitchFamily="18" charset="0"/>
                <a:cs typeface="Cambria Math"/>
              </a:rPr>
              <a:t>=</a:t>
            </a:r>
            <a:r>
              <a:rPr spc="160" dirty="0">
                <a:latin typeface="Cambria" panose="02040503050406030204" pitchFamily="18" charset="0"/>
                <a:ea typeface="Cambria" panose="02040503050406030204" pitchFamily="18" charset="0"/>
                <a:cs typeface="Cambria Math"/>
              </a:rPr>
              <a:t> </a:t>
            </a:r>
            <a:r>
              <a:rPr spc="-5" dirty="0">
                <a:latin typeface="Cambria" panose="02040503050406030204" pitchFamily="18" charset="0"/>
                <a:ea typeface="Cambria" panose="02040503050406030204" pitchFamily="18" charset="0"/>
                <a:cs typeface="Cambria Math"/>
              </a:rPr>
              <a:t>𝑖𝑙𝑙</a:t>
            </a:r>
            <a:r>
              <a:rPr dirty="0">
                <a:latin typeface="Cambria" panose="02040503050406030204" pitchFamily="18" charset="0"/>
                <a:ea typeface="Cambria" panose="02040503050406030204" pitchFamily="18" charset="0"/>
                <a:cs typeface="Cambria Math"/>
              </a:rPr>
              <a:t>𝑢</a:t>
            </a:r>
            <a:r>
              <a:rPr spc="-10" dirty="0">
                <a:latin typeface="Cambria" panose="02040503050406030204" pitchFamily="18" charset="0"/>
                <a:ea typeface="Cambria" panose="02040503050406030204" pitchFamily="18" charset="0"/>
                <a:cs typeface="Cambria Math"/>
              </a:rPr>
              <a:t>𝑚𝑖𝑛</a:t>
            </a:r>
            <a:r>
              <a:rPr dirty="0">
                <a:latin typeface="Cambria" panose="02040503050406030204" pitchFamily="18" charset="0"/>
                <a:ea typeface="Cambria" panose="02040503050406030204" pitchFamily="18" charset="0"/>
                <a:cs typeface="Cambria Math"/>
              </a:rPr>
              <a:t>𝑎</a:t>
            </a:r>
            <a:r>
              <a:rPr spc="-5" dirty="0">
                <a:latin typeface="Cambria" panose="02040503050406030204" pitchFamily="18" charset="0"/>
                <a:ea typeface="Cambria" panose="02040503050406030204" pitchFamily="18" charset="0"/>
                <a:cs typeface="Cambria Math"/>
              </a:rPr>
              <a:t>𝑡𝑖𝑜𝑛</a:t>
            </a:r>
            <a:r>
              <a:rPr dirty="0">
                <a:latin typeface="Cambria" panose="02040503050406030204" pitchFamily="18" charset="0"/>
                <a:ea typeface="Cambria" panose="02040503050406030204" pitchFamily="18" charset="0"/>
                <a:cs typeface="Cambria Math"/>
              </a:rPr>
              <a:t>	</a:t>
            </a:r>
            <a:r>
              <a:rPr spc="65" dirty="0">
                <a:latin typeface="Cambria" panose="02040503050406030204" pitchFamily="18" charset="0"/>
                <a:ea typeface="Cambria" panose="02040503050406030204" pitchFamily="18" charset="0"/>
                <a:cs typeface="Cambria Math"/>
              </a:rPr>
              <a:t>𝑥</a:t>
            </a:r>
            <a:r>
              <a:rPr spc="-5" dirty="0">
                <a:latin typeface="Cambria" panose="02040503050406030204" pitchFamily="18" charset="0"/>
                <a:ea typeface="Cambria" panose="02040503050406030204" pitchFamily="18" charset="0"/>
                <a:cs typeface="Cambria Math"/>
              </a:rPr>
              <a:t>,</a:t>
            </a:r>
            <a:r>
              <a:rPr spc="-150" dirty="0">
                <a:latin typeface="Cambria" panose="02040503050406030204" pitchFamily="18" charset="0"/>
                <a:ea typeface="Cambria" panose="02040503050406030204" pitchFamily="18" charset="0"/>
                <a:cs typeface="Cambria Math"/>
              </a:rPr>
              <a:t> </a:t>
            </a:r>
            <a:r>
              <a:rPr spc="-5" dirty="0">
                <a:latin typeface="Cambria" panose="02040503050406030204" pitchFamily="18" charset="0"/>
                <a:ea typeface="Cambria" panose="02040503050406030204" pitchFamily="18" charset="0"/>
                <a:cs typeface="Cambria Math"/>
              </a:rPr>
              <a:t>𝑦</a:t>
            </a:r>
            <a:endParaRPr>
              <a:latin typeface="Cambria" panose="02040503050406030204" pitchFamily="18" charset="0"/>
              <a:ea typeface="Cambria" panose="02040503050406030204" pitchFamily="18" charset="0"/>
              <a:cs typeface="Cambria Math"/>
            </a:endParaRPr>
          </a:p>
        </p:txBody>
      </p:sp>
      <p:sp>
        <p:nvSpPr>
          <p:cNvPr id="28" name="object 6"/>
          <p:cNvSpPr txBox="1"/>
          <p:nvPr/>
        </p:nvSpPr>
        <p:spPr>
          <a:xfrm>
            <a:off x="9315704" y="3500069"/>
            <a:ext cx="3148965" cy="289182"/>
          </a:xfrm>
          <a:prstGeom prst="rect">
            <a:avLst/>
          </a:prstGeom>
        </p:spPr>
        <p:txBody>
          <a:bodyPr vert="horz" wrap="square" lIns="0" tIns="12065" rIns="0" bIns="0" rtlCol="0">
            <a:spAutoFit/>
          </a:bodyPr>
          <a:lstStyle/>
          <a:p>
            <a:pPr marL="12700" algn="ctr">
              <a:spcBef>
                <a:spcPts val="95"/>
              </a:spcBef>
              <a:tabLst>
                <a:tab pos="341630" algn="l"/>
              </a:tabLst>
            </a:pPr>
            <a:r>
              <a:rPr spc="-5" dirty="0">
                <a:latin typeface="Cambria" panose="02040503050406030204" pitchFamily="18" charset="0"/>
                <a:ea typeface="Cambria" panose="02040503050406030204" pitchFamily="18" charset="0"/>
                <a:cs typeface="Cambria Math"/>
              </a:rPr>
              <a:t>∗	𝑟𝑒𝑓𝑙</a:t>
            </a:r>
            <a:r>
              <a:rPr dirty="0">
                <a:latin typeface="Cambria" panose="02040503050406030204" pitchFamily="18" charset="0"/>
                <a:ea typeface="Cambria" panose="02040503050406030204" pitchFamily="18" charset="0"/>
                <a:cs typeface="Cambria Math"/>
              </a:rPr>
              <a:t>𝑒</a:t>
            </a:r>
            <a:r>
              <a:rPr spc="-5" dirty="0">
                <a:latin typeface="Cambria" panose="02040503050406030204" pitchFamily="18" charset="0"/>
                <a:ea typeface="Cambria" panose="02040503050406030204" pitchFamily="18" charset="0"/>
                <a:cs typeface="Cambria Math"/>
              </a:rPr>
              <a:t>𝑐𝑡𝑎𝑛𝑐𝑒</a:t>
            </a:r>
            <a:r>
              <a:rPr spc="55" dirty="0">
                <a:latin typeface="Cambria" panose="02040503050406030204" pitchFamily="18" charset="0"/>
                <a:ea typeface="Cambria" panose="02040503050406030204" pitchFamily="18" charset="0"/>
                <a:cs typeface="Cambria Math"/>
              </a:rPr>
              <a:t> </a:t>
            </a:r>
            <a:r>
              <a:rPr dirty="0">
                <a:latin typeface="Cambria" panose="02040503050406030204" pitchFamily="18" charset="0"/>
                <a:ea typeface="Cambria" panose="02040503050406030204" pitchFamily="18" charset="0"/>
                <a:cs typeface="Cambria Math"/>
              </a:rPr>
              <a:t>(</a:t>
            </a:r>
            <a:r>
              <a:rPr spc="75" dirty="0">
                <a:latin typeface="Cambria" panose="02040503050406030204" pitchFamily="18" charset="0"/>
                <a:ea typeface="Cambria" panose="02040503050406030204" pitchFamily="18" charset="0"/>
                <a:cs typeface="Cambria Math"/>
              </a:rPr>
              <a:t>𝑥</a:t>
            </a:r>
            <a:r>
              <a:rPr spc="-5" dirty="0">
                <a:latin typeface="Cambria" panose="02040503050406030204" pitchFamily="18" charset="0"/>
                <a:ea typeface="Cambria" panose="02040503050406030204" pitchFamily="18" charset="0"/>
                <a:cs typeface="Cambria Math"/>
              </a:rPr>
              <a:t>,</a:t>
            </a:r>
            <a:r>
              <a:rPr spc="-150" dirty="0">
                <a:latin typeface="Cambria" panose="02040503050406030204" pitchFamily="18" charset="0"/>
                <a:ea typeface="Cambria" panose="02040503050406030204" pitchFamily="18" charset="0"/>
                <a:cs typeface="Cambria Math"/>
              </a:rPr>
              <a:t> </a:t>
            </a:r>
            <a:r>
              <a:rPr spc="35" dirty="0">
                <a:latin typeface="Cambria" panose="02040503050406030204" pitchFamily="18" charset="0"/>
                <a:ea typeface="Cambria" panose="02040503050406030204" pitchFamily="18" charset="0"/>
                <a:cs typeface="Cambria Math"/>
              </a:rPr>
              <a:t>𝑦</a:t>
            </a:r>
            <a:r>
              <a:rPr spc="-5" dirty="0">
                <a:latin typeface="Cambria" panose="02040503050406030204" pitchFamily="18" charset="0"/>
                <a:ea typeface="Cambria" panose="02040503050406030204" pitchFamily="18" charset="0"/>
                <a:cs typeface="Cambria Math"/>
              </a:rPr>
              <a:t>)</a:t>
            </a:r>
            <a:endParaRPr>
              <a:latin typeface="Cambria" panose="02040503050406030204" pitchFamily="18" charset="0"/>
              <a:ea typeface="Cambria" panose="02040503050406030204" pitchFamily="18" charset="0"/>
              <a:cs typeface="Cambria Math"/>
            </a:endParaRPr>
          </a:p>
        </p:txBody>
      </p:sp>
      <p:sp>
        <p:nvSpPr>
          <p:cNvPr id="29" name="object 7"/>
          <p:cNvSpPr/>
          <p:nvPr/>
        </p:nvSpPr>
        <p:spPr>
          <a:xfrm>
            <a:off x="7260335" y="4047744"/>
            <a:ext cx="76200" cy="742950"/>
          </a:xfrm>
          <a:custGeom>
            <a:avLst/>
            <a:gdLst/>
            <a:ahLst/>
            <a:cxnLst/>
            <a:rect l="l" t="t" r="r" b="b"/>
            <a:pathLst>
              <a:path w="76200" h="742950">
                <a:moveTo>
                  <a:pt x="44450" y="63499"/>
                </a:moveTo>
                <a:lnTo>
                  <a:pt x="31750" y="63499"/>
                </a:lnTo>
                <a:lnTo>
                  <a:pt x="31750" y="742949"/>
                </a:lnTo>
                <a:lnTo>
                  <a:pt x="44450" y="742949"/>
                </a:lnTo>
                <a:lnTo>
                  <a:pt x="44450" y="63499"/>
                </a:lnTo>
                <a:close/>
              </a:path>
              <a:path w="76200" h="742950">
                <a:moveTo>
                  <a:pt x="38100" y="0"/>
                </a:moveTo>
                <a:lnTo>
                  <a:pt x="0" y="76199"/>
                </a:lnTo>
                <a:lnTo>
                  <a:pt x="31750" y="76199"/>
                </a:lnTo>
                <a:lnTo>
                  <a:pt x="31750" y="63499"/>
                </a:lnTo>
                <a:lnTo>
                  <a:pt x="69849" y="63499"/>
                </a:lnTo>
                <a:lnTo>
                  <a:pt x="38100" y="0"/>
                </a:lnTo>
                <a:close/>
              </a:path>
              <a:path w="76200" h="742950">
                <a:moveTo>
                  <a:pt x="69849" y="63499"/>
                </a:moveTo>
                <a:lnTo>
                  <a:pt x="44450" y="63499"/>
                </a:lnTo>
                <a:lnTo>
                  <a:pt x="44450" y="76199"/>
                </a:lnTo>
                <a:lnTo>
                  <a:pt x="76199" y="76199"/>
                </a:lnTo>
                <a:lnTo>
                  <a:pt x="69849" y="63499"/>
                </a:lnTo>
                <a:close/>
              </a:path>
            </a:pathLst>
          </a:custGeom>
          <a:solidFill>
            <a:srgbClr val="000000"/>
          </a:solidFill>
        </p:spPr>
        <p:txBody>
          <a:bodyPr wrap="square" lIns="0" tIns="0" rIns="0" bIns="0" rtlCol="0"/>
          <a:lstStyle/>
          <a:p>
            <a:pPr algn="ctr"/>
            <a:endParaRPr sz="1200">
              <a:latin typeface="Cambria" panose="02040503050406030204" pitchFamily="18" charset="0"/>
              <a:ea typeface="Cambria" panose="02040503050406030204" pitchFamily="18" charset="0"/>
            </a:endParaRPr>
          </a:p>
        </p:txBody>
      </p:sp>
      <p:sp>
        <p:nvSpPr>
          <p:cNvPr id="30" name="object 8"/>
          <p:cNvSpPr txBox="1"/>
          <p:nvPr/>
        </p:nvSpPr>
        <p:spPr>
          <a:xfrm>
            <a:off x="5879973" y="4954346"/>
            <a:ext cx="2807335" cy="289182"/>
          </a:xfrm>
          <a:prstGeom prst="rect">
            <a:avLst/>
          </a:prstGeom>
        </p:spPr>
        <p:txBody>
          <a:bodyPr vert="horz" wrap="square" lIns="0" tIns="12065" rIns="0" bIns="0" rtlCol="0">
            <a:spAutoFit/>
          </a:bodyPr>
          <a:lstStyle/>
          <a:p>
            <a:pPr marL="12700" algn="ctr">
              <a:spcBef>
                <a:spcPts val="95"/>
              </a:spcBef>
            </a:pPr>
            <a:r>
              <a:rPr spc="-10" dirty="0">
                <a:latin typeface="Cambria" panose="02040503050406030204" pitchFamily="18" charset="0"/>
                <a:ea typeface="Cambria" panose="02040503050406030204" pitchFamily="18" charset="0"/>
                <a:cs typeface="Calibri"/>
              </a:rPr>
              <a:t>shading </a:t>
            </a:r>
            <a:r>
              <a:rPr spc="-5" dirty="0">
                <a:latin typeface="Cambria" panose="02040503050406030204" pitchFamily="18" charset="0"/>
                <a:ea typeface="Cambria" panose="02040503050406030204" pitchFamily="18" charset="0"/>
                <a:cs typeface="Calibri"/>
              </a:rPr>
              <a:t>&amp;</a:t>
            </a:r>
            <a:r>
              <a:rPr spc="-20" dirty="0">
                <a:latin typeface="Cambria" panose="02040503050406030204" pitchFamily="18" charset="0"/>
                <a:ea typeface="Cambria" panose="02040503050406030204" pitchFamily="18" charset="0"/>
                <a:cs typeface="Calibri"/>
              </a:rPr>
              <a:t> </a:t>
            </a:r>
            <a:r>
              <a:rPr spc="-10" dirty="0">
                <a:latin typeface="Cambria" panose="02040503050406030204" pitchFamily="18" charset="0"/>
                <a:ea typeface="Cambria" panose="02040503050406030204" pitchFamily="18" charset="0"/>
                <a:cs typeface="Calibri"/>
              </a:rPr>
              <a:t>shadows</a:t>
            </a:r>
            <a:endParaRPr>
              <a:latin typeface="Cambria" panose="02040503050406030204" pitchFamily="18" charset="0"/>
              <a:ea typeface="Cambria" panose="02040503050406030204" pitchFamily="18" charset="0"/>
              <a:cs typeface="Calibri"/>
            </a:endParaRPr>
          </a:p>
        </p:txBody>
      </p:sp>
      <p:sp>
        <p:nvSpPr>
          <p:cNvPr id="31" name="object 9"/>
          <p:cNvSpPr txBox="1"/>
          <p:nvPr/>
        </p:nvSpPr>
        <p:spPr>
          <a:xfrm>
            <a:off x="10159110" y="4954346"/>
            <a:ext cx="1225550" cy="289182"/>
          </a:xfrm>
          <a:prstGeom prst="rect">
            <a:avLst/>
          </a:prstGeom>
        </p:spPr>
        <p:txBody>
          <a:bodyPr vert="horz" wrap="square" lIns="0" tIns="12065" rIns="0" bIns="0" rtlCol="0">
            <a:spAutoFit/>
          </a:bodyPr>
          <a:lstStyle/>
          <a:p>
            <a:pPr marL="12700" algn="ctr">
              <a:spcBef>
                <a:spcPts val="95"/>
              </a:spcBef>
            </a:pPr>
            <a:r>
              <a:rPr spc="-5" dirty="0">
                <a:latin typeface="Cambria" panose="02040503050406030204" pitchFamily="18" charset="0"/>
                <a:ea typeface="Cambria" panose="02040503050406030204" pitchFamily="18" charset="0"/>
                <a:cs typeface="Calibri"/>
              </a:rPr>
              <a:t>m</a:t>
            </a:r>
            <a:r>
              <a:rPr spc="-30" dirty="0">
                <a:latin typeface="Cambria" panose="02040503050406030204" pitchFamily="18" charset="0"/>
                <a:ea typeface="Cambria" panose="02040503050406030204" pitchFamily="18" charset="0"/>
                <a:cs typeface="Calibri"/>
              </a:rPr>
              <a:t>a</a:t>
            </a:r>
            <a:r>
              <a:rPr spc="-35" dirty="0">
                <a:latin typeface="Cambria" panose="02040503050406030204" pitchFamily="18" charset="0"/>
                <a:ea typeface="Cambria" panose="02040503050406030204" pitchFamily="18" charset="0"/>
                <a:cs typeface="Calibri"/>
              </a:rPr>
              <a:t>t</a:t>
            </a:r>
            <a:r>
              <a:rPr spc="-5" dirty="0">
                <a:latin typeface="Cambria" panose="02040503050406030204" pitchFamily="18" charset="0"/>
                <a:ea typeface="Cambria" panose="02040503050406030204" pitchFamily="18" charset="0"/>
                <a:cs typeface="Calibri"/>
              </a:rPr>
              <a:t>er</a:t>
            </a:r>
            <a:r>
              <a:rPr spc="-20" dirty="0">
                <a:latin typeface="Cambria" panose="02040503050406030204" pitchFamily="18" charset="0"/>
                <a:ea typeface="Cambria" panose="02040503050406030204" pitchFamily="18" charset="0"/>
                <a:cs typeface="Calibri"/>
              </a:rPr>
              <a:t>i</a:t>
            </a:r>
            <a:r>
              <a:rPr spc="-5" dirty="0">
                <a:latin typeface="Cambria" panose="02040503050406030204" pitchFamily="18" charset="0"/>
                <a:ea typeface="Cambria" panose="02040503050406030204" pitchFamily="18" charset="0"/>
                <a:cs typeface="Calibri"/>
              </a:rPr>
              <a:t>al</a:t>
            </a:r>
            <a:endParaRPr>
              <a:latin typeface="Cambria" panose="02040503050406030204" pitchFamily="18" charset="0"/>
              <a:ea typeface="Cambria" panose="02040503050406030204" pitchFamily="18" charset="0"/>
              <a:cs typeface="Calibri"/>
            </a:endParaRPr>
          </a:p>
        </p:txBody>
      </p:sp>
      <p:sp>
        <p:nvSpPr>
          <p:cNvPr id="32" name="object 10"/>
          <p:cNvSpPr/>
          <p:nvPr/>
        </p:nvSpPr>
        <p:spPr>
          <a:xfrm>
            <a:off x="10631423" y="4047744"/>
            <a:ext cx="76200" cy="742950"/>
          </a:xfrm>
          <a:custGeom>
            <a:avLst/>
            <a:gdLst/>
            <a:ahLst/>
            <a:cxnLst/>
            <a:rect l="l" t="t" r="r" b="b"/>
            <a:pathLst>
              <a:path w="76200" h="742950">
                <a:moveTo>
                  <a:pt x="44450" y="63499"/>
                </a:moveTo>
                <a:lnTo>
                  <a:pt x="31750" y="63499"/>
                </a:lnTo>
                <a:lnTo>
                  <a:pt x="31750" y="742949"/>
                </a:lnTo>
                <a:lnTo>
                  <a:pt x="44450" y="742949"/>
                </a:lnTo>
                <a:lnTo>
                  <a:pt x="44450" y="63499"/>
                </a:lnTo>
                <a:close/>
              </a:path>
              <a:path w="76200" h="742950">
                <a:moveTo>
                  <a:pt x="38100" y="0"/>
                </a:moveTo>
                <a:lnTo>
                  <a:pt x="0" y="76199"/>
                </a:lnTo>
                <a:lnTo>
                  <a:pt x="31750" y="76199"/>
                </a:lnTo>
                <a:lnTo>
                  <a:pt x="31750" y="63499"/>
                </a:lnTo>
                <a:lnTo>
                  <a:pt x="69850" y="63499"/>
                </a:lnTo>
                <a:lnTo>
                  <a:pt x="38100" y="0"/>
                </a:lnTo>
                <a:close/>
              </a:path>
              <a:path w="76200" h="742950">
                <a:moveTo>
                  <a:pt x="69850" y="63499"/>
                </a:moveTo>
                <a:lnTo>
                  <a:pt x="44450" y="63499"/>
                </a:lnTo>
                <a:lnTo>
                  <a:pt x="44450" y="76199"/>
                </a:lnTo>
                <a:lnTo>
                  <a:pt x="76200" y="76199"/>
                </a:lnTo>
                <a:lnTo>
                  <a:pt x="69850" y="63499"/>
                </a:lnTo>
                <a:close/>
              </a:path>
            </a:pathLst>
          </a:custGeom>
          <a:solidFill>
            <a:srgbClr val="000000"/>
          </a:solidFill>
        </p:spPr>
        <p:txBody>
          <a:bodyPr wrap="square" lIns="0" tIns="0" rIns="0" bIns="0" rtlCol="0"/>
          <a:lstStyle/>
          <a:p>
            <a:pPr algn="ctr"/>
            <a:endParaRPr sz="1200">
              <a:latin typeface="Cambria" panose="02040503050406030204" pitchFamily="18" charset="0"/>
              <a:ea typeface="Cambria" panose="02040503050406030204" pitchFamily="18" charset="0"/>
            </a:endParaRPr>
          </a:p>
        </p:txBody>
      </p:sp>
      <p:sp>
        <p:nvSpPr>
          <p:cNvPr id="33" name="object 11"/>
          <p:cNvSpPr/>
          <p:nvPr/>
        </p:nvSpPr>
        <p:spPr>
          <a:xfrm>
            <a:off x="5448935" y="2714118"/>
            <a:ext cx="76200" cy="553085"/>
          </a:xfrm>
          <a:custGeom>
            <a:avLst/>
            <a:gdLst/>
            <a:ahLst/>
            <a:cxnLst/>
            <a:rect l="l" t="t" r="r" b="b"/>
            <a:pathLst>
              <a:path w="76200" h="553085">
                <a:moveTo>
                  <a:pt x="31658" y="476484"/>
                </a:moveTo>
                <a:lnTo>
                  <a:pt x="0" y="477012"/>
                </a:lnTo>
                <a:lnTo>
                  <a:pt x="39369" y="552577"/>
                </a:lnTo>
                <a:lnTo>
                  <a:pt x="69747" y="489204"/>
                </a:lnTo>
                <a:lnTo>
                  <a:pt x="31876" y="489204"/>
                </a:lnTo>
                <a:lnTo>
                  <a:pt x="31658" y="476484"/>
                </a:lnTo>
                <a:close/>
              </a:path>
              <a:path w="76200" h="553085">
                <a:moveTo>
                  <a:pt x="44359" y="476272"/>
                </a:moveTo>
                <a:lnTo>
                  <a:pt x="31658" y="476484"/>
                </a:lnTo>
                <a:lnTo>
                  <a:pt x="31876" y="489204"/>
                </a:lnTo>
                <a:lnTo>
                  <a:pt x="44576" y="488950"/>
                </a:lnTo>
                <a:lnTo>
                  <a:pt x="44359" y="476272"/>
                </a:lnTo>
                <a:close/>
              </a:path>
              <a:path w="76200" h="553085">
                <a:moveTo>
                  <a:pt x="76200" y="475742"/>
                </a:moveTo>
                <a:lnTo>
                  <a:pt x="44359" y="476272"/>
                </a:lnTo>
                <a:lnTo>
                  <a:pt x="44576" y="488950"/>
                </a:lnTo>
                <a:lnTo>
                  <a:pt x="31876" y="489204"/>
                </a:lnTo>
                <a:lnTo>
                  <a:pt x="69747" y="489204"/>
                </a:lnTo>
                <a:lnTo>
                  <a:pt x="76200" y="475742"/>
                </a:lnTo>
                <a:close/>
              </a:path>
              <a:path w="76200" h="553085">
                <a:moveTo>
                  <a:pt x="36194" y="0"/>
                </a:moveTo>
                <a:lnTo>
                  <a:pt x="23494" y="254"/>
                </a:lnTo>
                <a:lnTo>
                  <a:pt x="31658" y="476484"/>
                </a:lnTo>
                <a:lnTo>
                  <a:pt x="44359" y="476272"/>
                </a:lnTo>
                <a:lnTo>
                  <a:pt x="36194" y="0"/>
                </a:lnTo>
                <a:close/>
              </a:path>
            </a:pathLst>
          </a:custGeom>
          <a:solidFill>
            <a:srgbClr val="000000"/>
          </a:solidFill>
        </p:spPr>
        <p:txBody>
          <a:bodyPr wrap="square" lIns="0" tIns="0" rIns="0" bIns="0" rtlCol="0"/>
          <a:lstStyle/>
          <a:p>
            <a:pPr algn="ctr"/>
            <a:endParaRPr sz="1200">
              <a:latin typeface="Cambria" panose="02040503050406030204" pitchFamily="18" charset="0"/>
              <a:ea typeface="Cambria" panose="02040503050406030204" pitchFamily="18" charset="0"/>
            </a:endParaRPr>
          </a:p>
        </p:txBody>
      </p:sp>
      <p:sp>
        <p:nvSpPr>
          <p:cNvPr id="34" name="object 12"/>
          <p:cNvSpPr txBox="1"/>
          <p:nvPr/>
        </p:nvSpPr>
        <p:spPr>
          <a:xfrm>
            <a:off x="4832096" y="2068829"/>
            <a:ext cx="1526540" cy="289182"/>
          </a:xfrm>
          <a:prstGeom prst="rect">
            <a:avLst/>
          </a:prstGeom>
        </p:spPr>
        <p:txBody>
          <a:bodyPr vert="horz" wrap="square" lIns="0" tIns="12065" rIns="0" bIns="0" rtlCol="0">
            <a:spAutoFit/>
          </a:bodyPr>
          <a:lstStyle/>
          <a:p>
            <a:pPr marL="12700" algn="ctr">
              <a:spcBef>
                <a:spcPts val="95"/>
              </a:spcBef>
            </a:pPr>
            <a:r>
              <a:rPr spc="-10" dirty="0">
                <a:latin typeface="Cambria" panose="02040503050406030204" pitchFamily="18" charset="0"/>
                <a:ea typeface="Cambria" panose="02040503050406030204" pitchFamily="18" charset="0"/>
                <a:cs typeface="Calibri"/>
              </a:rPr>
              <a:t>luminance</a:t>
            </a:r>
            <a:endParaRPr>
              <a:latin typeface="Cambria" panose="02040503050406030204" pitchFamily="18" charset="0"/>
              <a:ea typeface="Cambria" panose="02040503050406030204" pitchFamily="18" charset="0"/>
              <a:cs typeface="Calibri"/>
            </a:endParaRPr>
          </a:p>
        </p:txBody>
      </p:sp>
      <p:sp>
        <p:nvSpPr>
          <p:cNvPr id="2" name="Date Placeholder 1"/>
          <p:cNvSpPr>
            <a:spLocks noGrp="1"/>
          </p:cNvSpPr>
          <p:nvPr>
            <p:ph type="dt" sz="half" idx="10"/>
          </p:nvPr>
        </p:nvSpPr>
        <p:spPr/>
        <p:txBody>
          <a:bodyPr/>
          <a:lstStyle/>
          <a:p>
            <a:fld id="{82030944-6F38-407D-B928-607DD06F0917}" type="datetime1">
              <a:rPr lang="en-US" smtClean="0"/>
              <a:t>7/27/2023</a:t>
            </a:fld>
            <a:endParaRPr lang="en-US"/>
          </a:p>
        </p:txBody>
      </p:sp>
      <p:sp>
        <p:nvSpPr>
          <p:cNvPr id="3" name="Slide Number Placeholder 2"/>
          <p:cNvSpPr>
            <a:spLocks noGrp="1"/>
          </p:cNvSpPr>
          <p:nvPr>
            <p:ph type="sldNum" sz="quarter" idx="12"/>
          </p:nvPr>
        </p:nvSpPr>
        <p:spPr/>
        <p:txBody>
          <a:bodyPr/>
          <a:lstStyle/>
          <a:p>
            <a:fld id="{F7538EF2-3B4A-43EB-A07E-4B2FF3B02ADE}" type="slidenum">
              <a:rPr lang="en-US" smtClean="0"/>
              <a:t>29</a:t>
            </a:fld>
            <a:endParaRPr lang="en-US"/>
          </a:p>
        </p:txBody>
      </p:sp>
    </p:spTree>
    <p:extLst>
      <p:ext uri="{BB962C8B-B14F-4D97-AF65-F5344CB8AC3E}">
        <p14:creationId xmlns:p14="http://schemas.microsoft.com/office/powerpoint/2010/main" val="2260101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53419" y="0"/>
            <a:ext cx="8505825" cy="1222375"/>
          </a:xfrm>
        </p:spPr>
        <p:txBody>
          <a:bodyPr/>
          <a:lstStyle/>
          <a:p>
            <a:pPr algn="ctr"/>
            <a:r>
              <a:rPr lang="en-IE" altLang="en-US" dirty="0">
                <a:latin typeface="Cambria" panose="02040503050406030204" pitchFamily="18" charset="0"/>
                <a:ea typeface="Cambria" panose="02040503050406030204" pitchFamily="18" charset="0"/>
              </a:rPr>
              <a:t>STRUCTURE OF HUMAN EYE</a:t>
            </a:r>
            <a:endParaRPr lang="en-US" altLang="en-US" dirty="0">
              <a:latin typeface="Cambria" panose="02040503050406030204" pitchFamily="18" charset="0"/>
              <a:ea typeface="Cambria" panose="02040503050406030204" pitchFamily="18" charset="0"/>
            </a:endParaRPr>
          </a:p>
        </p:txBody>
      </p:sp>
      <p:sp>
        <p:nvSpPr>
          <p:cNvPr id="2" name="Date Placeholder 1"/>
          <p:cNvSpPr>
            <a:spLocks noGrp="1"/>
          </p:cNvSpPr>
          <p:nvPr>
            <p:ph type="dt" sz="half" idx="10"/>
          </p:nvPr>
        </p:nvSpPr>
        <p:spPr/>
        <p:txBody>
          <a:bodyPr/>
          <a:lstStyle/>
          <a:p>
            <a:fld id="{F212977E-220A-479D-BEC4-6A25E5D87BAC}" type="datetime1">
              <a:rPr lang="en-US" smtClean="0">
                <a:latin typeface="Cambria" panose="02040503050406030204" pitchFamily="18" charset="0"/>
                <a:ea typeface="Cambria" panose="02040503050406030204" pitchFamily="18" charset="0"/>
              </a:rPr>
              <a:t>7/27/2023</a:t>
            </a:fld>
            <a:endParaRPr lang="en-US">
              <a:latin typeface="Cambria" panose="02040503050406030204" pitchFamily="18" charset="0"/>
              <a:ea typeface="Cambria" panose="02040503050406030204" pitchFamily="18" charset="0"/>
            </a:endParaRPr>
          </a:p>
        </p:txBody>
      </p:sp>
      <p:sp>
        <p:nvSpPr>
          <p:cNvPr id="3" name="Slide Number Placeholder 2"/>
          <p:cNvSpPr>
            <a:spLocks noGrp="1"/>
          </p:cNvSpPr>
          <p:nvPr>
            <p:ph type="sldNum" sz="quarter" idx="12"/>
          </p:nvPr>
        </p:nvSpPr>
        <p:spPr/>
        <p:txBody>
          <a:bodyPr/>
          <a:lstStyle/>
          <a:p>
            <a:fld id="{F7538EF2-3B4A-43EB-A07E-4B2FF3B02ADE}" type="slidenum">
              <a:rPr lang="en-US" smtClean="0">
                <a:latin typeface="Cambria" panose="02040503050406030204" pitchFamily="18" charset="0"/>
                <a:ea typeface="Cambria" panose="02040503050406030204" pitchFamily="18" charset="0"/>
              </a:rPr>
              <a:t>3</a:t>
            </a:fld>
            <a:endParaRPr lang="en-US">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3"/>
          <a:stretch>
            <a:fillRect/>
          </a:stretch>
        </p:blipFill>
        <p:spPr>
          <a:xfrm>
            <a:off x="6463458" y="1222375"/>
            <a:ext cx="4663578" cy="4929079"/>
          </a:xfrm>
          <a:prstGeom prst="rect">
            <a:avLst/>
          </a:prstGeom>
        </p:spPr>
      </p:pic>
      <p:sp>
        <p:nvSpPr>
          <p:cNvPr id="6" name="Rectangle 5"/>
          <p:cNvSpPr/>
          <p:nvPr/>
        </p:nvSpPr>
        <p:spPr>
          <a:xfrm>
            <a:off x="6657975" y="6160627"/>
            <a:ext cx="4274544" cy="646331"/>
          </a:xfrm>
          <a:prstGeom prst="rect">
            <a:avLst/>
          </a:prstGeom>
        </p:spPr>
        <p:txBody>
          <a:bodyPr wrap="square">
            <a:spAutoFit/>
          </a:bodyPr>
          <a:lstStyle/>
          <a:p>
            <a:pPr algn="ctr"/>
            <a:r>
              <a:rPr lang="en-US" dirty="0">
                <a:latin typeface="Cambria" panose="02040503050406030204" pitchFamily="18" charset="0"/>
                <a:ea typeface="Cambria" panose="02040503050406030204" pitchFamily="18" charset="0"/>
              </a:rPr>
              <a:t>Simplified diagram of a cross section of the human eye.</a:t>
            </a:r>
          </a:p>
        </p:txBody>
      </p:sp>
      <p:sp>
        <p:nvSpPr>
          <p:cNvPr id="7" name="Rectangle 6"/>
          <p:cNvSpPr/>
          <p:nvPr/>
        </p:nvSpPr>
        <p:spPr>
          <a:xfrm>
            <a:off x="367458" y="1222375"/>
            <a:ext cx="6096000" cy="4247317"/>
          </a:xfrm>
          <a:prstGeom prst="rect">
            <a:avLst/>
          </a:prstGeom>
        </p:spPr>
        <p:txBody>
          <a:bodyPr>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eye is nearly a sphere, with an average diameter of approximately 20 mm.</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Three membranes enclose the eye: </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742950" lvl="1"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a:t>
            </a:r>
            <a:r>
              <a:rPr lang="en-US" i="1" dirty="0">
                <a:latin typeface="Cambria" panose="02040503050406030204" pitchFamily="18" charset="0"/>
                <a:ea typeface="Cambria" panose="02040503050406030204" pitchFamily="18" charset="0"/>
              </a:rPr>
              <a:t>cornea </a:t>
            </a:r>
            <a:r>
              <a:rPr lang="en-US" dirty="0">
                <a:latin typeface="Cambria" panose="02040503050406030204" pitchFamily="18" charset="0"/>
                <a:ea typeface="Cambria" panose="02040503050406030204" pitchFamily="18" charset="0"/>
              </a:rPr>
              <a:t>and </a:t>
            </a:r>
            <a:r>
              <a:rPr lang="en-US" i="1" dirty="0">
                <a:latin typeface="Cambria" panose="02040503050406030204" pitchFamily="18" charset="0"/>
                <a:ea typeface="Cambria" panose="02040503050406030204" pitchFamily="18" charset="0"/>
              </a:rPr>
              <a:t>sclera </a:t>
            </a:r>
            <a:r>
              <a:rPr lang="en-US" dirty="0">
                <a:latin typeface="Cambria" panose="02040503050406030204" pitchFamily="18" charset="0"/>
                <a:ea typeface="Cambria" panose="02040503050406030204" pitchFamily="18" charset="0"/>
              </a:rPr>
              <a:t>outer cover</a:t>
            </a:r>
          </a:p>
          <a:p>
            <a:pPr marL="742950" lvl="1"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742950" lvl="1"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a:t>
            </a:r>
            <a:r>
              <a:rPr lang="en-US" i="1" dirty="0">
                <a:latin typeface="Cambria" panose="02040503050406030204" pitchFamily="18" charset="0"/>
                <a:ea typeface="Cambria" panose="02040503050406030204" pitchFamily="18" charset="0"/>
              </a:rPr>
              <a:t>choroid</a:t>
            </a:r>
            <a:r>
              <a:rPr lang="en-US" dirty="0">
                <a:latin typeface="Cambria" panose="02040503050406030204" pitchFamily="18" charset="0"/>
                <a:ea typeface="Cambria" panose="02040503050406030204" pitchFamily="18" charset="0"/>
              </a:rPr>
              <a:t> and the </a:t>
            </a:r>
            <a:r>
              <a:rPr lang="en-US" i="1" dirty="0">
                <a:latin typeface="Cambria" panose="02040503050406030204" pitchFamily="18" charset="0"/>
                <a:ea typeface="Cambria" panose="02040503050406030204" pitchFamily="18" charset="0"/>
              </a:rPr>
              <a:t>retina</a:t>
            </a:r>
            <a:r>
              <a:rPr lang="en-US" dirty="0">
                <a:latin typeface="Cambria" panose="02040503050406030204" pitchFamily="18" charset="0"/>
                <a:ea typeface="Cambria" panose="02040503050406030204" pitchFamily="18" charset="0"/>
              </a:rPr>
              <a:t>.</a:t>
            </a:r>
          </a:p>
          <a:p>
            <a:pPr marL="742950" lvl="1"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cornea is a tough, transparent tissue that covers the anterior surface of the eye.</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Continuous with the cornea, the sclera is an opaque membrane that encloses the remainder of the optic globe.</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p:txBody>
      </p:sp>
      <p:sp>
        <p:nvSpPr>
          <p:cNvPr id="11" name="Right Arrow 10"/>
          <p:cNvSpPr/>
          <p:nvPr/>
        </p:nvSpPr>
        <p:spPr>
          <a:xfrm rot="7486198">
            <a:off x="9685679" y="790908"/>
            <a:ext cx="624040" cy="3797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3917263">
            <a:off x="6345955" y="4188314"/>
            <a:ext cx="624040" cy="3797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7899877">
            <a:off x="6358231" y="5382268"/>
            <a:ext cx="624040" cy="3797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7019758">
            <a:off x="7861592" y="3612916"/>
            <a:ext cx="624040" cy="3797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4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down)">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wipe(down)">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22" presetClass="entr" presetSubtype="4" fill="hold" grpId="0" nodeType="with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wipe(down)">
                                      <p:cBhvr>
                                        <p:cTn id="42" dur="500"/>
                                        <p:tgtEl>
                                          <p:spTgt spid="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7">
                                            <p:txEl>
                                              <p:pRg st="8" end="8"/>
                                            </p:txEl>
                                          </p:spTgt>
                                        </p:tgtEl>
                                        <p:attrNameLst>
                                          <p:attrName>style.visibility</p:attrName>
                                        </p:attrNameLst>
                                      </p:cBhvr>
                                      <p:to>
                                        <p:strVal val="visible"/>
                                      </p:to>
                                    </p:set>
                                    <p:animEffect transition="in" filter="wipe(down)">
                                      <p:cBhvr>
                                        <p:cTn id="61" dur="500"/>
                                        <p:tgtEl>
                                          <p:spTgt spid="7">
                                            <p:txEl>
                                              <p:pRg st="8"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7">
                                            <p:txEl>
                                              <p:pRg st="10" end="10"/>
                                            </p:txEl>
                                          </p:spTgt>
                                        </p:tgtEl>
                                        <p:attrNameLst>
                                          <p:attrName>style.visibility</p:attrName>
                                        </p:attrNameLst>
                                      </p:cBhvr>
                                      <p:to>
                                        <p:strVal val="visible"/>
                                      </p:to>
                                    </p:set>
                                    <p:animEffect transition="in" filter="wipe(down)">
                                      <p:cBhvr>
                                        <p:cTn id="66"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uiExpand="1" build="p"/>
      <p:bldP spid="11" grpId="0" animBg="1"/>
      <p:bldP spid="12" grpId="0" animBg="1"/>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14591" y="1717904"/>
            <a:ext cx="4316229" cy="4821008"/>
          </a:xfrm>
          <a:prstGeom prst="rect">
            <a:avLst/>
          </a:prstGeom>
        </p:spPr>
      </p:pic>
      <p:sp>
        <p:nvSpPr>
          <p:cNvPr id="3" name="object 3"/>
          <p:cNvSpPr txBox="1"/>
          <p:nvPr/>
        </p:nvSpPr>
        <p:spPr>
          <a:xfrm>
            <a:off x="6555994" y="1799335"/>
            <a:ext cx="1504950"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low</a:t>
            </a:r>
            <a:r>
              <a:rPr spc="-30" dirty="0">
                <a:latin typeface="Calibri"/>
                <a:cs typeface="Calibri"/>
              </a:rPr>
              <a:t> </a:t>
            </a:r>
            <a:r>
              <a:rPr spc="-10" dirty="0">
                <a:latin typeface="Calibri"/>
                <a:cs typeface="Calibri"/>
              </a:rPr>
              <a:t>reflectance,</a:t>
            </a:r>
            <a:endParaRPr dirty="0">
              <a:latin typeface="Calibri"/>
              <a:cs typeface="Calibri"/>
            </a:endParaRPr>
          </a:p>
        </p:txBody>
      </p:sp>
      <p:sp>
        <p:nvSpPr>
          <p:cNvPr id="4" name="object 4"/>
          <p:cNvSpPr txBox="1"/>
          <p:nvPr/>
        </p:nvSpPr>
        <p:spPr>
          <a:xfrm>
            <a:off x="8194277" y="1799335"/>
            <a:ext cx="1586230"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high</a:t>
            </a:r>
            <a:r>
              <a:rPr spc="-20" dirty="0">
                <a:latin typeface="Calibri"/>
                <a:cs typeface="Calibri"/>
              </a:rPr>
              <a:t> </a:t>
            </a:r>
            <a:r>
              <a:rPr spc="-10" dirty="0">
                <a:latin typeface="Calibri"/>
                <a:cs typeface="Calibri"/>
              </a:rPr>
              <a:t>illumination</a:t>
            </a:r>
            <a:endParaRPr dirty="0">
              <a:latin typeface="Calibri"/>
              <a:cs typeface="Calibri"/>
            </a:endParaRPr>
          </a:p>
        </p:txBody>
      </p:sp>
      <p:sp>
        <p:nvSpPr>
          <p:cNvPr id="5" name="object 5"/>
          <p:cNvSpPr/>
          <p:nvPr/>
        </p:nvSpPr>
        <p:spPr>
          <a:xfrm>
            <a:off x="6477000" y="2324101"/>
            <a:ext cx="3352800" cy="368935"/>
          </a:xfrm>
          <a:custGeom>
            <a:avLst/>
            <a:gdLst/>
            <a:ahLst/>
            <a:cxnLst/>
            <a:rect l="l" t="t" r="r" b="b"/>
            <a:pathLst>
              <a:path w="3352800" h="368935">
                <a:moveTo>
                  <a:pt x="3352800" y="0"/>
                </a:moveTo>
                <a:lnTo>
                  <a:pt x="0" y="0"/>
                </a:lnTo>
                <a:lnTo>
                  <a:pt x="0" y="368808"/>
                </a:lnTo>
                <a:lnTo>
                  <a:pt x="3352800" y="368808"/>
                </a:lnTo>
                <a:lnTo>
                  <a:pt x="3352800" y="0"/>
                </a:lnTo>
                <a:close/>
              </a:path>
            </a:pathLst>
          </a:custGeom>
          <a:solidFill>
            <a:srgbClr val="FFFFFF"/>
          </a:solidFill>
        </p:spPr>
        <p:txBody>
          <a:bodyPr wrap="square" lIns="0" tIns="0" rIns="0" bIns="0" rtlCol="0"/>
          <a:lstStyle/>
          <a:p>
            <a:endParaRPr/>
          </a:p>
        </p:txBody>
      </p:sp>
      <p:sp>
        <p:nvSpPr>
          <p:cNvPr id="6" name="object 6"/>
          <p:cNvSpPr txBox="1"/>
          <p:nvPr/>
        </p:nvSpPr>
        <p:spPr>
          <a:xfrm>
            <a:off x="6556628" y="2342516"/>
            <a:ext cx="3171190" cy="774065"/>
          </a:xfrm>
          <a:prstGeom prst="rect">
            <a:avLst/>
          </a:prstGeom>
        </p:spPr>
        <p:txBody>
          <a:bodyPr vert="horz" wrap="square" lIns="0" tIns="12700" rIns="0" bIns="0" rtlCol="0">
            <a:spAutoFit/>
          </a:bodyPr>
          <a:lstStyle/>
          <a:p>
            <a:pPr marL="12700">
              <a:spcBef>
                <a:spcPts val="100"/>
              </a:spcBef>
              <a:tabLst>
                <a:tab pos="1650364" algn="l"/>
              </a:tabLst>
            </a:pPr>
            <a:r>
              <a:rPr spc="-10" dirty="0">
                <a:latin typeface="Calibri"/>
                <a:cs typeface="Calibri"/>
              </a:rPr>
              <a:t>low</a:t>
            </a:r>
            <a:r>
              <a:rPr spc="25" dirty="0">
                <a:latin typeface="Calibri"/>
                <a:cs typeface="Calibri"/>
              </a:rPr>
              <a:t> </a:t>
            </a:r>
            <a:r>
              <a:rPr spc="-10" dirty="0">
                <a:latin typeface="Calibri"/>
                <a:cs typeface="Calibri"/>
              </a:rPr>
              <a:t>reflectance,	low</a:t>
            </a:r>
            <a:r>
              <a:rPr spc="-30" dirty="0">
                <a:latin typeface="Calibri"/>
                <a:cs typeface="Calibri"/>
              </a:rPr>
              <a:t> </a:t>
            </a:r>
            <a:r>
              <a:rPr spc="-10" dirty="0">
                <a:latin typeface="Calibri"/>
                <a:cs typeface="Calibri"/>
              </a:rPr>
              <a:t>illumination</a:t>
            </a:r>
            <a:endParaRPr dirty="0">
              <a:latin typeface="Calibri"/>
              <a:cs typeface="Calibri"/>
            </a:endParaRPr>
          </a:p>
          <a:p>
            <a:pPr marL="12700">
              <a:spcBef>
                <a:spcPts val="1570"/>
              </a:spcBef>
            </a:pPr>
            <a:r>
              <a:rPr spc="-5" dirty="0">
                <a:latin typeface="Calibri"/>
                <a:cs typeface="Calibri"/>
              </a:rPr>
              <a:t>high</a:t>
            </a:r>
            <a:r>
              <a:rPr spc="5" dirty="0">
                <a:latin typeface="Calibri"/>
                <a:cs typeface="Calibri"/>
              </a:rPr>
              <a:t> </a:t>
            </a:r>
            <a:r>
              <a:rPr spc="-10" dirty="0">
                <a:latin typeface="Calibri"/>
                <a:cs typeface="Calibri"/>
              </a:rPr>
              <a:t>reflectance,</a:t>
            </a:r>
            <a:r>
              <a:rPr spc="420" dirty="0">
                <a:latin typeface="Calibri"/>
                <a:cs typeface="Calibri"/>
              </a:rPr>
              <a:t> </a:t>
            </a:r>
            <a:r>
              <a:rPr spc="-10" dirty="0">
                <a:latin typeface="Calibri"/>
                <a:cs typeface="Calibri"/>
              </a:rPr>
              <a:t>low</a:t>
            </a:r>
            <a:r>
              <a:rPr spc="20" dirty="0">
                <a:latin typeface="Calibri"/>
                <a:cs typeface="Calibri"/>
              </a:rPr>
              <a:t> </a:t>
            </a:r>
            <a:r>
              <a:rPr spc="-10" dirty="0">
                <a:latin typeface="Calibri"/>
                <a:cs typeface="Calibri"/>
              </a:rPr>
              <a:t>illumination</a:t>
            </a:r>
            <a:endParaRPr dirty="0">
              <a:latin typeface="Calibri"/>
              <a:cs typeface="Calibri"/>
            </a:endParaRPr>
          </a:p>
        </p:txBody>
      </p:sp>
      <p:sp>
        <p:nvSpPr>
          <p:cNvPr id="13" name="Title 22"/>
          <p:cNvSpPr txBox="1">
            <a:spLocks/>
          </p:cNvSpPr>
          <p:nvPr/>
        </p:nvSpPr>
        <p:spPr>
          <a:xfrm>
            <a:off x="457200" y="1019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25" dirty="0">
                <a:latin typeface="Cambria" panose="02040503050406030204" pitchFamily="18" charset="0"/>
                <a:ea typeface="Cambria" panose="02040503050406030204" pitchFamily="18" charset="0"/>
              </a:rPr>
              <a:t>Physical</a:t>
            </a:r>
            <a:r>
              <a:rPr lang="en-US" b="1" spc="-45" dirty="0">
                <a:latin typeface="Cambria" panose="02040503050406030204" pitchFamily="18" charset="0"/>
                <a:ea typeface="Cambria" panose="02040503050406030204" pitchFamily="18" charset="0"/>
              </a:rPr>
              <a:t> </a:t>
            </a:r>
            <a:r>
              <a:rPr lang="en-US" b="1" spc="-5" dirty="0">
                <a:latin typeface="Cambria" panose="02040503050406030204" pitchFamily="18" charset="0"/>
                <a:ea typeface="Cambria" panose="02040503050406030204" pitchFamily="18" charset="0"/>
              </a:rPr>
              <a:t>quantities</a:t>
            </a:r>
            <a:endParaRPr lang="en-US" b="1" dirty="0">
              <a:latin typeface="Cambria" panose="02040503050406030204" pitchFamily="18" charset="0"/>
              <a:ea typeface="Cambria" panose="02040503050406030204" pitchFamily="18" charset="0"/>
            </a:endParaRPr>
          </a:p>
        </p:txBody>
      </p:sp>
      <p:sp>
        <p:nvSpPr>
          <p:cNvPr id="8" name="Date Placeholder 7"/>
          <p:cNvSpPr>
            <a:spLocks noGrp="1"/>
          </p:cNvSpPr>
          <p:nvPr>
            <p:ph type="dt" sz="half" idx="10"/>
          </p:nvPr>
        </p:nvSpPr>
        <p:spPr/>
        <p:txBody>
          <a:bodyPr/>
          <a:lstStyle/>
          <a:p>
            <a:fld id="{592FBD14-8628-459B-A427-8C8701FFD570}" type="datetime1">
              <a:rPr lang="en-US" smtClean="0"/>
              <a:t>7/27/2023</a:t>
            </a:fld>
            <a:endParaRPr lang="en-US"/>
          </a:p>
        </p:txBody>
      </p:sp>
      <p:sp>
        <p:nvSpPr>
          <p:cNvPr id="9" name="Slide Number Placeholder 8"/>
          <p:cNvSpPr>
            <a:spLocks noGrp="1"/>
          </p:cNvSpPr>
          <p:nvPr>
            <p:ph type="sldNum" sz="quarter" idx="12"/>
          </p:nvPr>
        </p:nvSpPr>
        <p:spPr/>
        <p:txBody>
          <a:bodyPr/>
          <a:lstStyle/>
          <a:p>
            <a:fld id="{F7538EF2-3B4A-43EB-A07E-4B2FF3B02ADE}" type="slidenum">
              <a:rPr lang="en-US" smtClean="0"/>
              <a:t>30</a:t>
            </a:fld>
            <a:endParaRPr lang="en-US"/>
          </a:p>
        </p:txBody>
      </p:sp>
    </p:spTree>
    <p:extLst>
      <p:ext uri="{BB962C8B-B14F-4D97-AF65-F5344CB8AC3E}">
        <p14:creationId xmlns:p14="http://schemas.microsoft.com/office/powerpoint/2010/main" val="1314113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22181" y="3601720"/>
            <a:ext cx="768350" cy="328930"/>
          </a:xfrm>
          <a:custGeom>
            <a:avLst/>
            <a:gdLst/>
            <a:ahLst/>
            <a:cxnLst/>
            <a:rect l="l" t="t" r="r" b="b"/>
            <a:pathLst>
              <a:path w="768350" h="328929">
                <a:moveTo>
                  <a:pt x="662851" y="0"/>
                </a:moveTo>
                <a:lnTo>
                  <a:pt x="658152" y="13334"/>
                </a:lnTo>
                <a:lnTo>
                  <a:pt x="677202" y="21597"/>
                </a:lnTo>
                <a:lnTo>
                  <a:pt x="693585" y="33051"/>
                </a:lnTo>
                <a:lnTo>
                  <a:pt x="718350" y="65531"/>
                </a:lnTo>
                <a:lnTo>
                  <a:pt x="732923" y="109219"/>
                </a:lnTo>
                <a:lnTo>
                  <a:pt x="737781" y="162813"/>
                </a:lnTo>
                <a:lnTo>
                  <a:pt x="736546" y="191845"/>
                </a:lnTo>
                <a:lnTo>
                  <a:pt x="726744" y="241859"/>
                </a:lnTo>
                <a:lnTo>
                  <a:pt x="707201" y="280965"/>
                </a:lnTo>
                <a:lnTo>
                  <a:pt x="677396" y="307306"/>
                </a:lnTo>
                <a:lnTo>
                  <a:pt x="658660" y="315594"/>
                </a:lnTo>
                <a:lnTo>
                  <a:pt x="662851" y="328929"/>
                </a:lnTo>
                <a:lnTo>
                  <a:pt x="707682" y="307895"/>
                </a:lnTo>
                <a:lnTo>
                  <a:pt x="740702" y="271525"/>
                </a:lnTo>
                <a:lnTo>
                  <a:pt x="760990" y="222678"/>
                </a:lnTo>
                <a:lnTo>
                  <a:pt x="767753" y="164591"/>
                </a:lnTo>
                <a:lnTo>
                  <a:pt x="766042" y="134417"/>
                </a:lnTo>
                <a:lnTo>
                  <a:pt x="752429" y="80974"/>
                </a:lnTo>
                <a:lnTo>
                  <a:pt x="725573" y="37468"/>
                </a:lnTo>
                <a:lnTo>
                  <a:pt x="686711" y="8616"/>
                </a:lnTo>
                <a:lnTo>
                  <a:pt x="662851" y="0"/>
                </a:lnTo>
                <a:close/>
              </a:path>
              <a:path w="768350" h="328929">
                <a:moveTo>
                  <a:pt x="104902" y="0"/>
                </a:moveTo>
                <a:lnTo>
                  <a:pt x="60144" y="21113"/>
                </a:lnTo>
                <a:lnTo>
                  <a:pt x="27139" y="57657"/>
                </a:lnTo>
                <a:lnTo>
                  <a:pt x="6788" y="106552"/>
                </a:lnTo>
                <a:lnTo>
                  <a:pt x="0" y="164591"/>
                </a:lnTo>
                <a:lnTo>
                  <a:pt x="1690" y="194784"/>
                </a:lnTo>
                <a:lnTo>
                  <a:pt x="15216" y="248263"/>
                </a:lnTo>
                <a:lnTo>
                  <a:pt x="42060" y="291621"/>
                </a:lnTo>
                <a:lnTo>
                  <a:pt x="80984" y="320335"/>
                </a:lnTo>
                <a:lnTo>
                  <a:pt x="104902" y="328929"/>
                </a:lnTo>
                <a:lnTo>
                  <a:pt x="109067" y="315594"/>
                </a:lnTo>
                <a:lnTo>
                  <a:pt x="90322" y="307306"/>
                </a:lnTo>
                <a:lnTo>
                  <a:pt x="74147" y="295767"/>
                </a:lnTo>
                <a:lnTo>
                  <a:pt x="49504" y="262889"/>
                </a:lnTo>
                <a:lnTo>
                  <a:pt x="34874" y="218185"/>
                </a:lnTo>
                <a:lnTo>
                  <a:pt x="29997" y="162813"/>
                </a:lnTo>
                <a:lnTo>
                  <a:pt x="31216" y="134790"/>
                </a:lnTo>
                <a:lnTo>
                  <a:pt x="40970" y="86125"/>
                </a:lnTo>
                <a:lnTo>
                  <a:pt x="60575" y="47696"/>
                </a:lnTo>
                <a:lnTo>
                  <a:pt x="90616" y="21597"/>
                </a:lnTo>
                <a:lnTo>
                  <a:pt x="109588" y="13334"/>
                </a:lnTo>
                <a:lnTo>
                  <a:pt x="104902" y="0"/>
                </a:lnTo>
                <a:close/>
              </a:path>
            </a:pathLst>
          </a:custGeom>
          <a:solidFill>
            <a:srgbClr val="7E7E7E"/>
          </a:solidFill>
        </p:spPr>
        <p:txBody>
          <a:bodyPr wrap="square" lIns="0" tIns="0" rIns="0" bIns="0" rtlCol="0"/>
          <a:lstStyle/>
          <a:p>
            <a:endParaRPr/>
          </a:p>
        </p:txBody>
      </p:sp>
      <p:sp>
        <p:nvSpPr>
          <p:cNvPr id="3" name="object 3"/>
          <p:cNvSpPr txBox="1"/>
          <p:nvPr/>
        </p:nvSpPr>
        <p:spPr>
          <a:xfrm>
            <a:off x="2332126" y="3500069"/>
            <a:ext cx="849630" cy="452120"/>
          </a:xfrm>
          <a:prstGeom prst="rect">
            <a:avLst/>
          </a:prstGeom>
        </p:spPr>
        <p:txBody>
          <a:bodyPr vert="horz" wrap="square" lIns="0" tIns="12065" rIns="0" bIns="0" rtlCol="0">
            <a:spAutoFit/>
          </a:bodyPr>
          <a:lstStyle/>
          <a:p>
            <a:pPr marL="12700">
              <a:spcBef>
                <a:spcPts val="95"/>
              </a:spcBef>
              <a:tabLst>
                <a:tab pos="306705" algn="l"/>
              </a:tabLst>
            </a:pPr>
            <a:r>
              <a:rPr sz="2800" spc="-5" dirty="0">
                <a:solidFill>
                  <a:srgbClr val="7E7E7E"/>
                </a:solidFill>
                <a:latin typeface="Cambria Math"/>
                <a:cs typeface="Cambria Math"/>
              </a:rPr>
              <a:t>𝐼	</a:t>
            </a:r>
            <a:r>
              <a:rPr sz="2800" spc="75" dirty="0">
                <a:solidFill>
                  <a:srgbClr val="7E7E7E"/>
                </a:solidFill>
                <a:latin typeface="Cambria Math"/>
                <a:cs typeface="Cambria Math"/>
              </a:rPr>
              <a:t>𝑥</a:t>
            </a:r>
            <a:r>
              <a:rPr sz="2800" spc="-5" dirty="0">
                <a:solidFill>
                  <a:srgbClr val="7E7E7E"/>
                </a:solidFill>
                <a:latin typeface="Cambria Math"/>
                <a:cs typeface="Cambria Math"/>
              </a:rPr>
              <a:t>,</a:t>
            </a:r>
            <a:r>
              <a:rPr sz="2800" spc="-160" dirty="0">
                <a:solidFill>
                  <a:srgbClr val="7E7E7E"/>
                </a:solidFill>
                <a:latin typeface="Cambria Math"/>
                <a:cs typeface="Cambria Math"/>
              </a:rPr>
              <a:t> </a:t>
            </a:r>
            <a:r>
              <a:rPr sz="2800" spc="-5" dirty="0">
                <a:solidFill>
                  <a:srgbClr val="7E7E7E"/>
                </a:solidFill>
                <a:latin typeface="Cambria Math"/>
                <a:cs typeface="Cambria Math"/>
              </a:rPr>
              <a:t>𝑦</a:t>
            </a:r>
            <a:endParaRPr sz="2800">
              <a:latin typeface="Cambria Math"/>
              <a:cs typeface="Cambria Math"/>
            </a:endParaRPr>
          </a:p>
        </p:txBody>
      </p:sp>
      <p:sp>
        <p:nvSpPr>
          <p:cNvPr id="4" name="object 4"/>
          <p:cNvSpPr/>
          <p:nvPr/>
        </p:nvSpPr>
        <p:spPr>
          <a:xfrm>
            <a:off x="5826253" y="3601720"/>
            <a:ext cx="767715" cy="328930"/>
          </a:xfrm>
          <a:custGeom>
            <a:avLst/>
            <a:gdLst/>
            <a:ahLst/>
            <a:cxnLst/>
            <a:rect l="l" t="t" r="r" b="b"/>
            <a:pathLst>
              <a:path w="767714" h="328929">
                <a:moveTo>
                  <a:pt x="662813" y="0"/>
                </a:moveTo>
                <a:lnTo>
                  <a:pt x="658113" y="13334"/>
                </a:lnTo>
                <a:lnTo>
                  <a:pt x="677163" y="21597"/>
                </a:lnTo>
                <a:lnTo>
                  <a:pt x="693547" y="33051"/>
                </a:lnTo>
                <a:lnTo>
                  <a:pt x="718312" y="65531"/>
                </a:lnTo>
                <a:lnTo>
                  <a:pt x="732885" y="109219"/>
                </a:lnTo>
                <a:lnTo>
                  <a:pt x="737743" y="162813"/>
                </a:lnTo>
                <a:lnTo>
                  <a:pt x="736508" y="191845"/>
                </a:lnTo>
                <a:lnTo>
                  <a:pt x="726705" y="241859"/>
                </a:lnTo>
                <a:lnTo>
                  <a:pt x="707163" y="280965"/>
                </a:lnTo>
                <a:lnTo>
                  <a:pt x="677358" y="307306"/>
                </a:lnTo>
                <a:lnTo>
                  <a:pt x="658622" y="315594"/>
                </a:lnTo>
                <a:lnTo>
                  <a:pt x="662813" y="328929"/>
                </a:lnTo>
                <a:lnTo>
                  <a:pt x="707644" y="307895"/>
                </a:lnTo>
                <a:lnTo>
                  <a:pt x="740663" y="271525"/>
                </a:lnTo>
                <a:lnTo>
                  <a:pt x="760952" y="222678"/>
                </a:lnTo>
                <a:lnTo>
                  <a:pt x="767714" y="164591"/>
                </a:lnTo>
                <a:lnTo>
                  <a:pt x="766004" y="134417"/>
                </a:lnTo>
                <a:lnTo>
                  <a:pt x="752391" y="80974"/>
                </a:lnTo>
                <a:lnTo>
                  <a:pt x="725535" y="37468"/>
                </a:lnTo>
                <a:lnTo>
                  <a:pt x="686673" y="8616"/>
                </a:lnTo>
                <a:lnTo>
                  <a:pt x="662813" y="0"/>
                </a:lnTo>
                <a:close/>
              </a:path>
              <a:path w="767714" h="328929">
                <a:moveTo>
                  <a:pt x="104901" y="0"/>
                </a:moveTo>
                <a:lnTo>
                  <a:pt x="60118" y="21113"/>
                </a:lnTo>
                <a:lnTo>
                  <a:pt x="27050" y="57657"/>
                </a:lnTo>
                <a:lnTo>
                  <a:pt x="6762" y="106552"/>
                </a:lnTo>
                <a:lnTo>
                  <a:pt x="0" y="164591"/>
                </a:lnTo>
                <a:lnTo>
                  <a:pt x="1690" y="194784"/>
                </a:lnTo>
                <a:lnTo>
                  <a:pt x="15216" y="248263"/>
                </a:lnTo>
                <a:lnTo>
                  <a:pt x="42054" y="291621"/>
                </a:lnTo>
                <a:lnTo>
                  <a:pt x="80968" y="320335"/>
                </a:lnTo>
                <a:lnTo>
                  <a:pt x="104901" y="328929"/>
                </a:lnTo>
                <a:lnTo>
                  <a:pt x="108965" y="315594"/>
                </a:lnTo>
                <a:lnTo>
                  <a:pt x="90249" y="307306"/>
                </a:lnTo>
                <a:lnTo>
                  <a:pt x="74104" y="295767"/>
                </a:lnTo>
                <a:lnTo>
                  <a:pt x="49530" y="262889"/>
                </a:lnTo>
                <a:lnTo>
                  <a:pt x="34845" y="218185"/>
                </a:lnTo>
                <a:lnTo>
                  <a:pt x="29972" y="162813"/>
                </a:lnTo>
                <a:lnTo>
                  <a:pt x="31188" y="134790"/>
                </a:lnTo>
                <a:lnTo>
                  <a:pt x="40955" y="86125"/>
                </a:lnTo>
                <a:lnTo>
                  <a:pt x="60577" y="47696"/>
                </a:lnTo>
                <a:lnTo>
                  <a:pt x="90624" y="21597"/>
                </a:lnTo>
                <a:lnTo>
                  <a:pt x="109600" y="13334"/>
                </a:lnTo>
                <a:lnTo>
                  <a:pt x="104901" y="0"/>
                </a:lnTo>
                <a:close/>
              </a:path>
            </a:pathLst>
          </a:custGeom>
          <a:solidFill>
            <a:srgbClr val="7E7E7E"/>
          </a:solidFill>
        </p:spPr>
        <p:txBody>
          <a:bodyPr wrap="square" lIns="0" tIns="0" rIns="0" bIns="0" rtlCol="0"/>
          <a:lstStyle/>
          <a:p>
            <a:endParaRPr/>
          </a:p>
        </p:txBody>
      </p:sp>
      <p:sp>
        <p:nvSpPr>
          <p:cNvPr id="5" name="object 5"/>
          <p:cNvSpPr txBox="1"/>
          <p:nvPr/>
        </p:nvSpPr>
        <p:spPr>
          <a:xfrm>
            <a:off x="3408427" y="3500069"/>
            <a:ext cx="3077845" cy="452120"/>
          </a:xfrm>
          <a:prstGeom prst="rect">
            <a:avLst/>
          </a:prstGeom>
        </p:spPr>
        <p:txBody>
          <a:bodyPr vert="horz" wrap="square" lIns="0" tIns="12065" rIns="0" bIns="0" rtlCol="0">
            <a:spAutoFit/>
          </a:bodyPr>
          <a:lstStyle/>
          <a:p>
            <a:pPr marL="12700">
              <a:spcBef>
                <a:spcPts val="95"/>
              </a:spcBef>
              <a:tabLst>
                <a:tab pos="2534920" algn="l"/>
              </a:tabLst>
            </a:pPr>
            <a:r>
              <a:rPr sz="2800" spc="-5" dirty="0">
                <a:solidFill>
                  <a:srgbClr val="7E7E7E"/>
                </a:solidFill>
                <a:latin typeface="Cambria Math"/>
                <a:cs typeface="Cambria Math"/>
              </a:rPr>
              <a:t>=</a:t>
            </a:r>
            <a:r>
              <a:rPr sz="2800" spc="160" dirty="0">
                <a:solidFill>
                  <a:srgbClr val="7E7E7E"/>
                </a:solidFill>
                <a:latin typeface="Cambria Math"/>
                <a:cs typeface="Cambria Math"/>
              </a:rPr>
              <a:t> </a:t>
            </a:r>
            <a:r>
              <a:rPr sz="2800" spc="-5" dirty="0">
                <a:solidFill>
                  <a:srgbClr val="7E7E7E"/>
                </a:solidFill>
                <a:latin typeface="Cambria Math"/>
                <a:cs typeface="Cambria Math"/>
              </a:rPr>
              <a:t>𝑖𝑙𝑙</a:t>
            </a:r>
            <a:r>
              <a:rPr sz="2800" dirty="0">
                <a:solidFill>
                  <a:srgbClr val="7E7E7E"/>
                </a:solidFill>
                <a:latin typeface="Cambria Math"/>
                <a:cs typeface="Cambria Math"/>
              </a:rPr>
              <a:t>𝑢</a:t>
            </a:r>
            <a:r>
              <a:rPr sz="2800" spc="-10" dirty="0">
                <a:solidFill>
                  <a:srgbClr val="7E7E7E"/>
                </a:solidFill>
                <a:latin typeface="Cambria Math"/>
                <a:cs typeface="Cambria Math"/>
              </a:rPr>
              <a:t>𝑚𝑖𝑛</a:t>
            </a:r>
            <a:r>
              <a:rPr sz="2800" dirty="0">
                <a:solidFill>
                  <a:srgbClr val="7E7E7E"/>
                </a:solidFill>
                <a:latin typeface="Cambria Math"/>
                <a:cs typeface="Cambria Math"/>
              </a:rPr>
              <a:t>𝑎</a:t>
            </a:r>
            <a:r>
              <a:rPr sz="2800" spc="-5" dirty="0">
                <a:solidFill>
                  <a:srgbClr val="7E7E7E"/>
                </a:solidFill>
                <a:latin typeface="Cambria Math"/>
                <a:cs typeface="Cambria Math"/>
              </a:rPr>
              <a:t>𝑡𝑖𝑜𝑛</a:t>
            </a:r>
            <a:r>
              <a:rPr sz="2800" dirty="0">
                <a:solidFill>
                  <a:srgbClr val="7E7E7E"/>
                </a:solidFill>
                <a:latin typeface="Cambria Math"/>
                <a:cs typeface="Cambria Math"/>
              </a:rPr>
              <a:t>	</a:t>
            </a:r>
            <a:r>
              <a:rPr sz="2800" spc="65" dirty="0">
                <a:solidFill>
                  <a:srgbClr val="7E7E7E"/>
                </a:solidFill>
                <a:latin typeface="Cambria Math"/>
                <a:cs typeface="Cambria Math"/>
              </a:rPr>
              <a:t>𝑥</a:t>
            </a:r>
            <a:r>
              <a:rPr sz="2800" spc="-5" dirty="0">
                <a:solidFill>
                  <a:srgbClr val="7E7E7E"/>
                </a:solidFill>
                <a:latin typeface="Cambria Math"/>
                <a:cs typeface="Cambria Math"/>
              </a:rPr>
              <a:t>,</a:t>
            </a:r>
            <a:r>
              <a:rPr sz="2800" spc="-150" dirty="0">
                <a:solidFill>
                  <a:srgbClr val="7E7E7E"/>
                </a:solidFill>
                <a:latin typeface="Cambria Math"/>
                <a:cs typeface="Cambria Math"/>
              </a:rPr>
              <a:t> </a:t>
            </a:r>
            <a:r>
              <a:rPr sz="2800" spc="-5" dirty="0">
                <a:solidFill>
                  <a:srgbClr val="7E7E7E"/>
                </a:solidFill>
                <a:latin typeface="Cambria Math"/>
                <a:cs typeface="Cambria Math"/>
              </a:rPr>
              <a:t>𝑦</a:t>
            </a:r>
            <a:endParaRPr sz="2800">
              <a:latin typeface="Cambria Math"/>
              <a:cs typeface="Cambria Math"/>
            </a:endParaRPr>
          </a:p>
        </p:txBody>
      </p:sp>
      <p:sp>
        <p:nvSpPr>
          <p:cNvPr id="6" name="object 6"/>
          <p:cNvSpPr txBox="1"/>
          <p:nvPr/>
        </p:nvSpPr>
        <p:spPr>
          <a:xfrm>
            <a:off x="6770624" y="3500069"/>
            <a:ext cx="3148965" cy="452120"/>
          </a:xfrm>
          <a:prstGeom prst="rect">
            <a:avLst/>
          </a:prstGeom>
        </p:spPr>
        <p:txBody>
          <a:bodyPr vert="horz" wrap="square" lIns="0" tIns="12065" rIns="0" bIns="0" rtlCol="0">
            <a:spAutoFit/>
          </a:bodyPr>
          <a:lstStyle/>
          <a:p>
            <a:pPr marL="12700">
              <a:spcBef>
                <a:spcPts val="95"/>
              </a:spcBef>
              <a:tabLst>
                <a:tab pos="341630" algn="l"/>
              </a:tabLst>
            </a:pPr>
            <a:r>
              <a:rPr sz="2800" spc="-5" dirty="0">
                <a:solidFill>
                  <a:srgbClr val="7E7E7E"/>
                </a:solidFill>
                <a:latin typeface="Cambria Math"/>
                <a:cs typeface="Cambria Math"/>
              </a:rPr>
              <a:t>∗	𝑟𝑒𝑓𝑙</a:t>
            </a:r>
            <a:r>
              <a:rPr sz="2800" dirty="0">
                <a:solidFill>
                  <a:srgbClr val="7E7E7E"/>
                </a:solidFill>
                <a:latin typeface="Cambria Math"/>
                <a:cs typeface="Cambria Math"/>
              </a:rPr>
              <a:t>𝑒</a:t>
            </a:r>
            <a:r>
              <a:rPr sz="2800" spc="-5" dirty="0">
                <a:solidFill>
                  <a:srgbClr val="7E7E7E"/>
                </a:solidFill>
                <a:latin typeface="Cambria Math"/>
                <a:cs typeface="Cambria Math"/>
              </a:rPr>
              <a:t>𝑐𝑡𝑎𝑛𝑐𝑒</a:t>
            </a:r>
            <a:r>
              <a:rPr sz="2800" spc="55" dirty="0">
                <a:solidFill>
                  <a:srgbClr val="7E7E7E"/>
                </a:solidFill>
                <a:latin typeface="Cambria Math"/>
                <a:cs typeface="Cambria Math"/>
              </a:rPr>
              <a:t> </a:t>
            </a:r>
            <a:r>
              <a:rPr sz="2800" dirty="0">
                <a:solidFill>
                  <a:srgbClr val="7E7E7E"/>
                </a:solidFill>
                <a:latin typeface="Cambria Math"/>
                <a:cs typeface="Cambria Math"/>
              </a:rPr>
              <a:t>(</a:t>
            </a:r>
            <a:r>
              <a:rPr sz="2800" spc="75" dirty="0">
                <a:solidFill>
                  <a:srgbClr val="7E7E7E"/>
                </a:solidFill>
                <a:latin typeface="Cambria Math"/>
                <a:cs typeface="Cambria Math"/>
              </a:rPr>
              <a:t>𝑥</a:t>
            </a:r>
            <a:r>
              <a:rPr sz="2800" spc="-5" dirty="0">
                <a:solidFill>
                  <a:srgbClr val="7E7E7E"/>
                </a:solidFill>
                <a:latin typeface="Cambria Math"/>
                <a:cs typeface="Cambria Math"/>
              </a:rPr>
              <a:t>,</a:t>
            </a:r>
            <a:r>
              <a:rPr sz="2800" spc="-150" dirty="0">
                <a:solidFill>
                  <a:srgbClr val="7E7E7E"/>
                </a:solidFill>
                <a:latin typeface="Cambria Math"/>
                <a:cs typeface="Cambria Math"/>
              </a:rPr>
              <a:t> </a:t>
            </a:r>
            <a:r>
              <a:rPr sz="2800" spc="35" dirty="0">
                <a:solidFill>
                  <a:srgbClr val="7E7E7E"/>
                </a:solidFill>
                <a:latin typeface="Cambria Math"/>
                <a:cs typeface="Cambria Math"/>
              </a:rPr>
              <a:t>𝑦</a:t>
            </a:r>
            <a:r>
              <a:rPr sz="2800" spc="-5" dirty="0">
                <a:solidFill>
                  <a:srgbClr val="7E7E7E"/>
                </a:solidFill>
                <a:latin typeface="Cambria Math"/>
                <a:cs typeface="Cambria Math"/>
              </a:rPr>
              <a:t>)</a:t>
            </a:r>
            <a:endParaRPr sz="2800">
              <a:latin typeface="Cambria Math"/>
              <a:cs typeface="Cambria Math"/>
            </a:endParaRPr>
          </a:p>
        </p:txBody>
      </p:sp>
      <p:sp>
        <p:nvSpPr>
          <p:cNvPr id="7" name="object 7"/>
          <p:cNvSpPr txBox="1"/>
          <p:nvPr/>
        </p:nvSpPr>
        <p:spPr>
          <a:xfrm>
            <a:off x="7614031" y="4954346"/>
            <a:ext cx="1594485" cy="452120"/>
          </a:xfrm>
          <a:prstGeom prst="rect">
            <a:avLst/>
          </a:prstGeom>
        </p:spPr>
        <p:txBody>
          <a:bodyPr vert="horz" wrap="square" lIns="0" tIns="12065" rIns="0" bIns="0" rtlCol="0">
            <a:spAutoFit/>
          </a:bodyPr>
          <a:lstStyle/>
          <a:p>
            <a:pPr marL="12700">
              <a:spcBef>
                <a:spcPts val="95"/>
              </a:spcBef>
            </a:pPr>
            <a:r>
              <a:rPr sz="2800" spc="-10" dirty="0">
                <a:latin typeface="Calibri"/>
                <a:cs typeface="Calibri"/>
              </a:rPr>
              <a:t>“lightness”</a:t>
            </a:r>
            <a:endParaRPr sz="2800">
              <a:latin typeface="Calibri"/>
              <a:cs typeface="Calibri"/>
            </a:endParaRPr>
          </a:p>
        </p:txBody>
      </p:sp>
      <p:sp>
        <p:nvSpPr>
          <p:cNvPr id="8" name="object 8"/>
          <p:cNvSpPr/>
          <p:nvPr/>
        </p:nvSpPr>
        <p:spPr>
          <a:xfrm>
            <a:off x="8086343" y="4047744"/>
            <a:ext cx="76200" cy="742950"/>
          </a:xfrm>
          <a:custGeom>
            <a:avLst/>
            <a:gdLst/>
            <a:ahLst/>
            <a:cxnLst/>
            <a:rect l="l" t="t" r="r" b="b"/>
            <a:pathLst>
              <a:path w="76200" h="742950">
                <a:moveTo>
                  <a:pt x="44450" y="63499"/>
                </a:moveTo>
                <a:lnTo>
                  <a:pt x="31750" y="63499"/>
                </a:lnTo>
                <a:lnTo>
                  <a:pt x="31750" y="742949"/>
                </a:lnTo>
                <a:lnTo>
                  <a:pt x="44450" y="742949"/>
                </a:lnTo>
                <a:lnTo>
                  <a:pt x="44450" y="63499"/>
                </a:lnTo>
                <a:close/>
              </a:path>
              <a:path w="76200" h="742950">
                <a:moveTo>
                  <a:pt x="38100" y="0"/>
                </a:moveTo>
                <a:lnTo>
                  <a:pt x="0" y="76199"/>
                </a:lnTo>
                <a:lnTo>
                  <a:pt x="31750" y="76199"/>
                </a:lnTo>
                <a:lnTo>
                  <a:pt x="31750" y="63499"/>
                </a:lnTo>
                <a:lnTo>
                  <a:pt x="69850" y="63499"/>
                </a:lnTo>
                <a:lnTo>
                  <a:pt x="38100" y="0"/>
                </a:lnTo>
                <a:close/>
              </a:path>
              <a:path w="76200" h="742950">
                <a:moveTo>
                  <a:pt x="69850" y="63499"/>
                </a:moveTo>
                <a:lnTo>
                  <a:pt x="44450" y="63499"/>
                </a:lnTo>
                <a:lnTo>
                  <a:pt x="44450" y="76199"/>
                </a:lnTo>
                <a:lnTo>
                  <a:pt x="76200" y="76199"/>
                </a:lnTo>
                <a:lnTo>
                  <a:pt x="69850" y="63499"/>
                </a:lnTo>
                <a:close/>
              </a:path>
            </a:pathLst>
          </a:custGeom>
          <a:solidFill>
            <a:srgbClr val="000000"/>
          </a:solidFill>
        </p:spPr>
        <p:txBody>
          <a:bodyPr wrap="square" lIns="0" tIns="0" rIns="0" bIns="0" rtlCol="0"/>
          <a:lstStyle/>
          <a:p>
            <a:endParaRPr/>
          </a:p>
        </p:txBody>
      </p:sp>
      <p:sp>
        <p:nvSpPr>
          <p:cNvPr id="9" name="object 9"/>
          <p:cNvSpPr/>
          <p:nvPr/>
        </p:nvSpPr>
        <p:spPr>
          <a:xfrm>
            <a:off x="2903855" y="2714118"/>
            <a:ext cx="76200" cy="553085"/>
          </a:xfrm>
          <a:custGeom>
            <a:avLst/>
            <a:gdLst/>
            <a:ahLst/>
            <a:cxnLst/>
            <a:rect l="l" t="t" r="r" b="b"/>
            <a:pathLst>
              <a:path w="76200" h="553085">
                <a:moveTo>
                  <a:pt x="31658" y="476484"/>
                </a:moveTo>
                <a:lnTo>
                  <a:pt x="0" y="477012"/>
                </a:lnTo>
                <a:lnTo>
                  <a:pt x="39369" y="552577"/>
                </a:lnTo>
                <a:lnTo>
                  <a:pt x="69747" y="489204"/>
                </a:lnTo>
                <a:lnTo>
                  <a:pt x="31876" y="489204"/>
                </a:lnTo>
                <a:lnTo>
                  <a:pt x="31658" y="476484"/>
                </a:lnTo>
                <a:close/>
              </a:path>
              <a:path w="76200" h="553085">
                <a:moveTo>
                  <a:pt x="44359" y="476272"/>
                </a:moveTo>
                <a:lnTo>
                  <a:pt x="31658" y="476484"/>
                </a:lnTo>
                <a:lnTo>
                  <a:pt x="31876" y="489204"/>
                </a:lnTo>
                <a:lnTo>
                  <a:pt x="44576" y="488950"/>
                </a:lnTo>
                <a:lnTo>
                  <a:pt x="44359" y="476272"/>
                </a:lnTo>
                <a:close/>
              </a:path>
              <a:path w="76200" h="553085">
                <a:moveTo>
                  <a:pt x="76200" y="475742"/>
                </a:moveTo>
                <a:lnTo>
                  <a:pt x="44359" y="476272"/>
                </a:lnTo>
                <a:lnTo>
                  <a:pt x="44576" y="488950"/>
                </a:lnTo>
                <a:lnTo>
                  <a:pt x="31876" y="489204"/>
                </a:lnTo>
                <a:lnTo>
                  <a:pt x="69747" y="489204"/>
                </a:lnTo>
                <a:lnTo>
                  <a:pt x="76200" y="475742"/>
                </a:lnTo>
                <a:close/>
              </a:path>
              <a:path w="76200" h="553085">
                <a:moveTo>
                  <a:pt x="36194" y="0"/>
                </a:moveTo>
                <a:lnTo>
                  <a:pt x="23494" y="254"/>
                </a:lnTo>
                <a:lnTo>
                  <a:pt x="31658" y="476484"/>
                </a:lnTo>
                <a:lnTo>
                  <a:pt x="44359" y="476272"/>
                </a:lnTo>
                <a:lnTo>
                  <a:pt x="36194" y="0"/>
                </a:lnTo>
                <a:close/>
              </a:path>
            </a:pathLst>
          </a:custGeom>
          <a:solidFill>
            <a:srgbClr val="000000"/>
          </a:solidFill>
        </p:spPr>
        <p:txBody>
          <a:bodyPr wrap="square" lIns="0" tIns="0" rIns="0" bIns="0" rtlCol="0"/>
          <a:lstStyle/>
          <a:p>
            <a:endParaRPr/>
          </a:p>
        </p:txBody>
      </p:sp>
      <p:sp>
        <p:nvSpPr>
          <p:cNvPr id="10" name="object 10"/>
          <p:cNvSpPr txBox="1"/>
          <p:nvPr/>
        </p:nvSpPr>
        <p:spPr>
          <a:xfrm>
            <a:off x="2287017" y="2068829"/>
            <a:ext cx="1823085" cy="452120"/>
          </a:xfrm>
          <a:prstGeom prst="rect">
            <a:avLst/>
          </a:prstGeom>
        </p:spPr>
        <p:txBody>
          <a:bodyPr vert="horz" wrap="square" lIns="0" tIns="12065" rIns="0" bIns="0" rtlCol="0">
            <a:spAutoFit/>
          </a:bodyPr>
          <a:lstStyle/>
          <a:p>
            <a:pPr marL="12700">
              <a:spcBef>
                <a:spcPts val="95"/>
              </a:spcBef>
            </a:pPr>
            <a:r>
              <a:rPr sz="2800" spc="-10" dirty="0">
                <a:latin typeface="Calibri"/>
                <a:cs typeface="Calibri"/>
              </a:rPr>
              <a:t>“brightness”</a:t>
            </a:r>
            <a:endParaRPr sz="2800">
              <a:latin typeface="Calibri"/>
              <a:cs typeface="Calibri"/>
            </a:endParaRPr>
          </a:p>
        </p:txBody>
      </p:sp>
      <p:sp>
        <p:nvSpPr>
          <p:cNvPr id="11" name="object 11"/>
          <p:cNvSpPr txBox="1">
            <a:spLocks noGrp="1"/>
          </p:cNvSpPr>
          <p:nvPr>
            <p:ph type="title"/>
          </p:nvPr>
        </p:nvSpPr>
        <p:spPr>
          <a:xfrm>
            <a:off x="2818384" y="171044"/>
            <a:ext cx="6390132" cy="690574"/>
          </a:xfrm>
          <a:prstGeom prst="rect">
            <a:avLst/>
          </a:prstGeom>
        </p:spPr>
        <p:txBody>
          <a:bodyPr vert="horz" wrap="square" lIns="0" tIns="13335" rIns="0" bIns="0" rtlCol="0" anchor="ctr">
            <a:spAutoFit/>
          </a:bodyPr>
          <a:lstStyle/>
          <a:p>
            <a:pPr marL="12700" algn="ctr">
              <a:lnSpc>
                <a:spcPct val="100000"/>
              </a:lnSpc>
              <a:spcBef>
                <a:spcPts val="105"/>
              </a:spcBef>
            </a:pPr>
            <a:r>
              <a:rPr b="1" i="1" spc="-15" dirty="0">
                <a:latin typeface="Cambria" panose="02040503050406030204" pitchFamily="18" charset="0"/>
                <a:ea typeface="Cambria" panose="02040503050406030204" pitchFamily="18" charset="0"/>
                <a:cs typeface="Calibri Light"/>
              </a:rPr>
              <a:t>Perceptual</a:t>
            </a:r>
            <a:r>
              <a:rPr b="1" i="1" spc="-85" dirty="0">
                <a:latin typeface="Cambria" panose="02040503050406030204" pitchFamily="18" charset="0"/>
                <a:ea typeface="Cambria" panose="02040503050406030204" pitchFamily="18" charset="0"/>
                <a:cs typeface="Calibri Light"/>
              </a:rPr>
              <a:t> </a:t>
            </a:r>
            <a:r>
              <a:rPr b="1" spc="-5" dirty="0">
                <a:latin typeface="Cambria" panose="02040503050406030204" pitchFamily="18" charset="0"/>
                <a:ea typeface="Cambria" panose="02040503050406030204" pitchFamily="18" charset="0"/>
              </a:rPr>
              <a:t>quantities</a:t>
            </a:r>
          </a:p>
        </p:txBody>
      </p:sp>
      <p:sp>
        <p:nvSpPr>
          <p:cNvPr id="12" name="object 12"/>
          <p:cNvSpPr txBox="1"/>
          <p:nvPr/>
        </p:nvSpPr>
        <p:spPr>
          <a:xfrm>
            <a:off x="3460496" y="4960442"/>
            <a:ext cx="2403475" cy="636270"/>
          </a:xfrm>
          <a:prstGeom prst="rect">
            <a:avLst/>
          </a:prstGeom>
        </p:spPr>
        <p:txBody>
          <a:bodyPr vert="horz" wrap="square" lIns="0" tIns="13335" rIns="0" bIns="0" rtlCol="0">
            <a:spAutoFit/>
          </a:bodyPr>
          <a:lstStyle/>
          <a:p>
            <a:pPr marL="12700">
              <a:spcBef>
                <a:spcPts val="105"/>
              </a:spcBef>
            </a:pPr>
            <a:r>
              <a:rPr sz="2000" dirty="0">
                <a:solidFill>
                  <a:srgbClr val="7E7E7E"/>
                </a:solidFill>
                <a:latin typeface="Calibri"/>
                <a:cs typeface="Calibri"/>
              </a:rPr>
              <a:t>(no</a:t>
            </a:r>
            <a:r>
              <a:rPr sz="2000" spc="-30" dirty="0">
                <a:solidFill>
                  <a:srgbClr val="7E7E7E"/>
                </a:solidFill>
                <a:latin typeface="Calibri"/>
                <a:cs typeface="Calibri"/>
              </a:rPr>
              <a:t> </a:t>
            </a:r>
            <a:r>
              <a:rPr sz="2000" spc="-10" dirty="0">
                <a:solidFill>
                  <a:srgbClr val="7E7E7E"/>
                </a:solidFill>
                <a:latin typeface="Calibri"/>
                <a:cs typeface="Calibri"/>
              </a:rPr>
              <a:t>standard</a:t>
            </a:r>
            <a:r>
              <a:rPr sz="2000" spc="-25" dirty="0">
                <a:solidFill>
                  <a:srgbClr val="7E7E7E"/>
                </a:solidFill>
                <a:latin typeface="Calibri"/>
                <a:cs typeface="Calibri"/>
              </a:rPr>
              <a:t> </a:t>
            </a:r>
            <a:r>
              <a:rPr sz="2000" spc="-10" dirty="0">
                <a:solidFill>
                  <a:srgbClr val="7E7E7E"/>
                </a:solidFill>
                <a:latin typeface="Calibri"/>
                <a:cs typeface="Calibri"/>
              </a:rPr>
              <a:t>term</a:t>
            </a:r>
            <a:r>
              <a:rPr sz="2000" spc="-5" dirty="0">
                <a:solidFill>
                  <a:srgbClr val="7E7E7E"/>
                </a:solidFill>
                <a:latin typeface="Calibri"/>
                <a:cs typeface="Calibri"/>
              </a:rPr>
              <a:t> </a:t>
            </a:r>
            <a:r>
              <a:rPr sz="2000" spc="-15" dirty="0">
                <a:solidFill>
                  <a:srgbClr val="7E7E7E"/>
                </a:solidFill>
                <a:latin typeface="Calibri"/>
                <a:cs typeface="Calibri"/>
              </a:rPr>
              <a:t>for</a:t>
            </a:r>
            <a:endParaRPr sz="2000">
              <a:latin typeface="Calibri"/>
              <a:cs typeface="Calibri"/>
            </a:endParaRPr>
          </a:p>
          <a:p>
            <a:pPr marL="12700"/>
            <a:r>
              <a:rPr sz="2000" spc="-10" dirty="0">
                <a:solidFill>
                  <a:srgbClr val="7E7E7E"/>
                </a:solidFill>
                <a:latin typeface="Calibri"/>
                <a:cs typeface="Calibri"/>
              </a:rPr>
              <a:t>perceived</a:t>
            </a:r>
            <a:r>
              <a:rPr sz="2000" spc="-35" dirty="0">
                <a:solidFill>
                  <a:srgbClr val="7E7E7E"/>
                </a:solidFill>
                <a:latin typeface="Calibri"/>
                <a:cs typeface="Calibri"/>
              </a:rPr>
              <a:t> </a:t>
            </a:r>
            <a:r>
              <a:rPr sz="2000" spc="-5" dirty="0">
                <a:solidFill>
                  <a:srgbClr val="7E7E7E"/>
                </a:solidFill>
                <a:latin typeface="Calibri"/>
                <a:cs typeface="Calibri"/>
              </a:rPr>
              <a:t>illumination)</a:t>
            </a:r>
            <a:endParaRPr sz="2000">
              <a:latin typeface="Calibri"/>
              <a:cs typeface="Calibri"/>
            </a:endParaRPr>
          </a:p>
        </p:txBody>
      </p:sp>
      <p:sp>
        <p:nvSpPr>
          <p:cNvPr id="13" name="object 13"/>
          <p:cNvSpPr/>
          <p:nvPr/>
        </p:nvSpPr>
        <p:spPr>
          <a:xfrm>
            <a:off x="4477511" y="4052315"/>
            <a:ext cx="76200" cy="742950"/>
          </a:xfrm>
          <a:custGeom>
            <a:avLst/>
            <a:gdLst/>
            <a:ahLst/>
            <a:cxnLst/>
            <a:rect l="l" t="t" r="r" b="b"/>
            <a:pathLst>
              <a:path w="76200" h="742950">
                <a:moveTo>
                  <a:pt x="44450" y="63499"/>
                </a:moveTo>
                <a:lnTo>
                  <a:pt x="31750" y="63499"/>
                </a:lnTo>
                <a:lnTo>
                  <a:pt x="31750" y="742949"/>
                </a:lnTo>
                <a:lnTo>
                  <a:pt x="44450" y="742949"/>
                </a:lnTo>
                <a:lnTo>
                  <a:pt x="44450" y="63499"/>
                </a:lnTo>
                <a:close/>
              </a:path>
              <a:path w="76200" h="742950">
                <a:moveTo>
                  <a:pt x="38100" y="0"/>
                </a:moveTo>
                <a:lnTo>
                  <a:pt x="0" y="76199"/>
                </a:lnTo>
                <a:lnTo>
                  <a:pt x="31750" y="76199"/>
                </a:lnTo>
                <a:lnTo>
                  <a:pt x="31750" y="63499"/>
                </a:lnTo>
                <a:lnTo>
                  <a:pt x="69850" y="63499"/>
                </a:lnTo>
                <a:lnTo>
                  <a:pt x="38100" y="0"/>
                </a:lnTo>
                <a:close/>
              </a:path>
              <a:path w="76200" h="742950">
                <a:moveTo>
                  <a:pt x="69850" y="63499"/>
                </a:moveTo>
                <a:lnTo>
                  <a:pt x="44450" y="63499"/>
                </a:lnTo>
                <a:lnTo>
                  <a:pt x="44450" y="76199"/>
                </a:lnTo>
                <a:lnTo>
                  <a:pt x="76200" y="76199"/>
                </a:lnTo>
                <a:lnTo>
                  <a:pt x="69850" y="63499"/>
                </a:lnTo>
                <a:close/>
              </a:path>
            </a:pathLst>
          </a:custGeom>
          <a:solidFill>
            <a:srgbClr val="000000"/>
          </a:solidFill>
        </p:spPr>
        <p:txBody>
          <a:bodyPr wrap="square" lIns="0" tIns="0" rIns="0" bIns="0" rtlCol="0"/>
          <a:lstStyle/>
          <a:p>
            <a:endParaRPr/>
          </a:p>
        </p:txBody>
      </p:sp>
      <p:sp>
        <p:nvSpPr>
          <p:cNvPr id="14" name="Date Placeholder 13"/>
          <p:cNvSpPr>
            <a:spLocks noGrp="1"/>
          </p:cNvSpPr>
          <p:nvPr>
            <p:ph type="dt" sz="half" idx="10"/>
          </p:nvPr>
        </p:nvSpPr>
        <p:spPr/>
        <p:txBody>
          <a:bodyPr/>
          <a:lstStyle/>
          <a:p>
            <a:fld id="{E4FEF5A6-4764-4659-B00F-E701A9C84D2B}" type="datetime1">
              <a:rPr lang="en-US" smtClean="0"/>
              <a:t>7/27/2023</a:t>
            </a:fld>
            <a:endParaRPr lang="en-US"/>
          </a:p>
        </p:txBody>
      </p:sp>
      <p:sp>
        <p:nvSpPr>
          <p:cNvPr id="15" name="Slide Number Placeholder 14"/>
          <p:cNvSpPr>
            <a:spLocks noGrp="1"/>
          </p:cNvSpPr>
          <p:nvPr>
            <p:ph type="sldNum" sz="quarter" idx="12"/>
          </p:nvPr>
        </p:nvSpPr>
        <p:spPr/>
        <p:txBody>
          <a:bodyPr/>
          <a:lstStyle/>
          <a:p>
            <a:fld id="{F7538EF2-3B4A-43EB-A07E-4B2FF3B02ADE}" type="slidenum">
              <a:rPr lang="en-US" smtClean="0"/>
              <a:t>31</a:t>
            </a:fld>
            <a:endParaRPr lang="en-US"/>
          </a:p>
        </p:txBody>
      </p:sp>
    </p:spTree>
    <p:extLst>
      <p:ext uri="{BB962C8B-B14F-4D97-AF65-F5344CB8AC3E}">
        <p14:creationId xmlns:p14="http://schemas.microsoft.com/office/powerpoint/2010/main" val="3559958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840" y="613004"/>
            <a:ext cx="5756783" cy="690574"/>
          </a:xfrm>
          <a:prstGeom prst="rect">
            <a:avLst/>
          </a:prstGeom>
        </p:spPr>
        <p:txBody>
          <a:bodyPr vert="horz" wrap="square" lIns="0" tIns="13335" rIns="0" bIns="0" rtlCol="0" anchor="ctr">
            <a:spAutoFit/>
          </a:bodyPr>
          <a:lstStyle/>
          <a:p>
            <a:pPr marL="12700">
              <a:lnSpc>
                <a:spcPct val="100000"/>
              </a:lnSpc>
              <a:spcBef>
                <a:spcPts val="105"/>
              </a:spcBef>
            </a:pPr>
            <a:r>
              <a:rPr spc="-5" dirty="0">
                <a:latin typeface="Cambria" panose="02040503050406030204" pitchFamily="18" charset="0"/>
                <a:ea typeface="Cambria" panose="02040503050406030204" pitchFamily="18" charset="0"/>
              </a:rPr>
              <a:t>“Lightness”</a:t>
            </a:r>
            <a:r>
              <a:rPr spc="-75" dirty="0">
                <a:latin typeface="Cambria" panose="02040503050406030204" pitchFamily="18" charset="0"/>
                <a:ea typeface="Cambria" panose="02040503050406030204" pitchFamily="18" charset="0"/>
              </a:rPr>
              <a:t> </a:t>
            </a:r>
            <a:r>
              <a:rPr spc="-10" dirty="0">
                <a:latin typeface="Cambria" panose="02040503050406030204" pitchFamily="18" charset="0"/>
                <a:ea typeface="Cambria" panose="02040503050406030204" pitchFamily="18" charset="0"/>
              </a:rPr>
              <a:t>perception</a:t>
            </a:r>
          </a:p>
        </p:txBody>
      </p:sp>
      <p:sp>
        <p:nvSpPr>
          <p:cNvPr id="3" name="object 3"/>
          <p:cNvSpPr/>
          <p:nvPr/>
        </p:nvSpPr>
        <p:spPr>
          <a:xfrm>
            <a:off x="2316161" y="4868545"/>
            <a:ext cx="860070" cy="328930"/>
          </a:xfrm>
          <a:custGeom>
            <a:avLst/>
            <a:gdLst/>
            <a:ahLst/>
            <a:cxnLst/>
            <a:rect l="l" t="t" r="r" b="b"/>
            <a:pathLst>
              <a:path w="768350" h="328929">
                <a:moveTo>
                  <a:pt x="662851" y="0"/>
                </a:moveTo>
                <a:lnTo>
                  <a:pt x="658152" y="13334"/>
                </a:lnTo>
                <a:lnTo>
                  <a:pt x="677202" y="21597"/>
                </a:lnTo>
                <a:lnTo>
                  <a:pt x="693585" y="33051"/>
                </a:lnTo>
                <a:lnTo>
                  <a:pt x="718350" y="65531"/>
                </a:lnTo>
                <a:lnTo>
                  <a:pt x="732923" y="109219"/>
                </a:lnTo>
                <a:lnTo>
                  <a:pt x="737781" y="162813"/>
                </a:lnTo>
                <a:lnTo>
                  <a:pt x="736546" y="191845"/>
                </a:lnTo>
                <a:lnTo>
                  <a:pt x="726744" y="241859"/>
                </a:lnTo>
                <a:lnTo>
                  <a:pt x="707201" y="280965"/>
                </a:lnTo>
                <a:lnTo>
                  <a:pt x="677396" y="307306"/>
                </a:lnTo>
                <a:lnTo>
                  <a:pt x="658660" y="315594"/>
                </a:lnTo>
                <a:lnTo>
                  <a:pt x="662851" y="328929"/>
                </a:lnTo>
                <a:lnTo>
                  <a:pt x="707682" y="307895"/>
                </a:lnTo>
                <a:lnTo>
                  <a:pt x="740702" y="271525"/>
                </a:lnTo>
                <a:lnTo>
                  <a:pt x="760990" y="222678"/>
                </a:lnTo>
                <a:lnTo>
                  <a:pt x="767753" y="164591"/>
                </a:lnTo>
                <a:lnTo>
                  <a:pt x="766042" y="134417"/>
                </a:lnTo>
                <a:lnTo>
                  <a:pt x="752429" y="80974"/>
                </a:lnTo>
                <a:lnTo>
                  <a:pt x="725573" y="37468"/>
                </a:lnTo>
                <a:lnTo>
                  <a:pt x="686711" y="8616"/>
                </a:lnTo>
                <a:lnTo>
                  <a:pt x="662851" y="0"/>
                </a:lnTo>
                <a:close/>
              </a:path>
              <a:path w="768350" h="328929">
                <a:moveTo>
                  <a:pt x="104902" y="0"/>
                </a:moveTo>
                <a:lnTo>
                  <a:pt x="60144" y="21113"/>
                </a:lnTo>
                <a:lnTo>
                  <a:pt x="27139" y="57657"/>
                </a:lnTo>
                <a:lnTo>
                  <a:pt x="6788" y="106552"/>
                </a:lnTo>
                <a:lnTo>
                  <a:pt x="0" y="164591"/>
                </a:lnTo>
                <a:lnTo>
                  <a:pt x="1690" y="194784"/>
                </a:lnTo>
                <a:lnTo>
                  <a:pt x="15216" y="248263"/>
                </a:lnTo>
                <a:lnTo>
                  <a:pt x="42060" y="291621"/>
                </a:lnTo>
                <a:lnTo>
                  <a:pt x="80984" y="320335"/>
                </a:lnTo>
                <a:lnTo>
                  <a:pt x="104902" y="328929"/>
                </a:lnTo>
                <a:lnTo>
                  <a:pt x="109067" y="315594"/>
                </a:lnTo>
                <a:lnTo>
                  <a:pt x="90322" y="307306"/>
                </a:lnTo>
                <a:lnTo>
                  <a:pt x="74147" y="295767"/>
                </a:lnTo>
                <a:lnTo>
                  <a:pt x="49504" y="262889"/>
                </a:lnTo>
                <a:lnTo>
                  <a:pt x="34874" y="218185"/>
                </a:lnTo>
                <a:lnTo>
                  <a:pt x="29997" y="162813"/>
                </a:lnTo>
                <a:lnTo>
                  <a:pt x="31216" y="134790"/>
                </a:lnTo>
                <a:lnTo>
                  <a:pt x="40970" y="86125"/>
                </a:lnTo>
                <a:lnTo>
                  <a:pt x="60575" y="47696"/>
                </a:lnTo>
                <a:lnTo>
                  <a:pt x="90616" y="21597"/>
                </a:lnTo>
                <a:lnTo>
                  <a:pt x="109588" y="13334"/>
                </a:lnTo>
                <a:lnTo>
                  <a:pt x="104902" y="0"/>
                </a:lnTo>
                <a:close/>
              </a:path>
            </a:pathLst>
          </a:custGeom>
          <a:solidFill>
            <a:srgbClr val="7E7E7E"/>
          </a:solidFill>
        </p:spPr>
        <p:txBody>
          <a:bodyPr wrap="square" lIns="0" tIns="0" rIns="0" bIns="0" rtlCol="0"/>
          <a:lstStyle/>
          <a:p>
            <a:endParaRPr>
              <a:latin typeface="Cambria" panose="02040503050406030204" pitchFamily="18" charset="0"/>
              <a:ea typeface="Cambria" panose="02040503050406030204" pitchFamily="18" charset="0"/>
            </a:endParaRPr>
          </a:p>
        </p:txBody>
      </p:sp>
      <p:grpSp>
        <p:nvGrpSpPr>
          <p:cNvPr id="4" name="object 4"/>
          <p:cNvGrpSpPr/>
          <p:nvPr/>
        </p:nvGrpSpPr>
        <p:grpSpPr>
          <a:xfrm>
            <a:off x="3535652" y="4582668"/>
            <a:ext cx="2944141" cy="890905"/>
            <a:chOff x="2325623" y="4582667"/>
            <a:chExt cx="2630170" cy="890905"/>
          </a:xfrm>
        </p:grpSpPr>
        <p:sp>
          <p:nvSpPr>
            <p:cNvPr id="5" name="object 5"/>
            <p:cNvSpPr/>
            <p:nvPr/>
          </p:nvSpPr>
          <p:spPr>
            <a:xfrm>
              <a:off x="4187951" y="4868544"/>
              <a:ext cx="767715" cy="328930"/>
            </a:xfrm>
            <a:custGeom>
              <a:avLst/>
              <a:gdLst/>
              <a:ahLst/>
              <a:cxnLst/>
              <a:rect l="l" t="t" r="r" b="b"/>
              <a:pathLst>
                <a:path w="767714" h="328929">
                  <a:moveTo>
                    <a:pt x="662813" y="0"/>
                  </a:moveTo>
                  <a:lnTo>
                    <a:pt x="658113" y="13334"/>
                  </a:lnTo>
                  <a:lnTo>
                    <a:pt x="677163" y="21597"/>
                  </a:lnTo>
                  <a:lnTo>
                    <a:pt x="693547" y="33051"/>
                  </a:lnTo>
                  <a:lnTo>
                    <a:pt x="718312" y="65531"/>
                  </a:lnTo>
                  <a:lnTo>
                    <a:pt x="732885" y="109219"/>
                  </a:lnTo>
                  <a:lnTo>
                    <a:pt x="737743" y="162813"/>
                  </a:lnTo>
                  <a:lnTo>
                    <a:pt x="736508" y="191845"/>
                  </a:lnTo>
                  <a:lnTo>
                    <a:pt x="726705" y="241859"/>
                  </a:lnTo>
                  <a:lnTo>
                    <a:pt x="707163" y="280965"/>
                  </a:lnTo>
                  <a:lnTo>
                    <a:pt x="677358" y="307306"/>
                  </a:lnTo>
                  <a:lnTo>
                    <a:pt x="658622" y="315594"/>
                  </a:lnTo>
                  <a:lnTo>
                    <a:pt x="662813" y="328929"/>
                  </a:lnTo>
                  <a:lnTo>
                    <a:pt x="707644" y="307895"/>
                  </a:lnTo>
                  <a:lnTo>
                    <a:pt x="740663" y="271525"/>
                  </a:lnTo>
                  <a:lnTo>
                    <a:pt x="760952" y="222678"/>
                  </a:lnTo>
                  <a:lnTo>
                    <a:pt x="767714" y="164591"/>
                  </a:lnTo>
                  <a:lnTo>
                    <a:pt x="766004" y="134417"/>
                  </a:lnTo>
                  <a:lnTo>
                    <a:pt x="752391" y="80974"/>
                  </a:lnTo>
                  <a:lnTo>
                    <a:pt x="725535" y="37468"/>
                  </a:lnTo>
                  <a:lnTo>
                    <a:pt x="686673" y="8616"/>
                  </a:lnTo>
                  <a:lnTo>
                    <a:pt x="662813" y="0"/>
                  </a:lnTo>
                  <a:close/>
                </a:path>
                <a:path w="767714" h="328929">
                  <a:moveTo>
                    <a:pt x="104901" y="0"/>
                  </a:moveTo>
                  <a:lnTo>
                    <a:pt x="60118" y="21113"/>
                  </a:lnTo>
                  <a:lnTo>
                    <a:pt x="27050" y="57657"/>
                  </a:lnTo>
                  <a:lnTo>
                    <a:pt x="6762" y="106552"/>
                  </a:lnTo>
                  <a:lnTo>
                    <a:pt x="0" y="164591"/>
                  </a:lnTo>
                  <a:lnTo>
                    <a:pt x="1690" y="194784"/>
                  </a:lnTo>
                  <a:lnTo>
                    <a:pt x="15216" y="248263"/>
                  </a:lnTo>
                  <a:lnTo>
                    <a:pt x="42054" y="291621"/>
                  </a:lnTo>
                  <a:lnTo>
                    <a:pt x="80968" y="320335"/>
                  </a:lnTo>
                  <a:lnTo>
                    <a:pt x="104901" y="328929"/>
                  </a:lnTo>
                  <a:lnTo>
                    <a:pt x="108965" y="315594"/>
                  </a:lnTo>
                  <a:lnTo>
                    <a:pt x="90249" y="307306"/>
                  </a:lnTo>
                  <a:lnTo>
                    <a:pt x="74104" y="295767"/>
                  </a:lnTo>
                  <a:lnTo>
                    <a:pt x="49530" y="262889"/>
                  </a:lnTo>
                  <a:lnTo>
                    <a:pt x="34845" y="218185"/>
                  </a:lnTo>
                  <a:lnTo>
                    <a:pt x="29972" y="162813"/>
                  </a:lnTo>
                  <a:lnTo>
                    <a:pt x="31188" y="134790"/>
                  </a:lnTo>
                  <a:lnTo>
                    <a:pt x="40955" y="86125"/>
                  </a:lnTo>
                  <a:lnTo>
                    <a:pt x="60577" y="47696"/>
                  </a:lnTo>
                  <a:lnTo>
                    <a:pt x="90624" y="21597"/>
                  </a:lnTo>
                  <a:lnTo>
                    <a:pt x="109600" y="13334"/>
                  </a:lnTo>
                  <a:lnTo>
                    <a:pt x="104901" y="0"/>
                  </a:lnTo>
                  <a:close/>
                </a:path>
              </a:pathLst>
            </a:custGeom>
            <a:solidFill>
              <a:srgbClr val="7E7E7E"/>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6" name="object 6"/>
            <p:cNvSpPr/>
            <p:nvPr/>
          </p:nvSpPr>
          <p:spPr>
            <a:xfrm>
              <a:off x="2344673" y="4601717"/>
              <a:ext cx="1952625" cy="852805"/>
            </a:xfrm>
            <a:custGeom>
              <a:avLst/>
              <a:gdLst/>
              <a:ahLst/>
              <a:cxnLst/>
              <a:rect l="l" t="t" r="r" b="b"/>
              <a:pathLst>
                <a:path w="1952625" h="852804">
                  <a:moveTo>
                    <a:pt x="0" y="852423"/>
                  </a:moveTo>
                  <a:lnTo>
                    <a:pt x="1952625" y="0"/>
                  </a:lnTo>
                </a:path>
              </a:pathLst>
            </a:custGeom>
            <a:ln w="38100">
              <a:solidFill>
                <a:srgbClr val="000000"/>
              </a:solidFill>
            </a:ln>
          </p:spPr>
          <p:txBody>
            <a:bodyPr wrap="square" lIns="0" tIns="0" rIns="0" bIns="0" rtlCol="0"/>
            <a:lstStyle/>
            <a:p>
              <a:endParaRPr>
                <a:latin typeface="Cambria" panose="02040503050406030204" pitchFamily="18" charset="0"/>
                <a:ea typeface="Cambria" panose="02040503050406030204" pitchFamily="18" charset="0"/>
              </a:endParaRPr>
            </a:p>
          </p:txBody>
        </p:sp>
      </p:grpSp>
      <p:sp>
        <p:nvSpPr>
          <p:cNvPr id="7" name="object 7"/>
          <p:cNvSpPr txBox="1"/>
          <p:nvPr/>
        </p:nvSpPr>
        <p:spPr>
          <a:xfrm>
            <a:off x="1312147" y="1707919"/>
            <a:ext cx="8492659" cy="4467225"/>
          </a:xfrm>
          <a:prstGeom prst="rect">
            <a:avLst/>
          </a:prstGeom>
        </p:spPr>
        <p:txBody>
          <a:bodyPr vert="horz" wrap="square" lIns="0" tIns="97790" rIns="0" bIns="0" rtlCol="0">
            <a:spAutoFit/>
          </a:bodyPr>
          <a:lstStyle/>
          <a:p>
            <a:pPr marL="26034">
              <a:spcBef>
                <a:spcPts val="770"/>
              </a:spcBef>
              <a:tabLst>
                <a:tab pos="846455" algn="l"/>
              </a:tabLst>
            </a:pPr>
            <a:r>
              <a:rPr sz="2800" spc="-5" dirty="0">
                <a:latin typeface="Cambria" panose="02040503050406030204" pitchFamily="18" charset="0"/>
                <a:ea typeface="Cambria" panose="02040503050406030204" pitchFamily="18" charset="0"/>
                <a:cs typeface="Calibri"/>
              </a:rPr>
              <a:t>Q:	</a:t>
            </a:r>
            <a:r>
              <a:rPr sz="2800" spc="-10" dirty="0">
                <a:latin typeface="Cambria" panose="02040503050406030204" pitchFamily="18" charset="0"/>
                <a:ea typeface="Cambria" panose="02040503050406030204" pitchFamily="18" charset="0"/>
                <a:cs typeface="Calibri"/>
              </a:rPr>
              <a:t>What</a:t>
            </a:r>
            <a:r>
              <a:rPr sz="2800" spc="-20" dirty="0">
                <a:latin typeface="Cambria" panose="02040503050406030204" pitchFamily="18" charset="0"/>
                <a:ea typeface="Cambria" panose="02040503050406030204" pitchFamily="18" charset="0"/>
                <a:cs typeface="Calibri"/>
              </a:rPr>
              <a:t> </a:t>
            </a:r>
            <a:r>
              <a:rPr sz="2800" spc="-5" dirty="0">
                <a:latin typeface="Cambria" panose="02040503050406030204" pitchFamily="18" charset="0"/>
                <a:ea typeface="Cambria" panose="02040503050406030204" pitchFamily="18" charset="0"/>
                <a:cs typeface="Calibri"/>
              </a:rPr>
              <a:t>is</a:t>
            </a:r>
            <a:r>
              <a:rPr sz="2800" dirty="0">
                <a:latin typeface="Cambria" panose="02040503050406030204" pitchFamily="18" charset="0"/>
                <a:ea typeface="Cambria" panose="02040503050406030204" pitchFamily="18" charset="0"/>
                <a:cs typeface="Calibri"/>
              </a:rPr>
              <a:t> </a:t>
            </a:r>
            <a:r>
              <a:rPr sz="2800" spc="-5" dirty="0">
                <a:latin typeface="Cambria" panose="02040503050406030204" pitchFamily="18" charset="0"/>
                <a:ea typeface="Cambria" panose="02040503050406030204" pitchFamily="18" charset="0"/>
                <a:cs typeface="Calibri"/>
              </a:rPr>
              <a:t>the</a:t>
            </a:r>
            <a:r>
              <a:rPr sz="2800" spc="-10" dirty="0">
                <a:latin typeface="Cambria" panose="02040503050406030204" pitchFamily="18" charset="0"/>
                <a:ea typeface="Cambria" panose="02040503050406030204" pitchFamily="18" charset="0"/>
                <a:cs typeface="Calibri"/>
              </a:rPr>
              <a:t> </a:t>
            </a:r>
            <a:r>
              <a:rPr sz="2800" spc="-15" dirty="0">
                <a:latin typeface="Cambria" panose="02040503050406030204" pitchFamily="18" charset="0"/>
                <a:ea typeface="Cambria" panose="02040503050406030204" pitchFamily="18" charset="0"/>
                <a:cs typeface="Calibri"/>
              </a:rPr>
              <a:t>task</a:t>
            </a:r>
            <a:r>
              <a:rPr sz="2800" spc="5" dirty="0">
                <a:latin typeface="Cambria" panose="02040503050406030204" pitchFamily="18" charset="0"/>
                <a:ea typeface="Cambria" panose="02040503050406030204" pitchFamily="18" charset="0"/>
                <a:cs typeface="Calibri"/>
              </a:rPr>
              <a:t> </a:t>
            </a:r>
            <a:r>
              <a:rPr sz="2800" spc="-5" dirty="0">
                <a:latin typeface="Cambria" panose="02040503050406030204" pitchFamily="18" charset="0"/>
                <a:ea typeface="Cambria" panose="02040503050406030204" pitchFamily="18" charset="0"/>
                <a:cs typeface="Calibri"/>
              </a:rPr>
              <a:t>?</a:t>
            </a:r>
            <a:endParaRPr sz="2800">
              <a:latin typeface="Cambria" panose="02040503050406030204" pitchFamily="18" charset="0"/>
              <a:ea typeface="Cambria" panose="02040503050406030204" pitchFamily="18" charset="0"/>
              <a:cs typeface="Calibri"/>
            </a:endParaRPr>
          </a:p>
          <a:p>
            <a:pPr marL="835025">
              <a:spcBef>
                <a:spcPts val="670"/>
              </a:spcBef>
            </a:pPr>
            <a:r>
              <a:rPr sz="2800" spc="-10" dirty="0">
                <a:latin typeface="Cambria" panose="02040503050406030204" pitchFamily="18" charset="0"/>
                <a:ea typeface="Cambria" panose="02040503050406030204" pitchFamily="18" charset="0"/>
                <a:cs typeface="Calibri"/>
              </a:rPr>
              <a:t>What</a:t>
            </a:r>
            <a:r>
              <a:rPr sz="2800" dirty="0">
                <a:latin typeface="Cambria" panose="02040503050406030204" pitchFamily="18" charset="0"/>
                <a:ea typeface="Cambria" panose="02040503050406030204" pitchFamily="18" charset="0"/>
                <a:cs typeface="Calibri"/>
              </a:rPr>
              <a:t> </a:t>
            </a:r>
            <a:r>
              <a:rPr sz="2800" spc="-15" dirty="0">
                <a:latin typeface="Cambria" panose="02040503050406030204" pitchFamily="18" charset="0"/>
                <a:ea typeface="Cambria" panose="02040503050406030204" pitchFamily="18" charset="0"/>
                <a:cs typeface="Calibri"/>
              </a:rPr>
              <a:t>problem</a:t>
            </a:r>
            <a:r>
              <a:rPr sz="2800" spc="20" dirty="0">
                <a:latin typeface="Cambria" panose="02040503050406030204" pitchFamily="18" charset="0"/>
                <a:ea typeface="Cambria" panose="02040503050406030204" pitchFamily="18" charset="0"/>
                <a:cs typeface="Calibri"/>
              </a:rPr>
              <a:t> </a:t>
            </a:r>
            <a:r>
              <a:rPr sz="2800" spc="-5" dirty="0">
                <a:latin typeface="Cambria" panose="02040503050406030204" pitchFamily="18" charset="0"/>
                <a:ea typeface="Cambria" panose="02040503050406030204" pitchFamily="18" charset="0"/>
                <a:cs typeface="Calibri"/>
              </a:rPr>
              <a:t>is</a:t>
            </a:r>
            <a:r>
              <a:rPr sz="2800" spc="-10" dirty="0">
                <a:latin typeface="Cambria" panose="02040503050406030204" pitchFamily="18" charset="0"/>
                <a:ea typeface="Cambria" panose="02040503050406030204" pitchFamily="18" charset="0"/>
                <a:cs typeface="Calibri"/>
              </a:rPr>
              <a:t> being</a:t>
            </a:r>
            <a:r>
              <a:rPr sz="2800" spc="-5" dirty="0">
                <a:latin typeface="Cambria" panose="02040503050406030204" pitchFamily="18" charset="0"/>
                <a:ea typeface="Cambria" panose="02040503050406030204" pitchFamily="18" charset="0"/>
                <a:cs typeface="Calibri"/>
              </a:rPr>
              <a:t> </a:t>
            </a:r>
            <a:r>
              <a:rPr sz="2800" spc="-10" dirty="0">
                <a:latin typeface="Cambria" panose="02040503050406030204" pitchFamily="18" charset="0"/>
                <a:ea typeface="Cambria" panose="02040503050406030204" pitchFamily="18" charset="0"/>
                <a:cs typeface="Calibri"/>
              </a:rPr>
              <a:t>solved?</a:t>
            </a:r>
            <a:endParaRPr sz="2800">
              <a:latin typeface="Cambria" panose="02040503050406030204" pitchFamily="18" charset="0"/>
              <a:ea typeface="Cambria" panose="02040503050406030204" pitchFamily="18" charset="0"/>
              <a:cs typeface="Calibri"/>
            </a:endParaRPr>
          </a:p>
          <a:p>
            <a:pPr>
              <a:spcBef>
                <a:spcPts val="40"/>
              </a:spcBef>
            </a:pPr>
            <a:endParaRPr sz="3250">
              <a:latin typeface="Cambria" panose="02040503050406030204" pitchFamily="18" charset="0"/>
              <a:ea typeface="Cambria" panose="02040503050406030204" pitchFamily="18" charset="0"/>
              <a:cs typeface="Calibri"/>
            </a:endParaRPr>
          </a:p>
          <a:p>
            <a:pPr marL="835025" marR="1539875" indent="-809625">
              <a:lnSpc>
                <a:spcPct val="120100"/>
              </a:lnSpc>
              <a:tabLst>
                <a:tab pos="814069" algn="l"/>
                <a:tab pos="5697220" algn="l"/>
              </a:tabLst>
            </a:pPr>
            <a:r>
              <a:rPr sz="2800" spc="-5" dirty="0">
                <a:latin typeface="Cambria" panose="02040503050406030204" pitchFamily="18" charset="0"/>
                <a:ea typeface="Cambria" panose="02040503050406030204" pitchFamily="18" charset="0"/>
                <a:cs typeface="Calibri"/>
              </a:rPr>
              <a:t>A:	</a:t>
            </a:r>
            <a:r>
              <a:rPr sz="2800" spc="-10" dirty="0">
                <a:latin typeface="Cambria" panose="02040503050406030204" pitchFamily="18" charset="0"/>
                <a:ea typeface="Cambria" panose="02040503050406030204" pitchFamily="18" charset="0"/>
                <a:cs typeface="Calibri"/>
              </a:rPr>
              <a:t>E</a:t>
            </a:r>
            <a:r>
              <a:rPr sz="2800" spc="-40" dirty="0">
                <a:latin typeface="Cambria" panose="02040503050406030204" pitchFamily="18" charset="0"/>
                <a:ea typeface="Cambria" panose="02040503050406030204" pitchFamily="18" charset="0"/>
                <a:cs typeface="Calibri"/>
              </a:rPr>
              <a:t>s</a:t>
            </a:r>
            <a:r>
              <a:rPr sz="2800" spc="-5" dirty="0">
                <a:latin typeface="Cambria" panose="02040503050406030204" pitchFamily="18" charset="0"/>
                <a:ea typeface="Cambria" panose="02040503050406030204" pitchFamily="18" charset="0"/>
                <a:cs typeface="Calibri"/>
              </a:rPr>
              <a:t>ti</a:t>
            </a:r>
            <a:r>
              <a:rPr sz="2800" spc="-15" dirty="0">
                <a:latin typeface="Cambria" panose="02040503050406030204" pitchFamily="18" charset="0"/>
                <a:ea typeface="Cambria" panose="02040503050406030204" pitchFamily="18" charset="0"/>
                <a:cs typeface="Calibri"/>
              </a:rPr>
              <a:t>m</a:t>
            </a:r>
            <a:r>
              <a:rPr sz="2800" spc="-25" dirty="0">
                <a:latin typeface="Cambria" panose="02040503050406030204" pitchFamily="18" charset="0"/>
                <a:ea typeface="Cambria" panose="02040503050406030204" pitchFamily="18" charset="0"/>
                <a:cs typeface="Calibri"/>
              </a:rPr>
              <a:t>a</a:t>
            </a:r>
            <a:r>
              <a:rPr sz="2800" spc="-35" dirty="0">
                <a:latin typeface="Cambria" panose="02040503050406030204" pitchFamily="18" charset="0"/>
                <a:ea typeface="Cambria" panose="02040503050406030204" pitchFamily="18" charset="0"/>
                <a:cs typeface="Calibri"/>
              </a:rPr>
              <a:t>t</a:t>
            </a:r>
            <a:r>
              <a:rPr sz="2800" spc="-5" dirty="0">
                <a:latin typeface="Cambria" panose="02040503050406030204" pitchFamily="18" charset="0"/>
                <a:ea typeface="Cambria" panose="02040503050406030204" pitchFamily="18" charset="0"/>
                <a:cs typeface="Calibri"/>
              </a:rPr>
              <a:t>e</a:t>
            </a:r>
            <a:r>
              <a:rPr sz="2800" dirty="0">
                <a:latin typeface="Cambria" panose="02040503050406030204" pitchFamily="18" charset="0"/>
                <a:ea typeface="Cambria" panose="02040503050406030204" pitchFamily="18" charset="0"/>
                <a:cs typeface="Calibri"/>
              </a:rPr>
              <a:t> </a:t>
            </a:r>
            <a:r>
              <a:rPr sz="2800" spc="-5" dirty="0">
                <a:latin typeface="Cambria" panose="02040503050406030204" pitchFamily="18" charset="0"/>
                <a:ea typeface="Cambria" panose="02040503050406030204" pitchFamily="18" charset="0"/>
                <a:cs typeface="Calibri"/>
              </a:rPr>
              <a:t>the </a:t>
            </a:r>
            <a:r>
              <a:rPr sz="2800" spc="-10" dirty="0">
                <a:latin typeface="Cambria" panose="02040503050406030204" pitchFamily="18" charset="0"/>
                <a:ea typeface="Cambria" panose="02040503050406030204" pitchFamily="18" charset="0"/>
                <a:cs typeface="Calibri"/>
              </a:rPr>
              <a:t>sur</a:t>
            </a:r>
            <a:r>
              <a:rPr sz="2800" spc="-75" dirty="0">
                <a:latin typeface="Cambria" panose="02040503050406030204" pitchFamily="18" charset="0"/>
                <a:ea typeface="Cambria" panose="02040503050406030204" pitchFamily="18" charset="0"/>
                <a:cs typeface="Calibri"/>
              </a:rPr>
              <a:t>f</a:t>
            </a:r>
            <a:r>
              <a:rPr sz="2800" spc="-5" dirty="0">
                <a:latin typeface="Cambria" panose="02040503050406030204" pitchFamily="18" charset="0"/>
                <a:ea typeface="Cambria" panose="02040503050406030204" pitchFamily="18" charset="0"/>
                <a:cs typeface="Calibri"/>
              </a:rPr>
              <a:t>a</a:t>
            </a:r>
            <a:r>
              <a:rPr sz="2800" dirty="0">
                <a:latin typeface="Cambria" panose="02040503050406030204" pitchFamily="18" charset="0"/>
                <a:ea typeface="Cambria" panose="02040503050406030204" pitchFamily="18" charset="0"/>
                <a:cs typeface="Calibri"/>
              </a:rPr>
              <a:t>c</a:t>
            </a:r>
            <a:r>
              <a:rPr sz="2800" spc="-5" dirty="0">
                <a:latin typeface="Cambria" panose="02040503050406030204" pitchFamily="18" charset="0"/>
                <a:ea typeface="Cambria" panose="02040503050406030204" pitchFamily="18" charset="0"/>
                <a:cs typeface="Calibri"/>
              </a:rPr>
              <a:t>e</a:t>
            </a:r>
            <a:r>
              <a:rPr sz="2800" spc="25" dirty="0">
                <a:latin typeface="Cambria" panose="02040503050406030204" pitchFamily="18" charset="0"/>
                <a:ea typeface="Cambria" panose="02040503050406030204" pitchFamily="18" charset="0"/>
                <a:cs typeface="Calibri"/>
              </a:rPr>
              <a:t> </a:t>
            </a:r>
            <a:r>
              <a:rPr sz="2800" spc="-45" dirty="0">
                <a:latin typeface="Cambria" panose="02040503050406030204" pitchFamily="18" charset="0"/>
                <a:ea typeface="Cambria" panose="02040503050406030204" pitchFamily="18" charset="0"/>
                <a:cs typeface="Calibri"/>
              </a:rPr>
              <a:t>r</a:t>
            </a:r>
            <a:r>
              <a:rPr sz="2800" spc="-30" dirty="0">
                <a:latin typeface="Cambria" panose="02040503050406030204" pitchFamily="18" charset="0"/>
                <a:ea typeface="Cambria" panose="02040503050406030204" pitchFamily="18" charset="0"/>
                <a:cs typeface="Calibri"/>
              </a:rPr>
              <a:t>e</a:t>
            </a:r>
            <a:r>
              <a:rPr sz="2800" spc="-10" dirty="0">
                <a:latin typeface="Cambria" panose="02040503050406030204" pitchFamily="18" charset="0"/>
                <a:ea typeface="Cambria" panose="02040503050406030204" pitchFamily="18" charset="0"/>
                <a:cs typeface="Calibri"/>
              </a:rPr>
              <a:t>flec</a:t>
            </a:r>
            <a:r>
              <a:rPr sz="2800" spc="-45" dirty="0">
                <a:latin typeface="Cambria" panose="02040503050406030204" pitchFamily="18" charset="0"/>
                <a:ea typeface="Cambria" panose="02040503050406030204" pitchFamily="18" charset="0"/>
                <a:cs typeface="Calibri"/>
              </a:rPr>
              <a:t>t</a:t>
            </a:r>
            <a:r>
              <a:rPr sz="2800" spc="-5" dirty="0">
                <a:latin typeface="Cambria" panose="02040503050406030204" pitchFamily="18" charset="0"/>
                <a:ea typeface="Cambria" panose="02040503050406030204" pitchFamily="18" charset="0"/>
                <a:cs typeface="Calibri"/>
              </a:rPr>
              <a:t>anc</a:t>
            </a:r>
            <a:r>
              <a:rPr sz="2800" spc="15" dirty="0">
                <a:latin typeface="Cambria" panose="02040503050406030204" pitchFamily="18" charset="0"/>
                <a:ea typeface="Cambria" panose="02040503050406030204" pitchFamily="18" charset="0"/>
                <a:cs typeface="Calibri"/>
              </a:rPr>
              <a:t>e</a:t>
            </a:r>
            <a:r>
              <a:rPr sz="2800" i="1" spc="-5" dirty="0">
                <a:latin typeface="Cambria" panose="02040503050406030204" pitchFamily="18" charset="0"/>
                <a:ea typeface="Cambria" panose="02040503050406030204" pitchFamily="18" charset="0"/>
                <a:cs typeface="Calibri"/>
              </a:rPr>
              <a:t>,</a:t>
            </a:r>
            <a:r>
              <a:rPr sz="2800" i="1" dirty="0">
                <a:latin typeface="Cambria" panose="02040503050406030204" pitchFamily="18" charset="0"/>
                <a:ea typeface="Cambria" panose="02040503050406030204" pitchFamily="18" charset="0"/>
                <a:cs typeface="Calibri"/>
              </a:rPr>
              <a:t>	</a:t>
            </a:r>
            <a:r>
              <a:rPr sz="2800" i="1" spc="-10" dirty="0">
                <a:latin typeface="Cambria" panose="02040503050406030204" pitchFamily="18" charset="0"/>
                <a:ea typeface="Cambria" panose="02040503050406030204" pitchFamily="18" charset="0"/>
                <a:cs typeface="Calibri"/>
              </a:rPr>
              <a:t>by  discounting</a:t>
            </a:r>
            <a:r>
              <a:rPr sz="2800" i="1" spc="-20" dirty="0">
                <a:latin typeface="Cambria" panose="02040503050406030204" pitchFamily="18" charset="0"/>
                <a:ea typeface="Cambria" panose="02040503050406030204" pitchFamily="18" charset="0"/>
                <a:cs typeface="Calibri"/>
              </a:rPr>
              <a:t> </a:t>
            </a:r>
            <a:r>
              <a:rPr sz="2800" i="1" spc="-5" dirty="0">
                <a:latin typeface="Cambria" panose="02040503050406030204" pitchFamily="18" charset="0"/>
                <a:ea typeface="Cambria" panose="02040503050406030204" pitchFamily="18" charset="0"/>
                <a:cs typeface="Calibri"/>
              </a:rPr>
              <a:t>the </a:t>
            </a:r>
            <a:r>
              <a:rPr sz="2800" i="1" spc="-10" dirty="0">
                <a:latin typeface="Cambria" panose="02040503050406030204" pitchFamily="18" charset="0"/>
                <a:ea typeface="Cambria" panose="02040503050406030204" pitchFamily="18" charset="0"/>
                <a:cs typeface="Calibri"/>
              </a:rPr>
              <a:t>illumination.</a:t>
            </a:r>
            <a:endParaRPr sz="2800">
              <a:latin typeface="Cambria" panose="02040503050406030204" pitchFamily="18" charset="0"/>
              <a:ea typeface="Cambria" panose="02040503050406030204" pitchFamily="18" charset="0"/>
              <a:cs typeface="Calibri"/>
            </a:endParaRPr>
          </a:p>
          <a:p>
            <a:pPr>
              <a:spcBef>
                <a:spcPts val="45"/>
              </a:spcBef>
            </a:pPr>
            <a:endParaRPr sz="3200">
              <a:latin typeface="Cambria" panose="02040503050406030204" pitchFamily="18" charset="0"/>
              <a:ea typeface="Cambria" panose="02040503050406030204" pitchFamily="18" charset="0"/>
              <a:cs typeface="Calibri"/>
            </a:endParaRPr>
          </a:p>
          <a:p>
            <a:pPr marL="12700">
              <a:tabLst>
                <a:tab pos="306705" algn="l"/>
                <a:tab pos="1088390" algn="l"/>
                <a:tab pos="3611245" algn="l"/>
                <a:tab pos="4450715" algn="l"/>
                <a:tab pos="4780280" algn="l"/>
              </a:tabLst>
            </a:pPr>
            <a:r>
              <a:rPr sz="2800" spc="-5" dirty="0">
                <a:solidFill>
                  <a:srgbClr val="7E7E7E"/>
                </a:solidFill>
                <a:latin typeface="Cambria" panose="02040503050406030204" pitchFamily="18" charset="0"/>
                <a:ea typeface="Cambria" panose="02040503050406030204" pitchFamily="18" charset="0"/>
                <a:cs typeface="Cambria Math"/>
              </a:rPr>
              <a:t>𝐼	</a:t>
            </a:r>
            <a:r>
              <a:rPr sz="2800" spc="75" dirty="0">
                <a:solidFill>
                  <a:srgbClr val="7E7E7E"/>
                </a:solidFill>
                <a:latin typeface="Cambria" panose="02040503050406030204" pitchFamily="18" charset="0"/>
                <a:ea typeface="Cambria" panose="02040503050406030204" pitchFamily="18" charset="0"/>
                <a:cs typeface="Cambria Math"/>
              </a:rPr>
              <a:t>𝑥</a:t>
            </a:r>
            <a:r>
              <a:rPr sz="2800" spc="-5" dirty="0">
                <a:solidFill>
                  <a:srgbClr val="7E7E7E"/>
                </a:solidFill>
                <a:latin typeface="Cambria" panose="02040503050406030204" pitchFamily="18" charset="0"/>
                <a:ea typeface="Cambria" panose="02040503050406030204" pitchFamily="18" charset="0"/>
                <a:cs typeface="Cambria Math"/>
              </a:rPr>
              <a:t>,</a:t>
            </a:r>
            <a:r>
              <a:rPr sz="2800" spc="-160" dirty="0">
                <a:solidFill>
                  <a:srgbClr val="7E7E7E"/>
                </a:solidFill>
                <a:latin typeface="Cambria" panose="02040503050406030204" pitchFamily="18" charset="0"/>
                <a:ea typeface="Cambria" panose="02040503050406030204" pitchFamily="18" charset="0"/>
                <a:cs typeface="Cambria Math"/>
              </a:rPr>
              <a:t> </a:t>
            </a:r>
            <a:r>
              <a:rPr sz="2800" spc="-5" dirty="0">
                <a:solidFill>
                  <a:srgbClr val="7E7E7E"/>
                </a:solidFill>
                <a:latin typeface="Cambria" panose="02040503050406030204" pitchFamily="18" charset="0"/>
                <a:ea typeface="Cambria" panose="02040503050406030204" pitchFamily="18" charset="0"/>
                <a:cs typeface="Cambria Math"/>
              </a:rPr>
              <a:t>𝑦</a:t>
            </a:r>
            <a:r>
              <a:rPr sz="2800" dirty="0">
                <a:solidFill>
                  <a:srgbClr val="7E7E7E"/>
                </a:solidFill>
                <a:latin typeface="Cambria" panose="02040503050406030204" pitchFamily="18" charset="0"/>
                <a:ea typeface="Cambria" panose="02040503050406030204" pitchFamily="18" charset="0"/>
                <a:cs typeface="Cambria Math"/>
              </a:rPr>
              <a:t>	</a:t>
            </a:r>
            <a:r>
              <a:rPr sz="2800" spc="-5" dirty="0">
                <a:solidFill>
                  <a:srgbClr val="7E7E7E"/>
                </a:solidFill>
                <a:latin typeface="Cambria" panose="02040503050406030204" pitchFamily="18" charset="0"/>
                <a:ea typeface="Cambria" panose="02040503050406030204" pitchFamily="18" charset="0"/>
                <a:cs typeface="Cambria Math"/>
              </a:rPr>
              <a:t>=</a:t>
            </a:r>
            <a:r>
              <a:rPr sz="2800" spc="165" dirty="0">
                <a:solidFill>
                  <a:srgbClr val="7E7E7E"/>
                </a:solidFill>
                <a:latin typeface="Cambria" panose="02040503050406030204" pitchFamily="18" charset="0"/>
                <a:ea typeface="Cambria" panose="02040503050406030204" pitchFamily="18" charset="0"/>
                <a:cs typeface="Cambria Math"/>
              </a:rPr>
              <a:t> </a:t>
            </a:r>
            <a:r>
              <a:rPr sz="2800" spc="-5" dirty="0">
                <a:solidFill>
                  <a:srgbClr val="7E7E7E"/>
                </a:solidFill>
                <a:latin typeface="Cambria" panose="02040503050406030204" pitchFamily="18" charset="0"/>
                <a:ea typeface="Cambria" panose="02040503050406030204" pitchFamily="18" charset="0"/>
                <a:cs typeface="Cambria Math"/>
              </a:rPr>
              <a:t>𝑖𝑙</a:t>
            </a:r>
            <a:r>
              <a:rPr sz="2800" dirty="0">
                <a:solidFill>
                  <a:srgbClr val="7E7E7E"/>
                </a:solidFill>
                <a:latin typeface="Cambria" panose="02040503050406030204" pitchFamily="18" charset="0"/>
                <a:ea typeface="Cambria" panose="02040503050406030204" pitchFamily="18" charset="0"/>
                <a:cs typeface="Cambria Math"/>
              </a:rPr>
              <a:t>𝑙</a:t>
            </a:r>
            <a:r>
              <a:rPr sz="2800" spc="-5" dirty="0">
                <a:solidFill>
                  <a:srgbClr val="7E7E7E"/>
                </a:solidFill>
                <a:latin typeface="Cambria" panose="02040503050406030204" pitchFamily="18" charset="0"/>
                <a:ea typeface="Cambria" panose="02040503050406030204" pitchFamily="18" charset="0"/>
                <a:cs typeface="Cambria Math"/>
              </a:rPr>
              <a:t>𝑢𝑚𝑖𝑛</a:t>
            </a:r>
            <a:r>
              <a:rPr sz="2800" spc="10" dirty="0">
                <a:solidFill>
                  <a:srgbClr val="7E7E7E"/>
                </a:solidFill>
                <a:latin typeface="Cambria" panose="02040503050406030204" pitchFamily="18" charset="0"/>
                <a:ea typeface="Cambria" panose="02040503050406030204" pitchFamily="18" charset="0"/>
                <a:cs typeface="Cambria Math"/>
              </a:rPr>
              <a:t>𝑎</a:t>
            </a:r>
            <a:r>
              <a:rPr sz="2800" spc="-5" dirty="0">
                <a:solidFill>
                  <a:srgbClr val="7E7E7E"/>
                </a:solidFill>
                <a:latin typeface="Cambria" panose="02040503050406030204" pitchFamily="18" charset="0"/>
                <a:ea typeface="Cambria" panose="02040503050406030204" pitchFamily="18" charset="0"/>
                <a:cs typeface="Cambria Math"/>
              </a:rPr>
              <a:t>𝑡𝑖𝑜𝑛</a:t>
            </a:r>
            <a:r>
              <a:rPr sz="2800" dirty="0">
                <a:solidFill>
                  <a:srgbClr val="7E7E7E"/>
                </a:solidFill>
                <a:latin typeface="Cambria" panose="02040503050406030204" pitchFamily="18" charset="0"/>
                <a:ea typeface="Cambria" panose="02040503050406030204" pitchFamily="18" charset="0"/>
                <a:cs typeface="Cambria Math"/>
              </a:rPr>
              <a:t>	</a:t>
            </a:r>
            <a:r>
              <a:rPr sz="2800" spc="65" dirty="0">
                <a:solidFill>
                  <a:srgbClr val="7E7E7E"/>
                </a:solidFill>
                <a:latin typeface="Cambria" panose="02040503050406030204" pitchFamily="18" charset="0"/>
                <a:ea typeface="Cambria" panose="02040503050406030204" pitchFamily="18" charset="0"/>
                <a:cs typeface="Cambria Math"/>
              </a:rPr>
              <a:t>𝑥</a:t>
            </a:r>
            <a:r>
              <a:rPr sz="2800" spc="-5" dirty="0">
                <a:solidFill>
                  <a:srgbClr val="7E7E7E"/>
                </a:solidFill>
                <a:latin typeface="Cambria" panose="02040503050406030204" pitchFamily="18" charset="0"/>
                <a:ea typeface="Cambria" panose="02040503050406030204" pitchFamily="18" charset="0"/>
                <a:cs typeface="Cambria Math"/>
              </a:rPr>
              <a:t>,</a:t>
            </a:r>
            <a:r>
              <a:rPr sz="2800" spc="-150" dirty="0">
                <a:solidFill>
                  <a:srgbClr val="7E7E7E"/>
                </a:solidFill>
                <a:latin typeface="Cambria" panose="02040503050406030204" pitchFamily="18" charset="0"/>
                <a:ea typeface="Cambria" panose="02040503050406030204" pitchFamily="18" charset="0"/>
                <a:cs typeface="Cambria Math"/>
              </a:rPr>
              <a:t> </a:t>
            </a:r>
            <a:r>
              <a:rPr sz="2800" spc="-5" dirty="0">
                <a:solidFill>
                  <a:srgbClr val="7E7E7E"/>
                </a:solidFill>
                <a:latin typeface="Cambria" panose="02040503050406030204" pitchFamily="18" charset="0"/>
                <a:ea typeface="Cambria" panose="02040503050406030204" pitchFamily="18" charset="0"/>
                <a:cs typeface="Cambria Math"/>
              </a:rPr>
              <a:t>𝑦</a:t>
            </a:r>
            <a:r>
              <a:rPr sz="2800" dirty="0">
                <a:solidFill>
                  <a:srgbClr val="7E7E7E"/>
                </a:solidFill>
                <a:latin typeface="Cambria" panose="02040503050406030204" pitchFamily="18" charset="0"/>
                <a:ea typeface="Cambria" panose="02040503050406030204" pitchFamily="18" charset="0"/>
                <a:cs typeface="Cambria Math"/>
              </a:rPr>
              <a:t>	</a:t>
            </a:r>
            <a:r>
              <a:rPr sz="2800" spc="-5" dirty="0">
                <a:solidFill>
                  <a:srgbClr val="7E7E7E"/>
                </a:solidFill>
                <a:latin typeface="Cambria" panose="02040503050406030204" pitchFamily="18" charset="0"/>
                <a:ea typeface="Cambria" panose="02040503050406030204" pitchFamily="18" charset="0"/>
                <a:cs typeface="Cambria Math"/>
              </a:rPr>
              <a:t>∗</a:t>
            </a:r>
            <a:r>
              <a:rPr sz="2800" dirty="0">
                <a:solidFill>
                  <a:srgbClr val="7E7E7E"/>
                </a:solidFill>
                <a:latin typeface="Cambria" panose="02040503050406030204" pitchFamily="18" charset="0"/>
                <a:ea typeface="Cambria" panose="02040503050406030204" pitchFamily="18" charset="0"/>
                <a:cs typeface="Cambria Math"/>
              </a:rPr>
              <a:t>	</a:t>
            </a:r>
            <a:r>
              <a:rPr sz="2800" spc="-5" dirty="0">
                <a:solidFill>
                  <a:srgbClr val="7E7E7E"/>
                </a:solidFill>
                <a:latin typeface="Cambria" panose="02040503050406030204" pitchFamily="18" charset="0"/>
                <a:ea typeface="Cambria" panose="02040503050406030204" pitchFamily="18" charset="0"/>
                <a:cs typeface="Cambria Math"/>
              </a:rPr>
              <a:t>𝑟𝑒𝑓</a:t>
            </a:r>
            <a:r>
              <a:rPr sz="2800" dirty="0">
                <a:solidFill>
                  <a:srgbClr val="7E7E7E"/>
                </a:solidFill>
                <a:latin typeface="Cambria" panose="02040503050406030204" pitchFamily="18" charset="0"/>
                <a:ea typeface="Cambria" panose="02040503050406030204" pitchFamily="18" charset="0"/>
                <a:cs typeface="Cambria Math"/>
              </a:rPr>
              <a:t>𝑙</a:t>
            </a:r>
            <a:r>
              <a:rPr sz="2800" spc="-10" dirty="0">
                <a:solidFill>
                  <a:srgbClr val="7E7E7E"/>
                </a:solidFill>
                <a:latin typeface="Cambria" panose="02040503050406030204" pitchFamily="18" charset="0"/>
                <a:ea typeface="Cambria" panose="02040503050406030204" pitchFamily="18" charset="0"/>
                <a:cs typeface="Cambria Math"/>
              </a:rPr>
              <a:t>𝑒𝑐𝑡𝑎𝑛𝑐</a:t>
            </a:r>
            <a:r>
              <a:rPr sz="2800" spc="-5" dirty="0">
                <a:solidFill>
                  <a:srgbClr val="7E7E7E"/>
                </a:solidFill>
                <a:latin typeface="Cambria" panose="02040503050406030204" pitchFamily="18" charset="0"/>
                <a:ea typeface="Cambria" panose="02040503050406030204" pitchFamily="18" charset="0"/>
                <a:cs typeface="Cambria Math"/>
              </a:rPr>
              <a:t>𝑒</a:t>
            </a:r>
            <a:r>
              <a:rPr sz="2800" spc="70" dirty="0">
                <a:solidFill>
                  <a:srgbClr val="7E7E7E"/>
                </a:solidFill>
                <a:latin typeface="Cambria" panose="02040503050406030204" pitchFamily="18" charset="0"/>
                <a:ea typeface="Cambria" panose="02040503050406030204" pitchFamily="18" charset="0"/>
                <a:cs typeface="Cambria Math"/>
              </a:rPr>
              <a:t> </a:t>
            </a:r>
            <a:r>
              <a:rPr sz="2800" spc="-5" dirty="0">
                <a:solidFill>
                  <a:srgbClr val="7E7E7E"/>
                </a:solidFill>
                <a:latin typeface="Cambria" panose="02040503050406030204" pitchFamily="18" charset="0"/>
                <a:ea typeface="Cambria" panose="02040503050406030204" pitchFamily="18" charset="0"/>
                <a:cs typeface="Cambria Math"/>
              </a:rPr>
              <a:t>(</a:t>
            </a:r>
            <a:r>
              <a:rPr sz="2800" spc="80" dirty="0">
                <a:solidFill>
                  <a:srgbClr val="7E7E7E"/>
                </a:solidFill>
                <a:latin typeface="Cambria" panose="02040503050406030204" pitchFamily="18" charset="0"/>
                <a:ea typeface="Cambria" panose="02040503050406030204" pitchFamily="18" charset="0"/>
                <a:cs typeface="Cambria Math"/>
              </a:rPr>
              <a:t>𝑥</a:t>
            </a:r>
            <a:r>
              <a:rPr sz="2800" spc="-5" dirty="0">
                <a:solidFill>
                  <a:srgbClr val="7E7E7E"/>
                </a:solidFill>
                <a:latin typeface="Cambria" panose="02040503050406030204" pitchFamily="18" charset="0"/>
                <a:ea typeface="Cambria" panose="02040503050406030204" pitchFamily="18" charset="0"/>
                <a:cs typeface="Cambria Math"/>
              </a:rPr>
              <a:t>,</a:t>
            </a:r>
            <a:r>
              <a:rPr sz="2800" spc="-150" dirty="0">
                <a:solidFill>
                  <a:srgbClr val="7E7E7E"/>
                </a:solidFill>
                <a:latin typeface="Cambria" panose="02040503050406030204" pitchFamily="18" charset="0"/>
                <a:ea typeface="Cambria" panose="02040503050406030204" pitchFamily="18" charset="0"/>
                <a:cs typeface="Cambria Math"/>
              </a:rPr>
              <a:t> </a:t>
            </a:r>
            <a:r>
              <a:rPr sz="2800" spc="35" dirty="0">
                <a:solidFill>
                  <a:srgbClr val="7E7E7E"/>
                </a:solidFill>
                <a:latin typeface="Cambria" panose="02040503050406030204" pitchFamily="18" charset="0"/>
                <a:ea typeface="Cambria" panose="02040503050406030204" pitchFamily="18" charset="0"/>
                <a:cs typeface="Cambria Math"/>
              </a:rPr>
              <a:t>𝑦</a:t>
            </a:r>
            <a:r>
              <a:rPr sz="2800" spc="-5" dirty="0">
                <a:solidFill>
                  <a:srgbClr val="7E7E7E"/>
                </a:solidFill>
                <a:latin typeface="Cambria" panose="02040503050406030204" pitchFamily="18" charset="0"/>
                <a:ea typeface="Cambria" panose="02040503050406030204" pitchFamily="18" charset="0"/>
                <a:cs typeface="Cambria Math"/>
              </a:rPr>
              <a:t>)</a:t>
            </a:r>
            <a:endParaRPr sz="2800">
              <a:latin typeface="Cambria" panose="02040503050406030204" pitchFamily="18" charset="0"/>
              <a:ea typeface="Cambria" panose="02040503050406030204" pitchFamily="18" charset="0"/>
              <a:cs typeface="Cambria Math"/>
            </a:endParaRPr>
          </a:p>
          <a:p>
            <a:pPr>
              <a:spcBef>
                <a:spcPts val="50"/>
              </a:spcBef>
            </a:pPr>
            <a:endParaRPr sz="3100">
              <a:latin typeface="Cambria" panose="02040503050406030204" pitchFamily="18" charset="0"/>
              <a:ea typeface="Cambria" panose="02040503050406030204" pitchFamily="18" charset="0"/>
              <a:cs typeface="Cambria Math"/>
            </a:endParaRPr>
          </a:p>
          <a:p>
            <a:pPr marL="2145030"/>
            <a:r>
              <a:rPr sz="3200" dirty="0">
                <a:latin typeface="Cambria" panose="02040503050406030204" pitchFamily="18" charset="0"/>
                <a:ea typeface="Cambria" panose="02040503050406030204" pitchFamily="18" charset="0"/>
                <a:cs typeface="Calibri"/>
              </a:rPr>
              <a:t>?</a:t>
            </a:r>
            <a:endParaRPr sz="3200">
              <a:latin typeface="Cambria" panose="02040503050406030204" pitchFamily="18" charset="0"/>
              <a:ea typeface="Cambria" panose="02040503050406030204" pitchFamily="18" charset="0"/>
              <a:cs typeface="Calibri"/>
            </a:endParaRPr>
          </a:p>
        </p:txBody>
      </p:sp>
      <p:sp>
        <p:nvSpPr>
          <p:cNvPr id="8" name="Date Placeholder 7"/>
          <p:cNvSpPr>
            <a:spLocks noGrp="1"/>
          </p:cNvSpPr>
          <p:nvPr>
            <p:ph type="dt" sz="half" idx="10"/>
          </p:nvPr>
        </p:nvSpPr>
        <p:spPr/>
        <p:txBody>
          <a:bodyPr/>
          <a:lstStyle/>
          <a:p>
            <a:fld id="{CC92AC8A-E306-4F89-8BB9-4448CEAFF233}" type="datetime1">
              <a:rPr lang="en-US" smtClean="0"/>
              <a:t>7/27/2023</a:t>
            </a:fld>
            <a:endParaRPr lang="en-US"/>
          </a:p>
        </p:txBody>
      </p:sp>
      <p:sp>
        <p:nvSpPr>
          <p:cNvPr id="9" name="Slide Number Placeholder 8"/>
          <p:cNvSpPr>
            <a:spLocks noGrp="1"/>
          </p:cNvSpPr>
          <p:nvPr>
            <p:ph type="sldNum" sz="quarter" idx="12"/>
          </p:nvPr>
        </p:nvSpPr>
        <p:spPr/>
        <p:txBody>
          <a:bodyPr/>
          <a:lstStyle/>
          <a:p>
            <a:fld id="{F7538EF2-3B4A-43EB-A07E-4B2FF3B02ADE}" type="slidenum">
              <a:rPr lang="en-US" smtClean="0"/>
              <a:t>32</a:t>
            </a:fld>
            <a:endParaRPr lang="en-US"/>
          </a:p>
        </p:txBody>
      </p:sp>
    </p:spTree>
    <p:extLst>
      <p:ext uri="{BB962C8B-B14F-4D97-AF65-F5344CB8AC3E}">
        <p14:creationId xmlns:p14="http://schemas.microsoft.com/office/powerpoint/2010/main" val="614650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1604" y="393537"/>
            <a:ext cx="6164835" cy="690574"/>
          </a:xfrm>
          <a:prstGeom prst="rect">
            <a:avLst/>
          </a:prstGeom>
        </p:spPr>
        <p:txBody>
          <a:bodyPr vert="horz" wrap="square" lIns="0" tIns="13335" rIns="0" bIns="0" rtlCol="0" anchor="ctr">
            <a:spAutoFit/>
          </a:bodyPr>
          <a:lstStyle/>
          <a:p>
            <a:pPr marL="12700">
              <a:lnSpc>
                <a:spcPct val="100000"/>
              </a:lnSpc>
              <a:spcBef>
                <a:spcPts val="105"/>
              </a:spcBef>
            </a:pPr>
            <a:r>
              <a:rPr spc="-5" dirty="0">
                <a:latin typeface="Cambria" panose="02040503050406030204" pitchFamily="18" charset="0"/>
                <a:ea typeface="Cambria" panose="02040503050406030204" pitchFamily="18" charset="0"/>
              </a:rPr>
              <a:t>“Lightness”</a:t>
            </a:r>
            <a:r>
              <a:rPr spc="-75" dirty="0">
                <a:latin typeface="Cambria" panose="02040503050406030204" pitchFamily="18" charset="0"/>
                <a:ea typeface="Cambria" panose="02040503050406030204" pitchFamily="18" charset="0"/>
              </a:rPr>
              <a:t> </a:t>
            </a:r>
            <a:r>
              <a:rPr spc="-10" dirty="0">
                <a:latin typeface="Cambria" panose="02040503050406030204" pitchFamily="18" charset="0"/>
                <a:ea typeface="Cambria" panose="02040503050406030204" pitchFamily="18" charset="0"/>
              </a:rPr>
              <a:t>perception:</a:t>
            </a:r>
          </a:p>
        </p:txBody>
      </p:sp>
      <p:sp>
        <p:nvSpPr>
          <p:cNvPr id="3" name="object 3"/>
          <p:cNvSpPr txBox="1"/>
          <p:nvPr/>
        </p:nvSpPr>
        <p:spPr>
          <a:xfrm>
            <a:off x="2231543" y="1022681"/>
            <a:ext cx="8573617" cy="3273845"/>
          </a:xfrm>
          <a:prstGeom prst="rect">
            <a:avLst/>
          </a:prstGeom>
        </p:spPr>
        <p:txBody>
          <a:bodyPr vert="horz" wrap="square" lIns="0" tIns="13335" rIns="0" bIns="0" rtlCol="0">
            <a:spAutoFit/>
          </a:bodyPr>
          <a:lstStyle/>
          <a:p>
            <a:pPr marL="2639060">
              <a:spcBef>
                <a:spcPts val="105"/>
              </a:spcBef>
            </a:pPr>
            <a:r>
              <a:rPr sz="3200" dirty="0">
                <a:latin typeface="Cambria" panose="02040503050406030204" pitchFamily="18" charset="0"/>
                <a:ea typeface="Cambria" panose="02040503050406030204" pitchFamily="18" charset="0"/>
                <a:cs typeface="Calibri Light"/>
              </a:rPr>
              <a:t>solution</a:t>
            </a:r>
            <a:r>
              <a:rPr sz="3200" spc="-25" dirty="0">
                <a:latin typeface="Cambria" panose="02040503050406030204" pitchFamily="18" charset="0"/>
                <a:ea typeface="Cambria" panose="02040503050406030204" pitchFamily="18" charset="0"/>
                <a:cs typeface="Calibri Light"/>
              </a:rPr>
              <a:t> </a:t>
            </a:r>
            <a:r>
              <a:rPr sz="3200" spc="-30" dirty="0">
                <a:latin typeface="Cambria" panose="02040503050406030204" pitchFamily="18" charset="0"/>
                <a:ea typeface="Cambria" panose="02040503050406030204" pitchFamily="18" charset="0"/>
                <a:cs typeface="Calibri Light"/>
              </a:rPr>
              <a:t>sketch</a:t>
            </a:r>
            <a:endParaRPr sz="3200" dirty="0">
              <a:latin typeface="Cambria" panose="02040503050406030204" pitchFamily="18" charset="0"/>
              <a:ea typeface="Cambria" panose="02040503050406030204" pitchFamily="18" charset="0"/>
              <a:cs typeface="Calibri Light"/>
            </a:endParaRPr>
          </a:p>
          <a:p>
            <a:pPr marR="2618105">
              <a:spcBef>
                <a:spcPts val="2220"/>
              </a:spcBef>
              <a:tabLst>
                <a:tab pos="819785" algn="l"/>
              </a:tabLst>
            </a:pPr>
            <a:r>
              <a:rPr sz="2800" spc="-5" dirty="0">
                <a:latin typeface="Cambria" panose="02040503050406030204" pitchFamily="18" charset="0"/>
                <a:ea typeface="Cambria" panose="02040503050406030204" pitchFamily="18" charset="0"/>
                <a:cs typeface="Calibri"/>
              </a:rPr>
              <a:t>Q:</a:t>
            </a:r>
            <a:r>
              <a:rPr sz="2800" spc="-5" dirty="0">
                <a:solidFill>
                  <a:srgbClr val="BEBEBE"/>
                </a:solidFill>
                <a:latin typeface="Cambria" panose="02040503050406030204" pitchFamily="18" charset="0"/>
                <a:ea typeface="Cambria" panose="02040503050406030204" pitchFamily="18" charset="0"/>
                <a:cs typeface="Calibri"/>
              </a:rPr>
              <a:t>	</a:t>
            </a:r>
            <a:r>
              <a:rPr sz="2800" spc="-10" dirty="0">
                <a:latin typeface="Cambria" panose="02040503050406030204" pitchFamily="18" charset="0"/>
                <a:ea typeface="Cambria" panose="02040503050406030204" pitchFamily="18" charset="0"/>
                <a:cs typeface="Calibri"/>
              </a:rPr>
              <a:t>What</a:t>
            </a:r>
            <a:r>
              <a:rPr sz="2800" spc="-20" dirty="0">
                <a:latin typeface="Cambria" panose="02040503050406030204" pitchFamily="18" charset="0"/>
                <a:ea typeface="Cambria" panose="02040503050406030204" pitchFamily="18" charset="0"/>
                <a:cs typeface="Calibri"/>
              </a:rPr>
              <a:t> </a:t>
            </a:r>
            <a:r>
              <a:rPr sz="2800" spc="-5" dirty="0">
                <a:latin typeface="Cambria" panose="02040503050406030204" pitchFamily="18" charset="0"/>
                <a:ea typeface="Cambria" panose="02040503050406030204" pitchFamily="18" charset="0"/>
                <a:cs typeface="Calibri"/>
              </a:rPr>
              <a:t>is the</a:t>
            </a:r>
            <a:r>
              <a:rPr sz="2800" spc="-10" dirty="0">
                <a:latin typeface="Cambria" panose="02040503050406030204" pitchFamily="18" charset="0"/>
                <a:ea typeface="Cambria" panose="02040503050406030204" pitchFamily="18" charset="0"/>
                <a:cs typeface="Calibri"/>
              </a:rPr>
              <a:t> </a:t>
            </a:r>
            <a:r>
              <a:rPr sz="2800" spc="-15" dirty="0">
                <a:latin typeface="Cambria" panose="02040503050406030204" pitchFamily="18" charset="0"/>
                <a:ea typeface="Cambria" panose="02040503050406030204" pitchFamily="18" charset="0"/>
                <a:cs typeface="Calibri"/>
              </a:rPr>
              <a:t>task</a:t>
            </a:r>
            <a:r>
              <a:rPr sz="2800" dirty="0">
                <a:latin typeface="Cambria" panose="02040503050406030204" pitchFamily="18" charset="0"/>
                <a:ea typeface="Cambria" panose="02040503050406030204" pitchFamily="18" charset="0"/>
                <a:cs typeface="Calibri"/>
              </a:rPr>
              <a:t> </a:t>
            </a:r>
            <a:r>
              <a:rPr sz="2800" spc="-5" dirty="0">
                <a:latin typeface="Cambria" panose="02040503050406030204" pitchFamily="18" charset="0"/>
                <a:ea typeface="Cambria" panose="02040503050406030204" pitchFamily="18" charset="0"/>
                <a:cs typeface="Calibri"/>
              </a:rPr>
              <a:t>?</a:t>
            </a:r>
            <a:r>
              <a:rPr lang="en-US" sz="2800" dirty="0">
                <a:latin typeface="Cambria" panose="02040503050406030204" pitchFamily="18" charset="0"/>
                <a:ea typeface="Cambria" panose="02040503050406030204" pitchFamily="18" charset="0"/>
                <a:cs typeface="Calibri"/>
              </a:rPr>
              <a:t> </a:t>
            </a:r>
            <a:r>
              <a:rPr sz="2800" spc="-10" dirty="0">
                <a:latin typeface="Cambria" panose="02040503050406030204" pitchFamily="18" charset="0"/>
                <a:ea typeface="Cambria" panose="02040503050406030204" pitchFamily="18" charset="0"/>
                <a:cs typeface="Calibri"/>
              </a:rPr>
              <a:t>What</a:t>
            </a:r>
            <a:r>
              <a:rPr sz="2800" dirty="0">
                <a:latin typeface="Cambria" panose="02040503050406030204" pitchFamily="18" charset="0"/>
                <a:ea typeface="Cambria" panose="02040503050406030204" pitchFamily="18" charset="0"/>
                <a:cs typeface="Calibri"/>
              </a:rPr>
              <a:t> </a:t>
            </a:r>
            <a:r>
              <a:rPr sz="2800" spc="-15" dirty="0">
                <a:latin typeface="Cambria" panose="02040503050406030204" pitchFamily="18" charset="0"/>
                <a:ea typeface="Cambria" panose="02040503050406030204" pitchFamily="18" charset="0"/>
                <a:cs typeface="Calibri"/>
              </a:rPr>
              <a:t>problem</a:t>
            </a:r>
            <a:r>
              <a:rPr sz="2800" spc="20" dirty="0">
                <a:latin typeface="Cambria" panose="02040503050406030204" pitchFamily="18" charset="0"/>
                <a:ea typeface="Cambria" panose="02040503050406030204" pitchFamily="18" charset="0"/>
                <a:cs typeface="Calibri"/>
              </a:rPr>
              <a:t> </a:t>
            </a:r>
            <a:r>
              <a:rPr sz="2800" spc="-5" dirty="0">
                <a:latin typeface="Cambria" panose="02040503050406030204" pitchFamily="18" charset="0"/>
                <a:ea typeface="Cambria" panose="02040503050406030204" pitchFamily="18" charset="0"/>
                <a:cs typeface="Calibri"/>
              </a:rPr>
              <a:t>is</a:t>
            </a:r>
            <a:r>
              <a:rPr sz="2800" spc="-10" dirty="0">
                <a:latin typeface="Cambria" panose="02040503050406030204" pitchFamily="18" charset="0"/>
                <a:ea typeface="Cambria" panose="02040503050406030204" pitchFamily="18" charset="0"/>
                <a:cs typeface="Calibri"/>
              </a:rPr>
              <a:t> being</a:t>
            </a:r>
            <a:r>
              <a:rPr sz="2800" spc="-5" dirty="0">
                <a:latin typeface="Cambria" panose="02040503050406030204" pitchFamily="18" charset="0"/>
                <a:ea typeface="Cambria" panose="02040503050406030204" pitchFamily="18" charset="0"/>
                <a:cs typeface="Calibri"/>
              </a:rPr>
              <a:t> </a:t>
            </a:r>
            <a:r>
              <a:rPr sz="2800" spc="-10" dirty="0">
                <a:latin typeface="Cambria" panose="02040503050406030204" pitchFamily="18" charset="0"/>
                <a:ea typeface="Cambria" panose="02040503050406030204" pitchFamily="18" charset="0"/>
                <a:cs typeface="Calibri"/>
              </a:rPr>
              <a:t>solved?</a:t>
            </a:r>
            <a:endParaRPr sz="2800" dirty="0">
              <a:latin typeface="Cambria" panose="02040503050406030204" pitchFamily="18" charset="0"/>
              <a:ea typeface="Cambria" panose="02040503050406030204" pitchFamily="18" charset="0"/>
              <a:cs typeface="Calibri"/>
            </a:endParaRPr>
          </a:p>
          <a:p>
            <a:pPr>
              <a:spcBef>
                <a:spcPts val="40"/>
              </a:spcBef>
            </a:pPr>
            <a:endParaRPr sz="3250" dirty="0">
              <a:latin typeface="Cambria" panose="02040503050406030204" pitchFamily="18" charset="0"/>
              <a:ea typeface="Cambria" panose="02040503050406030204" pitchFamily="18" charset="0"/>
              <a:cs typeface="Calibri"/>
            </a:endParaRPr>
          </a:p>
          <a:p>
            <a:pPr marL="12065" marR="5080">
              <a:lnSpc>
                <a:spcPct val="120100"/>
              </a:lnSpc>
              <a:tabLst>
                <a:tab pos="800100" algn="l"/>
                <a:tab pos="5683250" algn="l"/>
              </a:tabLst>
            </a:pPr>
            <a:r>
              <a:rPr sz="2800" spc="-5" dirty="0">
                <a:latin typeface="Cambria" panose="02040503050406030204" pitchFamily="18" charset="0"/>
                <a:ea typeface="Cambria" panose="02040503050406030204" pitchFamily="18" charset="0"/>
                <a:cs typeface="Calibri"/>
              </a:rPr>
              <a:t>A:	</a:t>
            </a:r>
            <a:r>
              <a:rPr sz="2800" spc="-10" dirty="0">
                <a:latin typeface="Cambria" panose="02040503050406030204" pitchFamily="18" charset="0"/>
                <a:ea typeface="Cambria" panose="02040503050406030204" pitchFamily="18" charset="0"/>
                <a:cs typeface="Calibri"/>
              </a:rPr>
              <a:t>E</a:t>
            </a:r>
            <a:r>
              <a:rPr sz="2800" spc="-40" dirty="0">
                <a:latin typeface="Cambria" panose="02040503050406030204" pitchFamily="18" charset="0"/>
                <a:ea typeface="Cambria" panose="02040503050406030204" pitchFamily="18" charset="0"/>
                <a:cs typeface="Calibri"/>
              </a:rPr>
              <a:t>s</a:t>
            </a:r>
            <a:r>
              <a:rPr sz="2800" spc="-5" dirty="0">
                <a:latin typeface="Cambria" panose="02040503050406030204" pitchFamily="18" charset="0"/>
                <a:ea typeface="Cambria" panose="02040503050406030204" pitchFamily="18" charset="0"/>
                <a:cs typeface="Calibri"/>
              </a:rPr>
              <a:t>ti</a:t>
            </a:r>
            <a:r>
              <a:rPr sz="2800" spc="-15" dirty="0">
                <a:latin typeface="Cambria" panose="02040503050406030204" pitchFamily="18" charset="0"/>
                <a:ea typeface="Cambria" panose="02040503050406030204" pitchFamily="18" charset="0"/>
                <a:cs typeface="Calibri"/>
              </a:rPr>
              <a:t>m</a:t>
            </a:r>
            <a:r>
              <a:rPr sz="2800" spc="-25" dirty="0">
                <a:latin typeface="Cambria" panose="02040503050406030204" pitchFamily="18" charset="0"/>
                <a:ea typeface="Cambria" panose="02040503050406030204" pitchFamily="18" charset="0"/>
                <a:cs typeface="Calibri"/>
              </a:rPr>
              <a:t>a</a:t>
            </a:r>
            <a:r>
              <a:rPr sz="2800" spc="-35" dirty="0">
                <a:latin typeface="Cambria" panose="02040503050406030204" pitchFamily="18" charset="0"/>
                <a:ea typeface="Cambria" panose="02040503050406030204" pitchFamily="18" charset="0"/>
                <a:cs typeface="Calibri"/>
              </a:rPr>
              <a:t>t</a:t>
            </a:r>
            <a:r>
              <a:rPr sz="2800" spc="-5" dirty="0">
                <a:latin typeface="Cambria" panose="02040503050406030204" pitchFamily="18" charset="0"/>
                <a:ea typeface="Cambria" panose="02040503050406030204" pitchFamily="18" charset="0"/>
                <a:cs typeface="Calibri"/>
              </a:rPr>
              <a:t>e</a:t>
            </a:r>
            <a:r>
              <a:rPr sz="2800" dirty="0">
                <a:latin typeface="Cambria" panose="02040503050406030204" pitchFamily="18" charset="0"/>
                <a:ea typeface="Cambria" panose="02040503050406030204" pitchFamily="18" charset="0"/>
                <a:cs typeface="Calibri"/>
              </a:rPr>
              <a:t> </a:t>
            </a:r>
            <a:r>
              <a:rPr sz="2800" spc="-5" dirty="0">
                <a:latin typeface="Cambria" panose="02040503050406030204" pitchFamily="18" charset="0"/>
                <a:ea typeface="Cambria" panose="02040503050406030204" pitchFamily="18" charset="0"/>
                <a:cs typeface="Calibri"/>
              </a:rPr>
              <a:t>the </a:t>
            </a:r>
            <a:r>
              <a:rPr sz="2800" spc="-10" dirty="0">
                <a:latin typeface="Cambria" panose="02040503050406030204" pitchFamily="18" charset="0"/>
                <a:ea typeface="Cambria" panose="02040503050406030204" pitchFamily="18" charset="0"/>
                <a:cs typeface="Calibri"/>
              </a:rPr>
              <a:t>sur</a:t>
            </a:r>
            <a:r>
              <a:rPr sz="2800" spc="-75" dirty="0">
                <a:latin typeface="Cambria" panose="02040503050406030204" pitchFamily="18" charset="0"/>
                <a:ea typeface="Cambria" panose="02040503050406030204" pitchFamily="18" charset="0"/>
                <a:cs typeface="Calibri"/>
              </a:rPr>
              <a:t>f</a:t>
            </a:r>
            <a:r>
              <a:rPr sz="2800" spc="-5" dirty="0">
                <a:latin typeface="Cambria" panose="02040503050406030204" pitchFamily="18" charset="0"/>
                <a:ea typeface="Cambria" panose="02040503050406030204" pitchFamily="18" charset="0"/>
                <a:cs typeface="Calibri"/>
              </a:rPr>
              <a:t>a</a:t>
            </a:r>
            <a:r>
              <a:rPr sz="2800" dirty="0">
                <a:latin typeface="Cambria" panose="02040503050406030204" pitchFamily="18" charset="0"/>
                <a:ea typeface="Cambria" panose="02040503050406030204" pitchFamily="18" charset="0"/>
                <a:cs typeface="Calibri"/>
              </a:rPr>
              <a:t>c</a:t>
            </a:r>
            <a:r>
              <a:rPr sz="2800" spc="-5" dirty="0">
                <a:latin typeface="Cambria" panose="02040503050406030204" pitchFamily="18" charset="0"/>
                <a:ea typeface="Cambria" panose="02040503050406030204" pitchFamily="18" charset="0"/>
                <a:cs typeface="Calibri"/>
              </a:rPr>
              <a:t>e</a:t>
            </a:r>
            <a:r>
              <a:rPr sz="2800" spc="25" dirty="0">
                <a:latin typeface="Cambria" panose="02040503050406030204" pitchFamily="18" charset="0"/>
                <a:ea typeface="Cambria" panose="02040503050406030204" pitchFamily="18" charset="0"/>
                <a:cs typeface="Calibri"/>
              </a:rPr>
              <a:t> </a:t>
            </a:r>
            <a:r>
              <a:rPr sz="2800" spc="-45" dirty="0">
                <a:latin typeface="Cambria" panose="02040503050406030204" pitchFamily="18" charset="0"/>
                <a:ea typeface="Cambria" panose="02040503050406030204" pitchFamily="18" charset="0"/>
                <a:cs typeface="Calibri"/>
              </a:rPr>
              <a:t>r</a:t>
            </a:r>
            <a:r>
              <a:rPr sz="2800" spc="-30" dirty="0">
                <a:latin typeface="Cambria" panose="02040503050406030204" pitchFamily="18" charset="0"/>
                <a:ea typeface="Cambria" panose="02040503050406030204" pitchFamily="18" charset="0"/>
                <a:cs typeface="Calibri"/>
              </a:rPr>
              <a:t>e</a:t>
            </a:r>
            <a:r>
              <a:rPr sz="2800" spc="-10" dirty="0">
                <a:latin typeface="Cambria" panose="02040503050406030204" pitchFamily="18" charset="0"/>
                <a:ea typeface="Cambria" panose="02040503050406030204" pitchFamily="18" charset="0"/>
                <a:cs typeface="Calibri"/>
              </a:rPr>
              <a:t>flec</a:t>
            </a:r>
            <a:r>
              <a:rPr sz="2800" spc="-45" dirty="0">
                <a:latin typeface="Cambria" panose="02040503050406030204" pitchFamily="18" charset="0"/>
                <a:ea typeface="Cambria" panose="02040503050406030204" pitchFamily="18" charset="0"/>
                <a:cs typeface="Calibri"/>
              </a:rPr>
              <a:t>t</a:t>
            </a:r>
            <a:r>
              <a:rPr sz="2800" spc="-5" dirty="0">
                <a:latin typeface="Cambria" panose="02040503050406030204" pitchFamily="18" charset="0"/>
                <a:ea typeface="Cambria" panose="02040503050406030204" pitchFamily="18" charset="0"/>
                <a:cs typeface="Calibri"/>
              </a:rPr>
              <a:t>anc</a:t>
            </a:r>
            <a:r>
              <a:rPr sz="2800" spc="15" dirty="0">
                <a:latin typeface="Cambria" panose="02040503050406030204" pitchFamily="18" charset="0"/>
                <a:ea typeface="Cambria" panose="02040503050406030204" pitchFamily="18" charset="0"/>
                <a:cs typeface="Calibri"/>
              </a:rPr>
              <a:t>e</a:t>
            </a:r>
            <a:r>
              <a:rPr sz="2800" i="1" spc="-5" dirty="0">
                <a:latin typeface="Cambria" panose="02040503050406030204" pitchFamily="18" charset="0"/>
                <a:ea typeface="Cambria" panose="02040503050406030204" pitchFamily="18" charset="0"/>
                <a:cs typeface="Calibri"/>
              </a:rPr>
              <a:t>,</a:t>
            </a:r>
            <a:r>
              <a:rPr sz="2800" i="1" dirty="0">
                <a:latin typeface="Cambria" panose="02040503050406030204" pitchFamily="18" charset="0"/>
                <a:ea typeface="Cambria" panose="02040503050406030204" pitchFamily="18" charset="0"/>
                <a:cs typeface="Calibri"/>
              </a:rPr>
              <a:t>	</a:t>
            </a:r>
            <a:r>
              <a:rPr sz="2800" i="1" spc="-10" dirty="0">
                <a:latin typeface="Cambria" panose="02040503050406030204" pitchFamily="18" charset="0"/>
                <a:ea typeface="Cambria" panose="02040503050406030204" pitchFamily="18" charset="0"/>
                <a:cs typeface="Calibri"/>
              </a:rPr>
              <a:t>by  discounting</a:t>
            </a:r>
            <a:r>
              <a:rPr sz="2800" i="1" spc="-20" dirty="0">
                <a:latin typeface="Cambria" panose="02040503050406030204" pitchFamily="18" charset="0"/>
                <a:ea typeface="Cambria" panose="02040503050406030204" pitchFamily="18" charset="0"/>
                <a:cs typeface="Calibri"/>
              </a:rPr>
              <a:t> </a:t>
            </a:r>
            <a:r>
              <a:rPr sz="2800" i="1" spc="-10" dirty="0">
                <a:latin typeface="Cambria" panose="02040503050406030204" pitchFamily="18" charset="0"/>
                <a:ea typeface="Cambria" panose="02040503050406030204" pitchFamily="18" charset="0"/>
                <a:cs typeface="Calibri"/>
              </a:rPr>
              <a:t>illumination</a:t>
            </a:r>
            <a:r>
              <a:rPr sz="2800" i="1" spc="5" dirty="0">
                <a:latin typeface="Cambria" panose="02040503050406030204" pitchFamily="18" charset="0"/>
                <a:ea typeface="Cambria" panose="02040503050406030204" pitchFamily="18" charset="0"/>
                <a:cs typeface="Calibri"/>
              </a:rPr>
              <a:t> </a:t>
            </a:r>
            <a:r>
              <a:rPr sz="2800" i="1" spc="-10" dirty="0">
                <a:latin typeface="Cambria" panose="02040503050406030204" pitchFamily="18" charset="0"/>
                <a:ea typeface="Cambria" panose="02040503050406030204" pitchFamily="18" charset="0"/>
                <a:cs typeface="Calibri"/>
              </a:rPr>
              <a:t>effects.</a:t>
            </a:r>
            <a:endParaRPr sz="2800" dirty="0">
              <a:latin typeface="Cambria" panose="02040503050406030204" pitchFamily="18" charset="0"/>
              <a:ea typeface="Cambria" panose="02040503050406030204" pitchFamily="18" charset="0"/>
              <a:cs typeface="Calibri"/>
            </a:endParaRPr>
          </a:p>
        </p:txBody>
      </p:sp>
      <p:sp>
        <p:nvSpPr>
          <p:cNvPr id="4" name="object 4"/>
          <p:cNvSpPr/>
          <p:nvPr/>
        </p:nvSpPr>
        <p:spPr>
          <a:xfrm>
            <a:off x="2363685" y="5592470"/>
            <a:ext cx="1052830" cy="328930"/>
          </a:xfrm>
          <a:custGeom>
            <a:avLst/>
            <a:gdLst/>
            <a:ahLst/>
            <a:cxnLst/>
            <a:rect l="l" t="t" r="r" b="b"/>
            <a:pathLst>
              <a:path w="1052830" h="328929">
                <a:moveTo>
                  <a:pt x="947839" y="0"/>
                </a:moveTo>
                <a:lnTo>
                  <a:pt x="943140" y="13360"/>
                </a:lnTo>
                <a:lnTo>
                  <a:pt x="962190" y="21618"/>
                </a:lnTo>
                <a:lnTo>
                  <a:pt x="978573" y="33054"/>
                </a:lnTo>
                <a:lnTo>
                  <a:pt x="1003338" y="65455"/>
                </a:lnTo>
                <a:lnTo>
                  <a:pt x="1017911" y="109172"/>
                </a:lnTo>
                <a:lnTo>
                  <a:pt x="1022769" y="162814"/>
                </a:lnTo>
                <a:lnTo>
                  <a:pt x="1021534" y="191819"/>
                </a:lnTo>
                <a:lnTo>
                  <a:pt x="1011732" y="241839"/>
                </a:lnTo>
                <a:lnTo>
                  <a:pt x="992189" y="280906"/>
                </a:lnTo>
                <a:lnTo>
                  <a:pt x="962384" y="307266"/>
                </a:lnTo>
                <a:lnTo>
                  <a:pt x="943648" y="315569"/>
                </a:lnTo>
                <a:lnTo>
                  <a:pt x="947839" y="328917"/>
                </a:lnTo>
                <a:lnTo>
                  <a:pt x="992670" y="307868"/>
                </a:lnTo>
                <a:lnTo>
                  <a:pt x="1025690" y="271437"/>
                </a:lnTo>
                <a:lnTo>
                  <a:pt x="1045978" y="222651"/>
                </a:lnTo>
                <a:lnTo>
                  <a:pt x="1052741" y="164541"/>
                </a:lnTo>
                <a:lnTo>
                  <a:pt x="1051030" y="134392"/>
                </a:lnTo>
                <a:lnTo>
                  <a:pt x="1037417" y="80948"/>
                </a:lnTo>
                <a:lnTo>
                  <a:pt x="1010561" y="37438"/>
                </a:lnTo>
                <a:lnTo>
                  <a:pt x="971699" y="8610"/>
                </a:lnTo>
                <a:lnTo>
                  <a:pt x="947839" y="0"/>
                </a:lnTo>
                <a:close/>
              </a:path>
              <a:path w="1052830" h="328929">
                <a:moveTo>
                  <a:pt x="104901" y="0"/>
                </a:moveTo>
                <a:lnTo>
                  <a:pt x="60144" y="21089"/>
                </a:lnTo>
                <a:lnTo>
                  <a:pt x="27139" y="57658"/>
                </a:lnTo>
                <a:lnTo>
                  <a:pt x="6788" y="106527"/>
                </a:lnTo>
                <a:lnTo>
                  <a:pt x="0" y="164541"/>
                </a:lnTo>
                <a:lnTo>
                  <a:pt x="1690" y="194761"/>
                </a:lnTo>
                <a:lnTo>
                  <a:pt x="15216" y="248210"/>
                </a:lnTo>
                <a:lnTo>
                  <a:pt x="42060" y="291575"/>
                </a:lnTo>
                <a:lnTo>
                  <a:pt x="80984" y="320316"/>
                </a:lnTo>
                <a:lnTo>
                  <a:pt x="104901" y="328917"/>
                </a:lnTo>
                <a:lnTo>
                  <a:pt x="109067" y="315569"/>
                </a:lnTo>
                <a:lnTo>
                  <a:pt x="90322" y="307266"/>
                </a:lnTo>
                <a:lnTo>
                  <a:pt x="74147" y="295711"/>
                </a:lnTo>
                <a:lnTo>
                  <a:pt x="49504" y="262851"/>
                </a:lnTo>
                <a:lnTo>
                  <a:pt x="34874" y="218162"/>
                </a:lnTo>
                <a:lnTo>
                  <a:pt x="29997" y="162814"/>
                </a:lnTo>
                <a:lnTo>
                  <a:pt x="31216" y="134753"/>
                </a:lnTo>
                <a:lnTo>
                  <a:pt x="40970" y="86072"/>
                </a:lnTo>
                <a:lnTo>
                  <a:pt x="60575" y="47668"/>
                </a:lnTo>
                <a:lnTo>
                  <a:pt x="90616" y="21618"/>
                </a:lnTo>
                <a:lnTo>
                  <a:pt x="109588" y="13360"/>
                </a:lnTo>
                <a:lnTo>
                  <a:pt x="104901" y="0"/>
                </a:lnTo>
                <a:close/>
              </a:path>
            </a:pathLst>
          </a:custGeom>
          <a:solidFill>
            <a:srgbClr val="0000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5" name="object 5"/>
          <p:cNvSpPr txBox="1"/>
          <p:nvPr/>
        </p:nvSpPr>
        <p:spPr>
          <a:xfrm>
            <a:off x="2122830" y="4805553"/>
            <a:ext cx="8046720" cy="1137920"/>
          </a:xfrm>
          <a:prstGeom prst="rect">
            <a:avLst/>
          </a:prstGeom>
        </p:spPr>
        <p:txBody>
          <a:bodyPr vert="horz" wrap="square" lIns="0" tIns="12065" rIns="0" bIns="0" rtlCol="0">
            <a:spAutoFit/>
          </a:bodyPr>
          <a:lstStyle/>
          <a:p>
            <a:pPr marL="121285">
              <a:spcBef>
                <a:spcPts val="95"/>
              </a:spcBef>
            </a:pPr>
            <a:r>
              <a:rPr sz="2800" i="1" spc="-5" dirty="0">
                <a:latin typeface="Cambria" panose="02040503050406030204" pitchFamily="18" charset="0"/>
                <a:ea typeface="Cambria" panose="02040503050406030204" pitchFamily="18" charset="0"/>
                <a:cs typeface="Calibri"/>
              </a:rPr>
              <a:t>Compare </a:t>
            </a:r>
            <a:r>
              <a:rPr sz="2800" i="1" spc="-10" dirty="0">
                <a:latin typeface="Cambria" panose="02040503050406030204" pitchFamily="18" charset="0"/>
                <a:ea typeface="Cambria" panose="02040503050406030204" pitchFamily="18" charset="0"/>
                <a:cs typeface="Calibri"/>
              </a:rPr>
              <a:t>points</a:t>
            </a:r>
            <a:r>
              <a:rPr sz="2800" i="1" dirty="0">
                <a:latin typeface="Cambria" panose="02040503050406030204" pitchFamily="18" charset="0"/>
                <a:ea typeface="Cambria" panose="02040503050406030204" pitchFamily="18" charset="0"/>
                <a:cs typeface="Calibri"/>
              </a:rPr>
              <a:t> </a:t>
            </a:r>
            <a:r>
              <a:rPr sz="2800" i="1" spc="-5" dirty="0">
                <a:latin typeface="Cambria" panose="02040503050406030204" pitchFamily="18" charset="0"/>
                <a:ea typeface="Cambria" panose="02040503050406030204" pitchFamily="18" charset="0"/>
                <a:cs typeface="Calibri"/>
              </a:rPr>
              <a:t>that </a:t>
            </a:r>
            <a:r>
              <a:rPr sz="2800" i="1" spc="-10" dirty="0">
                <a:latin typeface="Cambria" panose="02040503050406030204" pitchFamily="18" charset="0"/>
                <a:ea typeface="Cambria" panose="02040503050406030204" pitchFamily="18" charset="0"/>
                <a:cs typeface="Calibri"/>
              </a:rPr>
              <a:t>have</a:t>
            </a:r>
            <a:r>
              <a:rPr sz="2800" i="1" spc="10" dirty="0">
                <a:latin typeface="Cambria" panose="02040503050406030204" pitchFamily="18" charset="0"/>
                <a:ea typeface="Cambria" panose="02040503050406030204" pitchFamily="18" charset="0"/>
                <a:cs typeface="Calibri"/>
              </a:rPr>
              <a:t> </a:t>
            </a:r>
            <a:r>
              <a:rPr sz="2800" i="1" spc="-10" dirty="0">
                <a:latin typeface="Cambria" panose="02040503050406030204" pitchFamily="18" charset="0"/>
                <a:ea typeface="Cambria" panose="02040503050406030204" pitchFamily="18" charset="0"/>
                <a:cs typeface="Calibri"/>
              </a:rPr>
              <a:t>same</a:t>
            </a:r>
            <a:r>
              <a:rPr sz="2800" i="1" spc="-5" dirty="0">
                <a:latin typeface="Cambria" panose="02040503050406030204" pitchFamily="18" charset="0"/>
                <a:ea typeface="Cambria" panose="02040503050406030204" pitchFamily="18" charset="0"/>
                <a:cs typeface="Calibri"/>
              </a:rPr>
              <a:t> </a:t>
            </a:r>
            <a:r>
              <a:rPr sz="2800" i="1" spc="-10" dirty="0">
                <a:latin typeface="Cambria" panose="02040503050406030204" pitchFamily="18" charset="0"/>
                <a:ea typeface="Cambria" panose="02040503050406030204" pitchFamily="18" charset="0"/>
                <a:cs typeface="Calibri"/>
              </a:rPr>
              <a:t>illumination.</a:t>
            </a:r>
            <a:endParaRPr sz="2800">
              <a:latin typeface="Cambria" panose="02040503050406030204" pitchFamily="18" charset="0"/>
              <a:ea typeface="Cambria" panose="02040503050406030204" pitchFamily="18" charset="0"/>
              <a:cs typeface="Calibri"/>
            </a:endParaRPr>
          </a:p>
          <a:p>
            <a:pPr marL="63500">
              <a:spcBef>
                <a:spcPts val="2039"/>
              </a:spcBef>
              <a:tabLst>
                <a:tab pos="357505" algn="l"/>
                <a:tab pos="2410460" algn="l"/>
                <a:tab pos="4577715" algn="l"/>
                <a:tab pos="4905375" algn="l"/>
              </a:tabLst>
            </a:pPr>
            <a:r>
              <a:rPr sz="2800" spc="-5" dirty="0">
                <a:latin typeface="Cambria" panose="02040503050406030204" pitchFamily="18" charset="0"/>
                <a:ea typeface="Cambria" panose="02040503050406030204" pitchFamily="18" charset="0"/>
                <a:cs typeface="Cambria Math"/>
              </a:rPr>
              <a:t>𝐼	</a:t>
            </a:r>
            <a:r>
              <a:rPr sz="2800" spc="-90" dirty="0">
                <a:latin typeface="Cambria" panose="02040503050406030204" pitchFamily="18" charset="0"/>
                <a:ea typeface="Cambria" panose="02040503050406030204" pitchFamily="18" charset="0"/>
                <a:cs typeface="Cambria Math"/>
              </a:rPr>
              <a:t>𝑥</a:t>
            </a:r>
            <a:r>
              <a:rPr sz="3075" spc="240" baseline="-16260" dirty="0">
                <a:latin typeface="Cambria" panose="02040503050406030204" pitchFamily="18" charset="0"/>
                <a:ea typeface="Cambria" panose="02040503050406030204" pitchFamily="18" charset="0"/>
                <a:cs typeface="Cambria Math"/>
              </a:rPr>
              <a:t>1</a:t>
            </a:r>
            <a:r>
              <a:rPr sz="2800" spc="-5" dirty="0">
                <a:latin typeface="Cambria" panose="02040503050406030204" pitchFamily="18" charset="0"/>
                <a:ea typeface="Cambria" panose="02040503050406030204" pitchFamily="18" charset="0"/>
                <a:cs typeface="Cambria Math"/>
              </a:rPr>
              <a:t>,</a:t>
            </a:r>
            <a:r>
              <a:rPr sz="2800" spc="-150" dirty="0">
                <a:latin typeface="Cambria" panose="02040503050406030204" pitchFamily="18" charset="0"/>
                <a:ea typeface="Cambria" panose="02040503050406030204" pitchFamily="18" charset="0"/>
                <a:cs typeface="Cambria Math"/>
              </a:rPr>
              <a:t> </a:t>
            </a:r>
            <a:r>
              <a:rPr sz="2800" spc="-155" dirty="0">
                <a:latin typeface="Cambria" panose="02040503050406030204" pitchFamily="18" charset="0"/>
                <a:ea typeface="Cambria" panose="02040503050406030204" pitchFamily="18" charset="0"/>
                <a:cs typeface="Cambria Math"/>
              </a:rPr>
              <a:t>𝑦</a:t>
            </a:r>
            <a:r>
              <a:rPr sz="3075" spc="67" baseline="-16260" dirty="0">
                <a:latin typeface="Cambria" panose="02040503050406030204" pitchFamily="18" charset="0"/>
                <a:ea typeface="Cambria" panose="02040503050406030204" pitchFamily="18" charset="0"/>
                <a:cs typeface="Cambria Math"/>
              </a:rPr>
              <a:t>1</a:t>
            </a:r>
            <a:r>
              <a:rPr sz="3075" baseline="-16260" dirty="0">
                <a:latin typeface="Cambria" panose="02040503050406030204" pitchFamily="18" charset="0"/>
                <a:ea typeface="Cambria" panose="02040503050406030204" pitchFamily="18" charset="0"/>
                <a:cs typeface="Cambria Math"/>
              </a:rPr>
              <a:t>	</a:t>
            </a:r>
            <a:r>
              <a:rPr sz="2800" spc="-5" dirty="0">
                <a:latin typeface="Cambria" panose="02040503050406030204" pitchFamily="18" charset="0"/>
                <a:ea typeface="Cambria" panose="02040503050406030204" pitchFamily="18" charset="0"/>
                <a:cs typeface="Cambria Math"/>
              </a:rPr>
              <a:t>𝑖𝑙</a:t>
            </a:r>
            <a:r>
              <a:rPr sz="2800" dirty="0">
                <a:latin typeface="Cambria" panose="02040503050406030204" pitchFamily="18" charset="0"/>
                <a:ea typeface="Cambria" panose="02040503050406030204" pitchFamily="18" charset="0"/>
                <a:cs typeface="Cambria Math"/>
              </a:rPr>
              <a:t>𝑙</a:t>
            </a:r>
            <a:r>
              <a:rPr sz="2800" spc="-5" dirty="0">
                <a:latin typeface="Cambria" panose="02040503050406030204" pitchFamily="18" charset="0"/>
                <a:ea typeface="Cambria" panose="02040503050406030204" pitchFamily="18" charset="0"/>
                <a:cs typeface="Cambria Math"/>
              </a:rPr>
              <a:t>𝑢𝑚𝑖</a:t>
            </a:r>
            <a:r>
              <a:rPr sz="2800" spc="5" dirty="0">
                <a:latin typeface="Cambria" panose="02040503050406030204" pitchFamily="18" charset="0"/>
                <a:ea typeface="Cambria" panose="02040503050406030204" pitchFamily="18" charset="0"/>
                <a:cs typeface="Cambria Math"/>
              </a:rPr>
              <a:t>𝑛</a:t>
            </a:r>
            <a:r>
              <a:rPr sz="2800" spc="-10" dirty="0">
                <a:latin typeface="Cambria" panose="02040503050406030204" pitchFamily="18" charset="0"/>
                <a:ea typeface="Cambria" panose="02040503050406030204" pitchFamily="18" charset="0"/>
                <a:cs typeface="Cambria Math"/>
              </a:rPr>
              <a:t>𝑎𝑡𝑖𝑜</a:t>
            </a:r>
            <a:r>
              <a:rPr sz="2800" spc="-5" dirty="0">
                <a:latin typeface="Cambria" panose="02040503050406030204" pitchFamily="18" charset="0"/>
                <a:ea typeface="Cambria" panose="02040503050406030204" pitchFamily="18" charset="0"/>
                <a:cs typeface="Cambria Math"/>
              </a:rPr>
              <a:t>𝑛</a:t>
            </a:r>
            <a:r>
              <a:rPr sz="2800" dirty="0">
                <a:latin typeface="Cambria" panose="02040503050406030204" pitchFamily="18" charset="0"/>
                <a:ea typeface="Cambria" panose="02040503050406030204" pitchFamily="18" charset="0"/>
                <a:cs typeface="Cambria Math"/>
              </a:rPr>
              <a:t>	</a:t>
            </a:r>
            <a:r>
              <a:rPr sz="2800" spc="-5" dirty="0">
                <a:latin typeface="Cambria" panose="02040503050406030204" pitchFamily="18" charset="0"/>
                <a:ea typeface="Cambria" panose="02040503050406030204" pitchFamily="18" charset="0"/>
                <a:cs typeface="Cambria Math"/>
              </a:rPr>
              <a:t>∗</a:t>
            </a:r>
            <a:r>
              <a:rPr sz="2800" dirty="0">
                <a:latin typeface="Cambria" panose="02040503050406030204" pitchFamily="18" charset="0"/>
                <a:ea typeface="Cambria" panose="02040503050406030204" pitchFamily="18" charset="0"/>
                <a:cs typeface="Cambria Math"/>
              </a:rPr>
              <a:t>	</a:t>
            </a:r>
            <a:r>
              <a:rPr sz="2800" spc="-5" dirty="0">
                <a:latin typeface="Cambria" panose="02040503050406030204" pitchFamily="18" charset="0"/>
                <a:ea typeface="Cambria" panose="02040503050406030204" pitchFamily="18" charset="0"/>
                <a:cs typeface="Cambria Math"/>
              </a:rPr>
              <a:t>𝑟𝑒𝑓</a:t>
            </a:r>
            <a:r>
              <a:rPr sz="2800" dirty="0">
                <a:latin typeface="Cambria" panose="02040503050406030204" pitchFamily="18" charset="0"/>
                <a:ea typeface="Cambria" panose="02040503050406030204" pitchFamily="18" charset="0"/>
                <a:cs typeface="Cambria Math"/>
              </a:rPr>
              <a:t>𝑙</a:t>
            </a:r>
            <a:r>
              <a:rPr sz="2800" spc="-10" dirty="0">
                <a:latin typeface="Cambria" panose="02040503050406030204" pitchFamily="18" charset="0"/>
                <a:ea typeface="Cambria" panose="02040503050406030204" pitchFamily="18" charset="0"/>
                <a:cs typeface="Cambria Math"/>
              </a:rPr>
              <a:t>𝑒𝑐𝑡𝑎𝑛𝑐</a:t>
            </a:r>
            <a:r>
              <a:rPr sz="2800" spc="-5" dirty="0">
                <a:latin typeface="Cambria" panose="02040503050406030204" pitchFamily="18" charset="0"/>
                <a:ea typeface="Cambria" panose="02040503050406030204" pitchFamily="18" charset="0"/>
                <a:cs typeface="Cambria Math"/>
              </a:rPr>
              <a:t>𝑒</a:t>
            </a:r>
            <a:r>
              <a:rPr sz="2800" spc="70" dirty="0">
                <a:latin typeface="Cambria" panose="02040503050406030204" pitchFamily="18" charset="0"/>
                <a:ea typeface="Cambria" panose="02040503050406030204" pitchFamily="18" charset="0"/>
                <a:cs typeface="Cambria Math"/>
              </a:rPr>
              <a:t> </a:t>
            </a:r>
            <a:r>
              <a:rPr sz="2800" spc="-5" dirty="0">
                <a:latin typeface="Cambria" panose="02040503050406030204" pitchFamily="18" charset="0"/>
                <a:ea typeface="Cambria" panose="02040503050406030204" pitchFamily="18" charset="0"/>
                <a:cs typeface="Cambria Math"/>
              </a:rPr>
              <a:t>(</a:t>
            </a:r>
            <a:r>
              <a:rPr sz="2800" spc="-90" dirty="0">
                <a:latin typeface="Cambria" panose="02040503050406030204" pitchFamily="18" charset="0"/>
                <a:ea typeface="Cambria" panose="02040503050406030204" pitchFamily="18" charset="0"/>
                <a:cs typeface="Cambria Math"/>
              </a:rPr>
              <a:t>𝑥</a:t>
            </a:r>
            <a:r>
              <a:rPr sz="3075" spc="240" baseline="-16260" dirty="0">
                <a:latin typeface="Cambria" panose="02040503050406030204" pitchFamily="18" charset="0"/>
                <a:ea typeface="Cambria" panose="02040503050406030204" pitchFamily="18" charset="0"/>
                <a:cs typeface="Cambria Math"/>
              </a:rPr>
              <a:t>1</a:t>
            </a:r>
            <a:r>
              <a:rPr sz="2800" spc="-5" dirty="0">
                <a:latin typeface="Cambria" panose="02040503050406030204" pitchFamily="18" charset="0"/>
                <a:ea typeface="Cambria" panose="02040503050406030204" pitchFamily="18" charset="0"/>
                <a:cs typeface="Cambria Math"/>
              </a:rPr>
              <a:t>,</a:t>
            </a:r>
            <a:r>
              <a:rPr sz="2800" spc="-150" dirty="0">
                <a:latin typeface="Cambria" panose="02040503050406030204" pitchFamily="18" charset="0"/>
                <a:ea typeface="Cambria" panose="02040503050406030204" pitchFamily="18" charset="0"/>
                <a:cs typeface="Cambria Math"/>
              </a:rPr>
              <a:t> </a:t>
            </a:r>
            <a:r>
              <a:rPr sz="2800" spc="-155" dirty="0">
                <a:latin typeface="Cambria" panose="02040503050406030204" pitchFamily="18" charset="0"/>
                <a:ea typeface="Cambria" panose="02040503050406030204" pitchFamily="18" charset="0"/>
                <a:cs typeface="Cambria Math"/>
              </a:rPr>
              <a:t>𝑦</a:t>
            </a:r>
            <a:r>
              <a:rPr sz="3075" spc="240" baseline="-16260" dirty="0">
                <a:latin typeface="Cambria" panose="02040503050406030204" pitchFamily="18" charset="0"/>
                <a:ea typeface="Cambria" panose="02040503050406030204" pitchFamily="18" charset="0"/>
                <a:cs typeface="Cambria Math"/>
              </a:rPr>
              <a:t>1</a:t>
            </a:r>
            <a:r>
              <a:rPr sz="2800" spc="-5" dirty="0">
                <a:latin typeface="Cambria" panose="02040503050406030204" pitchFamily="18" charset="0"/>
                <a:ea typeface="Cambria" panose="02040503050406030204" pitchFamily="18" charset="0"/>
                <a:cs typeface="Cambria Math"/>
              </a:rPr>
              <a:t>)</a:t>
            </a:r>
            <a:endParaRPr sz="2800">
              <a:latin typeface="Cambria" panose="02040503050406030204" pitchFamily="18" charset="0"/>
              <a:ea typeface="Cambria" panose="02040503050406030204" pitchFamily="18" charset="0"/>
              <a:cs typeface="Cambria Math"/>
            </a:endParaRPr>
          </a:p>
        </p:txBody>
      </p:sp>
      <p:sp>
        <p:nvSpPr>
          <p:cNvPr id="6" name="object 6"/>
          <p:cNvSpPr/>
          <p:nvPr/>
        </p:nvSpPr>
        <p:spPr>
          <a:xfrm>
            <a:off x="2039874" y="6058661"/>
            <a:ext cx="1457325" cy="0"/>
          </a:xfrm>
          <a:custGeom>
            <a:avLst/>
            <a:gdLst/>
            <a:ahLst/>
            <a:cxnLst/>
            <a:rect l="l" t="t" r="r" b="b"/>
            <a:pathLst>
              <a:path w="1457325">
                <a:moveTo>
                  <a:pt x="0" y="0"/>
                </a:moveTo>
                <a:lnTo>
                  <a:pt x="1457325" y="0"/>
                </a:lnTo>
              </a:path>
            </a:pathLst>
          </a:custGeom>
          <a:ln w="38100">
            <a:solidFill>
              <a:srgbClr val="000000"/>
            </a:solidFill>
          </a:ln>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7" name="object 7"/>
          <p:cNvSpPr/>
          <p:nvPr/>
        </p:nvSpPr>
        <p:spPr>
          <a:xfrm>
            <a:off x="2369781" y="6229515"/>
            <a:ext cx="1068070" cy="328930"/>
          </a:xfrm>
          <a:custGeom>
            <a:avLst/>
            <a:gdLst/>
            <a:ahLst/>
            <a:cxnLst/>
            <a:rect l="l" t="t" r="r" b="b"/>
            <a:pathLst>
              <a:path w="1068070" h="328929">
                <a:moveTo>
                  <a:pt x="963079" y="0"/>
                </a:moveTo>
                <a:lnTo>
                  <a:pt x="958380" y="13347"/>
                </a:lnTo>
                <a:lnTo>
                  <a:pt x="977430" y="21612"/>
                </a:lnTo>
                <a:lnTo>
                  <a:pt x="993813" y="33053"/>
                </a:lnTo>
                <a:lnTo>
                  <a:pt x="1018578" y="65455"/>
                </a:lnTo>
                <a:lnTo>
                  <a:pt x="1033151" y="109167"/>
                </a:lnTo>
                <a:lnTo>
                  <a:pt x="1038009" y="162814"/>
                </a:lnTo>
                <a:lnTo>
                  <a:pt x="1036774" y="191819"/>
                </a:lnTo>
                <a:lnTo>
                  <a:pt x="1026972" y="241839"/>
                </a:lnTo>
                <a:lnTo>
                  <a:pt x="1007429" y="280906"/>
                </a:lnTo>
                <a:lnTo>
                  <a:pt x="977624" y="307261"/>
                </a:lnTo>
                <a:lnTo>
                  <a:pt x="958888" y="315556"/>
                </a:lnTo>
                <a:lnTo>
                  <a:pt x="963079" y="328917"/>
                </a:lnTo>
                <a:lnTo>
                  <a:pt x="1007910" y="307868"/>
                </a:lnTo>
                <a:lnTo>
                  <a:pt x="1040930" y="271437"/>
                </a:lnTo>
                <a:lnTo>
                  <a:pt x="1061218" y="222651"/>
                </a:lnTo>
                <a:lnTo>
                  <a:pt x="1067981" y="164541"/>
                </a:lnTo>
                <a:lnTo>
                  <a:pt x="1066270" y="134392"/>
                </a:lnTo>
                <a:lnTo>
                  <a:pt x="1052657" y="80948"/>
                </a:lnTo>
                <a:lnTo>
                  <a:pt x="1025801" y="37438"/>
                </a:lnTo>
                <a:lnTo>
                  <a:pt x="986939" y="8610"/>
                </a:lnTo>
                <a:lnTo>
                  <a:pt x="963079" y="0"/>
                </a:lnTo>
                <a:close/>
              </a:path>
              <a:path w="1068070" h="328929">
                <a:moveTo>
                  <a:pt x="104902" y="0"/>
                </a:moveTo>
                <a:lnTo>
                  <a:pt x="60144" y="21089"/>
                </a:lnTo>
                <a:lnTo>
                  <a:pt x="27139" y="57658"/>
                </a:lnTo>
                <a:lnTo>
                  <a:pt x="6788" y="106527"/>
                </a:lnTo>
                <a:lnTo>
                  <a:pt x="0" y="164541"/>
                </a:lnTo>
                <a:lnTo>
                  <a:pt x="1690" y="194761"/>
                </a:lnTo>
                <a:lnTo>
                  <a:pt x="15216" y="248210"/>
                </a:lnTo>
                <a:lnTo>
                  <a:pt x="42060" y="291575"/>
                </a:lnTo>
                <a:lnTo>
                  <a:pt x="80984" y="320316"/>
                </a:lnTo>
                <a:lnTo>
                  <a:pt x="104902" y="328917"/>
                </a:lnTo>
                <a:lnTo>
                  <a:pt x="109067" y="315556"/>
                </a:lnTo>
                <a:lnTo>
                  <a:pt x="90322" y="307261"/>
                </a:lnTo>
                <a:lnTo>
                  <a:pt x="74147" y="295709"/>
                </a:lnTo>
                <a:lnTo>
                  <a:pt x="49504" y="262851"/>
                </a:lnTo>
                <a:lnTo>
                  <a:pt x="34874" y="218162"/>
                </a:lnTo>
                <a:lnTo>
                  <a:pt x="29997" y="162814"/>
                </a:lnTo>
                <a:lnTo>
                  <a:pt x="31216" y="134748"/>
                </a:lnTo>
                <a:lnTo>
                  <a:pt x="40970" y="86070"/>
                </a:lnTo>
                <a:lnTo>
                  <a:pt x="60575" y="47668"/>
                </a:lnTo>
                <a:lnTo>
                  <a:pt x="90616" y="21612"/>
                </a:lnTo>
                <a:lnTo>
                  <a:pt x="109588" y="13347"/>
                </a:lnTo>
                <a:lnTo>
                  <a:pt x="104902" y="0"/>
                </a:lnTo>
                <a:close/>
              </a:path>
            </a:pathLst>
          </a:custGeom>
          <a:solidFill>
            <a:srgbClr val="0000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8" name="object 8"/>
          <p:cNvSpPr txBox="1"/>
          <p:nvPr/>
        </p:nvSpPr>
        <p:spPr>
          <a:xfrm>
            <a:off x="2141627" y="6129020"/>
            <a:ext cx="8053705" cy="452120"/>
          </a:xfrm>
          <a:prstGeom prst="rect">
            <a:avLst/>
          </a:prstGeom>
        </p:spPr>
        <p:txBody>
          <a:bodyPr vert="horz" wrap="square" lIns="0" tIns="12065" rIns="0" bIns="0" rtlCol="0">
            <a:spAutoFit/>
          </a:bodyPr>
          <a:lstStyle/>
          <a:p>
            <a:pPr marL="50800">
              <a:spcBef>
                <a:spcPts val="95"/>
              </a:spcBef>
              <a:tabLst>
                <a:tab pos="344805" algn="l"/>
                <a:tab pos="2413000" algn="l"/>
                <a:tab pos="4580255" algn="l"/>
                <a:tab pos="4907915" algn="l"/>
              </a:tabLst>
            </a:pPr>
            <a:r>
              <a:rPr sz="2800" spc="-5" dirty="0">
                <a:latin typeface="Cambria" panose="02040503050406030204" pitchFamily="18" charset="0"/>
                <a:ea typeface="Cambria" panose="02040503050406030204" pitchFamily="18" charset="0"/>
                <a:cs typeface="Cambria Math"/>
              </a:rPr>
              <a:t>𝐼	</a:t>
            </a:r>
            <a:r>
              <a:rPr sz="2800" spc="-30" dirty="0">
                <a:latin typeface="Cambria" panose="02040503050406030204" pitchFamily="18" charset="0"/>
                <a:ea typeface="Cambria" panose="02040503050406030204" pitchFamily="18" charset="0"/>
                <a:cs typeface="Cambria Math"/>
              </a:rPr>
              <a:t>𝑥</a:t>
            </a:r>
            <a:r>
              <a:rPr sz="3075" spc="240" baseline="-16260" dirty="0">
                <a:latin typeface="Cambria" panose="02040503050406030204" pitchFamily="18" charset="0"/>
                <a:ea typeface="Cambria" panose="02040503050406030204" pitchFamily="18" charset="0"/>
                <a:cs typeface="Cambria Math"/>
              </a:rPr>
              <a:t>2</a:t>
            </a:r>
            <a:r>
              <a:rPr sz="2800" spc="-5" dirty="0">
                <a:latin typeface="Cambria" panose="02040503050406030204" pitchFamily="18" charset="0"/>
                <a:ea typeface="Cambria" panose="02040503050406030204" pitchFamily="18" charset="0"/>
                <a:cs typeface="Cambria Math"/>
              </a:rPr>
              <a:t>,</a:t>
            </a:r>
            <a:r>
              <a:rPr sz="2800" spc="-150" dirty="0">
                <a:latin typeface="Cambria" panose="02040503050406030204" pitchFamily="18" charset="0"/>
                <a:ea typeface="Cambria" panose="02040503050406030204" pitchFamily="18" charset="0"/>
                <a:cs typeface="Cambria Math"/>
              </a:rPr>
              <a:t> </a:t>
            </a:r>
            <a:r>
              <a:rPr sz="2800" spc="-95" dirty="0">
                <a:latin typeface="Cambria" panose="02040503050406030204" pitchFamily="18" charset="0"/>
                <a:ea typeface="Cambria" panose="02040503050406030204" pitchFamily="18" charset="0"/>
                <a:cs typeface="Cambria Math"/>
              </a:rPr>
              <a:t>𝑦</a:t>
            </a:r>
            <a:r>
              <a:rPr sz="3075" spc="67" baseline="-16260" dirty="0">
                <a:latin typeface="Cambria" panose="02040503050406030204" pitchFamily="18" charset="0"/>
                <a:ea typeface="Cambria" panose="02040503050406030204" pitchFamily="18" charset="0"/>
                <a:cs typeface="Cambria Math"/>
              </a:rPr>
              <a:t>2</a:t>
            </a:r>
            <a:r>
              <a:rPr sz="3075" baseline="-16260" dirty="0">
                <a:latin typeface="Cambria" panose="02040503050406030204" pitchFamily="18" charset="0"/>
                <a:ea typeface="Cambria" panose="02040503050406030204" pitchFamily="18" charset="0"/>
                <a:cs typeface="Cambria Math"/>
              </a:rPr>
              <a:t>	</a:t>
            </a:r>
            <a:r>
              <a:rPr sz="2800" spc="-5" dirty="0">
                <a:latin typeface="Cambria" panose="02040503050406030204" pitchFamily="18" charset="0"/>
                <a:ea typeface="Cambria" panose="02040503050406030204" pitchFamily="18" charset="0"/>
                <a:cs typeface="Cambria Math"/>
              </a:rPr>
              <a:t>𝑖𝑙</a:t>
            </a:r>
            <a:r>
              <a:rPr sz="2800" dirty="0">
                <a:latin typeface="Cambria" panose="02040503050406030204" pitchFamily="18" charset="0"/>
                <a:ea typeface="Cambria" panose="02040503050406030204" pitchFamily="18" charset="0"/>
                <a:cs typeface="Cambria Math"/>
              </a:rPr>
              <a:t>𝑙</a:t>
            </a:r>
            <a:r>
              <a:rPr sz="2800" spc="-5" dirty="0">
                <a:latin typeface="Cambria" panose="02040503050406030204" pitchFamily="18" charset="0"/>
                <a:ea typeface="Cambria" panose="02040503050406030204" pitchFamily="18" charset="0"/>
                <a:cs typeface="Cambria Math"/>
              </a:rPr>
              <a:t>𝑢𝑚𝑖</a:t>
            </a:r>
            <a:r>
              <a:rPr sz="2800" spc="5" dirty="0">
                <a:latin typeface="Cambria" panose="02040503050406030204" pitchFamily="18" charset="0"/>
                <a:ea typeface="Cambria" panose="02040503050406030204" pitchFamily="18" charset="0"/>
                <a:cs typeface="Cambria Math"/>
              </a:rPr>
              <a:t>𝑛</a:t>
            </a:r>
            <a:r>
              <a:rPr sz="2800" spc="-10" dirty="0">
                <a:latin typeface="Cambria" panose="02040503050406030204" pitchFamily="18" charset="0"/>
                <a:ea typeface="Cambria" panose="02040503050406030204" pitchFamily="18" charset="0"/>
                <a:cs typeface="Cambria Math"/>
              </a:rPr>
              <a:t>𝑎𝑡𝑖𝑜</a:t>
            </a:r>
            <a:r>
              <a:rPr sz="2800" spc="-5" dirty="0">
                <a:latin typeface="Cambria" panose="02040503050406030204" pitchFamily="18" charset="0"/>
                <a:ea typeface="Cambria" panose="02040503050406030204" pitchFamily="18" charset="0"/>
                <a:cs typeface="Cambria Math"/>
              </a:rPr>
              <a:t>𝑛</a:t>
            </a:r>
            <a:r>
              <a:rPr sz="2800" dirty="0">
                <a:latin typeface="Cambria" panose="02040503050406030204" pitchFamily="18" charset="0"/>
                <a:ea typeface="Cambria" panose="02040503050406030204" pitchFamily="18" charset="0"/>
                <a:cs typeface="Cambria Math"/>
              </a:rPr>
              <a:t>	</a:t>
            </a:r>
            <a:r>
              <a:rPr sz="2800" spc="-5" dirty="0">
                <a:latin typeface="Cambria" panose="02040503050406030204" pitchFamily="18" charset="0"/>
                <a:ea typeface="Cambria" panose="02040503050406030204" pitchFamily="18" charset="0"/>
                <a:cs typeface="Cambria Math"/>
              </a:rPr>
              <a:t>∗</a:t>
            </a:r>
            <a:r>
              <a:rPr sz="2800" dirty="0">
                <a:latin typeface="Cambria" panose="02040503050406030204" pitchFamily="18" charset="0"/>
                <a:ea typeface="Cambria" panose="02040503050406030204" pitchFamily="18" charset="0"/>
                <a:cs typeface="Cambria Math"/>
              </a:rPr>
              <a:t>	</a:t>
            </a:r>
            <a:r>
              <a:rPr sz="2800" spc="-5" dirty="0">
                <a:latin typeface="Cambria" panose="02040503050406030204" pitchFamily="18" charset="0"/>
                <a:ea typeface="Cambria" panose="02040503050406030204" pitchFamily="18" charset="0"/>
                <a:cs typeface="Cambria Math"/>
              </a:rPr>
              <a:t>𝑟𝑒𝑓</a:t>
            </a:r>
            <a:r>
              <a:rPr sz="2800" dirty="0">
                <a:latin typeface="Cambria" panose="02040503050406030204" pitchFamily="18" charset="0"/>
                <a:ea typeface="Cambria" panose="02040503050406030204" pitchFamily="18" charset="0"/>
                <a:cs typeface="Cambria Math"/>
              </a:rPr>
              <a:t>𝑙</a:t>
            </a:r>
            <a:r>
              <a:rPr sz="2800" spc="-10" dirty="0">
                <a:latin typeface="Cambria" panose="02040503050406030204" pitchFamily="18" charset="0"/>
                <a:ea typeface="Cambria" panose="02040503050406030204" pitchFamily="18" charset="0"/>
                <a:cs typeface="Cambria Math"/>
              </a:rPr>
              <a:t>𝑒𝑐𝑡𝑎𝑛𝑐</a:t>
            </a:r>
            <a:r>
              <a:rPr sz="2800" spc="-5" dirty="0">
                <a:latin typeface="Cambria" panose="02040503050406030204" pitchFamily="18" charset="0"/>
                <a:ea typeface="Cambria" panose="02040503050406030204" pitchFamily="18" charset="0"/>
                <a:cs typeface="Cambria Math"/>
              </a:rPr>
              <a:t>𝑒</a:t>
            </a:r>
            <a:r>
              <a:rPr sz="2800" spc="70" dirty="0">
                <a:latin typeface="Cambria" panose="02040503050406030204" pitchFamily="18" charset="0"/>
                <a:ea typeface="Cambria" panose="02040503050406030204" pitchFamily="18" charset="0"/>
                <a:cs typeface="Cambria Math"/>
              </a:rPr>
              <a:t> </a:t>
            </a:r>
            <a:r>
              <a:rPr sz="2800" spc="-5" dirty="0">
                <a:latin typeface="Cambria" panose="02040503050406030204" pitchFamily="18" charset="0"/>
                <a:ea typeface="Cambria" panose="02040503050406030204" pitchFamily="18" charset="0"/>
                <a:cs typeface="Cambria Math"/>
              </a:rPr>
              <a:t>(</a:t>
            </a:r>
            <a:r>
              <a:rPr sz="2800" spc="-30" dirty="0">
                <a:latin typeface="Cambria" panose="02040503050406030204" pitchFamily="18" charset="0"/>
                <a:ea typeface="Cambria" panose="02040503050406030204" pitchFamily="18" charset="0"/>
                <a:cs typeface="Cambria Math"/>
              </a:rPr>
              <a:t>𝑥</a:t>
            </a:r>
            <a:r>
              <a:rPr sz="3075" spc="254" baseline="-16260" dirty="0">
                <a:latin typeface="Cambria" panose="02040503050406030204" pitchFamily="18" charset="0"/>
                <a:ea typeface="Cambria" panose="02040503050406030204" pitchFamily="18" charset="0"/>
                <a:cs typeface="Cambria Math"/>
              </a:rPr>
              <a:t>2</a:t>
            </a:r>
            <a:r>
              <a:rPr sz="2800" spc="-5" dirty="0">
                <a:latin typeface="Cambria" panose="02040503050406030204" pitchFamily="18" charset="0"/>
                <a:ea typeface="Cambria" panose="02040503050406030204" pitchFamily="18" charset="0"/>
                <a:cs typeface="Cambria Math"/>
              </a:rPr>
              <a:t>,</a:t>
            </a:r>
            <a:r>
              <a:rPr sz="2800" spc="-160" dirty="0">
                <a:latin typeface="Cambria" panose="02040503050406030204" pitchFamily="18" charset="0"/>
                <a:ea typeface="Cambria" panose="02040503050406030204" pitchFamily="18" charset="0"/>
                <a:cs typeface="Cambria Math"/>
              </a:rPr>
              <a:t> </a:t>
            </a:r>
            <a:r>
              <a:rPr sz="2800" spc="-95" dirty="0">
                <a:latin typeface="Cambria" panose="02040503050406030204" pitchFamily="18" charset="0"/>
                <a:ea typeface="Cambria" panose="02040503050406030204" pitchFamily="18" charset="0"/>
                <a:cs typeface="Cambria Math"/>
              </a:rPr>
              <a:t>𝑦</a:t>
            </a:r>
            <a:r>
              <a:rPr sz="3075" spc="254" baseline="-16260" dirty="0">
                <a:latin typeface="Cambria" panose="02040503050406030204" pitchFamily="18" charset="0"/>
                <a:ea typeface="Cambria" panose="02040503050406030204" pitchFamily="18" charset="0"/>
                <a:cs typeface="Cambria Math"/>
              </a:rPr>
              <a:t>2</a:t>
            </a:r>
            <a:r>
              <a:rPr sz="2800" spc="-5" dirty="0">
                <a:latin typeface="Cambria" panose="02040503050406030204" pitchFamily="18" charset="0"/>
                <a:ea typeface="Cambria" panose="02040503050406030204" pitchFamily="18" charset="0"/>
                <a:cs typeface="Cambria Math"/>
              </a:rPr>
              <a:t>)</a:t>
            </a:r>
            <a:endParaRPr sz="2800">
              <a:latin typeface="Cambria" panose="02040503050406030204" pitchFamily="18" charset="0"/>
              <a:ea typeface="Cambria" panose="02040503050406030204" pitchFamily="18" charset="0"/>
              <a:cs typeface="Cambria Math"/>
            </a:endParaRPr>
          </a:p>
        </p:txBody>
      </p:sp>
      <p:sp>
        <p:nvSpPr>
          <p:cNvPr id="9" name="object 9"/>
          <p:cNvSpPr txBox="1"/>
          <p:nvPr/>
        </p:nvSpPr>
        <p:spPr>
          <a:xfrm>
            <a:off x="3689095" y="5793740"/>
            <a:ext cx="367030" cy="574040"/>
          </a:xfrm>
          <a:prstGeom prst="rect">
            <a:avLst/>
          </a:prstGeom>
        </p:spPr>
        <p:txBody>
          <a:bodyPr vert="horz" wrap="square" lIns="0" tIns="12700" rIns="0" bIns="0" rtlCol="0">
            <a:spAutoFit/>
          </a:bodyPr>
          <a:lstStyle/>
          <a:p>
            <a:pPr marL="12700">
              <a:spcBef>
                <a:spcPts val="100"/>
              </a:spcBef>
            </a:pPr>
            <a:r>
              <a:rPr sz="3600" dirty="0">
                <a:latin typeface="Cambria" panose="02040503050406030204" pitchFamily="18" charset="0"/>
                <a:ea typeface="Cambria" panose="02040503050406030204" pitchFamily="18" charset="0"/>
                <a:cs typeface="Cambria Math"/>
              </a:rPr>
              <a:t>=</a:t>
            </a:r>
            <a:endParaRPr sz="3600">
              <a:latin typeface="Cambria" panose="02040503050406030204" pitchFamily="18" charset="0"/>
              <a:ea typeface="Cambria" panose="02040503050406030204" pitchFamily="18" charset="0"/>
              <a:cs typeface="Cambria Math"/>
            </a:endParaRPr>
          </a:p>
        </p:txBody>
      </p:sp>
      <p:sp>
        <p:nvSpPr>
          <p:cNvPr id="10" name="object 10"/>
          <p:cNvSpPr/>
          <p:nvPr/>
        </p:nvSpPr>
        <p:spPr>
          <a:xfrm>
            <a:off x="4463034" y="5510022"/>
            <a:ext cx="5836285" cy="1306195"/>
          </a:xfrm>
          <a:custGeom>
            <a:avLst/>
            <a:gdLst/>
            <a:ahLst/>
            <a:cxnLst/>
            <a:rect l="l" t="t" r="r" b="b"/>
            <a:pathLst>
              <a:path w="5836284" h="1306195">
                <a:moveTo>
                  <a:pt x="0" y="578396"/>
                </a:moveTo>
                <a:lnTo>
                  <a:pt x="5836031" y="548639"/>
                </a:lnTo>
              </a:path>
              <a:path w="5836284" h="1306195">
                <a:moveTo>
                  <a:pt x="367283" y="1305942"/>
                </a:moveTo>
                <a:lnTo>
                  <a:pt x="1815083" y="0"/>
                </a:lnTo>
              </a:path>
            </a:pathLst>
          </a:custGeom>
          <a:ln w="38100">
            <a:solidFill>
              <a:srgbClr val="000000"/>
            </a:solidFill>
          </a:ln>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1" name="Date Placeholder 10"/>
          <p:cNvSpPr>
            <a:spLocks noGrp="1"/>
          </p:cNvSpPr>
          <p:nvPr>
            <p:ph type="dt" sz="half" idx="10"/>
          </p:nvPr>
        </p:nvSpPr>
        <p:spPr/>
        <p:txBody>
          <a:bodyPr/>
          <a:lstStyle/>
          <a:p>
            <a:fld id="{B84E3F29-F733-49F2-A2DD-DDFC4DC073E1}" type="datetime1">
              <a:rPr lang="en-US" smtClean="0"/>
              <a:t>7/27/2023</a:t>
            </a:fld>
            <a:endParaRPr lang="en-US"/>
          </a:p>
        </p:txBody>
      </p:sp>
      <p:sp>
        <p:nvSpPr>
          <p:cNvPr id="12" name="Slide Number Placeholder 11"/>
          <p:cNvSpPr>
            <a:spLocks noGrp="1"/>
          </p:cNvSpPr>
          <p:nvPr>
            <p:ph type="sldNum" sz="quarter" idx="12"/>
          </p:nvPr>
        </p:nvSpPr>
        <p:spPr/>
        <p:txBody>
          <a:bodyPr/>
          <a:lstStyle/>
          <a:p>
            <a:fld id="{F7538EF2-3B4A-43EB-A07E-4B2FF3B02ADE}" type="slidenum">
              <a:rPr lang="en-US" smtClean="0"/>
              <a:t>33</a:t>
            </a:fld>
            <a:endParaRPr lang="en-US"/>
          </a:p>
        </p:txBody>
      </p:sp>
    </p:spTree>
    <p:extLst>
      <p:ext uri="{BB962C8B-B14F-4D97-AF65-F5344CB8AC3E}">
        <p14:creationId xmlns:p14="http://schemas.microsoft.com/office/powerpoint/2010/main" val="615310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683752" y="1654505"/>
            <a:ext cx="1963167" cy="321242"/>
          </a:xfrm>
          <a:prstGeom prst="rect">
            <a:avLst/>
          </a:prstGeom>
        </p:spPr>
        <p:txBody>
          <a:bodyPr vert="horz" wrap="square" lIns="0" tIns="13335" rIns="0" bIns="0" rtlCol="0">
            <a:spAutoFit/>
          </a:bodyPr>
          <a:lstStyle/>
          <a:p>
            <a:pPr marL="12700">
              <a:spcBef>
                <a:spcPts val="105"/>
              </a:spcBef>
            </a:pPr>
            <a:r>
              <a:rPr sz="2000" spc="-5" dirty="0">
                <a:latin typeface="Cambria" panose="02040503050406030204" pitchFamily="18" charset="0"/>
                <a:ea typeface="Cambria" panose="02040503050406030204" pitchFamily="18" charset="0"/>
                <a:cs typeface="Calibri"/>
              </a:rPr>
              <a:t>Illumination</a:t>
            </a:r>
            <a:endParaRPr sz="2000" dirty="0">
              <a:latin typeface="Cambria" panose="02040503050406030204" pitchFamily="18" charset="0"/>
              <a:ea typeface="Cambria" panose="02040503050406030204" pitchFamily="18" charset="0"/>
              <a:cs typeface="Calibri"/>
            </a:endParaRPr>
          </a:p>
        </p:txBody>
      </p:sp>
      <p:sp>
        <p:nvSpPr>
          <p:cNvPr id="5" name="object 5"/>
          <p:cNvSpPr txBox="1"/>
          <p:nvPr/>
        </p:nvSpPr>
        <p:spPr>
          <a:xfrm>
            <a:off x="4330064" y="4473703"/>
            <a:ext cx="3126740" cy="628377"/>
          </a:xfrm>
          <a:prstGeom prst="rect">
            <a:avLst/>
          </a:prstGeom>
        </p:spPr>
        <p:txBody>
          <a:bodyPr vert="horz" wrap="square" lIns="0" tIns="12700" rIns="0" bIns="0" rtlCol="0">
            <a:spAutoFit/>
          </a:bodyPr>
          <a:lstStyle/>
          <a:p>
            <a:pPr marL="12700">
              <a:spcBef>
                <a:spcPts val="100"/>
              </a:spcBef>
            </a:pPr>
            <a:r>
              <a:rPr sz="2000" spc="-5" dirty="0">
                <a:latin typeface="Cambria" panose="02040503050406030204" pitchFamily="18" charset="0"/>
                <a:ea typeface="Cambria" panose="02040503050406030204" pitchFamily="18" charset="0"/>
                <a:cs typeface="Calibri"/>
              </a:rPr>
              <a:t>Surface</a:t>
            </a:r>
            <a:r>
              <a:rPr sz="2000" spc="-10" dirty="0">
                <a:latin typeface="Cambria" panose="02040503050406030204" pitchFamily="18" charset="0"/>
                <a:ea typeface="Cambria" panose="02040503050406030204" pitchFamily="18" charset="0"/>
                <a:cs typeface="Calibri"/>
              </a:rPr>
              <a:t> Reflectance</a:t>
            </a:r>
            <a:r>
              <a:rPr sz="2000" spc="434" dirty="0">
                <a:latin typeface="Cambria" panose="02040503050406030204" pitchFamily="18" charset="0"/>
                <a:ea typeface="Cambria" panose="02040503050406030204" pitchFamily="18" charset="0"/>
                <a:cs typeface="Calibri"/>
              </a:rPr>
              <a:t> </a:t>
            </a:r>
            <a:r>
              <a:rPr sz="2000" spc="-5" dirty="0">
                <a:latin typeface="Cambria" panose="02040503050406030204" pitchFamily="18" charset="0"/>
                <a:ea typeface="Cambria" panose="02040503050406030204" pitchFamily="18" charset="0"/>
                <a:cs typeface="Calibri"/>
              </a:rPr>
              <a:t>(fraction)</a:t>
            </a:r>
            <a:endParaRPr sz="2000">
              <a:latin typeface="Cambria" panose="02040503050406030204" pitchFamily="18" charset="0"/>
              <a:ea typeface="Cambria" panose="02040503050406030204" pitchFamily="18" charset="0"/>
              <a:cs typeface="Calibri"/>
            </a:endParaRPr>
          </a:p>
        </p:txBody>
      </p:sp>
      <p:grpSp>
        <p:nvGrpSpPr>
          <p:cNvPr id="6" name="object 6"/>
          <p:cNvGrpSpPr/>
          <p:nvPr/>
        </p:nvGrpSpPr>
        <p:grpSpPr>
          <a:xfrm>
            <a:off x="6044947" y="2224277"/>
            <a:ext cx="1246505" cy="1419860"/>
            <a:chOff x="4520946" y="2224277"/>
            <a:chExt cx="1246505" cy="1419860"/>
          </a:xfrm>
        </p:grpSpPr>
        <p:sp>
          <p:nvSpPr>
            <p:cNvPr id="7" name="object 7"/>
            <p:cNvSpPr/>
            <p:nvPr/>
          </p:nvSpPr>
          <p:spPr>
            <a:xfrm>
              <a:off x="5295138" y="2510789"/>
              <a:ext cx="215265" cy="264160"/>
            </a:xfrm>
            <a:custGeom>
              <a:avLst/>
              <a:gdLst/>
              <a:ahLst/>
              <a:cxnLst/>
              <a:rect l="l" t="t" r="r" b="b"/>
              <a:pathLst>
                <a:path w="215264" h="264160">
                  <a:moveTo>
                    <a:pt x="107441" y="0"/>
                  </a:moveTo>
                  <a:lnTo>
                    <a:pt x="65633" y="10364"/>
                  </a:lnTo>
                  <a:lnTo>
                    <a:pt x="31480" y="38623"/>
                  </a:lnTo>
                  <a:lnTo>
                    <a:pt x="8447" y="80527"/>
                  </a:lnTo>
                  <a:lnTo>
                    <a:pt x="0" y="131825"/>
                  </a:lnTo>
                  <a:lnTo>
                    <a:pt x="8447" y="183124"/>
                  </a:lnTo>
                  <a:lnTo>
                    <a:pt x="31480" y="225028"/>
                  </a:lnTo>
                  <a:lnTo>
                    <a:pt x="65633" y="253287"/>
                  </a:lnTo>
                  <a:lnTo>
                    <a:pt x="107441" y="263651"/>
                  </a:lnTo>
                  <a:lnTo>
                    <a:pt x="149250" y="253287"/>
                  </a:lnTo>
                  <a:lnTo>
                    <a:pt x="183403" y="225028"/>
                  </a:lnTo>
                  <a:lnTo>
                    <a:pt x="206436" y="183124"/>
                  </a:lnTo>
                  <a:lnTo>
                    <a:pt x="214884" y="131825"/>
                  </a:lnTo>
                  <a:lnTo>
                    <a:pt x="206436" y="80527"/>
                  </a:lnTo>
                  <a:lnTo>
                    <a:pt x="183403" y="38623"/>
                  </a:lnTo>
                  <a:lnTo>
                    <a:pt x="149250" y="10364"/>
                  </a:lnTo>
                  <a:lnTo>
                    <a:pt x="107441" y="0"/>
                  </a:lnTo>
                  <a:close/>
                </a:path>
              </a:pathLst>
            </a:custGeom>
            <a:solidFill>
              <a:srgbClr val="FFFF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8" name="object 8"/>
            <p:cNvSpPr/>
            <p:nvPr/>
          </p:nvSpPr>
          <p:spPr>
            <a:xfrm>
              <a:off x="5295138" y="2510789"/>
              <a:ext cx="215265" cy="264160"/>
            </a:xfrm>
            <a:custGeom>
              <a:avLst/>
              <a:gdLst/>
              <a:ahLst/>
              <a:cxnLst/>
              <a:rect l="l" t="t" r="r" b="b"/>
              <a:pathLst>
                <a:path w="215264" h="264160">
                  <a:moveTo>
                    <a:pt x="214884" y="131825"/>
                  </a:moveTo>
                  <a:lnTo>
                    <a:pt x="206436" y="80527"/>
                  </a:lnTo>
                  <a:lnTo>
                    <a:pt x="183403" y="38623"/>
                  </a:lnTo>
                  <a:lnTo>
                    <a:pt x="149250" y="10364"/>
                  </a:lnTo>
                  <a:lnTo>
                    <a:pt x="107441" y="0"/>
                  </a:lnTo>
                  <a:lnTo>
                    <a:pt x="65633" y="10364"/>
                  </a:lnTo>
                  <a:lnTo>
                    <a:pt x="31480" y="38623"/>
                  </a:lnTo>
                  <a:lnTo>
                    <a:pt x="8447" y="80527"/>
                  </a:lnTo>
                  <a:lnTo>
                    <a:pt x="0" y="131825"/>
                  </a:lnTo>
                  <a:lnTo>
                    <a:pt x="8447" y="183124"/>
                  </a:lnTo>
                  <a:lnTo>
                    <a:pt x="31480" y="225028"/>
                  </a:lnTo>
                  <a:lnTo>
                    <a:pt x="65633" y="253287"/>
                  </a:lnTo>
                  <a:lnTo>
                    <a:pt x="107441" y="263651"/>
                  </a:lnTo>
                  <a:lnTo>
                    <a:pt x="149250" y="253287"/>
                  </a:lnTo>
                  <a:lnTo>
                    <a:pt x="183403" y="225028"/>
                  </a:lnTo>
                  <a:lnTo>
                    <a:pt x="206436" y="183124"/>
                  </a:lnTo>
                  <a:lnTo>
                    <a:pt x="214884" y="131825"/>
                  </a:lnTo>
                  <a:close/>
                </a:path>
              </a:pathLst>
            </a:custGeom>
            <a:ln w="38100">
              <a:solidFill>
                <a:srgbClr val="FFFF00"/>
              </a:solidFill>
            </a:ln>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9" name="object 9"/>
            <p:cNvSpPr/>
            <p:nvPr/>
          </p:nvSpPr>
          <p:spPr>
            <a:xfrm>
              <a:off x="4520946" y="2761741"/>
              <a:ext cx="789305" cy="882650"/>
            </a:xfrm>
            <a:custGeom>
              <a:avLst/>
              <a:gdLst/>
              <a:ahLst/>
              <a:cxnLst/>
              <a:rect l="l" t="t" r="r" b="b"/>
              <a:pathLst>
                <a:path w="789304" h="882650">
                  <a:moveTo>
                    <a:pt x="33400" y="758825"/>
                  </a:moveTo>
                  <a:lnTo>
                    <a:pt x="0" y="882142"/>
                  </a:lnTo>
                  <a:lnTo>
                    <a:pt x="118744" y="834898"/>
                  </a:lnTo>
                  <a:lnTo>
                    <a:pt x="106206" y="823722"/>
                  </a:lnTo>
                  <a:lnTo>
                    <a:pt x="77596" y="823722"/>
                  </a:lnTo>
                  <a:lnTo>
                    <a:pt x="49149" y="798322"/>
                  </a:lnTo>
                  <a:lnTo>
                    <a:pt x="61793" y="784133"/>
                  </a:lnTo>
                  <a:lnTo>
                    <a:pt x="33400" y="758825"/>
                  </a:lnTo>
                  <a:close/>
                </a:path>
                <a:path w="789304" h="882650">
                  <a:moveTo>
                    <a:pt x="61793" y="784133"/>
                  </a:moveTo>
                  <a:lnTo>
                    <a:pt x="49149" y="798322"/>
                  </a:lnTo>
                  <a:lnTo>
                    <a:pt x="77596" y="823722"/>
                  </a:lnTo>
                  <a:lnTo>
                    <a:pt x="90262" y="809509"/>
                  </a:lnTo>
                  <a:lnTo>
                    <a:pt x="61793" y="784133"/>
                  </a:lnTo>
                  <a:close/>
                </a:path>
                <a:path w="789304" h="882650">
                  <a:moveTo>
                    <a:pt x="90262" y="809509"/>
                  </a:moveTo>
                  <a:lnTo>
                    <a:pt x="77596" y="823722"/>
                  </a:lnTo>
                  <a:lnTo>
                    <a:pt x="106206" y="823722"/>
                  </a:lnTo>
                  <a:lnTo>
                    <a:pt x="90262" y="809509"/>
                  </a:lnTo>
                  <a:close/>
                </a:path>
                <a:path w="789304" h="882650">
                  <a:moveTo>
                    <a:pt x="760602" y="0"/>
                  </a:moveTo>
                  <a:lnTo>
                    <a:pt x="61793" y="784133"/>
                  </a:lnTo>
                  <a:lnTo>
                    <a:pt x="90262" y="809509"/>
                  </a:lnTo>
                  <a:lnTo>
                    <a:pt x="789051" y="25400"/>
                  </a:lnTo>
                  <a:lnTo>
                    <a:pt x="760602" y="0"/>
                  </a:lnTo>
                  <a:close/>
                </a:path>
              </a:pathLst>
            </a:custGeom>
            <a:solidFill>
              <a:srgbClr val="FFFF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0" name="object 10"/>
            <p:cNvSpPr/>
            <p:nvPr/>
          </p:nvSpPr>
          <p:spPr>
            <a:xfrm>
              <a:off x="5014722" y="2298953"/>
              <a:ext cx="753110" cy="681355"/>
            </a:xfrm>
            <a:custGeom>
              <a:avLst/>
              <a:gdLst/>
              <a:ahLst/>
              <a:cxnLst/>
              <a:rect l="l" t="t" r="r" b="b"/>
              <a:pathLst>
                <a:path w="753110" h="681355">
                  <a:moveTo>
                    <a:pt x="211708" y="339851"/>
                  </a:moveTo>
                  <a:lnTo>
                    <a:pt x="0" y="339851"/>
                  </a:lnTo>
                </a:path>
                <a:path w="753110" h="681355">
                  <a:moveTo>
                    <a:pt x="752728" y="332232"/>
                  </a:moveTo>
                  <a:lnTo>
                    <a:pt x="541019" y="332232"/>
                  </a:lnTo>
                </a:path>
                <a:path w="753110" h="681355">
                  <a:moveTo>
                    <a:pt x="632078" y="6096"/>
                  </a:moveTo>
                  <a:lnTo>
                    <a:pt x="495300" y="211836"/>
                  </a:lnTo>
                </a:path>
                <a:path w="753110" h="681355">
                  <a:moveTo>
                    <a:pt x="639699" y="681228"/>
                  </a:moveTo>
                  <a:lnTo>
                    <a:pt x="502919" y="475488"/>
                  </a:lnTo>
                </a:path>
                <a:path w="753110" h="681355">
                  <a:moveTo>
                    <a:pt x="280035" y="205740"/>
                  </a:moveTo>
                  <a:lnTo>
                    <a:pt x="143255" y="0"/>
                  </a:lnTo>
                </a:path>
              </a:pathLst>
            </a:custGeom>
            <a:ln w="38100">
              <a:solidFill>
                <a:srgbClr val="FFFF00"/>
              </a:solidFill>
            </a:ln>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1" name="object 11"/>
            <p:cNvSpPr/>
            <p:nvPr/>
          </p:nvSpPr>
          <p:spPr>
            <a:xfrm>
              <a:off x="5404866" y="2224277"/>
              <a:ext cx="0" cy="871219"/>
            </a:xfrm>
            <a:custGeom>
              <a:avLst/>
              <a:gdLst/>
              <a:ahLst/>
              <a:cxnLst/>
              <a:rect l="l" t="t" r="r" b="b"/>
              <a:pathLst>
                <a:path h="871219">
                  <a:moveTo>
                    <a:pt x="0" y="230632"/>
                  </a:moveTo>
                  <a:lnTo>
                    <a:pt x="0" y="0"/>
                  </a:lnTo>
                </a:path>
                <a:path h="871219">
                  <a:moveTo>
                    <a:pt x="0" y="870712"/>
                  </a:moveTo>
                  <a:lnTo>
                    <a:pt x="0" y="640080"/>
                  </a:lnTo>
                </a:path>
              </a:pathLst>
            </a:custGeom>
            <a:ln w="38100">
              <a:solidFill>
                <a:srgbClr val="FFFF00"/>
              </a:solidFill>
            </a:ln>
          </p:spPr>
          <p:txBody>
            <a:bodyPr wrap="square" lIns="0" tIns="0" rIns="0" bIns="0" rtlCol="0"/>
            <a:lstStyle/>
            <a:p>
              <a:endParaRPr>
                <a:latin typeface="Cambria" panose="02040503050406030204" pitchFamily="18" charset="0"/>
                <a:ea typeface="Cambria" panose="02040503050406030204" pitchFamily="18" charset="0"/>
              </a:endParaRPr>
            </a:p>
          </p:txBody>
        </p:sp>
      </p:grpSp>
      <p:sp>
        <p:nvSpPr>
          <p:cNvPr id="12" name="object 12"/>
          <p:cNvSpPr/>
          <p:nvPr/>
        </p:nvSpPr>
        <p:spPr>
          <a:xfrm>
            <a:off x="5314188" y="3880103"/>
            <a:ext cx="730250" cy="364490"/>
          </a:xfrm>
          <a:custGeom>
            <a:avLst/>
            <a:gdLst/>
            <a:ahLst/>
            <a:cxnLst/>
            <a:rect l="l" t="t" r="r" b="b"/>
            <a:pathLst>
              <a:path w="730250" h="364489">
                <a:moveTo>
                  <a:pt x="638937" y="0"/>
                </a:moveTo>
                <a:lnTo>
                  <a:pt x="91059" y="0"/>
                </a:lnTo>
                <a:lnTo>
                  <a:pt x="0" y="364236"/>
                </a:lnTo>
                <a:lnTo>
                  <a:pt x="729996" y="364236"/>
                </a:lnTo>
                <a:lnTo>
                  <a:pt x="638937" y="0"/>
                </a:lnTo>
                <a:close/>
              </a:path>
            </a:pathLst>
          </a:custGeom>
          <a:solidFill>
            <a:srgbClr val="00AF50"/>
          </a:solidFill>
        </p:spPr>
        <p:txBody>
          <a:bodyPr wrap="square" lIns="0" tIns="0" rIns="0" bIns="0" rtlCol="0"/>
          <a:lstStyle/>
          <a:p>
            <a:endParaRPr>
              <a:latin typeface="Cambria" panose="02040503050406030204" pitchFamily="18" charset="0"/>
              <a:ea typeface="Cambria" panose="02040503050406030204" pitchFamily="18" charset="0"/>
            </a:endParaRPr>
          </a:p>
        </p:txBody>
      </p:sp>
      <p:grpSp>
        <p:nvGrpSpPr>
          <p:cNvPr id="13" name="object 13"/>
          <p:cNvGrpSpPr/>
          <p:nvPr/>
        </p:nvGrpSpPr>
        <p:grpSpPr>
          <a:xfrm>
            <a:off x="3352861" y="2713229"/>
            <a:ext cx="463550" cy="513080"/>
            <a:chOff x="1828861" y="2713229"/>
            <a:chExt cx="463550" cy="513080"/>
          </a:xfrm>
        </p:grpSpPr>
        <p:sp>
          <p:nvSpPr>
            <p:cNvPr id="14" name="object 14"/>
            <p:cNvSpPr/>
            <p:nvPr/>
          </p:nvSpPr>
          <p:spPr>
            <a:xfrm>
              <a:off x="1835211" y="2719579"/>
              <a:ext cx="450850" cy="500380"/>
            </a:xfrm>
            <a:custGeom>
              <a:avLst/>
              <a:gdLst/>
              <a:ahLst/>
              <a:cxnLst/>
              <a:rect l="l" t="t" r="r" b="b"/>
              <a:pathLst>
                <a:path w="450850" h="500380">
                  <a:moveTo>
                    <a:pt x="408497" y="355852"/>
                  </a:moveTo>
                  <a:lnTo>
                    <a:pt x="431142" y="308045"/>
                  </a:lnTo>
                  <a:lnTo>
                    <a:pt x="445020" y="259341"/>
                  </a:lnTo>
                  <a:lnTo>
                    <a:pt x="450340" y="211081"/>
                  </a:lnTo>
                  <a:lnTo>
                    <a:pt x="447312" y="164605"/>
                  </a:lnTo>
                  <a:lnTo>
                    <a:pt x="436146" y="121255"/>
                  </a:lnTo>
                  <a:lnTo>
                    <a:pt x="417052" y="82371"/>
                  </a:lnTo>
                  <a:lnTo>
                    <a:pt x="390240" y="49294"/>
                  </a:lnTo>
                  <a:lnTo>
                    <a:pt x="355919" y="23366"/>
                  </a:lnTo>
                  <a:lnTo>
                    <a:pt x="316322" y="6651"/>
                  </a:lnTo>
                  <a:lnTo>
                    <a:pt x="274288" y="0"/>
                  </a:lnTo>
                  <a:lnTo>
                    <a:pt x="231085" y="2923"/>
                  </a:lnTo>
                  <a:lnTo>
                    <a:pt x="187978" y="14936"/>
                  </a:lnTo>
                  <a:lnTo>
                    <a:pt x="146234" y="35551"/>
                  </a:lnTo>
                  <a:lnTo>
                    <a:pt x="107121" y="64281"/>
                  </a:lnTo>
                  <a:lnTo>
                    <a:pt x="71903" y="100641"/>
                  </a:lnTo>
                  <a:lnTo>
                    <a:pt x="41848" y="144143"/>
                  </a:lnTo>
                  <a:lnTo>
                    <a:pt x="19203" y="191985"/>
                  </a:lnTo>
                  <a:lnTo>
                    <a:pt x="5324" y="240706"/>
                  </a:lnTo>
                  <a:lnTo>
                    <a:pt x="0" y="288969"/>
                  </a:lnTo>
                  <a:lnTo>
                    <a:pt x="3018" y="335436"/>
                  </a:lnTo>
                  <a:lnTo>
                    <a:pt x="14169" y="378773"/>
                  </a:lnTo>
                  <a:lnTo>
                    <a:pt x="33240" y="417641"/>
                  </a:lnTo>
                  <a:lnTo>
                    <a:pt x="60021" y="450705"/>
                  </a:lnTo>
                  <a:lnTo>
                    <a:pt x="94299" y="476629"/>
                  </a:lnTo>
                  <a:lnTo>
                    <a:pt x="133897" y="493348"/>
                  </a:lnTo>
                  <a:lnTo>
                    <a:pt x="175933" y="500012"/>
                  </a:lnTo>
                  <a:lnTo>
                    <a:pt x="219141" y="497104"/>
                  </a:lnTo>
                  <a:lnTo>
                    <a:pt x="262257" y="485106"/>
                  </a:lnTo>
                  <a:lnTo>
                    <a:pt x="304016" y="464499"/>
                  </a:lnTo>
                  <a:lnTo>
                    <a:pt x="343152" y="435766"/>
                  </a:lnTo>
                  <a:lnTo>
                    <a:pt x="378401" y="399390"/>
                  </a:lnTo>
                  <a:lnTo>
                    <a:pt x="408497" y="355852"/>
                  </a:lnTo>
                </a:path>
              </a:pathLst>
            </a:custGeom>
            <a:ln w="12700">
              <a:solidFill>
                <a:srgbClr val="000000"/>
              </a:solidFill>
            </a:ln>
          </p:spPr>
          <p:txBody>
            <a:bodyPr wrap="square" lIns="0" tIns="0" rIns="0" bIns="0" rtlCol="0"/>
            <a:lstStyle/>
            <a:p>
              <a:endParaRPr>
                <a:latin typeface="Cambria" panose="02040503050406030204" pitchFamily="18" charset="0"/>
                <a:ea typeface="Cambria" panose="02040503050406030204" pitchFamily="18" charset="0"/>
              </a:endParaRPr>
            </a:p>
          </p:txBody>
        </p:sp>
        <p:pic>
          <p:nvPicPr>
            <p:cNvPr id="15" name="object 15"/>
            <p:cNvPicPr/>
            <p:nvPr/>
          </p:nvPicPr>
          <p:blipFill>
            <a:blip r:embed="rId2" cstate="print"/>
            <a:stretch>
              <a:fillRect/>
            </a:stretch>
          </p:blipFill>
          <p:spPr>
            <a:xfrm>
              <a:off x="2135762" y="2949574"/>
              <a:ext cx="130367" cy="193294"/>
            </a:xfrm>
            <a:prstGeom prst="rect">
              <a:avLst/>
            </a:prstGeom>
          </p:spPr>
        </p:pic>
      </p:grpSp>
      <p:sp>
        <p:nvSpPr>
          <p:cNvPr id="16" name="object 16"/>
          <p:cNvSpPr/>
          <p:nvPr/>
        </p:nvSpPr>
        <p:spPr>
          <a:xfrm>
            <a:off x="4232149" y="3185161"/>
            <a:ext cx="862965" cy="441325"/>
          </a:xfrm>
          <a:custGeom>
            <a:avLst/>
            <a:gdLst/>
            <a:ahLst/>
            <a:cxnLst/>
            <a:rect l="l" t="t" r="r" b="b"/>
            <a:pathLst>
              <a:path w="862964" h="441325">
                <a:moveTo>
                  <a:pt x="70889" y="28718"/>
                </a:moveTo>
                <a:lnTo>
                  <a:pt x="65174" y="40022"/>
                </a:lnTo>
                <a:lnTo>
                  <a:pt x="856996" y="440816"/>
                </a:lnTo>
                <a:lnTo>
                  <a:pt x="862711" y="429387"/>
                </a:lnTo>
                <a:lnTo>
                  <a:pt x="70889" y="28718"/>
                </a:lnTo>
                <a:close/>
              </a:path>
              <a:path w="862964" h="441325">
                <a:moveTo>
                  <a:pt x="0" y="0"/>
                </a:moveTo>
                <a:lnTo>
                  <a:pt x="50800" y="68452"/>
                </a:lnTo>
                <a:lnTo>
                  <a:pt x="65174" y="40022"/>
                </a:lnTo>
                <a:lnTo>
                  <a:pt x="53847" y="34289"/>
                </a:lnTo>
                <a:lnTo>
                  <a:pt x="59562" y="22987"/>
                </a:lnTo>
                <a:lnTo>
                  <a:pt x="73787" y="22987"/>
                </a:lnTo>
                <a:lnTo>
                  <a:pt x="85216" y="380"/>
                </a:lnTo>
                <a:lnTo>
                  <a:pt x="0" y="0"/>
                </a:lnTo>
                <a:close/>
              </a:path>
              <a:path w="862964" h="441325">
                <a:moveTo>
                  <a:pt x="59562" y="22987"/>
                </a:moveTo>
                <a:lnTo>
                  <a:pt x="53847" y="34289"/>
                </a:lnTo>
                <a:lnTo>
                  <a:pt x="65174" y="40022"/>
                </a:lnTo>
                <a:lnTo>
                  <a:pt x="70889" y="28718"/>
                </a:lnTo>
                <a:lnTo>
                  <a:pt x="59562" y="22987"/>
                </a:lnTo>
                <a:close/>
              </a:path>
              <a:path w="862964" h="441325">
                <a:moveTo>
                  <a:pt x="73787" y="22987"/>
                </a:moveTo>
                <a:lnTo>
                  <a:pt x="59562" y="22987"/>
                </a:lnTo>
                <a:lnTo>
                  <a:pt x="70889" y="28718"/>
                </a:lnTo>
                <a:lnTo>
                  <a:pt x="73787" y="22987"/>
                </a:lnTo>
                <a:close/>
              </a:path>
            </a:pathLst>
          </a:custGeom>
          <a:solidFill>
            <a:srgbClr val="0000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7" name="object 17"/>
          <p:cNvSpPr txBox="1"/>
          <p:nvPr/>
        </p:nvSpPr>
        <p:spPr>
          <a:xfrm>
            <a:off x="1691641" y="1542670"/>
            <a:ext cx="2402460" cy="936795"/>
          </a:xfrm>
          <a:prstGeom prst="rect">
            <a:avLst/>
          </a:prstGeom>
        </p:spPr>
        <p:txBody>
          <a:bodyPr vert="horz" wrap="square" lIns="0" tIns="13335" rIns="0" bIns="0" rtlCol="0">
            <a:spAutoFit/>
          </a:bodyPr>
          <a:lstStyle/>
          <a:p>
            <a:pPr marL="12700">
              <a:spcBef>
                <a:spcPts val="105"/>
              </a:spcBef>
            </a:pPr>
            <a:r>
              <a:rPr sz="2000" spc="-5" dirty="0">
                <a:latin typeface="Cambria" panose="02040503050406030204" pitchFamily="18" charset="0"/>
                <a:ea typeface="Cambria" panose="02040503050406030204" pitchFamily="18" charset="0"/>
                <a:cs typeface="Calibri"/>
              </a:rPr>
              <a:t>Absorption</a:t>
            </a:r>
            <a:endParaRPr sz="2000" dirty="0">
              <a:latin typeface="Cambria" panose="02040503050406030204" pitchFamily="18" charset="0"/>
              <a:ea typeface="Cambria" panose="02040503050406030204" pitchFamily="18" charset="0"/>
              <a:cs typeface="Calibri"/>
            </a:endParaRPr>
          </a:p>
          <a:p>
            <a:pPr marL="12700"/>
            <a:r>
              <a:rPr sz="2000" spc="-5" dirty="0">
                <a:latin typeface="Cambria" panose="02040503050406030204" pitchFamily="18" charset="0"/>
                <a:ea typeface="Cambria" panose="02040503050406030204" pitchFamily="18" charset="0"/>
                <a:cs typeface="Calibri"/>
              </a:rPr>
              <a:t>by</a:t>
            </a:r>
            <a:r>
              <a:rPr sz="2000" spc="-80" dirty="0">
                <a:latin typeface="Cambria" panose="02040503050406030204" pitchFamily="18" charset="0"/>
                <a:ea typeface="Cambria" panose="02040503050406030204" pitchFamily="18" charset="0"/>
                <a:cs typeface="Calibri"/>
              </a:rPr>
              <a:t> </a:t>
            </a:r>
            <a:r>
              <a:rPr sz="2000" spc="-10" dirty="0">
                <a:latin typeface="Cambria" panose="02040503050406030204" pitchFamily="18" charset="0"/>
                <a:ea typeface="Cambria" panose="02040503050406030204" pitchFamily="18" charset="0"/>
                <a:cs typeface="Calibri"/>
              </a:rPr>
              <a:t>photoreceptors</a:t>
            </a:r>
            <a:endParaRPr sz="2000" dirty="0">
              <a:latin typeface="Cambria" panose="02040503050406030204" pitchFamily="18" charset="0"/>
              <a:ea typeface="Cambria" panose="02040503050406030204" pitchFamily="18" charset="0"/>
              <a:cs typeface="Calibri"/>
            </a:endParaRPr>
          </a:p>
          <a:p>
            <a:pPr marL="12700"/>
            <a:r>
              <a:rPr sz="2000" spc="-5" dirty="0">
                <a:latin typeface="Cambria" panose="02040503050406030204" pitchFamily="18" charset="0"/>
                <a:ea typeface="Cambria" panose="02040503050406030204" pitchFamily="18" charset="0"/>
                <a:cs typeface="Calibri"/>
              </a:rPr>
              <a:t>(fraction)</a:t>
            </a:r>
            <a:endParaRPr sz="2000" dirty="0">
              <a:latin typeface="Cambria" panose="02040503050406030204" pitchFamily="18" charset="0"/>
              <a:ea typeface="Cambria" panose="02040503050406030204" pitchFamily="18" charset="0"/>
              <a:cs typeface="Calibri"/>
            </a:endParaRPr>
          </a:p>
        </p:txBody>
      </p:sp>
      <p:sp>
        <p:nvSpPr>
          <p:cNvPr id="18" name="object 18"/>
          <p:cNvSpPr txBox="1"/>
          <p:nvPr/>
        </p:nvSpPr>
        <p:spPr>
          <a:xfrm>
            <a:off x="2735377" y="5702300"/>
            <a:ext cx="7225233" cy="505908"/>
          </a:xfrm>
          <a:prstGeom prst="rect">
            <a:avLst/>
          </a:prstGeom>
        </p:spPr>
        <p:txBody>
          <a:bodyPr vert="horz" wrap="square" lIns="0" tIns="13335" rIns="0" bIns="0" rtlCol="0">
            <a:spAutoFit/>
          </a:bodyPr>
          <a:lstStyle/>
          <a:p>
            <a:pPr marL="12700">
              <a:spcBef>
                <a:spcPts val="105"/>
              </a:spcBef>
            </a:pPr>
            <a:r>
              <a:rPr sz="3200" spc="-10" dirty="0">
                <a:latin typeface="Cambria" panose="02040503050406030204" pitchFamily="18" charset="0"/>
                <a:ea typeface="Cambria" panose="02040503050406030204" pitchFamily="18" charset="0"/>
                <a:cs typeface="Calibri"/>
              </a:rPr>
              <a:t>There</a:t>
            </a:r>
            <a:r>
              <a:rPr sz="3200" spc="-25" dirty="0">
                <a:latin typeface="Cambria" panose="02040503050406030204" pitchFamily="18" charset="0"/>
                <a:ea typeface="Cambria" panose="02040503050406030204" pitchFamily="18" charset="0"/>
                <a:cs typeface="Calibri"/>
              </a:rPr>
              <a:t> </a:t>
            </a:r>
            <a:r>
              <a:rPr sz="3200" spc="-15" dirty="0">
                <a:latin typeface="Cambria" panose="02040503050406030204" pitchFamily="18" charset="0"/>
                <a:ea typeface="Cambria" panose="02040503050406030204" pitchFamily="18" charset="0"/>
                <a:cs typeface="Calibri"/>
              </a:rPr>
              <a:t>are</a:t>
            </a:r>
            <a:r>
              <a:rPr sz="3200" spc="-20" dirty="0">
                <a:latin typeface="Cambria" panose="02040503050406030204" pitchFamily="18" charset="0"/>
                <a:ea typeface="Cambria" panose="02040503050406030204" pitchFamily="18" charset="0"/>
                <a:cs typeface="Calibri"/>
              </a:rPr>
              <a:t> </a:t>
            </a:r>
            <a:r>
              <a:rPr sz="3200" spc="-10" dirty="0">
                <a:latin typeface="Cambria" panose="02040503050406030204" pitchFamily="18" charset="0"/>
                <a:ea typeface="Cambria" panose="02040503050406030204" pitchFamily="18" charset="0"/>
                <a:cs typeface="Calibri"/>
              </a:rPr>
              <a:t>three </a:t>
            </a:r>
            <a:r>
              <a:rPr sz="3200" spc="-25" dirty="0">
                <a:latin typeface="Cambria" panose="02040503050406030204" pitchFamily="18" charset="0"/>
                <a:ea typeface="Cambria" panose="02040503050406030204" pitchFamily="18" charset="0"/>
                <a:cs typeface="Calibri"/>
              </a:rPr>
              <a:t>different</a:t>
            </a:r>
            <a:r>
              <a:rPr sz="3200" spc="-5" dirty="0">
                <a:latin typeface="Cambria" panose="02040503050406030204" pitchFamily="18" charset="0"/>
                <a:ea typeface="Cambria" panose="02040503050406030204" pitchFamily="18" charset="0"/>
                <a:cs typeface="Calibri"/>
              </a:rPr>
              <a:t> </a:t>
            </a:r>
            <a:r>
              <a:rPr sz="3200" spc="-15" dirty="0">
                <a:latin typeface="Cambria" panose="02040503050406030204" pitchFamily="18" charset="0"/>
                <a:ea typeface="Cambria" panose="02040503050406030204" pitchFamily="18" charset="0"/>
                <a:cs typeface="Calibri"/>
              </a:rPr>
              <a:t>spectra</a:t>
            </a:r>
            <a:r>
              <a:rPr sz="3200" spc="-5" dirty="0">
                <a:latin typeface="Cambria" panose="02040503050406030204" pitchFamily="18" charset="0"/>
                <a:ea typeface="Cambria" panose="02040503050406030204" pitchFamily="18" charset="0"/>
                <a:cs typeface="Calibri"/>
              </a:rPr>
              <a:t> </a:t>
            </a:r>
            <a:r>
              <a:rPr sz="3200" spc="-10" dirty="0">
                <a:latin typeface="Cambria" panose="02040503050406030204" pitchFamily="18" charset="0"/>
                <a:ea typeface="Cambria" panose="02040503050406030204" pitchFamily="18" charset="0"/>
                <a:cs typeface="Calibri"/>
              </a:rPr>
              <a:t>here.</a:t>
            </a:r>
            <a:endParaRPr sz="3200" dirty="0">
              <a:latin typeface="Cambria" panose="02040503050406030204" pitchFamily="18" charset="0"/>
              <a:ea typeface="Cambria" panose="02040503050406030204" pitchFamily="18" charset="0"/>
              <a:cs typeface="Calibri"/>
            </a:endParaRPr>
          </a:p>
        </p:txBody>
      </p:sp>
      <p:sp>
        <p:nvSpPr>
          <p:cNvPr id="20" name="Title 19"/>
          <p:cNvSpPr>
            <a:spLocks noGrp="1"/>
          </p:cNvSpPr>
          <p:nvPr>
            <p:ph type="title"/>
          </p:nvPr>
        </p:nvSpPr>
        <p:spPr>
          <a:xfrm>
            <a:off x="786638" y="-65171"/>
            <a:ext cx="10515600" cy="1325563"/>
          </a:xfrm>
        </p:spPr>
        <p:txBody>
          <a:bodyPr/>
          <a:lstStyle/>
          <a:p>
            <a:pPr algn="ctr"/>
            <a:r>
              <a:rPr lang="en-US" b="1" spc="-10" dirty="0">
                <a:latin typeface="Cambria" panose="02040503050406030204" pitchFamily="18" charset="0"/>
                <a:ea typeface="Cambria" panose="02040503050406030204" pitchFamily="18" charset="0"/>
                <a:cs typeface="Calibri"/>
              </a:rPr>
              <a:t>Color</a:t>
            </a:r>
            <a:r>
              <a:rPr lang="en-US" b="1" spc="-35" dirty="0">
                <a:latin typeface="Cambria" panose="02040503050406030204" pitchFamily="18" charset="0"/>
                <a:ea typeface="Cambria" panose="02040503050406030204" pitchFamily="18" charset="0"/>
                <a:cs typeface="Calibri"/>
              </a:rPr>
              <a:t> </a:t>
            </a:r>
            <a:r>
              <a:rPr lang="en-US" b="1" spc="-20" dirty="0">
                <a:latin typeface="Cambria" panose="02040503050406030204" pitchFamily="18" charset="0"/>
                <a:ea typeface="Cambria" panose="02040503050406030204" pitchFamily="18" charset="0"/>
                <a:cs typeface="Calibri"/>
              </a:rPr>
              <a:t>constancy</a:t>
            </a:r>
            <a:endParaRPr lang="en-US" b="1" dirty="0">
              <a:latin typeface="Cambria" panose="02040503050406030204" pitchFamily="18" charset="0"/>
              <a:ea typeface="Cambria" panose="02040503050406030204" pitchFamily="18" charset="0"/>
            </a:endParaRPr>
          </a:p>
        </p:txBody>
      </p:sp>
      <p:sp>
        <p:nvSpPr>
          <p:cNvPr id="2" name="Date Placeholder 1"/>
          <p:cNvSpPr>
            <a:spLocks noGrp="1"/>
          </p:cNvSpPr>
          <p:nvPr>
            <p:ph type="dt" sz="half" idx="10"/>
          </p:nvPr>
        </p:nvSpPr>
        <p:spPr/>
        <p:txBody>
          <a:bodyPr/>
          <a:lstStyle/>
          <a:p>
            <a:fld id="{370ADACB-384A-4D9C-93C0-C339CD3317B1}" type="datetime1">
              <a:rPr lang="en-US" smtClean="0"/>
              <a:t>7/27/2023</a:t>
            </a:fld>
            <a:endParaRPr lang="en-US"/>
          </a:p>
        </p:txBody>
      </p:sp>
      <p:sp>
        <p:nvSpPr>
          <p:cNvPr id="19" name="Slide Number Placeholder 18"/>
          <p:cNvSpPr>
            <a:spLocks noGrp="1"/>
          </p:cNvSpPr>
          <p:nvPr>
            <p:ph type="sldNum" sz="quarter" idx="12"/>
          </p:nvPr>
        </p:nvSpPr>
        <p:spPr/>
        <p:txBody>
          <a:bodyPr/>
          <a:lstStyle/>
          <a:p>
            <a:fld id="{F7538EF2-3B4A-43EB-A07E-4B2FF3B02ADE}" type="slidenum">
              <a:rPr lang="en-US" smtClean="0"/>
              <a:t>34</a:t>
            </a:fld>
            <a:endParaRPr lang="en-US" dirty="0"/>
          </a:p>
        </p:txBody>
      </p:sp>
    </p:spTree>
    <p:extLst>
      <p:ext uri="{BB962C8B-B14F-4D97-AF65-F5344CB8AC3E}">
        <p14:creationId xmlns:p14="http://schemas.microsoft.com/office/powerpoint/2010/main" val="821034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0598" y="270408"/>
            <a:ext cx="4921122" cy="627736"/>
          </a:xfrm>
          <a:prstGeom prst="rect">
            <a:avLst/>
          </a:prstGeom>
        </p:spPr>
        <p:txBody>
          <a:bodyPr vert="horz" wrap="square" lIns="0" tIns="12065" rIns="0" bIns="0" rtlCol="0" anchor="ctr">
            <a:spAutoFit/>
          </a:bodyPr>
          <a:lstStyle/>
          <a:p>
            <a:pPr marL="12700" algn="ctr">
              <a:lnSpc>
                <a:spcPct val="100000"/>
              </a:lnSpc>
              <a:spcBef>
                <a:spcPts val="95"/>
              </a:spcBef>
            </a:pPr>
            <a:r>
              <a:rPr sz="4000" b="1" spc="-5" dirty="0">
                <a:latin typeface="Cambria" panose="02040503050406030204" pitchFamily="18" charset="0"/>
                <a:ea typeface="Cambria" panose="02040503050406030204" pitchFamily="18" charset="0"/>
              </a:rPr>
              <a:t>LMS</a:t>
            </a:r>
            <a:r>
              <a:rPr sz="4000" b="1" spc="-35" dirty="0">
                <a:latin typeface="Cambria" panose="02040503050406030204" pitchFamily="18" charset="0"/>
                <a:ea typeface="Cambria" panose="02040503050406030204" pitchFamily="18" charset="0"/>
              </a:rPr>
              <a:t> </a:t>
            </a:r>
            <a:r>
              <a:rPr sz="4000" b="1" spc="-15" dirty="0">
                <a:latin typeface="Cambria" panose="02040503050406030204" pitchFamily="18" charset="0"/>
                <a:ea typeface="Cambria" panose="02040503050406030204" pitchFamily="18" charset="0"/>
              </a:rPr>
              <a:t>cone</a:t>
            </a:r>
            <a:r>
              <a:rPr sz="4000" b="1" spc="-35" dirty="0">
                <a:latin typeface="Cambria" panose="02040503050406030204" pitchFamily="18" charset="0"/>
                <a:ea typeface="Cambria" panose="02040503050406030204" pitchFamily="18" charset="0"/>
              </a:rPr>
              <a:t> </a:t>
            </a:r>
            <a:r>
              <a:rPr sz="4000" b="1" spc="-15" dirty="0">
                <a:latin typeface="Cambria" panose="02040503050406030204" pitchFamily="18" charset="0"/>
                <a:ea typeface="Cambria" panose="02040503050406030204" pitchFamily="18" charset="0"/>
              </a:rPr>
              <a:t>responses</a:t>
            </a:r>
            <a:endParaRPr sz="4000" b="1" dirty="0">
              <a:latin typeface="Cambria" panose="02040503050406030204" pitchFamily="18" charset="0"/>
              <a:ea typeface="Cambria" panose="02040503050406030204" pitchFamily="18" charset="0"/>
            </a:endParaRPr>
          </a:p>
        </p:txBody>
      </p:sp>
      <p:sp>
        <p:nvSpPr>
          <p:cNvPr id="3" name="object 3"/>
          <p:cNvSpPr/>
          <p:nvPr/>
        </p:nvSpPr>
        <p:spPr>
          <a:xfrm>
            <a:off x="2051354" y="5961824"/>
            <a:ext cx="1090930" cy="328930"/>
          </a:xfrm>
          <a:custGeom>
            <a:avLst/>
            <a:gdLst/>
            <a:ahLst/>
            <a:cxnLst/>
            <a:rect l="l" t="t" r="r" b="b"/>
            <a:pathLst>
              <a:path w="1090930" h="328929">
                <a:moveTo>
                  <a:pt x="985850" y="0"/>
                </a:moveTo>
                <a:lnTo>
                  <a:pt x="981278" y="13360"/>
                </a:lnTo>
                <a:lnTo>
                  <a:pt x="1000254" y="21618"/>
                </a:lnTo>
                <a:lnTo>
                  <a:pt x="1016600" y="33054"/>
                </a:lnTo>
                <a:lnTo>
                  <a:pt x="1041349" y="65455"/>
                </a:lnTo>
                <a:lnTo>
                  <a:pt x="1055922" y="109172"/>
                </a:lnTo>
                <a:lnTo>
                  <a:pt x="1060780" y="162814"/>
                </a:lnTo>
                <a:lnTo>
                  <a:pt x="1059565" y="191819"/>
                </a:lnTo>
                <a:lnTo>
                  <a:pt x="1049850" y="241839"/>
                </a:lnTo>
                <a:lnTo>
                  <a:pt x="1030274" y="280906"/>
                </a:lnTo>
                <a:lnTo>
                  <a:pt x="1000504" y="307266"/>
                </a:lnTo>
                <a:lnTo>
                  <a:pt x="981786" y="315569"/>
                </a:lnTo>
                <a:lnTo>
                  <a:pt x="985850" y="328917"/>
                </a:lnTo>
                <a:lnTo>
                  <a:pt x="1030728" y="307868"/>
                </a:lnTo>
                <a:lnTo>
                  <a:pt x="1063701" y="271437"/>
                </a:lnTo>
                <a:lnTo>
                  <a:pt x="1083989" y="222651"/>
                </a:lnTo>
                <a:lnTo>
                  <a:pt x="1090752" y="164541"/>
                </a:lnTo>
                <a:lnTo>
                  <a:pt x="1089061" y="134392"/>
                </a:lnTo>
                <a:lnTo>
                  <a:pt x="1075536" y="80948"/>
                </a:lnTo>
                <a:lnTo>
                  <a:pt x="1048625" y="37438"/>
                </a:lnTo>
                <a:lnTo>
                  <a:pt x="1009712" y="8610"/>
                </a:lnTo>
                <a:lnTo>
                  <a:pt x="985850" y="0"/>
                </a:lnTo>
                <a:close/>
              </a:path>
              <a:path w="1090930" h="328929">
                <a:moveTo>
                  <a:pt x="104901" y="0"/>
                </a:moveTo>
                <a:lnTo>
                  <a:pt x="60144" y="21089"/>
                </a:lnTo>
                <a:lnTo>
                  <a:pt x="27139" y="57657"/>
                </a:lnTo>
                <a:lnTo>
                  <a:pt x="6783" y="106527"/>
                </a:lnTo>
                <a:lnTo>
                  <a:pt x="0" y="164541"/>
                </a:lnTo>
                <a:lnTo>
                  <a:pt x="1690" y="194761"/>
                </a:lnTo>
                <a:lnTo>
                  <a:pt x="15216" y="248210"/>
                </a:lnTo>
                <a:lnTo>
                  <a:pt x="42060" y="291575"/>
                </a:lnTo>
                <a:lnTo>
                  <a:pt x="80984" y="320316"/>
                </a:lnTo>
                <a:lnTo>
                  <a:pt x="104901" y="328917"/>
                </a:lnTo>
                <a:lnTo>
                  <a:pt x="109054" y="315569"/>
                </a:lnTo>
                <a:lnTo>
                  <a:pt x="90316" y="307266"/>
                </a:lnTo>
                <a:lnTo>
                  <a:pt x="74145" y="295711"/>
                </a:lnTo>
                <a:lnTo>
                  <a:pt x="49504" y="262851"/>
                </a:lnTo>
                <a:lnTo>
                  <a:pt x="34874" y="218162"/>
                </a:lnTo>
                <a:lnTo>
                  <a:pt x="29997" y="162814"/>
                </a:lnTo>
                <a:lnTo>
                  <a:pt x="31216" y="134753"/>
                </a:lnTo>
                <a:lnTo>
                  <a:pt x="40970" y="86072"/>
                </a:lnTo>
                <a:lnTo>
                  <a:pt x="60574" y="47668"/>
                </a:lnTo>
                <a:lnTo>
                  <a:pt x="90611" y="21618"/>
                </a:lnTo>
                <a:lnTo>
                  <a:pt x="109575" y="13360"/>
                </a:lnTo>
                <a:lnTo>
                  <a:pt x="104901" y="0"/>
                </a:lnTo>
                <a:close/>
              </a:path>
            </a:pathLst>
          </a:custGeom>
          <a:solidFill>
            <a:srgbClr val="0000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4" name="object 4"/>
          <p:cNvSpPr txBox="1"/>
          <p:nvPr/>
        </p:nvSpPr>
        <p:spPr>
          <a:xfrm>
            <a:off x="1861210" y="5861100"/>
            <a:ext cx="1170940" cy="452120"/>
          </a:xfrm>
          <a:prstGeom prst="rect">
            <a:avLst/>
          </a:prstGeom>
        </p:spPr>
        <p:txBody>
          <a:bodyPr vert="horz" wrap="square" lIns="0" tIns="12065" rIns="0" bIns="0" rtlCol="0">
            <a:spAutoFit/>
          </a:bodyPr>
          <a:lstStyle/>
          <a:p>
            <a:pPr marL="12700">
              <a:spcBef>
                <a:spcPts val="95"/>
              </a:spcBef>
              <a:tabLst>
                <a:tab pos="306705" algn="l"/>
              </a:tabLst>
            </a:pPr>
            <a:r>
              <a:rPr sz="2800" spc="-5" dirty="0">
                <a:latin typeface="Cambria" panose="02040503050406030204" pitchFamily="18" charset="0"/>
                <a:ea typeface="Cambria" panose="02040503050406030204" pitchFamily="18" charset="0"/>
                <a:cs typeface="Cambria Math"/>
              </a:rPr>
              <a:t>𝐼	</a:t>
            </a:r>
            <a:r>
              <a:rPr sz="2800" spc="75" dirty="0">
                <a:latin typeface="Cambria" panose="02040503050406030204" pitchFamily="18" charset="0"/>
                <a:ea typeface="Cambria" panose="02040503050406030204" pitchFamily="18" charset="0"/>
                <a:cs typeface="Cambria Math"/>
              </a:rPr>
              <a:t>𝑥</a:t>
            </a:r>
            <a:r>
              <a:rPr sz="2800" spc="-5" dirty="0">
                <a:latin typeface="Cambria" panose="02040503050406030204" pitchFamily="18" charset="0"/>
                <a:ea typeface="Cambria" panose="02040503050406030204" pitchFamily="18" charset="0"/>
                <a:cs typeface="Cambria Math"/>
              </a:rPr>
              <a:t>,</a:t>
            </a:r>
            <a:r>
              <a:rPr sz="2800" spc="-160" dirty="0">
                <a:latin typeface="Cambria" panose="02040503050406030204" pitchFamily="18" charset="0"/>
                <a:ea typeface="Cambria" panose="02040503050406030204" pitchFamily="18" charset="0"/>
                <a:cs typeface="Cambria Math"/>
              </a:rPr>
              <a:t> </a:t>
            </a:r>
            <a:r>
              <a:rPr sz="2800" spc="50" dirty="0">
                <a:latin typeface="Cambria" panose="02040503050406030204" pitchFamily="18" charset="0"/>
                <a:ea typeface="Cambria" panose="02040503050406030204" pitchFamily="18" charset="0"/>
                <a:cs typeface="Cambria Math"/>
              </a:rPr>
              <a:t>𝑦</a:t>
            </a:r>
            <a:r>
              <a:rPr sz="2800" spc="-5" dirty="0">
                <a:latin typeface="Cambria" panose="02040503050406030204" pitchFamily="18" charset="0"/>
                <a:ea typeface="Cambria" panose="02040503050406030204" pitchFamily="18" charset="0"/>
                <a:cs typeface="Cambria Math"/>
              </a:rPr>
              <a:t>,</a:t>
            </a:r>
            <a:r>
              <a:rPr sz="2800" spc="-160" dirty="0">
                <a:latin typeface="Cambria" panose="02040503050406030204" pitchFamily="18" charset="0"/>
                <a:ea typeface="Cambria" panose="02040503050406030204" pitchFamily="18" charset="0"/>
                <a:cs typeface="Cambria Math"/>
              </a:rPr>
              <a:t> </a:t>
            </a:r>
            <a:r>
              <a:rPr sz="2800" spc="-5" dirty="0">
                <a:latin typeface="Cambria" panose="02040503050406030204" pitchFamily="18" charset="0"/>
                <a:ea typeface="Cambria" panose="02040503050406030204" pitchFamily="18" charset="0"/>
                <a:cs typeface="Cambria Math"/>
              </a:rPr>
              <a:t>𝜆</a:t>
            </a:r>
            <a:endParaRPr sz="2800">
              <a:latin typeface="Cambria" panose="02040503050406030204" pitchFamily="18" charset="0"/>
              <a:ea typeface="Cambria" panose="02040503050406030204" pitchFamily="18" charset="0"/>
              <a:cs typeface="Cambria Math"/>
            </a:endParaRPr>
          </a:p>
        </p:txBody>
      </p:sp>
      <p:sp>
        <p:nvSpPr>
          <p:cNvPr id="5" name="object 5"/>
          <p:cNvSpPr/>
          <p:nvPr/>
        </p:nvSpPr>
        <p:spPr>
          <a:xfrm>
            <a:off x="5676901" y="5961824"/>
            <a:ext cx="1092835" cy="328930"/>
          </a:xfrm>
          <a:custGeom>
            <a:avLst/>
            <a:gdLst/>
            <a:ahLst/>
            <a:cxnLst/>
            <a:rect l="l" t="t" r="r" b="b"/>
            <a:pathLst>
              <a:path w="1092835" h="328929">
                <a:moveTo>
                  <a:pt x="987425" y="0"/>
                </a:moveTo>
                <a:lnTo>
                  <a:pt x="982852" y="13360"/>
                </a:lnTo>
                <a:lnTo>
                  <a:pt x="1001829" y="21618"/>
                </a:lnTo>
                <a:lnTo>
                  <a:pt x="1018174" y="33054"/>
                </a:lnTo>
                <a:lnTo>
                  <a:pt x="1042924" y="65455"/>
                </a:lnTo>
                <a:lnTo>
                  <a:pt x="1057497" y="109172"/>
                </a:lnTo>
                <a:lnTo>
                  <a:pt x="1062354" y="162814"/>
                </a:lnTo>
                <a:lnTo>
                  <a:pt x="1061140" y="191819"/>
                </a:lnTo>
                <a:lnTo>
                  <a:pt x="1051425" y="241839"/>
                </a:lnTo>
                <a:lnTo>
                  <a:pt x="1031849" y="280906"/>
                </a:lnTo>
                <a:lnTo>
                  <a:pt x="1002079" y="307266"/>
                </a:lnTo>
                <a:lnTo>
                  <a:pt x="983361" y="315569"/>
                </a:lnTo>
                <a:lnTo>
                  <a:pt x="987425" y="328917"/>
                </a:lnTo>
                <a:lnTo>
                  <a:pt x="1032303" y="307868"/>
                </a:lnTo>
                <a:lnTo>
                  <a:pt x="1065276" y="271437"/>
                </a:lnTo>
                <a:lnTo>
                  <a:pt x="1085564" y="222651"/>
                </a:lnTo>
                <a:lnTo>
                  <a:pt x="1092327" y="164541"/>
                </a:lnTo>
                <a:lnTo>
                  <a:pt x="1090636" y="134392"/>
                </a:lnTo>
                <a:lnTo>
                  <a:pt x="1077110" y="80948"/>
                </a:lnTo>
                <a:lnTo>
                  <a:pt x="1050200" y="37438"/>
                </a:lnTo>
                <a:lnTo>
                  <a:pt x="1011287" y="8610"/>
                </a:lnTo>
                <a:lnTo>
                  <a:pt x="987425" y="0"/>
                </a:lnTo>
                <a:close/>
              </a:path>
              <a:path w="1092835" h="328929">
                <a:moveTo>
                  <a:pt x="104901" y="0"/>
                </a:moveTo>
                <a:lnTo>
                  <a:pt x="60229" y="21089"/>
                </a:lnTo>
                <a:lnTo>
                  <a:pt x="27177" y="57657"/>
                </a:lnTo>
                <a:lnTo>
                  <a:pt x="6826" y="106527"/>
                </a:lnTo>
                <a:lnTo>
                  <a:pt x="0" y="164541"/>
                </a:lnTo>
                <a:lnTo>
                  <a:pt x="1690" y="194761"/>
                </a:lnTo>
                <a:lnTo>
                  <a:pt x="15216" y="248210"/>
                </a:lnTo>
                <a:lnTo>
                  <a:pt x="42072" y="291575"/>
                </a:lnTo>
                <a:lnTo>
                  <a:pt x="81022" y="320316"/>
                </a:lnTo>
                <a:lnTo>
                  <a:pt x="104901" y="328917"/>
                </a:lnTo>
                <a:lnTo>
                  <a:pt x="109092" y="315569"/>
                </a:lnTo>
                <a:lnTo>
                  <a:pt x="90374" y="307266"/>
                </a:lnTo>
                <a:lnTo>
                  <a:pt x="74215" y="295711"/>
                </a:lnTo>
                <a:lnTo>
                  <a:pt x="49529" y="262851"/>
                </a:lnTo>
                <a:lnTo>
                  <a:pt x="34956" y="218162"/>
                </a:lnTo>
                <a:lnTo>
                  <a:pt x="30099" y="162814"/>
                </a:lnTo>
                <a:lnTo>
                  <a:pt x="31313" y="134753"/>
                </a:lnTo>
                <a:lnTo>
                  <a:pt x="41028" y="86072"/>
                </a:lnTo>
                <a:lnTo>
                  <a:pt x="60630" y="47668"/>
                </a:lnTo>
                <a:lnTo>
                  <a:pt x="90642" y="21618"/>
                </a:lnTo>
                <a:lnTo>
                  <a:pt x="109600" y="13360"/>
                </a:lnTo>
                <a:lnTo>
                  <a:pt x="104901" y="0"/>
                </a:lnTo>
                <a:close/>
              </a:path>
            </a:pathLst>
          </a:custGeom>
          <a:solidFill>
            <a:srgbClr val="0000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6" name="object 6"/>
          <p:cNvSpPr txBox="1"/>
          <p:nvPr/>
        </p:nvSpPr>
        <p:spPr>
          <a:xfrm>
            <a:off x="3260598" y="5861100"/>
            <a:ext cx="3399790" cy="452120"/>
          </a:xfrm>
          <a:prstGeom prst="rect">
            <a:avLst/>
          </a:prstGeom>
        </p:spPr>
        <p:txBody>
          <a:bodyPr vert="horz" wrap="square" lIns="0" tIns="12065" rIns="0" bIns="0" rtlCol="0">
            <a:spAutoFit/>
          </a:bodyPr>
          <a:lstStyle/>
          <a:p>
            <a:pPr marL="12700">
              <a:spcBef>
                <a:spcPts val="95"/>
              </a:spcBef>
              <a:tabLst>
                <a:tab pos="2533015" algn="l"/>
              </a:tabLst>
            </a:pPr>
            <a:r>
              <a:rPr sz="2800" spc="-5" dirty="0">
                <a:latin typeface="Cambria" panose="02040503050406030204" pitchFamily="18" charset="0"/>
                <a:ea typeface="Cambria" panose="02040503050406030204" pitchFamily="18" charset="0"/>
                <a:cs typeface="Cambria Math"/>
              </a:rPr>
              <a:t>=</a:t>
            </a:r>
            <a:r>
              <a:rPr sz="2800" spc="160" dirty="0">
                <a:latin typeface="Cambria" panose="02040503050406030204" pitchFamily="18" charset="0"/>
                <a:ea typeface="Cambria" panose="02040503050406030204" pitchFamily="18" charset="0"/>
                <a:cs typeface="Cambria Math"/>
              </a:rPr>
              <a:t> </a:t>
            </a:r>
            <a:r>
              <a:rPr sz="2800" spc="-5" dirty="0">
                <a:latin typeface="Cambria" panose="02040503050406030204" pitchFamily="18" charset="0"/>
                <a:ea typeface="Cambria" panose="02040503050406030204" pitchFamily="18" charset="0"/>
                <a:cs typeface="Cambria Math"/>
              </a:rPr>
              <a:t>𝑖𝑙</a:t>
            </a:r>
            <a:r>
              <a:rPr sz="2800" dirty="0">
                <a:latin typeface="Cambria" panose="02040503050406030204" pitchFamily="18" charset="0"/>
                <a:ea typeface="Cambria" panose="02040503050406030204" pitchFamily="18" charset="0"/>
                <a:cs typeface="Cambria Math"/>
              </a:rPr>
              <a:t>𝑙</a:t>
            </a:r>
            <a:r>
              <a:rPr sz="2800" spc="-5" dirty="0">
                <a:latin typeface="Cambria" panose="02040503050406030204" pitchFamily="18" charset="0"/>
                <a:ea typeface="Cambria" panose="02040503050406030204" pitchFamily="18" charset="0"/>
                <a:cs typeface="Cambria Math"/>
              </a:rPr>
              <a:t>𝑢𝑚𝑖𝑛𝑎𝑡</a:t>
            </a:r>
            <a:r>
              <a:rPr sz="2800" dirty="0">
                <a:latin typeface="Cambria" panose="02040503050406030204" pitchFamily="18" charset="0"/>
                <a:ea typeface="Cambria" panose="02040503050406030204" pitchFamily="18" charset="0"/>
                <a:cs typeface="Cambria Math"/>
              </a:rPr>
              <a:t>𝑖</a:t>
            </a:r>
            <a:r>
              <a:rPr sz="2800" spc="-5" dirty="0">
                <a:latin typeface="Cambria" panose="02040503050406030204" pitchFamily="18" charset="0"/>
                <a:ea typeface="Cambria" panose="02040503050406030204" pitchFamily="18" charset="0"/>
                <a:cs typeface="Cambria Math"/>
              </a:rPr>
              <a:t>𝑜𝑛</a:t>
            </a:r>
            <a:r>
              <a:rPr sz="2800" dirty="0">
                <a:latin typeface="Cambria" panose="02040503050406030204" pitchFamily="18" charset="0"/>
                <a:ea typeface="Cambria" panose="02040503050406030204" pitchFamily="18" charset="0"/>
                <a:cs typeface="Cambria Math"/>
              </a:rPr>
              <a:t>	</a:t>
            </a:r>
            <a:r>
              <a:rPr sz="2800" spc="75" dirty="0">
                <a:latin typeface="Cambria" panose="02040503050406030204" pitchFamily="18" charset="0"/>
                <a:ea typeface="Cambria" panose="02040503050406030204" pitchFamily="18" charset="0"/>
                <a:cs typeface="Cambria Math"/>
              </a:rPr>
              <a:t>𝑥</a:t>
            </a:r>
            <a:r>
              <a:rPr sz="2800" spc="-5" dirty="0">
                <a:latin typeface="Cambria" panose="02040503050406030204" pitchFamily="18" charset="0"/>
                <a:ea typeface="Cambria" panose="02040503050406030204" pitchFamily="18" charset="0"/>
                <a:cs typeface="Cambria Math"/>
              </a:rPr>
              <a:t>,</a:t>
            </a:r>
            <a:r>
              <a:rPr sz="2800" spc="-150" dirty="0">
                <a:latin typeface="Cambria" panose="02040503050406030204" pitchFamily="18" charset="0"/>
                <a:ea typeface="Cambria" panose="02040503050406030204" pitchFamily="18" charset="0"/>
                <a:cs typeface="Cambria Math"/>
              </a:rPr>
              <a:t> </a:t>
            </a:r>
            <a:r>
              <a:rPr sz="2800" spc="35" dirty="0">
                <a:latin typeface="Cambria" panose="02040503050406030204" pitchFamily="18" charset="0"/>
                <a:ea typeface="Cambria" panose="02040503050406030204" pitchFamily="18" charset="0"/>
                <a:cs typeface="Cambria Math"/>
              </a:rPr>
              <a:t>𝑦</a:t>
            </a:r>
            <a:r>
              <a:rPr sz="2800" spc="-5" dirty="0">
                <a:latin typeface="Cambria" panose="02040503050406030204" pitchFamily="18" charset="0"/>
                <a:ea typeface="Cambria" panose="02040503050406030204" pitchFamily="18" charset="0"/>
                <a:cs typeface="Cambria Math"/>
              </a:rPr>
              <a:t>,</a:t>
            </a:r>
            <a:r>
              <a:rPr sz="2800" spc="-150" dirty="0">
                <a:latin typeface="Cambria" panose="02040503050406030204" pitchFamily="18" charset="0"/>
                <a:ea typeface="Cambria" panose="02040503050406030204" pitchFamily="18" charset="0"/>
                <a:cs typeface="Cambria Math"/>
              </a:rPr>
              <a:t> </a:t>
            </a:r>
            <a:r>
              <a:rPr sz="2800" spc="-5" dirty="0">
                <a:latin typeface="Cambria" panose="02040503050406030204" pitchFamily="18" charset="0"/>
                <a:ea typeface="Cambria" panose="02040503050406030204" pitchFamily="18" charset="0"/>
                <a:cs typeface="Cambria Math"/>
              </a:rPr>
              <a:t>𝜆</a:t>
            </a:r>
            <a:endParaRPr sz="2800">
              <a:latin typeface="Cambria" panose="02040503050406030204" pitchFamily="18" charset="0"/>
              <a:ea typeface="Cambria" panose="02040503050406030204" pitchFamily="18" charset="0"/>
              <a:cs typeface="Cambria Math"/>
            </a:endParaRPr>
          </a:p>
        </p:txBody>
      </p:sp>
      <p:sp>
        <p:nvSpPr>
          <p:cNvPr id="7" name="object 7"/>
          <p:cNvSpPr/>
          <p:nvPr/>
        </p:nvSpPr>
        <p:spPr>
          <a:xfrm>
            <a:off x="9044941" y="5961824"/>
            <a:ext cx="1092835" cy="328930"/>
          </a:xfrm>
          <a:custGeom>
            <a:avLst/>
            <a:gdLst/>
            <a:ahLst/>
            <a:cxnLst/>
            <a:rect l="l" t="t" r="r" b="b"/>
            <a:pathLst>
              <a:path w="1092834" h="328929">
                <a:moveTo>
                  <a:pt x="987425" y="0"/>
                </a:moveTo>
                <a:lnTo>
                  <a:pt x="982852" y="13360"/>
                </a:lnTo>
                <a:lnTo>
                  <a:pt x="1001829" y="21618"/>
                </a:lnTo>
                <a:lnTo>
                  <a:pt x="1018174" y="33054"/>
                </a:lnTo>
                <a:lnTo>
                  <a:pt x="1042924" y="65455"/>
                </a:lnTo>
                <a:lnTo>
                  <a:pt x="1057497" y="109172"/>
                </a:lnTo>
                <a:lnTo>
                  <a:pt x="1062354" y="162814"/>
                </a:lnTo>
                <a:lnTo>
                  <a:pt x="1061140" y="191819"/>
                </a:lnTo>
                <a:lnTo>
                  <a:pt x="1051425" y="241839"/>
                </a:lnTo>
                <a:lnTo>
                  <a:pt x="1031849" y="280906"/>
                </a:lnTo>
                <a:lnTo>
                  <a:pt x="1002079" y="307266"/>
                </a:lnTo>
                <a:lnTo>
                  <a:pt x="983360" y="315569"/>
                </a:lnTo>
                <a:lnTo>
                  <a:pt x="987425" y="328917"/>
                </a:lnTo>
                <a:lnTo>
                  <a:pt x="1032303" y="307868"/>
                </a:lnTo>
                <a:lnTo>
                  <a:pt x="1065276" y="271437"/>
                </a:lnTo>
                <a:lnTo>
                  <a:pt x="1085564" y="222651"/>
                </a:lnTo>
                <a:lnTo>
                  <a:pt x="1092327" y="164541"/>
                </a:lnTo>
                <a:lnTo>
                  <a:pt x="1090636" y="134392"/>
                </a:lnTo>
                <a:lnTo>
                  <a:pt x="1077110" y="80948"/>
                </a:lnTo>
                <a:lnTo>
                  <a:pt x="1050200" y="37438"/>
                </a:lnTo>
                <a:lnTo>
                  <a:pt x="1011287" y="8610"/>
                </a:lnTo>
                <a:lnTo>
                  <a:pt x="987425" y="0"/>
                </a:lnTo>
                <a:close/>
              </a:path>
              <a:path w="1092834" h="328929">
                <a:moveTo>
                  <a:pt x="104901" y="0"/>
                </a:moveTo>
                <a:lnTo>
                  <a:pt x="60229" y="21089"/>
                </a:lnTo>
                <a:lnTo>
                  <a:pt x="27177" y="57657"/>
                </a:lnTo>
                <a:lnTo>
                  <a:pt x="6826" y="106527"/>
                </a:lnTo>
                <a:lnTo>
                  <a:pt x="0" y="164541"/>
                </a:lnTo>
                <a:lnTo>
                  <a:pt x="1690" y="194761"/>
                </a:lnTo>
                <a:lnTo>
                  <a:pt x="15216" y="248210"/>
                </a:lnTo>
                <a:lnTo>
                  <a:pt x="42072" y="291575"/>
                </a:lnTo>
                <a:lnTo>
                  <a:pt x="81022" y="320316"/>
                </a:lnTo>
                <a:lnTo>
                  <a:pt x="104901" y="328917"/>
                </a:lnTo>
                <a:lnTo>
                  <a:pt x="109092" y="315569"/>
                </a:lnTo>
                <a:lnTo>
                  <a:pt x="90374" y="307266"/>
                </a:lnTo>
                <a:lnTo>
                  <a:pt x="74215" y="295711"/>
                </a:lnTo>
                <a:lnTo>
                  <a:pt x="49529" y="262851"/>
                </a:lnTo>
                <a:lnTo>
                  <a:pt x="34956" y="218162"/>
                </a:lnTo>
                <a:lnTo>
                  <a:pt x="30099" y="162814"/>
                </a:lnTo>
                <a:lnTo>
                  <a:pt x="31313" y="134753"/>
                </a:lnTo>
                <a:lnTo>
                  <a:pt x="41028" y="86072"/>
                </a:lnTo>
                <a:lnTo>
                  <a:pt x="60630" y="47668"/>
                </a:lnTo>
                <a:lnTo>
                  <a:pt x="90642" y="21618"/>
                </a:lnTo>
                <a:lnTo>
                  <a:pt x="109600" y="13360"/>
                </a:lnTo>
                <a:lnTo>
                  <a:pt x="104901" y="0"/>
                </a:lnTo>
                <a:close/>
              </a:path>
            </a:pathLst>
          </a:custGeom>
          <a:solidFill>
            <a:srgbClr val="0000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8" name="object 8"/>
          <p:cNvSpPr txBox="1"/>
          <p:nvPr/>
        </p:nvSpPr>
        <p:spPr>
          <a:xfrm>
            <a:off x="6866891" y="5861100"/>
            <a:ext cx="3161665" cy="452120"/>
          </a:xfrm>
          <a:prstGeom prst="rect">
            <a:avLst/>
          </a:prstGeom>
        </p:spPr>
        <p:txBody>
          <a:bodyPr vert="horz" wrap="square" lIns="0" tIns="12065" rIns="0" bIns="0" rtlCol="0">
            <a:spAutoFit/>
          </a:bodyPr>
          <a:lstStyle/>
          <a:p>
            <a:pPr marL="12700">
              <a:spcBef>
                <a:spcPts val="95"/>
              </a:spcBef>
              <a:tabLst>
                <a:tab pos="2295525" algn="l"/>
              </a:tabLst>
            </a:pPr>
            <a:r>
              <a:rPr sz="2800" spc="-5" dirty="0">
                <a:latin typeface="Cambria" panose="02040503050406030204" pitchFamily="18" charset="0"/>
                <a:ea typeface="Cambria" panose="02040503050406030204" pitchFamily="18" charset="0"/>
                <a:cs typeface="Cambria Math"/>
              </a:rPr>
              <a:t>∗</a:t>
            </a:r>
            <a:r>
              <a:rPr sz="2800" spc="10" dirty="0">
                <a:latin typeface="Cambria" panose="02040503050406030204" pitchFamily="18" charset="0"/>
                <a:ea typeface="Cambria" panose="02040503050406030204" pitchFamily="18" charset="0"/>
                <a:cs typeface="Cambria Math"/>
              </a:rPr>
              <a:t> </a:t>
            </a:r>
            <a:r>
              <a:rPr sz="2800" spc="-5" dirty="0">
                <a:latin typeface="Cambria" panose="02040503050406030204" pitchFamily="18" charset="0"/>
                <a:ea typeface="Cambria" panose="02040503050406030204" pitchFamily="18" charset="0"/>
                <a:cs typeface="Cambria Math"/>
              </a:rPr>
              <a:t>𝑟𝑒𝑓</a:t>
            </a:r>
            <a:r>
              <a:rPr sz="2800" dirty="0">
                <a:latin typeface="Cambria" panose="02040503050406030204" pitchFamily="18" charset="0"/>
                <a:ea typeface="Cambria" panose="02040503050406030204" pitchFamily="18" charset="0"/>
                <a:cs typeface="Cambria Math"/>
              </a:rPr>
              <a:t>𝑙</a:t>
            </a:r>
            <a:r>
              <a:rPr sz="2800" spc="-10" dirty="0">
                <a:latin typeface="Cambria" panose="02040503050406030204" pitchFamily="18" charset="0"/>
                <a:ea typeface="Cambria" panose="02040503050406030204" pitchFamily="18" charset="0"/>
                <a:cs typeface="Cambria Math"/>
              </a:rPr>
              <a:t>𝑒𝑐𝑡𝑎𝑛𝑐</a:t>
            </a:r>
            <a:r>
              <a:rPr sz="2800" spc="-5" dirty="0">
                <a:latin typeface="Cambria" panose="02040503050406030204" pitchFamily="18" charset="0"/>
                <a:ea typeface="Cambria" panose="02040503050406030204" pitchFamily="18" charset="0"/>
                <a:cs typeface="Cambria Math"/>
              </a:rPr>
              <a:t>𝑒</a:t>
            </a:r>
            <a:r>
              <a:rPr sz="2800" dirty="0">
                <a:latin typeface="Cambria" panose="02040503050406030204" pitchFamily="18" charset="0"/>
                <a:ea typeface="Cambria" panose="02040503050406030204" pitchFamily="18" charset="0"/>
                <a:cs typeface="Cambria Math"/>
              </a:rPr>
              <a:t>	</a:t>
            </a:r>
            <a:r>
              <a:rPr sz="2800" spc="75" dirty="0">
                <a:latin typeface="Cambria" panose="02040503050406030204" pitchFamily="18" charset="0"/>
                <a:ea typeface="Cambria" panose="02040503050406030204" pitchFamily="18" charset="0"/>
                <a:cs typeface="Cambria Math"/>
              </a:rPr>
              <a:t>𝑥</a:t>
            </a:r>
            <a:r>
              <a:rPr sz="2800" spc="-5" dirty="0">
                <a:latin typeface="Cambria" panose="02040503050406030204" pitchFamily="18" charset="0"/>
                <a:ea typeface="Cambria" panose="02040503050406030204" pitchFamily="18" charset="0"/>
                <a:cs typeface="Cambria Math"/>
              </a:rPr>
              <a:t>,</a:t>
            </a:r>
            <a:r>
              <a:rPr sz="2800" spc="-150" dirty="0">
                <a:latin typeface="Cambria" panose="02040503050406030204" pitchFamily="18" charset="0"/>
                <a:ea typeface="Cambria" panose="02040503050406030204" pitchFamily="18" charset="0"/>
                <a:cs typeface="Cambria Math"/>
              </a:rPr>
              <a:t> </a:t>
            </a:r>
            <a:r>
              <a:rPr sz="2800" spc="35" dirty="0">
                <a:latin typeface="Cambria" panose="02040503050406030204" pitchFamily="18" charset="0"/>
                <a:ea typeface="Cambria" panose="02040503050406030204" pitchFamily="18" charset="0"/>
                <a:cs typeface="Cambria Math"/>
              </a:rPr>
              <a:t>𝑦</a:t>
            </a:r>
            <a:r>
              <a:rPr sz="2800" spc="-5" dirty="0">
                <a:latin typeface="Cambria" panose="02040503050406030204" pitchFamily="18" charset="0"/>
                <a:ea typeface="Cambria" panose="02040503050406030204" pitchFamily="18" charset="0"/>
                <a:cs typeface="Cambria Math"/>
              </a:rPr>
              <a:t>,</a:t>
            </a:r>
            <a:r>
              <a:rPr sz="2800" spc="-150" dirty="0">
                <a:latin typeface="Cambria" panose="02040503050406030204" pitchFamily="18" charset="0"/>
                <a:ea typeface="Cambria" panose="02040503050406030204" pitchFamily="18" charset="0"/>
                <a:cs typeface="Cambria Math"/>
              </a:rPr>
              <a:t> </a:t>
            </a:r>
            <a:r>
              <a:rPr sz="2800" spc="-5" dirty="0">
                <a:latin typeface="Cambria" panose="02040503050406030204" pitchFamily="18" charset="0"/>
                <a:ea typeface="Cambria" panose="02040503050406030204" pitchFamily="18" charset="0"/>
                <a:cs typeface="Cambria Math"/>
              </a:rPr>
              <a:t>𝜆</a:t>
            </a:r>
            <a:endParaRPr sz="2800">
              <a:latin typeface="Cambria" panose="02040503050406030204" pitchFamily="18" charset="0"/>
              <a:ea typeface="Cambria" panose="02040503050406030204" pitchFamily="18" charset="0"/>
              <a:cs typeface="Cambria Math"/>
            </a:endParaRPr>
          </a:p>
        </p:txBody>
      </p:sp>
      <p:pic>
        <p:nvPicPr>
          <p:cNvPr id="9" name="object 9"/>
          <p:cNvPicPr/>
          <p:nvPr/>
        </p:nvPicPr>
        <p:blipFill>
          <a:blip r:embed="rId2" cstate="print"/>
          <a:stretch>
            <a:fillRect/>
          </a:stretch>
        </p:blipFill>
        <p:spPr>
          <a:xfrm>
            <a:off x="6395171" y="2589902"/>
            <a:ext cx="4105103" cy="3120291"/>
          </a:xfrm>
          <a:prstGeom prst="rect">
            <a:avLst/>
          </a:prstGeom>
        </p:spPr>
      </p:pic>
      <p:sp>
        <p:nvSpPr>
          <p:cNvPr id="10" name="object 10"/>
          <p:cNvSpPr/>
          <p:nvPr/>
        </p:nvSpPr>
        <p:spPr>
          <a:xfrm>
            <a:off x="2366823" y="3375025"/>
            <a:ext cx="1092835" cy="328930"/>
          </a:xfrm>
          <a:custGeom>
            <a:avLst/>
            <a:gdLst/>
            <a:ahLst/>
            <a:cxnLst/>
            <a:rect l="l" t="t" r="r" b="b"/>
            <a:pathLst>
              <a:path w="1092835" h="328929">
                <a:moveTo>
                  <a:pt x="987374" y="0"/>
                </a:moveTo>
                <a:lnTo>
                  <a:pt x="982802" y="13335"/>
                </a:lnTo>
                <a:lnTo>
                  <a:pt x="1001778" y="21578"/>
                </a:lnTo>
                <a:lnTo>
                  <a:pt x="1018124" y="32988"/>
                </a:lnTo>
                <a:lnTo>
                  <a:pt x="1042873" y="65404"/>
                </a:lnTo>
                <a:lnTo>
                  <a:pt x="1057446" y="109092"/>
                </a:lnTo>
                <a:lnTo>
                  <a:pt x="1062304" y="162687"/>
                </a:lnTo>
                <a:lnTo>
                  <a:pt x="1061089" y="191736"/>
                </a:lnTo>
                <a:lnTo>
                  <a:pt x="1051374" y="241786"/>
                </a:lnTo>
                <a:lnTo>
                  <a:pt x="1031798" y="280838"/>
                </a:lnTo>
                <a:lnTo>
                  <a:pt x="1002028" y="307179"/>
                </a:lnTo>
                <a:lnTo>
                  <a:pt x="983310" y="315468"/>
                </a:lnTo>
                <a:lnTo>
                  <a:pt x="987374" y="328802"/>
                </a:lnTo>
                <a:lnTo>
                  <a:pt x="1032252" y="307768"/>
                </a:lnTo>
                <a:lnTo>
                  <a:pt x="1065225" y="271399"/>
                </a:lnTo>
                <a:lnTo>
                  <a:pt x="1085513" y="222599"/>
                </a:lnTo>
                <a:lnTo>
                  <a:pt x="1092276" y="164464"/>
                </a:lnTo>
                <a:lnTo>
                  <a:pt x="1090585" y="134344"/>
                </a:lnTo>
                <a:lnTo>
                  <a:pt x="1077060" y="80865"/>
                </a:lnTo>
                <a:lnTo>
                  <a:pt x="1050149" y="37361"/>
                </a:lnTo>
                <a:lnTo>
                  <a:pt x="1011236" y="8596"/>
                </a:lnTo>
                <a:lnTo>
                  <a:pt x="987374" y="0"/>
                </a:lnTo>
                <a:close/>
              </a:path>
              <a:path w="1092835" h="328929">
                <a:moveTo>
                  <a:pt x="104901" y="0"/>
                </a:moveTo>
                <a:lnTo>
                  <a:pt x="60144" y="21050"/>
                </a:lnTo>
                <a:lnTo>
                  <a:pt x="27139" y="57530"/>
                </a:lnTo>
                <a:lnTo>
                  <a:pt x="6783" y="106473"/>
                </a:lnTo>
                <a:lnTo>
                  <a:pt x="0" y="164464"/>
                </a:lnTo>
                <a:lnTo>
                  <a:pt x="1690" y="194710"/>
                </a:lnTo>
                <a:lnTo>
                  <a:pt x="15216" y="248154"/>
                </a:lnTo>
                <a:lnTo>
                  <a:pt x="42060" y="291494"/>
                </a:lnTo>
                <a:lnTo>
                  <a:pt x="80984" y="320208"/>
                </a:lnTo>
                <a:lnTo>
                  <a:pt x="104901" y="328802"/>
                </a:lnTo>
                <a:lnTo>
                  <a:pt x="109054" y="315468"/>
                </a:lnTo>
                <a:lnTo>
                  <a:pt x="90316" y="307179"/>
                </a:lnTo>
                <a:lnTo>
                  <a:pt x="74145" y="295640"/>
                </a:lnTo>
                <a:lnTo>
                  <a:pt x="49504" y="262763"/>
                </a:lnTo>
                <a:lnTo>
                  <a:pt x="34874" y="218106"/>
                </a:lnTo>
                <a:lnTo>
                  <a:pt x="29997" y="162687"/>
                </a:lnTo>
                <a:lnTo>
                  <a:pt x="31216" y="134663"/>
                </a:lnTo>
                <a:lnTo>
                  <a:pt x="40970" y="85998"/>
                </a:lnTo>
                <a:lnTo>
                  <a:pt x="60574" y="47589"/>
                </a:lnTo>
                <a:lnTo>
                  <a:pt x="90611" y="21578"/>
                </a:lnTo>
                <a:lnTo>
                  <a:pt x="109575" y="13335"/>
                </a:lnTo>
                <a:lnTo>
                  <a:pt x="104901" y="0"/>
                </a:lnTo>
                <a:close/>
              </a:path>
            </a:pathLst>
          </a:custGeom>
          <a:solidFill>
            <a:srgbClr val="0000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1" name="object 11"/>
          <p:cNvSpPr txBox="1"/>
          <p:nvPr/>
        </p:nvSpPr>
        <p:spPr>
          <a:xfrm>
            <a:off x="1792630" y="2390647"/>
            <a:ext cx="3517900" cy="1334770"/>
          </a:xfrm>
          <a:prstGeom prst="rect">
            <a:avLst/>
          </a:prstGeom>
        </p:spPr>
        <p:txBody>
          <a:bodyPr vert="horz" wrap="square" lIns="0" tIns="12700" rIns="0" bIns="0" rtlCol="0">
            <a:spAutoFit/>
          </a:bodyPr>
          <a:lstStyle/>
          <a:p>
            <a:pPr marL="562610">
              <a:spcBef>
                <a:spcPts val="100"/>
              </a:spcBef>
            </a:pPr>
            <a:r>
              <a:rPr sz="2400" spc="-5" dirty="0">
                <a:latin typeface="Cambria" panose="02040503050406030204" pitchFamily="18" charset="0"/>
                <a:ea typeface="Cambria" panose="02040503050406030204" pitchFamily="18" charset="0"/>
                <a:cs typeface="Calibri"/>
              </a:rPr>
              <a:t>Cone</a:t>
            </a:r>
            <a:r>
              <a:rPr sz="2400" spc="-55" dirty="0">
                <a:latin typeface="Cambria" panose="02040503050406030204" pitchFamily="18" charset="0"/>
                <a:ea typeface="Cambria" panose="02040503050406030204" pitchFamily="18" charset="0"/>
                <a:cs typeface="Calibri"/>
              </a:rPr>
              <a:t> </a:t>
            </a:r>
            <a:r>
              <a:rPr sz="2400" spc="-5" dirty="0">
                <a:latin typeface="Cambria" panose="02040503050406030204" pitchFamily="18" charset="0"/>
                <a:ea typeface="Cambria" panose="02040503050406030204" pitchFamily="18" charset="0"/>
                <a:cs typeface="Calibri"/>
              </a:rPr>
              <a:t>response</a:t>
            </a:r>
            <a:endParaRPr sz="2400" dirty="0">
              <a:latin typeface="Cambria" panose="02040503050406030204" pitchFamily="18" charset="0"/>
              <a:ea typeface="Cambria" panose="02040503050406030204" pitchFamily="18" charset="0"/>
              <a:cs typeface="Calibri"/>
            </a:endParaRPr>
          </a:p>
          <a:p>
            <a:pPr>
              <a:spcBef>
                <a:spcPts val="40"/>
              </a:spcBef>
            </a:pPr>
            <a:endParaRPr sz="3300" dirty="0">
              <a:latin typeface="Cambria" panose="02040503050406030204" pitchFamily="18" charset="0"/>
              <a:ea typeface="Cambria" panose="02040503050406030204" pitchFamily="18" charset="0"/>
              <a:cs typeface="Calibri"/>
            </a:endParaRPr>
          </a:p>
          <a:p>
            <a:pPr marL="50800">
              <a:tabLst>
                <a:tab pos="690245" algn="l"/>
                <a:tab pos="1776095" algn="l"/>
              </a:tabLst>
            </a:pPr>
            <a:r>
              <a:rPr sz="2800" spc="610" dirty="0">
                <a:latin typeface="Cambria" panose="02040503050406030204" pitchFamily="18" charset="0"/>
                <a:ea typeface="Cambria" panose="02040503050406030204" pitchFamily="18" charset="0"/>
                <a:cs typeface="Cambria Math"/>
              </a:rPr>
              <a:t>∫</a:t>
            </a:r>
            <a:r>
              <a:rPr sz="2800" spc="-150" dirty="0">
                <a:latin typeface="Cambria" panose="02040503050406030204" pitchFamily="18" charset="0"/>
                <a:ea typeface="Cambria" panose="02040503050406030204" pitchFamily="18" charset="0"/>
                <a:cs typeface="Cambria Math"/>
              </a:rPr>
              <a:t> </a:t>
            </a:r>
            <a:r>
              <a:rPr sz="2800" spc="-5" dirty="0">
                <a:latin typeface="Cambria" panose="02040503050406030204" pitchFamily="18" charset="0"/>
                <a:ea typeface="Cambria" panose="02040503050406030204" pitchFamily="18" charset="0"/>
                <a:cs typeface="Cambria Math"/>
              </a:rPr>
              <a:t>𝐼	</a:t>
            </a:r>
            <a:r>
              <a:rPr sz="2800" spc="35" dirty="0">
                <a:latin typeface="Cambria" panose="02040503050406030204" pitchFamily="18" charset="0"/>
                <a:ea typeface="Cambria" panose="02040503050406030204" pitchFamily="18" charset="0"/>
                <a:cs typeface="Cambria Math"/>
              </a:rPr>
              <a:t>𝑥,</a:t>
            </a:r>
            <a:r>
              <a:rPr sz="2800" spc="-150" dirty="0">
                <a:latin typeface="Cambria" panose="02040503050406030204" pitchFamily="18" charset="0"/>
                <a:ea typeface="Cambria" panose="02040503050406030204" pitchFamily="18" charset="0"/>
                <a:cs typeface="Cambria Math"/>
              </a:rPr>
              <a:t> </a:t>
            </a:r>
            <a:r>
              <a:rPr sz="2800" spc="20" dirty="0">
                <a:latin typeface="Cambria" panose="02040503050406030204" pitchFamily="18" charset="0"/>
                <a:ea typeface="Cambria" panose="02040503050406030204" pitchFamily="18" charset="0"/>
                <a:cs typeface="Cambria Math"/>
              </a:rPr>
              <a:t>𝑦,</a:t>
            </a:r>
            <a:r>
              <a:rPr sz="2800" spc="-145" dirty="0">
                <a:latin typeface="Cambria" panose="02040503050406030204" pitchFamily="18" charset="0"/>
                <a:ea typeface="Cambria" panose="02040503050406030204" pitchFamily="18" charset="0"/>
                <a:cs typeface="Cambria Math"/>
              </a:rPr>
              <a:t> </a:t>
            </a:r>
            <a:r>
              <a:rPr sz="2800" spc="-5" dirty="0">
                <a:latin typeface="Cambria" panose="02040503050406030204" pitchFamily="18" charset="0"/>
                <a:ea typeface="Cambria" panose="02040503050406030204" pitchFamily="18" charset="0"/>
                <a:cs typeface="Cambria Math"/>
              </a:rPr>
              <a:t>𝜆	</a:t>
            </a:r>
            <a:r>
              <a:rPr sz="2800" spc="20" dirty="0">
                <a:latin typeface="Cambria" panose="02040503050406030204" pitchFamily="18" charset="0"/>
                <a:ea typeface="Cambria" panose="02040503050406030204" pitchFamily="18" charset="0"/>
                <a:cs typeface="Cambria Math"/>
              </a:rPr>
              <a:t>𝐶</a:t>
            </a:r>
            <a:r>
              <a:rPr sz="3075" spc="30" baseline="-16260" dirty="0">
                <a:latin typeface="Cambria" panose="02040503050406030204" pitchFamily="18" charset="0"/>
                <a:ea typeface="Cambria" panose="02040503050406030204" pitchFamily="18" charset="0"/>
                <a:cs typeface="Cambria Math"/>
              </a:rPr>
              <a:t>𝐿𝑀𝑆</a:t>
            </a:r>
            <a:r>
              <a:rPr sz="2800" spc="20" dirty="0">
                <a:latin typeface="Cambria" panose="02040503050406030204" pitchFamily="18" charset="0"/>
                <a:ea typeface="Cambria" panose="02040503050406030204" pitchFamily="18" charset="0"/>
                <a:cs typeface="Cambria Math"/>
              </a:rPr>
              <a:t>(𝜆)</a:t>
            </a:r>
            <a:r>
              <a:rPr sz="2800" spc="-50" dirty="0">
                <a:latin typeface="Cambria" panose="02040503050406030204" pitchFamily="18" charset="0"/>
                <a:ea typeface="Cambria" panose="02040503050406030204" pitchFamily="18" charset="0"/>
                <a:cs typeface="Cambria Math"/>
              </a:rPr>
              <a:t> </a:t>
            </a:r>
            <a:r>
              <a:rPr sz="2800" spc="-5" dirty="0">
                <a:latin typeface="Cambria" panose="02040503050406030204" pitchFamily="18" charset="0"/>
                <a:ea typeface="Cambria" panose="02040503050406030204" pitchFamily="18" charset="0"/>
                <a:cs typeface="Cambria Math"/>
              </a:rPr>
              <a:t>𝑑𝜆</a:t>
            </a:r>
            <a:endParaRPr sz="2800" dirty="0">
              <a:latin typeface="Cambria" panose="02040503050406030204" pitchFamily="18" charset="0"/>
              <a:ea typeface="Cambria" panose="02040503050406030204" pitchFamily="18" charset="0"/>
              <a:cs typeface="Cambria Math"/>
            </a:endParaRPr>
          </a:p>
        </p:txBody>
      </p:sp>
      <p:sp>
        <p:nvSpPr>
          <p:cNvPr id="12" name="object 12"/>
          <p:cNvSpPr/>
          <p:nvPr/>
        </p:nvSpPr>
        <p:spPr>
          <a:xfrm>
            <a:off x="2563431" y="3934206"/>
            <a:ext cx="248920" cy="1877695"/>
          </a:xfrm>
          <a:custGeom>
            <a:avLst/>
            <a:gdLst/>
            <a:ahLst/>
            <a:cxnLst/>
            <a:rect l="l" t="t" r="r" b="b"/>
            <a:pathLst>
              <a:path w="248919" h="1877695">
                <a:moveTo>
                  <a:pt x="8788" y="1796567"/>
                </a:moveTo>
                <a:lnTo>
                  <a:pt x="0" y="1875332"/>
                </a:lnTo>
                <a:lnTo>
                  <a:pt x="19684" y="1877529"/>
                </a:lnTo>
                <a:lnTo>
                  <a:pt x="28486" y="1798764"/>
                </a:lnTo>
                <a:lnTo>
                  <a:pt x="8788" y="1796567"/>
                </a:lnTo>
                <a:close/>
              </a:path>
              <a:path w="248919" h="1877695">
                <a:moveTo>
                  <a:pt x="24180" y="1658734"/>
                </a:moveTo>
                <a:lnTo>
                  <a:pt x="15392" y="1737499"/>
                </a:lnTo>
                <a:lnTo>
                  <a:pt x="35077" y="1739696"/>
                </a:lnTo>
                <a:lnTo>
                  <a:pt x="43878" y="1660944"/>
                </a:lnTo>
                <a:lnTo>
                  <a:pt x="24180" y="1658734"/>
                </a:lnTo>
                <a:close/>
              </a:path>
              <a:path w="248919" h="1877695">
                <a:moveTo>
                  <a:pt x="39573" y="1520952"/>
                </a:moveTo>
                <a:lnTo>
                  <a:pt x="30784" y="1599692"/>
                </a:lnTo>
                <a:lnTo>
                  <a:pt x="50469" y="1601851"/>
                </a:lnTo>
                <a:lnTo>
                  <a:pt x="59270" y="1523111"/>
                </a:lnTo>
                <a:lnTo>
                  <a:pt x="39573" y="1520952"/>
                </a:lnTo>
                <a:close/>
              </a:path>
              <a:path w="248919" h="1877695">
                <a:moveTo>
                  <a:pt x="54965" y="1383030"/>
                </a:moveTo>
                <a:lnTo>
                  <a:pt x="46177" y="1461897"/>
                </a:lnTo>
                <a:lnTo>
                  <a:pt x="65862" y="1464056"/>
                </a:lnTo>
                <a:lnTo>
                  <a:pt x="74663" y="1385316"/>
                </a:lnTo>
                <a:lnTo>
                  <a:pt x="54965" y="1383030"/>
                </a:lnTo>
                <a:close/>
              </a:path>
              <a:path w="248919" h="1877695">
                <a:moveTo>
                  <a:pt x="70358" y="1245235"/>
                </a:moveTo>
                <a:lnTo>
                  <a:pt x="61569" y="1323975"/>
                </a:lnTo>
                <a:lnTo>
                  <a:pt x="81254" y="1326261"/>
                </a:lnTo>
                <a:lnTo>
                  <a:pt x="90055" y="1247521"/>
                </a:lnTo>
                <a:lnTo>
                  <a:pt x="70358" y="1245235"/>
                </a:lnTo>
                <a:close/>
              </a:path>
              <a:path w="248919" h="1877695">
                <a:moveTo>
                  <a:pt x="85750" y="1107440"/>
                </a:moveTo>
                <a:lnTo>
                  <a:pt x="76962" y="1186180"/>
                </a:lnTo>
                <a:lnTo>
                  <a:pt x="96647" y="1188339"/>
                </a:lnTo>
                <a:lnTo>
                  <a:pt x="105435" y="1109599"/>
                </a:lnTo>
                <a:lnTo>
                  <a:pt x="85750" y="1107440"/>
                </a:lnTo>
                <a:close/>
              </a:path>
              <a:path w="248919" h="1877695">
                <a:moveTo>
                  <a:pt x="101142" y="969645"/>
                </a:moveTo>
                <a:lnTo>
                  <a:pt x="92354" y="1048385"/>
                </a:lnTo>
                <a:lnTo>
                  <a:pt x="112039" y="1050544"/>
                </a:lnTo>
                <a:lnTo>
                  <a:pt x="120827" y="971804"/>
                </a:lnTo>
                <a:lnTo>
                  <a:pt x="101142" y="969645"/>
                </a:lnTo>
                <a:close/>
              </a:path>
              <a:path w="248919" h="1877695">
                <a:moveTo>
                  <a:pt x="116535" y="831723"/>
                </a:moveTo>
                <a:lnTo>
                  <a:pt x="107734" y="910590"/>
                </a:lnTo>
                <a:lnTo>
                  <a:pt x="127431" y="912749"/>
                </a:lnTo>
                <a:lnTo>
                  <a:pt x="136220" y="834009"/>
                </a:lnTo>
                <a:lnTo>
                  <a:pt x="116535" y="831723"/>
                </a:lnTo>
                <a:close/>
              </a:path>
              <a:path w="248919" h="1877695">
                <a:moveTo>
                  <a:pt x="131927" y="693928"/>
                </a:moveTo>
                <a:lnTo>
                  <a:pt x="123126" y="772668"/>
                </a:lnTo>
                <a:lnTo>
                  <a:pt x="142824" y="774954"/>
                </a:lnTo>
                <a:lnTo>
                  <a:pt x="151612" y="696087"/>
                </a:lnTo>
                <a:lnTo>
                  <a:pt x="131927" y="693928"/>
                </a:lnTo>
                <a:close/>
              </a:path>
              <a:path w="248919" h="1877695">
                <a:moveTo>
                  <a:pt x="147319" y="556133"/>
                </a:moveTo>
                <a:lnTo>
                  <a:pt x="138518" y="634873"/>
                </a:lnTo>
                <a:lnTo>
                  <a:pt x="158216" y="637032"/>
                </a:lnTo>
                <a:lnTo>
                  <a:pt x="167005" y="558292"/>
                </a:lnTo>
                <a:lnTo>
                  <a:pt x="147319" y="556133"/>
                </a:lnTo>
                <a:close/>
              </a:path>
              <a:path w="248919" h="1877695">
                <a:moveTo>
                  <a:pt x="162712" y="418338"/>
                </a:moveTo>
                <a:lnTo>
                  <a:pt x="153911" y="497078"/>
                </a:lnTo>
                <a:lnTo>
                  <a:pt x="173609" y="499237"/>
                </a:lnTo>
                <a:lnTo>
                  <a:pt x="182397" y="420497"/>
                </a:lnTo>
                <a:lnTo>
                  <a:pt x="162712" y="418338"/>
                </a:lnTo>
                <a:close/>
              </a:path>
              <a:path w="248919" h="1877695">
                <a:moveTo>
                  <a:pt x="178104" y="280416"/>
                </a:moveTo>
                <a:lnTo>
                  <a:pt x="169303" y="359283"/>
                </a:lnTo>
                <a:lnTo>
                  <a:pt x="189001" y="361442"/>
                </a:lnTo>
                <a:lnTo>
                  <a:pt x="197789" y="282702"/>
                </a:lnTo>
                <a:lnTo>
                  <a:pt x="178104" y="280416"/>
                </a:lnTo>
                <a:close/>
              </a:path>
              <a:path w="248919" h="1877695">
                <a:moveTo>
                  <a:pt x="193497" y="142621"/>
                </a:moveTo>
                <a:lnTo>
                  <a:pt x="184696" y="221361"/>
                </a:lnTo>
                <a:lnTo>
                  <a:pt x="204393" y="223647"/>
                </a:lnTo>
                <a:lnTo>
                  <a:pt x="213182" y="144780"/>
                </a:lnTo>
                <a:lnTo>
                  <a:pt x="193497" y="142621"/>
                </a:lnTo>
                <a:close/>
              </a:path>
              <a:path w="248919" h="1877695">
                <a:moveTo>
                  <a:pt x="201085" y="74646"/>
                </a:moveTo>
                <a:lnTo>
                  <a:pt x="200088" y="83566"/>
                </a:lnTo>
                <a:lnTo>
                  <a:pt x="219786" y="85725"/>
                </a:lnTo>
                <a:lnTo>
                  <a:pt x="220777" y="76857"/>
                </a:lnTo>
                <a:lnTo>
                  <a:pt x="201085" y="74646"/>
                </a:lnTo>
                <a:close/>
              </a:path>
              <a:path w="248919" h="1877695">
                <a:moveTo>
                  <a:pt x="242215" y="61976"/>
                </a:moveTo>
                <a:lnTo>
                  <a:pt x="202501" y="61976"/>
                </a:lnTo>
                <a:lnTo>
                  <a:pt x="222186" y="64262"/>
                </a:lnTo>
                <a:lnTo>
                  <a:pt x="220777" y="76857"/>
                </a:lnTo>
                <a:lnTo>
                  <a:pt x="248856" y="80010"/>
                </a:lnTo>
                <a:lnTo>
                  <a:pt x="242215" y="61976"/>
                </a:lnTo>
                <a:close/>
              </a:path>
              <a:path w="248919" h="1877695">
                <a:moveTo>
                  <a:pt x="202501" y="61976"/>
                </a:moveTo>
                <a:lnTo>
                  <a:pt x="201085" y="74646"/>
                </a:lnTo>
                <a:lnTo>
                  <a:pt x="220777" y="76857"/>
                </a:lnTo>
                <a:lnTo>
                  <a:pt x="222186" y="64262"/>
                </a:lnTo>
                <a:lnTo>
                  <a:pt x="202501" y="61976"/>
                </a:lnTo>
                <a:close/>
              </a:path>
              <a:path w="248919" h="1877695">
                <a:moveTo>
                  <a:pt x="219392" y="0"/>
                </a:moveTo>
                <a:lnTo>
                  <a:pt x="173075" y="71501"/>
                </a:lnTo>
                <a:lnTo>
                  <a:pt x="201085" y="74646"/>
                </a:lnTo>
                <a:lnTo>
                  <a:pt x="202501" y="61976"/>
                </a:lnTo>
                <a:lnTo>
                  <a:pt x="242215" y="61976"/>
                </a:lnTo>
                <a:lnTo>
                  <a:pt x="219392" y="0"/>
                </a:lnTo>
                <a:close/>
              </a:path>
            </a:pathLst>
          </a:custGeom>
          <a:solidFill>
            <a:srgbClr val="0000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3" name="Date Placeholder 12"/>
          <p:cNvSpPr>
            <a:spLocks noGrp="1"/>
          </p:cNvSpPr>
          <p:nvPr>
            <p:ph type="dt" sz="half" idx="10"/>
          </p:nvPr>
        </p:nvSpPr>
        <p:spPr/>
        <p:txBody>
          <a:bodyPr/>
          <a:lstStyle/>
          <a:p>
            <a:fld id="{CC4BB593-128A-439F-9B6A-B155CE9F7D77}" type="datetime1">
              <a:rPr lang="en-US" smtClean="0"/>
              <a:t>7/27/2023</a:t>
            </a:fld>
            <a:endParaRPr lang="en-US"/>
          </a:p>
        </p:txBody>
      </p:sp>
      <p:sp>
        <p:nvSpPr>
          <p:cNvPr id="14" name="Slide Number Placeholder 13"/>
          <p:cNvSpPr>
            <a:spLocks noGrp="1"/>
          </p:cNvSpPr>
          <p:nvPr>
            <p:ph type="sldNum" sz="quarter" idx="12"/>
          </p:nvPr>
        </p:nvSpPr>
        <p:spPr/>
        <p:txBody>
          <a:bodyPr/>
          <a:lstStyle/>
          <a:p>
            <a:fld id="{F7538EF2-3B4A-43EB-A07E-4B2FF3B02ADE}" type="slidenum">
              <a:rPr lang="en-US" smtClean="0"/>
              <a:t>35</a:t>
            </a:fld>
            <a:endParaRPr lang="en-US"/>
          </a:p>
        </p:txBody>
      </p:sp>
      <p:sp>
        <p:nvSpPr>
          <p:cNvPr id="16" name="TextBox 15">
            <a:extLst>
              <a:ext uri="{FF2B5EF4-FFF2-40B4-BE49-F238E27FC236}">
                <a16:creationId xmlns:a16="http://schemas.microsoft.com/office/drawing/2014/main" id="{24239DC0-3C74-43D9-835C-CFF48C525631}"/>
              </a:ext>
            </a:extLst>
          </p:cNvPr>
          <p:cNvSpPr txBox="1"/>
          <p:nvPr/>
        </p:nvSpPr>
        <p:spPr>
          <a:xfrm>
            <a:off x="412444" y="1005359"/>
            <a:ext cx="11503036" cy="1200329"/>
          </a:xfrm>
          <a:prstGeom prst="rect">
            <a:avLst/>
          </a:prstGeom>
          <a:noFill/>
        </p:spPr>
        <p:txBody>
          <a:bodyPr wrap="square">
            <a:spAutoFit/>
          </a:bodyPr>
          <a:lstStyle/>
          <a:p>
            <a:pPr algn="l"/>
            <a:r>
              <a:rPr lang="en-US" b="0" i="0" dirty="0">
                <a:effectLst/>
                <a:latin typeface="Cambria" panose="02040503050406030204" pitchFamily="18" charset="0"/>
                <a:ea typeface="Cambria" panose="02040503050406030204" pitchFamily="18" charset="0"/>
              </a:rPr>
              <a:t>Types of Cones: The three types of cones are named based on their sensitivity to different colors of light:</a:t>
            </a:r>
          </a:p>
          <a:p>
            <a:pPr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rPr>
              <a:t>L cones (long-wavelength) are most sensitive to red light.</a:t>
            </a:r>
          </a:p>
          <a:p>
            <a:pPr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rPr>
              <a:t>M cones (medium-wavelength) are most sensitive to green light.</a:t>
            </a:r>
          </a:p>
          <a:p>
            <a:pPr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rPr>
              <a:t>S cones (short-wavelength) are most sensitive to blue light.</a:t>
            </a:r>
          </a:p>
        </p:txBody>
      </p:sp>
    </p:spTree>
    <p:extLst>
      <p:ext uri="{BB962C8B-B14F-4D97-AF65-F5344CB8AC3E}">
        <p14:creationId xmlns:p14="http://schemas.microsoft.com/office/powerpoint/2010/main" val="3290082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7920" y="189387"/>
            <a:ext cx="6482333" cy="689932"/>
          </a:xfrm>
          <a:prstGeom prst="rect">
            <a:avLst/>
          </a:prstGeom>
        </p:spPr>
        <p:txBody>
          <a:bodyPr vert="horz" wrap="square" lIns="0" tIns="12700" rIns="0" bIns="0" rtlCol="0" anchor="ctr">
            <a:spAutoFit/>
          </a:bodyPr>
          <a:lstStyle/>
          <a:p>
            <a:pPr marL="12700" algn="ctr">
              <a:lnSpc>
                <a:spcPct val="100000"/>
              </a:lnSpc>
              <a:spcBef>
                <a:spcPts val="100"/>
              </a:spcBef>
            </a:pPr>
            <a:r>
              <a:rPr b="1" spc="-15" dirty="0">
                <a:latin typeface="Cambria" panose="02040503050406030204" pitchFamily="18" charset="0"/>
                <a:ea typeface="Cambria" panose="02040503050406030204" pitchFamily="18" charset="0"/>
              </a:rPr>
              <a:t>Surface</a:t>
            </a:r>
            <a:r>
              <a:rPr b="1" spc="-45" dirty="0">
                <a:latin typeface="Cambria" panose="02040503050406030204" pitchFamily="18" charset="0"/>
                <a:ea typeface="Cambria" panose="02040503050406030204" pitchFamily="18" charset="0"/>
              </a:rPr>
              <a:t> </a:t>
            </a:r>
            <a:r>
              <a:rPr b="1" spc="-5" dirty="0">
                <a:latin typeface="Cambria" panose="02040503050406030204" pitchFamily="18" charset="0"/>
                <a:ea typeface="Cambria" panose="02040503050406030204" pitchFamily="18" charset="0"/>
              </a:rPr>
              <a:t>Color</a:t>
            </a:r>
            <a:r>
              <a:rPr b="1" spc="-25" dirty="0">
                <a:latin typeface="Cambria" panose="02040503050406030204" pitchFamily="18" charset="0"/>
                <a:ea typeface="Cambria" panose="02040503050406030204" pitchFamily="18" charset="0"/>
              </a:rPr>
              <a:t> </a:t>
            </a:r>
            <a:r>
              <a:rPr b="1" spc="-20" dirty="0">
                <a:latin typeface="Cambria" panose="02040503050406030204" pitchFamily="18" charset="0"/>
                <a:ea typeface="Cambria" panose="02040503050406030204" pitchFamily="18" charset="0"/>
              </a:rPr>
              <a:t>Perception</a:t>
            </a:r>
          </a:p>
        </p:txBody>
      </p:sp>
      <p:sp>
        <p:nvSpPr>
          <p:cNvPr id="4" name="object 4"/>
          <p:cNvSpPr txBox="1"/>
          <p:nvPr/>
        </p:nvSpPr>
        <p:spPr>
          <a:xfrm>
            <a:off x="1949298" y="1318387"/>
            <a:ext cx="8011312" cy="1113125"/>
          </a:xfrm>
          <a:prstGeom prst="rect">
            <a:avLst/>
          </a:prstGeom>
        </p:spPr>
        <p:txBody>
          <a:bodyPr vert="horz" wrap="square" lIns="0" tIns="12700" rIns="0" bIns="0" rtlCol="0">
            <a:spAutoFit/>
          </a:bodyPr>
          <a:lstStyle/>
          <a:p>
            <a:pPr marL="12700">
              <a:spcBef>
                <a:spcPts val="100"/>
              </a:spcBef>
              <a:tabLst>
                <a:tab pos="503555" algn="l"/>
                <a:tab pos="2904490" algn="l"/>
              </a:tabLst>
            </a:pPr>
            <a:r>
              <a:rPr sz="2400" dirty="0">
                <a:latin typeface="Cambria" panose="02040503050406030204" pitchFamily="18" charset="0"/>
                <a:ea typeface="Cambria" panose="02040503050406030204" pitchFamily="18" charset="0"/>
                <a:cs typeface="Calibri"/>
              </a:rPr>
              <a:t>Q:	</a:t>
            </a:r>
            <a:r>
              <a:rPr sz="2400" spc="-10" dirty="0">
                <a:latin typeface="Cambria" panose="02040503050406030204" pitchFamily="18" charset="0"/>
                <a:ea typeface="Cambria" panose="02040503050406030204" pitchFamily="18" charset="0"/>
                <a:cs typeface="Calibri"/>
              </a:rPr>
              <a:t>What</a:t>
            </a:r>
            <a:r>
              <a:rPr sz="2400" dirty="0">
                <a:latin typeface="Cambria" panose="02040503050406030204" pitchFamily="18" charset="0"/>
                <a:ea typeface="Cambria" panose="02040503050406030204" pitchFamily="18" charset="0"/>
                <a:cs typeface="Calibri"/>
              </a:rPr>
              <a:t> is</a:t>
            </a:r>
            <a:r>
              <a:rPr sz="2400" spc="-20" dirty="0">
                <a:latin typeface="Cambria" panose="02040503050406030204" pitchFamily="18" charset="0"/>
                <a:ea typeface="Cambria" panose="02040503050406030204" pitchFamily="18" charset="0"/>
                <a:cs typeface="Calibri"/>
              </a:rPr>
              <a:t> </a:t>
            </a:r>
            <a:r>
              <a:rPr sz="2400" dirty="0">
                <a:latin typeface="Cambria" panose="02040503050406030204" pitchFamily="18" charset="0"/>
                <a:ea typeface="Cambria" panose="02040503050406030204" pitchFamily="18" charset="0"/>
                <a:cs typeface="Calibri"/>
              </a:rPr>
              <a:t>the</a:t>
            </a:r>
            <a:r>
              <a:rPr sz="2400" spc="5" dirty="0">
                <a:latin typeface="Cambria" panose="02040503050406030204" pitchFamily="18" charset="0"/>
                <a:ea typeface="Cambria" panose="02040503050406030204" pitchFamily="18" charset="0"/>
                <a:cs typeface="Calibri"/>
              </a:rPr>
              <a:t> </a:t>
            </a:r>
            <a:r>
              <a:rPr sz="2400" spc="-5" dirty="0">
                <a:latin typeface="Cambria" panose="02040503050406030204" pitchFamily="18" charset="0"/>
                <a:ea typeface="Cambria" panose="02040503050406030204" pitchFamily="18" charset="0"/>
                <a:cs typeface="Calibri"/>
              </a:rPr>
              <a:t>task?	</a:t>
            </a:r>
            <a:r>
              <a:rPr sz="2400" spc="-10" dirty="0">
                <a:latin typeface="Cambria" panose="02040503050406030204" pitchFamily="18" charset="0"/>
                <a:ea typeface="Cambria" panose="02040503050406030204" pitchFamily="18" charset="0"/>
                <a:cs typeface="Calibri"/>
              </a:rPr>
              <a:t>What</a:t>
            </a:r>
            <a:r>
              <a:rPr sz="2400" spc="-25" dirty="0">
                <a:latin typeface="Cambria" panose="02040503050406030204" pitchFamily="18" charset="0"/>
                <a:ea typeface="Cambria" panose="02040503050406030204" pitchFamily="18" charset="0"/>
                <a:cs typeface="Calibri"/>
              </a:rPr>
              <a:t> </a:t>
            </a:r>
            <a:r>
              <a:rPr sz="2400" dirty="0">
                <a:latin typeface="Cambria" panose="02040503050406030204" pitchFamily="18" charset="0"/>
                <a:ea typeface="Cambria" panose="02040503050406030204" pitchFamily="18" charset="0"/>
                <a:cs typeface="Calibri"/>
              </a:rPr>
              <a:t>is</a:t>
            </a:r>
            <a:r>
              <a:rPr sz="2400" spc="-15" dirty="0">
                <a:latin typeface="Cambria" panose="02040503050406030204" pitchFamily="18" charset="0"/>
                <a:ea typeface="Cambria" panose="02040503050406030204" pitchFamily="18" charset="0"/>
                <a:cs typeface="Calibri"/>
              </a:rPr>
              <a:t> </a:t>
            </a:r>
            <a:r>
              <a:rPr sz="2400" dirty="0">
                <a:latin typeface="Cambria" panose="02040503050406030204" pitchFamily="18" charset="0"/>
                <a:ea typeface="Cambria" panose="02040503050406030204" pitchFamily="18" charset="0"/>
                <a:cs typeface="Calibri"/>
              </a:rPr>
              <a:t>the</a:t>
            </a:r>
            <a:r>
              <a:rPr sz="2400" spc="-10" dirty="0">
                <a:latin typeface="Cambria" panose="02040503050406030204" pitchFamily="18" charset="0"/>
                <a:ea typeface="Cambria" panose="02040503050406030204" pitchFamily="18" charset="0"/>
                <a:cs typeface="Calibri"/>
              </a:rPr>
              <a:t> problem</a:t>
            </a:r>
            <a:r>
              <a:rPr sz="2400" spc="-25" dirty="0">
                <a:latin typeface="Cambria" panose="02040503050406030204" pitchFamily="18" charset="0"/>
                <a:ea typeface="Cambria" panose="02040503050406030204" pitchFamily="18" charset="0"/>
                <a:cs typeface="Calibri"/>
              </a:rPr>
              <a:t> </a:t>
            </a:r>
            <a:r>
              <a:rPr sz="2400" spc="-15" dirty="0">
                <a:latin typeface="Cambria" panose="02040503050406030204" pitchFamily="18" charset="0"/>
                <a:ea typeface="Cambria" panose="02040503050406030204" pitchFamily="18" charset="0"/>
                <a:cs typeface="Calibri"/>
              </a:rPr>
              <a:t>to</a:t>
            </a:r>
            <a:r>
              <a:rPr sz="2400" spc="-20" dirty="0">
                <a:latin typeface="Cambria" panose="02040503050406030204" pitchFamily="18" charset="0"/>
                <a:ea typeface="Cambria" panose="02040503050406030204" pitchFamily="18" charset="0"/>
                <a:cs typeface="Calibri"/>
              </a:rPr>
              <a:t> </a:t>
            </a:r>
            <a:r>
              <a:rPr sz="2400" spc="-5" dirty="0">
                <a:latin typeface="Cambria" panose="02040503050406030204" pitchFamily="18" charset="0"/>
                <a:ea typeface="Cambria" panose="02040503050406030204" pitchFamily="18" charset="0"/>
                <a:cs typeface="Calibri"/>
              </a:rPr>
              <a:t>be</a:t>
            </a:r>
            <a:r>
              <a:rPr sz="2400" spc="-15" dirty="0">
                <a:latin typeface="Cambria" panose="02040503050406030204" pitchFamily="18" charset="0"/>
                <a:ea typeface="Cambria" panose="02040503050406030204" pitchFamily="18" charset="0"/>
                <a:cs typeface="Calibri"/>
              </a:rPr>
              <a:t> </a:t>
            </a:r>
            <a:r>
              <a:rPr sz="2400" spc="-10" dirty="0">
                <a:latin typeface="Cambria" panose="02040503050406030204" pitchFamily="18" charset="0"/>
                <a:ea typeface="Cambria" panose="02040503050406030204" pitchFamily="18" charset="0"/>
                <a:cs typeface="Calibri"/>
              </a:rPr>
              <a:t>solved?</a:t>
            </a:r>
            <a:endParaRPr sz="2400" dirty="0">
              <a:latin typeface="Cambria" panose="02040503050406030204" pitchFamily="18" charset="0"/>
              <a:ea typeface="Cambria" panose="02040503050406030204" pitchFamily="18" charset="0"/>
              <a:cs typeface="Calibri"/>
            </a:endParaRPr>
          </a:p>
          <a:p>
            <a:pPr>
              <a:spcBef>
                <a:spcPts val="10"/>
              </a:spcBef>
            </a:pPr>
            <a:endParaRPr sz="2350" dirty="0">
              <a:latin typeface="Cambria" panose="02040503050406030204" pitchFamily="18" charset="0"/>
              <a:ea typeface="Cambria" panose="02040503050406030204" pitchFamily="18" charset="0"/>
              <a:cs typeface="Calibri"/>
            </a:endParaRPr>
          </a:p>
          <a:p>
            <a:pPr marL="12700"/>
            <a:r>
              <a:rPr sz="2400" dirty="0">
                <a:latin typeface="Cambria" panose="02040503050406030204" pitchFamily="18" charset="0"/>
                <a:ea typeface="Cambria" panose="02040503050406030204" pitchFamily="18" charset="0"/>
                <a:cs typeface="Calibri"/>
              </a:rPr>
              <a:t>A:</a:t>
            </a:r>
          </a:p>
        </p:txBody>
      </p:sp>
      <p:sp>
        <p:nvSpPr>
          <p:cNvPr id="5" name="object 5"/>
          <p:cNvSpPr txBox="1"/>
          <p:nvPr/>
        </p:nvSpPr>
        <p:spPr>
          <a:xfrm>
            <a:off x="8021574" y="3143503"/>
            <a:ext cx="1427226" cy="243656"/>
          </a:xfrm>
          <a:prstGeom prst="rect">
            <a:avLst/>
          </a:prstGeom>
        </p:spPr>
        <p:txBody>
          <a:bodyPr vert="horz" wrap="square" lIns="0" tIns="12700" rIns="0" bIns="0" rtlCol="0">
            <a:spAutoFit/>
          </a:bodyPr>
          <a:lstStyle/>
          <a:p>
            <a:pPr marL="12700">
              <a:spcBef>
                <a:spcPts val="100"/>
              </a:spcBef>
            </a:pPr>
            <a:r>
              <a:rPr sz="1500" spc="-5" dirty="0">
                <a:latin typeface="Cambria" panose="02040503050406030204" pitchFamily="18" charset="0"/>
                <a:ea typeface="Cambria" panose="02040503050406030204" pitchFamily="18" charset="0"/>
                <a:cs typeface="Calibri"/>
              </a:rPr>
              <a:t>illumination</a:t>
            </a:r>
            <a:endParaRPr sz="1500">
              <a:latin typeface="Cambria" panose="02040503050406030204" pitchFamily="18" charset="0"/>
              <a:ea typeface="Cambria" panose="02040503050406030204" pitchFamily="18" charset="0"/>
              <a:cs typeface="Calibri"/>
            </a:endParaRPr>
          </a:p>
        </p:txBody>
      </p:sp>
      <p:sp>
        <p:nvSpPr>
          <p:cNvPr id="6" name="object 6"/>
          <p:cNvSpPr txBox="1"/>
          <p:nvPr/>
        </p:nvSpPr>
        <p:spPr>
          <a:xfrm>
            <a:off x="5094223" y="5375275"/>
            <a:ext cx="1543050" cy="474489"/>
          </a:xfrm>
          <a:prstGeom prst="rect">
            <a:avLst/>
          </a:prstGeom>
        </p:spPr>
        <p:txBody>
          <a:bodyPr vert="horz" wrap="square" lIns="0" tIns="12700" rIns="0" bIns="0" rtlCol="0">
            <a:spAutoFit/>
          </a:bodyPr>
          <a:lstStyle/>
          <a:p>
            <a:pPr marL="12700">
              <a:spcBef>
                <a:spcPts val="100"/>
              </a:spcBef>
            </a:pPr>
            <a:r>
              <a:rPr sz="1500" spc="-10" dirty="0">
                <a:latin typeface="Cambria" panose="02040503050406030204" pitchFamily="18" charset="0"/>
                <a:ea typeface="Cambria" panose="02040503050406030204" pitchFamily="18" charset="0"/>
                <a:cs typeface="Calibri"/>
              </a:rPr>
              <a:t>Surface</a:t>
            </a:r>
            <a:r>
              <a:rPr sz="1500" spc="-40" dirty="0">
                <a:latin typeface="Cambria" panose="02040503050406030204" pitchFamily="18" charset="0"/>
                <a:ea typeface="Cambria" panose="02040503050406030204" pitchFamily="18" charset="0"/>
                <a:cs typeface="Calibri"/>
              </a:rPr>
              <a:t> </a:t>
            </a:r>
            <a:r>
              <a:rPr sz="1500" spc="-10" dirty="0">
                <a:latin typeface="Cambria" panose="02040503050406030204" pitchFamily="18" charset="0"/>
                <a:ea typeface="Cambria" panose="02040503050406030204" pitchFamily="18" charset="0"/>
                <a:cs typeface="Calibri"/>
              </a:rPr>
              <a:t>Reflectance</a:t>
            </a:r>
            <a:endParaRPr sz="1500">
              <a:latin typeface="Cambria" panose="02040503050406030204" pitchFamily="18" charset="0"/>
              <a:ea typeface="Cambria" panose="02040503050406030204" pitchFamily="18" charset="0"/>
              <a:cs typeface="Calibri"/>
            </a:endParaRPr>
          </a:p>
        </p:txBody>
      </p:sp>
      <p:grpSp>
        <p:nvGrpSpPr>
          <p:cNvPr id="7" name="object 7"/>
          <p:cNvGrpSpPr/>
          <p:nvPr/>
        </p:nvGrpSpPr>
        <p:grpSpPr>
          <a:xfrm>
            <a:off x="6345173" y="3153917"/>
            <a:ext cx="1367790" cy="1430020"/>
            <a:chOff x="4821173" y="3153917"/>
            <a:chExt cx="1367790" cy="1430020"/>
          </a:xfrm>
        </p:grpSpPr>
        <p:sp>
          <p:nvSpPr>
            <p:cNvPr id="8" name="object 8"/>
            <p:cNvSpPr/>
            <p:nvPr/>
          </p:nvSpPr>
          <p:spPr>
            <a:xfrm>
              <a:off x="5670041" y="3443477"/>
              <a:ext cx="236220" cy="265430"/>
            </a:xfrm>
            <a:custGeom>
              <a:avLst/>
              <a:gdLst/>
              <a:ahLst/>
              <a:cxnLst/>
              <a:rect l="l" t="t" r="r" b="b"/>
              <a:pathLst>
                <a:path w="236220" h="265429">
                  <a:moveTo>
                    <a:pt x="118110" y="0"/>
                  </a:moveTo>
                  <a:lnTo>
                    <a:pt x="72116" y="10412"/>
                  </a:lnTo>
                  <a:lnTo>
                    <a:pt x="34575" y="38814"/>
                  </a:lnTo>
                  <a:lnTo>
                    <a:pt x="9274" y="80956"/>
                  </a:lnTo>
                  <a:lnTo>
                    <a:pt x="0" y="132587"/>
                  </a:lnTo>
                  <a:lnTo>
                    <a:pt x="9274" y="184219"/>
                  </a:lnTo>
                  <a:lnTo>
                    <a:pt x="34575" y="226361"/>
                  </a:lnTo>
                  <a:lnTo>
                    <a:pt x="72116" y="254763"/>
                  </a:lnTo>
                  <a:lnTo>
                    <a:pt x="118110" y="265176"/>
                  </a:lnTo>
                  <a:lnTo>
                    <a:pt x="164103" y="254763"/>
                  </a:lnTo>
                  <a:lnTo>
                    <a:pt x="201644" y="226361"/>
                  </a:lnTo>
                  <a:lnTo>
                    <a:pt x="226945" y="184219"/>
                  </a:lnTo>
                  <a:lnTo>
                    <a:pt x="236220" y="132587"/>
                  </a:lnTo>
                  <a:lnTo>
                    <a:pt x="226945" y="80956"/>
                  </a:lnTo>
                  <a:lnTo>
                    <a:pt x="201644" y="38814"/>
                  </a:lnTo>
                  <a:lnTo>
                    <a:pt x="164103" y="10412"/>
                  </a:lnTo>
                  <a:lnTo>
                    <a:pt x="118110" y="0"/>
                  </a:lnTo>
                  <a:close/>
                </a:path>
              </a:pathLst>
            </a:custGeom>
            <a:solidFill>
              <a:srgbClr val="FFFF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9" name="object 9"/>
            <p:cNvSpPr/>
            <p:nvPr/>
          </p:nvSpPr>
          <p:spPr>
            <a:xfrm>
              <a:off x="5670041" y="3443477"/>
              <a:ext cx="236220" cy="265430"/>
            </a:xfrm>
            <a:custGeom>
              <a:avLst/>
              <a:gdLst/>
              <a:ahLst/>
              <a:cxnLst/>
              <a:rect l="l" t="t" r="r" b="b"/>
              <a:pathLst>
                <a:path w="236220" h="265429">
                  <a:moveTo>
                    <a:pt x="236220" y="132587"/>
                  </a:moveTo>
                  <a:lnTo>
                    <a:pt x="226945" y="80956"/>
                  </a:lnTo>
                  <a:lnTo>
                    <a:pt x="201644" y="38814"/>
                  </a:lnTo>
                  <a:lnTo>
                    <a:pt x="164103" y="10412"/>
                  </a:lnTo>
                  <a:lnTo>
                    <a:pt x="118110" y="0"/>
                  </a:lnTo>
                  <a:lnTo>
                    <a:pt x="72116" y="10412"/>
                  </a:lnTo>
                  <a:lnTo>
                    <a:pt x="34575" y="38814"/>
                  </a:lnTo>
                  <a:lnTo>
                    <a:pt x="9274" y="80956"/>
                  </a:lnTo>
                  <a:lnTo>
                    <a:pt x="0" y="132587"/>
                  </a:lnTo>
                  <a:lnTo>
                    <a:pt x="9274" y="184219"/>
                  </a:lnTo>
                  <a:lnTo>
                    <a:pt x="34575" y="226361"/>
                  </a:lnTo>
                  <a:lnTo>
                    <a:pt x="72116" y="254763"/>
                  </a:lnTo>
                  <a:lnTo>
                    <a:pt x="118110" y="265176"/>
                  </a:lnTo>
                  <a:lnTo>
                    <a:pt x="164103" y="254763"/>
                  </a:lnTo>
                  <a:lnTo>
                    <a:pt x="201644" y="226361"/>
                  </a:lnTo>
                  <a:lnTo>
                    <a:pt x="226945" y="184219"/>
                  </a:lnTo>
                  <a:lnTo>
                    <a:pt x="236220" y="132587"/>
                  </a:lnTo>
                  <a:close/>
                </a:path>
              </a:pathLst>
            </a:custGeom>
            <a:ln w="38100">
              <a:solidFill>
                <a:srgbClr val="FFFF00"/>
              </a:solidFill>
            </a:ln>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0" name="object 10"/>
            <p:cNvSpPr/>
            <p:nvPr/>
          </p:nvSpPr>
          <p:spPr>
            <a:xfrm>
              <a:off x="4821173" y="3695445"/>
              <a:ext cx="863600" cy="889000"/>
            </a:xfrm>
            <a:custGeom>
              <a:avLst/>
              <a:gdLst/>
              <a:ahLst/>
              <a:cxnLst/>
              <a:rect l="l" t="t" r="r" b="b"/>
              <a:pathLst>
                <a:path w="863600" h="889000">
                  <a:moveTo>
                    <a:pt x="38608" y="766698"/>
                  </a:moveTo>
                  <a:lnTo>
                    <a:pt x="0" y="888491"/>
                  </a:lnTo>
                  <a:lnTo>
                    <a:pt x="120650" y="846327"/>
                  </a:lnTo>
                  <a:lnTo>
                    <a:pt x="107303" y="833373"/>
                  </a:lnTo>
                  <a:lnTo>
                    <a:pt x="80010" y="833373"/>
                  </a:lnTo>
                  <a:lnTo>
                    <a:pt x="52704" y="806830"/>
                  </a:lnTo>
                  <a:lnTo>
                    <a:pt x="65927" y="793214"/>
                  </a:lnTo>
                  <a:lnTo>
                    <a:pt x="38608" y="766698"/>
                  </a:lnTo>
                  <a:close/>
                </a:path>
                <a:path w="863600" h="889000">
                  <a:moveTo>
                    <a:pt x="65927" y="793214"/>
                  </a:moveTo>
                  <a:lnTo>
                    <a:pt x="52704" y="806830"/>
                  </a:lnTo>
                  <a:lnTo>
                    <a:pt x="80010" y="833373"/>
                  </a:lnTo>
                  <a:lnTo>
                    <a:pt x="93251" y="819735"/>
                  </a:lnTo>
                  <a:lnTo>
                    <a:pt x="65927" y="793214"/>
                  </a:lnTo>
                  <a:close/>
                </a:path>
                <a:path w="863600" h="889000">
                  <a:moveTo>
                    <a:pt x="93251" y="819735"/>
                  </a:moveTo>
                  <a:lnTo>
                    <a:pt x="80010" y="833373"/>
                  </a:lnTo>
                  <a:lnTo>
                    <a:pt x="107303" y="833373"/>
                  </a:lnTo>
                  <a:lnTo>
                    <a:pt x="93251" y="819735"/>
                  </a:lnTo>
                  <a:close/>
                </a:path>
                <a:path w="863600" h="889000">
                  <a:moveTo>
                    <a:pt x="836167" y="0"/>
                  </a:moveTo>
                  <a:lnTo>
                    <a:pt x="65927" y="793214"/>
                  </a:lnTo>
                  <a:lnTo>
                    <a:pt x="93251" y="819735"/>
                  </a:lnTo>
                  <a:lnTo>
                    <a:pt x="863473" y="26415"/>
                  </a:lnTo>
                  <a:lnTo>
                    <a:pt x="836167" y="0"/>
                  </a:lnTo>
                  <a:close/>
                </a:path>
              </a:pathLst>
            </a:custGeom>
            <a:solidFill>
              <a:srgbClr val="FFFF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1" name="object 11"/>
            <p:cNvSpPr/>
            <p:nvPr/>
          </p:nvSpPr>
          <p:spPr>
            <a:xfrm>
              <a:off x="5363717" y="3230117"/>
              <a:ext cx="825500" cy="685800"/>
            </a:xfrm>
            <a:custGeom>
              <a:avLst/>
              <a:gdLst/>
              <a:ahLst/>
              <a:cxnLst/>
              <a:rect l="l" t="t" r="r" b="b"/>
              <a:pathLst>
                <a:path w="825500" h="685800">
                  <a:moveTo>
                    <a:pt x="232156" y="342900"/>
                  </a:moveTo>
                  <a:lnTo>
                    <a:pt x="0" y="342900"/>
                  </a:lnTo>
                </a:path>
                <a:path w="825500" h="685800">
                  <a:moveTo>
                    <a:pt x="824992" y="335280"/>
                  </a:moveTo>
                  <a:lnTo>
                    <a:pt x="592836" y="335280"/>
                  </a:lnTo>
                </a:path>
                <a:path w="825500" h="685800">
                  <a:moveTo>
                    <a:pt x="692531" y="6096"/>
                  </a:moveTo>
                  <a:lnTo>
                    <a:pt x="542544" y="213233"/>
                  </a:lnTo>
                </a:path>
                <a:path w="825500" h="685800">
                  <a:moveTo>
                    <a:pt x="700151" y="685673"/>
                  </a:moveTo>
                  <a:lnTo>
                    <a:pt x="550164" y="478536"/>
                  </a:lnTo>
                </a:path>
                <a:path w="825500" h="685800">
                  <a:moveTo>
                    <a:pt x="306959" y="207137"/>
                  </a:moveTo>
                  <a:lnTo>
                    <a:pt x="156972" y="0"/>
                  </a:lnTo>
                </a:path>
              </a:pathLst>
            </a:custGeom>
            <a:ln w="38100">
              <a:solidFill>
                <a:srgbClr val="FFFF00"/>
              </a:solidFill>
            </a:ln>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2" name="object 12"/>
            <p:cNvSpPr/>
            <p:nvPr/>
          </p:nvSpPr>
          <p:spPr>
            <a:xfrm>
              <a:off x="5790437" y="3153917"/>
              <a:ext cx="0" cy="876935"/>
            </a:xfrm>
            <a:custGeom>
              <a:avLst/>
              <a:gdLst/>
              <a:ahLst/>
              <a:cxnLst/>
              <a:rect l="l" t="t" r="r" b="b"/>
              <a:pathLst>
                <a:path h="876935">
                  <a:moveTo>
                    <a:pt x="0" y="232156"/>
                  </a:moveTo>
                  <a:lnTo>
                    <a:pt x="0" y="0"/>
                  </a:lnTo>
                </a:path>
                <a:path h="876935">
                  <a:moveTo>
                    <a:pt x="0" y="876808"/>
                  </a:moveTo>
                  <a:lnTo>
                    <a:pt x="0" y="644652"/>
                  </a:lnTo>
                </a:path>
              </a:pathLst>
            </a:custGeom>
            <a:ln w="38100">
              <a:solidFill>
                <a:srgbClr val="FFFF00"/>
              </a:solidFill>
            </a:ln>
          </p:spPr>
          <p:txBody>
            <a:bodyPr wrap="square" lIns="0" tIns="0" rIns="0" bIns="0" rtlCol="0"/>
            <a:lstStyle/>
            <a:p>
              <a:endParaRPr>
                <a:latin typeface="Cambria" panose="02040503050406030204" pitchFamily="18" charset="0"/>
                <a:ea typeface="Cambria" panose="02040503050406030204" pitchFamily="18" charset="0"/>
              </a:endParaRPr>
            </a:p>
          </p:txBody>
        </p:sp>
      </p:grpSp>
      <p:grpSp>
        <p:nvGrpSpPr>
          <p:cNvPr id="13" name="object 13"/>
          <p:cNvGrpSpPr/>
          <p:nvPr/>
        </p:nvGrpSpPr>
        <p:grpSpPr>
          <a:xfrm>
            <a:off x="4195572" y="4089528"/>
            <a:ext cx="2697480" cy="1096645"/>
            <a:chOff x="2671572" y="4089527"/>
            <a:chExt cx="2697480" cy="1096645"/>
          </a:xfrm>
        </p:grpSpPr>
        <p:sp>
          <p:nvSpPr>
            <p:cNvPr id="14" name="object 14"/>
            <p:cNvSpPr/>
            <p:nvPr/>
          </p:nvSpPr>
          <p:spPr>
            <a:xfrm>
              <a:off x="4018788" y="4821936"/>
              <a:ext cx="728980" cy="358140"/>
            </a:xfrm>
            <a:custGeom>
              <a:avLst/>
              <a:gdLst/>
              <a:ahLst/>
              <a:cxnLst/>
              <a:rect l="l" t="t" r="r" b="b"/>
              <a:pathLst>
                <a:path w="728979" h="358139">
                  <a:moveTo>
                    <a:pt x="638937" y="0"/>
                  </a:moveTo>
                  <a:lnTo>
                    <a:pt x="89535" y="0"/>
                  </a:lnTo>
                  <a:lnTo>
                    <a:pt x="0" y="358139"/>
                  </a:lnTo>
                  <a:lnTo>
                    <a:pt x="728472" y="358139"/>
                  </a:lnTo>
                  <a:lnTo>
                    <a:pt x="638937" y="0"/>
                  </a:lnTo>
                  <a:close/>
                </a:path>
              </a:pathLst>
            </a:custGeom>
            <a:solidFill>
              <a:srgbClr val="00AF5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5" name="object 15"/>
            <p:cNvSpPr/>
            <p:nvPr/>
          </p:nvSpPr>
          <p:spPr>
            <a:xfrm>
              <a:off x="4632960" y="4821936"/>
              <a:ext cx="730250" cy="358140"/>
            </a:xfrm>
            <a:custGeom>
              <a:avLst/>
              <a:gdLst/>
              <a:ahLst/>
              <a:cxnLst/>
              <a:rect l="l" t="t" r="r" b="b"/>
              <a:pathLst>
                <a:path w="730250" h="358139">
                  <a:moveTo>
                    <a:pt x="0" y="0"/>
                  </a:moveTo>
                  <a:lnTo>
                    <a:pt x="78739" y="358139"/>
                  </a:lnTo>
                  <a:lnTo>
                    <a:pt x="729995" y="351155"/>
                  </a:lnTo>
                  <a:lnTo>
                    <a:pt x="407924" y="6984"/>
                  </a:lnTo>
                  <a:lnTo>
                    <a:pt x="0" y="0"/>
                  </a:lnTo>
                  <a:close/>
                </a:path>
              </a:pathLst>
            </a:custGeom>
            <a:solidFill>
              <a:srgbClr val="FFC0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6" name="object 16"/>
            <p:cNvSpPr/>
            <p:nvPr/>
          </p:nvSpPr>
          <p:spPr>
            <a:xfrm>
              <a:off x="4632960" y="4821936"/>
              <a:ext cx="730250" cy="358140"/>
            </a:xfrm>
            <a:custGeom>
              <a:avLst/>
              <a:gdLst/>
              <a:ahLst/>
              <a:cxnLst/>
              <a:rect l="l" t="t" r="r" b="b"/>
              <a:pathLst>
                <a:path w="730250" h="358139">
                  <a:moveTo>
                    <a:pt x="78739" y="358139"/>
                  </a:moveTo>
                  <a:lnTo>
                    <a:pt x="729995" y="351155"/>
                  </a:lnTo>
                  <a:lnTo>
                    <a:pt x="407924" y="6984"/>
                  </a:lnTo>
                  <a:lnTo>
                    <a:pt x="0" y="0"/>
                  </a:lnTo>
                  <a:lnTo>
                    <a:pt x="78739" y="358139"/>
                  </a:lnTo>
                  <a:close/>
                </a:path>
              </a:pathLst>
            </a:custGeom>
            <a:ln w="12192">
              <a:solidFill>
                <a:srgbClr val="41709C"/>
              </a:solidFill>
            </a:ln>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7" name="object 17"/>
            <p:cNvSpPr/>
            <p:nvPr/>
          </p:nvSpPr>
          <p:spPr>
            <a:xfrm>
              <a:off x="3404616" y="4821936"/>
              <a:ext cx="728980" cy="358140"/>
            </a:xfrm>
            <a:custGeom>
              <a:avLst/>
              <a:gdLst/>
              <a:ahLst/>
              <a:cxnLst/>
              <a:rect l="l" t="t" r="r" b="b"/>
              <a:pathLst>
                <a:path w="728979" h="358139">
                  <a:moveTo>
                    <a:pt x="728472" y="0"/>
                  </a:moveTo>
                  <a:lnTo>
                    <a:pt x="321437" y="6984"/>
                  </a:lnTo>
                  <a:lnTo>
                    <a:pt x="0" y="351155"/>
                  </a:lnTo>
                  <a:lnTo>
                    <a:pt x="649859" y="358139"/>
                  </a:lnTo>
                  <a:lnTo>
                    <a:pt x="728472" y="0"/>
                  </a:lnTo>
                  <a:close/>
                </a:path>
              </a:pathLst>
            </a:custGeom>
            <a:solidFill>
              <a:srgbClr val="92D05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8" name="object 18"/>
            <p:cNvSpPr/>
            <p:nvPr/>
          </p:nvSpPr>
          <p:spPr>
            <a:xfrm>
              <a:off x="3404616" y="4821936"/>
              <a:ext cx="728980" cy="358140"/>
            </a:xfrm>
            <a:custGeom>
              <a:avLst/>
              <a:gdLst/>
              <a:ahLst/>
              <a:cxnLst/>
              <a:rect l="l" t="t" r="r" b="b"/>
              <a:pathLst>
                <a:path w="728979" h="358139">
                  <a:moveTo>
                    <a:pt x="649859" y="358139"/>
                  </a:moveTo>
                  <a:lnTo>
                    <a:pt x="0" y="351155"/>
                  </a:lnTo>
                  <a:lnTo>
                    <a:pt x="321437" y="6984"/>
                  </a:lnTo>
                  <a:lnTo>
                    <a:pt x="728472" y="0"/>
                  </a:lnTo>
                  <a:lnTo>
                    <a:pt x="649859" y="358139"/>
                  </a:lnTo>
                  <a:close/>
                </a:path>
              </a:pathLst>
            </a:custGeom>
            <a:ln w="12192">
              <a:solidFill>
                <a:srgbClr val="41709C"/>
              </a:solidFill>
            </a:ln>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9" name="object 19"/>
            <p:cNvSpPr/>
            <p:nvPr/>
          </p:nvSpPr>
          <p:spPr>
            <a:xfrm>
              <a:off x="2825496" y="4089527"/>
              <a:ext cx="946150" cy="446405"/>
            </a:xfrm>
            <a:custGeom>
              <a:avLst/>
              <a:gdLst/>
              <a:ahLst/>
              <a:cxnLst/>
              <a:rect l="l" t="t" r="r" b="b"/>
              <a:pathLst>
                <a:path w="946150" h="446404">
                  <a:moveTo>
                    <a:pt x="71857" y="28726"/>
                  </a:moveTo>
                  <a:lnTo>
                    <a:pt x="66467" y="40314"/>
                  </a:lnTo>
                  <a:lnTo>
                    <a:pt x="940307" y="446150"/>
                  </a:lnTo>
                  <a:lnTo>
                    <a:pt x="945642" y="434721"/>
                  </a:lnTo>
                  <a:lnTo>
                    <a:pt x="71857" y="28726"/>
                  </a:lnTo>
                  <a:close/>
                </a:path>
                <a:path w="946150" h="446404">
                  <a:moveTo>
                    <a:pt x="85217" y="0"/>
                  </a:moveTo>
                  <a:lnTo>
                    <a:pt x="0" y="2412"/>
                  </a:lnTo>
                  <a:lnTo>
                    <a:pt x="53086" y="69087"/>
                  </a:lnTo>
                  <a:lnTo>
                    <a:pt x="66467" y="40314"/>
                  </a:lnTo>
                  <a:lnTo>
                    <a:pt x="54864" y="34925"/>
                  </a:lnTo>
                  <a:lnTo>
                    <a:pt x="60325" y="23368"/>
                  </a:lnTo>
                  <a:lnTo>
                    <a:pt x="74349" y="23368"/>
                  </a:lnTo>
                  <a:lnTo>
                    <a:pt x="85217" y="0"/>
                  </a:lnTo>
                  <a:close/>
                </a:path>
                <a:path w="946150" h="446404">
                  <a:moveTo>
                    <a:pt x="60325" y="23368"/>
                  </a:moveTo>
                  <a:lnTo>
                    <a:pt x="54864" y="34925"/>
                  </a:lnTo>
                  <a:lnTo>
                    <a:pt x="66467" y="40314"/>
                  </a:lnTo>
                  <a:lnTo>
                    <a:pt x="71857" y="28726"/>
                  </a:lnTo>
                  <a:lnTo>
                    <a:pt x="60325" y="23368"/>
                  </a:lnTo>
                  <a:close/>
                </a:path>
                <a:path w="946150" h="446404">
                  <a:moveTo>
                    <a:pt x="74349" y="23368"/>
                  </a:moveTo>
                  <a:lnTo>
                    <a:pt x="60325" y="23368"/>
                  </a:lnTo>
                  <a:lnTo>
                    <a:pt x="71857" y="28726"/>
                  </a:lnTo>
                  <a:lnTo>
                    <a:pt x="74349" y="23368"/>
                  </a:lnTo>
                  <a:close/>
                </a:path>
              </a:pathLst>
            </a:custGeom>
            <a:solidFill>
              <a:srgbClr val="0000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20" name="object 20"/>
            <p:cNvSpPr/>
            <p:nvPr/>
          </p:nvSpPr>
          <p:spPr>
            <a:xfrm>
              <a:off x="2671572" y="4145279"/>
              <a:ext cx="993140" cy="649605"/>
            </a:xfrm>
            <a:custGeom>
              <a:avLst/>
              <a:gdLst/>
              <a:ahLst/>
              <a:cxnLst/>
              <a:rect l="l" t="t" r="r" b="b"/>
              <a:pathLst>
                <a:path w="993139" h="649604">
                  <a:moveTo>
                    <a:pt x="878713" y="638556"/>
                  </a:moveTo>
                  <a:lnTo>
                    <a:pt x="68084" y="136880"/>
                  </a:lnTo>
                  <a:lnTo>
                    <a:pt x="72237" y="130175"/>
                  </a:lnTo>
                  <a:lnTo>
                    <a:pt x="84836" y="109855"/>
                  </a:lnTo>
                  <a:lnTo>
                    <a:pt x="0" y="102108"/>
                  </a:lnTo>
                  <a:lnTo>
                    <a:pt x="44704" y="174625"/>
                  </a:lnTo>
                  <a:lnTo>
                    <a:pt x="61429" y="147637"/>
                  </a:lnTo>
                  <a:lnTo>
                    <a:pt x="871982" y="649351"/>
                  </a:lnTo>
                  <a:lnTo>
                    <a:pt x="878713" y="638556"/>
                  </a:lnTo>
                  <a:close/>
                </a:path>
                <a:path w="993139" h="649604">
                  <a:moveTo>
                    <a:pt x="992886" y="524383"/>
                  </a:moveTo>
                  <a:lnTo>
                    <a:pt x="142316" y="32664"/>
                  </a:lnTo>
                  <a:lnTo>
                    <a:pt x="146011" y="26289"/>
                  </a:lnTo>
                  <a:lnTo>
                    <a:pt x="158242" y="5207"/>
                  </a:lnTo>
                  <a:lnTo>
                    <a:pt x="73152" y="0"/>
                  </a:lnTo>
                  <a:lnTo>
                    <a:pt x="120015" y="71120"/>
                  </a:lnTo>
                  <a:lnTo>
                    <a:pt x="135928" y="43688"/>
                  </a:lnTo>
                  <a:lnTo>
                    <a:pt x="986536" y="535432"/>
                  </a:lnTo>
                  <a:lnTo>
                    <a:pt x="992886" y="524383"/>
                  </a:lnTo>
                  <a:close/>
                </a:path>
              </a:pathLst>
            </a:custGeom>
            <a:solidFill>
              <a:srgbClr val="000000"/>
            </a:solidFill>
          </p:spPr>
          <p:txBody>
            <a:bodyPr wrap="square" lIns="0" tIns="0" rIns="0" bIns="0" rtlCol="0"/>
            <a:lstStyle/>
            <a:p>
              <a:endParaRPr>
                <a:latin typeface="Cambria" panose="02040503050406030204" pitchFamily="18" charset="0"/>
                <a:ea typeface="Cambria" panose="02040503050406030204" pitchFamily="18" charset="0"/>
              </a:endParaRPr>
            </a:p>
          </p:txBody>
        </p:sp>
      </p:grpSp>
      <p:grpSp>
        <p:nvGrpSpPr>
          <p:cNvPr id="21" name="object 21"/>
          <p:cNvGrpSpPr/>
          <p:nvPr/>
        </p:nvGrpSpPr>
        <p:grpSpPr>
          <a:xfrm>
            <a:off x="3470592" y="3518442"/>
            <a:ext cx="494030" cy="523875"/>
            <a:chOff x="1946592" y="3518441"/>
            <a:chExt cx="494030" cy="523875"/>
          </a:xfrm>
        </p:grpSpPr>
        <p:sp>
          <p:nvSpPr>
            <p:cNvPr id="22" name="object 22"/>
            <p:cNvSpPr/>
            <p:nvPr/>
          </p:nvSpPr>
          <p:spPr>
            <a:xfrm>
              <a:off x="1952942" y="3524791"/>
              <a:ext cx="481330" cy="511175"/>
            </a:xfrm>
            <a:custGeom>
              <a:avLst/>
              <a:gdLst/>
              <a:ahLst/>
              <a:cxnLst/>
              <a:rect l="l" t="t" r="r" b="b"/>
              <a:pathLst>
                <a:path w="481330" h="511175">
                  <a:moveTo>
                    <a:pt x="441388" y="371568"/>
                  </a:moveTo>
                  <a:lnTo>
                    <a:pt x="463859" y="323197"/>
                  </a:lnTo>
                  <a:lnTo>
                    <a:pt x="476880" y="273587"/>
                  </a:lnTo>
                  <a:lnTo>
                    <a:pt x="480727" y="224121"/>
                  </a:lnTo>
                  <a:lnTo>
                    <a:pt x="475678" y="176178"/>
                  </a:lnTo>
                  <a:lnTo>
                    <a:pt x="462008" y="131141"/>
                  </a:lnTo>
                  <a:lnTo>
                    <a:pt x="439995" y="90390"/>
                  </a:lnTo>
                  <a:lnTo>
                    <a:pt x="409915" y="55306"/>
                  </a:lnTo>
                  <a:lnTo>
                    <a:pt x="372046" y="27271"/>
                  </a:lnTo>
                  <a:lnTo>
                    <a:pt x="328865" y="8503"/>
                  </a:lnTo>
                  <a:lnTo>
                    <a:pt x="283461" y="0"/>
                  </a:lnTo>
                  <a:lnTo>
                    <a:pt x="237174" y="1310"/>
                  </a:lnTo>
                  <a:lnTo>
                    <a:pt x="191341" y="11983"/>
                  </a:lnTo>
                  <a:lnTo>
                    <a:pt x="147299" y="31568"/>
                  </a:lnTo>
                  <a:lnTo>
                    <a:pt x="106388" y="59614"/>
                  </a:lnTo>
                  <a:lnTo>
                    <a:pt x="69944" y="95670"/>
                  </a:lnTo>
                  <a:lnTo>
                    <a:pt x="39306" y="139285"/>
                  </a:lnTo>
                  <a:lnTo>
                    <a:pt x="16839" y="187619"/>
                  </a:lnTo>
                  <a:lnTo>
                    <a:pt x="3831" y="237212"/>
                  </a:lnTo>
                  <a:lnTo>
                    <a:pt x="0" y="286676"/>
                  </a:lnTo>
                  <a:lnTo>
                    <a:pt x="5063" y="334627"/>
                  </a:lnTo>
                  <a:lnTo>
                    <a:pt x="18741" y="379678"/>
                  </a:lnTo>
                  <a:lnTo>
                    <a:pt x="40752" y="420445"/>
                  </a:lnTo>
                  <a:lnTo>
                    <a:pt x="70815" y="455541"/>
                  </a:lnTo>
                  <a:lnTo>
                    <a:pt x="108648" y="483582"/>
                  </a:lnTo>
                  <a:lnTo>
                    <a:pt x="151829" y="502350"/>
                  </a:lnTo>
                  <a:lnTo>
                    <a:pt x="197232" y="510853"/>
                  </a:lnTo>
                  <a:lnTo>
                    <a:pt x="243520" y="509543"/>
                  </a:lnTo>
                  <a:lnTo>
                    <a:pt x="289353" y="498869"/>
                  </a:lnTo>
                  <a:lnTo>
                    <a:pt x="333394" y="479284"/>
                  </a:lnTo>
                  <a:lnTo>
                    <a:pt x="374306" y="451238"/>
                  </a:lnTo>
                  <a:lnTo>
                    <a:pt x="410750" y="415183"/>
                  </a:lnTo>
                  <a:lnTo>
                    <a:pt x="441388" y="371568"/>
                  </a:lnTo>
                  <a:close/>
                </a:path>
              </a:pathLst>
            </a:custGeom>
            <a:ln w="12700">
              <a:solidFill>
                <a:srgbClr val="000000"/>
              </a:solidFill>
            </a:ln>
          </p:spPr>
          <p:txBody>
            <a:bodyPr wrap="square" lIns="0" tIns="0" rIns="0" bIns="0" rtlCol="0"/>
            <a:lstStyle/>
            <a:p>
              <a:endParaRPr>
                <a:latin typeface="Cambria" panose="02040503050406030204" pitchFamily="18" charset="0"/>
                <a:ea typeface="Cambria" panose="02040503050406030204" pitchFamily="18" charset="0"/>
              </a:endParaRPr>
            </a:p>
          </p:txBody>
        </p:sp>
        <p:pic>
          <p:nvPicPr>
            <p:cNvPr id="23" name="object 23"/>
            <p:cNvPicPr/>
            <p:nvPr/>
          </p:nvPicPr>
          <p:blipFill>
            <a:blip r:embed="rId2" cstate="print"/>
            <a:stretch>
              <a:fillRect/>
            </a:stretch>
          </p:blipFill>
          <p:spPr>
            <a:xfrm>
              <a:off x="2280775" y="3767328"/>
              <a:ext cx="133078" cy="194437"/>
            </a:xfrm>
            <a:prstGeom prst="rect">
              <a:avLst/>
            </a:prstGeom>
          </p:spPr>
        </p:pic>
      </p:grpSp>
      <p:sp>
        <p:nvSpPr>
          <p:cNvPr id="24" name="Date Placeholder 23"/>
          <p:cNvSpPr>
            <a:spLocks noGrp="1"/>
          </p:cNvSpPr>
          <p:nvPr>
            <p:ph type="dt" sz="half" idx="10"/>
          </p:nvPr>
        </p:nvSpPr>
        <p:spPr/>
        <p:txBody>
          <a:bodyPr/>
          <a:lstStyle/>
          <a:p>
            <a:fld id="{BA722E87-F640-437E-A659-53E89285861B}" type="datetime1">
              <a:rPr lang="en-US" smtClean="0"/>
              <a:t>7/27/2023</a:t>
            </a:fld>
            <a:endParaRPr lang="en-US"/>
          </a:p>
        </p:txBody>
      </p:sp>
      <p:sp>
        <p:nvSpPr>
          <p:cNvPr id="25" name="Slide Number Placeholder 24"/>
          <p:cNvSpPr>
            <a:spLocks noGrp="1"/>
          </p:cNvSpPr>
          <p:nvPr>
            <p:ph type="sldNum" sz="quarter" idx="12"/>
          </p:nvPr>
        </p:nvSpPr>
        <p:spPr/>
        <p:txBody>
          <a:bodyPr/>
          <a:lstStyle/>
          <a:p>
            <a:fld id="{F7538EF2-3B4A-43EB-A07E-4B2FF3B02ADE}" type="slidenum">
              <a:rPr lang="en-US" smtClean="0"/>
              <a:t>36</a:t>
            </a:fld>
            <a:endParaRPr lang="en-US"/>
          </a:p>
        </p:txBody>
      </p:sp>
    </p:spTree>
    <p:extLst>
      <p:ext uri="{BB962C8B-B14F-4D97-AF65-F5344CB8AC3E}">
        <p14:creationId xmlns:p14="http://schemas.microsoft.com/office/powerpoint/2010/main" val="83180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4160" y="189387"/>
            <a:ext cx="6494907" cy="689932"/>
          </a:xfrm>
          <a:prstGeom prst="rect">
            <a:avLst/>
          </a:prstGeom>
        </p:spPr>
        <p:txBody>
          <a:bodyPr vert="horz" wrap="square" lIns="0" tIns="12700" rIns="0" bIns="0" rtlCol="0" anchor="ctr">
            <a:spAutoFit/>
          </a:bodyPr>
          <a:lstStyle/>
          <a:p>
            <a:pPr marL="12700" algn="ctr">
              <a:lnSpc>
                <a:spcPct val="100000"/>
              </a:lnSpc>
              <a:spcBef>
                <a:spcPts val="100"/>
              </a:spcBef>
            </a:pPr>
            <a:r>
              <a:rPr b="1" spc="-15" dirty="0">
                <a:latin typeface="Cambria" panose="02040503050406030204" pitchFamily="18" charset="0"/>
                <a:ea typeface="Cambria" panose="02040503050406030204" pitchFamily="18" charset="0"/>
              </a:rPr>
              <a:t>Surface</a:t>
            </a:r>
            <a:r>
              <a:rPr b="1" spc="-45" dirty="0">
                <a:latin typeface="Cambria" panose="02040503050406030204" pitchFamily="18" charset="0"/>
                <a:ea typeface="Cambria" panose="02040503050406030204" pitchFamily="18" charset="0"/>
              </a:rPr>
              <a:t> </a:t>
            </a:r>
            <a:r>
              <a:rPr b="1" spc="-5" dirty="0">
                <a:latin typeface="Cambria" panose="02040503050406030204" pitchFamily="18" charset="0"/>
                <a:ea typeface="Cambria" panose="02040503050406030204" pitchFamily="18" charset="0"/>
              </a:rPr>
              <a:t>Color</a:t>
            </a:r>
            <a:r>
              <a:rPr b="1" spc="-25" dirty="0">
                <a:latin typeface="Cambria" panose="02040503050406030204" pitchFamily="18" charset="0"/>
                <a:ea typeface="Cambria" panose="02040503050406030204" pitchFamily="18" charset="0"/>
              </a:rPr>
              <a:t> </a:t>
            </a:r>
            <a:r>
              <a:rPr b="1" spc="-20" dirty="0">
                <a:latin typeface="Cambria" panose="02040503050406030204" pitchFamily="18" charset="0"/>
                <a:ea typeface="Cambria" panose="02040503050406030204" pitchFamily="18" charset="0"/>
              </a:rPr>
              <a:t>Perception</a:t>
            </a:r>
          </a:p>
        </p:txBody>
      </p:sp>
      <p:sp>
        <p:nvSpPr>
          <p:cNvPr id="3" name="object 3"/>
          <p:cNvSpPr txBox="1"/>
          <p:nvPr/>
        </p:nvSpPr>
        <p:spPr>
          <a:xfrm>
            <a:off x="9779635" y="6427114"/>
            <a:ext cx="180975" cy="197490"/>
          </a:xfrm>
          <a:prstGeom prst="rect">
            <a:avLst/>
          </a:prstGeom>
        </p:spPr>
        <p:txBody>
          <a:bodyPr vert="horz" wrap="square" lIns="0" tIns="12700" rIns="0" bIns="0" rtlCol="0">
            <a:spAutoFit/>
          </a:bodyPr>
          <a:lstStyle/>
          <a:p>
            <a:pPr marL="12700">
              <a:spcBef>
                <a:spcPts val="100"/>
              </a:spcBef>
            </a:pPr>
            <a:r>
              <a:rPr sz="1200" dirty="0">
                <a:solidFill>
                  <a:srgbClr val="888888"/>
                </a:solidFill>
                <a:latin typeface="Cambria" panose="02040503050406030204" pitchFamily="18" charset="0"/>
                <a:ea typeface="Cambria" panose="02040503050406030204" pitchFamily="18" charset="0"/>
                <a:cs typeface="Calibri"/>
              </a:rPr>
              <a:t>35</a:t>
            </a:r>
            <a:endParaRPr sz="1200">
              <a:latin typeface="Cambria" panose="02040503050406030204" pitchFamily="18" charset="0"/>
              <a:ea typeface="Cambria" panose="02040503050406030204" pitchFamily="18" charset="0"/>
              <a:cs typeface="Calibri"/>
            </a:endParaRPr>
          </a:p>
        </p:txBody>
      </p:sp>
      <p:sp>
        <p:nvSpPr>
          <p:cNvPr id="4" name="object 4"/>
          <p:cNvSpPr txBox="1"/>
          <p:nvPr/>
        </p:nvSpPr>
        <p:spPr>
          <a:xfrm>
            <a:off x="1949297" y="1318387"/>
            <a:ext cx="8495030" cy="1482457"/>
          </a:xfrm>
          <a:prstGeom prst="rect">
            <a:avLst/>
          </a:prstGeom>
        </p:spPr>
        <p:txBody>
          <a:bodyPr vert="horz" wrap="square" lIns="0" tIns="12700" rIns="0" bIns="0" rtlCol="0">
            <a:spAutoFit/>
          </a:bodyPr>
          <a:lstStyle/>
          <a:p>
            <a:pPr marL="12700">
              <a:spcBef>
                <a:spcPts val="100"/>
              </a:spcBef>
              <a:tabLst>
                <a:tab pos="503555" algn="l"/>
                <a:tab pos="2904490" algn="l"/>
              </a:tabLst>
            </a:pPr>
            <a:r>
              <a:rPr sz="2400" dirty="0">
                <a:latin typeface="Cambria" panose="02040503050406030204" pitchFamily="18" charset="0"/>
                <a:ea typeface="Cambria" panose="02040503050406030204" pitchFamily="18" charset="0"/>
                <a:cs typeface="Calibri"/>
              </a:rPr>
              <a:t>Q:	</a:t>
            </a:r>
            <a:r>
              <a:rPr sz="2400" spc="-10" dirty="0">
                <a:latin typeface="Cambria" panose="02040503050406030204" pitchFamily="18" charset="0"/>
                <a:ea typeface="Cambria" panose="02040503050406030204" pitchFamily="18" charset="0"/>
                <a:cs typeface="Calibri"/>
              </a:rPr>
              <a:t>What</a:t>
            </a:r>
            <a:r>
              <a:rPr sz="2400" dirty="0">
                <a:latin typeface="Cambria" panose="02040503050406030204" pitchFamily="18" charset="0"/>
                <a:ea typeface="Cambria" panose="02040503050406030204" pitchFamily="18" charset="0"/>
                <a:cs typeface="Calibri"/>
              </a:rPr>
              <a:t> is</a:t>
            </a:r>
            <a:r>
              <a:rPr sz="2400" spc="-20" dirty="0">
                <a:latin typeface="Cambria" panose="02040503050406030204" pitchFamily="18" charset="0"/>
                <a:ea typeface="Cambria" panose="02040503050406030204" pitchFamily="18" charset="0"/>
                <a:cs typeface="Calibri"/>
              </a:rPr>
              <a:t> </a:t>
            </a:r>
            <a:r>
              <a:rPr sz="2400" dirty="0">
                <a:latin typeface="Cambria" panose="02040503050406030204" pitchFamily="18" charset="0"/>
                <a:ea typeface="Cambria" panose="02040503050406030204" pitchFamily="18" charset="0"/>
                <a:cs typeface="Calibri"/>
              </a:rPr>
              <a:t>the</a:t>
            </a:r>
            <a:r>
              <a:rPr sz="2400" spc="5" dirty="0">
                <a:latin typeface="Cambria" panose="02040503050406030204" pitchFamily="18" charset="0"/>
                <a:ea typeface="Cambria" panose="02040503050406030204" pitchFamily="18" charset="0"/>
                <a:cs typeface="Calibri"/>
              </a:rPr>
              <a:t> </a:t>
            </a:r>
            <a:r>
              <a:rPr sz="2400" spc="-5" dirty="0">
                <a:latin typeface="Cambria" panose="02040503050406030204" pitchFamily="18" charset="0"/>
                <a:ea typeface="Cambria" panose="02040503050406030204" pitchFamily="18" charset="0"/>
                <a:cs typeface="Calibri"/>
              </a:rPr>
              <a:t>task?	</a:t>
            </a:r>
            <a:r>
              <a:rPr sz="2400" spc="-10" dirty="0">
                <a:latin typeface="Cambria" panose="02040503050406030204" pitchFamily="18" charset="0"/>
                <a:ea typeface="Cambria" panose="02040503050406030204" pitchFamily="18" charset="0"/>
                <a:cs typeface="Calibri"/>
              </a:rPr>
              <a:t>What</a:t>
            </a:r>
            <a:r>
              <a:rPr sz="2400" spc="-25" dirty="0">
                <a:latin typeface="Cambria" panose="02040503050406030204" pitchFamily="18" charset="0"/>
                <a:ea typeface="Cambria" panose="02040503050406030204" pitchFamily="18" charset="0"/>
                <a:cs typeface="Calibri"/>
              </a:rPr>
              <a:t> </a:t>
            </a:r>
            <a:r>
              <a:rPr sz="2400" dirty="0">
                <a:latin typeface="Cambria" panose="02040503050406030204" pitchFamily="18" charset="0"/>
                <a:ea typeface="Cambria" panose="02040503050406030204" pitchFamily="18" charset="0"/>
                <a:cs typeface="Calibri"/>
              </a:rPr>
              <a:t>is</a:t>
            </a:r>
            <a:r>
              <a:rPr sz="2400" spc="-10" dirty="0">
                <a:latin typeface="Cambria" panose="02040503050406030204" pitchFamily="18" charset="0"/>
                <a:ea typeface="Cambria" panose="02040503050406030204" pitchFamily="18" charset="0"/>
                <a:cs typeface="Calibri"/>
              </a:rPr>
              <a:t> </a:t>
            </a:r>
            <a:r>
              <a:rPr sz="2400" dirty="0">
                <a:latin typeface="Cambria" panose="02040503050406030204" pitchFamily="18" charset="0"/>
                <a:ea typeface="Cambria" panose="02040503050406030204" pitchFamily="18" charset="0"/>
                <a:cs typeface="Calibri"/>
              </a:rPr>
              <a:t>the</a:t>
            </a:r>
            <a:r>
              <a:rPr sz="2400" spc="-10" dirty="0">
                <a:latin typeface="Cambria" panose="02040503050406030204" pitchFamily="18" charset="0"/>
                <a:ea typeface="Cambria" panose="02040503050406030204" pitchFamily="18" charset="0"/>
                <a:cs typeface="Calibri"/>
              </a:rPr>
              <a:t> problem</a:t>
            </a:r>
            <a:r>
              <a:rPr sz="2400" spc="-20" dirty="0">
                <a:latin typeface="Cambria" panose="02040503050406030204" pitchFamily="18" charset="0"/>
                <a:ea typeface="Cambria" panose="02040503050406030204" pitchFamily="18" charset="0"/>
                <a:cs typeface="Calibri"/>
              </a:rPr>
              <a:t> </a:t>
            </a:r>
            <a:r>
              <a:rPr sz="2400" spc="-15" dirty="0">
                <a:latin typeface="Cambria" panose="02040503050406030204" pitchFamily="18" charset="0"/>
                <a:ea typeface="Cambria" panose="02040503050406030204" pitchFamily="18" charset="0"/>
                <a:cs typeface="Calibri"/>
              </a:rPr>
              <a:t>to</a:t>
            </a:r>
            <a:r>
              <a:rPr sz="2400" spc="-20" dirty="0">
                <a:latin typeface="Cambria" panose="02040503050406030204" pitchFamily="18" charset="0"/>
                <a:ea typeface="Cambria" panose="02040503050406030204" pitchFamily="18" charset="0"/>
                <a:cs typeface="Calibri"/>
              </a:rPr>
              <a:t> </a:t>
            </a:r>
            <a:r>
              <a:rPr sz="2400" spc="-5" dirty="0">
                <a:latin typeface="Cambria" panose="02040503050406030204" pitchFamily="18" charset="0"/>
                <a:ea typeface="Cambria" panose="02040503050406030204" pitchFamily="18" charset="0"/>
                <a:cs typeface="Calibri"/>
              </a:rPr>
              <a:t>be</a:t>
            </a:r>
            <a:r>
              <a:rPr sz="2400" spc="-15" dirty="0">
                <a:latin typeface="Cambria" panose="02040503050406030204" pitchFamily="18" charset="0"/>
                <a:ea typeface="Cambria" panose="02040503050406030204" pitchFamily="18" charset="0"/>
                <a:cs typeface="Calibri"/>
              </a:rPr>
              <a:t> </a:t>
            </a:r>
            <a:r>
              <a:rPr sz="2400" spc="-10" dirty="0">
                <a:latin typeface="Cambria" panose="02040503050406030204" pitchFamily="18" charset="0"/>
                <a:ea typeface="Cambria" panose="02040503050406030204" pitchFamily="18" charset="0"/>
                <a:cs typeface="Calibri"/>
              </a:rPr>
              <a:t>solved?</a:t>
            </a:r>
            <a:endParaRPr sz="2400" dirty="0">
              <a:latin typeface="Cambria" panose="02040503050406030204" pitchFamily="18" charset="0"/>
              <a:ea typeface="Cambria" panose="02040503050406030204" pitchFamily="18" charset="0"/>
              <a:cs typeface="Calibri"/>
            </a:endParaRPr>
          </a:p>
          <a:p>
            <a:pPr>
              <a:spcBef>
                <a:spcPts val="10"/>
              </a:spcBef>
            </a:pPr>
            <a:endParaRPr sz="2350" dirty="0">
              <a:latin typeface="Cambria" panose="02040503050406030204" pitchFamily="18" charset="0"/>
              <a:ea typeface="Cambria" panose="02040503050406030204" pitchFamily="18" charset="0"/>
              <a:cs typeface="Calibri"/>
            </a:endParaRPr>
          </a:p>
          <a:p>
            <a:pPr marL="12700">
              <a:tabLst>
                <a:tab pos="473709" algn="l"/>
              </a:tabLst>
            </a:pPr>
            <a:r>
              <a:rPr sz="2400" dirty="0">
                <a:latin typeface="Cambria" panose="02040503050406030204" pitchFamily="18" charset="0"/>
                <a:ea typeface="Cambria" panose="02040503050406030204" pitchFamily="18" charset="0"/>
                <a:cs typeface="Calibri"/>
              </a:rPr>
              <a:t>A:	</a:t>
            </a:r>
            <a:r>
              <a:rPr sz="2400" spc="-10" dirty="0">
                <a:latin typeface="Cambria" panose="02040503050406030204" pitchFamily="18" charset="0"/>
                <a:ea typeface="Cambria" panose="02040503050406030204" pitchFamily="18" charset="0"/>
                <a:cs typeface="Calibri"/>
              </a:rPr>
              <a:t>Estimate</a:t>
            </a:r>
            <a:r>
              <a:rPr sz="2400" spc="-25" dirty="0">
                <a:latin typeface="Cambria" panose="02040503050406030204" pitchFamily="18" charset="0"/>
                <a:ea typeface="Cambria" panose="02040503050406030204" pitchFamily="18" charset="0"/>
                <a:cs typeface="Calibri"/>
              </a:rPr>
              <a:t> </a:t>
            </a:r>
            <a:r>
              <a:rPr sz="2400" dirty="0">
                <a:latin typeface="Cambria" panose="02040503050406030204" pitchFamily="18" charset="0"/>
                <a:ea typeface="Cambria" panose="02040503050406030204" pitchFamily="18" charset="0"/>
                <a:cs typeface="Calibri"/>
              </a:rPr>
              <a:t>the </a:t>
            </a:r>
            <a:r>
              <a:rPr sz="2400" spc="-10" dirty="0">
                <a:latin typeface="Cambria" panose="02040503050406030204" pitchFamily="18" charset="0"/>
                <a:ea typeface="Cambria" panose="02040503050406030204" pitchFamily="18" charset="0"/>
                <a:cs typeface="Calibri"/>
              </a:rPr>
              <a:t>surface reflectance, by</a:t>
            </a:r>
            <a:r>
              <a:rPr sz="2400" spc="15" dirty="0">
                <a:latin typeface="Cambria" panose="02040503050406030204" pitchFamily="18" charset="0"/>
                <a:ea typeface="Cambria" panose="02040503050406030204" pitchFamily="18" charset="0"/>
                <a:cs typeface="Calibri"/>
              </a:rPr>
              <a:t> </a:t>
            </a:r>
            <a:r>
              <a:rPr sz="2400" i="1" spc="-10" dirty="0">
                <a:latin typeface="Cambria" panose="02040503050406030204" pitchFamily="18" charset="0"/>
                <a:ea typeface="Cambria" panose="02040503050406030204" pitchFamily="18" charset="0"/>
                <a:cs typeface="Calibri"/>
              </a:rPr>
              <a:t>discounting</a:t>
            </a:r>
            <a:r>
              <a:rPr sz="2400" i="1" spc="5" dirty="0">
                <a:latin typeface="Cambria" panose="02040503050406030204" pitchFamily="18" charset="0"/>
                <a:ea typeface="Cambria" panose="02040503050406030204" pitchFamily="18" charset="0"/>
                <a:cs typeface="Calibri"/>
              </a:rPr>
              <a:t> </a:t>
            </a:r>
            <a:r>
              <a:rPr sz="2400" i="1" dirty="0">
                <a:latin typeface="Cambria" panose="02040503050406030204" pitchFamily="18" charset="0"/>
                <a:ea typeface="Cambria" panose="02040503050406030204" pitchFamily="18" charset="0"/>
                <a:cs typeface="Calibri"/>
              </a:rPr>
              <a:t>the</a:t>
            </a:r>
            <a:r>
              <a:rPr sz="2400" i="1" spc="5" dirty="0">
                <a:latin typeface="Cambria" panose="02040503050406030204" pitchFamily="18" charset="0"/>
                <a:ea typeface="Cambria" panose="02040503050406030204" pitchFamily="18" charset="0"/>
                <a:cs typeface="Calibri"/>
              </a:rPr>
              <a:t> </a:t>
            </a:r>
            <a:r>
              <a:rPr sz="2400" i="1" dirty="0">
                <a:latin typeface="Cambria" panose="02040503050406030204" pitchFamily="18" charset="0"/>
                <a:ea typeface="Cambria" panose="02040503050406030204" pitchFamily="18" charset="0"/>
                <a:cs typeface="Calibri"/>
              </a:rPr>
              <a:t>illumination</a:t>
            </a:r>
            <a:r>
              <a:rPr sz="2400" dirty="0">
                <a:latin typeface="Cambria" panose="02040503050406030204" pitchFamily="18" charset="0"/>
                <a:ea typeface="Cambria" panose="02040503050406030204" pitchFamily="18" charset="0"/>
                <a:cs typeface="Calibri"/>
              </a:rPr>
              <a:t>.</a:t>
            </a:r>
          </a:p>
        </p:txBody>
      </p:sp>
      <p:sp>
        <p:nvSpPr>
          <p:cNvPr id="5" name="object 5"/>
          <p:cNvSpPr/>
          <p:nvPr/>
        </p:nvSpPr>
        <p:spPr>
          <a:xfrm>
            <a:off x="2468385" y="6152884"/>
            <a:ext cx="934085" cy="282575"/>
          </a:xfrm>
          <a:custGeom>
            <a:avLst/>
            <a:gdLst/>
            <a:ahLst/>
            <a:cxnLst/>
            <a:rect l="l" t="t" r="r" b="b"/>
            <a:pathLst>
              <a:path w="934085" h="282575">
                <a:moveTo>
                  <a:pt x="843902" y="0"/>
                </a:moveTo>
                <a:lnTo>
                  <a:pt x="839965" y="11455"/>
                </a:lnTo>
                <a:lnTo>
                  <a:pt x="856272" y="18549"/>
                </a:lnTo>
                <a:lnTo>
                  <a:pt x="870318" y="28367"/>
                </a:lnTo>
                <a:lnTo>
                  <a:pt x="898861" y="73880"/>
                </a:lnTo>
                <a:lnTo>
                  <a:pt x="907243" y="115661"/>
                </a:lnTo>
                <a:lnTo>
                  <a:pt x="908291" y="139750"/>
                </a:lnTo>
                <a:lnTo>
                  <a:pt x="907243" y="164648"/>
                </a:lnTo>
                <a:lnTo>
                  <a:pt x="898861" y="207582"/>
                </a:lnTo>
                <a:lnTo>
                  <a:pt x="870365" y="253822"/>
                </a:lnTo>
                <a:lnTo>
                  <a:pt x="840346" y="270865"/>
                </a:lnTo>
                <a:lnTo>
                  <a:pt x="843902" y="282321"/>
                </a:lnTo>
                <a:lnTo>
                  <a:pt x="882446" y="264261"/>
                </a:lnTo>
                <a:lnTo>
                  <a:pt x="910704" y="232981"/>
                </a:lnTo>
                <a:lnTo>
                  <a:pt x="928135" y="191109"/>
                </a:lnTo>
                <a:lnTo>
                  <a:pt x="933945" y="141236"/>
                </a:lnTo>
                <a:lnTo>
                  <a:pt x="932492" y="115355"/>
                </a:lnTo>
                <a:lnTo>
                  <a:pt x="920872" y="69474"/>
                </a:lnTo>
                <a:lnTo>
                  <a:pt x="897801" y="32127"/>
                </a:lnTo>
                <a:lnTo>
                  <a:pt x="864377" y="7386"/>
                </a:lnTo>
                <a:lnTo>
                  <a:pt x="843902" y="0"/>
                </a:lnTo>
                <a:close/>
              </a:path>
              <a:path w="934085" h="282575">
                <a:moveTo>
                  <a:pt x="90030" y="0"/>
                </a:moveTo>
                <a:lnTo>
                  <a:pt x="51617" y="18095"/>
                </a:lnTo>
                <a:lnTo>
                  <a:pt x="23291" y="49479"/>
                </a:lnTo>
                <a:lnTo>
                  <a:pt x="5821" y="91433"/>
                </a:lnTo>
                <a:lnTo>
                  <a:pt x="0" y="141236"/>
                </a:lnTo>
                <a:lnTo>
                  <a:pt x="1450" y="167173"/>
                </a:lnTo>
                <a:lnTo>
                  <a:pt x="13056" y="213045"/>
                </a:lnTo>
                <a:lnTo>
                  <a:pt x="36093" y="250274"/>
                </a:lnTo>
                <a:lnTo>
                  <a:pt x="69501" y="274943"/>
                </a:lnTo>
                <a:lnTo>
                  <a:pt x="90030" y="282321"/>
                </a:lnTo>
                <a:lnTo>
                  <a:pt x="93611" y="270865"/>
                </a:lnTo>
                <a:lnTo>
                  <a:pt x="77521" y="263738"/>
                </a:lnTo>
                <a:lnTo>
                  <a:pt x="63636" y="253822"/>
                </a:lnTo>
                <a:lnTo>
                  <a:pt x="35156" y="207582"/>
                </a:lnTo>
                <a:lnTo>
                  <a:pt x="26788" y="164648"/>
                </a:lnTo>
                <a:lnTo>
                  <a:pt x="25742" y="139750"/>
                </a:lnTo>
                <a:lnTo>
                  <a:pt x="26788" y="115661"/>
                </a:lnTo>
                <a:lnTo>
                  <a:pt x="35156" y="73880"/>
                </a:lnTo>
                <a:lnTo>
                  <a:pt x="63749" y="28367"/>
                </a:lnTo>
                <a:lnTo>
                  <a:pt x="94056" y="11455"/>
                </a:lnTo>
                <a:lnTo>
                  <a:pt x="90030" y="0"/>
                </a:lnTo>
                <a:close/>
              </a:path>
            </a:pathLst>
          </a:custGeom>
          <a:solidFill>
            <a:srgbClr val="0000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6" name="object 6"/>
          <p:cNvSpPr txBox="1"/>
          <p:nvPr/>
        </p:nvSpPr>
        <p:spPr>
          <a:xfrm>
            <a:off x="2304085" y="6064097"/>
            <a:ext cx="1006475" cy="391160"/>
          </a:xfrm>
          <a:prstGeom prst="rect">
            <a:avLst/>
          </a:prstGeom>
        </p:spPr>
        <p:txBody>
          <a:bodyPr vert="horz" wrap="square" lIns="0" tIns="12700" rIns="0" bIns="0" rtlCol="0">
            <a:spAutoFit/>
          </a:bodyPr>
          <a:lstStyle/>
          <a:p>
            <a:pPr marL="12700">
              <a:spcBef>
                <a:spcPts val="100"/>
              </a:spcBef>
              <a:tabLst>
                <a:tab pos="263525" algn="l"/>
              </a:tabLst>
            </a:pPr>
            <a:r>
              <a:rPr sz="2400" dirty="0">
                <a:latin typeface="Cambria" panose="02040503050406030204" pitchFamily="18" charset="0"/>
                <a:ea typeface="Cambria" panose="02040503050406030204" pitchFamily="18" charset="0"/>
                <a:cs typeface="Cambria Math"/>
              </a:rPr>
              <a:t>𝐼	</a:t>
            </a:r>
            <a:r>
              <a:rPr sz="2400" spc="75" dirty="0">
                <a:latin typeface="Cambria" panose="02040503050406030204" pitchFamily="18" charset="0"/>
                <a:ea typeface="Cambria" panose="02040503050406030204" pitchFamily="18" charset="0"/>
                <a:cs typeface="Cambria Math"/>
              </a:rPr>
              <a:t>𝑥</a:t>
            </a:r>
            <a:r>
              <a:rPr sz="2400" dirty="0">
                <a:latin typeface="Cambria" panose="02040503050406030204" pitchFamily="18" charset="0"/>
                <a:ea typeface="Cambria" panose="02040503050406030204" pitchFamily="18" charset="0"/>
                <a:cs typeface="Cambria Math"/>
              </a:rPr>
              <a:t>,</a:t>
            </a:r>
            <a:r>
              <a:rPr sz="2400" spc="-135" dirty="0">
                <a:latin typeface="Cambria" panose="02040503050406030204" pitchFamily="18" charset="0"/>
                <a:ea typeface="Cambria" panose="02040503050406030204" pitchFamily="18" charset="0"/>
                <a:cs typeface="Cambria Math"/>
              </a:rPr>
              <a:t> </a:t>
            </a:r>
            <a:r>
              <a:rPr sz="2400" spc="25" dirty="0">
                <a:latin typeface="Cambria" panose="02040503050406030204" pitchFamily="18" charset="0"/>
                <a:ea typeface="Cambria" panose="02040503050406030204" pitchFamily="18" charset="0"/>
                <a:cs typeface="Cambria Math"/>
              </a:rPr>
              <a:t>𝑦</a:t>
            </a:r>
            <a:r>
              <a:rPr sz="2400" dirty="0">
                <a:latin typeface="Cambria" panose="02040503050406030204" pitchFamily="18" charset="0"/>
                <a:ea typeface="Cambria" panose="02040503050406030204" pitchFamily="18" charset="0"/>
                <a:cs typeface="Cambria Math"/>
              </a:rPr>
              <a:t>,</a:t>
            </a:r>
            <a:r>
              <a:rPr sz="2400" spc="-135" dirty="0">
                <a:latin typeface="Cambria" panose="02040503050406030204" pitchFamily="18" charset="0"/>
                <a:ea typeface="Cambria" panose="02040503050406030204" pitchFamily="18" charset="0"/>
                <a:cs typeface="Cambria Math"/>
              </a:rPr>
              <a:t> </a:t>
            </a:r>
            <a:r>
              <a:rPr sz="2400" dirty="0">
                <a:latin typeface="Cambria" panose="02040503050406030204" pitchFamily="18" charset="0"/>
                <a:ea typeface="Cambria" panose="02040503050406030204" pitchFamily="18" charset="0"/>
                <a:cs typeface="Cambria Math"/>
              </a:rPr>
              <a:t>𝜆</a:t>
            </a:r>
            <a:endParaRPr sz="2400">
              <a:latin typeface="Cambria" panose="02040503050406030204" pitchFamily="18" charset="0"/>
              <a:ea typeface="Cambria" panose="02040503050406030204" pitchFamily="18" charset="0"/>
              <a:cs typeface="Cambria Math"/>
            </a:endParaRPr>
          </a:p>
        </p:txBody>
      </p:sp>
      <p:sp>
        <p:nvSpPr>
          <p:cNvPr id="7" name="object 7"/>
          <p:cNvSpPr/>
          <p:nvPr/>
        </p:nvSpPr>
        <p:spPr>
          <a:xfrm>
            <a:off x="5572759" y="6152884"/>
            <a:ext cx="935990" cy="282575"/>
          </a:xfrm>
          <a:custGeom>
            <a:avLst/>
            <a:gdLst/>
            <a:ahLst/>
            <a:cxnLst/>
            <a:rect l="l" t="t" r="r" b="b"/>
            <a:pathLst>
              <a:path w="935989" h="282575">
                <a:moveTo>
                  <a:pt x="845438" y="0"/>
                </a:moveTo>
                <a:lnTo>
                  <a:pt x="841501" y="11455"/>
                </a:lnTo>
                <a:lnTo>
                  <a:pt x="857809" y="18549"/>
                </a:lnTo>
                <a:lnTo>
                  <a:pt x="871854" y="28367"/>
                </a:lnTo>
                <a:lnTo>
                  <a:pt x="900398" y="73880"/>
                </a:lnTo>
                <a:lnTo>
                  <a:pt x="908780" y="115661"/>
                </a:lnTo>
                <a:lnTo>
                  <a:pt x="909827" y="139750"/>
                </a:lnTo>
                <a:lnTo>
                  <a:pt x="908780" y="164648"/>
                </a:lnTo>
                <a:lnTo>
                  <a:pt x="900398" y="207582"/>
                </a:lnTo>
                <a:lnTo>
                  <a:pt x="871902" y="253822"/>
                </a:lnTo>
                <a:lnTo>
                  <a:pt x="841882" y="270865"/>
                </a:lnTo>
                <a:lnTo>
                  <a:pt x="845438" y="282321"/>
                </a:lnTo>
                <a:lnTo>
                  <a:pt x="883983" y="264261"/>
                </a:lnTo>
                <a:lnTo>
                  <a:pt x="912240" y="232981"/>
                </a:lnTo>
                <a:lnTo>
                  <a:pt x="929671" y="191109"/>
                </a:lnTo>
                <a:lnTo>
                  <a:pt x="935481" y="141236"/>
                </a:lnTo>
                <a:lnTo>
                  <a:pt x="934029" y="115355"/>
                </a:lnTo>
                <a:lnTo>
                  <a:pt x="922408" y="69474"/>
                </a:lnTo>
                <a:lnTo>
                  <a:pt x="899338" y="32127"/>
                </a:lnTo>
                <a:lnTo>
                  <a:pt x="865913" y="7386"/>
                </a:lnTo>
                <a:lnTo>
                  <a:pt x="845438" y="0"/>
                </a:lnTo>
                <a:close/>
              </a:path>
              <a:path w="935989" h="282575">
                <a:moveTo>
                  <a:pt x="90042" y="0"/>
                </a:moveTo>
                <a:lnTo>
                  <a:pt x="51641" y="18095"/>
                </a:lnTo>
                <a:lnTo>
                  <a:pt x="23240" y="49479"/>
                </a:lnTo>
                <a:lnTo>
                  <a:pt x="5810" y="91433"/>
                </a:lnTo>
                <a:lnTo>
                  <a:pt x="0" y="141236"/>
                </a:lnTo>
                <a:lnTo>
                  <a:pt x="1452" y="167173"/>
                </a:lnTo>
                <a:lnTo>
                  <a:pt x="13073" y="213045"/>
                </a:lnTo>
                <a:lnTo>
                  <a:pt x="36125" y="250274"/>
                </a:lnTo>
                <a:lnTo>
                  <a:pt x="69514" y="274943"/>
                </a:lnTo>
                <a:lnTo>
                  <a:pt x="90042" y="282321"/>
                </a:lnTo>
                <a:lnTo>
                  <a:pt x="93599" y="270865"/>
                </a:lnTo>
                <a:lnTo>
                  <a:pt x="77549" y="263738"/>
                </a:lnTo>
                <a:lnTo>
                  <a:pt x="63690" y="253822"/>
                </a:lnTo>
                <a:lnTo>
                  <a:pt x="35210" y="207582"/>
                </a:lnTo>
                <a:lnTo>
                  <a:pt x="26828" y="164648"/>
                </a:lnTo>
                <a:lnTo>
                  <a:pt x="25780" y="139750"/>
                </a:lnTo>
                <a:lnTo>
                  <a:pt x="26828" y="115661"/>
                </a:lnTo>
                <a:lnTo>
                  <a:pt x="35210" y="73880"/>
                </a:lnTo>
                <a:lnTo>
                  <a:pt x="63801" y="28367"/>
                </a:lnTo>
                <a:lnTo>
                  <a:pt x="94106" y="11455"/>
                </a:lnTo>
                <a:lnTo>
                  <a:pt x="90042" y="0"/>
                </a:lnTo>
                <a:close/>
              </a:path>
            </a:pathLst>
          </a:custGeom>
          <a:solidFill>
            <a:srgbClr val="0000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8" name="object 8"/>
          <p:cNvSpPr txBox="1"/>
          <p:nvPr/>
        </p:nvSpPr>
        <p:spPr>
          <a:xfrm>
            <a:off x="3500755" y="6064097"/>
            <a:ext cx="2916555" cy="391160"/>
          </a:xfrm>
          <a:prstGeom prst="rect">
            <a:avLst/>
          </a:prstGeom>
        </p:spPr>
        <p:txBody>
          <a:bodyPr vert="horz" wrap="square" lIns="0" tIns="12700" rIns="0" bIns="0" rtlCol="0">
            <a:spAutoFit/>
          </a:bodyPr>
          <a:lstStyle/>
          <a:p>
            <a:pPr marL="12700">
              <a:spcBef>
                <a:spcPts val="100"/>
              </a:spcBef>
              <a:tabLst>
                <a:tab pos="2172335" algn="l"/>
              </a:tabLst>
            </a:pPr>
            <a:r>
              <a:rPr sz="2400" dirty="0">
                <a:latin typeface="Cambria" panose="02040503050406030204" pitchFamily="18" charset="0"/>
                <a:ea typeface="Cambria" panose="02040503050406030204" pitchFamily="18" charset="0"/>
                <a:cs typeface="Cambria Math"/>
              </a:rPr>
              <a:t>=</a:t>
            </a:r>
            <a:r>
              <a:rPr sz="2400" spc="135" dirty="0">
                <a:latin typeface="Cambria" panose="02040503050406030204" pitchFamily="18" charset="0"/>
                <a:ea typeface="Cambria" panose="02040503050406030204" pitchFamily="18" charset="0"/>
                <a:cs typeface="Cambria Math"/>
              </a:rPr>
              <a:t> </a:t>
            </a:r>
            <a:r>
              <a:rPr sz="2400" dirty="0">
                <a:latin typeface="Cambria" panose="02040503050406030204" pitchFamily="18" charset="0"/>
                <a:ea typeface="Cambria" panose="02040503050406030204" pitchFamily="18" charset="0"/>
                <a:cs typeface="Cambria Math"/>
              </a:rPr>
              <a:t>𝑖</a:t>
            </a:r>
            <a:r>
              <a:rPr sz="2400" spc="-10" dirty="0">
                <a:latin typeface="Cambria" panose="02040503050406030204" pitchFamily="18" charset="0"/>
                <a:ea typeface="Cambria" panose="02040503050406030204" pitchFamily="18" charset="0"/>
                <a:cs typeface="Cambria Math"/>
              </a:rPr>
              <a:t>𝑙</a:t>
            </a:r>
            <a:r>
              <a:rPr sz="2400" spc="5" dirty="0">
                <a:latin typeface="Cambria" panose="02040503050406030204" pitchFamily="18" charset="0"/>
                <a:ea typeface="Cambria" panose="02040503050406030204" pitchFamily="18" charset="0"/>
                <a:cs typeface="Cambria Math"/>
              </a:rPr>
              <a:t>𝑙</a:t>
            </a:r>
            <a:r>
              <a:rPr sz="2400" dirty="0">
                <a:latin typeface="Cambria" panose="02040503050406030204" pitchFamily="18" charset="0"/>
                <a:ea typeface="Cambria" panose="02040503050406030204" pitchFamily="18" charset="0"/>
                <a:cs typeface="Cambria Math"/>
              </a:rPr>
              <a:t>𝑢</a:t>
            </a:r>
            <a:r>
              <a:rPr sz="2400" spc="5" dirty="0">
                <a:latin typeface="Cambria" panose="02040503050406030204" pitchFamily="18" charset="0"/>
                <a:ea typeface="Cambria" panose="02040503050406030204" pitchFamily="18" charset="0"/>
                <a:cs typeface="Cambria Math"/>
              </a:rPr>
              <a:t>𝑚</a:t>
            </a:r>
            <a:r>
              <a:rPr sz="2400" dirty="0">
                <a:latin typeface="Cambria" panose="02040503050406030204" pitchFamily="18" charset="0"/>
                <a:ea typeface="Cambria" panose="02040503050406030204" pitchFamily="18" charset="0"/>
                <a:cs typeface="Cambria Math"/>
              </a:rPr>
              <a:t>𝑖𝑛</a:t>
            </a:r>
            <a:r>
              <a:rPr sz="2400" spc="-10" dirty="0">
                <a:latin typeface="Cambria" panose="02040503050406030204" pitchFamily="18" charset="0"/>
                <a:ea typeface="Cambria" panose="02040503050406030204" pitchFamily="18" charset="0"/>
                <a:cs typeface="Cambria Math"/>
              </a:rPr>
              <a:t>𝑎</a:t>
            </a:r>
            <a:r>
              <a:rPr sz="2400" dirty="0">
                <a:latin typeface="Cambria" panose="02040503050406030204" pitchFamily="18" charset="0"/>
                <a:ea typeface="Cambria" panose="02040503050406030204" pitchFamily="18" charset="0"/>
                <a:cs typeface="Cambria Math"/>
              </a:rPr>
              <a:t>𝑡𝑖𝑜𝑛	</a:t>
            </a:r>
            <a:r>
              <a:rPr sz="2400" spc="75" dirty="0">
                <a:latin typeface="Cambria" panose="02040503050406030204" pitchFamily="18" charset="0"/>
                <a:ea typeface="Cambria" panose="02040503050406030204" pitchFamily="18" charset="0"/>
                <a:cs typeface="Cambria Math"/>
              </a:rPr>
              <a:t>𝑥</a:t>
            </a:r>
            <a:r>
              <a:rPr sz="2400" dirty="0">
                <a:latin typeface="Cambria" panose="02040503050406030204" pitchFamily="18" charset="0"/>
                <a:ea typeface="Cambria" panose="02040503050406030204" pitchFamily="18" charset="0"/>
                <a:cs typeface="Cambria Math"/>
              </a:rPr>
              <a:t>,</a:t>
            </a:r>
            <a:r>
              <a:rPr sz="2400" spc="-135" dirty="0">
                <a:latin typeface="Cambria" panose="02040503050406030204" pitchFamily="18" charset="0"/>
                <a:ea typeface="Cambria" panose="02040503050406030204" pitchFamily="18" charset="0"/>
                <a:cs typeface="Cambria Math"/>
              </a:rPr>
              <a:t> </a:t>
            </a:r>
            <a:r>
              <a:rPr sz="2400" spc="35" dirty="0">
                <a:latin typeface="Cambria" panose="02040503050406030204" pitchFamily="18" charset="0"/>
                <a:ea typeface="Cambria" panose="02040503050406030204" pitchFamily="18" charset="0"/>
                <a:cs typeface="Cambria Math"/>
              </a:rPr>
              <a:t>𝑦</a:t>
            </a:r>
            <a:r>
              <a:rPr sz="2400" dirty="0">
                <a:latin typeface="Cambria" panose="02040503050406030204" pitchFamily="18" charset="0"/>
                <a:ea typeface="Cambria" panose="02040503050406030204" pitchFamily="18" charset="0"/>
                <a:cs typeface="Cambria Math"/>
              </a:rPr>
              <a:t>,</a:t>
            </a:r>
            <a:r>
              <a:rPr sz="2400" spc="-135" dirty="0">
                <a:latin typeface="Cambria" panose="02040503050406030204" pitchFamily="18" charset="0"/>
                <a:ea typeface="Cambria" panose="02040503050406030204" pitchFamily="18" charset="0"/>
                <a:cs typeface="Cambria Math"/>
              </a:rPr>
              <a:t> </a:t>
            </a:r>
            <a:r>
              <a:rPr sz="2400" dirty="0">
                <a:latin typeface="Cambria" panose="02040503050406030204" pitchFamily="18" charset="0"/>
                <a:ea typeface="Cambria" panose="02040503050406030204" pitchFamily="18" charset="0"/>
                <a:cs typeface="Cambria Math"/>
              </a:rPr>
              <a:t>𝜆</a:t>
            </a:r>
            <a:endParaRPr sz="2400">
              <a:latin typeface="Cambria" panose="02040503050406030204" pitchFamily="18" charset="0"/>
              <a:ea typeface="Cambria" panose="02040503050406030204" pitchFamily="18" charset="0"/>
              <a:cs typeface="Cambria Math"/>
            </a:endParaRPr>
          </a:p>
        </p:txBody>
      </p:sp>
      <p:sp>
        <p:nvSpPr>
          <p:cNvPr id="9" name="object 9"/>
          <p:cNvSpPr/>
          <p:nvPr/>
        </p:nvSpPr>
        <p:spPr>
          <a:xfrm>
            <a:off x="8456169" y="6152884"/>
            <a:ext cx="934085" cy="282575"/>
          </a:xfrm>
          <a:custGeom>
            <a:avLst/>
            <a:gdLst/>
            <a:ahLst/>
            <a:cxnLst/>
            <a:rect l="l" t="t" r="r" b="b"/>
            <a:pathLst>
              <a:path w="934084" h="282575">
                <a:moveTo>
                  <a:pt x="843914" y="0"/>
                </a:moveTo>
                <a:lnTo>
                  <a:pt x="839977" y="11455"/>
                </a:lnTo>
                <a:lnTo>
                  <a:pt x="856285" y="18549"/>
                </a:lnTo>
                <a:lnTo>
                  <a:pt x="870330" y="28367"/>
                </a:lnTo>
                <a:lnTo>
                  <a:pt x="898874" y="73880"/>
                </a:lnTo>
                <a:lnTo>
                  <a:pt x="907256" y="115661"/>
                </a:lnTo>
                <a:lnTo>
                  <a:pt x="908303" y="139750"/>
                </a:lnTo>
                <a:lnTo>
                  <a:pt x="907256" y="164648"/>
                </a:lnTo>
                <a:lnTo>
                  <a:pt x="898874" y="207582"/>
                </a:lnTo>
                <a:lnTo>
                  <a:pt x="870378" y="253822"/>
                </a:lnTo>
                <a:lnTo>
                  <a:pt x="840358" y="270865"/>
                </a:lnTo>
                <a:lnTo>
                  <a:pt x="843914" y="282321"/>
                </a:lnTo>
                <a:lnTo>
                  <a:pt x="882459" y="264261"/>
                </a:lnTo>
                <a:lnTo>
                  <a:pt x="910716" y="232981"/>
                </a:lnTo>
                <a:lnTo>
                  <a:pt x="928147" y="191109"/>
                </a:lnTo>
                <a:lnTo>
                  <a:pt x="933957" y="141236"/>
                </a:lnTo>
                <a:lnTo>
                  <a:pt x="932505" y="115355"/>
                </a:lnTo>
                <a:lnTo>
                  <a:pt x="920884" y="69474"/>
                </a:lnTo>
                <a:lnTo>
                  <a:pt x="897814" y="32127"/>
                </a:lnTo>
                <a:lnTo>
                  <a:pt x="864389" y="7386"/>
                </a:lnTo>
                <a:lnTo>
                  <a:pt x="843914" y="0"/>
                </a:lnTo>
                <a:close/>
              </a:path>
              <a:path w="934084" h="282575">
                <a:moveTo>
                  <a:pt x="90042" y="0"/>
                </a:moveTo>
                <a:lnTo>
                  <a:pt x="51641" y="18095"/>
                </a:lnTo>
                <a:lnTo>
                  <a:pt x="23240" y="49479"/>
                </a:lnTo>
                <a:lnTo>
                  <a:pt x="5810" y="91433"/>
                </a:lnTo>
                <a:lnTo>
                  <a:pt x="0" y="141236"/>
                </a:lnTo>
                <a:lnTo>
                  <a:pt x="1452" y="167173"/>
                </a:lnTo>
                <a:lnTo>
                  <a:pt x="13073" y="213045"/>
                </a:lnTo>
                <a:lnTo>
                  <a:pt x="36125" y="250274"/>
                </a:lnTo>
                <a:lnTo>
                  <a:pt x="69514" y="274943"/>
                </a:lnTo>
                <a:lnTo>
                  <a:pt x="90042" y="282321"/>
                </a:lnTo>
                <a:lnTo>
                  <a:pt x="93599" y="270865"/>
                </a:lnTo>
                <a:lnTo>
                  <a:pt x="77549" y="263738"/>
                </a:lnTo>
                <a:lnTo>
                  <a:pt x="63690" y="253822"/>
                </a:lnTo>
                <a:lnTo>
                  <a:pt x="35210" y="207582"/>
                </a:lnTo>
                <a:lnTo>
                  <a:pt x="26828" y="164648"/>
                </a:lnTo>
                <a:lnTo>
                  <a:pt x="25780" y="139750"/>
                </a:lnTo>
                <a:lnTo>
                  <a:pt x="26828" y="115661"/>
                </a:lnTo>
                <a:lnTo>
                  <a:pt x="35210" y="73880"/>
                </a:lnTo>
                <a:lnTo>
                  <a:pt x="63801" y="28367"/>
                </a:lnTo>
                <a:lnTo>
                  <a:pt x="94106" y="11455"/>
                </a:lnTo>
                <a:lnTo>
                  <a:pt x="90042" y="0"/>
                </a:lnTo>
                <a:close/>
              </a:path>
            </a:pathLst>
          </a:custGeom>
          <a:solidFill>
            <a:srgbClr val="0000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0" name="object 10"/>
          <p:cNvSpPr txBox="1"/>
          <p:nvPr/>
        </p:nvSpPr>
        <p:spPr>
          <a:xfrm>
            <a:off x="6590157" y="6064097"/>
            <a:ext cx="2708910" cy="391160"/>
          </a:xfrm>
          <a:prstGeom prst="rect">
            <a:avLst/>
          </a:prstGeom>
        </p:spPr>
        <p:txBody>
          <a:bodyPr vert="horz" wrap="square" lIns="0" tIns="12700" rIns="0" bIns="0" rtlCol="0">
            <a:spAutoFit/>
          </a:bodyPr>
          <a:lstStyle/>
          <a:p>
            <a:pPr marL="12700">
              <a:spcBef>
                <a:spcPts val="100"/>
              </a:spcBef>
              <a:tabLst>
                <a:tab pos="1966595" algn="l"/>
              </a:tabLst>
            </a:pPr>
            <a:r>
              <a:rPr sz="2400" dirty="0">
                <a:latin typeface="Cambria" panose="02040503050406030204" pitchFamily="18" charset="0"/>
                <a:ea typeface="Cambria" panose="02040503050406030204" pitchFamily="18" charset="0"/>
                <a:cs typeface="Cambria Math"/>
              </a:rPr>
              <a:t>∗ 𝑟𝑒𝑓</a:t>
            </a:r>
            <a:r>
              <a:rPr sz="2400" spc="-10" dirty="0">
                <a:latin typeface="Cambria" panose="02040503050406030204" pitchFamily="18" charset="0"/>
                <a:ea typeface="Cambria" panose="02040503050406030204" pitchFamily="18" charset="0"/>
                <a:cs typeface="Cambria Math"/>
              </a:rPr>
              <a:t>𝑙</a:t>
            </a:r>
            <a:r>
              <a:rPr sz="2400" spc="-5" dirty="0">
                <a:latin typeface="Cambria" panose="02040503050406030204" pitchFamily="18" charset="0"/>
                <a:ea typeface="Cambria" panose="02040503050406030204" pitchFamily="18" charset="0"/>
                <a:cs typeface="Cambria Math"/>
              </a:rPr>
              <a:t>𝑒𝑐𝑡</a:t>
            </a:r>
            <a:r>
              <a:rPr sz="2400" spc="-10" dirty="0">
                <a:latin typeface="Cambria" panose="02040503050406030204" pitchFamily="18" charset="0"/>
                <a:ea typeface="Cambria" panose="02040503050406030204" pitchFamily="18" charset="0"/>
                <a:cs typeface="Cambria Math"/>
              </a:rPr>
              <a:t>𝑎</a:t>
            </a:r>
            <a:r>
              <a:rPr sz="2400" dirty="0">
                <a:latin typeface="Cambria" panose="02040503050406030204" pitchFamily="18" charset="0"/>
                <a:ea typeface="Cambria" panose="02040503050406030204" pitchFamily="18" charset="0"/>
                <a:cs typeface="Cambria Math"/>
              </a:rPr>
              <a:t>𝑛𝑐𝑒	</a:t>
            </a:r>
            <a:r>
              <a:rPr sz="2400" spc="75" dirty="0">
                <a:latin typeface="Cambria" panose="02040503050406030204" pitchFamily="18" charset="0"/>
                <a:ea typeface="Cambria" panose="02040503050406030204" pitchFamily="18" charset="0"/>
                <a:cs typeface="Cambria Math"/>
              </a:rPr>
              <a:t>𝑥</a:t>
            </a:r>
            <a:r>
              <a:rPr sz="2400" dirty="0">
                <a:latin typeface="Cambria" panose="02040503050406030204" pitchFamily="18" charset="0"/>
                <a:ea typeface="Cambria" panose="02040503050406030204" pitchFamily="18" charset="0"/>
                <a:cs typeface="Cambria Math"/>
              </a:rPr>
              <a:t>,</a:t>
            </a:r>
            <a:r>
              <a:rPr sz="2400" spc="-135" dirty="0">
                <a:latin typeface="Cambria" panose="02040503050406030204" pitchFamily="18" charset="0"/>
                <a:ea typeface="Cambria" panose="02040503050406030204" pitchFamily="18" charset="0"/>
                <a:cs typeface="Cambria Math"/>
              </a:rPr>
              <a:t> </a:t>
            </a:r>
            <a:r>
              <a:rPr sz="2400" spc="35" dirty="0">
                <a:latin typeface="Cambria" panose="02040503050406030204" pitchFamily="18" charset="0"/>
                <a:ea typeface="Cambria" panose="02040503050406030204" pitchFamily="18" charset="0"/>
                <a:cs typeface="Cambria Math"/>
              </a:rPr>
              <a:t>𝑦</a:t>
            </a:r>
            <a:r>
              <a:rPr sz="2400" dirty="0">
                <a:latin typeface="Cambria" panose="02040503050406030204" pitchFamily="18" charset="0"/>
                <a:ea typeface="Cambria" panose="02040503050406030204" pitchFamily="18" charset="0"/>
                <a:cs typeface="Cambria Math"/>
              </a:rPr>
              <a:t>,</a:t>
            </a:r>
            <a:r>
              <a:rPr sz="2400" spc="-145" dirty="0">
                <a:latin typeface="Cambria" panose="02040503050406030204" pitchFamily="18" charset="0"/>
                <a:ea typeface="Cambria" panose="02040503050406030204" pitchFamily="18" charset="0"/>
                <a:cs typeface="Cambria Math"/>
              </a:rPr>
              <a:t> </a:t>
            </a:r>
            <a:r>
              <a:rPr sz="2400" dirty="0">
                <a:latin typeface="Cambria" panose="02040503050406030204" pitchFamily="18" charset="0"/>
                <a:ea typeface="Cambria" panose="02040503050406030204" pitchFamily="18" charset="0"/>
                <a:cs typeface="Cambria Math"/>
              </a:rPr>
              <a:t>𝜆</a:t>
            </a:r>
            <a:endParaRPr sz="2400">
              <a:latin typeface="Cambria" panose="02040503050406030204" pitchFamily="18" charset="0"/>
              <a:ea typeface="Cambria" panose="02040503050406030204" pitchFamily="18" charset="0"/>
              <a:cs typeface="Cambria Math"/>
            </a:endParaRPr>
          </a:p>
        </p:txBody>
      </p:sp>
      <p:sp>
        <p:nvSpPr>
          <p:cNvPr id="11" name="object 11"/>
          <p:cNvSpPr txBox="1"/>
          <p:nvPr/>
        </p:nvSpPr>
        <p:spPr>
          <a:xfrm>
            <a:off x="8021574" y="3143503"/>
            <a:ext cx="1277493" cy="243656"/>
          </a:xfrm>
          <a:prstGeom prst="rect">
            <a:avLst/>
          </a:prstGeom>
        </p:spPr>
        <p:txBody>
          <a:bodyPr vert="horz" wrap="square" lIns="0" tIns="12700" rIns="0" bIns="0" rtlCol="0">
            <a:spAutoFit/>
          </a:bodyPr>
          <a:lstStyle/>
          <a:p>
            <a:pPr marL="12700">
              <a:spcBef>
                <a:spcPts val="100"/>
              </a:spcBef>
            </a:pPr>
            <a:r>
              <a:rPr sz="1500" spc="-5" dirty="0">
                <a:latin typeface="Cambria" panose="02040503050406030204" pitchFamily="18" charset="0"/>
                <a:ea typeface="Cambria" panose="02040503050406030204" pitchFamily="18" charset="0"/>
                <a:cs typeface="Calibri"/>
              </a:rPr>
              <a:t>illumination</a:t>
            </a:r>
            <a:endParaRPr sz="1500" dirty="0">
              <a:latin typeface="Cambria" panose="02040503050406030204" pitchFamily="18" charset="0"/>
              <a:ea typeface="Cambria" panose="02040503050406030204" pitchFamily="18" charset="0"/>
              <a:cs typeface="Calibri"/>
            </a:endParaRPr>
          </a:p>
        </p:txBody>
      </p:sp>
      <p:sp>
        <p:nvSpPr>
          <p:cNvPr id="12" name="object 12"/>
          <p:cNvSpPr txBox="1"/>
          <p:nvPr/>
        </p:nvSpPr>
        <p:spPr>
          <a:xfrm>
            <a:off x="5094223" y="5375275"/>
            <a:ext cx="1543050" cy="474489"/>
          </a:xfrm>
          <a:prstGeom prst="rect">
            <a:avLst/>
          </a:prstGeom>
        </p:spPr>
        <p:txBody>
          <a:bodyPr vert="horz" wrap="square" lIns="0" tIns="12700" rIns="0" bIns="0" rtlCol="0">
            <a:spAutoFit/>
          </a:bodyPr>
          <a:lstStyle/>
          <a:p>
            <a:pPr marL="12700">
              <a:spcBef>
                <a:spcPts val="100"/>
              </a:spcBef>
            </a:pPr>
            <a:r>
              <a:rPr sz="1500" spc="-10" dirty="0">
                <a:latin typeface="Cambria" panose="02040503050406030204" pitchFamily="18" charset="0"/>
                <a:ea typeface="Cambria" panose="02040503050406030204" pitchFamily="18" charset="0"/>
                <a:cs typeface="Calibri"/>
              </a:rPr>
              <a:t>Surface</a:t>
            </a:r>
            <a:r>
              <a:rPr sz="1500" spc="-40" dirty="0">
                <a:latin typeface="Cambria" panose="02040503050406030204" pitchFamily="18" charset="0"/>
                <a:ea typeface="Cambria" panose="02040503050406030204" pitchFamily="18" charset="0"/>
                <a:cs typeface="Calibri"/>
              </a:rPr>
              <a:t> </a:t>
            </a:r>
            <a:r>
              <a:rPr sz="1500" spc="-10" dirty="0">
                <a:latin typeface="Cambria" panose="02040503050406030204" pitchFamily="18" charset="0"/>
                <a:ea typeface="Cambria" panose="02040503050406030204" pitchFamily="18" charset="0"/>
                <a:cs typeface="Calibri"/>
              </a:rPr>
              <a:t>Reflectance</a:t>
            </a:r>
            <a:endParaRPr sz="1500">
              <a:latin typeface="Cambria" panose="02040503050406030204" pitchFamily="18" charset="0"/>
              <a:ea typeface="Cambria" panose="02040503050406030204" pitchFamily="18" charset="0"/>
              <a:cs typeface="Calibri"/>
            </a:endParaRPr>
          </a:p>
        </p:txBody>
      </p:sp>
      <p:grpSp>
        <p:nvGrpSpPr>
          <p:cNvPr id="13" name="object 13"/>
          <p:cNvGrpSpPr/>
          <p:nvPr/>
        </p:nvGrpSpPr>
        <p:grpSpPr>
          <a:xfrm>
            <a:off x="6345173" y="3153917"/>
            <a:ext cx="1367790" cy="1430020"/>
            <a:chOff x="4821173" y="3153917"/>
            <a:chExt cx="1367790" cy="1430020"/>
          </a:xfrm>
        </p:grpSpPr>
        <p:sp>
          <p:nvSpPr>
            <p:cNvPr id="14" name="object 14"/>
            <p:cNvSpPr/>
            <p:nvPr/>
          </p:nvSpPr>
          <p:spPr>
            <a:xfrm>
              <a:off x="5670041" y="3443477"/>
              <a:ext cx="236220" cy="265430"/>
            </a:xfrm>
            <a:custGeom>
              <a:avLst/>
              <a:gdLst/>
              <a:ahLst/>
              <a:cxnLst/>
              <a:rect l="l" t="t" r="r" b="b"/>
              <a:pathLst>
                <a:path w="236220" h="265429">
                  <a:moveTo>
                    <a:pt x="118110" y="0"/>
                  </a:moveTo>
                  <a:lnTo>
                    <a:pt x="72116" y="10412"/>
                  </a:lnTo>
                  <a:lnTo>
                    <a:pt x="34575" y="38814"/>
                  </a:lnTo>
                  <a:lnTo>
                    <a:pt x="9274" y="80956"/>
                  </a:lnTo>
                  <a:lnTo>
                    <a:pt x="0" y="132587"/>
                  </a:lnTo>
                  <a:lnTo>
                    <a:pt x="9274" y="184219"/>
                  </a:lnTo>
                  <a:lnTo>
                    <a:pt x="34575" y="226361"/>
                  </a:lnTo>
                  <a:lnTo>
                    <a:pt x="72116" y="254763"/>
                  </a:lnTo>
                  <a:lnTo>
                    <a:pt x="118110" y="265176"/>
                  </a:lnTo>
                  <a:lnTo>
                    <a:pt x="164103" y="254763"/>
                  </a:lnTo>
                  <a:lnTo>
                    <a:pt x="201644" y="226361"/>
                  </a:lnTo>
                  <a:lnTo>
                    <a:pt x="226945" y="184219"/>
                  </a:lnTo>
                  <a:lnTo>
                    <a:pt x="236220" y="132587"/>
                  </a:lnTo>
                  <a:lnTo>
                    <a:pt x="226945" y="80956"/>
                  </a:lnTo>
                  <a:lnTo>
                    <a:pt x="201644" y="38814"/>
                  </a:lnTo>
                  <a:lnTo>
                    <a:pt x="164103" y="10412"/>
                  </a:lnTo>
                  <a:lnTo>
                    <a:pt x="118110" y="0"/>
                  </a:lnTo>
                  <a:close/>
                </a:path>
              </a:pathLst>
            </a:custGeom>
            <a:solidFill>
              <a:srgbClr val="FFFF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5" name="object 15"/>
            <p:cNvSpPr/>
            <p:nvPr/>
          </p:nvSpPr>
          <p:spPr>
            <a:xfrm>
              <a:off x="5670041" y="3443477"/>
              <a:ext cx="236220" cy="265430"/>
            </a:xfrm>
            <a:custGeom>
              <a:avLst/>
              <a:gdLst/>
              <a:ahLst/>
              <a:cxnLst/>
              <a:rect l="l" t="t" r="r" b="b"/>
              <a:pathLst>
                <a:path w="236220" h="265429">
                  <a:moveTo>
                    <a:pt x="236220" y="132587"/>
                  </a:moveTo>
                  <a:lnTo>
                    <a:pt x="226945" y="80956"/>
                  </a:lnTo>
                  <a:lnTo>
                    <a:pt x="201644" y="38814"/>
                  </a:lnTo>
                  <a:lnTo>
                    <a:pt x="164103" y="10412"/>
                  </a:lnTo>
                  <a:lnTo>
                    <a:pt x="118110" y="0"/>
                  </a:lnTo>
                  <a:lnTo>
                    <a:pt x="72116" y="10412"/>
                  </a:lnTo>
                  <a:lnTo>
                    <a:pt x="34575" y="38814"/>
                  </a:lnTo>
                  <a:lnTo>
                    <a:pt x="9274" y="80956"/>
                  </a:lnTo>
                  <a:lnTo>
                    <a:pt x="0" y="132587"/>
                  </a:lnTo>
                  <a:lnTo>
                    <a:pt x="9274" y="184219"/>
                  </a:lnTo>
                  <a:lnTo>
                    <a:pt x="34575" y="226361"/>
                  </a:lnTo>
                  <a:lnTo>
                    <a:pt x="72116" y="254763"/>
                  </a:lnTo>
                  <a:lnTo>
                    <a:pt x="118110" y="265176"/>
                  </a:lnTo>
                  <a:lnTo>
                    <a:pt x="164103" y="254763"/>
                  </a:lnTo>
                  <a:lnTo>
                    <a:pt x="201644" y="226361"/>
                  </a:lnTo>
                  <a:lnTo>
                    <a:pt x="226945" y="184219"/>
                  </a:lnTo>
                  <a:lnTo>
                    <a:pt x="236220" y="132587"/>
                  </a:lnTo>
                  <a:close/>
                </a:path>
              </a:pathLst>
            </a:custGeom>
            <a:ln w="38100">
              <a:solidFill>
                <a:srgbClr val="FFFF00"/>
              </a:solidFill>
            </a:ln>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6" name="object 16"/>
            <p:cNvSpPr/>
            <p:nvPr/>
          </p:nvSpPr>
          <p:spPr>
            <a:xfrm>
              <a:off x="4821173" y="3695445"/>
              <a:ext cx="863600" cy="889000"/>
            </a:xfrm>
            <a:custGeom>
              <a:avLst/>
              <a:gdLst/>
              <a:ahLst/>
              <a:cxnLst/>
              <a:rect l="l" t="t" r="r" b="b"/>
              <a:pathLst>
                <a:path w="863600" h="889000">
                  <a:moveTo>
                    <a:pt x="38608" y="766698"/>
                  </a:moveTo>
                  <a:lnTo>
                    <a:pt x="0" y="888491"/>
                  </a:lnTo>
                  <a:lnTo>
                    <a:pt x="120650" y="846327"/>
                  </a:lnTo>
                  <a:lnTo>
                    <a:pt x="107303" y="833373"/>
                  </a:lnTo>
                  <a:lnTo>
                    <a:pt x="80010" y="833373"/>
                  </a:lnTo>
                  <a:lnTo>
                    <a:pt x="52704" y="806830"/>
                  </a:lnTo>
                  <a:lnTo>
                    <a:pt x="65927" y="793214"/>
                  </a:lnTo>
                  <a:lnTo>
                    <a:pt x="38608" y="766698"/>
                  </a:lnTo>
                  <a:close/>
                </a:path>
                <a:path w="863600" h="889000">
                  <a:moveTo>
                    <a:pt x="65927" y="793214"/>
                  </a:moveTo>
                  <a:lnTo>
                    <a:pt x="52704" y="806830"/>
                  </a:lnTo>
                  <a:lnTo>
                    <a:pt x="80010" y="833373"/>
                  </a:lnTo>
                  <a:lnTo>
                    <a:pt x="93251" y="819735"/>
                  </a:lnTo>
                  <a:lnTo>
                    <a:pt x="65927" y="793214"/>
                  </a:lnTo>
                  <a:close/>
                </a:path>
                <a:path w="863600" h="889000">
                  <a:moveTo>
                    <a:pt x="93251" y="819735"/>
                  </a:moveTo>
                  <a:lnTo>
                    <a:pt x="80010" y="833373"/>
                  </a:lnTo>
                  <a:lnTo>
                    <a:pt x="107303" y="833373"/>
                  </a:lnTo>
                  <a:lnTo>
                    <a:pt x="93251" y="819735"/>
                  </a:lnTo>
                  <a:close/>
                </a:path>
                <a:path w="863600" h="889000">
                  <a:moveTo>
                    <a:pt x="836167" y="0"/>
                  </a:moveTo>
                  <a:lnTo>
                    <a:pt x="65927" y="793214"/>
                  </a:lnTo>
                  <a:lnTo>
                    <a:pt x="93251" y="819735"/>
                  </a:lnTo>
                  <a:lnTo>
                    <a:pt x="863473" y="26415"/>
                  </a:lnTo>
                  <a:lnTo>
                    <a:pt x="836167" y="0"/>
                  </a:lnTo>
                  <a:close/>
                </a:path>
              </a:pathLst>
            </a:custGeom>
            <a:solidFill>
              <a:srgbClr val="FFFF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7" name="object 17"/>
            <p:cNvSpPr/>
            <p:nvPr/>
          </p:nvSpPr>
          <p:spPr>
            <a:xfrm>
              <a:off x="5363717" y="3230117"/>
              <a:ext cx="825500" cy="685800"/>
            </a:xfrm>
            <a:custGeom>
              <a:avLst/>
              <a:gdLst/>
              <a:ahLst/>
              <a:cxnLst/>
              <a:rect l="l" t="t" r="r" b="b"/>
              <a:pathLst>
                <a:path w="825500" h="685800">
                  <a:moveTo>
                    <a:pt x="232156" y="342900"/>
                  </a:moveTo>
                  <a:lnTo>
                    <a:pt x="0" y="342900"/>
                  </a:lnTo>
                </a:path>
                <a:path w="825500" h="685800">
                  <a:moveTo>
                    <a:pt x="824992" y="335280"/>
                  </a:moveTo>
                  <a:lnTo>
                    <a:pt x="592836" y="335280"/>
                  </a:lnTo>
                </a:path>
                <a:path w="825500" h="685800">
                  <a:moveTo>
                    <a:pt x="692531" y="6096"/>
                  </a:moveTo>
                  <a:lnTo>
                    <a:pt x="542544" y="213233"/>
                  </a:lnTo>
                </a:path>
                <a:path w="825500" h="685800">
                  <a:moveTo>
                    <a:pt x="700151" y="685673"/>
                  </a:moveTo>
                  <a:lnTo>
                    <a:pt x="550164" y="478536"/>
                  </a:lnTo>
                </a:path>
                <a:path w="825500" h="685800">
                  <a:moveTo>
                    <a:pt x="306959" y="207137"/>
                  </a:moveTo>
                  <a:lnTo>
                    <a:pt x="156972" y="0"/>
                  </a:lnTo>
                </a:path>
              </a:pathLst>
            </a:custGeom>
            <a:ln w="38100">
              <a:solidFill>
                <a:srgbClr val="FFFF00"/>
              </a:solidFill>
            </a:ln>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18" name="object 18"/>
            <p:cNvSpPr/>
            <p:nvPr/>
          </p:nvSpPr>
          <p:spPr>
            <a:xfrm>
              <a:off x="5790437" y="3153917"/>
              <a:ext cx="0" cy="876935"/>
            </a:xfrm>
            <a:custGeom>
              <a:avLst/>
              <a:gdLst/>
              <a:ahLst/>
              <a:cxnLst/>
              <a:rect l="l" t="t" r="r" b="b"/>
              <a:pathLst>
                <a:path h="876935">
                  <a:moveTo>
                    <a:pt x="0" y="232156"/>
                  </a:moveTo>
                  <a:lnTo>
                    <a:pt x="0" y="0"/>
                  </a:lnTo>
                </a:path>
                <a:path h="876935">
                  <a:moveTo>
                    <a:pt x="0" y="876808"/>
                  </a:moveTo>
                  <a:lnTo>
                    <a:pt x="0" y="644652"/>
                  </a:lnTo>
                </a:path>
              </a:pathLst>
            </a:custGeom>
            <a:ln w="38100">
              <a:solidFill>
                <a:srgbClr val="FFFF00"/>
              </a:solidFill>
            </a:ln>
          </p:spPr>
          <p:txBody>
            <a:bodyPr wrap="square" lIns="0" tIns="0" rIns="0" bIns="0" rtlCol="0"/>
            <a:lstStyle/>
            <a:p>
              <a:endParaRPr>
                <a:latin typeface="Cambria" panose="02040503050406030204" pitchFamily="18" charset="0"/>
                <a:ea typeface="Cambria" panose="02040503050406030204" pitchFamily="18" charset="0"/>
              </a:endParaRPr>
            </a:p>
          </p:txBody>
        </p:sp>
      </p:grpSp>
      <p:grpSp>
        <p:nvGrpSpPr>
          <p:cNvPr id="19" name="object 19"/>
          <p:cNvGrpSpPr/>
          <p:nvPr/>
        </p:nvGrpSpPr>
        <p:grpSpPr>
          <a:xfrm>
            <a:off x="4195572" y="4089528"/>
            <a:ext cx="2697480" cy="1096645"/>
            <a:chOff x="2671572" y="4089527"/>
            <a:chExt cx="2697480" cy="1096645"/>
          </a:xfrm>
        </p:grpSpPr>
        <p:sp>
          <p:nvSpPr>
            <p:cNvPr id="20" name="object 20"/>
            <p:cNvSpPr/>
            <p:nvPr/>
          </p:nvSpPr>
          <p:spPr>
            <a:xfrm>
              <a:off x="4018788" y="4821936"/>
              <a:ext cx="728980" cy="358140"/>
            </a:xfrm>
            <a:custGeom>
              <a:avLst/>
              <a:gdLst/>
              <a:ahLst/>
              <a:cxnLst/>
              <a:rect l="l" t="t" r="r" b="b"/>
              <a:pathLst>
                <a:path w="728979" h="358139">
                  <a:moveTo>
                    <a:pt x="638937" y="0"/>
                  </a:moveTo>
                  <a:lnTo>
                    <a:pt x="89535" y="0"/>
                  </a:lnTo>
                  <a:lnTo>
                    <a:pt x="0" y="358139"/>
                  </a:lnTo>
                  <a:lnTo>
                    <a:pt x="728472" y="358139"/>
                  </a:lnTo>
                  <a:lnTo>
                    <a:pt x="638937" y="0"/>
                  </a:lnTo>
                  <a:close/>
                </a:path>
              </a:pathLst>
            </a:custGeom>
            <a:solidFill>
              <a:srgbClr val="00AF5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21" name="object 21"/>
            <p:cNvSpPr/>
            <p:nvPr/>
          </p:nvSpPr>
          <p:spPr>
            <a:xfrm>
              <a:off x="4632960" y="4821936"/>
              <a:ext cx="730250" cy="358140"/>
            </a:xfrm>
            <a:custGeom>
              <a:avLst/>
              <a:gdLst/>
              <a:ahLst/>
              <a:cxnLst/>
              <a:rect l="l" t="t" r="r" b="b"/>
              <a:pathLst>
                <a:path w="730250" h="358139">
                  <a:moveTo>
                    <a:pt x="0" y="0"/>
                  </a:moveTo>
                  <a:lnTo>
                    <a:pt x="78739" y="358139"/>
                  </a:lnTo>
                  <a:lnTo>
                    <a:pt x="729995" y="351155"/>
                  </a:lnTo>
                  <a:lnTo>
                    <a:pt x="407924" y="6984"/>
                  </a:lnTo>
                  <a:lnTo>
                    <a:pt x="0" y="0"/>
                  </a:lnTo>
                  <a:close/>
                </a:path>
              </a:pathLst>
            </a:custGeom>
            <a:solidFill>
              <a:srgbClr val="FFC0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22" name="object 22"/>
            <p:cNvSpPr/>
            <p:nvPr/>
          </p:nvSpPr>
          <p:spPr>
            <a:xfrm>
              <a:off x="4632960" y="4821936"/>
              <a:ext cx="730250" cy="358140"/>
            </a:xfrm>
            <a:custGeom>
              <a:avLst/>
              <a:gdLst/>
              <a:ahLst/>
              <a:cxnLst/>
              <a:rect l="l" t="t" r="r" b="b"/>
              <a:pathLst>
                <a:path w="730250" h="358139">
                  <a:moveTo>
                    <a:pt x="78739" y="358139"/>
                  </a:moveTo>
                  <a:lnTo>
                    <a:pt x="729995" y="351155"/>
                  </a:lnTo>
                  <a:lnTo>
                    <a:pt x="407924" y="6984"/>
                  </a:lnTo>
                  <a:lnTo>
                    <a:pt x="0" y="0"/>
                  </a:lnTo>
                  <a:lnTo>
                    <a:pt x="78739" y="358139"/>
                  </a:lnTo>
                  <a:close/>
                </a:path>
              </a:pathLst>
            </a:custGeom>
            <a:ln w="12192">
              <a:solidFill>
                <a:srgbClr val="41709C"/>
              </a:solidFill>
            </a:ln>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23" name="object 23"/>
            <p:cNvSpPr/>
            <p:nvPr/>
          </p:nvSpPr>
          <p:spPr>
            <a:xfrm>
              <a:off x="3404616" y="4821936"/>
              <a:ext cx="728980" cy="358140"/>
            </a:xfrm>
            <a:custGeom>
              <a:avLst/>
              <a:gdLst/>
              <a:ahLst/>
              <a:cxnLst/>
              <a:rect l="l" t="t" r="r" b="b"/>
              <a:pathLst>
                <a:path w="728979" h="358139">
                  <a:moveTo>
                    <a:pt x="728472" y="0"/>
                  </a:moveTo>
                  <a:lnTo>
                    <a:pt x="321437" y="6984"/>
                  </a:lnTo>
                  <a:lnTo>
                    <a:pt x="0" y="351155"/>
                  </a:lnTo>
                  <a:lnTo>
                    <a:pt x="649859" y="358139"/>
                  </a:lnTo>
                  <a:lnTo>
                    <a:pt x="728472" y="0"/>
                  </a:lnTo>
                  <a:close/>
                </a:path>
              </a:pathLst>
            </a:custGeom>
            <a:solidFill>
              <a:srgbClr val="92D05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24" name="object 24"/>
            <p:cNvSpPr/>
            <p:nvPr/>
          </p:nvSpPr>
          <p:spPr>
            <a:xfrm>
              <a:off x="3404616" y="4821936"/>
              <a:ext cx="728980" cy="358140"/>
            </a:xfrm>
            <a:custGeom>
              <a:avLst/>
              <a:gdLst/>
              <a:ahLst/>
              <a:cxnLst/>
              <a:rect l="l" t="t" r="r" b="b"/>
              <a:pathLst>
                <a:path w="728979" h="358139">
                  <a:moveTo>
                    <a:pt x="649859" y="358139"/>
                  </a:moveTo>
                  <a:lnTo>
                    <a:pt x="0" y="351155"/>
                  </a:lnTo>
                  <a:lnTo>
                    <a:pt x="321437" y="6984"/>
                  </a:lnTo>
                  <a:lnTo>
                    <a:pt x="728472" y="0"/>
                  </a:lnTo>
                  <a:lnTo>
                    <a:pt x="649859" y="358139"/>
                  </a:lnTo>
                  <a:close/>
                </a:path>
              </a:pathLst>
            </a:custGeom>
            <a:ln w="12192">
              <a:solidFill>
                <a:srgbClr val="41709C"/>
              </a:solidFill>
            </a:ln>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25" name="object 25"/>
            <p:cNvSpPr/>
            <p:nvPr/>
          </p:nvSpPr>
          <p:spPr>
            <a:xfrm>
              <a:off x="2825496" y="4089527"/>
              <a:ext cx="946150" cy="446405"/>
            </a:xfrm>
            <a:custGeom>
              <a:avLst/>
              <a:gdLst/>
              <a:ahLst/>
              <a:cxnLst/>
              <a:rect l="l" t="t" r="r" b="b"/>
              <a:pathLst>
                <a:path w="946150" h="446404">
                  <a:moveTo>
                    <a:pt x="71857" y="28726"/>
                  </a:moveTo>
                  <a:lnTo>
                    <a:pt x="66467" y="40314"/>
                  </a:lnTo>
                  <a:lnTo>
                    <a:pt x="940307" y="446150"/>
                  </a:lnTo>
                  <a:lnTo>
                    <a:pt x="945642" y="434721"/>
                  </a:lnTo>
                  <a:lnTo>
                    <a:pt x="71857" y="28726"/>
                  </a:lnTo>
                  <a:close/>
                </a:path>
                <a:path w="946150" h="446404">
                  <a:moveTo>
                    <a:pt x="85217" y="0"/>
                  </a:moveTo>
                  <a:lnTo>
                    <a:pt x="0" y="2412"/>
                  </a:lnTo>
                  <a:lnTo>
                    <a:pt x="53086" y="69087"/>
                  </a:lnTo>
                  <a:lnTo>
                    <a:pt x="66467" y="40314"/>
                  </a:lnTo>
                  <a:lnTo>
                    <a:pt x="54864" y="34925"/>
                  </a:lnTo>
                  <a:lnTo>
                    <a:pt x="60325" y="23368"/>
                  </a:lnTo>
                  <a:lnTo>
                    <a:pt x="74349" y="23368"/>
                  </a:lnTo>
                  <a:lnTo>
                    <a:pt x="85217" y="0"/>
                  </a:lnTo>
                  <a:close/>
                </a:path>
                <a:path w="946150" h="446404">
                  <a:moveTo>
                    <a:pt x="60325" y="23368"/>
                  </a:moveTo>
                  <a:lnTo>
                    <a:pt x="54864" y="34925"/>
                  </a:lnTo>
                  <a:lnTo>
                    <a:pt x="66467" y="40314"/>
                  </a:lnTo>
                  <a:lnTo>
                    <a:pt x="71857" y="28726"/>
                  </a:lnTo>
                  <a:lnTo>
                    <a:pt x="60325" y="23368"/>
                  </a:lnTo>
                  <a:close/>
                </a:path>
                <a:path w="946150" h="446404">
                  <a:moveTo>
                    <a:pt x="74349" y="23368"/>
                  </a:moveTo>
                  <a:lnTo>
                    <a:pt x="60325" y="23368"/>
                  </a:lnTo>
                  <a:lnTo>
                    <a:pt x="71857" y="28726"/>
                  </a:lnTo>
                  <a:lnTo>
                    <a:pt x="74349" y="23368"/>
                  </a:lnTo>
                  <a:close/>
                </a:path>
              </a:pathLst>
            </a:custGeom>
            <a:solidFill>
              <a:srgbClr val="000000"/>
            </a:solidFill>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26" name="object 26"/>
            <p:cNvSpPr/>
            <p:nvPr/>
          </p:nvSpPr>
          <p:spPr>
            <a:xfrm>
              <a:off x="2671572" y="4145279"/>
              <a:ext cx="993140" cy="649605"/>
            </a:xfrm>
            <a:custGeom>
              <a:avLst/>
              <a:gdLst/>
              <a:ahLst/>
              <a:cxnLst/>
              <a:rect l="l" t="t" r="r" b="b"/>
              <a:pathLst>
                <a:path w="993139" h="649604">
                  <a:moveTo>
                    <a:pt x="878713" y="638556"/>
                  </a:moveTo>
                  <a:lnTo>
                    <a:pt x="68084" y="136880"/>
                  </a:lnTo>
                  <a:lnTo>
                    <a:pt x="72237" y="130175"/>
                  </a:lnTo>
                  <a:lnTo>
                    <a:pt x="84836" y="109855"/>
                  </a:lnTo>
                  <a:lnTo>
                    <a:pt x="0" y="102108"/>
                  </a:lnTo>
                  <a:lnTo>
                    <a:pt x="44704" y="174625"/>
                  </a:lnTo>
                  <a:lnTo>
                    <a:pt x="61429" y="147637"/>
                  </a:lnTo>
                  <a:lnTo>
                    <a:pt x="871982" y="649351"/>
                  </a:lnTo>
                  <a:lnTo>
                    <a:pt x="878713" y="638556"/>
                  </a:lnTo>
                  <a:close/>
                </a:path>
                <a:path w="993139" h="649604">
                  <a:moveTo>
                    <a:pt x="992886" y="524383"/>
                  </a:moveTo>
                  <a:lnTo>
                    <a:pt x="142316" y="32664"/>
                  </a:lnTo>
                  <a:lnTo>
                    <a:pt x="146011" y="26289"/>
                  </a:lnTo>
                  <a:lnTo>
                    <a:pt x="158242" y="5207"/>
                  </a:lnTo>
                  <a:lnTo>
                    <a:pt x="73152" y="0"/>
                  </a:lnTo>
                  <a:lnTo>
                    <a:pt x="120015" y="71120"/>
                  </a:lnTo>
                  <a:lnTo>
                    <a:pt x="135928" y="43688"/>
                  </a:lnTo>
                  <a:lnTo>
                    <a:pt x="986536" y="535432"/>
                  </a:lnTo>
                  <a:lnTo>
                    <a:pt x="992886" y="524383"/>
                  </a:lnTo>
                  <a:close/>
                </a:path>
              </a:pathLst>
            </a:custGeom>
            <a:solidFill>
              <a:srgbClr val="000000"/>
            </a:solidFill>
          </p:spPr>
          <p:txBody>
            <a:bodyPr wrap="square" lIns="0" tIns="0" rIns="0" bIns="0" rtlCol="0"/>
            <a:lstStyle/>
            <a:p>
              <a:endParaRPr>
                <a:latin typeface="Cambria" panose="02040503050406030204" pitchFamily="18" charset="0"/>
                <a:ea typeface="Cambria" panose="02040503050406030204" pitchFamily="18" charset="0"/>
              </a:endParaRPr>
            </a:p>
          </p:txBody>
        </p:sp>
      </p:grpSp>
      <p:grpSp>
        <p:nvGrpSpPr>
          <p:cNvPr id="27" name="object 27"/>
          <p:cNvGrpSpPr/>
          <p:nvPr/>
        </p:nvGrpSpPr>
        <p:grpSpPr>
          <a:xfrm>
            <a:off x="3470592" y="3518442"/>
            <a:ext cx="494030" cy="523875"/>
            <a:chOff x="1946592" y="3518441"/>
            <a:chExt cx="494030" cy="523875"/>
          </a:xfrm>
        </p:grpSpPr>
        <p:sp>
          <p:nvSpPr>
            <p:cNvPr id="28" name="object 28"/>
            <p:cNvSpPr/>
            <p:nvPr/>
          </p:nvSpPr>
          <p:spPr>
            <a:xfrm>
              <a:off x="1952942" y="3524791"/>
              <a:ext cx="481330" cy="511175"/>
            </a:xfrm>
            <a:custGeom>
              <a:avLst/>
              <a:gdLst/>
              <a:ahLst/>
              <a:cxnLst/>
              <a:rect l="l" t="t" r="r" b="b"/>
              <a:pathLst>
                <a:path w="481330" h="511175">
                  <a:moveTo>
                    <a:pt x="441388" y="371568"/>
                  </a:moveTo>
                  <a:lnTo>
                    <a:pt x="463859" y="323197"/>
                  </a:lnTo>
                  <a:lnTo>
                    <a:pt x="476880" y="273587"/>
                  </a:lnTo>
                  <a:lnTo>
                    <a:pt x="480727" y="224121"/>
                  </a:lnTo>
                  <a:lnTo>
                    <a:pt x="475678" y="176178"/>
                  </a:lnTo>
                  <a:lnTo>
                    <a:pt x="462008" y="131141"/>
                  </a:lnTo>
                  <a:lnTo>
                    <a:pt x="439995" y="90390"/>
                  </a:lnTo>
                  <a:lnTo>
                    <a:pt x="409915" y="55306"/>
                  </a:lnTo>
                  <a:lnTo>
                    <a:pt x="372046" y="27271"/>
                  </a:lnTo>
                  <a:lnTo>
                    <a:pt x="328865" y="8503"/>
                  </a:lnTo>
                  <a:lnTo>
                    <a:pt x="283461" y="0"/>
                  </a:lnTo>
                  <a:lnTo>
                    <a:pt x="237174" y="1310"/>
                  </a:lnTo>
                  <a:lnTo>
                    <a:pt x="191341" y="11983"/>
                  </a:lnTo>
                  <a:lnTo>
                    <a:pt x="147299" y="31568"/>
                  </a:lnTo>
                  <a:lnTo>
                    <a:pt x="106388" y="59614"/>
                  </a:lnTo>
                  <a:lnTo>
                    <a:pt x="69944" y="95670"/>
                  </a:lnTo>
                  <a:lnTo>
                    <a:pt x="39306" y="139285"/>
                  </a:lnTo>
                  <a:lnTo>
                    <a:pt x="16839" y="187619"/>
                  </a:lnTo>
                  <a:lnTo>
                    <a:pt x="3831" y="237212"/>
                  </a:lnTo>
                  <a:lnTo>
                    <a:pt x="0" y="286676"/>
                  </a:lnTo>
                  <a:lnTo>
                    <a:pt x="5063" y="334627"/>
                  </a:lnTo>
                  <a:lnTo>
                    <a:pt x="18741" y="379678"/>
                  </a:lnTo>
                  <a:lnTo>
                    <a:pt x="40752" y="420445"/>
                  </a:lnTo>
                  <a:lnTo>
                    <a:pt x="70815" y="455541"/>
                  </a:lnTo>
                  <a:lnTo>
                    <a:pt x="108648" y="483582"/>
                  </a:lnTo>
                  <a:lnTo>
                    <a:pt x="151829" y="502350"/>
                  </a:lnTo>
                  <a:lnTo>
                    <a:pt x="197232" y="510853"/>
                  </a:lnTo>
                  <a:lnTo>
                    <a:pt x="243520" y="509543"/>
                  </a:lnTo>
                  <a:lnTo>
                    <a:pt x="289353" y="498869"/>
                  </a:lnTo>
                  <a:lnTo>
                    <a:pt x="333394" y="479284"/>
                  </a:lnTo>
                  <a:lnTo>
                    <a:pt x="374306" y="451238"/>
                  </a:lnTo>
                  <a:lnTo>
                    <a:pt x="410750" y="415183"/>
                  </a:lnTo>
                  <a:lnTo>
                    <a:pt x="441388" y="371568"/>
                  </a:lnTo>
                  <a:close/>
                </a:path>
              </a:pathLst>
            </a:custGeom>
            <a:ln w="12700">
              <a:solidFill>
                <a:srgbClr val="000000"/>
              </a:solidFill>
            </a:ln>
          </p:spPr>
          <p:txBody>
            <a:bodyPr wrap="square" lIns="0" tIns="0" rIns="0" bIns="0" rtlCol="0"/>
            <a:lstStyle/>
            <a:p>
              <a:endParaRPr>
                <a:latin typeface="Cambria" panose="02040503050406030204" pitchFamily="18" charset="0"/>
                <a:ea typeface="Cambria" panose="02040503050406030204" pitchFamily="18" charset="0"/>
              </a:endParaRPr>
            </a:p>
          </p:txBody>
        </p:sp>
        <p:pic>
          <p:nvPicPr>
            <p:cNvPr id="29" name="object 29"/>
            <p:cNvPicPr/>
            <p:nvPr/>
          </p:nvPicPr>
          <p:blipFill>
            <a:blip r:embed="rId2" cstate="print"/>
            <a:stretch>
              <a:fillRect/>
            </a:stretch>
          </p:blipFill>
          <p:spPr>
            <a:xfrm>
              <a:off x="2280775" y="3767328"/>
              <a:ext cx="133078" cy="194437"/>
            </a:xfrm>
            <a:prstGeom prst="rect">
              <a:avLst/>
            </a:prstGeom>
          </p:spPr>
        </p:pic>
      </p:grpSp>
      <p:sp>
        <p:nvSpPr>
          <p:cNvPr id="30" name="object 30"/>
          <p:cNvSpPr/>
          <p:nvPr/>
        </p:nvSpPr>
        <p:spPr>
          <a:xfrm>
            <a:off x="4269486" y="6020562"/>
            <a:ext cx="1888489" cy="600075"/>
          </a:xfrm>
          <a:custGeom>
            <a:avLst/>
            <a:gdLst/>
            <a:ahLst/>
            <a:cxnLst/>
            <a:rect l="l" t="t" r="r" b="b"/>
            <a:pathLst>
              <a:path w="1888489" h="600075">
                <a:moveTo>
                  <a:pt x="0" y="0"/>
                </a:moveTo>
                <a:lnTo>
                  <a:pt x="1888489" y="600075"/>
                </a:lnTo>
              </a:path>
            </a:pathLst>
          </a:custGeom>
          <a:ln w="38100">
            <a:solidFill>
              <a:srgbClr val="000000"/>
            </a:solidFill>
          </a:ln>
        </p:spPr>
        <p:txBody>
          <a:bodyPr wrap="square" lIns="0" tIns="0" rIns="0" bIns="0" rtlCol="0"/>
          <a:lstStyle/>
          <a:p>
            <a:endParaRPr>
              <a:latin typeface="Cambria" panose="02040503050406030204" pitchFamily="18" charset="0"/>
              <a:ea typeface="Cambria" panose="02040503050406030204" pitchFamily="18" charset="0"/>
            </a:endParaRPr>
          </a:p>
        </p:txBody>
      </p:sp>
      <p:sp>
        <p:nvSpPr>
          <p:cNvPr id="31" name="Date Placeholder 30"/>
          <p:cNvSpPr>
            <a:spLocks noGrp="1"/>
          </p:cNvSpPr>
          <p:nvPr>
            <p:ph type="dt" sz="half" idx="10"/>
          </p:nvPr>
        </p:nvSpPr>
        <p:spPr/>
        <p:txBody>
          <a:bodyPr/>
          <a:lstStyle/>
          <a:p>
            <a:fld id="{4896E025-92D4-4073-8E0A-057985F324F0}" type="datetime1">
              <a:rPr lang="en-US" smtClean="0"/>
              <a:t>7/27/2023</a:t>
            </a:fld>
            <a:endParaRPr lang="en-US"/>
          </a:p>
        </p:txBody>
      </p:sp>
      <p:sp>
        <p:nvSpPr>
          <p:cNvPr id="32" name="Slide Number Placeholder 31"/>
          <p:cNvSpPr>
            <a:spLocks noGrp="1"/>
          </p:cNvSpPr>
          <p:nvPr>
            <p:ph type="sldNum" sz="quarter" idx="12"/>
          </p:nvPr>
        </p:nvSpPr>
        <p:spPr/>
        <p:txBody>
          <a:bodyPr/>
          <a:lstStyle/>
          <a:p>
            <a:fld id="{F7538EF2-3B4A-43EB-A07E-4B2FF3B02ADE}" type="slidenum">
              <a:rPr lang="en-US" smtClean="0"/>
              <a:t>37</a:t>
            </a:fld>
            <a:endParaRPr lang="en-US"/>
          </a:p>
        </p:txBody>
      </p:sp>
    </p:spTree>
    <p:extLst>
      <p:ext uri="{BB962C8B-B14F-4D97-AF65-F5344CB8AC3E}">
        <p14:creationId xmlns:p14="http://schemas.microsoft.com/office/powerpoint/2010/main" val="245838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89862" y="0"/>
            <a:ext cx="8505825" cy="1222375"/>
          </a:xfrm>
        </p:spPr>
        <p:txBody>
          <a:bodyPr>
            <a:normAutofit fontScale="90000"/>
          </a:bodyPr>
          <a:lstStyle/>
          <a:p>
            <a:pPr algn="ctr"/>
            <a:r>
              <a:rPr lang="en-IE" altLang="en-US" dirty="0">
                <a:latin typeface="Cambria" panose="02040503050406030204" pitchFamily="18" charset="0"/>
                <a:ea typeface="Cambria" panose="02040503050406030204" pitchFamily="18" charset="0"/>
              </a:rPr>
              <a:t>STRUCTURE OF HUMAN EYE (Contd.)</a:t>
            </a:r>
            <a:endParaRPr lang="en-US" altLang="en-US" dirty="0">
              <a:latin typeface="Cambria" panose="02040503050406030204" pitchFamily="18" charset="0"/>
              <a:ea typeface="Cambria" panose="02040503050406030204" pitchFamily="18" charset="0"/>
            </a:endParaRPr>
          </a:p>
        </p:txBody>
      </p:sp>
      <p:sp>
        <p:nvSpPr>
          <p:cNvPr id="2" name="Date Placeholder 1"/>
          <p:cNvSpPr>
            <a:spLocks noGrp="1"/>
          </p:cNvSpPr>
          <p:nvPr>
            <p:ph type="dt" sz="half" idx="10"/>
          </p:nvPr>
        </p:nvSpPr>
        <p:spPr/>
        <p:txBody>
          <a:bodyPr/>
          <a:lstStyle/>
          <a:p>
            <a:fld id="{B7ACEA74-7F2D-4938-B8D6-86922CE2AE6C}" type="datetime1">
              <a:rPr lang="en-US" smtClean="0">
                <a:latin typeface="Cambria" panose="02040503050406030204" pitchFamily="18" charset="0"/>
                <a:ea typeface="Cambria" panose="02040503050406030204" pitchFamily="18" charset="0"/>
              </a:rPr>
              <a:t>7/27/2023</a:t>
            </a:fld>
            <a:endParaRPr lang="en-US">
              <a:latin typeface="Cambria" panose="02040503050406030204" pitchFamily="18" charset="0"/>
              <a:ea typeface="Cambria" panose="02040503050406030204" pitchFamily="18" charset="0"/>
            </a:endParaRPr>
          </a:p>
        </p:txBody>
      </p:sp>
      <p:sp>
        <p:nvSpPr>
          <p:cNvPr id="3" name="Slide Number Placeholder 2"/>
          <p:cNvSpPr>
            <a:spLocks noGrp="1"/>
          </p:cNvSpPr>
          <p:nvPr>
            <p:ph type="sldNum" sz="quarter" idx="12"/>
          </p:nvPr>
        </p:nvSpPr>
        <p:spPr/>
        <p:txBody>
          <a:bodyPr/>
          <a:lstStyle/>
          <a:p>
            <a:fld id="{F7538EF2-3B4A-43EB-A07E-4B2FF3B02ADE}" type="slidenum">
              <a:rPr lang="en-US" smtClean="0">
                <a:latin typeface="Cambria" panose="02040503050406030204" pitchFamily="18" charset="0"/>
                <a:ea typeface="Cambria" panose="02040503050406030204" pitchFamily="18" charset="0"/>
              </a:rPr>
              <a:t>4</a:t>
            </a:fld>
            <a:endParaRPr lang="en-US">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3"/>
          <a:stretch>
            <a:fillRect/>
          </a:stretch>
        </p:blipFill>
        <p:spPr>
          <a:xfrm>
            <a:off x="6463458" y="1222375"/>
            <a:ext cx="4663578" cy="4929079"/>
          </a:xfrm>
          <a:prstGeom prst="rect">
            <a:avLst/>
          </a:prstGeom>
        </p:spPr>
      </p:pic>
      <p:sp>
        <p:nvSpPr>
          <p:cNvPr id="6" name="Rectangle 5"/>
          <p:cNvSpPr/>
          <p:nvPr/>
        </p:nvSpPr>
        <p:spPr>
          <a:xfrm>
            <a:off x="6657975" y="6160627"/>
            <a:ext cx="4274544" cy="646331"/>
          </a:xfrm>
          <a:prstGeom prst="rect">
            <a:avLst/>
          </a:prstGeom>
        </p:spPr>
        <p:txBody>
          <a:bodyPr wrap="square">
            <a:spAutoFit/>
          </a:bodyPr>
          <a:lstStyle/>
          <a:p>
            <a:pPr algn="ctr"/>
            <a:r>
              <a:rPr lang="en-US" dirty="0">
                <a:latin typeface="Cambria" panose="02040503050406030204" pitchFamily="18" charset="0"/>
                <a:ea typeface="Cambria" panose="02040503050406030204" pitchFamily="18" charset="0"/>
              </a:rPr>
              <a:t>Simplified diagram of a cross section of the human eye.</a:t>
            </a:r>
          </a:p>
        </p:txBody>
      </p:sp>
      <p:sp>
        <p:nvSpPr>
          <p:cNvPr id="7" name="Rectangle 6"/>
          <p:cNvSpPr/>
          <p:nvPr/>
        </p:nvSpPr>
        <p:spPr>
          <a:xfrm>
            <a:off x="367458" y="1049795"/>
            <a:ext cx="6096000" cy="5078313"/>
          </a:xfrm>
          <a:prstGeom prst="rect">
            <a:avLst/>
          </a:prstGeom>
        </p:spPr>
        <p:txBody>
          <a:bodyPr>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a:t>
            </a:r>
            <a:r>
              <a:rPr lang="en-US" b="1" dirty="0">
                <a:latin typeface="Cambria" panose="02040503050406030204" pitchFamily="18" charset="0"/>
                <a:ea typeface="Cambria" panose="02040503050406030204" pitchFamily="18" charset="0"/>
              </a:rPr>
              <a:t>choroid</a:t>
            </a:r>
            <a:r>
              <a:rPr lang="en-US" dirty="0">
                <a:latin typeface="Cambria" panose="02040503050406030204" pitchFamily="18" charset="0"/>
                <a:ea typeface="Cambria" panose="02040503050406030204" pitchFamily="18" charset="0"/>
              </a:rPr>
              <a:t> lies directly below the sclera. This membrane contains a network of blood vessels that serve as the major source of nutrition to the eye.</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choroid coat is heavily pigmented and hence helps to reduce the amount of extraneous light entering the eye and the backscatter within the optic globe.</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At its anterior extreme, the choroid is divided into the </a:t>
            </a:r>
            <a:r>
              <a:rPr lang="en-US" b="1" dirty="0">
                <a:latin typeface="Cambria" panose="02040503050406030204" pitchFamily="18" charset="0"/>
                <a:ea typeface="Cambria" panose="02040503050406030204" pitchFamily="18" charset="0"/>
              </a:rPr>
              <a:t>ciliary body </a:t>
            </a:r>
            <a:r>
              <a:rPr lang="en-US" dirty="0">
                <a:latin typeface="Cambria" panose="02040503050406030204" pitchFamily="18" charset="0"/>
                <a:ea typeface="Cambria" panose="02040503050406030204" pitchFamily="18" charset="0"/>
              </a:rPr>
              <a:t>and the </a:t>
            </a:r>
            <a:r>
              <a:rPr lang="en-US" b="1" dirty="0">
                <a:latin typeface="Cambria" panose="02040503050406030204" pitchFamily="18" charset="0"/>
                <a:ea typeface="Cambria" panose="02040503050406030204" pitchFamily="18" charset="0"/>
              </a:rPr>
              <a:t>iris</a:t>
            </a:r>
            <a:r>
              <a:rPr lang="en-US" dirty="0">
                <a:latin typeface="Cambria" panose="02040503050406030204" pitchFamily="18" charset="0"/>
                <a:ea typeface="Cambria" panose="02040503050406030204" pitchFamily="18" charset="0"/>
              </a:rPr>
              <a:t>.</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latter contracts or expands to control the amount of light that enters the eye. The central opening of the iris (the pupil) varies in diameter from approximately 2 to 8 mm.</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front of the iris contains the visible pigment of the eye, whereas the back contains a black pigment.</a:t>
            </a:r>
          </a:p>
        </p:txBody>
      </p:sp>
      <p:sp>
        <p:nvSpPr>
          <p:cNvPr id="8" name="Right Arrow 7"/>
          <p:cNvSpPr/>
          <p:nvPr/>
        </p:nvSpPr>
        <p:spPr>
          <a:xfrm rot="2567277">
            <a:off x="6422109" y="1327916"/>
            <a:ext cx="842995" cy="50727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9281217">
            <a:off x="9927128" y="942429"/>
            <a:ext cx="842995" cy="50727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7655123">
            <a:off x="6256388" y="5445293"/>
            <a:ext cx="842995" cy="50727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24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ipe(down)">
                                      <p:cBhvr>
                                        <p:cTn id="24" dur="5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wipe(down)">
                                      <p:cBhvr>
                                        <p:cTn id="29" dur="500"/>
                                        <p:tgtEl>
                                          <p:spTgt spid="7">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wipe(down)">
                                      <p:cBhvr>
                                        <p:cTn id="41" dur="500"/>
                                        <p:tgtEl>
                                          <p:spTgt spid="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7">
                                            <p:txEl>
                                              <p:pRg st="8" end="8"/>
                                            </p:txEl>
                                          </p:spTgt>
                                        </p:tgtEl>
                                        <p:attrNameLst>
                                          <p:attrName>style.visibility</p:attrName>
                                        </p:attrNameLst>
                                      </p:cBhvr>
                                      <p:to>
                                        <p:strVal val="visible"/>
                                      </p:to>
                                    </p:set>
                                    <p:animEffect transition="in" filter="wipe(down)">
                                      <p:cBhvr>
                                        <p:cTn id="53"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89862" y="0"/>
            <a:ext cx="8505825" cy="1222375"/>
          </a:xfrm>
        </p:spPr>
        <p:txBody>
          <a:bodyPr>
            <a:normAutofit fontScale="90000"/>
          </a:bodyPr>
          <a:lstStyle/>
          <a:p>
            <a:pPr algn="ctr"/>
            <a:r>
              <a:rPr lang="en-IE" altLang="en-US" dirty="0">
                <a:latin typeface="Cambria" panose="02040503050406030204" pitchFamily="18" charset="0"/>
                <a:ea typeface="Cambria" panose="02040503050406030204" pitchFamily="18" charset="0"/>
              </a:rPr>
              <a:t>STRUCTURE OF HUMAN EYE (Contd.)</a:t>
            </a:r>
            <a:endParaRPr lang="en-US" altLang="en-US" dirty="0">
              <a:latin typeface="Cambria" panose="02040503050406030204" pitchFamily="18" charset="0"/>
              <a:ea typeface="Cambria" panose="02040503050406030204" pitchFamily="18" charset="0"/>
            </a:endParaRPr>
          </a:p>
        </p:txBody>
      </p:sp>
      <p:sp>
        <p:nvSpPr>
          <p:cNvPr id="2" name="Date Placeholder 1"/>
          <p:cNvSpPr>
            <a:spLocks noGrp="1"/>
          </p:cNvSpPr>
          <p:nvPr>
            <p:ph type="dt" sz="half" idx="10"/>
          </p:nvPr>
        </p:nvSpPr>
        <p:spPr/>
        <p:txBody>
          <a:bodyPr/>
          <a:lstStyle/>
          <a:p>
            <a:fld id="{67CF74C1-C6C8-45CD-AAEF-BE541DD6278F}" type="datetime1">
              <a:rPr lang="en-US" smtClean="0">
                <a:latin typeface="Cambria" panose="02040503050406030204" pitchFamily="18" charset="0"/>
                <a:ea typeface="Cambria" panose="02040503050406030204" pitchFamily="18" charset="0"/>
              </a:rPr>
              <a:t>7/27/2023</a:t>
            </a:fld>
            <a:endParaRPr lang="en-US">
              <a:latin typeface="Cambria" panose="02040503050406030204" pitchFamily="18" charset="0"/>
              <a:ea typeface="Cambria" panose="02040503050406030204" pitchFamily="18" charset="0"/>
            </a:endParaRPr>
          </a:p>
        </p:txBody>
      </p:sp>
      <p:sp>
        <p:nvSpPr>
          <p:cNvPr id="3" name="Slide Number Placeholder 2"/>
          <p:cNvSpPr>
            <a:spLocks noGrp="1"/>
          </p:cNvSpPr>
          <p:nvPr>
            <p:ph type="sldNum" sz="quarter" idx="12"/>
          </p:nvPr>
        </p:nvSpPr>
        <p:spPr/>
        <p:txBody>
          <a:bodyPr/>
          <a:lstStyle/>
          <a:p>
            <a:fld id="{F7538EF2-3B4A-43EB-A07E-4B2FF3B02ADE}" type="slidenum">
              <a:rPr lang="en-US" smtClean="0">
                <a:latin typeface="Cambria" panose="02040503050406030204" pitchFamily="18" charset="0"/>
                <a:ea typeface="Cambria" panose="02040503050406030204" pitchFamily="18" charset="0"/>
              </a:rPr>
              <a:t>5</a:t>
            </a:fld>
            <a:endParaRPr lang="en-US">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3"/>
          <a:stretch>
            <a:fillRect/>
          </a:stretch>
        </p:blipFill>
        <p:spPr>
          <a:xfrm>
            <a:off x="6463458" y="1222375"/>
            <a:ext cx="4663578" cy="4929079"/>
          </a:xfrm>
          <a:prstGeom prst="rect">
            <a:avLst/>
          </a:prstGeom>
        </p:spPr>
      </p:pic>
      <p:sp>
        <p:nvSpPr>
          <p:cNvPr id="6" name="Rectangle 5"/>
          <p:cNvSpPr/>
          <p:nvPr/>
        </p:nvSpPr>
        <p:spPr>
          <a:xfrm>
            <a:off x="6657975" y="6160627"/>
            <a:ext cx="4274544" cy="646331"/>
          </a:xfrm>
          <a:prstGeom prst="rect">
            <a:avLst/>
          </a:prstGeom>
        </p:spPr>
        <p:txBody>
          <a:bodyPr wrap="square">
            <a:spAutoFit/>
          </a:bodyPr>
          <a:lstStyle/>
          <a:p>
            <a:pPr algn="ctr"/>
            <a:r>
              <a:rPr lang="en-US" dirty="0">
                <a:latin typeface="Cambria" panose="02040503050406030204" pitchFamily="18" charset="0"/>
                <a:ea typeface="Cambria" panose="02040503050406030204" pitchFamily="18" charset="0"/>
              </a:rPr>
              <a:t>Simplified diagram of a cross section of the human eye.</a:t>
            </a:r>
          </a:p>
        </p:txBody>
      </p:sp>
      <p:sp>
        <p:nvSpPr>
          <p:cNvPr id="7" name="Rectangle 6"/>
          <p:cNvSpPr/>
          <p:nvPr/>
        </p:nvSpPr>
        <p:spPr>
          <a:xfrm>
            <a:off x="367458" y="1049795"/>
            <a:ext cx="6096000" cy="5355312"/>
          </a:xfrm>
          <a:prstGeom prst="rect">
            <a:avLst/>
          </a:prstGeom>
        </p:spPr>
        <p:txBody>
          <a:bodyPr>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a:t>
            </a:r>
            <a:r>
              <a:rPr lang="en-US" b="1" dirty="0">
                <a:latin typeface="Cambria" panose="02040503050406030204" pitchFamily="18" charset="0"/>
                <a:ea typeface="Cambria" panose="02040503050406030204" pitchFamily="18" charset="0"/>
              </a:rPr>
              <a:t>lens</a:t>
            </a:r>
            <a:r>
              <a:rPr lang="en-US" dirty="0">
                <a:latin typeface="Cambria" panose="02040503050406030204" pitchFamily="18" charset="0"/>
                <a:ea typeface="Cambria" panose="02040503050406030204" pitchFamily="18" charset="0"/>
              </a:rPr>
              <a:t> is made up of concentric layers of fibrous cells and is suspended by fibers that attach to the ciliary body.</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It contains 60 to 70% water, about 6% fat, and more protein than any other tissue in the eye. The lens is colored by a slightly yellow pigmentation that increases with age. </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In extreme cases, excessive clouding of the lens, caused by the affliction commonly referred to as cataracts, can lead to poor color discrimination and loss of clear vision.</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lens absorbs approximately 8% of the visible light spectrum, with relatively higher absorption at shorter wavelengths. </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Both infrared and ultraviolet light are absorbed appreciably by proteins within the lens structure and, in excessive amounts, can damage the eye.</a:t>
            </a:r>
          </a:p>
        </p:txBody>
      </p:sp>
      <p:sp>
        <p:nvSpPr>
          <p:cNvPr id="8" name="Right Arrow 7"/>
          <p:cNvSpPr/>
          <p:nvPr/>
        </p:nvSpPr>
        <p:spPr>
          <a:xfrm rot="18602627">
            <a:off x="7551369" y="2837849"/>
            <a:ext cx="842995" cy="50727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28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ipe(down)">
                                      <p:cBhvr>
                                        <p:cTn id="24" dur="5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wipe(down)">
                                      <p:cBhvr>
                                        <p:cTn id="29" dur="500"/>
                                        <p:tgtEl>
                                          <p:spTgt spid="7">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wipe(down)">
                                      <p:cBhvr>
                                        <p:cTn id="34" dur="500"/>
                                        <p:tgtEl>
                                          <p:spTgt spid="7">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wipe(down)">
                                      <p:cBhvr>
                                        <p:cTn id="3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89862" y="0"/>
            <a:ext cx="8505825" cy="1222375"/>
          </a:xfrm>
        </p:spPr>
        <p:txBody>
          <a:bodyPr>
            <a:normAutofit fontScale="90000"/>
          </a:bodyPr>
          <a:lstStyle/>
          <a:p>
            <a:pPr algn="ctr"/>
            <a:r>
              <a:rPr lang="en-IE" altLang="en-US" dirty="0">
                <a:latin typeface="Cambria" panose="02040503050406030204" pitchFamily="18" charset="0"/>
                <a:ea typeface="Cambria" panose="02040503050406030204" pitchFamily="18" charset="0"/>
              </a:rPr>
              <a:t>STRUCTURE OF HUMAN EYE (Contd.)</a:t>
            </a:r>
            <a:endParaRPr lang="en-US" altLang="en-US" dirty="0">
              <a:latin typeface="Cambria" panose="02040503050406030204" pitchFamily="18" charset="0"/>
              <a:ea typeface="Cambria" panose="02040503050406030204" pitchFamily="18" charset="0"/>
            </a:endParaRPr>
          </a:p>
        </p:txBody>
      </p:sp>
      <p:sp>
        <p:nvSpPr>
          <p:cNvPr id="2" name="Date Placeholder 1"/>
          <p:cNvSpPr>
            <a:spLocks noGrp="1"/>
          </p:cNvSpPr>
          <p:nvPr>
            <p:ph type="dt" sz="half" idx="10"/>
          </p:nvPr>
        </p:nvSpPr>
        <p:spPr/>
        <p:txBody>
          <a:bodyPr/>
          <a:lstStyle/>
          <a:p>
            <a:fld id="{92488DE7-9809-4DAD-85AA-1590B1B6BD42}" type="datetime1">
              <a:rPr lang="en-US" smtClean="0">
                <a:latin typeface="Cambria" panose="02040503050406030204" pitchFamily="18" charset="0"/>
                <a:ea typeface="Cambria" panose="02040503050406030204" pitchFamily="18" charset="0"/>
              </a:rPr>
              <a:t>7/27/2023</a:t>
            </a:fld>
            <a:endParaRPr lang="en-US" dirty="0">
              <a:latin typeface="Cambria" panose="02040503050406030204" pitchFamily="18" charset="0"/>
              <a:ea typeface="Cambria" panose="02040503050406030204" pitchFamily="18" charset="0"/>
            </a:endParaRPr>
          </a:p>
        </p:txBody>
      </p:sp>
      <p:sp>
        <p:nvSpPr>
          <p:cNvPr id="3" name="Slide Number Placeholder 2"/>
          <p:cNvSpPr>
            <a:spLocks noGrp="1"/>
          </p:cNvSpPr>
          <p:nvPr>
            <p:ph type="sldNum" sz="quarter" idx="12"/>
          </p:nvPr>
        </p:nvSpPr>
        <p:spPr/>
        <p:txBody>
          <a:bodyPr/>
          <a:lstStyle/>
          <a:p>
            <a:fld id="{F7538EF2-3B4A-43EB-A07E-4B2FF3B02ADE}" type="slidenum">
              <a:rPr lang="en-US" smtClean="0">
                <a:latin typeface="Cambria" panose="02040503050406030204" pitchFamily="18" charset="0"/>
                <a:ea typeface="Cambria" panose="02040503050406030204" pitchFamily="18" charset="0"/>
              </a:rPr>
              <a:t>6</a:t>
            </a:fld>
            <a:endParaRPr lang="en-US">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3"/>
          <a:stretch>
            <a:fillRect/>
          </a:stretch>
        </p:blipFill>
        <p:spPr>
          <a:xfrm>
            <a:off x="6463458" y="1222375"/>
            <a:ext cx="4663578" cy="4929079"/>
          </a:xfrm>
          <a:prstGeom prst="rect">
            <a:avLst/>
          </a:prstGeom>
        </p:spPr>
      </p:pic>
      <p:sp>
        <p:nvSpPr>
          <p:cNvPr id="6" name="Rectangle 5"/>
          <p:cNvSpPr/>
          <p:nvPr/>
        </p:nvSpPr>
        <p:spPr>
          <a:xfrm>
            <a:off x="6657975" y="6160627"/>
            <a:ext cx="4274544" cy="646331"/>
          </a:xfrm>
          <a:prstGeom prst="rect">
            <a:avLst/>
          </a:prstGeom>
        </p:spPr>
        <p:txBody>
          <a:bodyPr wrap="square">
            <a:spAutoFit/>
          </a:bodyPr>
          <a:lstStyle/>
          <a:p>
            <a:pPr algn="ctr"/>
            <a:r>
              <a:rPr lang="en-US" dirty="0">
                <a:latin typeface="Cambria" panose="02040503050406030204" pitchFamily="18" charset="0"/>
                <a:ea typeface="Cambria" panose="02040503050406030204" pitchFamily="18" charset="0"/>
              </a:rPr>
              <a:t>Simplified diagram of a cross section of the human eye.</a:t>
            </a:r>
          </a:p>
        </p:txBody>
      </p:sp>
      <p:sp>
        <p:nvSpPr>
          <p:cNvPr id="7" name="Rectangle 6"/>
          <p:cNvSpPr/>
          <p:nvPr/>
        </p:nvSpPr>
        <p:spPr>
          <a:xfrm>
            <a:off x="367458" y="1049795"/>
            <a:ext cx="6096000" cy="5078313"/>
          </a:xfrm>
          <a:prstGeom prst="rect">
            <a:avLst/>
          </a:prstGeom>
        </p:spPr>
        <p:txBody>
          <a:bodyPr>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innermost membrane of the eye is the </a:t>
            </a:r>
            <a:r>
              <a:rPr lang="en-US" b="1" dirty="0">
                <a:latin typeface="Cambria" panose="02040503050406030204" pitchFamily="18" charset="0"/>
                <a:ea typeface="Cambria" panose="02040503050406030204" pitchFamily="18" charset="0"/>
              </a:rPr>
              <a:t>retina</a:t>
            </a:r>
            <a:r>
              <a:rPr lang="en-US" dirty="0">
                <a:latin typeface="Cambria" panose="02040503050406030204" pitchFamily="18" charset="0"/>
                <a:ea typeface="Cambria" panose="02040503050406030204" pitchFamily="18" charset="0"/>
              </a:rPr>
              <a:t>, which lines the inside of the wall’s entire posterior portion.</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When the eye is properly focused, light from an object outside the eye is imaged on the retina. </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Pattern vision is afforded by the distribution of discrete light receptors over the surface of the retina.</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There are two classes of receptors: </a:t>
            </a:r>
            <a:r>
              <a:rPr lang="en-US" b="1" dirty="0">
                <a:latin typeface="Cambria" panose="02040503050406030204" pitchFamily="18" charset="0"/>
                <a:ea typeface="Cambria" panose="02040503050406030204" pitchFamily="18" charset="0"/>
              </a:rPr>
              <a:t>cones</a:t>
            </a:r>
            <a:r>
              <a:rPr lang="en-US" dirty="0">
                <a:latin typeface="Cambria" panose="02040503050406030204" pitchFamily="18" charset="0"/>
                <a:ea typeface="Cambria" panose="02040503050406030204" pitchFamily="18" charset="0"/>
              </a:rPr>
              <a:t> and </a:t>
            </a:r>
            <a:r>
              <a:rPr lang="en-US" b="1" dirty="0">
                <a:latin typeface="Cambria" panose="02040503050406030204" pitchFamily="18" charset="0"/>
                <a:ea typeface="Cambria" panose="02040503050406030204" pitchFamily="18" charset="0"/>
              </a:rPr>
              <a:t>rods</a:t>
            </a:r>
            <a:r>
              <a:rPr lang="en-US" dirty="0">
                <a:latin typeface="Cambria" panose="02040503050406030204" pitchFamily="18" charset="0"/>
                <a:ea typeface="Cambria" panose="02040503050406030204" pitchFamily="18" charset="0"/>
              </a:rPr>
              <a:t>.</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a:t>
            </a:r>
            <a:r>
              <a:rPr lang="en-US" b="1" dirty="0">
                <a:latin typeface="Cambria" panose="02040503050406030204" pitchFamily="18" charset="0"/>
                <a:ea typeface="Cambria" panose="02040503050406030204" pitchFamily="18" charset="0"/>
              </a:rPr>
              <a:t>cones</a:t>
            </a:r>
            <a:r>
              <a:rPr lang="en-US" dirty="0">
                <a:latin typeface="Cambria" panose="02040503050406030204" pitchFamily="18" charset="0"/>
                <a:ea typeface="Cambria" panose="02040503050406030204" pitchFamily="18" charset="0"/>
              </a:rPr>
              <a:t> in each eye number between 6 and 7 million. They are located primarily in the central portion of the retina, called the </a:t>
            </a:r>
            <a:r>
              <a:rPr lang="en-US" b="1" dirty="0">
                <a:latin typeface="Cambria" panose="02040503050406030204" pitchFamily="18" charset="0"/>
                <a:ea typeface="Cambria" panose="02040503050406030204" pitchFamily="18" charset="0"/>
              </a:rPr>
              <a:t>fovea</a:t>
            </a:r>
            <a:r>
              <a:rPr lang="en-US" dirty="0">
                <a:latin typeface="Cambria" panose="02040503050406030204" pitchFamily="18" charset="0"/>
                <a:ea typeface="Cambria" panose="02040503050406030204" pitchFamily="18" charset="0"/>
              </a:rPr>
              <a:t>, and are highly sensitive to color. </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Muscles controlling the eye rotate the eyeball until the image of an object of interest falls on the fovea. Cone vision is called </a:t>
            </a:r>
            <a:r>
              <a:rPr lang="en-US" b="1" dirty="0" err="1">
                <a:latin typeface="Cambria" panose="02040503050406030204" pitchFamily="18" charset="0"/>
                <a:ea typeface="Cambria" panose="02040503050406030204" pitchFamily="18" charset="0"/>
              </a:rPr>
              <a:t>photopic</a:t>
            </a:r>
            <a:r>
              <a:rPr 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or</a:t>
            </a:r>
            <a:r>
              <a:rPr lang="en-US" b="1" dirty="0">
                <a:latin typeface="Cambria" panose="02040503050406030204" pitchFamily="18" charset="0"/>
                <a:ea typeface="Cambria" panose="02040503050406030204" pitchFamily="18" charset="0"/>
              </a:rPr>
              <a:t> bright-light vision</a:t>
            </a:r>
            <a:r>
              <a:rPr lang="en-US" dirty="0">
                <a:latin typeface="Cambria" panose="02040503050406030204" pitchFamily="18" charset="0"/>
                <a:ea typeface="Cambria" panose="02040503050406030204" pitchFamily="18" charset="0"/>
              </a:rPr>
              <a:t>.</a:t>
            </a:r>
          </a:p>
        </p:txBody>
      </p:sp>
      <p:sp>
        <p:nvSpPr>
          <p:cNvPr id="8" name="Right Arrow 7"/>
          <p:cNvSpPr/>
          <p:nvPr/>
        </p:nvSpPr>
        <p:spPr>
          <a:xfrm rot="7085663">
            <a:off x="7770451" y="3545650"/>
            <a:ext cx="697856" cy="3936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3618933">
            <a:off x="9364820" y="4980440"/>
            <a:ext cx="697856" cy="3936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20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ipe(down)">
                                      <p:cBhvr>
                                        <p:cTn id="24" dur="5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wipe(down)">
                                      <p:cBhvr>
                                        <p:cTn id="29" dur="500"/>
                                        <p:tgtEl>
                                          <p:spTgt spid="7">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wipe(down)">
                                      <p:cBhvr>
                                        <p:cTn id="34" dur="500"/>
                                        <p:tgtEl>
                                          <p:spTgt spid="7">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wipe(down)">
                                      <p:cBhvr>
                                        <p:cTn id="39" dur="500"/>
                                        <p:tgtEl>
                                          <p:spTgt spid="7">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animEffect transition="in" filter="wipe(down)">
                                      <p:cBhvr>
                                        <p:cTn id="51"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89862" y="0"/>
            <a:ext cx="8505825" cy="1222375"/>
          </a:xfrm>
        </p:spPr>
        <p:txBody>
          <a:bodyPr>
            <a:normAutofit fontScale="90000"/>
          </a:bodyPr>
          <a:lstStyle/>
          <a:p>
            <a:pPr algn="ctr"/>
            <a:r>
              <a:rPr lang="en-IE" altLang="en-US" dirty="0">
                <a:latin typeface="Cambria" panose="02040503050406030204" pitchFamily="18" charset="0"/>
                <a:ea typeface="Cambria" panose="02040503050406030204" pitchFamily="18" charset="0"/>
              </a:rPr>
              <a:t>STRUCTURE OF HUMAN EYE (Contd.)</a:t>
            </a:r>
            <a:endParaRPr lang="en-US" altLang="en-US" dirty="0">
              <a:latin typeface="Cambria" panose="02040503050406030204" pitchFamily="18" charset="0"/>
              <a:ea typeface="Cambria" panose="02040503050406030204" pitchFamily="18" charset="0"/>
            </a:endParaRPr>
          </a:p>
        </p:txBody>
      </p:sp>
      <p:sp>
        <p:nvSpPr>
          <p:cNvPr id="2" name="Date Placeholder 1"/>
          <p:cNvSpPr>
            <a:spLocks noGrp="1"/>
          </p:cNvSpPr>
          <p:nvPr>
            <p:ph type="dt" sz="half" idx="10"/>
          </p:nvPr>
        </p:nvSpPr>
        <p:spPr/>
        <p:txBody>
          <a:bodyPr/>
          <a:lstStyle/>
          <a:p>
            <a:fld id="{A16A4C2F-B6A8-42DE-BF63-04CDB6C101B8}" type="datetime1">
              <a:rPr lang="en-US" smtClean="0">
                <a:latin typeface="Cambria" panose="02040503050406030204" pitchFamily="18" charset="0"/>
                <a:ea typeface="Cambria" panose="02040503050406030204" pitchFamily="18" charset="0"/>
              </a:rPr>
              <a:t>7/27/2023</a:t>
            </a:fld>
            <a:endParaRPr lang="en-US">
              <a:latin typeface="Cambria" panose="02040503050406030204" pitchFamily="18" charset="0"/>
              <a:ea typeface="Cambria" panose="02040503050406030204" pitchFamily="18" charset="0"/>
            </a:endParaRPr>
          </a:p>
        </p:txBody>
      </p:sp>
      <p:sp>
        <p:nvSpPr>
          <p:cNvPr id="3" name="Slide Number Placeholder 2"/>
          <p:cNvSpPr>
            <a:spLocks noGrp="1"/>
          </p:cNvSpPr>
          <p:nvPr>
            <p:ph type="sldNum" sz="quarter" idx="12"/>
          </p:nvPr>
        </p:nvSpPr>
        <p:spPr/>
        <p:txBody>
          <a:bodyPr/>
          <a:lstStyle/>
          <a:p>
            <a:fld id="{F7538EF2-3B4A-43EB-A07E-4B2FF3B02ADE}" type="slidenum">
              <a:rPr lang="en-US" smtClean="0">
                <a:latin typeface="Cambria" panose="02040503050406030204" pitchFamily="18" charset="0"/>
                <a:ea typeface="Cambria" panose="02040503050406030204" pitchFamily="18" charset="0"/>
              </a:rPr>
              <a:t>7</a:t>
            </a:fld>
            <a:endParaRPr lang="en-US">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3"/>
          <a:stretch>
            <a:fillRect/>
          </a:stretch>
        </p:blipFill>
        <p:spPr>
          <a:xfrm>
            <a:off x="6463458" y="1222375"/>
            <a:ext cx="4663578" cy="4929079"/>
          </a:xfrm>
          <a:prstGeom prst="rect">
            <a:avLst/>
          </a:prstGeom>
        </p:spPr>
      </p:pic>
      <p:sp>
        <p:nvSpPr>
          <p:cNvPr id="6" name="Rectangle 5"/>
          <p:cNvSpPr/>
          <p:nvPr/>
        </p:nvSpPr>
        <p:spPr>
          <a:xfrm>
            <a:off x="6657975" y="6160627"/>
            <a:ext cx="4274544" cy="646331"/>
          </a:xfrm>
          <a:prstGeom prst="rect">
            <a:avLst/>
          </a:prstGeom>
        </p:spPr>
        <p:txBody>
          <a:bodyPr wrap="square">
            <a:spAutoFit/>
          </a:bodyPr>
          <a:lstStyle/>
          <a:p>
            <a:pPr algn="ctr"/>
            <a:r>
              <a:rPr lang="en-US" dirty="0">
                <a:latin typeface="Cambria" panose="02040503050406030204" pitchFamily="18" charset="0"/>
                <a:ea typeface="Cambria" panose="02040503050406030204" pitchFamily="18" charset="0"/>
              </a:rPr>
              <a:t>Simplified diagram of a cross section of the human eye.</a:t>
            </a:r>
          </a:p>
        </p:txBody>
      </p:sp>
      <p:sp>
        <p:nvSpPr>
          <p:cNvPr id="7" name="Rectangle 6"/>
          <p:cNvSpPr/>
          <p:nvPr/>
        </p:nvSpPr>
        <p:spPr>
          <a:xfrm>
            <a:off x="367458" y="1089164"/>
            <a:ext cx="6096000" cy="5632311"/>
          </a:xfrm>
          <a:prstGeom prst="rect">
            <a:avLst/>
          </a:prstGeom>
        </p:spPr>
        <p:txBody>
          <a:bodyPr>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number of rods is much larger: Some 75 to 150 million are distributed over the retinal surface.</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larger area of distribution and the fact that several rods are connected to a single nerve end reduce the amount of detail discernible by these receptors. </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Rods serve to give a general, overall picture of the field of view. They are not involved in color vision and are sensitive to low levels of illumination. </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For example, objects that appear brightly colored in daylight when seen by moonlight appear as colorless forms because only the rods are stimulated. </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This phenomenon is known as </a:t>
            </a:r>
            <a:r>
              <a:rPr lang="en-US" b="1" dirty="0">
                <a:latin typeface="Cambria" panose="02040503050406030204" pitchFamily="18" charset="0"/>
                <a:ea typeface="Cambria" panose="02040503050406030204" pitchFamily="18" charset="0"/>
              </a:rPr>
              <a:t>scotopic </a:t>
            </a:r>
            <a:r>
              <a:rPr lang="en-US" dirty="0">
                <a:latin typeface="Cambria" panose="02040503050406030204" pitchFamily="18" charset="0"/>
                <a:ea typeface="Cambria" panose="02040503050406030204" pitchFamily="18" charset="0"/>
              </a:rPr>
              <a:t>or</a:t>
            </a:r>
            <a:r>
              <a:rPr lang="en-US" b="1" dirty="0">
                <a:latin typeface="Cambria" panose="02040503050406030204" pitchFamily="18" charset="0"/>
                <a:ea typeface="Cambria" panose="02040503050406030204" pitchFamily="18" charset="0"/>
              </a:rPr>
              <a:t> dim-light vision.</a:t>
            </a:r>
          </a:p>
          <a:p>
            <a:pPr marL="285750" indent="-285750" algn="just">
              <a:buFont typeface="Arial" panose="020B0604020202020204" pitchFamily="34" charset="0"/>
              <a:buChar char="•"/>
            </a:pPr>
            <a:endParaRPr lang="en-US" b="1"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absence of receptors in this area results in the so-called </a:t>
            </a:r>
            <a:r>
              <a:rPr lang="en-US" b="1" dirty="0">
                <a:latin typeface="Cambria" panose="02040503050406030204" pitchFamily="18" charset="0"/>
                <a:ea typeface="Cambria" panose="02040503050406030204" pitchFamily="18" charset="0"/>
              </a:rPr>
              <a:t>blind spot</a:t>
            </a:r>
          </a:p>
        </p:txBody>
      </p:sp>
      <p:sp>
        <p:nvSpPr>
          <p:cNvPr id="9" name="Right Arrow 8"/>
          <p:cNvSpPr/>
          <p:nvPr/>
        </p:nvSpPr>
        <p:spPr>
          <a:xfrm rot="6408769">
            <a:off x="8261672" y="3988886"/>
            <a:ext cx="697856" cy="3936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99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down)">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wipe(down)">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wipe(down)">
                                      <p:cBhvr>
                                        <p:cTn id="32" dur="500"/>
                                        <p:tgtEl>
                                          <p:spTgt spid="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
                                            <p:txEl>
                                              <p:pRg st="10" end="10"/>
                                            </p:txEl>
                                          </p:spTgt>
                                        </p:tgtEl>
                                        <p:attrNameLst>
                                          <p:attrName>style.visibility</p:attrName>
                                        </p:attrNameLst>
                                      </p:cBhvr>
                                      <p:to>
                                        <p:strVal val="visible"/>
                                      </p:to>
                                    </p:set>
                                    <p:animEffect transition="in" filter="wipe(down)">
                                      <p:cBhvr>
                                        <p:cTn id="44"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89862" y="0"/>
            <a:ext cx="8505825" cy="509331"/>
          </a:xfrm>
        </p:spPr>
        <p:txBody>
          <a:bodyPr>
            <a:normAutofit fontScale="90000"/>
          </a:bodyPr>
          <a:lstStyle/>
          <a:p>
            <a:pPr algn="ctr"/>
            <a:r>
              <a:rPr lang="en-IE" altLang="en-US" sz="3600" dirty="0">
                <a:latin typeface="Cambria" panose="02040503050406030204" pitchFamily="18" charset="0"/>
                <a:ea typeface="Cambria" panose="02040503050406030204" pitchFamily="18" charset="0"/>
              </a:rPr>
              <a:t>STRUCTURE OF HUMAN EYE (Contd.)</a:t>
            </a:r>
            <a:endParaRPr lang="en-US" altLang="en-US" sz="3600" dirty="0">
              <a:latin typeface="Cambria" panose="02040503050406030204" pitchFamily="18" charset="0"/>
              <a:ea typeface="Cambria" panose="02040503050406030204" pitchFamily="18" charset="0"/>
            </a:endParaRPr>
          </a:p>
        </p:txBody>
      </p:sp>
      <p:sp>
        <p:nvSpPr>
          <p:cNvPr id="2" name="Date Placeholder 1"/>
          <p:cNvSpPr>
            <a:spLocks noGrp="1"/>
          </p:cNvSpPr>
          <p:nvPr>
            <p:ph type="dt" sz="half" idx="10"/>
          </p:nvPr>
        </p:nvSpPr>
        <p:spPr/>
        <p:txBody>
          <a:bodyPr/>
          <a:lstStyle/>
          <a:p>
            <a:fld id="{4AC4CE39-D548-4787-BD38-EB21786205D1}" type="datetime1">
              <a:rPr lang="en-US" smtClean="0">
                <a:latin typeface="Cambria" panose="02040503050406030204" pitchFamily="18" charset="0"/>
                <a:ea typeface="Cambria" panose="02040503050406030204" pitchFamily="18" charset="0"/>
              </a:rPr>
              <a:t>7/27/2023</a:t>
            </a:fld>
            <a:endParaRPr lang="en-US">
              <a:latin typeface="Cambria" panose="02040503050406030204" pitchFamily="18" charset="0"/>
              <a:ea typeface="Cambria" panose="02040503050406030204" pitchFamily="18" charset="0"/>
            </a:endParaRPr>
          </a:p>
        </p:txBody>
      </p:sp>
      <p:sp>
        <p:nvSpPr>
          <p:cNvPr id="3" name="Slide Number Placeholder 2"/>
          <p:cNvSpPr>
            <a:spLocks noGrp="1"/>
          </p:cNvSpPr>
          <p:nvPr>
            <p:ph type="sldNum" sz="quarter" idx="12"/>
          </p:nvPr>
        </p:nvSpPr>
        <p:spPr/>
        <p:txBody>
          <a:bodyPr/>
          <a:lstStyle/>
          <a:p>
            <a:fld id="{F7538EF2-3B4A-43EB-A07E-4B2FF3B02ADE}" type="slidenum">
              <a:rPr lang="en-US" smtClean="0">
                <a:latin typeface="Cambria" panose="02040503050406030204" pitchFamily="18" charset="0"/>
                <a:ea typeface="Cambria" panose="02040503050406030204" pitchFamily="18" charset="0"/>
              </a:rPr>
              <a:t>8</a:t>
            </a:fld>
            <a:endParaRPr lang="en-US">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179079" y="629602"/>
                <a:ext cx="6537011" cy="5909310"/>
              </a:xfrm>
              <a:prstGeom prst="rect">
                <a:avLst/>
              </a:prstGeom>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The density of rods and cones for a cross section of the right eye passing through the region of emergence of the optic nerve from the eye.</a:t>
                </a:r>
              </a:p>
              <a:p>
                <a:pPr algn="just"/>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The </a:t>
                </a:r>
                <a:r>
                  <a:rPr lang="en-US" b="1" dirty="0">
                    <a:latin typeface="Times New Roman" panose="02020603050405020304" pitchFamily="18" charset="0"/>
                    <a:ea typeface="Cambria" panose="02040503050406030204" pitchFamily="18" charset="0"/>
                    <a:cs typeface="Times New Roman" panose="02020603050405020304" pitchFamily="18" charset="0"/>
                  </a:rPr>
                  <a:t>fovea</a:t>
                </a:r>
                <a:r>
                  <a:rPr lang="en-US" dirty="0">
                    <a:latin typeface="Times New Roman" panose="02020603050405020304" pitchFamily="18" charset="0"/>
                    <a:ea typeface="Cambria" panose="02040503050406030204" pitchFamily="18" charset="0"/>
                    <a:cs typeface="Times New Roman" panose="02020603050405020304" pitchFamily="18" charset="0"/>
                  </a:rPr>
                  <a:t> itself is a circular indentation in the retina of about 1.5 mm in diameter. We can view  as a square sensor array of size 1.5 mm x 1.5 mm</a:t>
                </a:r>
              </a:p>
              <a:p>
                <a:pPr marL="285750" indent="-285750" algn="just">
                  <a:buFont typeface="Arial" panose="020B0604020202020204" pitchFamily="34" charset="0"/>
                  <a:buChar char="•"/>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Cones</a:t>
                </a:r>
                <a:r>
                  <a:rPr lang="en-US" dirty="0">
                    <a:latin typeface="Times New Roman" panose="02020603050405020304" pitchFamily="18" charset="0"/>
                    <a:ea typeface="Cambria" panose="02040503050406030204" pitchFamily="18" charset="0"/>
                    <a:cs typeface="Times New Roman" panose="02020603050405020304" pitchFamily="18" charset="0"/>
                  </a:rPr>
                  <a:t> are most dense in the center of the retina. The density of cones in that area of the retina is approximately 150,000 elements per </a:t>
                </a:r>
                <a14:m>
                  <m:oMath xmlns:m="http://schemas.openxmlformats.org/officeDocument/2006/math">
                    <m:sSup>
                      <m:sSupPr>
                        <m:ctrlPr>
                          <a:rPr lang="en-US" i="1" smtClean="0">
                            <a:latin typeface="Cambria Math" panose="02040503050406030204" pitchFamily="18" charset="0"/>
                            <a:ea typeface="Cambria" panose="02040503050406030204" pitchFamily="18" charset="0"/>
                          </a:rPr>
                        </m:ctrlPr>
                      </m:sSupPr>
                      <m:e>
                        <m:r>
                          <a:rPr lang="en-US" b="0" i="1" smtClean="0">
                            <a:latin typeface="Cambria Math" panose="02040503050406030204" pitchFamily="18" charset="0"/>
                            <a:ea typeface="Cambria" panose="02040503050406030204" pitchFamily="18" charset="0"/>
                          </a:rPr>
                          <m:t>𝑚𝑚</m:t>
                        </m:r>
                      </m:e>
                      <m:sup>
                        <m:r>
                          <a:rPr lang="en-US" b="0" i="1" smtClean="0">
                            <a:latin typeface="Cambria Math" panose="02040503050406030204" pitchFamily="18" charset="0"/>
                            <a:ea typeface="Cambria" panose="02040503050406030204" pitchFamily="18" charset="0"/>
                          </a:rPr>
                          <m:t>2</m:t>
                        </m:r>
                      </m:sup>
                    </m:sSup>
                  </m:oMath>
                </a14:m>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number of cones in the region of highest acuity in the eye is about 337,000 elements</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Rods</a:t>
                </a:r>
                <a:r>
                  <a:rPr lang="en-US" dirty="0">
                    <a:latin typeface="Times New Roman" panose="02020603050405020304" pitchFamily="18" charset="0"/>
                    <a:ea typeface="Cambria" panose="02040503050406030204" pitchFamily="18" charset="0"/>
                    <a:cs typeface="Times New Roman" panose="02020603050405020304" pitchFamily="18" charset="0"/>
                  </a:rPr>
                  <a:t> increase in density from the center out to approximately 20° off axis and then decrease in density out to the extreme periphery of the retina.</a:t>
                </a:r>
              </a:p>
              <a:p>
                <a:pPr marL="285750" indent="-285750" algn="just">
                  <a:buFont typeface="Arial" panose="020B0604020202020204" pitchFamily="34" charset="0"/>
                  <a:buChar char="•"/>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Charge-coupled device (CCD) </a:t>
                </a:r>
                <a:r>
                  <a:rPr lang="en-US" dirty="0">
                    <a:latin typeface="Times New Roman" panose="02020603050405020304" pitchFamily="18" charset="0"/>
                    <a:ea typeface="Cambria" panose="02040503050406030204" pitchFamily="18" charset="0"/>
                    <a:cs typeface="Times New Roman" panose="02020603050405020304" pitchFamily="18" charset="0"/>
                  </a:rPr>
                  <a:t>imaging chip of medium resolution can have this number of elements in a receptor array no larger than 5 mm X 5 mm.</a:t>
                </a:r>
              </a:p>
              <a:p>
                <a:pPr marL="285750" indent="-285750" algn="just">
                  <a:buFont typeface="Arial" panose="020B0604020202020204" pitchFamily="34" charset="0"/>
                  <a:buChar char="•"/>
                </a:pP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79079" y="629602"/>
                <a:ext cx="6537011" cy="5909310"/>
              </a:xfrm>
              <a:prstGeom prst="rect">
                <a:avLst/>
              </a:prstGeom>
              <a:blipFill>
                <a:blip r:embed="rId3"/>
                <a:stretch>
                  <a:fillRect l="-559" t="-515" r="-746"/>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6716090" y="1307260"/>
            <a:ext cx="5205755" cy="2933593"/>
          </a:xfrm>
          <a:prstGeom prst="rect">
            <a:avLst/>
          </a:prstGeom>
        </p:spPr>
      </p:pic>
      <p:sp>
        <p:nvSpPr>
          <p:cNvPr id="8" name="Rectangle 7"/>
          <p:cNvSpPr/>
          <p:nvPr/>
        </p:nvSpPr>
        <p:spPr>
          <a:xfrm>
            <a:off x="7785410" y="4715616"/>
            <a:ext cx="3702204" cy="646331"/>
          </a:xfrm>
          <a:prstGeom prst="rect">
            <a:avLst/>
          </a:prstGeom>
        </p:spPr>
        <p:txBody>
          <a:bodyPr wrap="square">
            <a:spAutoFit/>
          </a:bodyPr>
          <a:lstStyle/>
          <a:p>
            <a:pPr algn="ctr"/>
            <a:r>
              <a:rPr lang="en-US" b="1" i="1" dirty="0">
                <a:latin typeface="Cambria" panose="02040503050406030204" pitchFamily="18" charset="0"/>
                <a:ea typeface="Cambria" panose="02040503050406030204" pitchFamily="18" charset="0"/>
              </a:rPr>
              <a:t>Distribution of rods and cones in the retina.</a:t>
            </a:r>
          </a:p>
        </p:txBody>
      </p:sp>
    </p:spTree>
    <p:extLst>
      <p:ext uri="{BB962C8B-B14F-4D97-AF65-F5344CB8AC3E}">
        <p14:creationId xmlns:p14="http://schemas.microsoft.com/office/powerpoint/2010/main" val="273789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down)">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down)">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wipe(down)">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wipe(down)">
                                      <p:cBhvr>
                                        <p:cTn id="3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89862" y="0"/>
            <a:ext cx="8505825" cy="509331"/>
          </a:xfrm>
        </p:spPr>
        <p:txBody>
          <a:bodyPr>
            <a:normAutofit fontScale="90000"/>
          </a:bodyPr>
          <a:lstStyle/>
          <a:p>
            <a:pPr algn="ctr"/>
            <a:r>
              <a:rPr lang="en-IE" altLang="en-US" sz="3600" dirty="0">
                <a:latin typeface="Cambria" panose="02040503050406030204" pitchFamily="18" charset="0"/>
                <a:ea typeface="Cambria" panose="02040503050406030204" pitchFamily="18" charset="0"/>
              </a:rPr>
              <a:t>STRUCTURE OF HUMAN EYE - SUMMARY</a:t>
            </a:r>
            <a:endParaRPr lang="en-US" altLang="en-US" sz="3600" dirty="0">
              <a:latin typeface="Cambria" panose="02040503050406030204" pitchFamily="18" charset="0"/>
              <a:ea typeface="Cambria" panose="02040503050406030204" pitchFamily="18" charset="0"/>
            </a:endParaRPr>
          </a:p>
        </p:txBody>
      </p:sp>
      <p:sp>
        <p:nvSpPr>
          <p:cNvPr id="2" name="Date Placeholder 1"/>
          <p:cNvSpPr>
            <a:spLocks noGrp="1"/>
          </p:cNvSpPr>
          <p:nvPr>
            <p:ph type="dt" sz="half" idx="10"/>
          </p:nvPr>
        </p:nvSpPr>
        <p:spPr/>
        <p:txBody>
          <a:bodyPr/>
          <a:lstStyle/>
          <a:p>
            <a:fld id="{4AC4CE39-D548-4787-BD38-EB21786205D1}" type="datetime1">
              <a:rPr lang="en-US" smtClean="0">
                <a:latin typeface="Cambria" panose="02040503050406030204" pitchFamily="18" charset="0"/>
                <a:ea typeface="Cambria" panose="02040503050406030204" pitchFamily="18" charset="0"/>
              </a:rPr>
              <a:t>7/27/2023</a:t>
            </a:fld>
            <a:endParaRPr lang="en-US">
              <a:latin typeface="Cambria" panose="02040503050406030204" pitchFamily="18" charset="0"/>
              <a:ea typeface="Cambria" panose="02040503050406030204" pitchFamily="18" charset="0"/>
            </a:endParaRPr>
          </a:p>
        </p:txBody>
      </p:sp>
      <p:sp>
        <p:nvSpPr>
          <p:cNvPr id="3" name="Slide Number Placeholder 2"/>
          <p:cNvSpPr>
            <a:spLocks noGrp="1"/>
          </p:cNvSpPr>
          <p:nvPr>
            <p:ph type="sldNum" sz="quarter" idx="12"/>
          </p:nvPr>
        </p:nvSpPr>
        <p:spPr/>
        <p:txBody>
          <a:bodyPr/>
          <a:lstStyle/>
          <a:p>
            <a:fld id="{F7538EF2-3B4A-43EB-A07E-4B2FF3B02ADE}" type="slidenum">
              <a:rPr lang="en-US" smtClean="0">
                <a:latin typeface="Cambria" panose="02040503050406030204" pitchFamily="18" charset="0"/>
                <a:ea typeface="Cambria" panose="02040503050406030204" pitchFamily="18" charset="0"/>
              </a:rPr>
              <a:t>9</a:t>
            </a:fld>
            <a:endParaRPr lang="en-US">
              <a:latin typeface="Cambria" panose="02040503050406030204" pitchFamily="18" charset="0"/>
              <a:ea typeface="Cambria" panose="02040503050406030204" pitchFamily="18" charset="0"/>
            </a:endParaRPr>
          </a:p>
        </p:txBody>
      </p:sp>
      <p:graphicFrame>
        <p:nvGraphicFramePr>
          <p:cNvPr id="6" name="Table 5">
            <a:extLst>
              <a:ext uri="{FF2B5EF4-FFF2-40B4-BE49-F238E27FC236}">
                <a16:creationId xmlns:a16="http://schemas.microsoft.com/office/drawing/2014/main" id="{0DA3E187-88E5-4BF7-A052-E01A6E4A1CB6}"/>
              </a:ext>
            </a:extLst>
          </p:cNvPr>
          <p:cNvGraphicFramePr>
            <a:graphicFrameLocks noGrp="1"/>
          </p:cNvGraphicFramePr>
          <p:nvPr>
            <p:extLst>
              <p:ext uri="{D42A27DB-BD31-4B8C-83A1-F6EECF244321}">
                <p14:modId xmlns:p14="http://schemas.microsoft.com/office/powerpoint/2010/main" val="4271951826"/>
              </p:ext>
            </p:extLst>
          </p:nvPr>
        </p:nvGraphicFramePr>
        <p:xfrm>
          <a:off x="131974" y="509331"/>
          <a:ext cx="11896627" cy="6027971"/>
        </p:xfrm>
        <a:graphic>
          <a:graphicData uri="http://schemas.openxmlformats.org/drawingml/2006/table">
            <a:tbl>
              <a:tblPr>
                <a:tableStyleId>{616DA210-FB5B-4158-B5E0-FEB733F419BA}</a:tableStyleId>
              </a:tblPr>
              <a:tblGrid>
                <a:gridCol w="1828801">
                  <a:extLst>
                    <a:ext uri="{9D8B030D-6E8A-4147-A177-3AD203B41FA5}">
                      <a16:colId xmlns:a16="http://schemas.microsoft.com/office/drawing/2014/main" val="2429692752"/>
                    </a:ext>
                  </a:extLst>
                </a:gridCol>
                <a:gridCol w="10067826">
                  <a:extLst>
                    <a:ext uri="{9D8B030D-6E8A-4147-A177-3AD203B41FA5}">
                      <a16:colId xmlns:a16="http://schemas.microsoft.com/office/drawing/2014/main" val="481417071"/>
                    </a:ext>
                  </a:extLst>
                </a:gridCol>
              </a:tblGrid>
              <a:tr h="118693">
                <a:tc>
                  <a:txBody>
                    <a:bodyPr/>
                    <a:lstStyle/>
                    <a:p>
                      <a:pPr fontAlgn="b"/>
                      <a:r>
                        <a:rPr lang="en-US" sz="1600" b="1" dirty="0">
                          <a:effectLst/>
                          <a:latin typeface="Cambria" panose="02040503050406030204" pitchFamily="18" charset="0"/>
                          <a:ea typeface="Cambria" panose="02040503050406030204" pitchFamily="18" charset="0"/>
                        </a:rPr>
                        <a:t>Component</a:t>
                      </a:r>
                    </a:p>
                  </a:txBody>
                  <a:tcPr marL="22782" marR="22782" marT="11391" marB="11391" anchor="b"/>
                </a:tc>
                <a:tc>
                  <a:txBody>
                    <a:bodyPr/>
                    <a:lstStyle/>
                    <a:p>
                      <a:pPr fontAlgn="b"/>
                      <a:r>
                        <a:rPr lang="en-US" sz="1600" b="1">
                          <a:effectLst/>
                          <a:latin typeface="Cambria" panose="02040503050406030204" pitchFamily="18" charset="0"/>
                          <a:ea typeface="Cambria" panose="02040503050406030204" pitchFamily="18" charset="0"/>
                        </a:rPr>
                        <a:t>Description</a:t>
                      </a:r>
                    </a:p>
                  </a:txBody>
                  <a:tcPr marL="22782" marR="22782" marT="11391" marB="11391" anchor="b"/>
                </a:tc>
                <a:extLst>
                  <a:ext uri="{0D108BD9-81ED-4DB2-BD59-A6C34878D82A}">
                    <a16:rowId xmlns:a16="http://schemas.microsoft.com/office/drawing/2014/main" val="2613677063"/>
                  </a:ext>
                </a:extLst>
              </a:tr>
              <a:tr h="207714">
                <a:tc>
                  <a:txBody>
                    <a:bodyPr/>
                    <a:lstStyle/>
                    <a:p>
                      <a:pPr fontAlgn="base"/>
                      <a:r>
                        <a:rPr lang="en-US" sz="1600" dirty="0">
                          <a:effectLst/>
                          <a:latin typeface="Cambria" panose="02040503050406030204" pitchFamily="18" charset="0"/>
                          <a:ea typeface="Cambria" panose="02040503050406030204" pitchFamily="18" charset="0"/>
                        </a:rPr>
                        <a:t>Eye Diameter</a:t>
                      </a:r>
                    </a:p>
                  </a:txBody>
                  <a:tcPr marL="22782" marR="22782" marT="11391" marB="11391" anchor="ctr"/>
                </a:tc>
                <a:tc>
                  <a:txBody>
                    <a:bodyPr/>
                    <a:lstStyle/>
                    <a:p>
                      <a:pPr fontAlgn="base"/>
                      <a:r>
                        <a:rPr lang="en-US" sz="1600" dirty="0">
                          <a:effectLst/>
                          <a:latin typeface="Cambria" panose="02040503050406030204" pitchFamily="18" charset="0"/>
                          <a:ea typeface="Cambria" panose="02040503050406030204" pitchFamily="18" charset="0"/>
                        </a:rPr>
                        <a:t>Approximately 20 mm, nearly a sphere.</a:t>
                      </a:r>
                    </a:p>
                  </a:txBody>
                  <a:tcPr marL="22782" marR="22782" marT="11391" marB="11391" anchor="ctr"/>
                </a:tc>
                <a:extLst>
                  <a:ext uri="{0D108BD9-81ED-4DB2-BD59-A6C34878D82A}">
                    <a16:rowId xmlns:a16="http://schemas.microsoft.com/office/drawing/2014/main" val="2823562112"/>
                  </a:ext>
                </a:extLst>
              </a:tr>
              <a:tr h="296735">
                <a:tc>
                  <a:txBody>
                    <a:bodyPr/>
                    <a:lstStyle/>
                    <a:p>
                      <a:pPr fontAlgn="base"/>
                      <a:r>
                        <a:rPr lang="en-US" sz="1600" dirty="0">
                          <a:effectLst/>
                          <a:latin typeface="Cambria" panose="02040503050406030204" pitchFamily="18" charset="0"/>
                          <a:ea typeface="Cambria" panose="02040503050406030204" pitchFamily="18" charset="0"/>
                        </a:rPr>
                        <a:t>Membranes</a:t>
                      </a:r>
                    </a:p>
                  </a:txBody>
                  <a:tcPr marL="22782" marR="22782" marT="11391" marB="11391" anchor="ctr"/>
                </a:tc>
                <a:tc>
                  <a:txBody>
                    <a:bodyPr/>
                    <a:lstStyle/>
                    <a:p>
                      <a:pPr fontAlgn="base"/>
                      <a:r>
                        <a:rPr lang="en-US" sz="1600" dirty="0">
                          <a:effectLst/>
                          <a:latin typeface="Cambria" panose="02040503050406030204" pitchFamily="18" charset="0"/>
                          <a:ea typeface="Cambria" panose="02040503050406030204" pitchFamily="18" charset="0"/>
                        </a:rPr>
                        <a:t>Three membranes enclose the eye: cornea and sclera (outer cover), choroid and retina.</a:t>
                      </a:r>
                    </a:p>
                  </a:txBody>
                  <a:tcPr marL="22782" marR="22782" marT="11391" marB="11391" anchor="ctr"/>
                </a:tc>
                <a:extLst>
                  <a:ext uri="{0D108BD9-81ED-4DB2-BD59-A6C34878D82A}">
                    <a16:rowId xmlns:a16="http://schemas.microsoft.com/office/drawing/2014/main" val="2572783125"/>
                  </a:ext>
                </a:extLst>
              </a:tr>
              <a:tr h="296735">
                <a:tc>
                  <a:txBody>
                    <a:bodyPr/>
                    <a:lstStyle/>
                    <a:p>
                      <a:pPr fontAlgn="base"/>
                      <a:r>
                        <a:rPr lang="en-US" sz="1600" dirty="0">
                          <a:effectLst/>
                          <a:latin typeface="Cambria" panose="02040503050406030204" pitchFamily="18" charset="0"/>
                          <a:ea typeface="Cambria" panose="02040503050406030204" pitchFamily="18" charset="0"/>
                        </a:rPr>
                        <a:t>Cornea</a:t>
                      </a:r>
                    </a:p>
                  </a:txBody>
                  <a:tcPr marL="22782" marR="22782" marT="11391" marB="11391" anchor="ctr"/>
                </a:tc>
                <a:tc>
                  <a:txBody>
                    <a:bodyPr/>
                    <a:lstStyle/>
                    <a:p>
                      <a:pPr fontAlgn="base"/>
                      <a:r>
                        <a:rPr lang="en-US" sz="1600">
                          <a:effectLst/>
                          <a:latin typeface="Cambria" panose="02040503050406030204" pitchFamily="18" charset="0"/>
                          <a:ea typeface="Cambria" panose="02040503050406030204" pitchFamily="18" charset="0"/>
                        </a:rPr>
                        <a:t>Tough, transparent tissue covering the anterior surface of the eye.</a:t>
                      </a:r>
                    </a:p>
                  </a:txBody>
                  <a:tcPr marL="22782" marR="22782" marT="11391" marB="11391" anchor="ctr"/>
                </a:tc>
                <a:extLst>
                  <a:ext uri="{0D108BD9-81ED-4DB2-BD59-A6C34878D82A}">
                    <a16:rowId xmlns:a16="http://schemas.microsoft.com/office/drawing/2014/main" val="679923595"/>
                  </a:ext>
                </a:extLst>
              </a:tr>
              <a:tr h="207714">
                <a:tc>
                  <a:txBody>
                    <a:bodyPr/>
                    <a:lstStyle/>
                    <a:p>
                      <a:pPr fontAlgn="base"/>
                      <a:r>
                        <a:rPr lang="en-US" sz="1600">
                          <a:effectLst/>
                          <a:latin typeface="Cambria" panose="02040503050406030204" pitchFamily="18" charset="0"/>
                          <a:ea typeface="Cambria" panose="02040503050406030204" pitchFamily="18" charset="0"/>
                        </a:rPr>
                        <a:t>Sclera</a:t>
                      </a:r>
                    </a:p>
                  </a:txBody>
                  <a:tcPr marL="22782" marR="22782" marT="11391" marB="11391" anchor="ctr"/>
                </a:tc>
                <a:tc>
                  <a:txBody>
                    <a:bodyPr/>
                    <a:lstStyle/>
                    <a:p>
                      <a:pPr fontAlgn="base"/>
                      <a:r>
                        <a:rPr lang="en-US" sz="1600">
                          <a:effectLst/>
                          <a:latin typeface="Cambria" panose="02040503050406030204" pitchFamily="18" charset="0"/>
                          <a:ea typeface="Cambria" panose="02040503050406030204" pitchFamily="18" charset="0"/>
                        </a:rPr>
                        <a:t>Opaque membrane enclosing the rest of the optic globe.</a:t>
                      </a:r>
                    </a:p>
                  </a:txBody>
                  <a:tcPr marL="22782" marR="22782" marT="11391" marB="11391" anchor="ctr"/>
                </a:tc>
                <a:extLst>
                  <a:ext uri="{0D108BD9-81ED-4DB2-BD59-A6C34878D82A}">
                    <a16:rowId xmlns:a16="http://schemas.microsoft.com/office/drawing/2014/main" val="3893545922"/>
                  </a:ext>
                </a:extLst>
              </a:tr>
              <a:tr h="296735">
                <a:tc>
                  <a:txBody>
                    <a:bodyPr/>
                    <a:lstStyle/>
                    <a:p>
                      <a:pPr fontAlgn="base"/>
                      <a:r>
                        <a:rPr lang="en-US" sz="1600">
                          <a:effectLst/>
                          <a:latin typeface="Cambria" panose="02040503050406030204" pitchFamily="18" charset="0"/>
                          <a:ea typeface="Cambria" panose="02040503050406030204" pitchFamily="18" charset="0"/>
                        </a:rPr>
                        <a:t>Choroid</a:t>
                      </a:r>
                    </a:p>
                  </a:txBody>
                  <a:tcPr marL="22782" marR="22782" marT="11391" marB="11391" anchor="ctr"/>
                </a:tc>
                <a:tc>
                  <a:txBody>
                    <a:bodyPr/>
                    <a:lstStyle/>
                    <a:p>
                      <a:pPr fontAlgn="base"/>
                      <a:r>
                        <a:rPr lang="en-US" sz="1600">
                          <a:effectLst/>
                          <a:latin typeface="Cambria" panose="02040503050406030204" pitchFamily="18" charset="0"/>
                          <a:ea typeface="Cambria" panose="02040503050406030204" pitchFamily="18" charset="0"/>
                        </a:rPr>
                        <a:t>Pigmented membrane below the sclera with blood vessels providing nutrition to the eye.</a:t>
                      </a:r>
                    </a:p>
                  </a:txBody>
                  <a:tcPr marL="22782" marR="22782" marT="11391" marB="11391" anchor="ctr"/>
                </a:tc>
                <a:extLst>
                  <a:ext uri="{0D108BD9-81ED-4DB2-BD59-A6C34878D82A}">
                    <a16:rowId xmlns:a16="http://schemas.microsoft.com/office/drawing/2014/main" val="423299250"/>
                  </a:ext>
                </a:extLst>
              </a:tr>
              <a:tr h="296735">
                <a:tc>
                  <a:txBody>
                    <a:bodyPr/>
                    <a:lstStyle/>
                    <a:p>
                      <a:pPr fontAlgn="base"/>
                      <a:r>
                        <a:rPr lang="en-US" sz="1600">
                          <a:effectLst/>
                          <a:latin typeface="Cambria" panose="02040503050406030204" pitchFamily="18" charset="0"/>
                          <a:ea typeface="Cambria" panose="02040503050406030204" pitchFamily="18" charset="0"/>
                        </a:rPr>
                        <a:t>Iris</a:t>
                      </a:r>
                    </a:p>
                  </a:txBody>
                  <a:tcPr marL="22782" marR="22782" marT="11391" marB="11391" anchor="ctr"/>
                </a:tc>
                <a:tc>
                  <a:txBody>
                    <a:bodyPr/>
                    <a:lstStyle/>
                    <a:p>
                      <a:pPr fontAlgn="base"/>
                      <a:r>
                        <a:rPr lang="en-US" sz="1600" dirty="0">
                          <a:effectLst/>
                          <a:latin typeface="Cambria" panose="02040503050406030204" pitchFamily="18" charset="0"/>
                          <a:ea typeface="Cambria" panose="02040503050406030204" pitchFamily="18" charset="0"/>
                        </a:rPr>
                        <a:t>Part of the choroid; controls the amount of light entering the eye through the pupil.</a:t>
                      </a:r>
                    </a:p>
                  </a:txBody>
                  <a:tcPr marL="22782" marR="22782" marT="11391" marB="11391" anchor="ctr"/>
                </a:tc>
                <a:extLst>
                  <a:ext uri="{0D108BD9-81ED-4DB2-BD59-A6C34878D82A}">
                    <a16:rowId xmlns:a16="http://schemas.microsoft.com/office/drawing/2014/main" val="510338764"/>
                  </a:ext>
                </a:extLst>
              </a:tr>
              <a:tr h="385755">
                <a:tc>
                  <a:txBody>
                    <a:bodyPr/>
                    <a:lstStyle/>
                    <a:p>
                      <a:pPr fontAlgn="base"/>
                      <a:r>
                        <a:rPr lang="en-US" sz="1600">
                          <a:effectLst/>
                          <a:latin typeface="Cambria" panose="02040503050406030204" pitchFamily="18" charset="0"/>
                          <a:ea typeface="Cambria" panose="02040503050406030204" pitchFamily="18" charset="0"/>
                        </a:rPr>
                        <a:t>Lens</a:t>
                      </a:r>
                    </a:p>
                  </a:txBody>
                  <a:tcPr marL="22782" marR="22782" marT="11391" marB="11391" anchor="ctr"/>
                </a:tc>
                <a:tc>
                  <a:txBody>
                    <a:bodyPr/>
                    <a:lstStyle/>
                    <a:p>
                      <a:pPr fontAlgn="base"/>
                      <a:r>
                        <a:rPr lang="en-US" sz="1600" dirty="0">
                          <a:effectLst/>
                          <a:latin typeface="Cambria" panose="02040503050406030204" pitchFamily="18" charset="0"/>
                          <a:ea typeface="Cambria" panose="02040503050406030204" pitchFamily="18" charset="0"/>
                        </a:rPr>
                        <a:t>Made of layers of fibrous cells, colored slightly yellow with age. Responsible for focusing light onto the retina.</a:t>
                      </a:r>
                    </a:p>
                  </a:txBody>
                  <a:tcPr marL="22782" marR="22782" marT="11391" marB="11391" anchor="ctr"/>
                </a:tc>
                <a:extLst>
                  <a:ext uri="{0D108BD9-81ED-4DB2-BD59-A6C34878D82A}">
                    <a16:rowId xmlns:a16="http://schemas.microsoft.com/office/drawing/2014/main" val="751881934"/>
                  </a:ext>
                </a:extLst>
              </a:tr>
              <a:tr h="296735">
                <a:tc>
                  <a:txBody>
                    <a:bodyPr/>
                    <a:lstStyle/>
                    <a:p>
                      <a:pPr fontAlgn="base"/>
                      <a:r>
                        <a:rPr lang="en-US" sz="1600">
                          <a:effectLst/>
                          <a:latin typeface="Cambria" panose="02040503050406030204" pitchFamily="18" charset="0"/>
                          <a:ea typeface="Cambria" panose="02040503050406030204" pitchFamily="18" charset="0"/>
                        </a:rPr>
                        <a:t>Cataracts</a:t>
                      </a:r>
                    </a:p>
                  </a:txBody>
                  <a:tcPr marL="22782" marR="22782" marT="11391" marB="11391" anchor="ctr"/>
                </a:tc>
                <a:tc>
                  <a:txBody>
                    <a:bodyPr/>
                    <a:lstStyle/>
                    <a:p>
                      <a:pPr fontAlgn="base"/>
                      <a:r>
                        <a:rPr lang="en-US" sz="1600" dirty="0">
                          <a:effectLst/>
                          <a:latin typeface="Cambria" panose="02040503050406030204" pitchFamily="18" charset="0"/>
                          <a:ea typeface="Cambria" panose="02040503050406030204" pitchFamily="18" charset="0"/>
                        </a:rPr>
                        <a:t>Excessive clouding of the lens, leading to poor vision and color discrimination.</a:t>
                      </a:r>
                    </a:p>
                  </a:txBody>
                  <a:tcPr marL="22782" marR="22782" marT="11391" marB="11391" anchor="ctr"/>
                </a:tc>
                <a:extLst>
                  <a:ext uri="{0D108BD9-81ED-4DB2-BD59-A6C34878D82A}">
                    <a16:rowId xmlns:a16="http://schemas.microsoft.com/office/drawing/2014/main" val="3274420628"/>
                  </a:ext>
                </a:extLst>
              </a:tr>
              <a:tr h="385755">
                <a:tc>
                  <a:txBody>
                    <a:bodyPr/>
                    <a:lstStyle/>
                    <a:p>
                      <a:pPr fontAlgn="base"/>
                      <a:r>
                        <a:rPr lang="en-US" sz="1600">
                          <a:effectLst/>
                          <a:latin typeface="Cambria" panose="02040503050406030204" pitchFamily="18" charset="0"/>
                          <a:ea typeface="Cambria" panose="02040503050406030204" pitchFamily="18" charset="0"/>
                        </a:rPr>
                        <a:t>Retina</a:t>
                      </a:r>
                    </a:p>
                  </a:txBody>
                  <a:tcPr marL="22782" marR="22782" marT="11391" marB="11391" anchor="ctr"/>
                </a:tc>
                <a:tc>
                  <a:txBody>
                    <a:bodyPr/>
                    <a:lstStyle/>
                    <a:p>
                      <a:pPr fontAlgn="base"/>
                      <a:r>
                        <a:rPr lang="en-US" sz="1600" dirty="0">
                          <a:effectLst/>
                          <a:latin typeface="Cambria" panose="02040503050406030204" pitchFamily="18" charset="0"/>
                          <a:ea typeface="Cambria" panose="02040503050406030204" pitchFamily="18" charset="0"/>
                        </a:rPr>
                        <a:t>Innermost membrane containing light receptors (cones and rods) for pattern vision.</a:t>
                      </a:r>
                    </a:p>
                  </a:txBody>
                  <a:tcPr marL="22782" marR="22782" marT="11391" marB="11391" anchor="ctr"/>
                </a:tc>
                <a:extLst>
                  <a:ext uri="{0D108BD9-81ED-4DB2-BD59-A6C34878D82A}">
                    <a16:rowId xmlns:a16="http://schemas.microsoft.com/office/drawing/2014/main" val="2427239598"/>
                  </a:ext>
                </a:extLst>
              </a:tr>
              <a:tr h="385755">
                <a:tc>
                  <a:txBody>
                    <a:bodyPr/>
                    <a:lstStyle/>
                    <a:p>
                      <a:pPr fontAlgn="base"/>
                      <a:r>
                        <a:rPr lang="en-US" sz="1600">
                          <a:effectLst/>
                          <a:latin typeface="Cambria" panose="02040503050406030204" pitchFamily="18" charset="0"/>
                          <a:ea typeface="Cambria" panose="02040503050406030204" pitchFamily="18" charset="0"/>
                        </a:rPr>
                        <a:t>Cones</a:t>
                      </a:r>
                    </a:p>
                  </a:txBody>
                  <a:tcPr marL="22782" marR="22782" marT="11391" marB="11391" anchor="ctr"/>
                </a:tc>
                <a:tc>
                  <a:txBody>
                    <a:bodyPr/>
                    <a:lstStyle/>
                    <a:p>
                      <a:pPr fontAlgn="base"/>
                      <a:r>
                        <a:rPr lang="en-US" sz="1600" dirty="0">
                          <a:effectLst/>
                          <a:latin typeface="Cambria" panose="02040503050406030204" pitchFamily="18" charset="0"/>
                          <a:ea typeface="Cambria" panose="02040503050406030204" pitchFamily="18" charset="0"/>
                        </a:rPr>
                        <a:t>Approximately 6-7 million in each eye, concentrated in the fovea, highly sensitive to color (photopic vision).</a:t>
                      </a:r>
                    </a:p>
                  </a:txBody>
                  <a:tcPr marL="22782" marR="22782" marT="11391" marB="11391" anchor="ctr"/>
                </a:tc>
                <a:extLst>
                  <a:ext uri="{0D108BD9-81ED-4DB2-BD59-A6C34878D82A}">
                    <a16:rowId xmlns:a16="http://schemas.microsoft.com/office/drawing/2014/main" val="4241816650"/>
                  </a:ext>
                </a:extLst>
              </a:tr>
              <a:tr h="474775">
                <a:tc>
                  <a:txBody>
                    <a:bodyPr/>
                    <a:lstStyle/>
                    <a:p>
                      <a:pPr fontAlgn="base"/>
                      <a:r>
                        <a:rPr lang="en-US" sz="1600">
                          <a:effectLst/>
                          <a:latin typeface="Cambria" panose="02040503050406030204" pitchFamily="18" charset="0"/>
                          <a:ea typeface="Cambria" panose="02040503050406030204" pitchFamily="18" charset="0"/>
                        </a:rPr>
                        <a:t>Rods</a:t>
                      </a:r>
                    </a:p>
                  </a:txBody>
                  <a:tcPr marL="22782" marR="22782" marT="11391" marB="11391" anchor="ctr"/>
                </a:tc>
                <a:tc>
                  <a:txBody>
                    <a:bodyPr/>
                    <a:lstStyle/>
                    <a:p>
                      <a:pPr fontAlgn="base"/>
                      <a:r>
                        <a:rPr lang="en-US" sz="1600" dirty="0">
                          <a:effectLst/>
                          <a:latin typeface="Cambria" panose="02040503050406030204" pitchFamily="18" charset="0"/>
                          <a:ea typeface="Cambria" panose="02040503050406030204" pitchFamily="18" charset="0"/>
                        </a:rPr>
                        <a:t>Approximately 75-150 million, distributed over the retina, not involved in color vision, sensitive to low light (scotopic vision).</a:t>
                      </a:r>
                    </a:p>
                  </a:txBody>
                  <a:tcPr marL="22782" marR="22782" marT="11391" marB="11391" anchor="ctr"/>
                </a:tc>
                <a:extLst>
                  <a:ext uri="{0D108BD9-81ED-4DB2-BD59-A6C34878D82A}">
                    <a16:rowId xmlns:a16="http://schemas.microsoft.com/office/drawing/2014/main" val="70552677"/>
                  </a:ext>
                </a:extLst>
              </a:tr>
              <a:tr h="207714">
                <a:tc>
                  <a:txBody>
                    <a:bodyPr/>
                    <a:lstStyle/>
                    <a:p>
                      <a:pPr fontAlgn="base"/>
                      <a:r>
                        <a:rPr lang="en-US" sz="1600">
                          <a:effectLst/>
                          <a:latin typeface="Cambria" panose="02040503050406030204" pitchFamily="18" charset="0"/>
                          <a:ea typeface="Cambria" panose="02040503050406030204" pitchFamily="18" charset="0"/>
                        </a:rPr>
                        <a:t>Blind Spot</a:t>
                      </a:r>
                    </a:p>
                  </a:txBody>
                  <a:tcPr marL="22782" marR="22782" marT="11391" marB="11391" anchor="ctr"/>
                </a:tc>
                <a:tc>
                  <a:txBody>
                    <a:bodyPr/>
                    <a:lstStyle/>
                    <a:p>
                      <a:pPr fontAlgn="base"/>
                      <a:r>
                        <a:rPr lang="en-US" sz="1600" dirty="0">
                          <a:effectLst/>
                          <a:latin typeface="Cambria" panose="02040503050406030204" pitchFamily="18" charset="0"/>
                          <a:ea typeface="Cambria" panose="02040503050406030204" pitchFamily="18" charset="0"/>
                        </a:rPr>
                        <a:t>Area where the optic nerve exits the eye, lacking receptors.</a:t>
                      </a:r>
                    </a:p>
                  </a:txBody>
                  <a:tcPr marL="22782" marR="22782" marT="11391" marB="11391" anchor="ctr"/>
                </a:tc>
                <a:extLst>
                  <a:ext uri="{0D108BD9-81ED-4DB2-BD59-A6C34878D82A}">
                    <a16:rowId xmlns:a16="http://schemas.microsoft.com/office/drawing/2014/main" val="2564203008"/>
                  </a:ext>
                </a:extLst>
              </a:tr>
              <a:tr h="563796">
                <a:tc>
                  <a:txBody>
                    <a:bodyPr/>
                    <a:lstStyle/>
                    <a:p>
                      <a:pPr fontAlgn="base"/>
                      <a:r>
                        <a:rPr lang="en-US" sz="1600">
                          <a:effectLst/>
                          <a:latin typeface="Cambria" panose="02040503050406030204" pitchFamily="18" charset="0"/>
                          <a:ea typeface="Cambria" panose="02040503050406030204" pitchFamily="18" charset="0"/>
                        </a:rPr>
                        <a:t>Fovea</a:t>
                      </a:r>
                    </a:p>
                  </a:txBody>
                  <a:tcPr marL="22782" marR="22782" marT="11391" marB="11391" anchor="ctr"/>
                </a:tc>
                <a:tc>
                  <a:txBody>
                    <a:bodyPr/>
                    <a:lstStyle/>
                    <a:p>
                      <a:pPr fontAlgn="base"/>
                      <a:r>
                        <a:rPr lang="en-US" sz="1600" dirty="0">
                          <a:effectLst/>
                          <a:latin typeface="Cambria" panose="02040503050406030204" pitchFamily="18" charset="0"/>
                          <a:ea typeface="Cambria" panose="02040503050406030204" pitchFamily="18" charset="0"/>
                        </a:rPr>
                        <a:t>Circular indentation in the retina, about 1.5 mm in diameter, with the highest density of cones (approximately 150,000 elements per mm²).</a:t>
                      </a:r>
                    </a:p>
                  </a:txBody>
                  <a:tcPr marL="22782" marR="22782" marT="11391" marB="11391" anchor="ctr"/>
                </a:tc>
                <a:extLst>
                  <a:ext uri="{0D108BD9-81ED-4DB2-BD59-A6C34878D82A}">
                    <a16:rowId xmlns:a16="http://schemas.microsoft.com/office/drawing/2014/main" val="4204654588"/>
                  </a:ext>
                </a:extLst>
              </a:tr>
              <a:tr h="474775">
                <a:tc>
                  <a:txBody>
                    <a:bodyPr/>
                    <a:lstStyle/>
                    <a:p>
                      <a:pPr fontAlgn="base"/>
                      <a:r>
                        <a:rPr lang="en-US" sz="1600">
                          <a:effectLst/>
                          <a:latin typeface="Cambria" panose="02040503050406030204" pitchFamily="18" charset="0"/>
                          <a:ea typeface="Cambria" panose="02040503050406030204" pitchFamily="18" charset="0"/>
                        </a:rPr>
                        <a:t>Cone Density</a:t>
                      </a:r>
                    </a:p>
                  </a:txBody>
                  <a:tcPr marL="22782" marR="22782" marT="11391" marB="11391" anchor="ctr"/>
                </a:tc>
                <a:tc>
                  <a:txBody>
                    <a:bodyPr/>
                    <a:lstStyle/>
                    <a:p>
                      <a:pPr fontAlgn="base"/>
                      <a:r>
                        <a:rPr lang="en-US" sz="1600" dirty="0">
                          <a:effectLst/>
                          <a:latin typeface="Cambria" panose="02040503050406030204" pitchFamily="18" charset="0"/>
                          <a:ea typeface="Cambria" panose="02040503050406030204" pitchFamily="18" charset="0"/>
                        </a:rPr>
                        <a:t>Approximately 150,000 elements per mm² in the central retina; 337,000 elements in the region of highest acuity.</a:t>
                      </a:r>
                    </a:p>
                  </a:txBody>
                  <a:tcPr marL="22782" marR="22782" marT="11391" marB="11391" anchor="ctr"/>
                </a:tc>
                <a:extLst>
                  <a:ext uri="{0D108BD9-81ED-4DB2-BD59-A6C34878D82A}">
                    <a16:rowId xmlns:a16="http://schemas.microsoft.com/office/drawing/2014/main" val="1989364108"/>
                  </a:ext>
                </a:extLst>
              </a:tr>
              <a:tr h="385755">
                <a:tc>
                  <a:txBody>
                    <a:bodyPr/>
                    <a:lstStyle/>
                    <a:p>
                      <a:pPr fontAlgn="base"/>
                      <a:r>
                        <a:rPr lang="en-US" sz="1600">
                          <a:effectLst/>
                          <a:latin typeface="Cambria" panose="02040503050406030204" pitchFamily="18" charset="0"/>
                          <a:ea typeface="Cambria" panose="02040503050406030204" pitchFamily="18" charset="0"/>
                        </a:rPr>
                        <a:t>Rod Density</a:t>
                      </a:r>
                    </a:p>
                  </a:txBody>
                  <a:tcPr marL="22782" marR="22782" marT="11391" marB="11391" anchor="ctr"/>
                </a:tc>
                <a:tc>
                  <a:txBody>
                    <a:bodyPr/>
                    <a:lstStyle/>
                    <a:p>
                      <a:pPr fontAlgn="base"/>
                      <a:r>
                        <a:rPr lang="en-US" sz="1600" dirty="0">
                          <a:effectLst/>
                          <a:latin typeface="Cambria" panose="02040503050406030204" pitchFamily="18" charset="0"/>
                          <a:ea typeface="Cambria" panose="02040503050406030204" pitchFamily="18" charset="0"/>
                        </a:rPr>
                        <a:t>Increases from the center to about 20° off-axis, then decreases towards the periphery.</a:t>
                      </a:r>
                    </a:p>
                  </a:txBody>
                  <a:tcPr marL="22782" marR="22782" marT="11391" marB="11391" anchor="ctr"/>
                </a:tc>
                <a:extLst>
                  <a:ext uri="{0D108BD9-81ED-4DB2-BD59-A6C34878D82A}">
                    <a16:rowId xmlns:a16="http://schemas.microsoft.com/office/drawing/2014/main" val="122856453"/>
                  </a:ext>
                </a:extLst>
              </a:tr>
              <a:tr h="385755">
                <a:tc>
                  <a:txBody>
                    <a:bodyPr/>
                    <a:lstStyle/>
                    <a:p>
                      <a:pPr fontAlgn="base"/>
                      <a:r>
                        <a:rPr lang="en-US" sz="1600">
                          <a:effectLst/>
                          <a:latin typeface="Cambria" panose="02040503050406030204" pitchFamily="18" charset="0"/>
                          <a:ea typeface="Cambria" panose="02040503050406030204" pitchFamily="18" charset="0"/>
                        </a:rPr>
                        <a:t>CCD Imaging Chip</a:t>
                      </a:r>
                    </a:p>
                  </a:txBody>
                  <a:tcPr marL="22782" marR="22782" marT="11391" marB="11391" anchor="ctr"/>
                </a:tc>
                <a:tc>
                  <a:txBody>
                    <a:bodyPr/>
                    <a:lstStyle/>
                    <a:p>
                      <a:pPr fontAlgn="base"/>
                      <a:r>
                        <a:rPr lang="en-US" sz="1600" dirty="0">
                          <a:effectLst/>
                          <a:latin typeface="Cambria" panose="02040503050406030204" pitchFamily="18" charset="0"/>
                          <a:ea typeface="Cambria" panose="02040503050406030204" pitchFamily="18" charset="0"/>
                        </a:rPr>
                        <a:t>A medium-resolution chip can have the number of elements found in a receptor array no larger than 5 mm x 5 mm.</a:t>
                      </a:r>
                    </a:p>
                  </a:txBody>
                  <a:tcPr marL="22782" marR="22782" marT="11391" marB="11391" anchor="ctr"/>
                </a:tc>
                <a:extLst>
                  <a:ext uri="{0D108BD9-81ED-4DB2-BD59-A6C34878D82A}">
                    <a16:rowId xmlns:a16="http://schemas.microsoft.com/office/drawing/2014/main" val="1859098421"/>
                  </a:ext>
                </a:extLst>
              </a:tr>
            </a:tbl>
          </a:graphicData>
        </a:graphic>
      </p:graphicFrame>
    </p:spTree>
    <p:extLst>
      <p:ext uri="{BB962C8B-B14F-4D97-AF65-F5344CB8AC3E}">
        <p14:creationId xmlns:p14="http://schemas.microsoft.com/office/powerpoint/2010/main" val="110430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3566</Words>
  <Application>Microsoft Office PowerPoint</Application>
  <PresentationFormat>Widescreen</PresentationFormat>
  <Paragraphs>464</Paragraphs>
  <Slides>37</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Arial MT</vt:lpstr>
      <vt:lpstr>Calibri</vt:lpstr>
      <vt:lpstr>Calibri Light</vt:lpstr>
      <vt:lpstr>Cambria</vt:lpstr>
      <vt:lpstr>Cambria Math</vt:lpstr>
      <vt:lpstr>Times New Roman</vt:lpstr>
      <vt:lpstr>Wingdings</vt:lpstr>
      <vt:lpstr>Office Theme</vt:lpstr>
      <vt:lpstr>Structure of human eye, Image formation &amp; Brightness adaptation and discrimination </vt:lpstr>
      <vt:lpstr>STRUCTURE OF HUMAN EYE</vt:lpstr>
      <vt:lpstr>STRUCTURE OF HUMAN EYE</vt:lpstr>
      <vt:lpstr>STRUCTURE OF HUMAN EYE (Contd.)</vt:lpstr>
      <vt:lpstr>STRUCTURE OF HUMAN EYE (Contd.)</vt:lpstr>
      <vt:lpstr>STRUCTURE OF HUMAN EYE (Contd.)</vt:lpstr>
      <vt:lpstr>STRUCTURE OF HUMAN EYE (Contd.)</vt:lpstr>
      <vt:lpstr>STRUCTURE OF HUMAN EYE (Contd.)</vt:lpstr>
      <vt:lpstr>STRUCTURE OF HUMAN EYE - SUMMARY</vt:lpstr>
      <vt:lpstr>Image Formation in the Eye</vt:lpstr>
      <vt:lpstr>Image Formation in the Eye</vt:lpstr>
      <vt:lpstr>Image Formation in the Eye</vt:lpstr>
      <vt:lpstr>Brightness adaptation and discrimination</vt:lpstr>
      <vt:lpstr>Brightness adaptation and discrimination</vt:lpstr>
      <vt:lpstr>Basic experimental setup used to characterize brightness discrimination.</vt:lpstr>
      <vt:lpstr>Basic experimental setup used to characterize brightness discrimination.</vt:lpstr>
      <vt:lpstr>Mach Band Effect</vt:lpstr>
      <vt:lpstr>Simultaneous Contrast</vt:lpstr>
      <vt:lpstr>Optical Illusions</vt:lpstr>
      <vt:lpstr>Light and the Electromagnetic Spectrum</vt:lpstr>
      <vt:lpstr>A Simple Image Formation Model</vt:lpstr>
      <vt:lpstr>A Simple Image Formation Model (Contd.)</vt:lpstr>
      <vt:lpstr>Takeaway from this session</vt:lpstr>
      <vt:lpstr>MCQ</vt:lpstr>
      <vt:lpstr>Rods vs Cones (Responsible for us seeing brightness and color)</vt:lpstr>
      <vt:lpstr>Illumination and Reflectance</vt:lpstr>
      <vt:lpstr>Which paper is lighter ?</vt:lpstr>
      <vt:lpstr>Which paper is lighter ?</vt:lpstr>
      <vt:lpstr>Physical quantities</vt:lpstr>
      <vt:lpstr>PowerPoint Presentation</vt:lpstr>
      <vt:lpstr>Perceptual quantities</vt:lpstr>
      <vt:lpstr>“Lightness” perception</vt:lpstr>
      <vt:lpstr>“Lightness” perception:</vt:lpstr>
      <vt:lpstr>Color constancy</vt:lpstr>
      <vt:lpstr>LMS cone responses</vt:lpstr>
      <vt:lpstr>Surface Color Perception</vt:lpstr>
      <vt:lpstr>Surface Color Perception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sofia</dc:creator>
  <cp:lastModifiedBy>antony sophia</cp:lastModifiedBy>
  <cp:revision>76</cp:revision>
  <dcterms:created xsi:type="dcterms:W3CDTF">2023-07-13T02:52:52Z</dcterms:created>
  <dcterms:modified xsi:type="dcterms:W3CDTF">2023-07-27T08:14:20Z</dcterms:modified>
</cp:coreProperties>
</file>