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71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314" r:id="rId15"/>
    <p:sldId id="312" r:id="rId16"/>
    <p:sldId id="313" r:id="rId17"/>
    <p:sldId id="315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97FF0-BC40-4827-A991-9D4E595BAC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7FA8F-6220-49E9-9CCB-009DB25AF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1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E7D6-3556-4AD7-B7DA-A3B7159C5574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46D6-41E4-4F00-825E-4DDEF058F248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9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0248-24A6-4F52-BE31-7B3C6AA492F6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3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3875-F278-479A-A9ED-6926CAEEA61D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3095-0587-4D57-9BAD-8317DD8D5B63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1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75ED-D2E9-4D76-A3ED-F479A64FCADD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177D-C03B-41D9-8CD1-3AB978E7797F}" type="datetime1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8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062D-6AB4-4134-ADAE-A01CF83E7519}" type="datetime1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7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8863-491E-4509-9F7C-5F5A305B278A}" type="datetime1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6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BEAB-886F-4229-8415-5014B55EB690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1CB0-D881-4A58-A830-0E898FF06DA7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6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E5F20-7F92-460A-A34A-4BCD28A7EADE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8EF2-3B4A-43EB-A07E-4B2FF3B02AD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44" y="23813"/>
            <a:ext cx="201005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6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png"/><Relationship Id="rId4" Type="http://schemas.openxmlformats.org/officeDocument/2006/relationships/image" Target="../media/image3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2535" y="2693482"/>
            <a:ext cx="10107000" cy="2387600"/>
          </a:xfrm>
        </p:spPr>
        <p:txBody>
          <a:bodyPr>
            <a:noAutofit/>
          </a:bodyPr>
          <a:lstStyle/>
          <a:p>
            <a:r>
              <a:rPr lang="en-US" sz="4800" b="1" i="1" dirty="0">
                <a:latin typeface="Cambria" panose="02040503050406030204" pitchFamily="18" charset="0"/>
                <a:ea typeface="Cambria" panose="02040503050406030204" pitchFamily="18" charset="0"/>
              </a:rPr>
              <a:t>Distance Measures, A simple</a:t>
            </a:r>
            <a:br>
              <a:rPr lang="en-US" sz="4800" b="1" i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800" b="1" i="1" dirty="0">
                <a:latin typeface="Cambria" panose="02040503050406030204" pitchFamily="18" charset="0"/>
                <a:ea typeface="Cambria" panose="02040503050406030204" pitchFamily="18" charset="0"/>
              </a:rPr>
              <a:t>image formation </a:t>
            </a:r>
            <a:r>
              <a:rPr lang="en-US" sz="4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 </a:t>
            </a:r>
            <a:br>
              <a:rPr lang="en-US" sz="4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8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&amp; </a:t>
            </a:r>
            <a:br>
              <a:rPr lang="en-US" sz="4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800" b="1" i="1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4800" b="1" i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800" b="1" dirty="0">
                <a:latin typeface="Cambria" panose="02040503050406030204" pitchFamily="18" charset="0"/>
                <a:ea typeface="Cambria" panose="02040503050406030204" pitchFamily="18" charset="0"/>
              </a:rPr>
              <a:t>Color fundamentals and models.</a:t>
            </a:r>
            <a:endParaRPr lang="en-US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3E54-AD38-43FD-9C08-FC293954923C}" type="datetime1">
              <a:rPr lang="en-US" smtClean="0"/>
              <a:t>7/20/2023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92" y="284127"/>
            <a:ext cx="473852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0" dirty="0">
                <a:latin typeface="Cambria" panose="02040503050406030204" pitchFamily="18" charset="0"/>
                <a:ea typeface="Cambria" panose="02040503050406030204" pitchFamily="18" charset="0"/>
              </a:rPr>
              <a:t>Distance</a:t>
            </a:r>
            <a:r>
              <a:rPr b="1" spc="-6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b="1" spc="-120" dirty="0">
                <a:latin typeface="Cambria" panose="02040503050406030204" pitchFamily="18" charset="0"/>
                <a:ea typeface="Cambria" panose="02040503050406030204" pitchFamily="18" charset="0"/>
              </a:rPr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3636" y="984226"/>
            <a:ext cx="11427631" cy="365356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06400" indent="-343535">
              <a:spcBef>
                <a:spcPts val="77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407034" algn="l"/>
              </a:tabLst>
            </a:pP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Cont.</a:t>
            </a:r>
            <a:r>
              <a:rPr sz="2800" spc="-4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Example: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406400">
              <a:spcBef>
                <a:spcPts val="675"/>
              </a:spcBef>
            </a:pP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Now,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to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compute</a:t>
            </a:r>
            <a:r>
              <a:rPr sz="28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</a:t>
            </a:r>
            <a:r>
              <a:rPr sz="2800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</a:t>
            </a:r>
            <a:r>
              <a:rPr sz="2775" i="1" spc="7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m</a:t>
            </a:r>
            <a:r>
              <a:rPr sz="2775" i="1" spc="494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between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points</a:t>
            </a:r>
            <a:r>
              <a:rPr sz="2800" spc="4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and</a:t>
            </a:r>
            <a:r>
              <a:rPr sz="2800" spc="-2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4</a:t>
            </a:r>
            <a:endParaRPr sz="2775" baseline="-21021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406400">
              <a:spcBef>
                <a:spcPts val="675"/>
              </a:spcBef>
            </a:pPr>
            <a:endParaRPr lang="en-US" sz="2800" spc="-10" dirty="0" smtClean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406400">
              <a:spcBef>
                <a:spcPts val="675"/>
              </a:spcBef>
            </a:pPr>
            <a:r>
              <a:rPr sz="2800" spc="-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Here</a:t>
            </a:r>
            <a:r>
              <a:rPr sz="2800" spc="-2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we</a:t>
            </a:r>
            <a:r>
              <a:rPr sz="2800" spc="-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have</a:t>
            </a:r>
            <a:r>
              <a:rPr sz="2800" spc="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4</a:t>
            </a:r>
            <a:r>
              <a:rPr sz="2800" spc="-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cases</a:t>
            </a:r>
            <a:r>
              <a:rPr sz="28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:</a:t>
            </a:r>
            <a:endParaRPr lang="en-US" sz="2800" spc="-5" dirty="0" smtClean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406400">
              <a:spcBef>
                <a:spcPts val="675"/>
              </a:spcBef>
            </a:pP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406400">
              <a:spcBef>
                <a:spcPts val="670"/>
              </a:spcBef>
            </a:pPr>
            <a:r>
              <a:rPr sz="2800" b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Case1:</a:t>
            </a:r>
            <a:r>
              <a:rPr sz="2800" b="1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If</a:t>
            </a:r>
            <a:r>
              <a:rPr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1</a:t>
            </a:r>
            <a:r>
              <a:rPr sz="2775" i="1" spc="502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=0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and</a:t>
            </a:r>
            <a:r>
              <a:rPr sz="2800" spc="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3</a:t>
            </a:r>
            <a:r>
              <a:rPr sz="2775" i="1" spc="502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= </a:t>
            </a:r>
            <a:r>
              <a:rPr sz="28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0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length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shortest</a:t>
            </a:r>
            <a:r>
              <a:rPr sz="2800" spc="3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m-path </a:t>
            </a:r>
            <a:r>
              <a:rPr sz="2800" spc="-969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(the</a:t>
            </a:r>
            <a:r>
              <a:rPr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</a:t>
            </a:r>
            <a:r>
              <a:rPr sz="2775" i="1" spc="7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m</a:t>
            </a:r>
            <a:r>
              <a:rPr sz="2775" i="1" spc="-7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distance)</a:t>
            </a:r>
            <a:r>
              <a:rPr sz="2800" i="1" spc="3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is</a:t>
            </a:r>
            <a:r>
              <a:rPr sz="2800" i="1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2 </a:t>
            </a:r>
            <a:r>
              <a:rPr sz="2800" i="1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(p,</a:t>
            </a:r>
            <a:r>
              <a:rPr sz="2800" i="1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2</a:t>
            </a:r>
            <a:r>
              <a:rPr sz="28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sz="2800" i="1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4</a:t>
            </a:r>
            <a:r>
              <a:rPr sz="28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27849" y="5116647"/>
            <a:ext cx="1579203" cy="1412875"/>
            <a:chOff x="6838950" y="4400550"/>
            <a:chExt cx="1485900" cy="14128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0" y="4419600"/>
              <a:ext cx="1447800" cy="13747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48475" y="4410075"/>
              <a:ext cx="1466850" cy="1393825"/>
            </a:xfrm>
            <a:custGeom>
              <a:avLst/>
              <a:gdLst/>
              <a:ahLst/>
              <a:cxnLst/>
              <a:rect l="l" t="t" r="r" b="b"/>
              <a:pathLst>
                <a:path w="1466850" h="1393825">
                  <a:moveTo>
                    <a:pt x="0" y="1393825"/>
                  </a:moveTo>
                  <a:lnTo>
                    <a:pt x="1466850" y="139382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13938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18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1581" y="282711"/>
            <a:ext cx="4705469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50" dirty="0">
                <a:latin typeface="Cambria" panose="02040503050406030204" pitchFamily="18" charset="0"/>
                <a:ea typeface="Cambria" panose="02040503050406030204" pitchFamily="18" charset="0"/>
              </a:rPr>
              <a:t>Distance</a:t>
            </a:r>
            <a:r>
              <a:rPr b="1" spc="-6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b="1" spc="-120" dirty="0">
                <a:latin typeface="Cambria" panose="02040503050406030204" pitchFamily="18" charset="0"/>
                <a:ea typeface="Cambria" panose="02040503050406030204" pitchFamily="18" charset="0"/>
              </a:rPr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2686" y="1182437"/>
            <a:ext cx="9864013" cy="207518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93700" indent="-343535">
              <a:spcBef>
                <a:spcPts val="77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94335" algn="l"/>
              </a:tabLst>
            </a:pP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Cont.</a:t>
            </a:r>
            <a:r>
              <a:rPr sz="2800" spc="-4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Example</a:t>
            </a:r>
            <a:r>
              <a:rPr sz="2800" spc="-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:</a:t>
            </a:r>
            <a:endParaRPr lang="en-US" sz="2800" spc="-10" dirty="0" smtClean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93700">
              <a:spcBef>
                <a:spcPts val="675"/>
              </a:spcBef>
            </a:pPr>
            <a:r>
              <a:rPr sz="2800" b="1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Case2</a:t>
            </a:r>
            <a:r>
              <a:rPr sz="2800" b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:</a:t>
            </a:r>
            <a:r>
              <a:rPr sz="2800" b="1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If</a:t>
            </a:r>
            <a:r>
              <a:rPr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1</a:t>
            </a:r>
            <a:r>
              <a:rPr sz="2775" i="1" spc="502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=1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and</a:t>
            </a:r>
            <a:r>
              <a:rPr sz="2800" spc="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3</a:t>
            </a:r>
            <a:r>
              <a:rPr sz="2775" i="1" spc="502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= 0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>
              <a:spcBef>
                <a:spcPts val="20"/>
              </a:spcBef>
            </a:pPr>
            <a:endParaRPr sz="33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93700" marR="43180">
              <a:lnSpc>
                <a:spcPct val="120100"/>
              </a:lnSpc>
            </a:pP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then,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length</a:t>
            </a:r>
            <a:r>
              <a:rPr sz="28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shortest </a:t>
            </a:r>
            <a:r>
              <a:rPr sz="2800" spc="-969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path</a:t>
            </a:r>
            <a:r>
              <a:rPr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will</a:t>
            </a:r>
            <a:r>
              <a:rPr sz="2800" spc="-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be</a:t>
            </a:r>
            <a:r>
              <a:rPr sz="2800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3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</a:t>
            </a:r>
            <a:r>
              <a:rPr sz="28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1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2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spc="-7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4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36900" y="4517316"/>
            <a:ext cx="1460500" cy="1501775"/>
            <a:chOff x="6623050" y="4032250"/>
            <a:chExt cx="1460500" cy="15017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1191" y="4269301"/>
              <a:ext cx="944217" cy="10066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23050" y="4032250"/>
              <a:ext cx="1460500" cy="1501775"/>
            </a:xfrm>
            <a:custGeom>
              <a:avLst/>
              <a:gdLst/>
              <a:ahLst/>
              <a:cxnLst/>
              <a:rect l="l" t="t" r="r" b="b"/>
              <a:pathLst>
                <a:path w="1460500" h="1501775">
                  <a:moveTo>
                    <a:pt x="0" y="1501775"/>
                  </a:moveTo>
                  <a:lnTo>
                    <a:pt x="1460500" y="1501775"/>
                  </a:lnTo>
                  <a:lnTo>
                    <a:pt x="1460500" y="0"/>
                  </a:lnTo>
                  <a:lnTo>
                    <a:pt x="0" y="0"/>
                  </a:lnTo>
                  <a:lnTo>
                    <a:pt x="0" y="150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96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431" y="109014"/>
            <a:ext cx="4768409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0" dirty="0" smtClean="0">
                <a:latin typeface="Cambria" panose="02040503050406030204" pitchFamily="18" charset="0"/>
                <a:ea typeface="Cambria" panose="02040503050406030204" pitchFamily="18" charset="0"/>
              </a:rPr>
              <a:t>Distance</a:t>
            </a:r>
            <a:r>
              <a:rPr lang="en-US" b="1" spc="-6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b="1" spc="-120" dirty="0" smtClean="0">
                <a:latin typeface="Cambria" panose="02040503050406030204" pitchFamily="18" charset="0"/>
                <a:ea typeface="Cambria" panose="02040503050406030204" pitchFamily="18" charset="0"/>
              </a:rPr>
              <a:t>Measures</a:t>
            </a:r>
            <a:endParaRPr b="1" spc="-12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2025" y="1191741"/>
            <a:ext cx="9606708" cy="25224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81000" indent="-343535">
              <a:spcBef>
                <a:spcPts val="77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81635" algn="l"/>
              </a:tabLst>
            </a:pP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Cont.</a:t>
            </a:r>
            <a:r>
              <a:rPr sz="2800" spc="-4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Example: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81000">
              <a:spcBef>
                <a:spcPts val="675"/>
              </a:spcBef>
            </a:pPr>
            <a:r>
              <a:rPr sz="2800" b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Case3:</a:t>
            </a:r>
            <a:r>
              <a:rPr sz="2800" b="1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If</a:t>
            </a:r>
            <a:r>
              <a:rPr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1</a:t>
            </a:r>
            <a:r>
              <a:rPr sz="2775" i="1" spc="502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=0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and</a:t>
            </a:r>
            <a:r>
              <a:rPr sz="2800" spc="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3</a:t>
            </a:r>
            <a:r>
              <a:rPr sz="2775" i="1" spc="502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= </a:t>
            </a:r>
            <a:r>
              <a:rPr sz="28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1</a:t>
            </a:r>
            <a:endParaRPr lang="en-US" sz="2800" spc="-5" dirty="0" smtClean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81000">
              <a:spcBef>
                <a:spcPts val="675"/>
              </a:spcBef>
            </a:pP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81000" marR="30480">
              <a:spcBef>
                <a:spcPts val="675"/>
              </a:spcBef>
            </a:pP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same</a:t>
            </a:r>
            <a:r>
              <a:rPr sz="2800" spc="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applies</a:t>
            </a:r>
            <a:r>
              <a:rPr sz="28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here,</a:t>
            </a:r>
            <a:r>
              <a:rPr sz="2800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and</a:t>
            </a:r>
            <a:r>
              <a:rPr sz="28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</a:t>
            </a:r>
            <a:r>
              <a:rPr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shortest</a:t>
            </a:r>
            <a:r>
              <a:rPr sz="2800" spc="4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– </a:t>
            </a:r>
            <a:r>
              <a:rPr sz="2800" spc="-969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m-path</a:t>
            </a:r>
            <a:r>
              <a:rPr sz="2800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will</a:t>
            </a:r>
            <a:r>
              <a:rPr sz="2800" spc="-3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be</a:t>
            </a:r>
            <a:r>
              <a:rPr sz="28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3 (</a:t>
            </a:r>
            <a:r>
              <a:rPr sz="28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2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3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4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41695" y="3978160"/>
            <a:ext cx="1579880" cy="1473200"/>
            <a:chOff x="6769100" y="4330700"/>
            <a:chExt cx="1579880" cy="1473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2023" y="4661209"/>
              <a:ext cx="812369" cy="8474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75450" y="4337050"/>
              <a:ext cx="1567180" cy="1460500"/>
            </a:xfrm>
            <a:custGeom>
              <a:avLst/>
              <a:gdLst/>
              <a:ahLst/>
              <a:cxnLst/>
              <a:rect l="l" t="t" r="r" b="b"/>
              <a:pathLst>
                <a:path w="1567179" h="1460500">
                  <a:moveTo>
                    <a:pt x="0" y="1460500"/>
                  </a:moveTo>
                  <a:lnTo>
                    <a:pt x="1566799" y="1460500"/>
                  </a:lnTo>
                  <a:lnTo>
                    <a:pt x="1566799" y="0"/>
                  </a:lnTo>
                  <a:lnTo>
                    <a:pt x="0" y="0"/>
                  </a:lnTo>
                  <a:lnTo>
                    <a:pt x="0" y="14605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29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550" y="313915"/>
            <a:ext cx="4814371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50" dirty="0">
                <a:latin typeface="Cambria" panose="02040503050406030204" pitchFamily="18" charset="0"/>
                <a:ea typeface="Cambria" panose="02040503050406030204" pitchFamily="18" charset="0"/>
              </a:rPr>
              <a:t>Distance</a:t>
            </a:r>
            <a:r>
              <a:rPr b="1" spc="-6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b="1" spc="-120" dirty="0">
                <a:latin typeface="Cambria" panose="02040503050406030204" pitchFamily="18" charset="0"/>
                <a:ea typeface="Cambria" panose="02040503050406030204" pitchFamily="18" charset="0"/>
              </a:rPr>
              <a:t>Measures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06276" y="1355811"/>
            <a:ext cx="10515600" cy="209159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81635" indent="-343535">
              <a:lnSpc>
                <a:spcPct val="100000"/>
              </a:lnSpc>
              <a:spcBef>
                <a:spcPts val="77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82270" algn="l"/>
              </a:tabLst>
            </a:pP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</a:rPr>
              <a:t>Cont.</a:t>
            </a:r>
            <a:r>
              <a:rPr spc="-4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</a:p>
          <a:p>
            <a:pPr marL="381635">
              <a:lnSpc>
                <a:spcPct val="100000"/>
              </a:lnSpc>
              <a:spcBef>
                <a:spcPts val="675"/>
              </a:spcBef>
            </a:pPr>
            <a:r>
              <a:rPr b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Case4:</a:t>
            </a:r>
            <a:r>
              <a:rPr b="1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1</a:t>
            </a:r>
            <a:r>
              <a:rPr sz="2775" i="1" spc="502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</a:rPr>
              <a:t>=1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spc="2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3</a:t>
            </a:r>
            <a:r>
              <a:rPr sz="2775" i="1" spc="502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</a:rPr>
              <a:t>= </a:t>
            </a:r>
            <a:r>
              <a:rPr spc="-5" dirty="0" smtClean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n-US" spc="-5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3035" indent="0">
              <a:lnSpc>
                <a:spcPct val="100000"/>
              </a:lnSpc>
              <a:spcBef>
                <a:spcPts val="675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81635" marR="30480">
              <a:lnSpc>
                <a:spcPct val="100000"/>
              </a:lnSpc>
              <a:spcBef>
                <a:spcPts val="675"/>
              </a:spcBef>
            </a:pP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</a:rPr>
              <a:t>length</a:t>
            </a:r>
            <a:r>
              <a:rPr spc="1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</a:rPr>
              <a:t>shortest</a:t>
            </a:r>
            <a:r>
              <a:rPr spc="3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m-path</a:t>
            </a:r>
            <a:r>
              <a:rPr spc="2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</a:rPr>
              <a:t>will</a:t>
            </a:r>
            <a:r>
              <a:rPr spc="-1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</a:rPr>
              <a:t>be</a:t>
            </a:r>
            <a:r>
              <a:rPr spc="1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</a:rPr>
              <a:t>4 </a:t>
            </a:r>
            <a:r>
              <a:rPr spc="-96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1</a:t>
            </a:r>
            <a:r>
              <a:rPr sz="2775" i="1" spc="7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2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3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spc="-7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4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76085" y="4089247"/>
            <a:ext cx="1511300" cy="1473200"/>
            <a:chOff x="6483350" y="4254500"/>
            <a:chExt cx="1511300" cy="1473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0850" y="4476750"/>
              <a:ext cx="857250" cy="914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89700" y="4260850"/>
              <a:ext cx="1498600" cy="1460500"/>
            </a:xfrm>
            <a:custGeom>
              <a:avLst/>
              <a:gdLst/>
              <a:ahLst/>
              <a:cxnLst/>
              <a:rect l="l" t="t" r="r" b="b"/>
              <a:pathLst>
                <a:path w="1498600" h="1460500">
                  <a:moveTo>
                    <a:pt x="0" y="1460500"/>
                  </a:moveTo>
                  <a:lnTo>
                    <a:pt x="1498600" y="1460500"/>
                  </a:lnTo>
                  <a:lnTo>
                    <a:pt x="1498600" y="0"/>
                  </a:lnTo>
                  <a:lnTo>
                    <a:pt x="0" y="0"/>
                  </a:lnTo>
                  <a:lnTo>
                    <a:pt x="0" y="14605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49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3875-F278-479A-A9ED-6926CAEEA61D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081" y="29761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latin typeface="Cambria" panose="02040503050406030204" pitchFamily="18" charset="0"/>
                <a:ea typeface="Cambria" panose="02040503050406030204" pitchFamily="18" charset="0"/>
              </a:rPr>
              <a:t>A Simple Image Formation Model</a:t>
            </a:r>
            <a:endParaRPr lang="en-US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69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792" y="-317446"/>
            <a:ext cx="9432073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latin typeface="Cambria" panose="02040503050406030204" pitchFamily="18" charset="0"/>
                <a:ea typeface="Cambria" panose="02040503050406030204" pitchFamily="18" charset="0"/>
              </a:rPr>
              <a:t>A Simple Image Formation Model</a:t>
            </a:r>
            <a:endParaRPr lang="en-US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154" y="1259711"/>
            <a:ext cx="6507846" cy="4485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3840" y="890007"/>
                <a:ext cx="5547360" cy="590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Image is represented by two - dimensional functions of the form </a:t>
                </a:r>
                <a:r>
                  <a:rPr lang="en-US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f(x, y)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.  Value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of 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f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is determined by the source of the image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When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an image is generated from a physical process its intensity values are proportional to energy radiated by physical source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f (x, y)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must be nonzero and finite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algn="ctr"/>
                <a:r>
                  <a:rPr lang="en-US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0 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&lt; f (x, y) &lt;</a:t>
                </a:r>
                <a:r>
                  <a:rPr lang="en-US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Function </a:t>
                </a:r>
                <a:r>
                  <a:rPr lang="en-US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f(</a:t>
                </a:r>
                <a:r>
                  <a:rPr lang="en-US" b="1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x,y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is characterized by two 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components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Amount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of source illumination incident on the scene being 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viewed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endParaRPr lang="en-US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Amount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of illumination reflected by the objects in the scene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These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are called as </a:t>
                </a:r>
                <a:r>
                  <a:rPr lang="en-US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illumination(</a:t>
                </a:r>
                <a:r>
                  <a:rPr lang="en-US" b="1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:r>
                  <a:rPr lang="en-US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reflectance(r).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890007"/>
                <a:ext cx="5547360" cy="5909310"/>
              </a:xfrm>
              <a:prstGeom prst="rect">
                <a:avLst/>
              </a:prstGeom>
              <a:blipFill>
                <a:blip r:embed="rId3"/>
                <a:stretch>
                  <a:fillRect l="-659" t="-722" r="-879" b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A905-AC27-41C9-B6B6-4A91DCD06021}" type="datetime1">
              <a:rPr lang="en-US" smtClean="0"/>
              <a:t>7/20/2023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792" y="-317446"/>
            <a:ext cx="9432073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latin typeface="Cambria" panose="02040503050406030204" pitchFamily="18" charset="0"/>
                <a:ea typeface="Cambria" panose="02040503050406030204" pitchFamily="18" charset="0"/>
              </a:rPr>
              <a:t>A Simple Image Formation </a:t>
            </a:r>
            <a:r>
              <a:rPr lang="fr-FR" sz="3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 (</a:t>
            </a:r>
            <a:r>
              <a:rPr lang="fr-FR" sz="36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Contd</a:t>
            </a:r>
            <a:r>
              <a:rPr lang="fr-FR" sz="3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.)</a:t>
            </a:r>
            <a:endParaRPr lang="en-US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6240" y="1219200"/>
            <a:ext cx="11582400" cy="5563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Components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represented by,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(x, y) and r (x, y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Its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are, f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(x, y) =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(x,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y) 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(x, y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where0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(x, y) &lt;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∞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0 &lt; r (x, y) &lt;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Reflectance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is bounded by 0 (total absorption), 1 (total reflectance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Nature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of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(x, y) is determined by illumination source and r (x, y) is determined by characteristics of the imaged objects.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1458-42D2-4C63-9937-B0D4AD70590E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3875-F278-479A-A9ED-6926CAEEA61D}" type="datetime1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7/20/2023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17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38199" y="1720840"/>
                <a:ext cx="10333383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When the images are formed through transmission of the illumination 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through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a medium (like x- ray), 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then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a transmissivity function is used. </a:t>
                </a:r>
                <a:endParaRPr lang="en-US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On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a clear day, the illumination of Sun is in excess of 90,000 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lm/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i.e., 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x,y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). </a:t>
                </a:r>
                <a:endParaRPr lang="en-US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In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a commercial office, it is about 1000 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lm/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:endParaRPr lang="en-US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Typical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values of r(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x,y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are 0.01 for black velvet , &amp; 0.90 for silver –plated metal Let the intensity (gray level) of a monochrome image at (x0, y0) be ρ = f(x0, y0 ) </a:t>
                </a:r>
                <a:endParaRPr lang="en-US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Lmin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&lt;=ρ&lt;= 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Lmax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US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Lmin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= 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imin.rmin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&amp; 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Lmax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=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imax.rmax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Lmin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≈10 &amp; 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Lmax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≈ 1000 for indoor values. </a:t>
                </a:r>
                <a:endParaRPr lang="en-US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The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interval [ 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Lmin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Lmax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] is called the gray scale. The normal values are [0, L-1], ρ=0 is black and ρ=L-1 is white. All intermediate values are shades of gray.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20840"/>
                <a:ext cx="10333383" cy="4524315"/>
              </a:xfrm>
              <a:prstGeom prst="rect">
                <a:avLst/>
              </a:prstGeom>
              <a:blipFill>
                <a:blip r:embed="rId2"/>
                <a:stretch>
                  <a:fillRect l="-354" t="-809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342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035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Color fundamentals and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3875-F278-479A-A9ED-6926CAEEA61D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9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Color fundamentals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Physical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 phenomenon</a:t>
            </a:r>
          </a:p>
          <a:p>
            <a:pPr lvl="1"/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Physical nature of color is known</a:t>
            </a:r>
          </a:p>
          <a:p>
            <a:pPr lvl="1"/>
            <a:endParaRPr lang="en-US" altLang="zh-TW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Psysio-psychological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 phenomenon</a:t>
            </a:r>
          </a:p>
          <a:p>
            <a:pPr lvl="1"/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How human brain perceive and interpret color?</a:t>
            </a:r>
          </a:p>
        </p:txBody>
      </p:sp>
    </p:spTree>
    <p:extLst>
      <p:ext uri="{BB962C8B-B14F-4D97-AF65-F5344CB8AC3E}">
        <p14:creationId xmlns:p14="http://schemas.microsoft.com/office/powerpoint/2010/main" val="96478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146014" y="165236"/>
            <a:ext cx="34170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000" b="1" i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Distance Measures</a:t>
            </a:r>
            <a:endParaRPr lang="en-US" altLang="en-US" sz="3000" b="1" i="1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Text Box 3"/>
              <p:cNvSpPr txBox="1">
                <a:spLocks noChangeArrowheads="1"/>
              </p:cNvSpPr>
              <p:nvPr/>
            </p:nvSpPr>
            <p:spPr bwMode="auto">
              <a:xfrm>
                <a:off x="406687" y="1035204"/>
                <a:ext cx="7156353" cy="4247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For pixel </a:t>
                </a:r>
                <a:r>
                  <a:rPr lang="en-US" alt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en-US" alt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q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and </a:t>
                </a:r>
                <a:r>
                  <a:rPr lang="en-US" alt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z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with coordinates </a:t>
                </a:r>
                <a:r>
                  <a:rPr lang="en-US" alt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x</a:t>
                </a:r>
                <a:r>
                  <a:rPr lang="en-US" alt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alt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y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), (</a:t>
                </a:r>
                <a:r>
                  <a:rPr lang="en-US" alt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s</a:t>
                </a:r>
                <a:r>
                  <a:rPr lang="en-US" alt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alt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and (</a:t>
                </a:r>
                <a:r>
                  <a:rPr lang="en-US" alt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u</a:t>
                </a:r>
                <a:r>
                  <a:rPr lang="en-US" alt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alt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</a:t>
                </a:r>
                <a:r>
                  <a:rPr lang="en-US" alt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), </a:t>
                </a:r>
                <a:r>
                  <a:rPr lang="en-US" altLang="en-US" i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  <a:r>
                  <a:rPr lang="en-US" alt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is a </a:t>
                </a:r>
                <a:r>
                  <a:rPr lang="en-US" altLang="en-US" b="1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distance function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or </a:t>
                </a:r>
                <a:r>
                  <a:rPr lang="en-US" altLang="en-US" b="1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metric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if</a:t>
                </a:r>
              </a:p>
              <a:p>
                <a:pPr algn="just"/>
                <a:endParaRPr lang="en-US" alt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w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</a:t>
                </a:r>
                <a:r>
                  <a:rPr lang="en-US" alt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alt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q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</a:t>
                </a:r>
                <a:r>
                  <a:rPr lang="en-US" alt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³ = 0 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:r>
                  <a:rPr lang="en-US" alt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</a:t>
                </a:r>
                <a:r>
                  <a:rPr lang="en-US" alt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alt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q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= 0 </a:t>
                </a:r>
                <a:r>
                  <a:rPr lang="en-US" alt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if 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and only if </a:t>
                </a:r>
                <a:r>
                  <a:rPr lang="en-US" alt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= </a:t>
                </a:r>
                <a:r>
                  <a:rPr lang="en-US" alt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q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w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</a:t>
                </a:r>
                <a:r>
                  <a:rPr lang="en-US" alt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alt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q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= </a:t>
                </a:r>
                <a:r>
                  <a:rPr lang="en-US" alt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q</a:t>
                </a:r>
                <a:r>
                  <a:rPr lang="en-US" alt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alt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w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</a:t>
                </a:r>
                <a:r>
                  <a:rPr lang="en-US" alt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alt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z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:r>
                  <a:rPr lang="en-US" alt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</a:t>
                </a:r>
                <a:r>
                  <a:rPr lang="en-US" alt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alt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q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+ </a:t>
                </a:r>
                <a:r>
                  <a:rPr lang="en-US" alt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q</a:t>
                </a:r>
                <a:r>
                  <a:rPr lang="en-US" alt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alt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z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en-US" dirty="0" smtClean="0">
                  <a:solidFill>
                    <a:srgbClr val="21212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en-US" dirty="0" smtClean="0">
                    <a:solidFill>
                      <a:srgbClr val="21212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</a:t>
                </a:r>
                <a:r>
                  <a:rPr lang="en-US" altLang="en-US" dirty="0">
                    <a:solidFill>
                      <a:srgbClr val="21212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distance transform provides a metric or measure of the separation of points in the image</a:t>
                </a:r>
                <a:r>
                  <a:rPr lang="en-US" altLang="en-US" dirty="0" smtClean="0">
                    <a:solidFill>
                      <a:srgbClr val="21212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en-US" dirty="0">
                  <a:solidFill>
                    <a:srgbClr val="21212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:endParaRPr lang="en-US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379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687" y="1035204"/>
                <a:ext cx="7156353" cy="4247317"/>
              </a:xfrm>
              <a:prstGeom prst="rect">
                <a:avLst/>
              </a:prstGeom>
              <a:blipFill>
                <a:blip r:embed="rId3"/>
                <a:stretch>
                  <a:fillRect l="-767" t="-1004" r="-6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5" name="Picture 11" descr="Distance transform of input image using various distance metrics | Download  Scientific Diagram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338" y="855023"/>
            <a:ext cx="4000444" cy="587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690924"/>
              </p:ext>
            </p:extLst>
          </p:nvPr>
        </p:nvGraphicFramePr>
        <p:xfrm>
          <a:off x="3158815" y="4351948"/>
          <a:ext cx="3555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5" imgW="1879560" imgH="279360" progId="Equation.3">
                  <p:embed/>
                </p:oleObj>
              </mc:Choice>
              <mc:Fallback>
                <p:oleObj name="Equation" r:id="rId5" imgW="1879560" imgH="279360" progId="Equation.3">
                  <p:embed/>
                  <p:pic>
                    <p:nvPicPr>
                      <p:cNvPr id="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815" y="4351948"/>
                        <a:ext cx="355510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387719"/>
              </p:ext>
            </p:extLst>
          </p:nvPr>
        </p:nvGraphicFramePr>
        <p:xfrm>
          <a:off x="3158815" y="5160423"/>
          <a:ext cx="3019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7" imgW="1498320" imgH="253800" progId="Equation.3">
                  <p:embed/>
                </p:oleObj>
              </mc:Choice>
              <mc:Fallback>
                <p:oleObj name="Equation" r:id="rId7" imgW="1498320" imgH="253800" progId="Equation.3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815" y="5160423"/>
                        <a:ext cx="3019425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165781"/>
              </p:ext>
            </p:extLst>
          </p:nvPr>
        </p:nvGraphicFramePr>
        <p:xfrm>
          <a:off x="3132515" y="5923667"/>
          <a:ext cx="358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9" imgW="1777680" imgH="253800" progId="Equation.3">
                  <p:embed/>
                </p:oleObj>
              </mc:Choice>
              <mc:Fallback>
                <p:oleObj name="Equation" r:id="rId9" imgW="1777680" imgH="253800" progId="Equation.3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515" y="5923667"/>
                        <a:ext cx="358140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715443" y="4431009"/>
            <a:ext cx="2052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Euclidean Distance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443" y="5180982"/>
            <a:ext cx="2189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City Block Distance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5443" y="5923668"/>
            <a:ext cx="216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Chessboard Distance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48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 build="p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Color fundamentals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1666, Isaac Newton </a:t>
            </a:r>
            <a:endParaRPr lang="zh-TW" altLang="en-US" dirty="0" smtClean="0">
              <a:latin typeface="Cambria" panose="02040503050406030204" pitchFamily="18" charset="0"/>
              <a:ea typeface="標楷體" pitchFamily="65" charset="-128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0"/>
            <a:ext cx="91440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1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Visible light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557338"/>
            <a:ext cx="8345488" cy="4533900"/>
          </a:xfrm>
        </p:spPr>
        <p:txBody>
          <a:bodyPr/>
          <a:lstStyle/>
          <a:p>
            <a:r>
              <a:rPr lang="en-US" altLang="zh-TW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Chromatic light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 span the electromagnetic spectrum (EM) from 400 to 700 nm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22588"/>
            <a:ext cx="9144000" cy="31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3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Color fundamentals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The color that human perceive in an object = the light </a:t>
            </a:r>
            <a:r>
              <a:rPr lang="en-US" altLang="zh-TW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reflected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 from the object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5562600" y="3733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V="1">
            <a:off x="6248400" y="3581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6477000" y="4114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6248400" y="4343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5943600" y="4572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>
            <a:off x="5410200" y="4572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50292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 flipV="1">
            <a:off x="5029200" y="39624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 flipV="1">
            <a:off x="5334000" y="3505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 flipV="1">
            <a:off x="59436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1981201" y="3962400"/>
            <a:ext cx="2747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Illumination source</a:t>
            </a:r>
          </a:p>
        </p:txBody>
      </p:sp>
      <p:pic>
        <p:nvPicPr>
          <p:cNvPr id="17423" name="Picture 15" descr="NA0144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4" y="4343401"/>
            <a:ext cx="1493837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8167688" y="3690938"/>
            <a:ext cx="95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scene</a:t>
            </a:r>
          </a:p>
        </p:txBody>
      </p:sp>
      <p:sp>
        <p:nvSpPr>
          <p:cNvPr id="17425" name="Line 18"/>
          <p:cNvSpPr>
            <a:spLocks noChangeShapeType="1"/>
          </p:cNvSpPr>
          <p:nvPr/>
        </p:nvSpPr>
        <p:spPr bwMode="auto">
          <a:xfrm>
            <a:off x="6735763" y="4495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426" name="Line 19"/>
          <p:cNvSpPr>
            <a:spLocks noChangeShapeType="1"/>
          </p:cNvSpPr>
          <p:nvPr/>
        </p:nvSpPr>
        <p:spPr bwMode="auto">
          <a:xfrm flipH="1">
            <a:off x="4678363" y="5486400"/>
            <a:ext cx="312420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427" name="Text Box 20"/>
          <p:cNvSpPr txBox="1">
            <a:spLocks noChangeArrowheads="1"/>
          </p:cNvSpPr>
          <p:nvPr/>
        </p:nvSpPr>
        <p:spPr bwMode="auto">
          <a:xfrm>
            <a:off x="5957888" y="5900738"/>
            <a:ext cx="14449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reflection</a:t>
            </a:r>
          </a:p>
        </p:txBody>
      </p:sp>
      <p:sp>
        <p:nvSpPr>
          <p:cNvPr id="17428" name="Line 21"/>
          <p:cNvSpPr>
            <a:spLocks noChangeShapeType="1"/>
          </p:cNvSpPr>
          <p:nvPr/>
        </p:nvSpPr>
        <p:spPr bwMode="auto">
          <a:xfrm flipH="1">
            <a:off x="3810000" y="5943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429" name="Line 22"/>
          <p:cNvSpPr>
            <a:spLocks noChangeShapeType="1"/>
          </p:cNvSpPr>
          <p:nvPr/>
        </p:nvSpPr>
        <p:spPr bwMode="auto">
          <a:xfrm>
            <a:off x="3733800" y="655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430" name="Freeform 23"/>
          <p:cNvSpPr>
            <a:spLocks/>
          </p:cNvSpPr>
          <p:nvPr/>
        </p:nvSpPr>
        <p:spPr bwMode="auto">
          <a:xfrm>
            <a:off x="4038600" y="6248400"/>
            <a:ext cx="304800" cy="304800"/>
          </a:xfrm>
          <a:custGeom>
            <a:avLst/>
            <a:gdLst>
              <a:gd name="T0" fmla="*/ 0 w 192"/>
              <a:gd name="T1" fmla="*/ 0 h 192"/>
              <a:gd name="T2" fmla="*/ 2147483647 w 192"/>
              <a:gd name="T3" fmla="*/ 2147483647 h 192"/>
              <a:gd name="T4" fmla="*/ 2147483647 w 192"/>
              <a:gd name="T5" fmla="*/ 2147483647 h 192"/>
              <a:gd name="T6" fmla="*/ 0 60000 65536"/>
              <a:gd name="T7" fmla="*/ 0 60000 65536"/>
              <a:gd name="T8" fmla="*/ 0 60000 65536"/>
              <a:gd name="T9" fmla="*/ 0 w 192"/>
              <a:gd name="T10" fmla="*/ 0 h 192"/>
              <a:gd name="T11" fmla="*/ 192 w 19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92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84" y="136"/>
                  <a:pt x="192" y="192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431" name="Text Box 24"/>
          <p:cNvSpPr txBox="1">
            <a:spLocks noChangeArrowheads="1"/>
          </p:cNvSpPr>
          <p:nvPr/>
        </p:nvSpPr>
        <p:spPr bwMode="auto">
          <a:xfrm>
            <a:off x="2895601" y="6172200"/>
            <a:ext cx="65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eye</a:t>
            </a:r>
          </a:p>
        </p:txBody>
      </p:sp>
    </p:spTree>
    <p:extLst>
      <p:ext uri="{BB962C8B-B14F-4D97-AF65-F5344CB8AC3E}">
        <p14:creationId xmlns:p14="http://schemas.microsoft.com/office/powerpoint/2010/main" val="117305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4271" y="198438"/>
            <a:ext cx="8813706" cy="1143000"/>
          </a:xfrm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Physical quantities to describe a chromatic light source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26265" y="1700214"/>
            <a:ext cx="9438511" cy="4840287"/>
          </a:xfrm>
        </p:spPr>
        <p:txBody>
          <a:bodyPr/>
          <a:lstStyle/>
          <a:p>
            <a:pPr algn="just"/>
            <a:r>
              <a:rPr lang="en-US" altLang="zh-TW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Radiance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: total amount of energy that flow from the light source, measured in </a:t>
            </a:r>
            <a:r>
              <a:rPr lang="en-US" altLang="zh-TW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watts (W</a:t>
            </a:r>
            <a:r>
              <a:rPr lang="en-US" altLang="zh-TW" dirty="0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just"/>
            <a:endParaRPr lang="en-US" altLang="zh-TW" dirty="0">
              <a:solidFill>
                <a:schemeClr val="hlin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altLang="zh-TW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Luminance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: amount of energy an observer </a:t>
            </a:r>
            <a:r>
              <a:rPr lang="en-US" altLang="zh-TW" i="1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perceives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from a light source, measured in </a:t>
            </a:r>
            <a:r>
              <a:rPr lang="en-US" altLang="zh-TW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lumens </a:t>
            </a:r>
            <a:endParaRPr lang="en-US" altLang="zh-TW" dirty="0" smtClean="0">
              <a:solidFill>
                <a:schemeClr val="hlin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altLang="zh-TW" dirty="0">
              <a:solidFill>
                <a:schemeClr val="hlin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Far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infrared light: high radiance, but </a:t>
            </a: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0 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luminance</a:t>
            </a:r>
          </a:p>
          <a:p>
            <a:pPr algn="just"/>
            <a:endParaRPr lang="en-US" altLang="zh-TW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altLang="zh-TW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Brightness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: subjective descriptor that is hard to measure, similar to the achromatic notion of intensity</a:t>
            </a:r>
          </a:p>
        </p:txBody>
      </p:sp>
    </p:spTree>
    <p:extLst>
      <p:ext uri="{BB962C8B-B14F-4D97-AF65-F5344CB8AC3E}">
        <p14:creationId xmlns:p14="http://schemas.microsoft.com/office/powerpoint/2010/main" val="873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2482" y="-57150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How human eyes sense light?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84413" y="1268413"/>
            <a:ext cx="7772400" cy="4533900"/>
          </a:xfrm>
        </p:spPr>
        <p:txBody>
          <a:bodyPr/>
          <a:lstStyle/>
          <a:p>
            <a:r>
              <a:rPr lang="en-US" altLang="zh-TW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6~7M Cones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 are the sensors in the eye</a:t>
            </a:r>
          </a:p>
          <a:p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3 principal sensing categories in eyes</a:t>
            </a:r>
          </a:p>
          <a:p>
            <a:pPr lvl="1"/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Red light 65%, green light 33%, and blue light 2%</a:t>
            </a:r>
          </a:p>
        </p:txBody>
      </p:sp>
      <p:pic>
        <p:nvPicPr>
          <p:cNvPr id="19460" name="Picture 5" descr="rgb"/>
          <p:cNvPicPr>
            <a:picLocks noChangeAspect="1" noChangeArrowheads="1"/>
          </p:cNvPicPr>
          <p:nvPr/>
        </p:nvPicPr>
        <p:blipFill rotWithShape="1"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6"/>
          <a:stretch/>
        </p:blipFill>
        <p:spPr bwMode="auto">
          <a:xfrm>
            <a:off x="2063751" y="3284540"/>
            <a:ext cx="7993063" cy="333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8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Primary and secondary colors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700213"/>
            <a:ext cx="8802688" cy="4114800"/>
          </a:xfrm>
        </p:spPr>
        <p:txBody>
          <a:bodyPr/>
          <a:lstStyle/>
          <a:p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In 1931, </a:t>
            </a:r>
            <a:r>
              <a:rPr lang="en-US" altLang="zh-TW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CIE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(International Commission on Illumination) defines specific wavelength values to the </a:t>
            </a:r>
            <a:r>
              <a:rPr lang="en-US" altLang="zh-TW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primary colors</a:t>
            </a:r>
          </a:p>
          <a:p>
            <a:pPr lvl="1"/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B = 435.8 nm, G = 546.1 nm, R = 700 nm</a:t>
            </a:r>
          </a:p>
          <a:p>
            <a:pPr lvl="1"/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However, we know that </a:t>
            </a:r>
            <a:r>
              <a:rPr lang="en-US" altLang="zh-TW" u="sng" smtClean="0">
                <a:latin typeface="Cambria" panose="02040503050406030204" pitchFamily="18" charset="0"/>
                <a:ea typeface="Cambria" panose="02040503050406030204" pitchFamily="18" charset="0"/>
              </a:rPr>
              <a:t>no single color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 may be called red, green, or blue</a:t>
            </a:r>
            <a:endParaRPr lang="en-US" altLang="zh-TW" smtClean="0">
              <a:solidFill>
                <a:schemeClr val="hlin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Secondary colors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: G+B=</a:t>
            </a:r>
            <a:r>
              <a:rPr lang="en-US" altLang="zh-TW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yan, R+G=</a:t>
            </a:r>
            <a:r>
              <a:rPr lang="en-US" altLang="zh-TW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ellow, R+B=</a:t>
            </a:r>
            <a:r>
              <a:rPr lang="en-US" altLang="zh-TW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agenta</a:t>
            </a:r>
          </a:p>
        </p:txBody>
      </p:sp>
    </p:spTree>
    <p:extLst>
      <p:ext uri="{BB962C8B-B14F-4D97-AF65-F5344CB8AC3E}">
        <p14:creationId xmlns:p14="http://schemas.microsoft.com/office/powerpoint/2010/main" val="93659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6" r="22136" b="60887"/>
          <a:stretch>
            <a:fillRect/>
          </a:stretch>
        </p:blipFill>
        <p:spPr bwMode="auto">
          <a:xfrm>
            <a:off x="1524000" y="1700213"/>
            <a:ext cx="4675188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6" t="39113" r="22136" b="16519"/>
          <a:stretch>
            <a:fillRect/>
          </a:stretch>
        </p:blipFill>
        <p:spPr bwMode="auto">
          <a:xfrm>
            <a:off x="5992814" y="1773238"/>
            <a:ext cx="4675187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Primary and secondary colors(Contd.)</a:t>
            </a:r>
            <a:endParaRPr lang="en-US" altLang="zh-TW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5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Primary colors of light </a:t>
            </a:r>
            <a:r>
              <a:rPr lang="en-US" altLang="zh-TW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v.s.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primary colors of pigments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631950"/>
            <a:ext cx="8497888" cy="4533900"/>
          </a:xfrm>
        </p:spPr>
        <p:txBody>
          <a:bodyPr/>
          <a:lstStyle/>
          <a:p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Primary color of </a:t>
            </a:r>
            <a:r>
              <a:rPr lang="en-US" altLang="zh-TW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pigments</a:t>
            </a:r>
          </a:p>
          <a:p>
            <a:pPr lvl="1"/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Color that subtracts or </a:t>
            </a:r>
            <a:r>
              <a:rPr lang="en-US" altLang="zh-TW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absorbs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 a primary color of light and </a:t>
            </a:r>
            <a:r>
              <a:rPr lang="en-US" altLang="zh-TW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reflects 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or transmits the other two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632076" y="3500438"/>
            <a:ext cx="5353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Color of light:            R               G               B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981200" y="4457701"/>
            <a:ext cx="72318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Color of pigments:    absorb R      absorb G       absorb B</a:t>
            </a:r>
          </a:p>
          <a:p>
            <a:pPr eaLnBrk="1" hangingPunct="1"/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</a:t>
            </a:r>
            <a:r>
              <a:rPr lang="en-US" altLang="zh-TW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yan       </a:t>
            </a:r>
            <a:r>
              <a:rPr lang="en-US" altLang="zh-TW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agenta         </a:t>
            </a:r>
            <a:r>
              <a:rPr lang="en-US" altLang="zh-TW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ellow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5791200" y="3924300"/>
            <a:ext cx="0" cy="533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7424738" y="3924300"/>
            <a:ext cx="0" cy="533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9024938" y="3924300"/>
            <a:ext cx="0" cy="533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3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Application of additive nature of light colors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Color TV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7" b="31419"/>
          <a:stretch>
            <a:fillRect/>
          </a:stretch>
        </p:blipFill>
        <p:spPr bwMode="auto">
          <a:xfrm>
            <a:off x="3200401" y="2276476"/>
            <a:ext cx="53324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82889" y="152400"/>
            <a:ext cx="7608887" cy="1143000"/>
          </a:xfrm>
        </p:spPr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CIE XYZ model</a:t>
            </a:r>
          </a:p>
        </p:txBody>
      </p:sp>
      <p:sp>
        <p:nvSpPr>
          <p:cNvPr id="10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RGB -&gt;  CIE XYZ model</a:t>
            </a:r>
          </a:p>
          <a:p>
            <a:endParaRPr lang="en-US" altLang="zh-TW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mtClean="0">
              <a:solidFill>
                <a:schemeClr val="hlin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mtClean="0">
              <a:solidFill>
                <a:schemeClr val="hlin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Normalized tristimulus values</a:t>
            </a:r>
          </a:p>
        </p:txBody>
      </p:sp>
      <p:graphicFrame>
        <p:nvGraphicFramePr>
          <p:cNvPr id="1026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17450"/>
              </p:ext>
            </p:extLst>
          </p:nvPr>
        </p:nvGraphicFramePr>
        <p:xfrm>
          <a:off x="2279651" y="4508500"/>
          <a:ext cx="21955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方程式" r:id="rId3" imgW="901309" imgH="393529" progId="Equation.3">
                  <p:embed/>
                </p:oleObj>
              </mc:Choice>
              <mc:Fallback>
                <p:oleObj name="方程式" r:id="rId3" imgW="901309" imgH="393529" progId="Equation.3">
                  <p:embed/>
                  <p:pic>
                    <p:nvPicPr>
                      <p:cNvPr id="1026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4508500"/>
                        <a:ext cx="219551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881890"/>
              </p:ext>
            </p:extLst>
          </p:nvPr>
        </p:nvGraphicFramePr>
        <p:xfrm>
          <a:off x="4727575" y="4508501"/>
          <a:ext cx="22098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方程式" r:id="rId5" imgW="914400" imgH="393700" progId="Equation.3">
                  <p:embed/>
                </p:oleObj>
              </mc:Choice>
              <mc:Fallback>
                <p:oleObj name="方程式" r:id="rId5" imgW="914400" imgH="393700" progId="Equation.3">
                  <p:embed/>
                  <p:pic>
                    <p:nvPicPr>
                      <p:cNvPr id="1027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4508501"/>
                        <a:ext cx="22098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559549"/>
              </p:ext>
            </p:extLst>
          </p:nvPr>
        </p:nvGraphicFramePr>
        <p:xfrm>
          <a:off x="7175501" y="4508500"/>
          <a:ext cx="21431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方程式" r:id="rId7" imgW="901309" imgH="393529" progId="Equation.3">
                  <p:embed/>
                </p:oleObj>
              </mc:Choice>
              <mc:Fallback>
                <p:oleObj name="方程式" r:id="rId7" imgW="901309" imgH="393529" progId="Equation.3">
                  <p:embed/>
                  <p:pic>
                    <p:nvPicPr>
                      <p:cNvPr id="1028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1" y="4508500"/>
                        <a:ext cx="21431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558367"/>
              </p:ext>
            </p:extLst>
          </p:nvPr>
        </p:nvGraphicFramePr>
        <p:xfrm>
          <a:off x="2279651" y="2205038"/>
          <a:ext cx="5184775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方程式" r:id="rId9" imgW="2146300" imgH="711200" progId="Equation.3">
                  <p:embed/>
                </p:oleObj>
              </mc:Choice>
              <mc:Fallback>
                <p:oleObj name="方程式" r:id="rId9" imgW="2146300" imgH="711200" progId="Equation.3">
                  <p:embed/>
                  <p:pic>
                    <p:nvPicPr>
                      <p:cNvPr id="1029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2205038"/>
                        <a:ext cx="5184775" cy="171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1033"/>
          <p:cNvSpPr txBox="1">
            <a:spLocks noChangeArrowheads="1"/>
          </p:cNvSpPr>
          <p:nvPr/>
        </p:nvSpPr>
        <p:spPr bwMode="auto">
          <a:xfrm>
            <a:off x="2187575" y="5818189"/>
            <a:ext cx="68046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=&gt; x+y+z=1. Thus, x, y (</a:t>
            </a:r>
            <a:r>
              <a:rPr lang="en-US" altLang="zh-TW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chromaticity coordinate</a:t>
            </a: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) is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      enough to describe all colors</a:t>
            </a:r>
          </a:p>
        </p:txBody>
      </p:sp>
    </p:spTree>
    <p:extLst>
      <p:ext uri="{BB962C8B-B14F-4D97-AF65-F5344CB8AC3E}">
        <p14:creationId xmlns:p14="http://schemas.microsoft.com/office/powerpoint/2010/main" val="17121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456" y="205591"/>
            <a:ext cx="572543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50" dirty="0">
                <a:latin typeface="Cambria" panose="02040503050406030204" pitchFamily="18" charset="0"/>
                <a:ea typeface="Cambria" panose="02040503050406030204" pitchFamily="18" charset="0"/>
              </a:rPr>
              <a:t>Distance</a:t>
            </a:r>
            <a:r>
              <a:rPr b="1" spc="-9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spc="-85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b="1" spc="-85" dirty="0" smtClean="0">
                <a:latin typeface="Cambria" panose="02040503050406030204" pitchFamily="18" charset="0"/>
                <a:ea typeface="Cambria" panose="02040503050406030204" pitchFamily="18" charset="0"/>
              </a:rPr>
              <a:t>easures</a:t>
            </a:r>
            <a:endParaRPr b="1" spc="-85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147" y="1171169"/>
            <a:ext cx="10939749" cy="50250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spcBef>
                <a:spcPts val="105"/>
              </a:spcBef>
            </a:pP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If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we have</a:t>
            </a:r>
            <a:r>
              <a:rPr sz="32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3</a:t>
            </a:r>
            <a:r>
              <a:rPr sz="32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pixels: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spc="-5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p,q,z</a:t>
            </a:r>
            <a:r>
              <a:rPr sz="32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respectively</a:t>
            </a:r>
            <a:endParaRPr lang="en-US" sz="3200" spc="-5" dirty="0" smtClean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12700" algn="just">
              <a:spcBef>
                <a:spcPts val="105"/>
              </a:spcBef>
            </a:pPr>
            <a:endParaRPr lang="en-US" sz="32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12700" algn="ctr">
              <a:spcBef>
                <a:spcPts val="105"/>
              </a:spcBef>
            </a:pPr>
            <a:r>
              <a:rPr sz="3600" i="1" dirty="0" smtClean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 </a:t>
            </a:r>
            <a:r>
              <a:rPr sz="3600" spc="-5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with </a:t>
            </a:r>
            <a:r>
              <a:rPr sz="360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</a:t>
            </a:r>
            <a:r>
              <a:rPr sz="3600" i="1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x</a:t>
            </a:r>
            <a:r>
              <a:rPr sz="360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sz="3600" i="1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y</a:t>
            </a:r>
            <a:r>
              <a:rPr sz="360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 </a:t>
            </a:r>
            <a:r>
              <a:rPr sz="3600" spc="-1255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600" i="1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q </a:t>
            </a:r>
            <a:r>
              <a:rPr sz="3600" spc="-5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with (</a:t>
            </a:r>
            <a:r>
              <a:rPr sz="3600" i="1" spc="-5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</a:t>
            </a:r>
            <a:r>
              <a:rPr sz="3600" spc="-5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sz="3600" i="1" spc="-5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</a:t>
            </a:r>
            <a:r>
              <a:rPr sz="3600" spc="-5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 </a:t>
            </a:r>
            <a:r>
              <a:rPr sz="360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600" i="1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z</a:t>
            </a:r>
            <a:r>
              <a:rPr sz="3600" i="1" spc="-55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600" spc="-5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with</a:t>
            </a:r>
            <a:r>
              <a:rPr sz="3600" spc="-4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600" spc="-5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</a:t>
            </a:r>
            <a:r>
              <a:rPr sz="3600" i="1" spc="-5" dirty="0" err="1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</a:t>
            </a:r>
            <a:r>
              <a:rPr sz="3600" spc="-5" dirty="0" err="1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sz="3600" i="1" spc="-5" dirty="0" err="1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w</a:t>
            </a:r>
            <a:r>
              <a:rPr sz="3600" spc="-5" dirty="0" smtClean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</a:t>
            </a:r>
            <a:endParaRPr lang="en-US" sz="3600" spc="-5" dirty="0" smtClean="0">
              <a:solidFill>
                <a:srgbClr val="FF3300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12700">
              <a:spcBef>
                <a:spcPts val="5"/>
              </a:spcBef>
            </a:pPr>
            <a:r>
              <a:rPr sz="32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Then:</a:t>
            </a:r>
            <a:endParaRPr lang="en-US" sz="3200" spc="-5" dirty="0" smtClean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12700">
              <a:spcBef>
                <a:spcPts val="5"/>
              </a:spcBef>
            </a:pPr>
            <a:endParaRPr sz="32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12700"/>
            <a:r>
              <a:rPr sz="2400" i="1" spc="60" dirty="0">
                <a:solidFill>
                  <a:srgbClr val="6666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A.</a:t>
            </a:r>
            <a:r>
              <a:rPr sz="3200" i="1" spc="6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</a:t>
            </a:r>
            <a:r>
              <a:rPr sz="32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</a:t>
            </a:r>
            <a:r>
              <a:rPr sz="32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sz="32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q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≥</a:t>
            </a:r>
            <a:r>
              <a:rPr sz="32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0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sz="32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</a:t>
            </a:r>
            <a:r>
              <a:rPr sz="32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sz="32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q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=</a:t>
            </a:r>
            <a:r>
              <a:rPr sz="32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0</a:t>
            </a:r>
            <a:r>
              <a:rPr sz="3200" spc="-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iff </a:t>
            </a:r>
            <a:r>
              <a:rPr sz="32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32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=</a:t>
            </a:r>
            <a:r>
              <a:rPr sz="32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i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q</a:t>
            </a:r>
            <a:endParaRPr lang="en-US" sz="3200" i="1" dirty="0" smtClean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12700"/>
            <a:endParaRPr sz="32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12700"/>
            <a:r>
              <a:rPr sz="2400" i="1" spc="20" dirty="0">
                <a:solidFill>
                  <a:srgbClr val="6666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B.</a:t>
            </a:r>
            <a:r>
              <a:rPr sz="3200" i="1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</a:t>
            </a:r>
            <a:r>
              <a:rPr sz="3200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</a:t>
            </a:r>
            <a:r>
              <a:rPr sz="3200" i="1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3200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sz="3200" i="1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q</a:t>
            </a:r>
            <a:r>
              <a:rPr sz="3200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</a:t>
            </a:r>
            <a:r>
              <a:rPr sz="3200" spc="-3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=</a:t>
            </a:r>
            <a:r>
              <a:rPr sz="3200" spc="-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</a:t>
            </a:r>
            <a:r>
              <a:rPr sz="3200" i="1" spc="-5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q</a:t>
            </a:r>
            <a:r>
              <a:rPr sz="3200" spc="-5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sz="3200" i="1" spc="-5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32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</a:t>
            </a:r>
            <a:endParaRPr lang="en-US" sz="3200" spc="-5" dirty="0" smtClean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12700"/>
            <a:endParaRPr sz="32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12700"/>
            <a:r>
              <a:rPr sz="2400" i="1" spc="15" dirty="0">
                <a:solidFill>
                  <a:srgbClr val="6666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C.</a:t>
            </a:r>
            <a:r>
              <a:rPr sz="3200" i="1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</a:t>
            </a:r>
            <a:r>
              <a:rPr sz="32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</a:t>
            </a:r>
            <a:r>
              <a:rPr sz="3200" i="1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32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sz="3200" i="1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z</a:t>
            </a:r>
            <a:r>
              <a:rPr sz="32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</a:t>
            </a:r>
            <a:r>
              <a:rPr sz="3200" spc="-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≤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</a:t>
            </a:r>
            <a:r>
              <a:rPr sz="32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sz="32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q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</a:t>
            </a:r>
            <a:r>
              <a:rPr sz="3200" spc="-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+ </a:t>
            </a:r>
            <a:r>
              <a:rPr sz="32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</a:t>
            </a:r>
            <a:r>
              <a:rPr sz="32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q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sz="32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z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</a:t>
            </a:r>
            <a:endParaRPr sz="32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27057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2"/>
          <a:stretch>
            <a:fillRect/>
          </a:stretch>
        </p:blipFill>
        <p:spPr bwMode="auto">
          <a:xfrm>
            <a:off x="2667001" y="0"/>
            <a:ext cx="57388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2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 bwMode="auto">
          <a:xfrm>
            <a:off x="1358748" y="261939"/>
            <a:ext cx="5935663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494588" y="404813"/>
            <a:ext cx="3277116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200"/>
              <a:t>By additivity of colors:</a:t>
            </a:r>
          </a:p>
          <a:p>
            <a:pPr eaLnBrk="1" hangingPunct="1"/>
            <a:r>
              <a:rPr lang="en-US" altLang="zh-TW" sz="2200"/>
              <a:t>Any color inside the</a:t>
            </a:r>
          </a:p>
          <a:p>
            <a:pPr eaLnBrk="1" hangingPunct="1"/>
            <a:r>
              <a:rPr lang="en-US" altLang="zh-TW" sz="2200"/>
              <a:t>triangle can be produced</a:t>
            </a:r>
          </a:p>
          <a:p>
            <a:pPr eaLnBrk="1" hangingPunct="1"/>
            <a:r>
              <a:rPr lang="en-US" altLang="zh-TW" sz="2200"/>
              <a:t>by </a:t>
            </a:r>
            <a:r>
              <a:rPr lang="en-US" altLang="zh-TW" sz="2200">
                <a:solidFill>
                  <a:schemeClr val="hlink"/>
                </a:solidFill>
              </a:rPr>
              <a:t>combinations</a:t>
            </a:r>
            <a:r>
              <a:rPr lang="en-US" altLang="zh-TW" sz="2200"/>
              <a:t> of the</a:t>
            </a:r>
          </a:p>
          <a:p>
            <a:pPr eaLnBrk="1" hangingPunct="1"/>
            <a:r>
              <a:rPr lang="en-US" altLang="zh-TW" sz="2200"/>
              <a:t>three initial colors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5943600" y="3733800"/>
            <a:ext cx="1828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7756526" y="3462339"/>
            <a:ext cx="20826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RGB gamut of</a:t>
            </a:r>
          </a:p>
          <a:p>
            <a:pPr eaLnBrk="1" hangingPunct="1"/>
            <a:r>
              <a:rPr lang="en-US" altLang="zh-TW"/>
              <a:t>monitors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4953000" y="3886200"/>
            <a:ext cx="2743200" cy="914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7772400" y="4435476"/>
            <a:ext cx="22044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Color gamut of</a:t>
            </a:r>
          </a:p>
          <a:p>
            <a:pPr eaLnBrk="1" hangingPunct="1"/>
            <a:r>
              <a:rPr lang="en-US" altLang="zh-TW"/>
              <a:t>printers</a:t>
            </a:r>
          </a:p>
        </p:txBody>
      </p:sp>
    </p:spTree>
    <p:extLst>
      <p:ext uri="{BB962C8B-B14F-4D97-AF65-F5344CB8AC3E}">
        <p14:creationId xmlns:p14="http://schemas.microsoft.com/office/powerpoint/2010/main" val="26268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Color models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Color model, color space, color system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Specify colors in a standard way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altLang="zh-TW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coordinate system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 that each color is represented by a single point</a:t>
            </a:r>
          </a:p>
          <a:p>
            <a:pPr lvl="1">
              <a:lnSpc>
                <a:spcPct val="90000"/>
              </a:lnSpc>
            </a:pPr>
            <a:endParaRPr lang="en-US" altLang="zh-TW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RGB model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CYM model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CYMK model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HSI model</a:t>
            </a:r>
          </a:p>
        </p:txBody>
      </p:sp>
      <p:sp>
        <p:nvSpPr>
          <p:cNvPr id="27652" name="AutoShape 5"/>
          <p:cNvSpPr>
            <a:spLocks/>
          </p:cNvSpPr>
          <p:nvPr/>
        </p:nvSpPr>
        <p:spPr bwMode="auto">
          <a:xfrm>
            <a:off x="4872038" y="4114800"/>
            <a:ext cx="228600" cy="1219200"/>
          </a:xfrm>
          <a:prstGeom prst="righ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5465764" y="4224339"/>
            <a:ext cx="34755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Suitable for hardware or</a:t>
            </a:r>
          </a:p>
          <a:p>
            <a:pPr eaLnBrk="1" hangingPunct="1"/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applications</a:t>
            </a:r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5389563" y="5443538"/>
            <a:ext cx="4322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- match the human description</a:t>
            </a:r>
          </a:p>
        </p:txBody>
      </p:sp>
    </p:spTree>
    <p:extLst>
      <p:ext uri="{BB962C8B-B14F-4D97-AF65-F5344CB8AC3E}">
        <p14:creationId xmlns:p14="http://schemas.microsoft.com/office/powerpoint/2010/main" val="189018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RGB color model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7"/>
          <a:stretch>
            <a:fillRect/>
          </a:stretch>
        </p:blipFill>
        <p:spPr bwMode="auto">
          <a:xfrm>
            <a:off x="3276601" y="1412875"/>
            <a:ext cx="578802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62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Pixel depth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484313"/>
            <a:ext cx="8345487" cy="4533900"/>
          </a:xfrm>
        </p:spPr>
        <p:txBody>
          <a:bodyPr/>
          <a:lstStyle/>
          <a:p>
            <a:r>
              <a:rPr lang="en-US" altLang="zh-TW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Pixel depth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: the number of </a:t>
            </a:r>
            <a:r>
              <a:rPr lang="en-US" altLang="zh-TW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bits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 used to represent each pixel in RGB space</a:t>
            </a:r>
            <a:endParaRPr lang="en-US" altLang="zh-TW" smtClean="0">
              <a:solidFill>
                <a:schemeClr val="hlin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Full-color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 image: 24-bit RGB color image</a:t>
            </a:r>
          </a:p>
          <a:p>
            <a:pPr lvl="1"/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(R, G, B) = (8 bits, 8 bits, 8 bits)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8" r="30544" b="15154"/>
          <a:stretch>
            <a:fillRect/>
          </a:stretch>
        </p:blipFill>
        <p:spPr bwMode="auto">
          <a:xfrm>
            <a:off x="6183313" y="3968751"/>
            <a:ext cx="2895600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7"/>
          <a:stretch>
            <a:fillRect/>
          </a:stretch>
        </p:blipFill>
        <p:spPr bwMode="auto">
          <a:xfrm>
            <a:off x="2525714" y="3805239"/>
            <a:ext cx="3121025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0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Safe RGB colors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Subset of colors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 is enough for some application</a:t>
            </a:r>
            <a:endParaRPr lang="en-US" altLang="zh-TW" smtClean="0">
              <a:solidFill>
                <a:schemeClr val="hlin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Safe RGB colors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 (safe Web colors, safe browser colors)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986222" y="5391127"/>
            <a:ext cx="15167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(6)</a:t>
            </a:r>
            <a:r>
              <a:rPr lang="en-US" altLang="zh-TW" baseline="30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= 216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07" y="3333406"/>
            <a:ext cx="89916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Safe RGB color (cont.)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3" r="30544" b="13573"/>
          <a:stretch>
            <a:fillRect/>
          </a:stretch>
        </p:blipFill>
        <p:spPr bwMode="auto">
          <a:xfrm>
            <a:off x="6324600" y="2136775"/>
            <a:ext cx="4343400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8" r="30544" b="15154"/>
          <a:stretch>
            <a:fillRect/>
          </a:stretch>
        </p:blipFill>
        <p:spPr bwMode="auto">
          <a:xfrm>
            <a:off x="1676400" y="2209801"/>
            <a:ext cx="4191000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6765926" y="5976938"/>
            <a:ext cx="2160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Safe color cube</a:t>
            </a: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1812925" y="59769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Full color cube</a:t>
            </a:r>
          </a:p>
        </p:txBody>
      </p:sp>
    </p:spTree>
    <p:extLst>
      <p:ext uri="{BB962C8B-B14F-4D97-AF65-F5344CB8AC3E}">
        <p14:creationId xmlns:p14="http://schemas.microsoft.com/office/powerpoint/2010/main" val="24555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CMY model (+Black = CMYK)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CMY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: secondary colors of light, or primary colors of pigments</a:t>
            </a:r>
          </a:p>
          <a:p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Used to generate hardcopy output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729724"/>
              </p:ext>
            </p:extLst>
          </p:nvPr>
        </p:nvGraphicFramePr>
        <p:xfrm>
          <a:off x="2057400" y="4191000"/>
          <a:ext cx="31242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3" imgW="1040948" imgH="710891" progId="Equation.3">
                  <p:embed/>
                </p:oleObj>
              </mc:Choice>
              <mc:Fallback>
                <p:oleObj name="Equation" r:id="rId3" imgW="1040948" imgH="710891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91000"/>
                        <a:ext cx="31242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6" r="22136" b="61971"/>
          <a:stretch>
            <a:fillRect/>
          </a:stretch>
        </p:blipFill>
        <p:spPr bwMode="auto">
          <a:xfrm>
            <a:off x="5562600" y="3657600"/>
            <a:ext cx="467518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HSI color model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Will you describe a color using its R, G, B components?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Human describe a color by its hue, saturation, and brightness</a:t>
            </a:r>
          </a:p>
          <a:p>
            <a:pPr lvl="1"/>
            <a:r>
              <a:rPr lang="en-US" altLang="zh-TW" dirty="0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Hue </a:t>
            </a:r>
            <a:r>
              <a:rPr lang="en-US" altLang="zh-TW" dirty="0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color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attribute</a:t>
            </a:r>
          </a:p>
          <a:p>
            <a:pPr lvl="1"/>
            <a:r>
              <a:rPr lang="en-US" altLang="zh-TW" dirty="0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Saturation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: purity of color (white-&gt;0, primary color-&gt;1)</a:t>
            </a:r>
          </a:p>
          <a:p>
            <a:pPr lvl="1"/>
            <a:r>
              <a:rPr lang="en-US" altLang="zh-TW" dirty="0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Brightness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: achromatic notion of </a:t>
            </a:r>
            <a:r>
              <a:rPr lang="en-US" altLang="zh-TW" dirty="0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intensity</a:t>
            </a:r>
          </a:p>
          <a:p>
            <a:endParaRPr lang="en-US" altLang="zh-TW" dirty="0">
              <a:solidFill>
                <a:schemeClr val="hlin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55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HSI color model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412876"/>
            <a:ext cx="8631238" cy="5040313"/>
          </a:xfrm>
        </p:spPr>
        <p:txBody>
          <a:bodyPr/>
          <a:lstStyle/>
          <a:p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RGB -&gt; HSI model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5" r="7468" b="19777"/>
          <a:stretch>
            <a:fillRect/>
          </a:stretch>
        </p:blipFill>
        <p:spPr bwMode="auto">
          <a:xfrm>
            <a:off x="1752600" y="2565400"/>
            <a:ext cx="8229600" cy="414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2819400" y="2751138"/>
            <a:ext cx="838200" cy="15240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519954" y="2446339"/>
            <a:ext cx="13685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Intensity</a:t>
            </a:r>
          </a:p>
          <a:p>
            <a:pPr algn="ctr" eaLnBrk="1" hangingPunct="1"/>
            <a:r>
              <a:rPr lang="en-US" altLang="zh-TW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line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H="1">
            <a:off x="6858000" y="4122738"/>
            <a:ext cx="1066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5486401" y="3284538"/>
            <a:ext cx="1528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saturation</a:t>
            </a:r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7820025" y="62230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7900988" y="2827338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6677025" y="4046538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 flipV="1">
            <a:off x="6629400" y="3741738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805" name="Line 14"/>
          <p:cNvSpPr>
            <a:spLocks noChangeShapeType="1"/>
          </p:cNvSpPr>
          <p:nvPr/>
        </p:nvSpPr>
        <p:spPr bwMode="auto">
          <a:xfrm flipV="1">
            <a:off x="7467600" y="2446338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806" name="Text Box 15"/>
          <p:cNvSpPr txBox="1">
            <a:spLocks noChangeArrowheads="1"/>
          </p:cNvSpPr>
          <p:nvPr/>
        </p:nvSpPr>
        <p:spPr bwMode="auto">
          <a:xfrm>
            <a:off x="7162801" y="1684339"/>
            <a:ext cx="31502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Colors on this triangle</a:t>
            </a:r>
          </a:p>
          <a:p>
            <a:pPr eaLnBrk="1" hangingPunct="1"/>
            <a:r>
              <a:rPr lang="en-US" altLang="zh-TW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Have the same hue</a:t>
            </a:r>
          </a:p>
        </p:txBody>
      </p:sp>
    </p:spTree>
    <p:extLst>
      <p:ext uri="{BB962C8B-B14F-4D97-AF65-F5344CB8AC3E}">
        <p14:creationId xmlns:p14="http://schemas.microsoft.com/office/powerpoint/2010/main" val="38582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5264" y="117457"/>
            <a:ext cx="2917242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384807"/>
              </p:ext>
            </p:extLst>
          </p:nvPr>
        </p:nvGraphicFramePr>
        <p:xfrm>
          <a:off x="9214174" y="2951162"/>
          <a:ext cx="1981200" cy="148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7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q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6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p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360289" y="26945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1</a:t>
            </a:r>
            <a:endParaRPr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890" y="26945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2</a:t>
            </a:r>
            <a:endParaRPr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82536" y="26945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3</a:t>
            </a:r>
            <a:endParaRPr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22520" y="3014832"/>
            <a:ext cx="153035" cy="848994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spcBef>
                <a:spcPts val="1175"/>
              </a:spcBef>
            </a:pP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1</a:t>
            </a:r>
            <a:endParaRPr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  <a:p>
            <a:pPr marL="12700">
              <a:spcBef>
                <a:spcPts val="1085"/>
              </a:spcBef>
            </a:pP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2</a:t>
            </a:r>
            <a:endParaRPr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22520" y="41121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3</a:t>
            </a:r>
            <a:endParaRPr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5264" y="1079670"/>
            <a:ext cx="773161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Compute</a:t>
            </a:r>
            <a:r>
              <a:rPr spc="2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the</a:t>
            </a:r>
            <a:r>
              <a:rPr spc="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distance</a:t>
            </a:r>
            <a:r>
              <a:rPr spc="2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between</a:t>
            </a:r>
            <a:r>
              <a:rPr spc="6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the</a:t>
            </a:r>
            <a:r>
              <a:rPr spc="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1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two</a:t>
            </a:r>
            <a:r>
              <a:rPr spc="4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pixels </a:t>
            </a:r>
            <a:r>
              <a:rPr spc="-459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using</a:t>
            </a:r>
            <a:r>
              <a:rPr spc="2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the</a:t>
            </a:r>
            <a:r>
              <a:rPr spc="1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three</a:t>
            </a:r>
            <a:r>
              <a:rPr spc="1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distances</a:t>
            </a:r>
            <a:r>
              <a:rPr spc="3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85263" y="1638122"/>
            <a:ext cx="5220997" cy="4172937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8100">
              <a:spcBef>
                <a:spcPts val="1180"/>
              </a:spcBef>
            </a:pP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q:(1,1)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  <a:p>
            <a:pPr marL="38100">
              <a:spcBef>
                <a:spcPts val="1080"/>
              </a:spcBef>
            </a:pP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P:</a:t>
            </a:r>
            <a:r>
              <a:rPr spc="-2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(2,2</a:t>
            </a:r>
            <a:r>
              <a:rPr spc="-5" dirty="0" smtClean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)</a:t>
            </a:r>
            <a:endParaRPr lang="en-US" spc="-5" dirty="0" smtClean="0"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  <a:p>
            <a:pPr marL="38100">
              <a:spcBef>
                <a:spcPts val="1080"/>
              </a:spcBef>
            </a:pPr>
            <a:endParaRPr dirty="0"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  <a:p>
            <a:pPr marL="38100" marR="30480">
              <a:lnSpc>
                <a:spcPct val="150000"/>
              </a:lnSpc>
            </a:pP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Euclidian</a:t>
            </a:r>
            <a:r>
              <a:rPr spc="4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distance</a:t>
            </a:r>
            <a:r>
              <a:rPr spc="3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:</a:t>
            </a:r>
            <a:r>
              <a:rPr spc="3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((1-2)</a:t>
            </a:r>
            <a:r>
              <a:rPr spc="-7" baseline="25462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2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+(1-2)</a:t>
            </a:r>
            <a:r>
              <a:rPr spc="-7" baseline="25462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2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)</a:t>
            </a:r>
            <a:r>
              <a:rPr spc="-7" baseline="25462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1/2</a:t>
            </a:r>
            <a:r>
              <a:rPr spc="254" baseline="25462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=</a:t>
            </a:r>
            <a:r>
              <a:rPr spc="2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 err="1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sqrt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(2</a:t>
            </a:r>
            <a:r>
              <a:rPr spc="-5" dirty="0" smtClean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).</a:t>
            </a:r>
            <a:endParaRPr lang="en-US" spc="-5" dirty="0" smtClean="0"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  <a:p>
            <a:pPr marL="38100" marR="30480">
              <a:lnSpc>
                <a:spcPct val="150000"/>
              </a:lnSpc>
            </a:pPr>
            <a:endParaRPr lang="en-US" spc="-5" dirty="0"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  <a:p>
            <a:pPr marL="38100" marR="30480">
              <a:lnSpc>
                <a:spcPct val="150000"/>
              </a:lnSpc>
            </a:pPr>
            <a:r>
              <a:rPr spc="-459" dirty="0" smtClean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D4(City</a:t>
            </a:r>
            <a:r>
              <a:rPr spc="3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Block</a:t>
            </a:r>
            <a:r>
              <a:rPr spc="1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distance):</a:t>
            </a:r>
            <a:r>
              <a:rPr spc="4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|1-2|</a:t>
            </a:r>
            <a:r>
              <a:rPr spc="3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+|1-2|</a:t>
            </a:r>
            <a:r>
              <a:rPr spc="3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=2 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endParaRPr lang="en-US" spc="5" dirty="0" smtClean="0"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  <a:p>
            <a:pPr marL="38100" marR="30480">
              <a:lnSpc>
                <a:spcPct val="150000"/>
              </a:lnSpc>
            </a:pPr>
            <a:endParaRPr lang="en-US" spc="5" dirty="0"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  <a:p>
            <a:pPr marL="38100" marR="30480">
              <a:lnSpc>
                <a:spcPct val="150000"/>
              </a:lnSpc>
            </a:pPr>
            <a:r>
              <a:rPr spc="-5" dirty="0" smtClean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D8(chessboard</a:t>
            </a:r>
            <a:r>
              <a:rPr spc="40" dirty="0" smtClean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distance</a:t>
            </a:r>
            <a:r>
              <a:rPr spc="3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)</a:t>
            </a:r>
            <a:r>
              <a:rPr spc="2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:</a:t>
            </a:r>
            <a:r>
              <a:rPr spc="2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max(|1-2|,|1-2|)=</a:t>
            </a:r>
            <a:r>
              <a:rPr spc="8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1 </a:t>
            </a:r>
            <a:endParaRPr lang="en-US" spc="-5" dirty="0" smtClean="0"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  <a:p>
            <a:pPr marL="38100" marR="30480">
              <a:lnSpc>
                <a:spcPct val="150000"/>
              </a:lnSpc>
            </a:pPr>
            <a:endParaRPr lang="en-US" spc="-5" dirty="0"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  <a:p>
            <a:pPr marL="38100" marR="30480">
              <a:lnSpc>
                <a:spcPct val="150000"/>
              </a:lnSpc>
            </a:pPr>
            <a:r>
              <a:rPr spc="-465" dirty="0" smtClean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(because</a:t>
            </a:r>
            <a:r>
              <a:rPr spc="2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it</a:t>
            </a:r>
            <a:r>
              <a:rPr spc="2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is</a:t>
            </a:r>
            <a:r>
              <a:rPr spc="15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1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one</a:t>
            </a:r>
            <a:r>
              <a:rPr spc="3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of</a:t>
            </a:r>
            <a:r>
              <a:rPr spc="1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the</a:t>
            </a:r>
            <a:r>
              <a:rPr spc="2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1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8-neighbors</a:t>
            </a:r>
            <a:r>
              <a:rPr spc="55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)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2448645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HSI model: hue and saturation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18"/>
          <a:stretch>
            <a:fillRect/>
          </a:stretch>
        </p:blipFill>
        <p:spPr bwMode="auto">
          <a:xfrm>
            <a:off x="1992314" y="1557339"/>
            <a:ext cx="8054975" cy="49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9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82"/>
          <a:stretch>
            <a:fillRect/>
          </a:stretch>
        </p:blipFill>
        <p:spPr bwMode="auto">
          <a:xfrm>
            <a:off x="2495550" y="1412875"/>
            <a:ext cx="7289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2640014" y="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400">
                <a:latin typeface="Cambria" panose="02040503050406030204" pitchFamily="18" charset="0"/>
                <a:ea typeface="Cambria" panose="02040503050406030204" pitchFamily="18" charset="0"/>
              </a:rPr>
              <a:t>HSI model</a:t>
            </a:r>
          </a:p>
        </p:txBody>
      </p:sp>
    </p:spTree>
    <p:extLst>
      <p:ext uri="{BB962C8B-B14F-4D97-AF65-F5344CB8AC3E}">
        <p14:creationId xmlns:p14="http://schemas.microsoft.com/office/powerpoint/2010/main" val="19480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HSI component images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2" r="9164" b="17667"/>
          <a:stretch>
            <a:fillRect/>
          </a:stretch>
        </p:blipFill>
        <p:spPr bwMode="auto">
          <a:xfrm>
            <a:off x="3352800" y="1557338"/>
            <a:ext cx="5181600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2270125" y="2657475"/>
            <a:ext cx="93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R,G,B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8518526" y="2733675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Hue</a:t>
            </a: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1828801" y="5214938"/>
            <a:ext cx="1528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saturation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8442325" y="5019675"/>
            <a:ext cx="131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intensity</a:t>
            </a:r>
          </a:p>
        </p:txBody>
      </p:sp>
    </p:spTree>
    <p:extLst>
      <p:ext uri="{BB962C8B-B14F-4D97-AF65-F5344CB8AC3E}">
        <p14:creationId xmlns:p14="http://schemas.microsoft.com/office/powerpoint/2010/main" val="37129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3875-F278-479A-A9ED-6926CAEEA61D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5457" y="783082"/>
            <a:ext cx="4192904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Distance</a:t>
            </a:r>
            <a:r>
              <a:rPr sz="3600" b="1" spc="-2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sz="3600" b="1" spc="-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measures</a:t>
            </a:r>
            <a:endParaRPr sz="360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7664" y="1794637"/>
            <a:ext cx="5037775" cy="846386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spcBef>
                <a:spcPts val="1180"/>
              </a:spcBef>
            </a:pP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Example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:</a:t>
            </a:r>
          </a:p>
          <a:p>
            <a:pPr marL="12700" marR="5080">
              <a:spcBef>
                <a:spcPts val="1085"/>
              </a:spcBef>
            </a:pP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Use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the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city</a:t>
            </a:r>
            <a:r>
              <a:rPr spc="2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block</a:t>
            </a:r>
            <a:r>
              <a:rPr spc="2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distance</a:t>
            </a:r>
            <a:r>
              <a:rPr spc="2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to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prove</a:t>
            </a:r>
            <a:r>
              <a:rPr spc="4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4- </a:t>
            </a:r>
            <a:r>
              <a:rPr spc="-459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neighbors</a:t>
            </a:r>
            <a:r>
              <a:rPr spc="3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?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7663" y="3304413"/>
            <a:ext cx="250952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Pixel</a:t>
            </a:r>
            <a:r>
              <a:rPr spc="-8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A</a:t>
            </a:r>
            <a:r>
              <a:rPr spc="-8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: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|</a:t>
            </a:r>
            <a:r>
              <a:rPr spc="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2-2|</a:t>
            </a:r>
            <a:r>
              <a:rPr spc="1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+</a:t>
            </a:r>
            <a:r>
              <a:rPr spc="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|1-2|</a:t>
            </a:r>
            <a:r>
              <a:rPr spc="3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=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1 </a:t>
            </a:r>
            <a:r>
              <a:rPr spc="-459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Pixel</a:t>
            </a:r>
            <a:r>
              <a:rPr spc="2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B:</a:t>
            </a:r>
            <a:r>
              <a:rPr spc="2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|</a:t>
            </a:r>
            <a:r>
              <a:rPr spc="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3-2|+|2-2|=</a:t>
            </a:r>
            <a:r>
              <a:rPr spc="8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1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Pixel</a:t>
            </a:r>
            <a:r>
              <a:rPr spc="2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C: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|2-2|+|2-3|</a:t>
            </a:r>
            <a:r>
              <a:rPr spc="5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=1 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Pixel</a:t>
            </a:r>
            <a:r>
              <a:rPr spc="2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D: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|1-2|</a:t>
            </a:r>
            <a:r>
              <a:rPr spc="3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+</a:t>
            </a:r>
            <a:r>
              <a:rPr spc="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|2-2|</a:t>
            </a:r>
            <a:r>
              <a:rPr spc="3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=</a:t>
            </a:r>
            <a:r>
              <a:rPr spc="2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1</a:t>
            </a:r>
            <a:endParaRPr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7662" y="5499303"/>
            <a:ext cx="89563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Now</a:t>
            </a:r>
            <a:r>
              <a:rPr spc="2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as</a:t>
            </a:r>
            <a:r>
              <a:rPr spc="1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a</a:t>
            </a:r>
            <a:r>
              <a:rPr spc="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homework</a:t>
            </a:r>
            <a:r>
              <a:rPr spc="6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try</a:t>
            </a:r>
            <a:r>
              <a:rPr spc="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the</a:t>
            </a:r>
            <a:r>
              <a:rPr spc="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chessboard </a:t>
            </a:r>
            <a:r>
              <a:rPr spc="-46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distance</a:t>
            </a:r>
            <a:r>
              <a:rPr spc="3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to</a:t>
            </a:r>
            <a:r>
              <a:rPr spc="2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proof</a:t>
            </a:r>
            <a:r>
              <a:rPr spc="2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the</a:t>
            </a:r>
            <a:r>
              <a:rPr spc="2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8-</a:t>
            </a:r>
            <a:r>
              <a:rPr spc="3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neighbors!!!!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392868"/>
              </p:ext>
            </p:extLst>
          </p:nvPr>
        </p:nvGraphicFramePr>
        <p:xfrm>
          <a:off x="7605712" y="3040063"/>
          <a:ext cx="1524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p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66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751826" y="2694559"/>
            <a:ext cx="1231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82930" algn="l"/>
                <a:tab pos="1091565" algn="l"/>
              </a:tabLst>
            </a:pP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1	2	3</a:t>
            </a:r>
            <a:endParaRPr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4058" y="29231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1</a:t>
            </a:r>
            <a:endParaRPr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4058" y="3471749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2</a:t>
            </a:r>
            <a:endParaRPr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4058" y="40206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3</a:t>
            </a:r>
            <a:endParaRPr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45357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9976" y="646267"/>
            <a:ext cx="4892756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50" dirty="0">
                <a:latin typeface="Cambria" panose="02040503050406030204" pitchFamily="18" charset="0"/>
                <a:ea typeface="Cambria" panose="02040503050406030204" pitchFamily="18" charset="0"/>
              </a:rPr>
              <a:t>Distance</a:t>
            </a:r>
            <a:r>
              <a:rPr b="1" spc="-6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b="1" spc="-120" dirty="0">
                <a:latin typeface="Cambria" panose="02040503050406030204" pitchFamily="18" charset="0"/>
                <a:ea typeface="Cambria" panose="02040503050406030204" pitchFamily="18" charset="0"/>
              </a:rPr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415" y="1545994"/>
            <a:ext cx="11663122" cy="2506071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63500">
              <a:spcBef>
                <a:spcPts val="770"/>
              </a:spcBef>
            </a:pP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Example: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406400" marR="55880">
              <a:spcBef>
                <a:spcPts val="675"/>
              </a:spcBef>
              <a:tabLst>
                <a:tab pos="1497330" algn="l"/>
              </a:tabLst>
            </a:pP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</a:t>
            </a:r>
            <a:r>
              <a:rPr sz="2800" spc="-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pixels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with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distance</a:t>
            </a:r>
            <a:r>
              <a:rPr sz="2800" spc="5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4</a:t>
            </a:r>
            <a:r>
              <a:rPr sz="2775" i="1" spc="502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≤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2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from</a:t>
            </a:r>
            <a:r>
              <a:rPr sz="2800" spc="3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</a:t>
            </a:r>
            <a:r>
              <a:rPr sz="28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x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sz="28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y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 </a:t>
            </a:r>
            <a:r>
              <a:rPr sz="2800" spc="-969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form	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</a:t>
            </a:r>
            <a:r>
              <a:rPr sz="2800" spc="-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following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contours</a:t>
            </a:r>
            <a:r>
              <a:rPr sz="2800" spc="4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 constant 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distance.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>
              <a:spcBef>
                <a:spcPts val="25"/>
              </a:spcBef>
            </a:pPr>
            <a:endParaRPr sz="33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406400" marR="2797810">
              <a:lnSpc>
                <a:spcPct val="120000"/>
              </a:lnSpc>
              <a:tabLst>
                <a:tab pos="3889375" algn="l"/>
              </a:tabLst>
            </a:pP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pixels</a:t>
            </a:r>
            <a:r>
              <a:rPr sz="2800" spc="3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with</a:t>
            </a:r>
            <a:r>
              <a:rPr sz="28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4	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=</a:t>
            </a:r>
            <a:r>
              <a:rPr sz="2800" spc="-4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1</a:t>
            </a:r>
            <a:r>
              <a:rPr sz="2800" spc="-3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are </a:t>
            </a:r>
            <a:r>
              <a:rPr sz="2800" spc="-969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 4-neighbors</a:t>
            </a:r>
            <a:r>
              <a:rPr sz="2800" spc="4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(x,y)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04632" y="4052065"/>
            <a:ext cx="2983443" cy="2387600"/>
            <a:chOff x="6126226" y="3568700"/>
            <a:chExt cx="2497455" cy="2387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7288" y="3869808"/>
              <a:ext cx="1922413" cy="18540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32576" y="3575050"/>
              <a:ext cx="2484755" cy="2374900"/>
            </a:xfrm>
            <a:custGeom>
              <a:avLst/>
              <a:gdLst/>
              <a:ahLst/>
              <a:cxnLst/>
              <a:rect l="l" t="t" r="r" b="b"/>
              <a:pathLst>
                <a:path w="2484754" h="2374900">
                  <a:moveTo>
                    <a:pt x="0" y="2374900"/>
                  </a:moveTo>
                  <a:lnTo>
                    <a:pt x="2484374" y="2374900"/>
                  </a:lnTo>
                  <a:lnTo>
                    <a:pt x="2484374" y="0"/>
                  </a:lnTo>
                  <a:lnTo>
                    <a:pt x="0" y="0"/>
                  </a:lnTo>
                  <a:lnTo>
                    <a:pt x="0" y="2374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39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8022" y="106441"/>
            <a:ext cx="4979543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50" dirty="0">
                <a:latin typeface="Cambria" panose="02040503050406030204" pitchFamily="18" charset="0"/>
                <a:ea typeface="Cambria" panose="02040503050406030204" pitchFamily="18" charset="0"/>
              </a:rPr>
              <a:t>Distance</a:t>
            </a:r>
            <a:r>
              <a:rPr b="1" spc="-6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b="1" spc="-120" dirty="0">
                <a:latin typeface="Cambria" panose="02040503050406030204" pitchFamily="18" charset="0"/>
                <a:ea typeface="Cambria" panose="02040503050406030204" pitchFamily="18" charset="0"/>
              </a:rPr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635" y="903732"/>
            <a:ext cx="10965363" cy="14706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8100">
              <a:spcBef>
                <a:spcPts val="770"/>
              </a:spcBef>
            </a:pP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Example: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81000" marR="30480" indent="-343535">
              <a:lnSpc>
                <a:spcPts val="3310"/>
              </a:lnSpc>
              <a:spcBef>
                <a:spcPts val="830"/>
              </a:spcBef>
            </a:pPr>
            <a:r>
              <a:rPr sz="28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8</a:t>
            </a:r>
            <a:r>
              <a:rPr sz="2775" i="1" spc="7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distance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≤ 2 from (x,y) form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following</a:t>
            </a:r>
            <a:r>
              <a:rPr sz="28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contours</a:t>
            </a:r>
            <a:r>
              <a:rPr sz="2800" spc="5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</a:t>
            </a:r>
            <a:r>
              <a:rPr lang="en-US" sz="28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f </a:t>
            </a:r>
            <a:r>
              <a:rPr sz="28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constant</a:t>
            </a:r>
            <a:r>
              <a:rPr sz="2800" spc="6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distance.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090" y="5161916"/>
            <a:ext cx="6431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D8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=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1</a:t>
            </a:r>
            <a:r>
              <a:rPr sz="28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are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8-neighbors</a:t>
            </a:r>
            <a:r>
              <a:rPr sz="2800" spc="5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(x,y)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02576" y="3035301"/>
            <a:ext cx="2301875" cy="2359025"/>
            <a:chOff x="6378575" y="3035300"/>
            <a:chExt cx="2301875" cy="23590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6810" y="3246004"/>
              <a:ext cx="1979543" cy="19234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384925" y="3041650"/>
              <a:ext cx="2289175" cy="2346325"/>
            </a:xfrm>
            <a:custGeom>
              <a:avLst/>
              <a:gdLst/>
              <a:ahLst/>
              <a:cxnLst/>
              <a:rect l="l" t="t" r="r" b="b"/>
              <a:pathLst>
                <a:path w="2289175" h="2346325">
                  <a:moveTo>
                    <a:pt x="0" y="2346325"/>
                  </a:moveTo>
                  <a:lnTo>
                    <a:pt x="2289175" y="2346325"/>
                  </a:lnTo>
                  <a:lnTo>
                    <a:pt x="2289175" y="0"/>
                  </a:lnTo>
                  <a:lnTo>
                    <a:pt x="0" y="0"/>
                  </a:lnTo>
                  <a:lnTo>
                    <a:pt x="0" y="23463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3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0936" y="646267"/>
            <a:ext cx="4791796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50" dirty="0">
                <a:latin typeface="Cambria" panose="02040503050406030204" pitchFamily="18" charset="0"/>
                <a:ea typeface="Cambria" panose="02040503050406030204" pitchFamily="18" charset="0"/>
              </a:rPr>
              <a:t>Distance</a:t>
            </a:r>
            <a:r>
              <a:rPr b="1" spc="-6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b="1" spc="-120" dirty="0">
                <a:latin typeface="Cambria" panose="02040503050406030204" pitchFamily="18" charset="0"/>
                <a:ea typeface="Cambria" panose="02040503050406030204" pitchFamily="18" charset="0"/>
              </a:rPr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5080" y="1545994"/>
            <a:ext cx="10873647" cy="243271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spcBef>
                <a:spcPts val="77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800" b="1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Dm</a:t>
            </a:r>
            <a:r>
              <a:rPr sz="2800" b="1" spc="-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b="1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distance: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55600" marR="5080">
              <a:spcBef>
                <a:spcPts val="675"/>
              </a:spcBef>
            </a:pP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is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defined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as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shortest</a:t>
            </a:r>
            <a:r>
              <a:rPr sz="2800" spc="3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m-path</a:t>
            </a:r>
            <a:r>
              <a:rPr sz="2800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between </a:t>
            </a:r>
            <a:r>
              <a:rPr sz="2800" spc="-969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 points.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55600" marR="693420">
              <a:spcBef>
                <a:spcPts val="675"/>
              </a:spcBef>
            </a:pP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In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this</a:t>
            </a:r>
            <a:r>
              <a:rPr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case,</a:t>
            </a:r>
            <a:r>
              <a:rPr sz="2800" spc="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distance</a:t>
            </a:r>
            <a:r>
              <a:rPr sz="2800" spc="4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between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two </a:t>
            </a:r>
            <a:r>
              <a:rPr sz="2800" spc="-969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pixels will</a:t>
            </a:r>
            <a:r>
              <a:rPr sz="2800" spc="-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depend</a:t>
            </a:r>
            <a:r>
              <a:rPr sz="2800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on the values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 </a:t>
            </a:r>
            <a:r>
              <a:rPr sz="2800" spc="-969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pixels</a:t>
            </a:r>
            <a:r>
              <a:rPr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along</a:t>
            </a:r>
            <a:r>
              <a:rPr sz="2800" spc="3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path,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as</a:t>
            </a:r>
            <a:r>
              <a:rPr sz="28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well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as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 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values</a:t>
            </a:r>
            <a:r>
              <a:rPr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</a:t>
            </a:r>
            <a:r>
              <a:rPr sz="28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their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neighbors.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8950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7975" y="431055"/>
            <a:ext cx="471142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0" dirty="0" smtClean="0">
                <a:latin typeface="Cambria" panose="02040503050406030204" pitchFamily="18" charset="0"/>
                <a:ea typeface="Cambria" panose="02040503050406030204" pitchFamily="18" charset="0"/>
              </a:rPr>
              <a:t>Distance</a:t>
            </a:r>
            <a:r>
              <a:rPr lang="en-US" b="1" spc="-6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b="1" spc="-120" dirty="0" smtClean="0">
                <a:latin typeface="Cambria" panose="02040503050406030204" pitchFamily="18" charset="0"/>
                <a:ea typeface="Cambria" panose="02040503050406030204" pitchFamily="18" charset="0"/>
              </a:rPr>
              <a:t>Measures</a:t>
            </a:r>
            <a:endParaRPr b="1" spc="-12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3045" y="1545993"/>
            <a:ext cx="11160087" cy="298831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93700" indent="-343535">
              <a:spcBef>
                <a:spcPts val="77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94335" algn="l"/>
              </a:tabLst>
            </a:pP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Example: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93700" marR="43180">
              <a:spcBef>
                <a:spcPts val="675"/>
              </a:spcBef>
            </a:pP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Consider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 following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arrangement</a:t>
            </a:r>
            <a:r>
              <a:rPr sz="2800" spc="5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 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pixels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and</a:t>
            </a:r>
            <a:r>
              <a:rPr sz="2800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assume</a:t>
            </a:r>
            <a:r>
              <a:rPr sz="2800" spc="3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that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2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and</a:t>
            </a:r>
            <a:r>
              <a:rPr sz="2800" spc="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4</a:t>
            </a:r>
            <a:r>
              <a:rPr sz="2775" i="1" spc="502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have </a:t>
            </a:r>
            <a:r>
              <a:rPr sz="2800" spc="-969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value 1 and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that </a:t>
            </a:r>
            <a:r>
              <a:rPr sz="28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1</a:t>
            </a:r>
            <a:r>
              <a:rPr sz="2775" i="1" spc="7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and </a:t>
            </a:r>
            <a:r>
              <a:rPr sz="28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775" i="1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3</a:t>
            </a:r>
            <a:r>
              <a:rPr sz="2775" i="1" spc="7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can have a 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value</a:t>
            </a:r>
            <a:r>
              <a:rPr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</a:t>
            </a:r>
            <a:r>
              <a:rPr sz="28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0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or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1</a:t>
            </a:r>
            <a:endParaRPr lang="en-US" sz="2800" spc="-5" dirty="0" smtClean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93700" marR="43180">
              <a:spcBef>
                <a:spcPts val="675"/>
              </a:spcBef>
            </a:pP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93700" marR="2957195">
              <a:lnSpc>
                <a:spcPct val="120000"/>
              </a:lnSpc>
              <a:spcBef>
                <a:spcPts val="5"/>
              </a:spcBef>
            </a:pP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Suppose</a:t>
            </a:r>
            <a:r>
              <a:rPr sz="2800" spc="3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that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we consider </a:t>
            </a:r>
            <a:r>
              <a:rPr sz="2800" spc="-969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</a:t>
            </a:r>
            <a:r>
              <a:rPr sz="2800" spc="-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adjacency</a:t>
            </a:r>
            <a:r>
              <a:rPr sz="2800" spc="6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pixels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values</a:t>
            </a:r>
            <a:r>
              <a:rPr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1 (i.e.</a:t>
            </a:r>
            <a:r>
              <a:rPr sz="2800" spc="-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=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{1})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95335" y="4800340"/>
            <a:ext cx="2135505" cy="1482725"/>
            <a:chOff x="6183376" y="4254500"/>
            <a:chExt cx="2135505" cy="14827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167" y="4419004"/>
              <a:ext cx="1578498" cy="11537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89726" y="4260850"/>
              <a:ext cx="2122805" cy="1470025"/>
            </a:xfrm>
            <a:custGeom>
              <a:avLst/>
              <a:gdLst/>
              <a:ahLst/>
              <a:cxnLst/>
              <a:rect l="l" t="t" r="r" b="b"/>
              <a:pathLst>
                <a:path w="2122804" h="1470025">
                  <a:moveTo>
                    <a:pt x="0" y="1470025"/>
                  </a:moveTo>
                  <a:lnTo>
                    <a:pt x="2122424" y="1470025"/>
                  </a:lnTo>
                  <a:lnTo>
                    <a:pt x="2122424" y="0"/>
                  </a:lnTo>
                  <a:lnTo>
                    <a:pt x="0" y="0"/>
                  </a:lnTo>
                  <a:lnTo>
                    <a:pt x="0" y="1470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31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</TotalTime>
  <Words>1681</Words>
  <Application>Microsoft Office PowerPoint</Application>
  <PresentationFormat>Widescreen</PresentationFormat>
  <Paragraphs>263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9" baseType="lpstr">
      <vt:lpstr>Arial</vt:lpstr>
      <vt:lpstr>Calibri</vt:lpstr>
      <vt:lpstr>Calibri Light</vt:lpstr>
      <vt:lpstr>Cambria</vt:lpstr>
      <vt:lpstr>Cambria Math</vt:lpstr>
      <vt:lpstr>標楷體</vt:lpstr>
      <vt:lpstr>Microsoft Sans Serif</vt:lpstr>
      <vt:lpstr>新細明體</vt:lpstr>
      <vt:lpstr>Symbol</vt:lpstr>
      <vt:lpstr>Tahoma</vt:lpstr>
      <vt:lpstr>Times New Roman</vt:lpstr>
      <vt:lpstr>Verdana</vt:lpstr>
      <vt:lpstr>Wingdings</vt:lpstr>
      <vt:lpstr>Office Theme</vt:lpstr>
      <vt:lpstr>Equation</vt:lpstr>
      <vt:lpstr>方程式</vt:lpstr>
      <vt:lpstr>Distance Measures, A simple image formation model   &amp;   Color fundamentals and models.</vt:lpstr>
      <vt:lpstr>PowerPoint Presentation</vt:lpstr>
      <vt:lpstr>Distance Measures</vt:lpstr>
      <vt:lpstr>Example:</vt:lpstr>
      <vt:lpstr>Distance measures</vt:lpstr>
      <vt:lpstr>Distance Measures</vt:lpstr>
      <vt:lpstr>Distance Measures</vt:lpstr>
      <vt:lpstr>Distance Measures</vt:lpstr>
      <vt:lpstr>Distance Measures</vt:lpstr>
      <vt:lpstr>Distance Measures</vt:lpstr>
      <vt:lpstr>Distance Measures</vt:lpstr>
      <vt:lpstr>Distance Measures</vt:lpstr>
      <vt:lpstr>Distance Measures</vt:lpstr>
      <vt:lpstr>A Simple Image Formation Model</vt:lpstr>
      <vt:lpstr>A Simple Image Formation Model</vt:lpstr>
      <vt:lpstr>A Simple Image Formation Model (Contd.)</vt:lpstr>
      <vt:lpstr>Example</vt:lpstr>
      <vt:lpstr>Color fundamentals and models</vt:lpstr>
      <vt:lpstr>Color fundamentals</vt:lpstr>
      <vt:lpstr>Color fundamentals (cont.)</vt:lpstr>
      <vt:lpstr>Visible light</vt:lpstr>
      <vt:lpstr>Color fundamentals (cont.)</vt:lpstr>
      <vt:lpstr>Physical quantities to describe a chromatic light source</vt:lpstr>
      <vt:lpstr>How human eyes sense light?</vt:lpstr>
      <vt:lpstr>Primary and secondary colors</vt:lpstr>
      <vt:lpstr>PowerPoint Presentation</vt:lpstr>
      <vt:lpstr>Primary colors of light v.s. primary colors of pigments</vt:lpstr>
      <vt:lpstr>Application of additive nature of light colors</vt:lpstr>
      <vt:lpstr>CIE XYZ model</vt:lpstr>
      <vt:lpstr>PowerPoint Presentation</vt:lpstr>
      <vt:lpstr>PowerPoint Presentation</vt:lpstr>
      <vt:lpstr>Color models</vt:lpstr>
      <vt:lpstr>RGB color model</vt:lpstr>
      <vt:lpstr>Pixel depth</vt:lpstr>
      <vt:lpstr>Safe RGB colors</vt:lpstr>
      <vt:lpstr>Safe RGB color (cont.)</vt:lpstr>
      <vt:lpstr>CMY model (+Black = CMYK)</vt:lpstr>
      <vt:lpstr>HSI color model</vt:lpstr>
      <vt:lpstr>HSI color model (cont.)</vt:lpstr>
      <vt:lpstr>HSI model: hue and saturation</vt:lpstr>
      <vt:lpstr>PowerPoint Presentation</vt:lpstr>
      <vt:lpstr>HSI component images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sofia</dc:creator>
  <cp:lastModifiedBy>sofia</cp:lastModifiedBy>
  <cp:revision>100</cp:revision>
  <dcterms:created xsi:type="dcterms:W3CDTF">2023-07-13T02:52:52Z</dcterms:created>
  <dcterms:modified xsi:type="dcterms:W3CDTF">2023-07-20T03:17:00Z</dcterms:modified>
</cp:coreProperties>
</file>