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001C1A-1BC6-4E31-BFBF-212EA2B8970E}"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2802612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001C1A-1BC6-4E31-BFBF-212EA2B8970E}"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334063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001C1A-1BC6-4E31-BFBF-212EA2B8970E}"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27500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001C1A-1BC6-4E31-BFBF-212EA2B8970E}"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3E7CE-CD58-41B7-B7B0-1CB10095FD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9211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01C1A-1BC6-4E31-BFBF-212EA2B8970E}"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3565448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001C1A-1BC6-4E31-BFBF-212EA2B8970E}" type="datetimeFigureOut">
              <a:rPr lang="en-IN" smtClean="0"/>
              <a:t>27-04-2023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2112377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001C1A-1BC6-4E31-BFBF-212EA2B8970E}" type="datetimeFigureOut">
              <a:rPr lang="en-IN" smtClean="0"/>
              <a:t>27-04-2023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2292220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001C1A-1BC6-4E31-BFBF-212EA2B8970E}"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2945448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001C1A-1BC6-4E31-BFBF-212EA2B8970E}"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417773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9001C1A-1BC6-4E31-BFBF-212EA2B8970E}"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150845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01C1A-1BC6-4E31-BFBF-212EA2B8970E}"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31048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001C1A-1BC6-4E31-BFBF-212EA2B8970E}"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223978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001C1A-1BC6-4E31-BFBF-212EA2B8970E}"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2453105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9001C1A-1BC6-4E31-BFBF-212EA2B8970E}" type="datetimeFigureOut">
              <a:rPr lang="en-IN" smtClean="0"/>
              <a:t>27-04-2023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2150729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001C1A-1BC6-4E31-BFBF-212EA2B8970E}" type="datetimeFigureOut">
              <a:rPr lang="en-IN" smtClean="0"/>
              <a:t>27-04-2023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272395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9001C1A-1BC6-4E31-BFBF-212EA2B8970E}" type="datetimeFigureOut">
              <a:rPr lang="en-IN" smtClean="0"/>
              <a:t>27-04-2023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191734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001C1A-1BC6-4E31-BFBF-212EA2B8970E}"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63E7CE-CD58-41B7-B7B0-1CB10095FD10}" type="slidenum">
              <a:rPr lang="en-IN" smtClean="0"/>
              <a:t>‹#›</a:t>
            </a:fld>
            <a:endParaRPr lang="en-IN"/>
          </a:p>
        </p:txBody>
      </p:sp>
    </p:spTree>
    <p:extLst>
      <p:ext uri="{BB962C8B-B14F-4D97-AF65-F5344CB8AC3E}">
        <p14:creationId xmlns:p14="http://schemas.microsoft.com/office/powerpoint/2010/main" val="127759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9001C1A-1BC6-4E31-BFBF-212EA2B8970E}" type="datetimeFigureOut">
              <a:rPr lang="en-IN" smtClean="0"/>
              <a:t>27-04-2023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963E7CE-CD58-41B7-B7B0-1CB10095FD10}" type="slidenum">
              <a:rPr lang="en-IN" smtClean="0"/>
              <a:t>‹#›</a:t>
            </a:fld>
            <a:endParaRPr lang="en-IN"/>
          </a:p>
        </p:txBody>
      </p:sp>
    </p:spTree>
    <p:extLst>
      <p:ext uri="{BB962C8B-B14F-4D97-AF65-F5344CB8AC3E}">
        <p14:creationId xmlns:p14="http://schemas.microsoft.com/office/powerpoint/2010/main" val="7083539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E878-2043-B992-F6ED-D2A65F6187B1}"/>
              </a:ext>
            </a:extLst>
          </p:cNvPr>
          <p:cNvSpPr>
            <a:spLocks noGrp="1"/>
          </p:cNvSpPr>
          <p:nvPr>
            <p:ph type="title"/>
          </p:nvPr>
        </p:nvSpPr>
        <p:spPr>
          <a:xfrm>
            <a:off x="1393638" y="2251700"/>
            <a:ext cx="9404723" cy="1400530"/>
          </a:xfrm>
        </p:spPr>
        <p:txBody>
          <a:bodyPr/>
          <a:lstStyle/>
          <a:p>
            <a:pPr algn="ctr"/>
            <a:r>
              <a:rPr lang="en-IN" sz="5200" dirty="0"/>
              <a:t>Social Business Plan </a:t>
            </a:r>
          </a:p>
        </p:txBody>
      </p:sp>
      <p:sp>
        <p:nvSpPr>
          <p:cNvPr id="3" name="Content Placeholder 2">
            <a:extLst>
              <a:ext uri="{FF2B5EF4-FFF2-40B4-BE49-F238E27FC236}">
                <a16:creationId xmlns:a16="http://schemas.microsoft.com/office/drawing/2014/main" id="{81325E2F-037A-CBCD-41B0-14AD26E9E953}"/>
              </a:ext>
            </a:extLst>
          </p:cNvPr>
          <p:cNvSpPr>
            <a:spLocks noGrp="1"/>
          </p:cNvSpPr>
          <p:nvPr>
            <p:ph idx="1"/>
          </p:nvPr>
        </p:nvSpPr>
        <p:spPr>
          <a:xfrm>
            <a:off x="7573617" y="3985591"/>
            <a:ext cx="4692662" cy="3107634"/>
          </a:xfrm>
        </p:spPr>
        <p:txBody>
          <a:bodyPr/>
          <a:lstStyle/>
          <a:p>
            <a:pPr marL="0" indent="0">
              <a:buNone/>
            </a:pPr>
            <a:r>
              <a:rPr lang="en-IN" dirty="0"/>
              <a:t>By –</a:t>
            </a:r>
          </a:p>
          <a:p>
            <a:r>
              <a:rPr lang="en-IN" sz="1800" b="0" i="0" u="none" strike="noStrike" baseline="0" dirty="0">
                <a:latin typeface="Times New Roman" panose="02020603050405020304" pitchFamily="18" charset="0"/>
              </a:rPr>
              <a:t>Shaurya Srinet – RA2111032010006 </a:t>
            </a:r>
          </a:p>
          <a:p>
            <a:r>
              <a:rPr lang="en-IN" sz="1800" b="0" i="0" u="none" strike="noStrike" baseline="0" dirty="0">
                <a:latin typeface="Times New Roman" panose="02020603050405020304" pitchFamily="18" charset="0"/>
              </a:rPr>
              <a:t>Alok Agnihotri – RA2111032010010 </a:t>
            </a:r>
          </a:p>
          <a:p>
            <a:r>
              <a:rPr lang="en-IN" sz="1800" b="0" i="0" u="none" strike="noStrike" baseline="0" dirty="0">
                <a:latin typeface="Times New Roman" panose="02020603050405020304" pitchFamily="18" charset="0"/>
              </a:rPr>
              <a:t>K Ananya – RA2111032010011 </a:t>
            </a:r>
          </a:p>
          <a:p>
            <a:r>
              <a:rPr lang="en-IN" sz="1800" b="0" i="0" u="none" strike="noStrike" baseline="0" dirty="0">
                <a:latin typeface="Times New Roman" panose="02020603050405020304" pitchFamily="18" charset="0"/>
              </a:rPr>
              <a:t>Vaishnavi Kumari – RA2111032010017 </a:t>
            </a:r>
          </a:p>
          <a:p>
            <a:r>
              <a:rPr lang="en-IN" sz="1800" b="0" i="0" u="none" strike="noStrike" baseline="0" dirty="0">
                <a:latin typeface="Times New Roman" panose="02020603050405020304" pitchFamily="18" charset="0"/>
              </a:rPr>
              <a:t>Sangam </a:t>
            </a:r>
            <a:r>
              <a:rPr lang="en-IN" sz="1800" b="0" i="0" u="none" strike="noStrike" baseline="0" dirty="0" err="1">
                <a:latin typeface="Times New Roman" panose="02020603050405020304" pitchFamily="18" charset="0"/>
              </a:rPr>
              <a:t>Smilika</a:t>
            </a:r>
            <a:r>
              <a:rPr lang="en-IN" sz="1800" b="0" i="0" u="none" strike="noStrike" baseline="0" dirty="0">
                <a:latin typeface="Times New Roman" panose="02020603050405020304" pitchFamily="18" charset="0"/>
              </a:rPr>
              <a:t> Reddy– RA2111032010025 </a:t>
            </a:r>
          </a:p>
          <a:p>
            <a:r>
              <a:rPr lang="en-IN" sz="1800" b="0" i="0" u="none" strike="noStrike" baseline="0" dirty="0" err="1">
                <a:latin typeface="Times New Roman" panose="02020603050405020304" pitchFamily="18" charset="0"/>
              </a:rPr>
              <a:t>Shounak</a:t>
            </a:r>
            <a:r>
              <a:rPr lang="en-IN" sz="1800" b="0" i="0" u="none" strike="noStrike" baseline="0" dirty="0">
                <a:latin typeface="Times New Roman" panose="02020603050405020304" pitchFamily="18" charset="0"/>
              </a:rPr>
              <a:t> Chandra – RA2111032010026 </a:t>
            </a:r>
            <a:endParaRPr lang="en-IN" dirty="0"/>
          </a:p>
        </p:txBody>
      </p:sp>
    </p:spTree>
    <p:extLst>
      <p:ext uri="{BB962C8B-B14F-4D97-AF65-F5344CB8AC3E}">
        <p14:creationId xmlns:p14="http://schemas.microsoft.com/office/powerpoint/2010/main" val="171463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01BA-382E-CA2A-0FEB-846AD8429228}"/>
              </a:ext>
            </a:extLst>
          </p:cNvPr>
          <p:cNvSpPr>
            <a:spLocks noGrp="1"/>
          </p:cNvSpPr>
          <p:nvPr>
            <p:ph type="title"/>
          </p:nvPr>
        </p:nvSpPr>
        <p:spPr/>
        <p:txBody>
          <a:bodyPr/>
          <a:lstStyle/>
          <a:p>
            <a:pPr algn="ctr"/>
            <a:r>
              <a:rPr lang="en-IN" sz="4000" b="1" i="0" u="none" strike="noStrike" baseline="0" dirty="0">
                <a:solidFill>
                  <a:schemeClr val="tx1"/>
                </a:solidFill>
                <a:latin typeface="Times New Roman" panose="02020603050405020304" pitchFamily="18" charset="0"/>
              </a:rPr>
              <a:t>Executive Summary</a:t>
            </a:r>
            <a:endParaRPr lang="en-IN" sz="7200" dirty="0">
              <a:solidFill>
                <a:schemeClr val="tx1"/>
              </a:solidFill>
            </a:endParaRPr>
          </a:p>
        </p:txBody>
      </p:sp>
      <p:sp>
        <p:nvSpPr>
          <p:cNvPr id="3" name="Content Placeholder 2">
            <a:extLst>
              <a:ext uri="{FF2B5EF4-FFF2-40B4-BE49-F238E27FC236}">
                <a16:creationId xmlns:a16="http://schemas.microsoft.com/office/drawing/2014/main" id="{587DAC0E-DCC3-2691-142A-A3D93D12E632}"/>
              </a:ext>
            </a:extLst>
          </p:cNvPr>
          <p:cNvSpPr>
            <a:spLocks noGrp="1"/>
          </p:cNvSpPr>
          <p:nvPr>
            <p:ph idx="1"/>
          </p:nvPr>
        </p:nvSpPr>
        <p:spPr>
          <a:xfrm>
            <a:off x="1135712" y="2236304"/>
            <a:ext cx="5841558" cy="3762945"/>
          </a:xfrm>
        </p:spPr>
        <p:txBody>
          <a:bodyPr/>
          <a:lstStyle/>
          <a:p>
            <a:pPr marL="0" indent="0">
              <a:buNone/>
            </a:pPr>
            <a:r>
              <a:rPr lang="en-US" dirty="0"/>
              <a:t>Our product is a sustainable, eco-friendly water bottle called "</a:t>
            </a:r>
            <a:r>
              <a:rPr lang="en-US" dirty="0" err="1"/>
              <a:t>EcoHydrate</a:t>
            </a:r>
            <a:r>
              <a:rPr lang="en-US" dirty="0"/>
              <a:t>" that promotes healthy hydration habits and reduces single-use plastic waste. </a:t>
            </a:r>
            <a:r>
              <a:rPr lang="en-US" dirty="0" err="1"/>
              <a:t>EcoHydrate</a:t>
            </a:r>
            <a:r>
              <a:rPr lang="en-US" dirty="0"/>
              <a:t> will be marketed to college students and sold both online and through partnerships with campus stores and sustainability-focused organizations.</a:t>
            </a:r>
            <a:endParaRPr lang="en-IN" dirty="0"/>
          </a:p>
        </p:txBody>
      </p:sp>
      <p:pic>
        <p:nvPicPr>
          <p:cNvPr id="4" name="Picture 3">
            <a:extLst>
              <a:ext uri="{FF2B5EF4-FFF2-40B4-BE49-F238E27FC236}">
                <a16:creationId xmlns:a16="http://schemas.microsoft.com/office/drawing/2014/main" id="{28EDE6F3-C55A-DA72-99A5-C06F9A623FED}"/>
              </a:ext>
            </a:extLst>
          </p:cNvPr>
          <p:cNvPicPr>
            <a:picLocks noChangeAspect="1"/>
          </p:cNvPicPr>
          <p:nvPr/>
        </p:nvPicPr>
        <p:blipFill>
          <a:blip r:embed="rId2"/>
          <a:stretch>
            <a:fillRect/>
          </a:stretch>
        </p:blipFill>
        <p:spPr>
          <a:xfrm>
            <a:off x="8252791" y="2011016"/>
            <a:ext cx="3246783" cy="3246783"/>
          </a:xfrm>
          <a:prstGeom prst="rect">
            <a:avLst/>
          </a:prstGeom>
        </p:spPr>
      </p:pic>
    </p:spTree>
    <p:extLst>
      <p:ext uri="{BB962C8B-B14F-4D97-AF65-F5344CB8AC3E}">
        <p14:creationId xmlns:p14="http://schemas.microsoft.com/office/powerpoint/2010/main" val="137386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DF44-6DE2-C806-2AFD-EED46FC6C67A}"/>
              </a:ext>
            </a:extLst>
          </p:cNvPr>
          <p:cNvSpPr>
            <a:spLocks noGrp="1"/>
          </p:cNvSpPr>
          <p:nvPr>
            <p:ph type="title"/>
          </p:nvPr>
        </p:nvSpPr>
        <p:spPr/>
        <p:txBody>
          <a:bodyPr/>
          <a:lstStyle/>
          <a:p>
            <a:pPr algn="ctr"/>
            <a:r>
              <a:rPr lang="en-IN" dirty="0"/>
              <a:t>Market Analysis</a:t>
            </a:r>
          </a:p>
        </p:txBody>
      </p:sp>
      <p:sp>
        <p:nvSpPr>
          <p:cNvPr id="3" name="Content Placeholder 2">
            <a:extLst>
              <a:ext uri="{FF2B5EF4-FFF2-40B4-BE49-F238E27FC236}">
                <a16:creationId xmlns:a16="http://schemas.microsoft.com/office/drawing/2014/main" id="{DA67DF99-198E-64D1-A9C1-D797B03ED4F5}"/>
              </a:ext>
            </a:extLst>
          </p:cNvPr>
          <p:cNvSpPr>
            <a:spLocks noGrp="1"/>
          </p:cNvSpPr>
          <p:nvPr>
            <p:ph idx="1"/>
          </p:nvPr>
        </p:nvSpPr>
        <p:spPr/>
        <p:txBody>
          <a:bodyPr/>
          <a:lstStyle/>
          <a:p>
            <a:pPr marL="0" indent="0">
              <a:buNone/>
            </a:pPr>
            <a:r>
              <a:rPr lang="en-US" dirty="0"/>
              <a:t>College students are a growing market for eco-friendly products, with many students expressing concern about the environment and seeking out sustainable alternatives to traditional products. The water bottle market is also a large and growing market, with over $8 billion in revenue in 2020.</a:t>
            </a:r>
            <a:endParaRPr lang="en-IN" dirty="0"/>
          </a:p>
        </p:txBody>
      </p:sp>
    </p:spTree>
    <p:extLst>
      <p:ext uri="{BB962C8B-B14F-4D97-AF65-F5344CB8AC3E}">
        <p14:creationId xmlns:p14="http://schemas.microsoft.com/office/powerpoint/2010/main" val="382210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BD16-3592-3A39-DC20-4C23C35E910A}"/>
              </a:ext>
            </a:extLst>
          </p:cNvPr>
          <p:cNvSpPr>
            <a:spLocks noGrp="1"/>
          </p:cNvSpPr>
          <p:nvPr>
            <p:ph type="title"/>
          </p:nvPr>
        </p:nvSpPr>
        <p:spPr/>
        <p:txBody>
          <a:bodyPr/>
          <a:lstStyle/>
          <a:p>
            <a:pPr algn="ctr"/>
            <a:r>
              <a:rPr lang="en-IN" dirty="0"/>
              <a:t>Product Description</a:t>
            </a:r>
          </a:p>
        </p:txBody>
      </p:sp>
      <p:sp>
        <p:nvSpPr>
          <p:cNvPr id="3" name="Content Placeholder 2">
            <a:extLst>
              <a:ext uri="{FF2B5EF4-FFF2-40B4-BE49-F238E27FC236}">
                <a16:creationId xmlns:a16="http://schemas.microsoft.com/office/drawing/2014/main" id="{AD42CB3D-9516-3F83-0615-E68369D98E9B}"/>
              </a:ext>
            </a:extLst>
          </p:cNvPr>
          <p:cNvSpPr>
            <a:spLocks noGrp="1"/>
          </p:cNvSpPr>
          <p:nvPr>
            <p:ph idx="1"/>
          </p:nvPr>
        </p:nvSpPr>
        <p:spPr/>
        <p:txBody>
          <a:bodyPr/>
          <a:lstStyle/>
          <a:p>
            <a:pPr marL="0" indent="0">
              <a:buNone/>
            </a:pPr>
            <a:r>
              <a:rPr lang="en-US" dirty="0" err="1"/>
              <a:t>EcoHydrate</a:t>
            </a:r>
            <a:r>
              <a:rPr lang="en-US" dirty="0"/>
              <a:t> is a high-quality, reusable water bottle made from eco-friendly materials such as bamboo, stainless steel, or recycled plastic. The bottle will feature a sleek, modern design and will come in a variety of colors and sizes to appeal to a wide range of customers. The bottle will be marketed as a sustainable, eco-friendly alternative to traditional plastic water bottles and will be priced competitively.</a:t>
            </a:r>
            <a:endParaRPr lang="en-IN" dirty="0"/>
          </a:p>
        </p:txBody>
      </p:sp>
    </p:spTree>
    <p:extLst>
      <p:ext uri="{BB962C8B-B14F-4D97-AF65-F5344CB8AC3E}">
        <p14:creationId xmlns:p14="http://schemas.microsoft.com/office/powerpoint/2010/main" val="275609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4ECC-785E-3807-9DD2-755F88BBD429}"/>
              </a:ext>
            </a:extLst>
          </p:cNvPr>
          <p:cNvSpPr>
            <a:spLocks noGrp="1"/>
          </p:cNvSpPr>
          <p:nvPr>
            <p:ph type="title"/>
          </p:nvPr>
        </p:nvSpPr>
        <p:spPr/>
        <p:txBody>
          <a:bodyPr/>
          <a:lstStyle/>
          <a:p>
            <a:pPr algn="ctr"/>
            <a:r>
              <a:rPr lang="en-IN" dirty="0"/>
              <a:t>Marketing and Sales</a:t>
            </a:r>
          </a:p>
        </p:txBody>
      </p:sp>
      <p:sp>
        <p:nvSpPr>
          <p:cNvPr id="3" name="Content Placeholder 2">
            <a:extLst>
              <a:ext uri="{FF2B5EF4-FFF2-40B4-BE49-F238E27FC236}">
                <a16:creationId xmlns:a16="http://schemas.microsoft.com/office/drawing/2014/main" id="{76DCF993-8670-7390-A640-7E0EF9DE7E39}"/>
              </a:ext>
            </a:extLst>
          </p:cNvPr>
          <p:cNvSpPr>
            <a:spLocks noGrp="1"/>
          </p:cNvSpPr>
          <p:nvPr>
            <p:ph idx="1"/>
          </p:nvPr>
        </p:nvSpPr>
        <p:spPr/>
        <p:txBody>
          <a:bodyPr/>
          <a:lstStyle/>
          <a:p>
            <a:pPr marL="0" indent="0">
              <a:buNone/>
            </a:pPr>
            <a:r>
              <a:rPr lang="en-US" dirty="0"/>
              <a:t>Marketing efforts will focus on social media and online advertising, as well as partnerships with sustainability-focused organizations and campus stores. </a:t>
            </a:r>
            <a:r>
              <a:rPr lang="en-US" dirty="0" err="1"/>
              <a:t>EcoHydrate</a:t>
            </a:r>
            <a:r>
              <a:rPr lang="en-US" dirty="0"/>
              <a:t> will be sold both online and through brick-and-mortar stores, with a focus on building a strong brand identity and cultivating a loyal customer base.</a:t>
            </a:r>
            <a:endParaRPr lang="en-IN" dirty="0"/>
          </a:p>
        </p:txBody>
      </p:sp>
    </p:spTree>
    <p:extLst>
      <p:ext uri="{BB962C8B-B14F-4D97-AF65-F5344CB8AC3E}">
        <p14:creationId xmlns:p14="http://schemas.microsoft.com/office/powerpoint/2010/main" val="145472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40B1-BCDE-946F-A426-A100C72C68EA}"/>
              </a:ext>
            </a:extLst>
          </p:cNvPr>
          <p:cNvSpPr>
            <a:spLocks noGrp="1"/>
          </p:cNvSpPr>
          <p:nvPr>
            <p:ph type="title"/>
          </p:nvPr>
        </p:nvSpPr>
        <p:spPr/>
        <p:txBody>
          <a:bodyPr/>
          <a:lstStyle/>
          <a:p>
            <a:pPr algn="ctr"/>
            <a:r>
              <a:rPr lang="en-IN" dirty="0"/>
              <a:t>Management Team</a:t>
            </a:r>
          </a:p>
        </p:txBody>
      </p:sp>
      <p:sp>
        <p:nvSpPr>
          <p:cNvPr id="3" name="Content Placeholder 2">
            <a:extLst>
              <a:ext uri="{FF2B5EF4-FFF2-40B4-BE49-F238E27FC236}">
                <a16:creationId xmlns:a16="http://schemas.microsoft.com/office/drawing/2014/main" id="{891E1C3D-D962-B83A-3F10-76695EEE41C8}"/>
              </a:ext>
            </a:extLst>
          </p:cNvPr>
          <p:cNvSpPr>
            <a:spLocks noGrp="1"/>
          </p:cNvSpPr>
          <p:nvPr>
            <p:ph idx="1"/>
          </p:nvPr>
        </p:nvSpPr>
        <p:spPr/>
        <p:txBody>
          <a:bodyPr/>
          <a:lstStyle/>
          <a:p>
            <a:pPr marL="0" indent="0">
              <a:buNone/>
            </a:pPr>
            <a:r>
              <a:rPr lang="en-US" dirty="0" err="1"/>
              <a:t>EcoHydrate</a:t>
            </a:r>
            <a:r>
              <a:rPr lang="en-US" dirty="0"/>
              <a:t> will be led by a team of experienced entrepreneurs with backgrounds in sustainability, marketing, and business management. The team will be responsible for overseeing product development, marketing and sales, and finance and operations.</a:t>
            </a:r>
            <a:endParaRPr lang="en-IN" dirty="0"/>
          </a:p>
        </p:txBody>
      </p:sp>
    </p:spTree>
    <p:extLst>
      <p:ext uri="{BB962C8B-B14F-4D97-AF65-F5344CB8AC3E}">
        <p14:creationId xmlns:p14="http://schemas.microsoft.com/office/powerpoint/2010/main" val="248272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9A3E-213B-A06E-AA05-417219D2A966}"/>
              </a:ext>
            </a:extLst>
          </p:cNvPr>
          <p:cNvSpPr>
            <a:spLocks noGrp="1"/>
          </p:cNvSpPr>
          <p:nvPr>
            <p:ph type="title"/>
          </p:nvPr>
        </p:nvSpPr>
        <p:spPr/>
        <p:txBody>
          <a:bodyPr/>
          <a:lstStyle/>
          <a:p>
            <a:pPr algn="ctr"/>
            <a:r>
              <a:rPr lang="en-IN" dirty="0"/>
              <a:t>Financial Projections</a:t>
            </a:r>
          </a:p>
        </p:txBody>
      </p:sp>
      <p:sp>
        <p:nvSpPr>
          <p:cNvPr id="3" name="Content Placeholder 2">
            <a:extLst>
              <a:ext uri="{FF2B5EF4-FFF2-40B4-BE49-F238E27FC236}">
                <a16:creationId xmlns:a16="http://schemas.microsoft.com/office/drawing/2014/main" id="{B56B8DBF-7D86-AD45-0606-13FF8501477A}"/>
              </a:ext>
            </a:extLst>
          </p:cNvPr>
          <p:cNvSpPr>
            <a:spLocks noGrp="1"/>
          </p:cNvSpPr>
          <p:nvPr>
            <p:ph idx="1"/>
          </p:nvPr>
        </p:nvSpPr>
        <p:spPr/>
        <p:txBody>
          <a:bodyPr/>
          <a:lstStyle/>
          <a:p>
            <a:pPr marL="0" indent="0">
              <a:buNone/>
            </a:pPr>
            <a:r>
              <a:rPr lang="en-US" dirty="0"/>
              <a:t>Initial investment for </a:t>
            </a:r>
            <a:r>
              <a:rPr lang="en-US" dirty="0" err="1"/>
              <a:t>EcoHydrate</a:t>
            </a:r>
            <a:r>
              <a:rPr lang="en-US" dirty="0"/>
              <a:t> is estimated to be $250,000, with the majority of funding going towards product development, marketing, and staffing costs. Revenue projections are based on sales revenue, with the goal of generating $500,000 in revenue by the end of year 2.</a:t>
            </a:r>
            <a:endParaRPr lang="en-IN" dirty="0"/>
          </a:p>
        </p:txBody>
      </p:sp>
    </p:spTree>
    <p:extLst>
      <p:ext uri="{BB962C8B-B14F-4D97-AF65-F5344CB8AC3E}">
        <p14:creationId xmlns:p14="http://schemas.microsoft.com/office/powerpoint/2010/main" val="9459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B8FE-3B12-4B01-E44A-ACE8D37454E7}"/>
              </a:ext>
            </a:extLst>
          </p:cNvPr>
          <p:cNvSpPr>
            <a:spLocks noGrp="1"/>
          </p:cNvSpPr>
          <p:nvPr>
            <p:ph type="title"/>
          </p:nvPr>
        </p:nvSpPr>
        <p:spPr/>
        <p:txBody>
          <a:bodyPr/>
          <a:lstStyle/>
          <a:p>
            <a:pPr algn="ctr"/>
            <a:r>
              <a:rPr lang="en-IN" dirty="0"/>
              <a:t>Social Impact</a:t>
            </a:r>
          </a:p>
        </p:txBody>
      </p:sp>
      <p:sp>
        <p:nvSpPr>
          <p:cNvPr id="3" name="Content Placeholder 2">
            <a:extLst>
              <a:ext uri="{FF2B5EF4-FFF2-40B4-BE49-F238E27FC236}">
                <a16:creationId xmlns:a16="http://schemas.microsoft.com/office/drawing/2014/main" id="{945EF745-B029-FC97-FE7A-7E45FC8F9B57}"/>
              </a:ext>
            </a:extLst>
          </p:cNvPr>
          <p:cNvSpPr>
            <a:spLocks noGrp="1"/>
          </p:cNvSpPr>
          <p:nvPr>
            <p:ph idx="1"/>
          </p:nvPr>
        </p:nvSpPr>
        <p:spPr/>
        <p:txBody>
          <a:bodyPr/>
          <a:lstStyle/>
          <a:p>
            <a:pPr marL="0" indent="0">
              <a:buNone/>
            </a:pPr>
            <a:r>
              <a:rPr lang="en-US" dirty="0" err="1"/>
              <a:t>EcoHydrate</a:t>
            </a:r>
            <a:r>
              <a:rPr lang="en-US" dirty="0"/>
              <a:t> aims to promote healthy hydration habits and reduce single-use plastic waste, with the goal of reducing the environmental impact of plastic pollution. The company will work to educate consumers about the benefits of reusable water bottles and sustainable living practices, with the aim of promoting a more sustainable and eco-friendly future.</a:t>
            </a:r>
            <a:endParaRPr lang="en-IN" dirty="0"/>
          </a:p>
        </p:txBody>
      </p:sp>
    </p:spTree>
    <p:extLst>
      <p:ext uri="{BB962C8B-B14F-4D97-AF65-F5344CB8AC3E}">
        <p14:creationId xmlns:p14="http://schemas.microsoft.com/office/powerpoint/2010/main" val="171830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200F-F322-5DB9-DD03-6BCBE0998D2B}"/>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B91238C4-DB3C-E762-8BCB-D61B0A17C363}"/>
              </a:ext>
            </a:extLst>
          </p:cNvPr>
          <p:cNvSpPr>
            <a:spLocks noGrp="1"/>
          </p:cNvSpPr>
          <p:nvPr>
            <p:ph idx="1"/>
          </p:nvPr>
        </p:nvSpPr>
        <p:spPr/>
        <p:txBody>
          <a:bodyPr/>
          <a:lstStyle/>
          <a:p>
            <a:r>
              <a:rPr lang="en-US" dirty="0"/>
              <a:t>In summary, </a:t>
            </a:r>
            <a:r>
              <a:rPr lang="en-US" dirty="0" err="1"/>
              <a:t>EcoHydrate</a:t>
            </a:r>
            <a:r>
              <a:rPr lang="en-US" dirty="0"/>
              <a:t> is a sustainable, eco-friendly water bottle designed to promote healthy hydration habits and reduce single-use plastic waste. The bottle is made from eco-friendly materials like bamboo, stainless steel, or recycled plastic, and features a modern design in a variety of colors and sizes. It is marketed as a sustainable alternative to traditional plastic water bottles and aimed at college students. </a:t>
            </a:r>
            <a:r>
              <a:rPr lang="en-US" dirty="0" err="1"/>
              <a:t>EcoHydrate</a:t>
            </a:r>
            <a:r>
              <a:rPr lang="en-US" dirty="0"/>
              <a:t> is sold both online and in brick-and-mortar stores, and the company aims to promote sustainable living practices and reduce plastic pollution.</a:t>
            </a:r>
            <a:endParaRPr lang="en-IN" dirty="0"/>
          </a:p>
        </p:txBody>
      </p:sp>
    </p:spTree>
    <p:extLst>
      <p:ext uri="{BB962C8B-B14F-4D97-AF65-F5344CB8AC3E}">
        <p14:creationId xmlns:p14="http://schemas.microsoft.com/office/powerpoint/2010/main" val="822283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TotalTime>
  <Words>504</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vt:lpstr>
      <vt:lpstr>Social Business Plan </vt:lpstr>
      <vt:lpstr>Executive Summary</vt:lpstr>
      <vt:lpstr>Market Analysis</vt:lpstr>
      <vt:lpstr>Product Description</vt:lpstr>
      <vt:lpstr>Marketing and Sales</vt:lpstr>
      <vt:lpstr>Management Team</vt:lpstr>
      <vt:lpstr>Financial Projections</vt:lpstr>
      <vt:lpstr>Social Impact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Business Plan </dc:title>
  <dc:creator>Shaurya Srinet</dc:creator>
  <cp:lastModifiedBy>Shaurya Srinet</cp:lastModifiedBy>
  <cp:revision>11</cp:revision>
  <dcterms:created xsi:type="dcterms:W3CDTF">2023-04-27T08:01:32Z</dcterms:created>
  <dcterms:modified xsi:type="dcterms:W3CDTF">2023-04-27T08:11:51Z</dcterms:modified>
</cp:coreProperties>
</file>