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Lst>
  <p:sldSz cx="9144000" cy="6858000" type="screen4x3"/>
  <p:notesSz cx="6858000" cy="9144000"/>
  <p:embeddedFontLst>
    <p:embeddedFont>
      <p:font typeface="Bookman Old Style" panose="02050604050505020204" pitchFamily="18" charset="0"/>
      <p:regular r:id="rId15"/>
      <p:bold r:id="rId16"/>
      <p:italic r:id="rId17"/>
      <p:boldItalic r:id="rId18"/>
    </p:embeddedFont>
    <p:embeddedFont>
      <p:font typeface="Gill Sans" panose="02000000000000000000"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17" name="Google Shape;17;p2"/>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0" name="Google Shape;20;p2"/>
          <p:cNvSpPr/>
          <p:nvPr/>
        </p:nvSpPr>
        <p:spPr>
          <a:xfrm>
            <a:off x="904875" y="3648075"/>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 name="Google Shape;21;p2"/>
          <p:cNvSpPr/>
          <p:nvPr/>
        </p:nvSpPr>
        <p:spPr>
          <a:xfrm>
            <a:off x="914400" y="5048250"/>
            <a:ext cx="7315200" cy="68580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 name="Google Shape;22;p2"/>
          <p:cNvSpPr/>
          <p:nvPr/>
        </p:nvSpPr>
        <p:spPr>
          <a:xfrm>
            <a:off x="904875" y="3648075"/>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3" name="Google Shape;23;p2"/>
          <p:cNvSpPr/>
          <p:nvPr/>
        </p:nvSpPr>
        <p:spPr>
          <a:xfrm>
            <a:off x="914400" y="5048250"/>
            <a:ext cx="228600"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2116836" y="-440436"/>
            <a:ext cx="4910328" cy="8229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9" name="Google Shape;89;p1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5" name="Google Shape;95;p1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98" name="Google Shape;98;p12"/>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99" name="Google Shape;99;p12"/>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cxnSp>
        <p:nvCxnSpPr>
          <p:cNvPr id="100" name="Google Shape;100;p12"/>
          <p:cNvCxnSpPr/>
          <p:nvPr/>
        </p:nvCxnSpPr>
        <p:spPr>
          <a:xfrm rot="5400000">
            <a:off x="3629607"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9" name="Google Shape;29;p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219200" y="2971800"/>
            <a:ext cx="6858000" cy="10668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lt2"/>
              </a:buClr>
              <a:buSzPts val="3200"/>
              <a:buFont typeface="Bookman Old Style"/>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295400" y="4267200"/>
            <a:ext cx="6781800" cy="1143000"/>
          </a:xfrm>
          <a:prstGeom prst="rect">
            <a:avLst/>
          </a:prstGeom>
          <a:noFill/>
          <a:ln>
            <a:noFill/>
          </a:ln>
        </p:spPr>
        <p:txBody>
          <a:bodyPr spcFirstLastPara="1" wrap="square" lIns="91425" tIns="45700" rIns="91425" bIns="45700" anchor="t" anchorCtr="0">
            <a:no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33" name="Google Shape;33;p4"/>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69848" y="6355080"/>
            <a:ext cx="1520952"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36" name="Google Shape;36;p4"/>
          <p:cNvSpPr/>
          <p:nvPr/>
        </p:nvSpPr>
        <p:spPr>
          <a:xfrm>
            <a:off x="914400" y="2819400"/>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4"/>
          <p:cNvSpPr/>
          <p:nvPr/>
        </p:nvSpPr>
        <p:spPr>
          <a:xfrm>
            <a:off x="914400" y="2819400"/>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43" name="Google Shape;43;p5"/>
          <p:cNvSpPr txBox="1">
            <a:spLocks noGrp="1"/>
          </p:cNvSpPr>
          <p:nvPr>
            <p:ph type="body" idx="1"/>
          </p:nvPr>
        </p:nvSpPr>
        <p:spPr>
          <a:xfrm>
            <a:off x="457200" y="1219200"/>
            <a:ext cx="4041648" cy="493776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4" name="Google Shape;44;p5"/>
          <p:cNvSpPr txBox="1">
            <a:spLocks noGrp="1"/>
          </p:cNvSpPr>
          <p:nvPr>
            <p:ph type="body" idx="2"/>
          </p:nvPr>
        </p:nvSpPr>
        <p:spPr>
          <a:xfrm>
            <a:off x="4632198" y="1216152"/>
            <a:ext cx="4041648" cy="493776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285875"/>
            <a:ext cx="4040188"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8" name="Google Shape;48;p6"/>
          <p:cNvSpPr txBox="1">
            <a:spLocks noGrp="1"/>
          </p:cNvSpPr>
          <p:nvPr>
            <p:ph type="body" idx="2"/>
          </p:nvPr>
        </p:nvSpPr>
        <p:spPr>
          <a:xfrm>
            <a:off x="4648200" y="1295400"/>
            <a:ext cx="4041775"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9" name="Google Shape;49;p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52" name="Google Shape;52;p6"/>
          <p:cNvSpPr txBox="1">
            <a:spLocks noGrp="1"/>
          </p:cNvSpPr>
          <p:nvPr>
            <p:ph type="body" idx="3"/>
          </p:nvPr>
        </p:nvSpPr>
        <p:spPr>
          <a:xfrm>
            <a:off x="457200" y="2133600"/>
            <a:ext cx="4038600" cy="4038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3" name="Google Shape;53;p6"/>
          <p:cNvSpPr txBox="1">
            <a:spLocks noGrp="1"/>
          </p:cNvSpPr>
          <p:nvPr>
            <p:ph type="body" idx="4"/>
          </p:nvPr>
        </p:nvSpPr>
        <p:spPr>
          <a:xfrm>
            <a:off x="4648200" y="2133600"/>
            <a:ext cx="4038600" cy="4038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59" name="Google Shape;59;p7"/>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64" name="Google Shape;64;p8"/>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65" name="Google Shape;65;p8"/>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6324600" y="304800"/>
            <a:ext cx="2514600" cy="838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6324600" y="1219200"/>
            <a:ext cx="2514600" cy="4843463"/>
          </a:xfrm>
          <a:prstGeom prst="rect">
            <a:avLst/>
          </a:prstGeom>
          <a:noFill/>
          <a:ln>
            <a:noFill/>
          </a:ln>
        </p:spPr>
        <p:txBody>
          <a:bodyPr spcFirstLastPara="1" wrap="square" lIns="91425" tIns="45700" rIns="91425" bIns="45700" anchor="t" anchorCtr="0">
            <a:no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9" name="Google Shape;69;p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72" name="Google Shape;72;p9"/>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3" name="Google Shape;73;p9"/>
          <p:cNvCxnSpPr/>
          <p:nvPr/>
        </p:nvCxnSpPr>
        <p:spPr>
          <a:xfrm rot="5400000">
            <a:off x="3160645"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74" name="Google Shape;74;p9"/>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5" name="Google Shape;75;p9"/>
          <p:cNvSpPr txBox="1">
            <a:spLocks noGrp="1"/>
          </p:cNvSpPr>
          <p:nvPr>
            <p:ph type="body" idx="2"/>
          </p:nvPr>
        </p:nvSpPr>
        <p:spPr>
          <a:xfrm>
            <a:off x="304800" y="304800"/>
            <a:ext cx="5715000" cy="57150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dk2"/>
        </a:solidFill>
        <a:effectLst/>
      </p:bgPr>
    </p:bg>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457200" y="500856"/>
            <a:ext cx="82296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Autofit/>
          </a:bodyPr>
          <a:lstStyle>
            <a:lvl1pPr lvl="0" algn="r">
              <a:spcBef>
                <a:spcPts val="0"/>
              </a:spcBef>
              <a:spcAft>
                <a:spcPts val="0"/>
              </a:spcAft>
              <a:buClr>
                <a:schemeClr val="lt1"/>
              </a:buClr>
              <a:buSzPts val="2000"/>
              <a:buFont typeface="Bookman Old Style"/>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a:spLocks noGrp="1"/>
          </p:cNvSpPr>
          <p:nvPr>
            <p:ph type="pic" idx="2"/>
          </p:nvPr>
        </p:nvSpPr>
        <p:spPr>
          <a:xfrm>
            <a:off x="457200" y="1905000"/>
            <a:ext cx="8229600" cy="4270248"/>
          </a:xfrm>
          <a:prstGeom prst="rect">
            <a:avLst/>
          </a:prstGeom>
          <a:solidFill>
            <a:srgbClr val="BABABA"/>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432"/>
              <a:buFont typeface="Noto Sans Symbols"/>
              <a:buNone/>
              <a:defRPr sz="3200" b="0" i="0" u="none" strike="noStrike" cap="none">
                <a:solidFill>
                  <a:schemeClr val="lt1"/>
                </a:solidFill>
                <a:latin typeface="Gill Sans"/>
                <a:ea typeface="Gill Sans"/>
                <a:cs typeface="Gill Sans"/>
                <a:sym typeface="Gill Sans"/>
              </a:defRPr>
            </a:lvl1pPr>
            <a:lvl2pPr marR="0" lvl="1" algn="l" rtl="0">
              <a:spcBef>
                <a:spcPts val="500"/>
              </a:spcBef>
              <a:spcAft>
                <a:spcPts val="0"/>
              </a:spcAft>
              <a:buClr>
                <a:schemeClr val="accent2"/>
              </a:buClr>
              <a:buSzPts val="1748"/>
              <a:buFont typeface="Noto Sans Symbols"/>
              <a:buChar char="🞂"/>
              <a:defRPr sz="2300" b="0" i="0" u="none" strike="noStrike" cap="none">
                <a:solidFill>
                  <a:schemeClr val="lt2"/>
                </a:solidFill>
                <a:latin typeface="Gill Sans"/>
                <a:ea typeface="Gill Sans"/>
                <a:cs typeface="Gill Sans"/>
                <a:sym typeface="Gill Sans"/>
              </a:defRPr>
            </a:lvl2pPr>
            <a:lvl3pPr marR="0" lvl="2" algn="l" rtl="0">
              <a:spcBef>
                <a:spcPts val="500"/>
              </a:spcBef>
              <a:spcAft>
                <a:spcPts val="0"/>
              </a:spcAft>
              <a:buClr>
                <a:schemeClr val="dk1"/>
              </a:buClr>
              <a:buSzPts val="1520"/>
              <a:buFont typeface="Noto Sans Symbols"/>
              <a:buChar char="🞂"/>
              <a:defRPr sz="2000" b="0" i="0" u="none" strike="noStrike" cap="none">
                <a:solidFill>
                  <a:schemeClr val="lt1"/>
                </a:solidFill>
                <a:latin typeface="Gill Sans"/>
                <a:ea typeface="Gill Sans"/>
                <a:cs typeface="Gill Sans"/>
                <a:sym typeface="Gill Sans"/>
              </a:defRPr>
            </a:lvl3pPr>
            <a:lvl4pPr marR="0" lvl="3" algn="l" rtl="0">
              <a:spcBef>
                <a:spcPts val="400"/>
              </a:spcBef>
              <a:spcAft>
                <a:spcPts val="0"/>
              </a:spcAft>
              <a:buClr>
                <a:srgbClr val="8BA1B3"/>
              </a:buClr>
              <a:buSzPts val="1260"/>
              <a:buFont typeface="Noto Sans Symbols"/>
              <a:buChar char="◻"/>
              <a:defRPr sz="1800" b="0" i="0" u="none" strike="noStrike" cap="none">
                <a:solidFill>
                  <a:schemeClr val="lt1"/>
                </a:solidFill>
                <a:latin typeface="Gill Sans"/>
                <a:ea typeface="Gill Sans"/>
                <a:cs typeface="Gill Sans"/>
                <a:sym typeface="Gill Sans"/>
              </a:defRPr>
            </a:lvl4pPr>
            <a:lvl5pPr marR="0" lvl="4" algn="l" rtl="0">
              <a:spcBef>
                <a:spcPts val="300"/>
              </a:spcBef>
              <a:spcAft>
                <a:spcPts val="0"/>
              </a:spcAft>
              <a:buClr>
                <a:schemeClr val="accent2"/>
              </a:buClr>
              <a:buSzPts val="1120"/>
              <a:buFont typeface="Noto Sans Symbols"/>
              <a:buChar char="◻"/>
              <a:defRPr sz="1600" b="0" i="0" u="none" strike="noStrike" cap="none">
                <a:solidFill>
                  <a:schemeClr val="lt1"/>
                </a:solidFill>
                <a:latin typeface="Gill Sans"/>
                <a:ea typeface="Gill Sans"/>
                <a:cs typeface="Gill Sans"/>
                <a:sym typeface="Gill Sans"/>
              </a:defRPr>
            </a:lvl5pPr>
            <a:lvl6pPr marR="0" lvl="5" algn="l" rtl="0">
              <a:spcBef>
                <a:spcPts val="300"/>
              </a:spcBef>
              <a:spcAft>
                <a:spcPts val="0"/>
              </a:spcAft>
              <a:buClr>
                <a:srgbClr val="8BA1B3"/>
              </a:buClr>
              <a:buSzPts val="1200"/>
              <a:buFont typeface="Noto Sans Symbols"/>
              <a:buChar char="🞂"/>
              <a:defRPr sz="1600" b="0" i="0" u="none" strike="noStrike" cap="none">
                <a:solidFill>
                  <a:schemeClr val="lt1"/>
                </a:solidFill>
                <a:latin typeface="Gill Sans"/>
                <a:ea typeface="Gill Sans"/>
                <a:cs typeface="Gill Sans"/>
                <a:sym typeface="Gill Sans"/>
              </a:defRPr>
            </a:lvl6pPr>
            <a:lvl7pPr marR="0" lvl="6" algn="l" rtl="0">
              <a:spcBef>
                <a:spcPts val="300"/>
              </a:spcBef>
              <a:spcAft>
                <a:spcPts val="0"/>
              </a:spcAft>
              <a:buClr>
                <a:srgbClr val="646C8F"/>
              </a:buClr>
              <a:buSzPts val="1050"/>
              <a:buFont typeface="Noto Sans Symbols"/>
              <a:buChar char="🞂"/>
              <a:defRPr sz="1400" b="0" i="0" u="none" strike="noStrike" cap="none">
                <a:solidFill>
                  <a:schemeClr val="lt1"/>
                </a:solidFill>
                <a:latin typeface="Gill Sans"/>
                <a:ea typeface="Gill Sans"/>
                <a:cs typeface="Gill Sans"/>
                <a:sym typeface="Gill Sans"/>
              </a:defRPr>
            </a:lvl7pPr>
            <a:lvl8pPr marR="0" lvl="7" algn="l" rtl="0">
              <a:spcBef>
                <a:spcPts val="300"/>
              </a:spcBef>
              <a:spcAft>
                <a:spcPts val="0"/>
              </a:spcAft>
              <a:buClr>
                <a:srgbClr val="BABABA"/>
              </a:buClr>
              <a:buSzPts val="1050"/>
              <a:buFont typeface="Noto Sans Symbols"/>
              <a:buChar char="🞂"/>
              <a:defRPr sz="1400" b="0" i="0" u="none" strike="noStrike" cap="none">
                <a:solidFill>
                  <a:schemeClr val="lt1"/>
                </a:solidFill>
                <a:latin typeface="Gill Sans"/>
                <a:ea typeface="Gill Sans"/>
                <a:cs typeface="Gill Sans"/>
                <a:sym typeface="Gill Sans"/>
              </a:defRPr>
            </a:lvl8pPr>
            <a:lvl9pPr marR="0" lvl="8" algn="l" rtl="0">
              <a:spcBef>
                <a:spcPts val="300"/>
              </a:spcBef>
              <a:spcAft>
                <a:spcPts val="0"/>
              </a:spcAft>
              <a:buClr>
                <a:srgbClr val="9FB8CD"/>
              </a:buClr>
              <a:buSzPts val="900"/>
              <a:buFont typeface="Noto Sans Symbols"/>
              <a:buChar char="🞂"/>
              <a:defRPr sz="1200" b="0" i="0" u="none" strike="noStrike" cap="none">
                <a:solidFill>
                  <a:schemeClr val="lt1"/>
                </a:solidFill>
                <a:latin typeface="Gill Sans"/>
                <a:ea typeface="Gill Sans"/>
                <a:cs typeface="Gill Sans"/>
                <a:sym typeface="Gill Sans"/>
              </a:defRPr>
            </a:lvl9pPr>
          </a:lstStyle>
          <a:p>
            <a:endParaRPr/>
          </a:p>
        </p:txBody>
      </p:sp>
      <p:sp>
        <p:nvSpPr>
          <p:cNvPr id="79" name="Google Shape;79;p10"/>
          <p:cNvSpPr txBox="1">
            <a:spLocks noGrp="1"/>
          </p:cNvSpPr>
          <p:nvPr>
            <p:ph type="body" idx="1"/>
          </p:nvPr>
        </p:nvSpPr>
        <p:spPr>
          <a:xfrm>
            <a:off x="457200" y="1219200"/>
            <a:ext cx="8229600" cy="533400"/>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SzPts val="1064"/>
              <a:buFont typeface="Gill Sans"/>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0" name="Google Shape;80;p1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83" name="Google Shape;83;p10"/>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84" name="Google Shape;84;p10"/>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5" name="Google Shape;85;p10"/>
          <p:cNvSpPr/>
          <p:nvPr/>
        </p:nvSpPr>
        <p:spPr>
          <a:xfrm>
            <a:off x="457200" y="500856"/>
            <a:ext cx="18288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19200"/>
            <a:ext cx="8229600" cy="4910328"/>
          </a:xfrm>
          <a:prstGeom prst="rect">
            <a:avLst/>
          </a:prstGeom>
          <a:noFill/>
          <a:ln>
            <a:noFill/>
          </a:ln>
        </p:spPr>
        <p:txBody>
          <a:bodyPr spcFirstLastPara="1" wrap="square" lIns="91425" tIns="45700" rIns="91425" bIns="45700" anchor="t" anchorCtr="0">
            <a:no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11" name="Google Shape;11;p1"/>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2" name="Google Shape;12;p1"/>
          <p:cNvCxnSpPr/>
          <p:nvPr/>
        </p:nvCxnSpPr>
        <p:spPr>
          <a:xfrm>
            <a:off x="457200" y="1143000"/>
            <a:ext cx="8229600" cy="0"/>
          </a:xfrm>
          <a:prstGeom prst="straightConnector1">
            <a:avLst/>
          </a:prstGeom>
          <a:noFill/>
          <a:ln w="9525" cap="flat" cmpd="sng">
            <a:solidFill>
              <a:schemeClr val="accent2"/>
            </a:solidFill>
            <a:prstDash val="dash"/>
            <a:round/>
            <a:headEnd type="none" w="sm" len="sm"/>
            <a:tailEnd type="none" w="sm" len="sm"/>
          </a:ln>
        </p:spPr>
      </p:cxnSp>
      <p:sp>
        <p:nvSpPr>
          <p:cNvPr id="13" name="Google Shape;13;p1"/>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219200" y="4038600"/>
            <a:ext cx="6858000" cy="990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3200"/>
              <a:buFont typeface="Bookman Old Style"/>
              <a:buNone/>
            </a:pPr>
            <a:r>
              <a:rPr lang="en-US" b="1"/>
              <a:t>SOCIAL ENGINEERING</a:t>
            </a:r>
            <a:endParaRPr/>
          </a:p>
        </p:txBody>
      </p:sp>
      <p:sp>
        <p:nvSpPr>
          <p:cNvPr id="106" name="Google Shape;106;p13"/>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520"/>
              <a:buNone/>
            </a:pPr>
            <a:r>
              <a:rPr lang="en-US" b="1" i="1"/>
              <a:t>Unit-1</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Personal responsibilities</a:t>
            </a:r>
            <a:endParaRPr/>
          </a:p>
        </p:txBody>
      </p:sp>
      <p:sp>
        <p:nvSpPr>
          <p:cNvPr id="168" name="Google Shape;168;p23"/>
          <p:cNvSpPr txBox="1">
            <a:spLocks noGrp="1"/>
          </p:cNvSpPr>
          <p:nvPr>
            <p:ph type="body" idx="1"/>
          </p:nvPr>
        </p:nvSpPr>
        <p:spPr>
          <a:xfrm>
            <a:off x="457200" y="1691640"/>
            <a:ext cx="8229600" cy="28041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a:t>Responsibility towards Yourself</a:t>
            </a:r>
            <a:endParaRPr/>
          </a:p>
          <a:p>
            <a:pPr marL="274320" lvl="0" indent="-274320" algn="l" rtl="0">
              <a:spcBef>
                <a:spcPts val="600"/>
              </a:spcBef>
              <a:spcAft>
                <a:spcPts val="0"/>
              </a:spcAft>
              <a:buSzPts val="1976"/>
              <a:buChar char="🞂"/>
            </a:pPr>
            <a:r>
              <a:rPr lang="en-US"/>
              <a:t>Responsibility towards Your Family</a:t>
            </a:r>
            <a:endParaRPr/>
          </a:p>
          <a:p>
            <a:pPr marL="274320" lvl="0" indent="-274320" algn="l" rtl="0">
              <a:spcBef>
                <a:spcPts val="600"/>
              </a:spcBef>
              <a:spcAft>
                <a:spcPts val="0"/>
              </a:spcAft>
              <a:buSzPts val="1976"/>
              <a:buChar char="🞂"/>
            </a:pPr>
            <a:r>
              <a:rPr lang="en-US"/>
              <a:t>Responsibility towards Work</a:t>
            </a:r>
            <a:endParaRPr/>
          </a:p>
          <a:p>
            <a:pPr marL="274320" lvl="0" indent="-274320" algn="l" rtl="0">
              <a:spcBef>
                <a:spcPts val="600"/>
              </a:spcBef>
              <a:spcAft>
                <a:spcPts val="0"/>
              </a:spcAft>
              <a:buSzPts val="1976"/>
              <a:buChar char="🞂"/>
            </a:pPr>
            <a:r>
              <a:rPr lang="en-US"/>
              <a:t>Responsibility towards Country</a:t>
            </a:r>
            <a:endParaRPr/>
          </a:p>
          <a:p>
            <a:pPr marL="274320" lvl="0" indent="-274320" algn="l" rtl="0">
              <a:spcBef>
                <a:spcPts val="600"/>
              </a:spcBef>
              <a:spcAft>
                <a:spcPts val="0"/>
              </a:spcAft>
              <a:buSzPts val="1976"/>
              <a:buChar char="🞂"/>
            </a:pPr>
            <a:r>
              <a:rPr lang="en-US"/>
              <a:t>Responsibility towards Humanity</a:t>
            </a:r>
            <a:endParaRPr/>
          </a:p>
          <a:p>
            <a:pPr marL="274320" lvl="0" indent="-148844" algn="l" rtl="0">
              <a:spcBef>
                <a:spcPts val="600"/>
              </a:spcBef>
              <a:spcAft>
                <a:spcPts val="0"/>
              </a:spcAft>
              <a:buSzPts val="1976"/>
              <a:buNone/>
            </a:pPr>
            <a:endParaRPr/>
          </a:p>
        </p:txBody>
      </p:sp>
      <p:pic>
        <p:nvPicPr>
          <p:cNvPr id="4" name="Picture 3"/>
          <p:cNvPicPr>
            <a:picLocks noChangeAspect="1" noChangeArrowheads="1"/>
          </p:cNvPicPr>
          <p:nvPr/>
        </p:nvPicPr>
        <p:blipFill>
          <a:blip r:embed="rId3" cstate="print"/>
          <a:srcRect/>
          <a:stretch>
            <a:fillRect/>
          </a:stretch>
        </p:blipFill>
        <p:spPr bwMode="auto">
          <a:xfrm>
            <a:off x="28136" y="84408"/>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92130"/>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5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Effect transition="in" filter="fade">
                                      <p:cBhvr>
                                        <p:cTn id="12" dur="500"/>
                                        <p:tgtEl>
                                          <p:spTgt spid="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Effect transition="in" filter="fade">
                                      <p:cBhvr>
                                        <p:cTn id="17" dur="500"/>
                                        <p:tgtEl>
                                          <p:spTgt spid="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Effect transition="in" filter="fade">
                                      <p:cBhvr>
                                        <p:cTn id="22" dur="500"/>
                                        <p:tgtEl>
                                          <p:spTgt spid="1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xEl>
                                              <p:pRg st="4" end="4"/>
                                            </p:txEl>
                                          </p:spTgt>
                                        </p:tgtEl>
                                        <p:attrNameLst>
                                          <p:attrName>style.visibility</p:attrName>
                                        </p:attrNameLst>
                                      </p:cBhvr>
                                      <p:to>
                                        <p:strVal val="visible"/>
                                      </p:to>
                                    </p:set>
                                    <p:animEffect transition="in" filter="fade">
                                      <p:cBhvr>
                                        <p:cTn id="27" dur="500"/>
                                        <p:tgtEl>
                                          <p:spTgt spid="1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8">
                                            <p:txEl>
                                              <p:pRg st="5" end="5"/>
                                            </p:txEl>
                                          </p:spTgt>
                                        </p:tgtEl>
                                        <p:attrNameLst>
                                          <p:attrName>style.visibility</p:attrName>
                                        </p:attrNameLst>
                                      </p:cBhvr>
                                      <p:to>
                                        <p:strVal val="visible"/>
                                      </p:to>
                                    </p:set>
                                    <p:animEffect transition="in" filter="fade">
                                      <p:cBhvr>
                                        <p:cTn id="32" dur="500"/>
                                        <p:tgtEl>
                                          <p:spTgt spid="1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dirty="0"/>
              <a:t>Three facets of Personal Awareness</a:t>
            </a:r>
            <a:endParaRPr dirty="0"/>
          </a:p>
        </p:txBody>
      </p:sp>
      <p:sp>
        <p:nvSpPr>
          <p:cNvPr id="155" name="Google Shape;155;p2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dirty="0"/>
              <a:t>Self determination</a:t>
            </a:r>
            <a:endParaRPr dirty="0"/>
          </a:p>
          <a:p>
            <a:pPr marL="274320" lvl="0" indent="-274320" algn="l" rtl="0">
              <a:spcBef>
                <a:spcPts val="600"/>
              </a:spcBef>
              <a:spcAft>
                <a:spcPts val="0"/>
              </a:spcAft>
              <a:buSzPts val="1976"/>
              <a:buChar char="🞂"/>
            </a:pPr>
            <a:r>
              <a:rPr lang="en-US" dirty="0"/>
              <a:t>Self regulation</a:t>
            </a:r>
            <a:endParaRPr dirty="0"/>
          </a:p>
          <a:p>
            <a:pPr marL="274320" lvl="0" indent="-274320" algn="l" rtl="0">
              <a:spcBef>
                <a:spcPts val="600"/>
              </a:spcBef>
              <a:spcAft>
                <a:spcPts val="0"/>
              </a:spcAft>
              <a:buSzPts val="1976"/>
              <a:buChar char="🞂"/>
            </a:pPr>
            <a:r>
              <a:rPr lang="en-US" dirty="0"/>
              <a:t>Well being</a:t>
            </a:r>
            <a:endParaRPr dirty="0"/>
          </a:p>
        </p:txBody>
      </p:sp>
      <p:pic>
        <p:nvPicPr>
          <p:cNvPr id="156" name="Google Shape;156;p21" descr="Personal awareness"/>
          <p:cNvPicPr preferRelativeResize="0"/>
          <p:nvPr/>
        </p:nvPicPr>
        <p:blipFill rotWithShape="1">
          <a:blip r:embed="rId3">
            <a:alphaModFix/>
          </a:blip>
          <a:srcRect/>
          <a:stretch/>
        </p:blipFill>
        <p:spPr>
          <a:xfrm>
            <a:off x="4267200" y="1676400"/>
            <a:ext cx="4267200" cy="4267200"/>
          </a:xfrm>
          <a:prstGeom prst="rect">
            <a:avLst/>
          </a:prstGeom>
          <a:noFill/>
          <a:ln>
            <a:noFill/>
          </a:ln>
        </p:spPr>
      </p:pic>
      <p:pic>
        <p:nvPicPr>
          <p:cNvPr id="5" name="Picture 4"/>
          <p:cNvPicPr>
            <a:picLocks noChangeAspect="1" noChangeArrowheads="1"/>
          </p:cNvPicPr>
          <p:nvPr/>
        </p:nvPicPr>
        <p:blipFill>
          <a:blip r:embed="rId4" cstate="print"/>
          <a:srcRect/>
          <a:stretch>
            <a:fillRect/>
          </a:stretch>
        </p:blipFill>
        <p:spPr bwMode="auto">
          <a:xfrm>
            <a:off x="28136" y="56272"/>
            <a:ext cx="1600200" cy="457200"/>
          </a:xfrm>
          <a:prstGeom prst="rect">
            <a:avLst/>
          </a:prstGeom>
          <a:noFill/>
          <a:ln w="9525">
            <a:noFill/>
            <a:miter lim="800000"/>
            <a:headEnd/>
            <a:tailEnd/>
          </a:ln>
        </p:spPr>
      </p:pic>
      <p:sp>
        <p:nvSpPr>
          <p:cNvPr id="6" name="TextBox 5">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5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Effect transition="in" filter="fade">
                                      <p:cBhvr>
                                        <p:cTn id="12" dur="500"/>
                                        <p:tgtEl>
                                          <p:spTgt spid="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Effect transition="in" filter="fade">
                                      <p:cBhvr>
                                        <p:cTn id="17" dur="500"/>
                                        <p:tgtEl>
                                          <p:spTgt spid="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2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35237"/>
            <a:ext cx="8229600" cy="1181686"/>
          </a:xfrm>
        </p:spPr>
        <p:txBody>
          <a:bodyPr/>
          <a:lstStyle/>
          <a:p>
            <a:pPr algn="ctr"/>
            <a:r>
              <a:rPr lang="en-US" sz="9600" b="1" dirty="0">
                <a:solidFill>
                  <a:schemeClr val="tx1"/>
                </a:solidFill>
              </a:rPr>
              <a:t>Thank you</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What is society?</a:t>
            </a:r>
            <a:endParaRPr/>
          </a:p>
        </p:txBody>
      </p:sp>
      <p:sp>
        <p:nvSpPr>
          <p:cNvPr id="112" name="Google Shape;112;p14"/>
          <p:cNvSpPr txBox="1">
            <a:spLocks noGrp="1"/>
          </p:cNvSpPr>
          <p:nvPr>
            <p:ph type="body" idx="1"/>
          </p:nvPr>
        </p:nvSpPr>
        <p:spPr>
          <a:xfrm>
            <a:off x="304800" y="2072640"/>
            <a:ext cx="8686800" cy="29565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dirty="0"/>
              <a:t>a group of individuals involved in persistent social interaction</a:t>
            </a:r>
            <a:endParaRPr dirty="0"/>
          </a:p>
          <a:p>
            <a:pPr marL="274320" lvl="0" indent="-148844" algn="l" rtl="0">
              <a:spcBef>
                <a:spcPts val="600"/>
              </a:spcBef>
              <a:spcAft>
                <a:spcPts val="0"/>
              </a:spcAft>
              <a:buSzPts val="1976"/>
              <a:buNone/>
            </a:pPr>
            <a:endParaRPr dirty="0"/>
          </a:p>
          <a:p>
            <a:pPr marL="274320" lvl="0" indent="-274320" algn="l" rtl="0">
              <a:spcBef>
                <a:spcPts val="600"/>
              </a:spcBef>
              <a:spcAft>
                <a:spcPts val="0"/>
              </a:spcAft>
              <a:buSzPts val="1976"/>
              <a:buChar char="🞂"/>
            </a:pPr>
            <a:r>
              <a:rPr lang="en-US" dirty="0"/>
              <a:t>a large social group sharing the same geographical or social territory, typically subject to the same political authority and dominant cultural expectations.</a:t>
            </a:r>
            <a:endParaRPr dirty="0"/>
          </a:p>
        </p:txBody>
      </p:sp>
      <p:pic>
        <p:nvPicPr>
          <p:cNvPr id="4" name="Picture 3"/>
          <p:cNvPicPr>
            <a:picLocks noChangeAspect="1" noChangeArrowheads="1"/>
          </p:cNvPicPr>
          <p:nvPr/>
        </p:nvPicPr>
        <p:blipFill>
          <a:blip r:embed="rId3" cstate="print"/>
          <a:srcRect/>
          <a:stretch>
            <a:fillRect/>
          </a:stretch>
        </p:blipFill>
        <p:spPr bwMode="auto">
          <a:xfrm>
            <a:off x="28136" y="56272"/>
            <a:ext cx="1600200" cy="457200"/>
          </a:xfrm>
          <a:prstGeom prst="rect">
            <a:avLst/>
          </a:prstGeom>
          <a:noFill/>
          <a:ln w="9525">
            <a:noFill/>
            <a:miter lim="800000"/>
            <a:headEnd/>
            <a:tailEnd/>
          </a:ln>
        </p:spPr>
      </p:pic>
      <p:sp>
        <p:nvSpPr>
          <p:cNvPr id="9" name="TextBox 8">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2000"/>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20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2000"/>
                                        <p:tgtEl>
                                          <p:spTgt spid="1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Evolution of society</a:t>
            </a:r>
            <a:endParaRPr/>
          </a:p>
        </p:txBody>
      </p:sp>
      <p:pic>
        <p:nvPicPr>
          <p:cNvPr id="118" name="Google Shape;118;p15" descr="Long_Waves_of_Social_Evolution.jpg"/>
          <p:cNvPicPr preferRelativeResize="0">
            <a:picLocks noGrp="1"/>
          </p:cNvPicPr>
          <p:nvPr>
            <p:ph type="body" idx="1"/>
          </p:nvPr>
        </p:nvPicPr>
        <p:blipFill rotWithShape="1">
          <a:blip r:embed="rId3">
            <a:alphaModFix/>
          </a:blip>
          <a:srcRect/>
          <a:stretch/>
        </p:blipFill>
        <p:spPr>
          <a:xfrm>
            <a:off x="457200" y="1315945"/>
            <a:ext cx="8229600" cy="4743634"/>
          </a:xfrm>
          <a:prstGeom prst="rect">
            <a:avLst/>
          </a:prstGeom>
          <a:noFill/>
          <a:ln>
            <a:noFill/>
          </a:ln>
        </p:spPr>
      </p:pic>
      <p:pic>
        <p:nvPicPr>
          <p:cNvPr id="4" name="Picture 3"/>
          <p:cNvPicPr>
            <a:picLocks noChangeAspect="1" noChangeArrowheads="1"/>
          </p:cNvPicPr>
          <p:nvPr/>
        </p:nvPicPr>
        <p:blipFill>
          <a:blip r:embed="rId4" cstate="print"/>
          <a:srcRect/>
          <a:stretch>
            <a:fillRect/>
          </a:stretch>
        </p:blipFill>
        <p:spPr bwMode="auto">
          <a:xfrm>
            <a:off x="28136" y="56272"/>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20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What is Social Engineering?</a:t>
            </a:r>
            <a:endParaRPr/>
          </a:p>
        </p:txBody>
      </p:sp>
      <p:sp>
        <p:nvSpPr>
          <p:cNvPr id="124" name="Google Shape;124;p16"/>
          <p:cNvSpPr txBox="1">
            <a:spLocks noGrp="1"/>
          </p:cNvSpPr>
          <p:nvPr>
            <p:ph type="body" idx="1"/>
          </p:nvPr>
        </p:nvSpPr>
        <p:spPr>
          <a:xfrm>
            <a:off x="457200" y="1295400"/>
            <a:ext cx="8229600" cy="3048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a:solidFill>
                  <a:srgbClr val="0070C0"/>
                </a:solidFill>
              </a:rPr>
              <a:t>to influence attitude and social behavior on a large scale, by government, media or private groups in order to produce desired characteristics in a target population.</a:t>
            </a:r>
            <a:endParaRPr/>
          </a:p>
          <a:p>
            <a:pPr marL="274320" lvl="0" indent="-274320" algn="l" rtl="0">
              <a:spcBef>
                <a:spcPts val="600"/>
              </a:spcBef>
              <a:spcAft>
                <a:spcPts val="0"/>
              </a:spcAft>
              <a:buSzPts val="1976"/>
              <a:buChar char="🞂"/>
            </a:pPr>
            <a:r>
              <a:rPr lang="en-US">
                <a:solidFill>
                  <a:srgbClr val="0070C0"/>
                </a:solidFill>
              </a:rPr>
              <a:t>a deterministic phenomenon where the intentions and goals of the architects of the new social construct are realized.</a:t>
            </a:r>
            <a:endParaRPr/>
          </a:p>
          <a:p>
            <a:pPr marL="274320" lvl="0" indent="-274320" algn="l" rtl="0">
              <a:spcBef>
                <a:spcPts val="600"/>
              </a:spcBef>
              <a:spcAft>
                <a:spcPts val="0"/>
              </a:spcAft>
              <a:buSzPts val="1976"/>
              <a:buChar char="🞂"/>
            </a:pPr>
            <a:r>
              <a:rPr lang="en-US">
                <a:solidFill>
                  <a:srgbClr val="0070C0"/>
                </a:solidFill>
              </a:rPr>
              <a:t>triggers planned social change and social development</a:t>
            </a:r>
            <a:endParaRPr>
              <a:solidFill>
                <a:srgbClr val="0070C0"/>
              </a:solidFill>
            </a:endParaRPr>
          </a:p>
          <a:p>
            <a:pPr marL="274320" lvl="0" indent="-148844" algn="l" rtl="0">
              <a:spcBef>
                <a:spcPts val="600"/>
              </a:spcBef>
              <a:spcAft>
                <a:spcPts val="0"/>
              </a:spcAft>
              <a:buSzPts val="1976"/>
              <a:buNone/>
            </a:pPr>
            <a:endParaRPr>
              <a:solidFill>
                <a:srgbClr val="0070C0"/>
              </a:solidFill>
            </a:endParaRPr>
          </a:p>
        </p:txBody>
      </p:sp>
      <p:sp>
        <p:nvSpPr>
          <p:cNvPr id="125" name="Google Shape;125;p16"/>
          <p:cNvSpPr txBox="1"/>
          <p:nvPr/>
        </p:nvSpPr>
        <p:spPr>
          <a:xfrm>
            <a:off x="457200" y="4572000"/>
            <a:ext cx="8229600" cy="1676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2128"/>
              <a:buFont typeface="Noto Sans Symbols"/>
              <a:buChar char="🞂"/>
            </a:pPr>
            <a:r>
              <a:rPr lang="en-US" sz="2800" b="0" i="1" u="none" strike="noStrike" cap="none">
                <a:solidFill>
                  <a:srgbClr val="FF0000"/>
                </a:solidFill>
                <a:latin typeface="Gill Sans"/>
                <a:ea typeface="Gill Sans"/>
                <a:cs typeface="Gill Sans"/>
                <a:sym typeface="Gill Sans"/>
              </a:rPr>
              <a:t>use of centralized planning to manage social change and regulate the future development and behaviour of a society.</a:t>
            </a:r>
            <a:endParaRPr sz="2600" b="0" i="0" u="none" strike="noStrike" cap="none">
              <a:solidFill>
                <a:srgbClr val="FF0000"/>
              </a:solidFill>
              <a:latin typeface="Gill Sans"/>
              <a:ea typeface="Gill Sans"/>
              <a:cs typeface="Gill Sans"/>
              <a:sym typeface="Gill Sans"/>
            </a:endParaRPr>
          </a:p>
        </p:txBody>
      </p:sp>
      <p:pic>
        <p:nvPicPr>
          <p:cNvPr id="5" name="Picture 4"/>
          <p:cNvPicPr>
            <a:picLocks noChangeAspect="1" noChangeArrowheads="1"/>
          </p:cNvPicPr>
          <p:nvPr/>
        </p:nvPicPr>
        <p:blipFill>
          <a:blip r:embed="rId3" cstate="print"/>
          <a:srcRect/>
          <a:stretch>
            <a:fillRect/>
          </a:stretch>
        </p:blipFill>
        <p:spPr bwMode="auto">
          <a:xfrm>
            <a:off x="28136" y="70340"/>
            <a:ext cx="1600200" cy="457200"/>
          </a:xfrm>
          <a:prstGeom prst="rect">
            <a:avLst/>
          </a:prstGeom>
          <a:noFill/>
          <a:ln w="9525">
            <a:noFill/>
            <a:miter lim="800000"/>
            <a:headEnd/>
            <a:tailEnd/>
          </a:ln>
        </p:spPr>
      </p:pic>
      <p:sp>
        <p:nvSpPr>
          <p:cNvPr id="6" name="TextBox 5">
            <a:extLst>
              <a:ext uri="{FF2B5EF4-FFF2-40B4-BE49-F238E27FC236}">
                <a16:creationId xmlns:a16="http://schemas.microsoft.com/office/drawing/2014/main" id="{6159A576-5FB0-482E-BDD1-D6E554155FF4}"/>
              </a:ext>
            </a:extLst>
          </p:cNvPr>
          <p:cNvSpPr txBox="1"/>
          <p:nvPr/>
        </p:nvSpPr>
        <p:spPr>
          <a:xfrm>
            <a:off x="187478" y="6192130"/>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2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20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Effect transition="in" filter="fade">
                                      <p:cBhvr>
                                        <p:cTn id="17" dur="2000"/>
                                        <p:tgtEl>
                                          <p:spTgt spid="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xEl>
                                              <p:pRg st="3" end="3"/>
                                            </p:txEl>
                                          </p:spTgt>
                                        </p:tgtEl>
                                        <p:attrNameLst>
                                          <p:attrName>style.visibility</p:attrName>
                                        </p:attrNameLst>
                                      </p:cBhvr>
                                      <p:to>
                                        <p:strVal val="visible"/>
                                      </p:to>
                                    </p:set>
                                    <p:animEffect transition="in" filter="fade">
                                      <p:cBhvr>
                                        <p:cTn id="22" dur="2000"/>
                                        <p:tgtEl>
                                          <p:spTgt spid="1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2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dirty="0"/>
              <a:t>Types of Social Engineering</a:t>
            </a:r>
            <a:endParaRPr dirty="0"/>
          </a:p>
        </p:txBody>
      </p:sp>
      <p:sp>
        <p:nvSpPr>
          <p:cNvPr id="131" name="Google Shape;131;p1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a:t>Karl Popper - main advocate of social engineering</a:t>
            </a:r>
            <a:endParaRPr/>
          </a:p>
          <a:p>
            <a:pPr marL="274320" lvl="0" indent="-148844" algn="l" rtl="0">
              <a:spcBef>
                <a:spcPts val="600"/>
              </a:spcBef>
              <a:spcAft>
                <a:spcPts val="0"/>
              </a:spcAft>
              <a:buSzPts val="1976"/>
              <a:buNone/>
            </a:pPr>
            <a:endParaRPr/>
          </a:p>
          <a:p>
            <a:pPr marL="274320" lvl="0" indent="-274320" algn="l" rtl="0">
              <a:spcBef>
                <a:spcPts val="600"/>
              </a:spcBef>
              <a:spcAft>
                <a:spcPts val="0"/>
              </a:spcAft>
              <a:buSzPts val="1976"/>
              <a:buChar char="🞂"/>
            </a:pPr>
            <a:r>
              <a:rPr lang="en-US"/>
              <a:t>Democratic SE (Piecemeal SE)</a:t>
            </a:r>
            <a:endParaRPr/>
          </a:p>
          <a:p>
            <a:pPr marL="274320" lvl="0" indent="-274320" algn="l" rtl="0">
              <a:spcBef>
                <a:spcPts val="600"/>
              </a:spcBef>
              <a:spcAft>
                <a:spcPts val="0"/>
              </a:spcAft>
              <a:buSzPts val="1976"/>
              <a:buChar char="🞂"/>
            </a:pPr>
            <a:r>
              <a:rPr lang="en-US"/>
              <a:t>Utopian SE </a:t>
            </a:r>
            <a:endParaRPr/>
          </a:p>
          <a:p>
            <a:pPr marL="274320" lvl="0" indent="-274320" algn="l" rtl="0">
              <a:spcBef>
                <a:spcPts val="600"/>
              </a:spcBef>
              <a:spcAft>
                <a:spcPts val="0"/>
              </a:spcAft>
              <a:buSzPts val="1976"/>
              <a:buChar char="🞂"/>
            </a:pPr>
            <a:r>
              <a:rPr lang="en-US"/>
              <a:t>Large-scale SE</a:t>
            </a:r>
            <a:endParaRPr/>
          </a:p>
          <a:p>
            <a:pPr marL="274320" lvl="0" indent="-274320" algn="l" rtl="0">
              <a:spcBef>
                <a:spcPts val="600"/>
              </a:spcBef>
              <a:spcAft>
                <a:spcPts val="0"/>
              </a:spcAft>
              <a:buSzPts val="1976"/>
              <a:buChar char="🞂"/>
            </a:pPr>
            <a:r>
              <a:rPr lang="en-US"/>
              <a:t>Small-scale SE</a:t>
            </a:r>
            <a:endParaRPr/>
          </a:p>
          <a:p>
            <a:pPr marL="274320" lvl="0" indent="-148844" algn="l" rtl="0">
              <a:spcBef>
                <a:spcPts val="600"/>
              </a:spcBef>
              <a:spcAft>
                <a:spcPts val="0"/>
              </a:spcAft>
              <a:buSzPts val="1976"/>
              <a:buNone/>
            </a:pPr>
            <a:endParaRPr/>
          </a:p>
          <a:p>
            <a:pPr marL="274320" lvl="0" indent="-274320" algn="l" rtl="0">
              <a:spcBef>
                <a:spcPts val="600"/>
              </a:spcBef>
              <a:spcAft>
                <a:spcPts val="0"/>
              </a:spcAft>
              <a:buSzPts val="1976"/>
              <a:buChar char="🞂"/>
            </a:pPr>
            <a:r>
              <a:rPr lang="en-US"/>
              <a:t>Impact of social engineering is always proportional to the method adopted.</a:t>
            </a:r>
            <a:endParaRPr/>
          </a:p>
        </p:txBody>
      </p:sp>
      <p:pic>
        <p:nvPicPr>
          <p:cNvPr id="4" name="Picture 3"/>
          <p:cNvPicPr>
            <a:picLocks noChangeAspect="1" noChangeArrowheads="1"/>
          </p:cNvPicPr>
          <p:nvPr/>
        </p:nvPicPr>
        <p:blipFill>
          <a:blip r:embed="rId3" cstate="print"/>
          <a:srcRect/>
          <a:stretch>
            <a:fillRect/>
          </a:stretch>
        </p:blipFill>
        <p:spPr bwMode="auto">
          <a:xfrm>
            <a:off x="28136" y="56272"/>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5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5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5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500"/>
                                        <p:tgtEl>
                                          <p:spTgt spid="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Effect transition="in" filter="fade">
                                      <p:cBhvr>
                                        <p:cTn id="32" dur="500"/>
                                        <p:tgtEl>
                                          <p:spTgt spid="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1">
                                            <p:txEl>
                                              <p:pRg st="6" end="6"/>
                                            </p:txEl>
                                          </p:spTgt>
                                        </p:tgtEl>
                                        <p:attrNameLst>
                                          <p:attrName>style.visibility</p:attrName>
                                        </p:attrNameLst>
                                      </p:cBhvr>
                                      <p:to>
                                        <p:strVal val="visible"/>
                                      </p:to>
                                    </p:set>
                                    <p:animEffect transition="in" filter="fade">
                                      <p:cBhvr>
                                        <p:cTn id="37" dur="500"/>
                                        <p:tgtEl>
                                          <p:spTgt spid="1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1">
                                            <p:txEl>
                                              <p:pRg st="7" end="7"/>
                                            </p:txEl>
                                          </p:spTgt>
                                        </p:tgtEl>
                                        <p:attrNameLst>
                                          <p:attrName>style.visibility</p:attrName>
                                        </p:attrNameLst>
                                      </p:cBhvr>
                                      <p:to>
                                        <p:strVal val="visible"/>
                                      </p:to>
                                    </p:set>
                                    <p:animEffect transition="in" filter="fade">
                                      <p:cBhvr>
                                        <p:cTn id="42" dur="500"/>
                                        <p:tgtEl>
                                          <p:spTgt spid="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dirty="0"/>
              <a:t>Difference between Piecemeal &amp; Utopian</a:t>
            </a:r>
            <a:endParaRPr dirty="0"/>
          </a:p>
        </p:txBody>
      </p:sp>
      <p:pic>
        <p:nvPicPr>
          <p:cNvPr id="137" name="Google Shape;137;p18"/>
          <p:cNvPicPr preferRelativeResize="0">
            <a:picLocks noGrp="1"/>
          </p:cNvPicPr>
          <p:nvPr>
            <p:ph type="body" idx="1"/>
          </p:nvPr>
        </p:nvPicPr>
        <p:blipFill rotWithShape="1">
          <a:blip r:embed="rId3">
            <a:alphaModFix/>
          </a:blip>
          <a:srcRect/>
          <a:stretch/>
        </p:blipFill>
        <p:spPr>
          <a:xfrm>
            <a:off x="151263" y="1143000"/>
            <a:ext cx="8916537" cy="4648200"/>
          </a:xfrm>
          <a:prstGeom prst="rect">
            <a:avLst/>
          </a:prstGeom>
          <a:noFill/>
          <a:ln>
            <a:noFill/>
          </a:ln>
        </p:spPr>
      </p:pic>
      <p:pic>
        <p:nvPicPr>
          <p:cNvPr id="4" name="Picture 3"/>
          <p:cNvPicPr>
            <a:picLocks noChangeAspect="1" noChangeArrowheads="1"/>
          </p:cNvPicPr>
          <p:nvPr/>
        </p:nvPicPr>
        <p:blipFill>
          <a:blip r:embed="rId4" cstate="print"/>
          <a:srcRect/>
          <a:stretch>
            <a:fillRect/>
          </a:stretch>
        </p:blipFill>
        <p:spPr bwMode="auto">
          <a:xfrm>
            <a:off x="28136" y="56272"/>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Social and Emotional Learning</a:t>
            </a:r>
            <a:endParaRPr/>
          </a:p>
        </p:txBody>
      </p:sp>
      <p:sp>
        <p:nvSpPr>
          <p:cNvPr id="143" name="Google Shape;143;p1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None/>
            </a:pPr>
            <a:r>
              <a:rPr lang="en-US"/>
              <a:t>Three interrelated competencies of SEL:</a:t>
            </a:r>
            <a:endParaRPr/>
          </a:p>
          <a:p>
            <a:pPr marL="274320" lvl="0" indent="-148844" algn="l" rtl="0">
              <a:spcBef>
                <a:spcPts val="600"/>
              </a:spcBef>
              <a:spcAft>
                <a:spcPts val="0"/>
              </a:spcAft>
              <a:buSzPts val="1976"/>
              <a:buNone/>
            </a:pPr>
            <a:endParaRPr/>
          </a:p>
          <a:p>
            <a:pPr marL="274320" lvl="0" indent="-274320" algn="l" rtl="0">
              <a:spcBef>
                <a:spcPts val="600"/>
              </a:spcBef>
              <a:spcAft>
                <a:spcPts val="0"/>
              </a:spcAft>
              <a:buSzPts val="1976"/>
              <a:buChar char="🞂"/>
            </a:pPr>
            <a:r>
              <a:rPr lang="en-US"/>
              <a:t>Positive personal and cultural identity (PPCI)</a:t>
            </a:r>
            <a:endParaRPr/>
          </a:p>
          <a:p>
            <a:pPr marL="274320" lvl="0" indent="-274320" algn="l" rtl="0">
              <a:spcBef>
                <a:spcPts val="600"/>
              </a:spcBef>
              <a:spcAft>
                <a:spcPts val="0"/>
              </a:spcAft>
              <a:buSzPts val="1976"/>
              <a:buNone/>
            </a:pPr>
            <a:r>
              <a:rPr lang="en-US"/>
              <a:t>	</a:t>
            </a:r>
            <a:r>
              <a:rPr lang="en-US" sz="1800"/>
              <a:t>Awareness, understanding and appreciation of all the facets that contribute to a healthy sense of oneself.</a:t>
            </a:r>
            <a:endParaRPr/>
          </a:p>
          <a:p>
            <a:pPr marL="274320" lvl="0" indent="-274320" algn="l" rtl="0">
              <a:spcBef>
                <a:spcPts val="600"/>
              </a:spcBef>
              <a:spcAft>
                <a:spcPts val="0"/>
              </a:spcAft>
              <a:buSzPts val="1976"/>
              <a:buChar char="🞂"/>
            </a:pPr>
            <a:r>
              <a:rPr lang="en-US"/>
              <a:t>Personal awareness and responsibility </a:t>
            </a:r>
            <a:endParaRPr/>
          </a:p>
          <a:p>
            <a:pPr marL="274320" lvl="0" indent="-274320" algn="l" rtl="0">
              <a:spcBef>
                <a:spcPts val="600"/>
              </a:spcBef>
              <a:spcAft>
                <a:spcPts val="0"/>
              </a:spcAft>
              <a:buSzPts val="1368"/>
              <a:buNone/>
            </a:pPr>
            <a:r>
              <a:rPr lang="en-US" sz="1800"/>
              <a:t>	The skills, strategies, and dispositions that help us to stay healthy and active, set goals, monitor progress, regulate emotions, respect our own rights and the rights of others, manage stress, and persevere in difficult situations. </a:t>
            </a:r>
            <a:endParaRPr/>
          </a:p>
          <a:p>
            <a:pPr marL="274320" lvl="0" indent="-274320" algn="l" rtl="0">
              <a:spcBef>
                <a:spcPts val="600"/>
              </a:spcBef>
              <a:spcAft>
                <a:spcPts val="0"/>
              </a:spcAft>
              <a:buSzPts val="1976"/>
              <a:buChar char="🞂"/>
            </a:pPr>
            <a:r>
              <a:rPr lang="en-US"/>
              <a:t>Social responsibility</a:t>
            </a:r>
            <a:endParaRPr/>
          </a:p>
          <a:p>
            <a:pPr marL="274320" lvl="0" indent="-274320" algn="l" rtl="0">
              <a:spcBef>
                <a:spcPts val="600"/>
              </a:spcBef>
              <a:spcAft>
                <a:spcPts val="0"/>
              </a:spcAft>
              <a:buSzPts val="1368"/>
              <a:buChar char="🞂"/>
            </a:pPr>
            <a:r>
              <a:rPr lang="en-US" sz="1800"/>
              <a:t>The ability to consider the interdependence of people with each other and the natural environment and to contribute positively to one’s family, community, society and the environment.</a:t>
            </a:r>
            <a:endParaRPr sz="1800"/>
          </a:p>
          <a:p>
            <a:pPr marL="274320" lvl="0" indent="-148844" algn="l" rtl="0">
              <a:spcBef>
                <a:spcPts val="600"/>
              </a:spcBef>
              <a:spcAft>
                <a:spcPts val="0"/>
              </a:spcAft>
              <a:buSzPts val="1976"/>
              <a:buNone/>
            </a:pPr>
            <a:endParaRPr/>
          </a:p>
        </p:txBody>
      </p:sp>
      <p:pic>
        <p:nvPicPr>
          <p:cNvPr id="4" name="Picture 3"/>
          <p:cNvPicPr>
            <a:picLocks noChangeAspect="1" noChangeArrowheads="1"/>
          </p:cNvPicPr>
          <p:nvPr/>
        </p:nvPicPr>
        <p:blipFill>
          <a:blip r:embed="rId3" cstate="print"/>
          <a:srcRect/>
          <a:stretch>
            <a:fillRect/>
          </a:stretch>
        </p:blipFill>
        <p:spPr bwMode="auto">
          <a:xfrm>
            <a:off x="28136" y="56272"/>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fade">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xEl>
                                              <p:pRg st="1" end="1"/>
                                            </p:txEl>
                                          </p:spTgt>
                                        </p:tgtEl>
                                        <p:attrNameLst>
                                          <p:attrName>style.visibility</p:attrName>
                                        </p:attrNameLst>
                                      </p:cBhvr>
                                      <p:to>
                                        <p:strVal val="visible"/>
                                      </p:to>
                                    </p:set>
                                    <p:animEffect transition="in" filter="fade">
                                      <p:cBhvr>
                                        <p:cTn id="12" dur="500"/>
                                        <p:tgtEl>
                                          <p:spTgt spid="1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xEl>
                                              <p:pRg st="2" end="2"/>
                                            </p:txEl>
                                          </p:spTgt>
                                        </p:tgtEl>
                                        <p:attrNameLst>
                                          <p:attrName>style.visibility</p:attrName>
                                        </p:attrNameLst>
                                      </p:cBhvr>
                                      <p:to>
                                        <p:strVal val="visible"/>
                                      </p:to>
                                    </p:set>
                                    <p:animEffect transition="in" filter="fade">
                                      <p:cBhvr>
                                        <p:cTn id="17" dur="500"/>
                                        <p:tgtEl>
                                          <p:spTgt spid="1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pRg st="3" end="3"/>
                                            </p:txEl>
                                          </p:spTgt>
                                        </p:tgtEl>
                                        <p:attrNameLst>
                                          <p:attrName>style.visibility</p:attrName>
                                        </p:attrNameLst>
                                      </p:cBhvr>
                                      <p:to>
                                        <p:strVal val="visible"/>
                                      </p:to>
                                    </p:set>
                                    <p:animEffect transition="in" filter="fade">
                                      <p:cBhvr>
                                        <p:cTn id="22" dur="500"/>
                                        <p:tgtEl>
                                          <p:spTgt spid="1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pRg st="4" end="4"/>
                                            </p:txEl>
                                          </p:spTgt>
                                        </p:tgtEl>
                                        <p:attrNameLst>
                                          <p:attrName>style.visibility</p:attrName>
                                        </p:attrNameLst>
                                      </p:cBhvr>
                                      <p:to>
                                        <p:strVal val="visible"/>
                                      </p:to>
                                    </p:set>
                                    <p:animEffect transition="in" filter="fade">
                                      <p:cBhvr>
                                        <p:cTn id="27" dur="500"/>
                                        <p:tgtEl>
                                          <p:spTgt spid="1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pRg st="5" end="5"/>
                                            </p:txEl>
                                          </p:spTgt>
                                        </p:tgtEl>
                                        <p:attrNameLst>
                                          <p:attrName>style.visibility</p:attrName>
                                        </p:attrNameLst>
                                      </p:cBhvr>
                                      <p:to>
                                        <p:strVal val="visible"/>
                                      </p:to>
                                    </p:set>
                                    <p:animEffect transition="in" filter="fade">
                                      <p:cBhvr>
                                        <p:cTn id="32" dur="500"/>
                                        <p:tgtEl>
                                          <p:spTgt spid="1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pRg st="6" end="6"/>
                                            </p:txEl>
                                          </p:spTgt>
                                        </p:tgtEl>
                                        <p:attrNameLst>
                                          <p:attrName>style.visibility</p:attrName>
                                        </p:attrNameLst>
                                      </p:cBhvr>
                                      <p:to>
                                        <p:strVal val="visible"/>
                                      </p:to>
                                    </p:set>
                                    <p:animEffect transition="in" filter="fade">
                                      <p:cBhvr>
                                        <p:cTn id="37" dur="500"/>
                                        <p:tgtEl>
                                          <p:spTgt spid="1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pRg st="7" end="7"/>
                                            </p:txEl>
                                          </p:spTgt>
                                        </p:tgtEl>
                                        <p:attrNameLst>
                                          <p:attrName>style.visibility</p:attrName>
                                        </p:attrNameLst>
                                      </p:cBhvr>
                                      <p:to>
                                        <p:strVal val="visible"/>
                                      </p:to>
                                    </p:set>
                                    <p:animEffect transition="in" filter="fade">
                                      <p:cBhvr>
                                        <p:cTn id="42" dur="500"/>
                                        <p:tgtEl>
                                          <p:spTgt spid="1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pRg st="8" end="8"/>
                                            </p:txEl>
                                          </p:spTgt>
                                        </p:tgtEl>
                                        <p:attrNameLst>
                                          <p:attrName>style.visibility</p:attrName>
                                        </p:attrNameLst>
                                      </p:cBhvr>
                                      <p:to>
                                        <p:strVal val="visible"/>
                                      </p:to>
                                    </p:set>
                                    <p:animEffect transition="in" filter="fade">
                                      <p:cBhvr>
                                        <p:cTn id="47" dur="500"/>
                                        <p:tgtEl>
                                          <p:spTgt spid="1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Personal Awareness</a:t>
            </a:r>
            <a:endParaRPr/>
          </a:p>
        </p:txBody>
      </p:sp>
      <p:sp>
        <p:nvSpPr>
          <p:cNvPr id="149" name="Google Shape;149;p20"/>
          <p:cNvSpPr txBox="1">
            <a:spLocks noGrp="1"/>
          </p:cNvSpPr>
          <p:nvPr>
            <p:ph type="body" idx="1"/>
          </p:nvPr>
        </p:nvSpPr>
        <p:spPr>
          <a:xfrm>
            <a:off x="457200" y="1600200"/>
            <a:ext cx="8229600" cy="49377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a:t>It results in demonstration of self-respect and expression of personal well-being.</a:t>
            </a:r>
            <a:endParaRPr/>
          </a:p>
          <a:p>
            <a:pPr marL="274320" lvl="0" indent="-274320" algn="l" rtl="0">
              <a:spcBef>
                <a:spcPts val="600"/>
              </a:spcBef>
              <a:spcAft>
                <a:spcPts val="0"/>
              </a:spcAft>
              <a:buSzPts val="1976"/>
              <a:buChar char="🞂"/>
            </a:pPr>
            <a:r>
              <a:rPr lang="en-US"/>
              <a:t>It includes personal efficacy and self-advocacy.</a:t>
            </a:r>
            <a:endParaRPr/>
          </a:p>
          <a:p>
            <a:pPr marL="274320" lvl="0" indent="-274320" algn="l" rtl="0">
              <a:spcBef>
                <a:spcPts val="600"/>
              </a:spcBef>
              <a:spcAft>
                <a:spcPts val="0"/>
              </a:spcAft>
              <a:buSzPts val="1976"/>
              <a:buChar char="🞂"/>
            </a:pPr>
            <a:r>
              <a:rPr lang="en-US"/>
              <a:t>It develops the ability </a:t>
            </a:r>
            <a:endParaRPr/>
          </a:p>
          <a:p>
            <a:pPr marL="274320" lvl="0" indent="-274320" algn="l" rtl="0">
              <a:spcBef>
                <a:spcPts val="600"/>
              </a:spcBef>
              <a:spcAft>
                <a:spcPts val="0"/>
              </a:spcAft>
              <a:buSzPts val="1976"/>
              <a:buNone/>
            </a:pPr>
            <a:r>
              <a:rPr lang="en-US"/>
              <a:t>	</a:t>
            </a:r>
            <a:r>
              <a:rPr lang="en-US" sz="2000"/>
              <a:t>to understand and take responsibility for our actions, including our learning</a:t>
            </a:r>
            <a:endParaRPr/>
          </a:p>
          <a:p>
            <a:pPr marL="274320" lvl="0" indent="-274320" algn="l" rtl="0">
              <a:spcBef>
                <a:spcPts val="600"/>
              </a:spcBef>
              <a:spcAft>
                <a:spcPts val="0"/>
              </a:spcAft>
              <a:buSzPts val="1520"/>
              <a:buNone/>
            </a:pPr>
            <a:r>
              <a:rPr lang="en-US" sz="2000"/>
              <a:t>	to make constructive and ethical decisions about our personal and social behaviour</a:t>
            </a:r>
            <a:endParaRPr/>
          </a:p>
          <a:p>
            <a:pPr marL="274320" lvl="0" indent="-274320" algn="l" rtl="0">
              <a:spcBef>
                <a:spcPts val="600"/>
              </a:spcBef>
              <a:spcAft>
                <a:spcPts val="0"/>
              </a:spcAft>
              <a:buSzPts val="1520"/>
              <a:buNone/>
            </a:pPr>
            <a:r>
              <a:rPr lang="en-US" sz="2000"/>
              <a:t>	to recognize and accept consequences, understanding how our actions affect our own well-being and that of others</a:t>
            </a:r>
            <a:endParaRPr sz="2000"/>
          </a:p>
          <a:p>
            <a:pPr marL="274320" lvl="0" indent="-148844" algn="l" rtl="0">
              <a:spcBef>
                <a:spcPts val="600"/>
              </a:spcBef>
              <a:spcAft>
                <a:spcPts val="0"/>
              </a:spcAft>
              <a:buSzPts val="1976"/>
              <a:buNone/>
            </a:pPr>
            <a:endParaRPr/>
          </a:p>
          <a:p>
            <a:pPr marL="274320" lvl="0" indent="-148844" algn="l" rtl="0">
              <a:spcBef>
                <a:spcPts val="600"/>
              </a:spcBef>
              <a:spcAft>
                <a:spcPts val="0"/>
              </a:spcAft>
              <a:buSzPts val="1976"/>
              <a:buNone/>
            </a:pPr>
            <a:endParaRPr/>
          </a:p>
        </p:txBody>
      </p:sp>
      <p:pic>
        <p:nvPicPr>
          <p:cNvPr id="4" name="Picture 3"/>
          <p:cNvPicPr>
            <a:picLocks noChangeAspect="1" noChangeArrowheads="1"/>
          </p:cNvPicPr>
          <p:nvPr/>
        </p:nvPicPr>
        <p:blipFill>
          <a:blip r:embed="rId3" cstate="print"/>
          <a:srcRect/>
          <a:stretch>
            <a:fillRect/>
          </a:stretch>
        </p:blipFill>
        <p:spPr bwMode="auto">
          <a:xfrm>
            <a:off x="28136" y="56272"/>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10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10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1000"/>
                                        <p:tgtEl>
                                          <p:spTgt spid="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Effect transition="in" filter="fade">
                                      <p:cBhvr>
                                        <p:cTn id="22" dur="1000"/>
                                        <p:tgtEl>
                                          <p:spTgt spid="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9">
                                            <p:txEl>
                                              <p:pRg st="4" end="4"/>
                                            </p:txEl>
                                          </p:spTgt>
                                        </p:tgtEl>
                                        <p:attrNameLst>
                                          <p:attrName>style.visibility</p:attrName>
                                        </p:attrNameLst>
                                      </p:cBhvr>
                                      <p:to>
                                        <p:strVal val="visible"/>
                                      </p:to>
                                    </p:set>
                                    <p:animEffect transition="in" filter="fade">
                                      <p:cBhvr>
                                        <p:cTn id="27" dur="1000"/>
                                        <p:tgtEl>
                                          <p:spTgt spid="1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5" end="5"/>
                                            </p:txEl>
                                          </p:spTgt>
                                        </p:tgtEl>
                                        <p:attrNameLst>
                                          <p:attrName>style.visibility</p:attrName>
                                        </p:attrNameLst>
                                      </p:cBhvr>
                                      <p:to>
                                        <p:strVal val="visible"/>
                                      </p:to>
                                    </p:set>
                                    <p:animEffect transition="in" filter="fade">
                                      <p:cBhvr>
                                        <p:cTn id="32" dur="1000"/>
                                        <p:tgtEl>
                                          <p:spTgt spid="1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6" end="6"/>
                                            </p:txEl>
                                          </p:spTgt>
                                        </p:tgtEl>
                                        <p:attrNameLst>
                                          <p:attrName>style.visibility</p:attrName>
                                        </p:attrNameLst>
                                      </p:cBhvr>
                                      <p:to>
                                        <p:strVal val="visible"/>
                                      </p:to>
                                    </p:set>
                                    <p:animEffect transition="in" filter="fade">
                                      <p:cBhvr>
                                        <p:cTn id="37" dur="1000"/>
                                        <p:tgtEl>
                                          <p:spTgt spid="14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7" end="7"/>
                                            </p:txEl>
                                          </p:spTgt>
                                        </p:tgtEl>
                                        <p:attrNameLst>
                                          <p:attrName>style.visibility</p:attrName>
                                        </p:attrNameLst>
                                      </p:cBhvr>
                                      <p:to>
                                        <p:strVal val="visible"/>
                                      </p:to>
                                    </p:set>
                                    <p:animEffect transition="in" filter="fade">
                                      <p:cBhvr>
                                        <p:cTn id="42" dur="1000"/>
                                        <p:tgtEl>
                                          <p:spTgt spid="1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Bookman Old Style"/>
              <a:buNone/>
            </a:pPr>
            <a:r>
              <a:rPr lang="en-US"/>
              <a:t>Types of Responsibilities</a:t>
            </a:r>
            <a:endParaRPr/>
          </a:p>
        </p:txBody>
      </p:sp>
      <p:sp>
        <p:nvSpPr>
          <p:cNvPr id="162" name="Google Shape;162;p2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76"/>
              <a:buChar char="🞂"/>
            </a:pPr>
            <a:r>
              <a:rPr lang="en-US"/>
              <a:t>Personal responsibility</a:t>
            </a:r>
            <a:endParaRPr/>
          </a:p>
          <a:p>
            <a:pPr marL="274320" lvl="0" indent="-274320" algn="l" rtl="0">
              <a:spcBef>
                <a:spcPts val="600"/>
              </a:spcBef>
              <a:spcAft>
                <a:spcPts val="0"/>
              </a:spcAft>
              <a:buSzPts val="1976"/>
              <a:buNone/>
            </a:pPr>
            <a:r>
              <a:rPr lang="en-US"/>
              <a:t>	</a:t>
            </a:r>
            <a:r>
              <a:rPr lang="en-US" sz="1800"/>
              <a:t>the idea that human beings choose, instigate, or otherwise cause their own actions</a:t>
            </a:r>
            <a:endParaRPr/>
          </a:p>
          <a:p>
            <a:pPr marL="274320" lvl="0" indent="-274320" algn="l" rtl="0">
              <a:spcBef>
                <a:spcPts val="600"/>
              </a:spcBef>
              <a:spcAft>
                <a:spcPts val="0"/>
              </a:spcAft>
              <a:buSzPts val="1976"/>
              <a:buNone/>
            </a:pPr>
            <a:endParaRPr/>
          </a:p>
          <a:p>
            <a:pPr marL="274320" lvl="0" indent="-274320" algn="l" rtl="0">
              <a:spcBef>
                <a:spcPts val="600"/>
              </a:spcBef>
              <a:spcAft>
                <a:spcPts val="0"/>
              </a:spcAft>
              <a:buSzPts val="1976"/>
              <a:buChar char="🞂"/>
            </a:pPr>
            <a:r>
              <a:rPr lang="en-US"/>
              <a:t>Social responsibility</a:t>
            </a:r>
            <a:endParaRPr/>
          </a:p>
          <a:p>
            <a:pPr marL="274320" lvl="0" indent="-274320" algn="l" rtl="0">
              <a:spcBef>
                <a:spcPts val="600"/>
              </a:spcBef>
              <a:spcAft>
                <a:spcPts val="0"/>
              </a:spcAft>
              <a:buSzPts val="2128"/>
              <a:buNone/>
            </a:pPr>
            <a:r>
              <a:rPr lang="en-US" sz="2800"/>
              <a:t>	</a:t>
            </a:r>
            <a:r>
              <a:rPr lang="en-US" sz="1800"/>
              <a:t>an ethical framework and suggests that an entity, be it an organization or individual, has an obligation to act for the benefit of society at large</a:t>
            </a:r>
            <a:endParaRPr/>
          </a:p>
          <a:p>
            <a:pPr marL="274320" lvl="0" indent="-148844" algn="l" rtl="0">
              <a:spcBef>
                <a:spcPts val="600"/>
              </a:spcBef>
              <a:spcAft>
                <a:spcPts val="0"/>
              </a:spcAft>
              <a:buSzPts val="1976"/>
              <a:buNone/>
            </a:pPr>
            <a:endParaRPr/>
          </a:p>
          <a:p>
            <a:pPr marL="274320" lvl="0" indent="-274320" algn="l" rtl="0">
              <a:spcBef>
                <a:spcPts val="600"/>
              </a:spcBef>
              <a:spcAft>
                <a:spcPts val="0"/>
              </a:spcAft>
              <a:buSzPts val="1976"/>
              <a:buChar char="🞂"/>
            </a:pPr>
            <a:r>
              <a:rPr lang="en-US"/>
              <a:t>Moral responsibility</a:t>
            </a:r>
            <a:endParaRPr/>
          </a:p>
          <a:p>
            <a:pPr marL="274320" lvl="0" indent="-274320" algn="l" rtl="0">
              <a:spcBef>
                <a:spcPts val="600"/>
              </a:spcBef>
              <a:spcAft>
                <a:spcPts val="0"/>
              </a:spcAft>
              <a:buSzPts val="1976"/>
              <a:buNone/>
            </a:pPr>
            <a:endParaRPr/>
          </a:p>
          <a:p>
            <a:pPr marL="274320" lvl="0" indent="-274320" algn="l" rtl="0">
              <a:spcBef>
                <a:spcPts val="600"/>
              </a:spcBef>
              <a:spcAft>
                <a:spcPts val="0"/>
              </a:spcAft>
              <a:buSzPts val="1976"/>
              <a:buChar char="🞂"/>
            </a:pPr>
            <a:r>
              <a:rPr lang="en-US"/>
              <a:t>Legal responsibility</a:t>
            </a:r>
            <a:endParaRPr/>
          </a:p>
        </p:txBody>
      </p:sp>
      <p:pic>
        <p:nvPicPr>
          <p:cNvPr id="4" name="Picture 3"/>
          <p:cNvPicPr>
            <a:picLocks noChangeAspect="1" noChangeArrowheads="1"/>
          </p:cNvPicPr>
          <p:nvPr/>
        </p:nvPicPr>
        <p:blipFill>
          <a:blip r:embed="rId3" cstate="print"/>
          <a:srcRect/>
          <a:stretch>
            <a:fillRect/>
          </a:stretch>
        </p:blipFill>
        <p:spPr bwMode="auto">
          <a:xfrm>
            <a:off x="28136" y="56272"/>
            <a:ext cx="1600200" cy="457200"/>
          </a:xfrm>
          <a:prstGeom prst="rect">
            <a:avLst/>
          </a:prstGeom>
          <a:noFill/>
          <a:ln w="9525">
            <a:noFill/>
            <a:miter lim="800000"/>
            <a:headEnd/>
            <a:tailEnd/>
          </a:ln>
        </p:spPr>
      </p:pic>
      <p:sp>
        <p:nvSpPr>
          <p:cNvPr id="5" name="TextBox 4">
            <a:extLst>
              <a:ext uri="{FF2B5EF4-FFF2-40B4-BE49-F238E27FC236}">
                <a16:creationId xmlns:a16="http://schemas.microsoft.com/office/drawing/2014/main" id="{6159A576-5FB0-482E-BDD1-D6E554155FF4}"/>
              </a:ext>
            </a:extLst>
          </p:cNvPr>
          <p:cNvSpPr txBox="1"/>
          <p:nvPr/>
        </p:nvSpPr>
        <p:spPr>
          <a:xfrm>
            <a:off x="187478" y="6178062"/>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Centre</a:t>
            </a:r>
          </a:p>
          <a:p>
            <a:r>
              <a:rPr lang="en-IN" sz="1200" b="1" i="1" dirty="0">
                <a:solidFill>
                  <a:schemeClr val="bg1">
                    <a:lumMod val="50000"/>
                  </a:schemeClr>
                </a:solidFill>
                <a:latin typeface="Times New Roman" pitchFamily="18" charset="0"/>
                <a:cs typeface="Times New Roman" pitchFamily="18" charset="0"/>
              </a:rPr>
              <a:t>SRMIST – </a:t>
            </a:r>
            <a:r>
              <a:rPr lang="en-IN" sz="1200" b="1" i="1" dirty="0" err="1">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500"/>
                                        <p:tgtEl>
                                          <p:spTgt spid="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1" end="1"/>
                                            </p:txEl>
                                          </p:spTgt>
                                        </p:tgtEl>
                                        <p:attrNameLst>
                                          <p:attrName>style.visibility</p:attrName>
                                        </p:attrNameLst>
                                      </p:cBhvr>
                                      <p:to>
                                        <p:strVal val="visible"/>
                                      </p:to>
                                    </p:set>
                                    <p:animEffect transition="in" filter="fade">
                                      <p:cBhvr>
                                        <p:cTn id="12" dur="500"/>
                                        <p:tgtEl>
                                          <p:spTgt spid="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Effect transition="in" filter="fade">
                                      <p:cBhvr>
                                        <p:cTn id="17" dur="500"/>
                                        <p:tgtEl>
                                          <p:spTgt spid="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xEl>
                                              <p:pRg st="3" end="3"/>
                                            </p:txEl>
                                          </p:spTgt>
                                        </p:tgtEl>
                                        <p:attrNameLst>
                                          <p:attrName>style.visibility</p:attrName>
                                        </p:attrNameLst>
                                      </p:cBhvr>
                                      <p:to>
                                        <p:strVal val="visible"/>
                                      </p:to>
                                    </p:set>
                                    <p:animEffect transition="in" filter="fade">
                                      <p:cBhvr>
                                        <p:cTn id="22" dur="500"/>
                                        <p:tgtEl>
                                          <p:spTgt spid="1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2">
                                            <p:txEl>
                                              <p:pRg st="5" end="5"/>
                                            </p:txEl>
                                          </p:spTgt>
                                        </p:tgtEl>
                                        <p:attrNameLst>
                                          <p:attrName>style.visibility</p:attrName>
                                        </p:attrNameLst>
                                      </p:cBhvr>
                                      <p:to>
                                        <p:strVal val="visible"/>
                                      </p:to>
                                    </p:set>
                                    <p:animEffect transition="in" filter="fade">
                                      <p:cBhvr>
                                        <p:cTn id="32" dur="500"/>
                                        <p:tgtEl>
                                          <p:spTgt spid="1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2">
                                            <p:txEl>
                                              <p:pRg st="6" end="6"/>
                                            </p:txEl>
                                          </p:spTgt>
                                        </p:tgtEl>
                                        <p:attrNameLst>
                                          <p:attrName>style.visibility</p:attrName>
                                        </p:attrNameLst>
                                      </p:cBhvr>
                                      <p:to>
                                        <p:strVal val="visible"/>
                                      </p:to>
                                    </p:set>
                                    <p:animEffect transition="in" filter="fade">
                                      <p:cBhvr>
                                        <p:cTn id="37" dur="500"/>
                                        <p:tgtEl>
                                          <p:spTgt spid="1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2">
                                            <p:txEl>
                                              <p:pRg st="7" end="7"/>
                                            </p:txEl>
                                          </p:spTgt>
                                        </p:tgtEl>
                                        <p:attrNameLst>
                                          <p:attrName>style.visibility</p:attrName>
                                        </p:attrNameLst>
                                      </p:cBhvr>
                                      <p:to>
                                        <p:strVal val="visible"/>
                                      </p:to>
                                    </p:set>
                                    <p:animEffect transition="in" filter="fade">
                                      <p:cBhvr>
                                        <p:cTn id="42" dur="500"/>
                                        <p:tgtEl>
                                          <p:spTgt spid="1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2">
                                            <p:txEl>
                                              <p:pRg st="8" end="8"/>
                                            </p:txEl>
                                          </p:spTgt>
                                        </p:tgtEl>
                                        <p:attrNameLst>
                                          <p:attrName>style.visibility</p:attrName>
                                        </p:attrNameLst>
                                      </p:cBhvr>
                                      <p:to>
                                        <p:strVal val="visible"/>
                                      </p:to>
                                    </p:set>
                                    <p:animEffect transition="in" filter="fade">
                                      <p:cBhvr>
                                        <p:cTn id="47" dur="500"/>
                                        <p:tgtEl>
                                          <p:spTgt spid="1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218</Words>
  <Application>Microsoft Office PowerPoint</Application>
  <PresentationFormat>On-screen Show (4:3)</PresentationFormat>
  <Paragraphs>79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SOCIAL ENGINEERING</vt:lpstr>
      <vt:lpstr>What is society?</vt:lpstr>
      <vt:lpstr>Evolution of society</vt:lpstr>
      <vt:lpstr>What is Social Engineering?</vt:lpstr>
      <vt:lpstr>Types of Social Engineering</vt:lpstr>
      <vt:lpstr>Difference between Piecemeal &amp; Utopian</vt:lpstr>
      <vt:lpstr>Social and Emotional Learning</vt:lpstr>
      <vt:lpstr>Personal Awareness</vt:lpstr>
      <vt:lpstr>Types of Responsibilities</vt:lpstr>
      <vt:lpstr>Personal responsibilities</vt:lpstr>
      <vt:lpstr>Three facets of Personal Awareness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nancy</dc:creator>
  <cp:lastModifiedBy>null</cp:lastModifiedBy>
  <cp:revision>6</cp:revision>
  <dcterms:modified xsi:type="dcterms:W3CDTF">2023-02-08T16:49:30Z</dcterms:modified>
</cp:coreProperties>
</file>