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9144000"/>
  <p:notesSz cx="6858000" cy="9144000"/>
  <p:embeddedFontLst>
    <p:embeddedFont>
      <p:font typeface="Libre Franklin"/>
      <p:regular r:id="rId26"/>
      <p:bold r:id="rId27"/>
      <p:italic r:id="rId28"/>
      <p:boldItalic r:id="rId29"/>
    </p:embeddedFont>
    <p:embeddedFont>
      <p:font typeface="Libre Baskerville"/>
      <p:regular r:id="rId30"/>
      <p:bold r:id="rId31"/>
      <p: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3" roundtripDataSignature="AMtx7miqnY4o2zVrFhlFJGMxm7KPHHNY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ibreFranklin-regular.fntdata"/><Relationship Id="rId25" Type="http://schemas.openxmlformats.org/officeDocument/2006/relationships/slide" Target="slides/slide20.xml"/><Relationship Id="rId28" Type="http://schemas.openxmlformats.org/officeDocument/2006/relationships/font" Target="fonts/LibreFranklin-italic.fntdata"/><Relationship Id="rId27" Type="http://schemas.openxmlformats.org/officeDocument/2006/relationships/font" Target="fonts/LibreFranklin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ibreFranklin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ibreBaskerville-bold.fntdata"/><Relationship Id="rId30" Type="http://schemas.openxmlformats.org/officeDocument/2006/relationships/font" Target="fonts/LibreBaskerville-regular.fntdata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font" Target="fonts/LibreBaskerville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0" name="Google Shape;15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5" name="Google Shape;15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1" name="Google Shape;16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7" name="Google Shape;16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9" name="Google Shape;17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4" name="Google Shape;184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9" name="Google Shape;189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5" name="Google Shape;195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0" name="Google Shape;200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6" name="Google Shape;206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9" name="Google Shape;13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" name="Google Shape;14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blipFill rotWithShape="1">
          <a:blip r:embed="rId2">
            <a:alphaModFix/>
          </a:blip>
          <a:tile algn="tl" flip="none" tx="0" sx="55000" ty="0" sy="55000"/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5" name="Google Shape;15;p2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fmla="val 4929" name="adj"/>
            </a:avLst>
          </a:prstGeom>
          <a:blipFill rotWithShape="1">
            <a:blip r:embed="rId2">
              <a:alphaModFix/>
            </a:blip>
            <a:tile algn="tl" flip="none" tx="0" sx="55000" ty="0" sy="55000"/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6" name="Google Shape;16;p22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210"/>
              <a:buNone/>
              <a:defRPr sz="2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3pPr>
            <a:lvl4pPr lvl="3" algn="ctr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440"/>
              <a:buNone/>
              <a:defRPr/>
            </a:lvl4pPr>
            <a:lvl5pPr lvl="4" algn="ctr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7" name="Google Shape;17;p22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2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2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0" name="Google Shape;20;p22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1" name="Google Shape;21;p22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2" name="Google Shape;22;p22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3" name="Google Shape;23;p22"/>
          <p:cNvSpPr txBox="1"/>
          <p:nvPr>
            <p:ph type="ctrTitle"/>
          </p:nvPr>
        </p:nvSpPr>
        <p:spPr>
          <a:xfrm>
            <a:off x="457200" y="1505930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1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1"/>
          <p:cNvSpPr txBox="1"/>
          <p:nvPr>
            <p:ph idx="1" type="body"/>
          </p:nvPr>
        </p:nvSpPr>
        <p:spPr>
          <a:xfrm rot="5400000">
            <a:off x="2514600" y="-15240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31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1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1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2"/>
          <p:cNvSpPr txBox="1"/>
          <p:nvPr>
            <p:ph type="title"/>
          </p:nvPr>
        </p:nvSpPr>
        <p:spPr>
          <a:xfrm rot="5400000">
            <a:off x="4709477" y="2194564"/>
            <a:ext cx="5851525" cy="20116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2"/>
          <p:cNvSpPr txBox="1"/>
          <p:nvPr>
            <p:ph idx="1" type="body"/>
          </p:nvPr>
        </p:nvSpPr>
        <p:spPr>
          <a:xfrm rot="5400000">
            <a:off x="769937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32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2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2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3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3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3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3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9" name="Google Shape;29;p23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4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4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4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blipFill rotWithShape="1">
          <a:blip r:embed="rId2">
            <a:alphaModFix/>
          </a:blip>
          <a:tile algn="tl" flip="none" tx="0" sx="55000" ty="0" sy="55000"/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6" name="Google Shape;36;p25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fmla="val 4929" name="adj"/>
            </a:avLst>
          </a:prstGeom>
          <a:blipFill rotWithShape="1">
            <a:blip r:embed="rId2">
              <a:alphaModFix/>
            </a:blip>
            <a:tile algn="tl" flip="none" tx="0" sx="55000" ty="0" sy="55000"/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7" name="Google Shape;37;p25"/>
          <p:cNvSpPr txBox="1"/>
          <p:nvPr>
            <p:ph type="title"/>
          </p:nvPr>
        </p:nvSpPr>
        <p:spPr>
          <a:xfrm>
            <a:off x="722313" y="9525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idx="1" type="body"/>
          </p:nvPr>
        </p:nvSpPr>
        <p:spPr>
          <a:xfrm>
            <a:off x="722313" y="2547938"/>
            <a:ext cx="7772400" cy="133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04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400"/>
              <a:buFont typeface="Libre Baskerville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25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11" type="ftr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5"/>
          <p:cNvSpPr/>
          <p:nvPr/>
        </p:nvSpPr>
        <p:spPr>
          <a:xfrm flipH="1" rot="10800000">
            <a:off x="69412" y="2376830"/>
            <a:ext cx="9013515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2" name="Google Shape;42;p25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3" name="Google Shape;43;p25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4" name="Google Shape;44;p25"/>
          <p:cNvSpPr/>
          <p:nvPr>
            <p:ph idx="12" type="sldNum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6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6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6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6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50" name="Google Shape;50;p26"/>
          <p:cNvSpPr txBox="1"/>
          <p:nvPr>
            <p:ph idx="1" type="body"/>
          </p:nvPr>
        </p:nvSpPr>
        <p:spPr>
          <a:xfrm>
            <a:off x="91440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6"/>
          <p:cNvSpPr txBox="1"/>
          <p:nvPr>
            <p:ph idx="2" type="body"/>
          </p:nvPr>
        </p:nvSpPr>
        <p:spPr>
          <a:xfrm>
            <a:off x="493395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7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7"/>
          <p:cNvSpPr txBox="1"/>
          <p:nvPr>
            <p:ph idx="1" type="body"/>
          </p:nvPr>
        </p:nvSpPr>
        <p:spPr>
          <a:xfrm>
            <a:off x="9144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600"/>
              <a:buFont typeface="Libre Baskerville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7"/>
          <p:cNvSpPr txBox="1"/>
          <p:nvPr>
            <p:ph idx="2" type="body"/>
          </p:nvPr>
        </p:nvSpPr>
        <p:spPr>
          <a:xfrm>
            <a:off x="49530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600"/>
              <a:buFont typeface="Libre Baskerville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7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7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59" name="Google Shape;59;p27"/>
          <p:cNvSpPr txBox="1"/>
          <p:nvPr>
            <p:ph idx="3" type="body"/>
          </p:nvPr>
        </p:nvSpPr>
        <p:spPr>
          <a:xfrm>
            <a:off x="9144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4" type="body"/>
          </p:nvPr>
        </p:nvSpPr>
        <p:spPr>
          <a:xfrm>
            <a:off x="49530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8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8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8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8" name="Google Shape;68;p29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9" name="Google Shape;69;p29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9"/>
          <p:cNvSpPr txBox="1"/>
          <p:nvPr>
            <p:ph idx="1" type="body"/>
          </p:nvPr>
        </p:nvSpPr>
        <p:spPr>
          <a:xfrm>
            <a:off x="914400" y="1600200"/>
            <a:ext cx="190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900"/>
              <a:buFont typeface="Libre Baskerville"/>
              <a:buNone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9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9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9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74" name="Google Shape;74;p29"/>
          <p:cNvSpPr txBox="1"/>
          <p:nvPr>
            <p:ph idx="2" type="body"/>
          </p:nvPr>
        </p:nvSpPr>
        <p:spPr>
          <a:xfrm>
            <a:off x="2971800" y="1600200"/>
            <a:ext cx="571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0"/>
          <p:cNvSpPr txBox="1"/>
          <p:nvPr>
            <p:ph type="title"/>
          </p:nvPr>
        </p:nvSpPr>
        <p:spPr>
          <a:xfrm>
            <a:off x="914400" y="4900550"/>
            <a:ext cx="7315200" cy="522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b="0"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0"/>
          <p:cNvSpPr txBox="1"/>
          <p:nvPr>
            <p:ph idx="1" type="body"/>
          </p:nvPr>
        </p:nvSpPr>
        <p:spPr>
          <a:xfrm>
            <a:off x="914400" y="5445825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360"/>
              <a:buFont typeface="Libre Baskerville"/>
              <a:buNone/>
              <a:defRPr sz="1600"/>
            </a:lvl1pPr>
            <a:lvl2pPr indent="-293369" lvl="1" marL="914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82575" lvl="2" marL="1371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850"/>
              <a:buChar char="⚫"/>
              <a:defRPr sz="1000"/>
            </a:lvl3pPr>
            <a:lvl4pPr indent="-274319" lvl="3" marL="1828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720"/>
              <a:buChar char="⚫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900"/>
              <a:buFont typeface="Libre Baskerville"/>
              <a:buChar char="o"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30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0"/>
          <p:cNvSpPr txBox="1"/>
          <p:nvPr>
            <p:ph idx="11" type="ftr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0"/>
          <p:cNvSpPr/>
          <p:nvPr>
            <p:ph idx="12" type="sldNum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81" name="Google Shape;81;p30"/>
          <p:cNvSpPr/>
          <p:nvPr/>
        </p:nvSpPr>
        <p:spPr>
          <a:xfrm flipH="1" rot="10800000">
            <a:off x="68307" y="4683555"/>
            <a:ext cx="900684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2" name="Google Shape;82;p30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3" name="Google Shape;83;p30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4" name="Google Shape;84;p30"/>
          <p:cNvSpPr/>
          <p:nvPr>
            <p:ph idx="2" type="pic"/>
          </p:nvPr>
        </p:nvSpPr>
        <p:spPr>
          <a:xfrm>
            <a:off x="68308" y="66675"/>
            <a:ext cx="9001873" cy="4581525"/>
          </a:xfrm>
          <a:prstGeom prst="round2SameRect">
            <a:avLst>
              <a:gd fmla="val 7101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" name="Google Shape;7;p21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" name="Google Shape;8;p21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1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935" lvl="0" marL="45720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0" name="Google Shape;10;p21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1" name="Google Shape;11;p21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2" name="Google Shape;12;p21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in.mathworks.com/help/stats/fitrtree.html" TargetMode="External"/><Relationship Id="rId4" Type="http://schemas.openxmlformats.org/officeDocument/2006/relationships/hyperlink" Target="https://in.mathworks.com/help/stats/fitrtree.html" TargetMode="External"/><Relationship Id="rId9" Type="http://schemas.openxmlformats.org/officeDocument/2006/relationships/hyperlink" Target="https://in.mathworks.com/help/stats/fitrtree.html" TargetMode="External"/><Relationship Id="rId5" Type="http://schemas.openxmlformats.org/officeDocument/2006/relationships/hyperlink" Target="https://in.mathworks.com/help/stats/fitrtree.html" TargetMode="External"/><Relationship Id="rId6" Type="http://schemas.openxmlformats.org/officeDocument/2006/relationships/hyperlink" Target="https://in.mathworks.com/help/stats/fitrtree.html" TargetMode="External"/><Relationship Id="rId7" Type="http://schemas.openxmlformats.org/officeDocument/2006/relationships/hyperlink" Target="https://in.mathworks.com/help/stats/fitrtree.html" TargetMode="External"/><Relationship Id="rId8" Type="http://schemas.openxmlformats.org/officeDocument/2006/relationships/hyperlink" Target="https://in.mathworks.com/help/stats/fitrtree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in.mathworks.com/help/stats/sample-data-sets.html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in.mathworks.com/videos/machine-learning-using-heart-sound-classification-example-1515709249154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youtube.com/watch?v=k4C4Ol1TD2w&amp;list=PLjfRmoYoxpNoaZmR2OTVrh-72YzLZBlJ2&amp;index=2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in.mathworks.com/help/stats/fitctree.html" TargetMode="External"/><Relationship Id="rId4" Type="http://schemas.openxmlformats.org/officeDocument/2006/relationships/hyperlink" Target="https://in.mathworks.com/help/stats/fitctree.html" TargetMode="External"/><Relationship Id="rId9" Type="http://schemas.openxmlformats.org/officeDocument/2006/relationships/hyperlink" Target="https://in.mathworks.com/help/stats/fitctree.html" TargetMode="External"/><Relationship Id="rId5" Type="http://schemas.openxmlformats.org/officeDocument/2006/relationships/hyperlink" Target="https://in.mathworks.com/help/stats/fitctree.html" TargetMode="External"/><Relationship Id="rId6" Type="http://schemas.openxmlformats.org/officeDocument/2006/relationships/hyperlink" Target="https://in.mathworks.com/help/stats/fitctree.html" TargetMode="External"/><Relationship Id="rId7" Type="http://schemas.openxmlformats.org/officeDocument/2006/relationships/hyperlink" Target="https://in.mathworks.com/help/stats/fitctree.html" TargetMode="External"/><Relationship Id="rId8" Type="http://schemas.openxmlformats.org/officeDocument/2006/relationships/hyperlink" Target="https://in.mathworks.com/help/stats/fitctree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in.mathworks.com/help/stats/classificationtree.compact.html" TargetMode="External"/><Relationship Id="rId4" Type="http://schemas.openxmlformats.org/officeDocument/2006/relationships/hyperlink" Target="https://in.mathworks.com/help/stats/classificationtree.compac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/>
          <p:nvPr>
            <p:ph type="ctrTitle"/>
          </p:nvPr>
        </p:nvSpPr>
        <p:spPr>
          <a:xfrm>
            <a:off x="457200" y="1505930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Libre Franklin"/>
              <a:buNone/>
            </a:pPr>
            <a:r>
              <a:rPr lang="en-IN"/>
              <a:t>CLASSIFICATION </a:t>
            </a:r>
            <a:br>
              <a:rPr lang="en-IN"/>
            </a:br>
            <a:r>
              <a:rPr lang="en-IN"/>
              <a:t>in </a:t>
            </a:r>
            <a:br>
              <a:rPr lang="en-IN"/>
            </a:br>
            <a:r>
              <a:rPr lang="en-IN"/>
              <a:t>MATLAB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1" lang="en-IN"/>
              <a:t>Train Regression Tree</a:t>
            </a:r>
            <a:endParaRPr/>
          </a:p>
        </p:txBody>
      </p:sp>
      <p:sp>
        <p:nvSpPr>
          <p:cNvPr id="158" name="Google Shape;158;p11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IN" u="sng">
                <a:solidFill>
                  <a:schemeClr val="hlink"/>
                </a:solidFill>
                <a:hlinkClick r:id="rId3"/>
              </a:rPr>
              <a:t>tree = fitrtree(Tbl,ResponseVarName)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IN" u="sng">
                <a:solidFill>
                  <a:schemeClr val="hlink"/>
                </a:solidFill>
                <a:hlinkClick r:id="rId4"/>
              </a:rPr>
              <a:t>tree = fitrtree(Tbl,formula)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IN" u="sng">
                <a:solidFill>
                  <a:schemeClr val="hlink"/>
                </a:solidFill>
                <a:hlinkClick r:id="rId5"/>
              </a:rPr>
              <a:t>tree = fitrtree(Tbl,Y)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IN" u="sng">
                <a:solidFill>
                  <a:schemeClr val="hlink"/>
                </a:solidFill>
                <a:hlinkClick r:id="rId6"/>
              </a:rPr>
              <a:t>tree = fitrtree(X,Y)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IN" u="sng">
                <a:solidFill>
                  <a:schemeClr val="hlink"/>
                </a:solidFill>
                <a:hlinkClick r:id="rId7"/>
              </a:rPr>
              <a:t>tree = fitrtree(</a:t>
            </a:r>
            <a:r>
              <a:rPr b="1" lang="en-IN" u="sng">
                <a:solidFill>
                  <a:schemeClr val="hlink"/>
                </a:solidFill>
                <a:hlinkClick r:id="rId8"/>
              </a:rPr>
              <a:t>___</a:t>
            </a:r>
            <a:r>
              <a:rPr lang="en-IN" u="sng">
                <a:solidFill>
                  <a:schemeClr val="hlink"/>
                </a:solidFill>
                <a:hlinkClick r:id="rId9"/>
              </a:rPr>
              <a:t>,Name,Value)</a:t>
            </a:r>
            <a:endParaRPr/>
          </a:p>
          <a:p>
            <a:pPr indent="-133985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1" lang="en-IN"/>
              <a:t>Train Regression Tree</a:t>
            </a:r>
            <a:endParaRPr/>
          </a:p>
        </p:txBody>
      </p:sp>
      <p:sp>
        <p:nvSpPr>
          <p:cNvPr id="164" name="Google Shape;164;p12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IN"/>
              <a:t>Create a regression tree using all observation in the carsmall data set. 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IN"/>
              <a:t>Consider the Horsepower and Weight vectors as predictor variables, and the MPG vector as the response.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1" lang="en-IN"/>
              <a:t>Train Regression Tree</a:t>
            </a:r>
            <a:endParaRPr/>
          </a:p>
        </p:txBody>
      </p:sp>
      <p:sp>
        <p:nvSpPr>
          <p:cNvPr id="170" name="Google Shape;170;p13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lang="en-IN">
                <a:solidFill>
                  <a:srgbClr val="FF0000"/>
                </a:solidFill>
              </a:rPr>
              <a:t>I/P Code :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IN"/>
              <a:t>	load carsmall % Contains Horsepower, Weight, MPG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IN"/>
              <a:t> 	X = [Horsepower Weight];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IN"/>
              <a:t>	 Mdl = fitrtree(X,MPG)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1" lang="en-IN"/>
              <a:t>Train Regression Tree</a:t>
            </a:r>
            <a:endParaRPr/>
          </a:p>
        </p:txBody>
      </p:sp>
      <p:sp>
        <p:nvSpPr>
          <p:cNvPr id="176" name="Google Shape;176;p14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lang="en-IN"/>
              <a:t>O/P: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IN"/>
              <a:t>		Mdl = RegressionTree 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IN"/>
              <a:t>		ResponseName: 'Y‘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IN"/>
              <a:t> 		CategoricalPredictors: [] 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IN"/>
              <a:t>		ResponseTransform: 'none' 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IN"/>
              <a:t>		NumObservations: 94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IN"/>
              <a:t>Sample Data set</a:t>
            </a:r>
            <a:endParaRPr/>
          </a:p>
        </p:txBody>
      </p:sp>
      <p:sp>
        <p:nvSpPr>
          <p:cNvPr id="192" name="Google Shape;192;p17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lang="en-IN" u="sng">
                <a:solidFill>
                  <a:schemeClr val="hlink"/>
                </a:solidFill>
                <a:hlinkClick r:id="rId3"/>
              </a:rPr>
              <a:t>https://in.mathworks.com/help/stats/sample-data-sets.html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IN"/>
              <a:t>Heart Sound Classification </a:t>
            </a:r>
            <a:endParaRPr/>
          </a:p>
        </p:txBody>
      </p:sp>
      <p:sp>
        <p:nvSpPr>
          <p:cNvPr id="203" name="Google Shape;203;p19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lang="en-IN" u="sng">
                <a:solidFill>
                  <a:schemeClr val="hlink"/>
                </a:solidFill>
                <a:hlinkClick r:id="rId3"/>
              </a:rPr>
              <a:t>https://in.mathworks.com/videos/machine-learning-using-heart-sound-classification-example-1515709249154.html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IN"/>
              <a:t>Classification</a:t>
            </a:r>
            <a:endParaRPr/>
          </a:p>
        </p:txBody>
      </p:sp>
      <p:sp>
        <p:nvSpPr>
          <p:cNvPr id="107" name="Google Shape;107;p2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IN"/>
              <a:t>Classification is a type of supervised machine learning in which an algorithm “learns” to classify new observations from examples of labeled data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t/>
            </a:r>
            <a:endParaRPr/>
          </a:p>
        </p:txBody>
      </p:sp>
      <p:sp>
        <p:nvSpPr>
          <p:cNvPr id="209" name="Google Shape;209;p20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lang="en-IN" u="sng">
                <a:solidFill>
                  <a:schemeClr val="hlink"/>
                </a:solidFill>
                <a:hlinkClick r:id="rId3"/>
              </a:rPr>
              <a:t>https://www.youtube.com/watch?v=k4C4Ol1TD2w&amp;list=PLjfRmoYoxpNoaZmR2OTVrh-72YzLZBlJ2&amp;index=2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IN"/>
              <a:t>Classification Tree / Decision Tree</a:t>
            </a:r>
            <a:endParaRPr/>
          </a:p>
        </p:txBody>
      </p:sp>
      <p:sp>
        <p:nvSpPr>
          <p:cNvPr id="113" name="Google Shape;113;p3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IN"/>
              <a:t>Decision trees, or classification trees and regression trees, predict responses to data. 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IN"/>
              <a:t>To predict a response, follow the decisions in the tree from the root (beginning) node down to a leaf node. 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IN"/>
              <a:t>The leaf node contains the response.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IN"/>
              <a:t>Classification trees give responses that are nominal, such as 'true' or 'false'. 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IN"/>
              <a:t>Regression trees give numeric responses.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>
            <p:ph idx="1" type="body"/>
          </p:nvPr>
        </p:nvSpPr>
        <p:spPr>
          <a:xfrm>
            <a:off x="457200" y="357166"/>
            <a:ext cx="8229600" cy="5768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IN"/>
              <a:t> Each step in a prediction involves checking the value of one predictor (variable)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IN"/>
              <a:t>This tree predicts classifications based on two predictors, x1 and x2. To predict, start at the top node, represented by a triangle (Δ)</a:t>
            </a:r>
            <a:endParaRPr/>
          </a:p>
          <a:p>
            <a:pPr indent="-133985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</p:txBody>
      </p:sp>
      <p:pic>
        <p:nvPicPr>
          <p:cNvPr descr="https://in.mathworks.com/help/stats/simple_tree.png" id="119" name="Google Shape;11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1736" y="3571876"/>
            <a:ext cx="2643206" cy="1828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1" lang="en-IN"/>
              <a:t>Train Classification Tree</a:t>
            </a:r>
            <a:endParaRPr/>
          </a:p>
        </p:txBody>
      </p:sp>
      <p:sp>
        <p:nvSpPr>
          <p:cNvPr id="125" name="Google Shape;125;p5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IN" u="sng">
                <a:solidFill>
                  <a:schemeClr val="hlink"/>
                </a:solidFill>
                <a:hlinkClick r:id="rId3"/>
              </a:rPr>
              <a:t>tree = fitctree(Tbl,ResponseVarName)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IN" u="sng">
                <a:solidFill>
                  <a:schemeClr val="hlink"/>
                </a:solidFill>
                <a:hlinkClick r:id="rId4"/>
              </a:rPr>
              <a:t>tree = fitctree(Tbl,formula)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IN" u="sng">
                <a:solidFill>
                  <a:schemeClr val="hlink"/>
                </a:solidFill>
                <a:hlinkClick r:id="rId5"/>
              </a:rPr>
              <a:t>tree = fitctree(Tbl,Y)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IN" u="sng">
                <a:solidFill>
                  <a:schemeClr val="hlink"/>
                </a:solidFill>
                <a:hlinkClick r:id="rId6"/>
              </a:rPr>
              <a:t>tree = fitctree(X,Y)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IN" u="sng">
                <a:solidFill>
                  <a:schemeClr val="hlink"/>
                </a:solidFill>
                <a:hlinkClick r:id="rId7"/>
              </a:rPr>
              <a:t>tree = fitctree(</a:t>
            </a:r>
            <a:r>
              <a:rPr b="1" lang="en-IN" u="sng">
                <a:solidFill>
                  <a:schemeClr val="hlink"/>
                </a:solidFill>
                <a:hlinkClick r:id="rId8"/>
              </a:rPr>
              <a:t>___</a:t>
            </a:r>
            <a:r>
              <a:rPr lang="en-IN" u="sng">
                <a:solidFill>
                  <a:schemeClr val="hlink"/>
                </a:solidFill>
                <a:hlinkClick r:id="rId9"/>
              </a:rPr>
              <a:t>,Name,Value)</a:t>
            </a:r>
            <a:endParaRPr/>
          </a:p>
          <a:p>
            <a:pPr indent="-133985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/>
          <p:nvPr>
            <p:ph type="title"/>
          </p:nvPr>
        </p:nvSpPr>
        <p:spPr>
          <a:xfrm>
            <a:off x="857224" y="714356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ibre Franklin"/>
              <a:buNone/>
            </a:pPr>
            <a:r>
              <a:rPr b="1" lang="en-IN"/>
              <a:t>Train Classification Tree</a:t>
            </a:r>
            <a:br>
              <a:rPr b="1" lang="en-IN"/>
            </a:br>
            <a:r>
              <a:rPr lang="en-IN"/>
              <a:t> Create a classification tree using the entire ionosphere data set.</a:t>
            </a:r>
            <a:endParaRPr/>
          </a:p>
        </p:txBody>
      </p:sp>
      <p:sp>
        <p:nvSpPr>
          <p:cNvPr id="131" name="Google Shape;131;p6"/>
          <p:cNvSpPr txBox="1"/>
          <p:nvPr>
            <p:ph idx="1" type="body"/>
          </p:nvPr>
        </p:nvSpPr>
        <p:spPr>
          <a:xfrm>
            <a:off x="500034" y="200024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en-IN">
                <a:solidFill>
                  <a:srgbClr val="FF0000"/>
                </a:solidFill>
              </a:rPr>
              <a:t>I/P code :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ct val="85000"/>
              <a:buNone/>
            </a:pPr>
            <a:r>
              <a:rPr lang="en-IN"/>
              <a:t>       load ionosphere % Contains X and Y variables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ct val="85000"/>
              <a:buNone/>
            </a:pPr>
            <a:r>
              <a:rPr lang="en-IN"/>
              <a:t>       Mdl = fitctree(X,Y)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ct val="85000"/>
              <a:buNone/>
            </a:pPr>
            <a:r>
              <a:rPr lang="en-IN">
                <a:solidFill>
                  <a:srgbClr val="FF0000"/>
                </a:solidFill>
              </a:rPr>
              <a:t>O/P : 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ct val="85000"/>
              <a:buNone/>
            </a:pPr>
            <a:r>
              <a:rPr lang="en-IN"/>
              <a:t>			Mdl = ClassificationTree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ct val="85000"/>
              <a:buNone/>
            </a:pPr>
            <a:r>
              <a:rPr lang="en-IN"/>
              <a:t> 			ResponseName: 'Y' 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ct val="85000"/>
              <a:buNone/>
            </a:pPr>
            <a:r>
              <a:rPr lang="en-IN"/>
              <a:t>			CategoricalPredictors: [] 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ct val="85000"/>
              <a:buNone/>
            </a:pPr>
            <a:r>
              <a:rPr lang="en-IN"/>
              <a:t>			ClassNames: {'b' 'g'} 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ct val="85000"/>
              <a:buNone/>
            </a:pPr>
            <a:r>
              <a:rPr lang="en-IN"/>
              <a:t>			ScoreTransform: 'none' 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ct val="85000"/>
              <a:buNone/>
            </a:pPr>
            <a:r>
              <a:rPr lang="en-IN"/>
              <a:t>			NumObservations: 351 </a:t>
            </a:r>
            <a:br>
              <a:rPr lang="en-IN"/>
            </a:b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IN"/>
              <a:t>Compact Classification Tree</a:t>
            </a:r>
            <a:endParaRPr/>
          </a:p>
        </p:txBody>
      </p:sp>
      <p:sp>
        <p:nvSpPr>
          <p:cNvPr id="147" name="Google Shape;147;p9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IN" u="sng">
                <a:solidFill>
                  <a:schemeClr val="hlink"/>
                </a:solidFill>
                <a:hlinkClick r:id="rId3"/>
              </a:rPr>
              <a:t>ctree</a:t>
            </a:r>
            <a:r>
              <a:rPr lang="en-IN"/>
              <a:t> = compact(</a:t>
            </a:r>
            <a:r>
              <a:rPr lang="en-IN" u="sng">
                <a:solidFill>
                  <a:schemeClr val="hlink"/>
                </a:solidFill>
                <a:hlinkClick r:id="rId4"/>
              </a:rPr>
              <a:t>tree</a:t>
            </a:r>
            <a:r>
              <a:rPr lang="en-IN"/>
              <a:t>) 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IN"/>
              <a:t>creates a compact version of tree.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