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Lst>
  <p:sldSz cy="6858000" cx="12192000"/>
  <p:notesSz cx="6858000" cy="9144000"/>
  <p:embeddedFontLst>
    <p:embeddedFont>
      <p:font typeface="Roboto"/>
      <p:regular r:id="rId92"/>
      <p:bold r:id="rId93"/>
      <p:italic r:id="rId94"/>
      <p:boldItalic r:id="rId95"/>
    </p:embeddedFont>
    <p:embeddedFont>
      <p:font typeface="Libre Baskerville"/>
      <p:regular r:id="rId96"/>
      <p:bold r:id="rId97"/>
      <p: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99" roundtripDataSignature="AMtx7miDUes2aAghvakZNny8r9JMSh1Q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oboto-boldItalic.fntdata"/><Relationship Id="rId94" Type="http://schemas.openxmlformats.org/officeDocument/2006/relationships/font" Target="fonts/Roboto-italic.fntdata"/><Relationship Id="rId97" Type="http://schemas.openxmlformats.org/officeDocument/2006/relationships/font" Target="fonts/LibreBaskerville-bold.fntdata"/><Relationship Id="rId96" Type="http://schemas.openxmlformats.org/officeDocument/2006/relationships/font" Target="fonts/LibreBaskerville-regular.fntdata"/><Relationship Id="rId11" Type="http://schemas.openxmlformats.org/officeDocument/2006/relationships/slide" Target="slides/slide6.xml"/><Relationship Id="rId99" Type="http://customschemas.google.com/relationships/presentationmetadata" Target="metadata"/><Relationship Id="rId10" Type="http://schemas.openxmlformats.org/officeDocument/2006/relationships/slide" Target="slides/slide5.xml"/><Relationship Id="rId98" Type="http://schemas.openxmlformats.org/officeDocument/2006/relationships/font" Target="fonts/LibreBaskerville-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font" Target="fonts/Roboto-bold.fntdata"/><Relationship Id="rId92" Type="http://schemas.openxmlformats.org/officeDocument/2006/relationships/font" Target="fonts/Robot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9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9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9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9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9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9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9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9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9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9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9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6"/>
          <p:cNvSpPr/>
          <p:nvPr>
            <p:ph idx="2" type="pic"/>
          </p:nvPr>
        </p:nvSpPr>
        <p:spPr>
          <a:xfrm>
            <a:off x="5183188" y="987425"/>
            <a:ext cx="6172200" cy="4873625"/>
          </a:xfrm>
          <a:prstGeom prst="rect">
            <a:avLst/>
          </a:prstGeom>
          <a:noFill/>
          <a:ln>
            <a:noFill/>
          </a:ln>
        </p:spPr>
      </p:sp>
      <p:sp>
        <p:nvSpPr>
          <p:cNvPr id="69" name="Google Shape;69;p9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87"/>
          <p:cNvPicPr preferRelativeResize="0"/>
          <p:nvPr/>
        </p:nvPicPr>
        <p:blipFill rotWithShape="1">
          <a:blip r:embed="rId1">
            <a:alphaModFix/>
          </a:blip>
          <a:srcRect b="0" l="0" r="0" t="0"/>
          <a:stretch/>
        </p:blipFill>
        <p:spPr>
          <a:xfrm>
            <a:off x="10206186" y="0"/>
            <a:ext cx="1941317" cy="11083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3.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 Id="rId3" Type="http://schemas.openxmlformats.org/officeDocument/2006/relationships/image" Target="../media/image2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 Id="rId3" Type="http://schemas.openxmlformats.org/officeDocument/2006/relationships/image" Target="../media/image2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 Id="rId3" Type="http://schemas.openxmlformats.org/officeDocument/2006/relationships/image" Target="../media/image2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idx="1" type="subTitle"/>
          </p:nvPr>
        </p:nvSpPr>
        <p:spPr>
          <a:xfrm>
            <a:off x="0" y="3302572"/>
            <a:ext cx="11629622"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5400"/>
              <a:buNone/>
            </a:pPr>
            <a:r>
              <a:rPr b="1" lang="en-IN" sz="5400">
                <a:latin typeface="Libre Baskerville"/>
                <a:ea typeface="Libre Baskerville"/>
                <a:cs typeface="Libre Baskerville"/>
                <a:sym typeface="Libre Baskerville"/>
              </a:rPr>
              <a:t>UNIT II </a:t>
            </a:r>
            <a:endParaRPr/>
          </a:p>
          <a:p>
            <a:pPr indent="0" lvl="0" marL="0" rtl="0" algn="ctr">
              <a:lnSpc>
                <a:spcPct val="90000"/>
              </a:lnSpc>
              <a:spcBef>
                <a:spcPts val="1000"/>
              </a:spcBef>
              <a:spcAft>
                <a:spcPts val="0"/>
              </a:spcAft>
              <a:buClr>
                <a:schemeClr val="dk1"/>
              </a:buClr>
              <a:buSzPts val="5400"/>
              <a:buNone/>
            </a:pPr>
            <a:r>
              <a:rPr b="1" lang="en-IN" sz="5400">
                <a:latin typeface="Libre Baskerville"/>
                <a:ea typeface="Libre Baskerville"/>
                <a:cs typeface="Libre Baskerville"/>
                <a:sym typeface="Libre Baskerville"/>
              </a:rPr>
              <a:t>Context free grammar and Language</a:t>
            </a:r>
            <a:endParaRPr b="1" sz="5400">
              <a:latin typeface="Libre Baskerville"/>
              <a:ea typeface="Libre Baskerville"/>
              <a:cs typeface="Libre Baskerville"/>
              <a:sym typeface="Libre Baskerville"/>
            </a:endParaRPr>
          </a:p>
        </p:txBody>
      </p:sp>
      <p:sp>
        <p:nvSpPr>
          <p:cNvPr id="90" name="Google Shape;90;p1"/>
          <p:cNvSpPr txBox="1"/>
          <p:nvPr/>
        </p:nvSpPr>
        <p:spPr>
          <a:xfrm>
            <a:off x="-133165" y="742785"/>
            <a:ext cx="11353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600" u="none" cap="none" strike="noStrike">
                <a:solidFill>
                  <a:schemeClr val="dk1"/>
                </a:solidFill>
                <a:latin typeface="Libre Baskerville"/>
                <a:ea typeface="Libre Baskerville"/>
                <a:cs typeface="Libre Baskerville"/>
                <a:sym typeface="Libre Baskerville"/>
              </a:rPr>
              <a:t>18CSC301T FORMAL LANGUAGE AND AUTOMATA</a:t>
            </a:r>
            <a:endParaRPr b="1" i="0" sz="1800" u="none" cap="none" strike="noStrike">
              <a:solidFill>
                <a:schemeClr val="dk1"/>
              </a:solidFill>
              <a:latin typeface="Calibri"/>
              <a:ea typeface="Calibri"/>
              <a:cs typeface="Calibri"/>
              <a:sym typeface="Calibri"/>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Type 0: Unrestricted Grammar:</a:t>
            </a:r>
            <a:endParaRPr/>
          </a:p>
        </p:txBody>
      </p:sp>
      <p:sp>
        <p:nvSpPr>
          <p:cNvPr id="199" name="Google Shape;199;p10"/>
          <p:cNvSpPr txBox="1"/>
          <p:nvPr>
            <p:ph idx="1" type="body"/>
          </p:nvPr>
        </p:nvSpPr>
        <p:spPr>
          <a:xfrm>
            <a:off x="838200" y="1463050"/>
            <a:ext cx="10515600" cy="5395200"/>
          </a:xfrm>
          <a:prstGeom prst="rect">
            <a:avLst/>
          </a:prstGeom>
          <a:noFill/>
          <a:ln>
            <a:noFill/>
          </a:ln>
        </p:spPr>
        <p:txBody>
          <a:bodyPr anchorCtr="0" anchor="t" bIns="45700" lIns="91425" spcFirstLastPara="1" rIns="91425" wrap="square" tIns="45700">
            <a:normAutofit fontScale="77500" lnSpcReduction="20000"/>
          </a:bodyPr>
          <a:lstStyle/>
          <a:p>
            <a:pPr indent="-251459" lvl="0" marL="228600" rtl="0" algn="l">
              <a:lnSpc>
                <a:spcPct val="90000"/>
              </a:lnSpc>
              <a:spcBef>
                <a:spcPts val="0"/>
              </a:spcBef>
              <a:spcAft>
                <a:spcPts val="0"/>
              </a:spcAft>
              <a:buClr>
                <a:schemeClr val="dk1"/>
              </a:buClr>
              <a:buSzPct val="100000"/>
              <a:buChar char="•"/>
            </a:pPr>
            <a:r>
              <a:rPr lang="en-IN" sz="2400"/>
              <a:t>Type-0 grammars include all formal grammars.</a:t>
            </a:r>
            <a:endParaRPr/>
          </a:p>
          <a:p>
            <a:pPr indent="-251459" lvl="0" marL="228600" rtl="0" algn="l">
              <a:lnSpc>
                <a:spcPct val="90000"/>
              </a:lnSpc>
              <a:spcBef>
                <a:spcPts val="1000"/>
              </a:spcBef>
              <a:spcAft>
                <a:spcPts val="0"/>
              </a:spcAft>
              <a:buClr>
                <a:schemeClr val="dk1"/>
              </a:buClr>
              <a:buSzPct val="100000"/>
              <a:buChar char="•"/>
            </a:pPr>
            <a:r>
              <a:rPr lang="en-IN" sz="2400"/>
              <a:t> Type 0 grammar languages are recognized by Turing Machine.</a:t>
            </a:r>
            <a:endParaRPr/>
          </a:p>
          <a:p>
            <a:pPr indent="-251459" lvl="0" marL="228600" rtl="0" algn="l">
              <a:lnSpc>
                <a:spcPct val="90000"/>
              </a:lnSpc>
              <a:spcBef>
                <a:spcPts val="1000"/>
              </a:spcBef>
              <a:spcAft>
                <a:spcPts val="0"/>
              </a:spcAft>
              <a:buClr>
                <a:schemeClr val="dk1"/>
              </a:buClr>
              <a:buSzPct val="100000"/>
              <a:buChar char="•"/>
            </a:pPr>
            <a:r>
              <a:rPr lang="en-IN" sz="2400"/>
              <a:t> These languages are also known as the Recursively Enumerable languages.</a:t>
            </a:r>
            <a:endParaRPr/>
          </a:p>
          <a:p>
            <a:pPr indent="-251459" lvl="0" marL="228600" rtl="0" algn="l">
              <a:lnSpc>
                <a:spcPct val="90000"/>
              </a:lnSpc>
              <a:spcBef>
                <a:spcPts val="1000"/>
              </a:spcBef>
              <a:spcAft>
                <a:spcPts val="0"/>
              </a:spcAft>
              <a:buClr>
                <a:schemeClr val="dk1"/>
              </a:buClr>
              <a:buSzPct val="100000"/>
              <a:buChar char="•"/>
            </a:pPr>
            <a:r>
              <a:rPr lang="en-IN" sz="2400"/>
              <a:t>Grammar Production in the form of α → β </a:t>
            </a:r>
            <a:endParaRPr/>
          </a:p>
          <a:p>
            <a:pPr indent="-251459" lvl="0" marL="228600" rtl="0" algn="l">
              <a:lnSpc>
                <a:spcPct val="90000"/>
              </a:lnSpc>
              <a:spcBef>
                <a:spcPts val="1000"/>
              </a:spcBef>
              <a:spcAft>
                <a:spcPts val="0"/>
              </a:spcAft>
              <a:buClr>
                <a:schemeClr val="dk1"/>
              </a:buClr>
              <a:buSzPct val="100000"/>
              <a:buChar char="•"/>
            </a:pPr>
            <a:r>
              <a:rPr lang="en-IN" sz="2400"/>
              <a:t>where</a:t>
            </a:r>
            <a:endParaRPr/>
          </a:p>
          <a:p>
            <a:pPr indent="-228600" lvl="0" marL="228600" rtl="0" algn="l">
              <a:lnSpc>
                <a:spcPct val="90000"/>
              </a:lnSpc>
              <a:spcBef>
                <a:spcPts val="1000"/>
              </a:spcBef>
              <a:spcAft>
                <a:spcPts val="0"/>
              </a:spcAft>
              <a:buClr>
                <a:schemeClr val="dk1"/>
              </a:buClr>
              <a:buSzPct val="100000"/>
              <a:buNone/>
            </a:pPr>
            <a:r>
              <a:rPr lang="en-IN" sz="2400"/>
              <a:t>		α is ( V + T)* V ( V + T)*</a:t>
            </a:r>
            <a:br>
              <a:rPr lang="en-IN" sz="2400"/>
            </a:br>
            <a:r>
              <a:rPr lang="en-IN" sz="2400"/>
              <a:t>		V : Variables/NT   </a:t>
            </a:r>
            <a:br>
              <a:rPr lang="en-IN" sz="2400"/>
            </a:br>
            <a:r>
              <a:rPr lang="en-IN" sz="2400"/>
              <a:t>		T : Terminals.</a:t>
            </a:r>
            <a:endParaRPr/>
          </a:p>
          <a:p>
            <a:pPr indent="-228600" lvl="0" marL="228600" rtl="0" algn="l">
              <a:lnSpc>
                <a:spcPct val="90000"/>
              </a:lnSpc>
              <a:spcBef>
                <a:spcPts val="1000"/>
              </a:spcBef>
              <a:spcAft>
                <a:spcPts val="0"/>
              </a:spcAft>
              <a:buClr>
                <a:schemeClr val="dk1"/>
              </a:buClr>
              <a:buSzPct val="100000"/>
              <a:buNone/>
            </a:pPr>
            <a:r>
              <a:rPr lang="en-IN" sz="2400"/>
              <a:t>		β  is ( V + T )*.</a:t>
            </a:r>
            <a:endParaRPr/>
          </a:p>
          <a:p>
            <a:pPr indent="-251459" lvl="0" marL="228600" rtl="0" algn="l">
              <a:lnSpc>
                <a:spcPct val="90000"/>
              </a:lnSpc>
              <a:spcBef>
                <a:spcPts val="1000"/>
              </a:spcBef>
              <a:spcAft>
                <a:spcPts val="0"/>
              </a:spcAft>
              <a:buClr>
                <a:schemeClr val="dk1"/>
              </a:buClr>
              <a:buSzPct val="100000"/>
              <a:buChar char="•"/>
            </a:pPr>
            <a:r>
              <a:rPr lang="en-IN" sz="2400"/>
              <a:t>In type 0 there must be at least one variable on Left side of production.</a:t>
            </a:r>
            <a:br>
              <a:rPr lang="en-IN" sz="2400"/>
            </a:br>
            <a:r>
              <a:rPr lang="en-IN" sz="2400"/>
              <a:t> </a:t>
            </a:r>
            <a:endParaRPr/>
          </a:p>
          <a:p>
            <a:pPr indent="-228600" lvl="0" marL="228600" rtl="0" algn="l">
              <a:lnSpc>
                <a:spcPct val="90000"/>
              </a:lnSpc>
              <a:spcBef>
                <a:spcPts val="1000"/>
              </a:spcBef>
              <a:spcAft>
                <a:spcPts val="0"/>
              </a:spcAft>
              <a:buClr>
                <a:srgbClr val="FF0000"/>
              </a:buClr>
              <a:buSzPct val="100000"/>
              <a:buNone/>
            </a:pPr>
            <a:r>
              <a:rPr lang="en-IN" sz="2400">
                <a:solidFill>
                  <a:srgbClr val="FF0000"/>
                </a:solidFill>
              </a:rPr>
              <a:t>Example1 : 					   	Example2 : </a:t>
            </a:r>
            <a:endParaRPr/>
          </a:p>
          <a:p>
            <a:pPr indent="-228600" lvl="0" marL="228600" rtl="0" algn="l">
              <a:lnSpc>
                <a:spcPct val="90000"/>
              </a:lnSpc>
              <a:spcBef>
                <a:spcPts val="1000"/>
              </a:spcBef>
              <a:spcAft>
                <a:spcPts val="0"/>
              </a:spcAft>
              <a:buClr>
                <a:schemeClr val="dk1"/>
              </a:buClr>
              <a:buSzPct val="100000"/>
              <a:buNone/>
            </a:pPr>
            <a:r>
              <a:rPr lang="en-IN" sz="2400"/>
              <a:t>	Sab –&gt; ba 						S → ACaB                                                             </a:t>
            </a:r>
            <a:br>
              <a:rPr lang="en-IN" sz="2400"/>
            </a:br>
            <a:r>
              <a:rPr lang="en-IN" sz="2400"/>
              <a:t>A –&gt; S. 						Bc → acB </a:t>
            </a:r>
            <a:endParaRPr/>
          </a:p>
          <a:p>
            <a:pPr indent="-228600" lvl="0" marL="228600" rtl="0" algn="l">
              <a:lnSpc>
                <a:spcPct val="90000"/>
              </a:lnSpc>
              <a:spcBef>
                <a:spcPts val="1000"/>
              </a:spcBef>
              <a:spcAft>
                <a:spcPts val="0"/>
              </a:spcAft>
              <a:buClr>
                <a:schemeClr val="dk1"/>
              </a:buClr>
              <a:buSzPct val="100000"/>
              <a:buNone/>
            </a:pPr>
            <a:r>
              <a:rPr lang="en-IN" sz="2400"/>
              <a:t>Here, Variables are S, A and Terminals a, b.                 		CB → DB </a:t>
            </a:r>
            <a:endParaRPr/>
          </a:p>
          <a:p>
            <a:pPr indent="-228600" lvl="0" marL="228600" rtl="0" algn="l">
              <a:lnSpc>
                <a:spcPct val="90000"/>
              </a:lnSpc>
              <a:spcBef>
                <a:spcPts val="1000"/>
              </a:spcBef>
              <a:spcAft>
                <a:spcPts val="0"/>
              </a:spcAft>
              <a:buClr>
                <a:schemeClr val="dk1"/>
              </a:buClr>
              <a:buSzPct val="100000"/>
              <a:buNone/>
            </a:pPr>
            <a:r>
              <a:rPr lang="en-IN" sz="2400"/>
              <a:t>								aD → Db</a:t>
            </a:r>
            <a:endParaRPr/>
          </a:p>
          <a:p>
            <a:pPr indent="-133350" lvl="0" marL="228600" rtl="0" algn="l">
              <a:lnSpc>
                <a:spcPct val="90000"/>
              </a:lnSpc>
              <a:spcBef>
                <a:spcPts val="1000"/>
              </a:spcBef>
              <a:spcAft>
                <a:spcPts val="0"/>
              </a:spcAft>
              <a:buClr>
                <a:schemeClr val="dk1"/>
              </a:buClr>
              <a:buSzPct val="100000"/>
              <a:buNone/>
            </a:pPr>
            <a:r>
              <a:t/>
            </a:r>
            <a:endParaRPr sz="2400"/>
          </a:p>
        </p:txBody>
      </p:sp>
      <p:sp>
        <p:nvSpPr>
          <p:cNvPr id="200" name="Google Shape;20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Type 1: Context Sensitive Grammar</a:t>
            </a:r>
            <a:endParaRPr/>
          </a:p>
        </p:txBody>
      </p:sp>
      <p:sp>
        <p:nvSpPr>
          <p:cNvPr id="206" name="Google Shape;206;p11"/>
          <p:cNvSpPr txBox="1"/>
          <p:nvPr>
            <p:ph idx="1" type="body"/>
          </p:nvPr>
        </p:nvSpPr>
        <p:spPr>
          <a:xfrm>
            <a:off x="1981200" y="1600200"/>
            <a:ext cx="8229600" cy="48768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sz="2400"/>
              <a:t>Type-1 grammars generate the context-sensitive languages. </a:t>
            </a:r>
            <a:endParaRPr/>
          </a:p>
          <a:p>
            <a:pPr indent="-228600" lvl="0" marL="228600" rtl="0" algn="l">
              <a:lnSpc>
                <a:spcPct val="90000"/>
              </a:lnSpc>
              <a:spcBef>
                <a:spcPts val="1000"/>
              </a:spcBef>
              <a:spcAft>
                <a:spcPts val="0"/>
              </a:spcAft>
              <a:buClr>
                <a:schemeClr val="dk1"/>
              </a:buClr>
              <a:buSzPct val="100000"/>
              <a:buChar char="•"/>
            </a:pPr>
            <a:r>
              <a:rPr lang="en-IN" sz="2400"/>
              <a:t>The language generated by the grammar are recognized by the Linear Bound Automata(LBA)</a:t>
            </a:r>
            <a:endParaRPr/>
          </a:p>
          <a:p>
            <a:pPr indent="-228600" lvl="0" marL="228600" rtl="0" algn="l">
              <a:lnSpc>
                <a:spcPct val="90000"/>
              </a:lnSpc>
              <a:spcBef>
                <a:spcPts val="1000"/>
              </a:spcBef>
              <a:spcAft>
                <a:spcPts val="0"/>
              </a:spcAft>
              <a:buClr>
                <a:schemeClr val="dk1"/>
              </a:buClr>
              <a:buSzPct val="100000"/>
              <a:buNone/>
            </a:pPr>
            <a:r>
              <a:rPr lang="en-IN" sz="2400"/>
              <a:t>Rules:</a:t>
            </a:r>
            <a:endParaRPr/>
          </a:p>
          <a:p>
            <a:pPr indent="-457200" lvl="0" marL="457200" rtl="0" algn="l">
              <a:lnSpc>
                <a:spcPct val="90000"/>
              </a:lnSpc>
              <a:spcBef>
                <a:spcPts val="1000"/>
              </a:spcBef>
              <a:spcAft>
                <a:spcPts val="0"/>
              </a:spcAft>
              <a:buClr>
                <a:schemeClr val="dk1"/>
              </a:buClr>
              <a:buSzPct val="100000"/>
              <a:buFont typeface="Calibri"/>
              <a:buAutoNum type="arabicPeriod"/>
            </a:pPr>
            <a:r>
              <a:rPr lang="en-IN" sz="2400"/>
              <a:t>First of all Type 1 grammar should be Type 0. </a:t>
            </a:r>
            <a:endParaRPr/>
          </a:p>
          <a:p>
            <a:pPr indent="-457200" lvl="0" marL="457200" rtl="0" algn="l">
              <a:lnSpc>
                <a:spcPct val="90000"/>
              </a:lnSpc>
              <a:spcBef>
                <a:spcPts val="1000"/>
              </a:spcBef>
              <a:spcAft>
                <a:spcPts val="0"/>
              </a:spcAft>
              <a:buClr>
                <a:schemeClr val="dk1"/>
              </a:buClr>
              <a:buSzPct val="100000"/>
              <a:buFont typeface="Calibri"/>
              <a:buAutoNum type="arabicPeriod"/>
            </a:pPr>
            <a:r>
              <a:rPr lang="en-IN" sz="2400"/>
              <a:t>Grammar Production in the form of α → β </a:t>
            </a:r>
            <a:endParaRPr/>
          </a:p>
          <a:p>
            <a:pPr indent="-228600" lvl="0" marL="228600" rtl="0" algn="l">
              <a:lnSpc>
                <a:spcPct val="90000"/>
              </a:lnSpc>
              <a:spcBef>
                <a:spcPts val="1000"/>
              </a:spcBef>
              <a:spcAft>
                <a:spcPts val="0"/>
              </a:spcAft>
              <a:buClr>
                <a:schemeClr val="dk1"/>
              </a:buClr>
              <a:buSzPct val="100000"/>
              <a:buNone/>
            </a:pPr>
            <a:r>
              <a:rPr lang="en-IN" sz="2400"/>
              <a:t>Where,</a:t>
            </a:r>
            <a:endParaRPr/>
          </a:p>
          <a:p>
            <a:pPr indent="-228600" lvl="0" marL="228600" rtl="0" algn="l">
              <a:lnSpc>
                <a:spcPct val="90000"/>
              </a:lnSpc>
              <a:spcBef>
                <a:spcPts val="1000"/>
              </a:spcBef>
              <a:spcAft>
                <a:spcPts val="0"/>
              </a:spcAft>
              <a:buClr>
                <a:schemeClr val="dk1"/>
              </a:buClr>
              <a:buSzPct val="100000"/>
              <a:buNone/>
            </a:pPr>
            <a:r>
              <a:rPr lang="en-IN" sz="2400"/>
              <a:t>		 α , β is ( V + T )+.</a:t>
            </a:r>
            <a:endParaRPr/>
          </a:p>
          <a:p>
            <a:pPr indent="-228600" lvl="0" marL="228600" rtl="0" algn="l">
              <a:lnSpc>
                <a:spcPct val="90000"/>
              </a:lnSpc>
              <a:spcBef>
                <a:spcPts val="1000"/>
              </a:spcBef>
              <a:spcAft>
                <a:spcPts val="0"/>
              </a:spcAft>
              <a:buClr>
                <a:schemeClr val="dk1"/>
              </a:buClr>
              <a:buSzPct val="100000"/>
              <a:buNone/>
            </a:pPr>
            <a:r>
              <a:rPr lang="en-IN" sz="2400"/>
              <a:t>    		| α | &lt;= | β |</a:t>
            </a:r>
            <a:endParaRPr/>
          </a:p>
          <a:p>
            <a:pPr indent="-228600" lvl="0" marL="228600" rtl="0" algn="l">
              <a:lnSpc>
                <a:spcPct val="90000"/>
              </a:lnSpc>
              <a:spcBef>
                <a:spcPts val="1000"/>
              </a:spcBef>
              <a:spcAft>
                <a:spcPts val="0"/>
              </a:spcAft>
              <a:buClr>
                <a:schemeClr val="dk1"/>
              </a:buClr>
              <a:buSzPct val="100000"/>
              <a:buNone/>
            </a:pPr>
            <a:r>
              <a:rPr lang="en-IN" sz="2400"/>
              <a:t>			i.e count of symbol in   α  is less than or equal to  β </a:t>
            </a:r>
            <a:endParaRPr/>
          </a:p>
          <a:p>
            <a:pPr indent="-228600" lvl="0" marL="228600" rtl="0" algn="l">
              <a:lnSpc>
                <a:spcPct val="90000"/>
              </a:lnSpc>
              <a:spcBef>
                <a:spcPts val="1000"/>
              </a:spcBef>
              <a:spcAft>
                <a:spcPts val="0"/>
              </a:spcAft>
              <a:buClr>
                <a:srgbClr val="FF0000"/>
              </a:buClr>
              <a:buSzPct val="100000"/>
              <a:buNone/>
            </a:pPr>
            <a:r>
              <a:rPr lang="en-IN" sz="2400">
                <a:solidFill>
                  <a:srgbClr val="FF0000"/>
                </a:solidFill>
              </a:rPr>
              <a:t>Example: 1						 Example: 2 </a:t>
            </a:r>
            <a:br>
              <a:rPr lang="en-IN" sz="2400"/>
            </a:br>
            <a:r>
              <a:rPr lang="en-IN" sz="2400"/>
              <a:t>S –&gt; AB						 AB → AbBc </a:t>
            </a:r>
            <a:br>
              <a:rPr lang="en-IN" sz="2400"/>
            </a:br>
            <a:r>
              <a:rPr lang="en-IN" sz="2400"/>
              <a:t>AB –&gt; abc						 A → bcA </a:t>
            </a:r>
            <a:br>
              <a:rPr lang="en-IN" sz="2400"/>
            </a:br>
            <a:r>
              <a:rPr lang="en-IN" sz="2400"/>
              <a:t>B –&gt; b						 B → b </a:t>
            </a:r>
            <a:endParaRPr/>
          </a:p>
          <a:p>
            <a:pPr indent="-457200" lvl="0" marL="457200" rtl="0" algn="l">
              <a:lnSpc>
                <a:spcPct val="90000"/>
              </a:lnSpc>
              <a:spcBef>
                <a:spcPts val="1000"/>
              </a:spcBef>
              <a:spcAft>
                <a:spcPts val="0"/>
              </a:spcAft>
              <a:buClr>
                <a:schemeClr val="dk1"/>
              </a:buClr>
              <a:buSzPct val="100000"/>
              <a:buNone/>
            </a:pPr>
            <a:r>
              <a:t/>
            </a:r>
            <a:endParaRPr sz="2400"/>
          </a:p>
          <a:p>
            <a:pPr indent="-87629" lvl="0" marL="228600" rtl="0" algn="l">
              <a:lnSpc>
                <a:spcPct val="90000"/>
              </a:lnSpc>
              <a:spcBef>
                <a:spcPts val="1000"/>
              </a:spcBef>
              <a:spcAft>
                <a:spcPts val="0"/>
              </a:spcAft>
              <a:buClr>
                <a:schemeClr val="dk1"/>
              </a:buClr>
              <a:buSzPct val="100000"/>
              <a:buNone/>
            </a:pPr>
            <a:r>
              <a:t/>
            </a:r>
            <a:endParaRPr sz="2400"/>
          </a:p>
        </p:txBody>
      </p:sp>
      <p:sp>
        <p:nvSpPr>
          <p:cNvPr id="207" name="Google Shape;20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Type 2: Context Free Grammar:</a:t>
            </a:r>
            <a:endParaRPr/>
          </a:p>
        </p:txBody>
      </p:sp>
      <p:sp>
        <p:nvSpPr>
          <p:cNvPr id="213" name="Google Shape;213;p12"/>
          <p:cNvSpPr txBox="1"/>
          <p:nvPr>
            <p:ph idx="1" type="body"/>
          </p:nvPr>
        </p:nvSpPr>
        <p:spPr>
          <a:xfrm>
            <a:off x="1981200" y="1600200"/>
            <a:ext cx="8229600" cy="52578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sz="2000"/>
              <a:t>Type-2 grammars generate the context-free languages. </a:t>
            </a:r>
            <a:endParaRPr/>
          </a:p>
          <a:p>
            <a:pPr indent="-228600" lvl="0" marL="228600" rtl="0" algn="l">
              <a:lnSpc>
                <a:spcPct val="90000"/>
              </a:lnSpc>
              <a:spcBef>
                <a:spcPts val="1000"/>
              </a:spcBef>
              <a:spcAft>
                <a:spcPts val="0"/>
              </a:spcAft>
              <a:buClr>
                <a:schemeClr val="dk1"/>
              </a:buClr>
              <a:buSzPct val="100000"/>
              <a:buChar char="•"/>
            </a:pPr>
            <a:r>
              <a:rPr lang="en-IN" sz="2000"/>
              <a:t>The language generated by the grammar is recognized by a Pushdown automata (PDA)</a:t>
            </a:r>
            <a:endParaRPr/>
          </a:p>
          <a:p>
            <a:pPr indent="-228600" lvl="0" marL="228600" rtl="0" algn="l">
              <a:lnSpc>
                <a:spcPct val="90000"/>
              </a:lnSpc>
              <a:spcBef>
                <a:spcPts val="1000"/>
              </a:spcBef>
              <a:spcAft>
                <a:spcPts val="0"/>
              </a:spcAft>
              <a:buClr>
                <a:schemeClr val="dk1"/>
              </a:buClr>
              <a:buSzPct val="100000"/>
              <a:buNone/>
            </a:pPr>
            <a:r>
              <a:rPr lang="en-IN" sz="2000"/>
              <a:t>Rules:</a:t>
            </a:r>
            <a:endParaRPr/>
          </a:p>
          <a:p>
            <a:pPr indent="-457200" lvl="0" marL="457200" rtl="0" algn="l">
              <a:lnSpc>
                <a:spcPct val="90000"/>
              </a:lnSpc>
              <a:spcBef>
                <a:spcPts val="1000"/>
              </a:spcBef>
              <a:spcAft>
                <a:spcPts val="0"/>
              </a:spcAft>
              <a:buClr>
                <a:schemeClr val="dk1"/>
              </a:buClr>
              <a:buSzPct val="100000"/>
              <a:buFont typeface="Calibri"/>
              <a:buAutoNum type="arabicPeriod"/>
            </a:pPr>
            <a:r>
              <a:rPr lang="en-IN" sz="2000"/>
              <a:t>First of all it should be Type 1.</a:t>
            </a:r>
            <a:endParaRPr/>
          </a:p>
          <a:p>
            <a:pPr indent="-457200" lvl="0" marL="457200" rtl="0" algn="l">
              <a:lnSpc>
                <a:spcPct val="90000"/>
              </a:lnSpc>
              <a:spcBef>
                <a:spcPts val="1000"/>
              </a:spcBef>
              <a:spcAft>
                <a:spcPts val="0"/>
              </a:spcAft>
              <a:buClr>
                <a:schemeClr val="dk1"/>
              </a:buClr>
              <a:buSzPct val="100000"/>
              <a:buFont typeface="Calibri"/>
              <a:buAutoNum type="arabicPeriod"/>
            </a:pPr>
            <a:r>
              <a:rPr lang="en-IN" sz="2000"/>
              <a:t>Left hand side of production can have only one variable.</a:t>
            </a:r>
            <a:endParaRPr/>
          </a:p>
          <a:p>
            <a:pPr indent="-457200" lvl="0" marL="457200" rtl="0" algn="l">
              <a:lnSpc>
                <a:spcPct val="90000"/>
              </a:lnSpc>
              <a:spcBef>
                <a:spcPts val="1000"/>
              </a:spcBef>
              <a:spcAft>
                <a:spcPts val="0"/>
              </a:spcAft>
              <a:buClr>
                <a:schemeClr val="dk1"/>
              </a:buClr>
              <a:buSzPct val="100000"/>
              <a:buFont typeface="Calibri"/>
              <a:buAutoNum type="arabicPeriod"/>
            </a:pPr>
            <a:r>
              <a:rPr lang="en-IN" sz="2000"/>
              <a:t>Grammar Production in the form of α → β </a:t>
            </a:r>
            <a:endParaRPr/>
          </a:p>
          <a:p>
            <a:pPr indent="-228600" lvl="0" marL="228600" rtl="0" algn="l">
              <a:lnSpc>
                <a:spcPct val="90000"/>
              </a:lnSpc>
              <a:spcBef>
                <a:spcPts val="1000"/>
              </a:spcBef>
              <a:spcAft>
                <a:spcPts val="0"/>
              </a:spcAft>
              <a:buClr>
                <a:schemeClr val="dk1"/>
              </a:buClr>
              <a:buSzPct val="100000"/>
              <a:buNone/>
            </a:pPr>
            <a:r>
              <a:rPr lang="en-IN" sz="2000"/>
              <a:t>Where,</a:t>
            </a:r>
            <a:endParaRPr/>
          </a:p>
          <a:p>
            <a:pPr indent="-228600" lvl="0" marL="228600" rtl="0" algn="l">
              <a:lnSpc>
                <a:spcPct val="90000"/>
              </a:lnSpc>
              <a:spcBef>
                <a:spcPts val="1000"/>
              </a:spcBef>
              <a:spcAft>
                <a:spcPts val="0"/>
              </a:spcAft>
              <a:buClr>
                <a:schemeClr val="dk1"/>
              </a:buClr>
              <a:buSzPct val="100000"/>
              <a:buNone/>
            </a:pPr>
            <a:r>
              <a:rPr lang="en-IN" sz="2000"/>
              <a:t>		 α is Single NT</a:t>
            </a:r>
            <a:endParaRPr/>
          </a:p>
          <a:p>
            <a:pPr indent="-228600" lvl="0" marL="228600" rtl="0" algn="l">
              <a:lnSpc>
                <a:spcPct val="90000"/>
              </a:lnSpc>
              <a:spcBef>
                <a:spcPts val="1000"/>
              </a:spcBef>
              <a:spcAft>
                <a:spcPts val="0"/>
              </a:spcAft>
              <a:buClr>
                <a:schemeClr val="dk1"/>
              </a:buClr>
              <a:buSzPct val="100000"/>
              <a:buNone/>
            </a:pPr>
            <a:r>
              <a:rPr lang="en-IN" sz="2000"/>
              <a:t>		 β  is ( V + T )*.</a:t>
            </a:r>
            <a:endParaRPr/>
          </a:p>
          <a:p>
            <a:pPr indent="-228600" lvl="0" marL="228600" rtl="0" algn="l">
              <a:lnSpc>
                <a:spcPct val="90000"/>
              </a:lnSpc>
              <a:spcBef>
                <a:spcPts val="1000"/>
              </a:spcBef>
              <a:spcAft>
                <a:spcPts val="0"/>
              </a:spcAft>
              <a:buClr>
                <a:schemeClr val="dk1"/>
              </a:buClr>
              <a:buSzPct val="100000"/>
              <a:buNone/>
            </a:pPr>
            <a:r>
              <a:rPr lang="en-IN" sz="2000"/>
              <a:t>    		| α | &lt;= | β |</a:t>
            </a:r>
            <a:endParaRPr/>
          </a:p>
          <a:p>
            <a:pPr indent="-228600" lvl="0" marL="228600" rtl="0" algn="l">
              <a:lnSpc>
                <a:spcPct val="90000"/>
              </a:lnSpc>
              <a:spcBef>
                <a:spcPts val="1000"/>
              </a:spcBef>
              <a:spcAft>
                <a:spcPts val="0"/>
              </a:spcAft>
              <a:buClr>
                <a:schemeClr val="dk1"/>
              </a:buClr>
              <a:buSzPct val="100000"/>
              <a:buNone/>
            </a:pPr>
            <a:r>
              <a:rPr lang="en-IN" sz="2000"/>
              <a:t>			i.e  count of symbol in  α is less than or equal to  β</a:t>
            </a:r>
            <a:endParaRPr sz="2000"/>
          </a:p>
          <a:p>
            <a:pPr indent="-228600" lvl="0" marL="228600" rtl="0" algn="l">
              <a:lnSpc>
                <a:spcPct val="90000"/>
              </a:lnSpc>
              <a:spcBef>
                <a:spcPts val="1000"/>
              </a:spcBef>
              <a:spcAft>
                <a:spcPts val="0"/>
              </a:spcAft>
              <a:buClr>
                <a:srgbClr val="FF0000"/>
              </a:buClr>
              <a:buSzPct val="100000"/>
              <a:buNone/>
            </a:pPr>
            <a:r>
              <a:rPr lang="en-IN" sz="2400">
                <a:solidFill>
                  <a:srgbClr val="FF0000"/>
                </a:solidFill>
              </a:rPr>
              <a:t>Example</a:t>
            </a:r>
            <a:endParaRPr/>
          </a:p>
          <a:p>
            <a:pPr indent="-228600" lvl="0" marL="228600" rtl="0" algn="l">
              <a:lnSpc>
                <a:spcPct val="90000"/>
              </a:lnSpc>
              <a:spcBef>
                <a:spcPts val="1000"/>
              </a:spcBef>
              <a:spcAft>
                <a:spcPts val="0"/>
              </a:spcAft>
              <a:buClr>
                <a:schemeClr val="dk1"/>
              </a:buClr>
              <a:buSzPct val="100000"/>
              <a:buNone/>
            </a:pPr>
            <a:r>
              <a:rPr lang="en-IN" sz="2400"/>
              <a:t>	S –&gt; AB</a:t>
            </a:r>
            <a:br>
              <a:rPr lang="en-IN" sz="2400"/>
            </a:br>
            <a:r>
              <a:rPr lang="en-IN" sz="2400"/>
              <a:t>A –&gt; a/ε</a:t>
            </a:r>
            <a:br>
              <a:rPr lang="en-IN" sz="2400"/>
            </a:br>
            <a:r>
              <a:rPr lang="en-IN" sz="2400"/>
              <a:t>B –&gt; b</a:t>
            </a:r>
            <a:endParaRPr sz="2400">
              <a:solidFill>
                <a:srgbClr val="FF0000"/>
              </a:solidFill>
            </a:endParaRPr>
          </a:p>
        </p:txBody>
      </p:sp>
      <p:sp>
        <p:nvSpPr>
          <p:cNvPr id="214" name="Google Shape;2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Type 3: Regular Grammar:</a:t>
            </a:r>
            <a:endParaRPr/>
          </a:p>
        </p:txBody>
      </p:sp>
      <p:sp>
        <p:nvSpPr>
          <p:cNvPr id="220" name="Google Shape;220;p13"/>
          <p:cNvSpPr txBox="1"/>
          <p:nvPr>
            <p:ph idx="1" type="body"/>
          </p:nvPr>
        </p:nvSpPr>
        <p:spPr>
          <a:xfrm>
            <a:off x="1981200" y="1600200"/>
            <a:ext cx="8229600" cy="464820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IN" sz="2400"/>
              <a:t>Type-3 grammars generate regular languages.</a:t>
            </a:r>
            <a:endParaRPr/>
          </a:p>
          <a:p>
            <a:pPr indent="-228600" lvl="0" marL="228600" rtl="0" algn="l">
              <a:lnSpc>
                <a:spcPct val="90000"/>
              </a:lnSpc>
              <a:spcBef>
                <a:spcPts val="1000"/>
              </a:spcBef>
              <a:spcAft>
                <a:spcPts val="0"/>
              </a:spcAft>
              <a:buClr>
                <a:schemeClr val="dk1"/>
              </a:buClr>
              <a:buSzPct val="100000"/>
              <a:buChar char="•"/>
            </a:pPr>
            <a:r>
              <a:rPr lang="en-IN" sz="2400"/>
              <a:t> These languages can be accepted by a finite state automaton (FA)</a:t>
            </a:r>
            <a:endParaRPr/>
          </a:p>
          <a:p>
            <a:pPr indent="-228600" lvl="0" marL="228600" rtl="0" algn="l">
              <a:lnSpc>
                <a:spcPct val="90000"/>
              </a:lnSpc>
              <a:spcBef>
                <a:spcPts val="1000"/>
              </a:spcBef>
              <a:spcAft>
                <a:spcPts val="0"/>
              </a:spcAft>
              <a:buClr>
                <a:schemeClr val="dk1"/>
              </a:buClr>
              <a:buSzPct val="100000"/>
              <a:buChar char="•"/>
            </a:pPr>
            <a:r>
              <a:rPr lang="en-IN" sz="2400"/>
              <a:t>Type 3 is most restricted form of grammar.</a:t>
            </a:r>
            <a:endParaRPr/>
          </a:p>
          <a:p>
            <a:pPr indent="-228600" lvl="0" marL="228600" rtl="0" algn="l">
              <a:lnSpc>
                <a:spcPct val="90000"/>
              </a:lnSpc>
              <a:spcBef>
                <a:spcPts val="1000"/>
              </a:spcBef>
              <a:spcAft>
                <a:spcPts val="0"/>
              </a:spcAft>
              <a:buClr>
                <a:schemeClr val="dk1"/>
              </a:buClr>
              <a:buSzPct val="100000"/>
              <a:buChar char="•"/>
            </a:pPr>
            <a:r>
              <a:rPr lang="en-IN" sz="2400"/>
              <a:t>The productions must be in the form </a:t>
            </a:r>
            <a:endParaRPr/>
          </a:p>
          <a:p>
            <a:pPr indent="-228600" lvl="0" marL="228600" rtl="0" algn="l">
              <a:lnSpc>
                <a:spcPct val="90000"/>
              </a:lnSpc>
              <a:spcBef>
                <a:spcPts val="1000"/>
              </a:spcBef>
              <a:spcAft>
                <a:spcPts val="0"/>
              </a:spcAft>
              <a:buClr>
                <a:schemeClr val="dk1"/>
              </a:buClr>
              <a:buSzPct val="100000"/>
              <a:buNone/>
            </a:pPr>
            <a:r>
              <a:rPr b="1" lang="en-IN" sz="2400"/>
              <a:t>			</a:t>
            </a:r>
            <a:r>
              <a:rPr lang="en-IN" sz="2400"/>
              <a:t>X → Aa/a</a:t>
            </a:r>
            <a:endParaRPr/>
          </a:p>
          <a:p>
            <a:pPr indent="-228600" lvl="0" marL="228600" rtl="0" algn="l">
              <a:lnSpc>
                <a:spcPct val="90000"/>
              </a:lnSpc>
              <a:spcBef>
                <a:spcPts val="1000"/>
              </a:spcBef>
              <a:spcAft>
                <a:spcPts val="0"/>
              </a:spcAft>
              <a:buClr>
                <a:schemeClr val="dk1"/>
              </a:buClr>
              <a:buSzPct val="100000"/>
              <a:buNone/>
            </a:pPr>
            <a:r>
              <a:rPr lang="en-IN" sz="2400"/>
              <a:t>			 X → aA/a</a:t>
            </a:r>
            <a:endParaRPr/>
          </a:p>
          <a:p>
            <a:pPr indent="-228600" lvl="0" marL="228600" rtl="0" algn="l">
              <a:lnSpc>
                <a:spcPct val="90000"/>
              </a:lnSpc>
              <a:spcBef>
                <a:spcPts val="1000"/>
              </a:spcBef>
              <a:spcAft>
                <a:spcPts val="0"/>
              </a:spcAft>
              <a:buClr>
                <a:schemeClr val="dk1"/>
              </a:buClr>
              <a:buSzPct val="100000"/>
              <a:buNone/>
            </a:pPr>
            <a:r>
              <a:rPr lang="en-IN" sz="2400"/>
              <a:t>		where,</a:t>
            </a:r>
            <a:endParaRPr/>
          </a:p>
          <a:p>
            <a:pPr indent="-228600" lvl="0" marL="228600" rtl="0" algn="l">
              <a:lnSpc>
                <a:spcPct val="90000"/>
              </a:lnSpc>
              <a:spcBef>
                <a:spcPts val="1000"/>
              </a:spcBef>
              <a:spcAft>
                <a:spcPts val="0"/>
              </a:spcAft>
              <a:buClr>
                <a:schemeClr val="dk1"/>
              </a:buClr>
              <a:buSzPct val="100000"/>
              <a:buNone/>
            </a:pPr>
            <a:r>
              <a:rPr lang="en-IN" sz="2400"/>
              <a:t>                             X,A is Non Terminal</a:t>
            </a:r>
            <a:endParaRPr/>
          </a:p>
          <a:p>
            <a:pPr indent="-228600" lvl="0" marL="228600" rtl="0" algn="l">
              <a:lnSpc>
                <a:spcPct val="90000"/>
              </a:lnSpc>
              <a:spcBef>
                <a:spcPts val="1000"/>
              </a:spcBef>
              <a:spcAft>
                <a:spcPts val="0"/>
              </a:spcAft>
              <a:buClr>
                <a:schemeClr val="dk1"/>
              </a:buClr>
              <a:buSzPct val="100000"/>
              <a:buNone/>
            </a:pPr>
            <a:r>
              <a:rPr lang="en-IN" sz="2400"/>
              <a:t>		              a ∈ ∑ *</a:t>
            </a:r>
            <a:endParaRPr/>
          </a:p>
          <a:p>
            <a:pPr indent="-228600" lvl="0" marL="228600" rtl="0" algn="l">
              <a:lnSpc>
                <a:spcPct val="90000"/>
              </a:lnSpc>
              <a:spcBef>
                <a:spcPts val="1000"/>
              </a:spcBef>
              <a:spcAft>
                <a:spcPts val="0"/>
              </a:spcAft>
              <a:buClr>
                <a:srgbClr val="FF0000"/>
              </a:buClr>
              <a:buSzPct val="100000"/>
              <a:buNone/>
            </a:pPr>
            <a:r>
              <a:rPr lang="en-IN" sz="2400">
                <a:solidFill>
                  <a:srgbClr val="FF0000"/>
                </a:solidFill>
              </a:rPr>
              <a:t>Example</a:t>
            </a:r>
            <a:endParaRPr/>
          </a:p>
          <a:p>
            <a:pPr indent="-228600" lvl="0" marL="228600" rtl="0" algn="l">
              <a:lnSpc>
                <a:spcPct val="90000"/>
              </a:lnSpc>
              <a:spcBef>
                <a:spcPts val="1000"/>
              </a:spcBef>
              <a:spcAft>
                <a:spcPts val="0"/>
              </a:spcAft>
              <a:buClr>
                <a:srgbClr val="FF0000"/>
              </a:buClr>
              <a:buSzPct val="100000"/>
              <a:buNone/>
            </a:pPr>
            <a:r>
              <a:rPr lang="en-IN" sz="2400">
                <a:solidFill>
                  <a:srgbClr val="FF0000"/>
                </a:solidFill>
              </a:rPr>
              <a:t>		</a:t>
            </a:r>
            <a:r>
              <a:rPr lang="en-IN" sz="2400"/>
              <a:t>S-&gt;aS/b</a:t>
            </a:r>
            <a:endParaRPr/>
          </a:p>
          <a:p>
            <a:pPr indent="-228600" lvl="0" marL="228600" rtl="0" algn="l">
              <a:lnSpc>
                <a:spcPct val="90000"/>
              </a:lnSpc>
              <a:spcBef>
                <a:spcPts val="1000"/>
              </a:spcBef>
              <a:spcAft>
                <a:spcPts val="0"/>
              </a:spcAft>
              <a:buClr>
                <a:schemeClr val="dk1"/>
              </a:buClr>
              <a:buSzPct val="100000"/>
              <a:buNone/>
            </a:pPr>
            <a:r>
              <a:rPr lang="en-IN" sz="2400"/>
              <a:t>		S-&gt;aS/c</a:t>
            </a:r>
            <a:endParaRPr/>
          </a:p>
          <a:p>
            <a:pPr indent="-228600" lvl="0" marL="228600" rtl="0" algn="l">
              <a:lnSpc>
                <a:spcPct val="90000"/>
              </a:lnSpc>
              <a:spcBef>
                <a:spcPts val="1000"/>
              </a:spcBef>
              <a:spcAft>
                <a:spcPts val="0"/>
              </a:spcAft>
              <a:buClr>
                <a:schemeClr val="dk1"/>
              </a:buClr>
              <a:buSzPct val="100000"/>
              <a:buNone/>
            </a:pPr>
            <a:r>
              <a:rPr lang="en-IN" sz="2400"/>
              <a:t>		S-&gt;Sa/b</a:t>
            </a:r>
            <a:endParaRPr/>
          </a:p>
          <a:p>
            <a:pPr indent="-228600" lvl="0" marL="228600" rtl="0" algn="l">
              <a:lnSpc>
                <a:spcPct val="90000"/>
              </a:lnSpc>
              <a:spcBef>
                <a:spcPts val="1000"/>
              </a:spcBef>
              <a:spcAft>
                <a:spcPts val="0"/>
              </a:spcAft>
              <a:buClr>
                <a:schemeClr val="dk1"/>
              </a:buClr>
              <a:buSzPct val="100000"/>
              <a:buNone/>
            </a:pPr>
            <a:r>
              <a:rPr lang="en-IN" sz="2400"/>
              <a:t>		A-&gt;ba/ ε</a:t>
            </a:r>
            <a:endParaRPr sz="2400"/>
          </a:p>
          <a:p>
            <a:pPr indent="-228600" lvl="0" marL="228600" rtl="0" algn="l">
              <a:lnSpc>
                <a:spcPct val="90000"/>
              </a:lnSpc>
              <a:spcBef>
                <a:spcPts val="1000"/>
              </a:spcBef>
              <a:spcAft>
                <a:spcPts val="0"/>
              </a:spcAft>
              <a:buClr>
                <a:schemeClr val="dk1"/>
              </a:buClr>
              <a:buSzPct val="100000"/>
              <a:buNone/>
            </a:pPr>
            <a:r>
              <a:rPr lang="en-IN" sz="2400"/>
              <a:t>              </a:t>
            </a:r>
            <a:endParaRPr sz="2000"/>
          </a:p>
        </p:txBody>
      </p:sp>
      <p:sp>
        <p:nvSpPr>
          <p:cNvPr id="221" name="Google Shape;22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pic>
        <p:nvPicPr>
          <p:cNvPr id="227" name="Google Shape;227;p14"/>
          <p:cNvPicPr preferRelativeResize="0"/>
          <p:nvPr>
            <p:ph idx="1" type="body"/>
          </p:nvPr>
        </p:nvPicPr>
        <p:blipFill rotWithShape="1">
          <a:blip r:embed="rId3">
            <a:alphaModFix/>
          </a:blip>
          <a:srcRect b="0" l="0" r="0" t="0"/>
          <a:stretch/>
        </p:blipFill>
        <p:spPr>
          <a:xfrm>
            <a:off x="2438400" y="1524000"/>
            <a:ext cx="6934200" cy="4267200"/>
          </a:xfrm>
          <a:prstGeom prst="rect">
            <a:avLst/>
          </a:prstGeom>
          <a:noFill/>
          <a:ln>
            <a:noFill/>
          </a:ln>
        </p:spPr>
      </p:pic>
      <p:sp>
        <p:nvSpPr>
          <p:cNvPr id="228" name="Google Shape;2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CFG and its Languages</a:t>
            </a:r>
            <a:endParaRPr/>
          </a:p>
        </p:txBody>
      </p:sp>
      <p:sp>
        <p:nvSpPr>
          <p:cNvPr id="234" name="Google Shape;234;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235" name="Google Shape;2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 </a:t>
            </a:r>
            <a:br>
              <a:rPr lang="en-IN"/>
            </a:br>
            <a:r>
              <a:rPr lang="en-IN"/>
              <a:t>Context Free Grammars and Languages</a:t>
            </a:r>
            <a:br>
              <a:rPr lang="en-IN"/>
            </a:br>
            <a:endParaRPr/>
          </a:p>
        </p:txBody>
      </p:sp>
      <p:sp>
        <p:nvSpPr>
          <p:cNvPr id="241" name="Google Shape;241;p16"/>
          <p:cNvSpPr txBox="1"/>
          <p:nvPr>
            <p:ph idx="1" type="body"/>
          </p:nvPr>
        </p:nvSpPr>
        <p:spPr>
          <a:xfrm>
            <a:off x="1981200" y="1600200"/>
            <a:ext cx="8229600" cy="52578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sz="2400"/>
              <a:t>Context free grammar (CFG) is a formal grammar which is used to generate all possible strings in a given formal language.</a:t>
            </a:r>
            <a:endParaRPr/>
          </a:p>
          <a:p>
            <a:pPr indent="-228600" lvl="0" marL="228600" rtl="0" algn="l">
              <a:lnSpc>
                <a:spcPct val="90000"/>
              </a:lnSpc>
              <a:spcBef>
                <a:spcPts val="1000"/>
              </a:spcBef>
              <a:spcAft>
                <a:spcPts val="0"/>
              </a:spcAft>
              <a:buClr>
                <a:schemeClr val="dk1"/>
              </a:buClr>
              <a:buSzPct val="100000"/>
              <a:buChar char="•"/>
            </a:pPr>
            <a:r>
              <a:rPr lang="en-IN" sz="2400"/>
              <a:t>Context free grammar G can be defined by four tuples as: </a:t>
            </a:r>
            <a:endParaRPr/>
          </a:p>
          <a:p>
            <a:pPr indent="-228600" lvl="0" marL="228600" rtl="0" algn="l">
              <a:lnSpc>
                <a:spcPct val="90000"/>
              </a:lnSpc>
              <a:spcBef>
                <a:spcPts val="1000"/>
              </a:spcBef>
              <a:spcAft>
                <a:spcPts val="0"/>
              </a:spcAft>
              <a:buClr>
                <a:schemeClr val="dk1"/>
              </a:buClr>
              <a:buSzPct val="100000"/>
              <a:buNone/>
            </a:pPr>
            <a:r>
              <a:rPr lang="en-IN" sz="2400"/>
              <a:t>		 (N, T, P, S)</a:t>
            </a:r>
            <a:endParaRPr/>
          </a:p>
          <a:p>
            <a:pPr indent="-228600" lvl="0" marL="228600" rtl="0" algn="l">
              <a:lnSpc>
                <a:spcPct val="90000"/>
              </a:lnSpc>
              <a:spcBef>
                <a:spcPts val="1000"/>
              </a:spcBef>
              <a:spcAft>
                <a:spcPts val="0"/>
              </a:spcAft>
              <a:buClr>
                <a:schemeClr val="dk1"/>
              </a:buClr>
              <a:buSzPct val="100000"/>
              <a:buChar char="•"/>
            </a:pPr>
            <a:r>
              <a:rPr lang="en-IN" sz="2400"/>
              <a:t>Where,</a:t>
            </a:r>
            <a:endParaRPr/>
          </a:p>
          <a:p>
            <a:pPr indent="-228600" lvl="0" marL="228600" rtl="0" algn="l">
              <a:lnSpc>
                <a:spcPct val="90000"/>
              </a:lnSpc>
              <a:spcBef>
                <a:spcPts val="1000"/>
              </a:spcBef>
              <a:spcAft>
                <a:spcPts val="0"/>
              </a:spcAft>
              <a:buClr>
                <a:schemeClr val="dk1"/>
              </a:buClr>
              <a:buSzPct val="100000"/>
              <a:buChar char="•"/>
            </a:pPr>
            <a:r>
              <a:rPr lang="en-IN" sz="2400"/>
              <a:t>N:-  Set of Non terminals or variable list </a:t>
            </a:r>
            <a:endParaRPr/>
          </a:p>
          <a:p>
            <a:pPr indent="-228600" lvl="0" marL="228600" rtl="0" algn="l">
              <a:lnSpc>
                <a:spcPct val="90000"/>
              </a:lnSpc>
              <a:spcBef>
                <a:spcPts val="1000"/>
              </a:spcBef>
              <a:spcAft>
                <a:spcPts val="0"/>
              </a:spcAft>
              <a:buClr>
                <a:schemeClr val="dk1"/>
              </a:buClr>
              <a:buSzPct val="100000"/>
              <a:buChar char="•"/>
            </a:pPr>
            <a:r>
              <a:rPr lang="en-IN" sz="2400"/>
              <a:t>T:-  Set of Terminals(T∈ ∑)</a:t>
            </a:r>
            <a:endParaRPr/>
          </a:p>
          <a:p>
            <a:pPr indent="-228600" lvl="0" marL="228600" rtl="0" algn="l">
              <a:lnSpc>
                <a:spcPct val="90000"/>
              </a:lnSpc>
              <a:spcBef>
                <a:spcPts val="1000"/>
              </a:spcBef>
              <a:spcAft>
                <a:spcPts val="0"/>
              </a:spcAft>
              <a:buClr>
                <a:schemeClr val="dk1"/>
              </a:buClr>
              <a:buSzPct val="100000"/>
              <a:buChar char="•"/>
            </a:pPr>
            <a:r>
              <a:rPr lang="en-IN" sz="2400"/>
              <a:t>S:-  Special Non terminal called Starting symbol of grammar( S ∈ N)</a:t>
            </a:r>
            <a:endParaRPr/>
          </a:p>
          <a:p>
            <a:pPr indent="-228600" lvl="0" marL="228600" rtl="0" algn="l">
              <a:lnSpc>
                <a:spcPct val="90000"/>
              </a:lnSpc>
              <a:spcBef>
                <a:spcPts val="1000"/>
              </a:spcBef>
              <a:spcAft>
                <a:spcPts val="0"/>
              </a:spcAft>
              <a:buClr>
                <a:schemeClr val="dk1"/>
              </a:buClr>
              <a:buSzPct val="100000"/>
              <a:buChar char="•"/>
            </a:pPr>
            <a:r>
              <a:rPr lang="en-IN" sz="2400"/>
              <a:t>P:- Production rule ( of the form α → β , where α and β are strings on  N ∪ ∑ )</a:t>
            </a:r>
            <a:endParaRPr/>
          </a:p>
          <a:p>
            <a:pPr indent="-228600" lvl="0" marL="228600" rtl="0" algn="l">
              <a:lnSpc>
                <a:spcPct val="90000"/>
              </a:lnSpc>
              <a:spcBef>
                <a:spcPts val="1000"/>
              </a:spcBef>
              <a:spcAft>
                <a:spcPts val="0"/>
              </a:spcAft>
              <a:buClr>
                <a:schemeClr val="dk1"/>
              </a:buClr>
              <a:buSzPct val="100000"/>
              <a:buChar char="•"/>
            </a:pPr>
            <a:r>
              <a:rPr lang="en-IN" sz="2400"/>
              <a:t>In CFG, the start symbol is used to derive the string. </a:t>
            </a:r>
            <a:endParaRPr/>
          </a:p>
          <a:p>
            <a:pPr indent="-228600" lvl="0" marL="228600" rtl="0" algn="l">
              <a:lnSpc>
                <a:spcPct val="90000"/>
              </a:lnSpc>
              <a:spcBef>
                <a:spcPts val="1000"/>
              </a:spcBef>
              <a:spcAft>
                <a:spcPts val="0"/>
              </a:spcAft>
              <a:buClr>
                <a:schemeClr val="dk1"/>
              </a:buClr>
              <a:buSzPct val="100000"/>
              <a:buChar char="•"/>
            </a:pPr>
            <a:r>
              <a:rPr lang="en-IN" sz="2400"/>
              <a:t>We can derive the string by repeatedly replacing a non-terminal by the right hand side of the production, until all non-terminal have been replaced by terminal symbols.</a:t>
            </a:r>
            <a:endParaRPr/>
          </a:p>
          <a:p>
            <a:pPr indent="-228600" lvl="0" marL="228600" rtl="0" algn="l">
              <a:lnSpc>
                <a:spcPct val="90000"/>
              </a:lnSpc>
              <a:spcBef>
                <a:spcPts val="1000"/>
              </a:spcBef>
              <a:spcAft>
                <a:spcPts val="0"/>
              </a:spcAft>
              <a:buClr>
                <a:schemeClr val="dk1"/>
              </a:buClr>
              <a:buSzPct val="100000"/>
              <a:buChar char="•"/>
            </a:pPr>
            <a:r>
              <a:rPr lang="en-IN" sz="2400"/>
              <a:t>It is used to generate all possible patterns of strings in a given formal language. </a:t>
            </a:r>
            <a:endParaRPr/>
          </a:p>
        </p:txBody>
      </p:sp>
      <p:sp>
        <p:nvSpPr>
          <p:cNvPr id="242" name="Google Shape;24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Examples</a:t>
            </a:r>
            <a:br>
              <a:rPr lang="en-IN"/>
            </a:br>
            <a:endParaRPr/>
          </a:p>
        </p:txBody>
      </p:sp>
      <p:sp>
        <p:nvSpPr>
          <p:cNvPr id="248" name="Google Shape;248;p17"/>
          <p:cNvSpPr txBox="1"/>
          <p:nvPr>
            <p:ph idx="1" type="body"/>
          </p:nvPr>
        </p:nvSpPr>
        <p:spPr>
          <a:xfrm>
            <a:off x="1981200" y="1219200"/>
            <a:ext cx="8229600" cy="56388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FF0000"/>
              </a:buClr>
              <a:buSzPct val="100000"/>
              <a:buNone/>
            </a:pPr>
            <a:r>
              <a:rPr lang="en-IN" sz="3100">
                <a:solidFill>
                  <a:srgbClr val="FF0000"/>
                </a:solidFill>
              </a:rPr>
              <a:t>Example 1:</a:t>
            </a:r>
            <a:endParaRPr/>
          </a:p>
          <a:p>
            <a:pPr indent="-228600" lvl="0" marL="228600" rtl="0" algn="l">
              <a:lnSpc>
                <a:spcPct val="90000"/>
              </a:lnSpc>
              <a:spcBef>
                <a:spcPts val="1000"/>
              </a:spcBef>
              <a:spcAft>
                <a:spcPts val="0"/>
              </a:spcAft>
              <a:buClr>
                <a:schemeClr val="dk1"/>
              </a:buClr>
              <a:buSzPct val="100000"/>
              <a:buNone/>
            </a:pPr>
            <a:r>
              <a:rPr lang="en-IN" sz="3100"/>
              <a:t>Construct the CFG for the language having any number of a's over the set ∑= {a}.  R.E= a*     </a:t>
            </a:r>
            <a:endParaRPr sz="3100">
              <a:solidFill>
                <a:srgbClr val="FF0000"/>
              </a:solidFill>
            </a:endParaRPr>
          </a:p>
          <a:p>
            <a:pPr indent="-228600" lvl="0" marL="228600" rtl="0" algn="l">
              <a:lnSpc>
                <a:spcPct val="90000"/>
              </a:lnSpc>
              <a:spcBef>
                <a:spcPts val="1000"/>
              </a:spcBef>
              <a:spcAft>
                <a:spcPts val="0"/>
              </a:spcAft>
              <a:buClr>
                <a:srgbClr val="FF0000"/>
              </a:buClr>
              <a:buSzPct val="100000"/>
              <a:buNone/>
            </a:pPr>
            <a:r>
              <a:rPr lang="en-IN" sz="3100">
                <a:solidFill>
                  <a:srgbClr val="FF0000"/>
                </a:solidFill>
              </a:rPr>
              <a:t>Grammar :Production rule (P): </a:t>
            </a:r>
            <a:r>
              <a:rPr lang="en-IN" sz="2400">
                <a:solidFill>
                  <a:srgbClr val="FF0000"/>
                </a:solidFill>
              </a:rPr>
              <a:t> </a:t>
            </a:r>
            <a:endParaRPr sz="3100">
              <a:solidFill>
                <a:srgbClr val="FF0000"/>
              </a:solidFill>
            </a:endParaRPr>
          </a:p>
          <a:p>
            <a:pPr indent="-228600" lvl="0" marL="228600" rtl="0" algn="l">
              <a:lnSpc>
                <a:spcPct val="90000"/>
              </a:lnSpc>
              <a:spcBef>
                <a:spcPts val="1000"/>
              </a:spcBef>
              <a:spcAft>
                <a:spcPts val="0"/>
              </a:spcAft>
              <a:buClr>
                <a:schemeClr val="dk1"/>
              </a:buClr>
              <a:buSzPct val="100000"/>
              <a:buNone/>
            </a:pPr>
            <a:r>
              <a:rPr lang="en-IN" sz="3100"/>
              <a:t>	S → aS    rule 1  </a:t>
            </a:r>
            <a:endParaRPr/>
          </a:p>
          <a:p>
            <a:pPr indent="-228600" lvl="0" marL="228600" rtl="0" algn="l">
              <a:lnSpc>
                <a:spcPct val="90000"/>
              </a:lnSpc>
              <a:spcBef>
                <a:spcPts val="1000"/>
              </a:spcBef>
              <a:spcAft>
                <a:spcPts val="0"/>
              </a:spcAft>
              <a:buClr>
                <a:schemeClr val="dk1"/>
              </a:buClr>
              <a:buSzPct val="100000"/>
              <a:buNone/>
            </a:pPr>
            <a:r>
              <a:rPr lang="en-IN" sz="3100"/>
              <a:t>	S → ε     rule 2  </a:t>
            </a:r>
            <a:endParaRPr/>
          </a:p>
          <a:p>
            <a:pPr indent="-228600" lvl="0" marL="228600" rtl="0" algn="l">
              <a:lnSpc>
                <a:spcPct val="90000"/>
              </a:lnSpc>
              <a:spcBef>
                <a:spcPts val="1000"/>
              </a:spcBef>
              <a:spcAft>
                <a:spcPts val="0"/>
              </a:spcAft>
              <a:buClr>
                <a:schemeClr val="dk1"/>
              </a:buClr>
              <a:buSzPct val="100000"/>
              <a:buNone/>
            </a:pPr>
            <a:r>
              <a:t/>
            </a:r>
            <a:endParaRPr sz="3100"/>
          </a:p>
          <a:p>
            <a:pPr indent="-228600" lvl="0" marL="228600" rtl="0" algn="l">
              <a:lnSpc>
                <a:spcPct val="90000"/>
              </a:lnSpc>
              <a:spcBef>
                <a:spcPts val="1000"/>
              </a:spcBef>
              <a:spcAft>
                <a:spcPts val="0"/>
              </a:spcAft>
              <a:buClr>
                <a:srgbClr val="FF0000"/>
              </a:buClr>
              <a:buSzPct val="100000"/>
              <a:buNone/>
            </a:pPr>
            <a:r>
              <a:rPr lang="en-IN" sz="3100">
                <a:solidFill>
                  <a:srgbClr val="FF0000"/>
                </a:solidFill>
              </a:rPr>
              <a:t>Derive a string "aaa </a:t>
            </a:r>
            <a:endParaRPr/>
          </a:p>
          <a:p>
            <a:pPr indent="-228600" lvl="0" marL="228600" rtl="0" algn="l">
              <a:lnSpc>
                <a:spcPct val="90000"/>
              </a:lnSpc>
              <a:spcBef>
                <a:spcPts val="1000"/>
              </a:spcBef>
              <a:spcAft>
                <a:spcPts val="0"/>
              </a:spcAft>
              <a:buClr>
                <a:schemeClr val="dk1"/>
              </a:buClr>
              <a:buSzPct val="100000"/>
              <a:buNone/>
            </a:pPr>
            <a:r>
              <a:rPr lang="en-IN" sz="3100"/>
              <a:t> -&gt; S  </a:t>
            </a:r>
            <a:endParaRPr/>
          </a:p>
          <a:p>
            <a:pPr indent="-228600" lvl="0" marL="228600" rtl="0" algn="l">
              <a:lnSpc>
                <a:spcPct val="90000"/>
              </a:lnSpc>
              <a:spcBef>
                <a:spcPts val="1000"/>
              </a:spcBef>
              <a:spcAft>
                <a:spcPts val="0"/>
              </a:spcAft>
              <a:buClr>
                <a:schemeClr val="dk1"/>
              </a:buClr>
              <a:buSzPct val="100000"/>
              <a:buNone/>
            </a:pPr>
            <a:r>
              <a:rPr lang="en-IN" sz="3100"/>
              <a:t> -&gt;aS   </a:t>
            </a:r>
            <a:endParaRPr/>
          </a:p>
          <a:p>
            <a:pPr indent="-228600" lvl="0" marL="228600" rtl="0" algn="l">
              <a:lnSpc>
                <a:spcPct val="90000"/>
              </a:lnSpc>
              <a:spcBef>
                <a:spcPts val="1000"/>
              </a:spcBef>
              <a:spcAft>
                <a:spcPts val="0"/>
              </a:spcAft>
              <a:buClr>
                <a:schemeClr val="dk1"/>
              </a:buClr>
              <a:buSzPct val="100000"/>
              <a:buNone/>
            </a:pPr>
            <a:r>
              <a:rPr lang="en-IN" sz="3100"/>
              <a:t> -&gt;aaS          rule 1  </a:t>
            </a:r>
            <a:endParaRPr/>
          </a:p>
          <a:p>
            <a:pPr indent="-228600" lvl="0" marL="228600" rtl="0" algn="l">
              <a:lnSpc>
                <a:spcPct val="90000"/>
              </a:lnSpc>
              <a:spcBef>
                <a:spcPts val="1000"/>
              </a:spcBef>
              <a:spcAft>
                <a:spcPts val="0"/>
              </a:spcAft>
              <a:buClr>
                <a:schemeClr val="dk1"/>
              </a:buClr>
              <a:buSzPct val="100000"/>
              <a:buNone/>
            </a:pPr>
            <a:r>
              <a:rPr lang="en-IN" sz="3100"/>
              <a:t> -&gt;aaaS         rule 1  </a:t>
            </a:r>
            <a:endParaRPr/>
          </a:p>
          <a:p>
            <a:pPr indent="-228600" lvl="0" marL="228600" rtl="0" algn="l">
              <a:lnSpc>
                <a:spcPct val="90000"/>
              </a:lnSpc>
              <a:spcBef>
                <a:spcPts val="1000"/>
              </a:spcBef>
              <a:spcAft>
                <a:spcPts val="0"/>
              </a:spcAft>
              <a:buClr>
                <a:schemeClr val="dk1"/>
              </a:buClr>
              <a:buSzPct val="100000"/>
              <a:buNone/>
            </a:pPr>
            <a:r>
              <a:rPr lang="en-IN" sz="3100"/>
              <a:t> -&gt;aaa ε         rule 2  </a:t>
            </a:r>
            <a:endParaRPr/>
          </a:p>
          <a:p>
            <a:pPr indent="-228600" lvl="0" marL="228600" rtl="0" algn="l">
              <a:lnSpc>
                <a:spcPct val="90000"/>
              </a:lnSpc>
              <a:spcBef>
                <a:spcPts val="1000"/>
              </a:spcBef>
              <a:spcAft>
                <a:spcPts val="0"/>
              </a:spcAft>
              <a:buClr>
                <a:srgbClr val="FF0000"/>
              </a:buClr>
              <a:buSzPct val="100000"/>
              <a:buNone/>
            </a:pPr>
            <a:r>
              <a:rPr lang="en-IN" sz="3100">
                <a:solidFill>
                  <a:srgbClr val="FF0000"/>
                </a:solidFill>
              </a:rPr>
              <a:t> -&gt; aaa     (Required string)</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249" name="Google Shape;2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255" name="Google Shape;255;p18"/>
          <p:cNvSpPr txBox="1"/>
          <p:nvPr>
            <p:ph idx="1" type="body"/>
          </p:nvPr>
        </p:nvSpPr>
        <p:spPr>
          <a:xfrm>
            <a:off x="960268" y="609600"/>
            <a:ext cx="8229600" cy="54864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FF0000"/>
              </a:buClr>
              <a:buSzPct val="100000"/>
              <a:buNone/>
            </a:pPr>
            <a:r>
              <a:rPr lang="en-IN" sz="2600">
                <a:solidFill>
                  <a:srgbClr val="FF0000"/>
                </a:solidFill>
              </a:rPr>
              <a:t>Example 2:</a:t>
            </a:r>
            <a:endParaRPr sz="2600"/>
          </a:p>
          <a:p>
            <a:pPr indent="-228600" lvl="0" marL="228600" rtl="0" algn="l">
              <a:lnSpc>
                <a:spcPct val="90000"/>
              </a:lnSpc>
              <a:spcBef>
                <a:spcPts val="1000"/>
              </a:spcBef>
              <a:spcAft>
                <a:spcPts val="0"/>
              </a:spcAft>
              <a:buClr>
                <a:schemeClr val="dk1"/>
              </a:buClr>
              <a:buSzPct val="100000"/>
              <a:buNone/>
            </a:pPr>
            <a:r>
              <a:rPr lang="en-IN" sz="2600"/>
              <a:t>Construct a CFG for the regular expression (0 +1)*</a:t>
            </a:r>
            <a:endParaRPr/>
          </a:p>
          <a:p>
            <a:pPr indent="-228600" lvl="0" marL="228600" rtl="0" algn="l">
              <a:lnSpc>
                <a:spcPct val="90000"/>
              </a:lnSpc>
              <a:spcBef>
                <a:spcPts val="1000"/>
              </a:spcBef>
              <a:spcAft>
                <a:spcPts val="0"/>
              </a:spcAft>
              <a:buClr>
                <a:srgbClr val="FF0000"/>
              </a:buClr>
              <a:buSzPct val="100000"/>
              <a:buNone/>
            </a:pPr>
            <a:r>
              <a:rPr lang="en-IN" sz="2600">
                <a:solidFill>
                  <a:srgbClr val="FF0000"/>
                </a:solidFill>
              </a:rPr>
              <a:t>Grammar :Production rule (P):  </a:t>
            </a:r>
            <a:endParaRPr/>
          </a:p>
          <a:p>
            <a:pPr indent="-228600" lvl="0" marL="228600" rtl="0" algn="l">
              <a:lnSpc>
                <a:spcPct val="90000"/>
              </a:lnSpc>
              <a:spcBef>
                <a:spcPts val="1000"/>
              </a:spcBef>
              <a:spcAft>
                <a:spcPts val="0"/>
              </a:spcAft>
              <a:buClr>
                <a:schemeClr val="dk1"/>
              </a:buClr>
              <a:buSzPct val="100000"/>
              <a:buNone/>
            </a:pPr>
            <a:r>
              <a:rPr lang="en-IN" sz="2600"/>
              <a:t>		S → 0S | 1S  	rule 1  </a:t>
            </a:r>
            <a:endParaRPr/>
          </a:p>
          <a:p>
            <a:pPr indent="-228600" lvl="0" marL="228600" rtl="0" algn="l">
              <a:lnSpc>
                <a:spcPct val="90000"/>
              </a:lnSpc>
              <a:spcBef>
                <a:spcPts val="1000"/>
              </a:spcBef>
              <a:spcAft>
                <a:spcPts val="0"/>
              </a:spcAft>
              <a:buClr>
                <a:schemeClr val="dk1"/>
              </a:buClr>
              <a:buSzPct val="100000"/>
              <a:buNone/>
            </a:pPr>
            <a:r>
              <a:rPr lang="en-IN" sz="2600"/>
              <a:t>		S → ε  		rule 2</a:t>
            </a:r>
            <a:endParaRPr/>
          </a:p>
          <a:p>
            <a:pPr indent="-228600" lvl="0" marL="228600" rtl="0" algn="l">
              <a:lnSpc>
                <a:spcPct val="90000"/>
              </a:lnSpc>
              <a:spcBef>
                <a:spcPts val="1000"/>
              </a:spcBef>
              <a:spcAft>
                <a:spcPts val="0"/>
              </a:spcAft>
              <a:buClr>
                <a:srgbClr val="FF0000"/>
              </a:buClr>
              <a:buSzPct val="100000"/>
              <a:buNone/>
            </a:pPr>
            <a:r>
              <a:rPr lang="en-IN" sz="2600">
                <a:solidFill>
                  <a:srgbClr val="FF0000"/>
                </a:solidFill>
              </a:rPr>
              <a:t>Derive a string “1001”</a:t>
            </a:r>
            <a:endParaRPr/>
          </a:p>
          <a:p>
            <a:pPr indent="-228600" lvl="0" marL="228600" rtl="0" algn="l">
              <a:lnSpc>
                <a:spcPct val="90000"/>
              </a:lnSpc>
              <a:spcBef>
                <a:spcPts val="1000"/>
              </a:spcBef>
              <a:spcAft>
                <a:spcPts val="0"/>
              </a:spcAft>
              <a:buClr>
                <a:schemeClr val="dk1"/>
              </a:buClr>
              <a:buSzPct val="100000"/>
              <a:buNone/>
            </a:pPr>
            <a:r>
              <a:rPr lang="en-IN" sz="2600"/>
              <a:t> -&gt;S </a:t>
            </a:r>
            <a:endParaRPr/>
          </a:p>
          <a:p>
            <a:pPr indent="-228600" lvl="0" marL="228600" rtl="0" algn="l">
              <a:lnSpc>
                <a:spcPct val="90000"/>
              </a:lnSpc>
              <a:spcBef>
                <a:spcPts val="1000"/>
              </a:spcBef>
              <a:spcAft>
                <a:spcPts val="0"/>
              </a:spcAft>
              <a:buClr>
                <a:schemeClr val="dk1"/>
              </a:buClr>
              <a:buSzPct val="100000"/>
              <a:buNone/>
            </a:pPr>
            <a:r>
              <a:rPr lang="en-IN" sz="2600"/>
              <a:t>-&gt;1S  			rule 1</a:t>
            </a:r>
            <a:endParaRPr/>
          </a:p>
          <a:p>
            <a:pPr indent="-228600" lvl="0" marL="228600" rtl="0" algn="l">
              <a:lnSpc>
                <a:spcPct val="90000"/>
              </a:lnSpc>
              <a:spcBef>
                <a:spcPts val="1000"/>
              </a:spcBef>
              <a:spcAft>
                <a:spcPts val="0"/>
              </a:spcAft>
              <a:buClr>
                <a:schemeClr val="dk1"/>
              </a:buClr>
              <a:buSzPct val="100000"/>
              <a:buNone/>
            </a:pPr>
            <a:r>
              <a:rPr lang="en-IN" sz="2600"/>
              <a:t>-&gt;10S			rule 1</a:t>
            </a:r>
            <a:endParaRPr/>
          </a:p>
          <a:p>
            <a:pPr indent="-228600" lvl="0" marL="228600" rtl="0" algn="l">
              <a:lnSpc>
                <a:spcPct val="90000"/>
              </a:lnSpc>
              <a:spcBef>
                <a:spcPts val="1000"/>
              </a:spcBef>
              <a:spcAft>
                <a:spcPts val="0"/>
              </a:spcAft>
              <a:buClr>
                <a:schemeClr val="dk1"/>
              </a:buClr>
              <a:buSzPct val="100000"/>
              <a:buNone/>
            </a:pPr>
            <a:r>
              <a:rPr lang="en-IN" sz="2600"/>
              <a:t>-&gt; 100S		rule 1</a:t>
            </a:r>
            <a:endParaRPr/>
          </a:p>
          <a:p>
            <a:pPr indent="-228600" lvl="0" marL="228600" rtl="0" algn="l">
              <a:lnSpc>
                <a:spcPct val="90000"/>
              </a:lnSpc>
              <a:spcBef>
                <a:spcPts val="1000"/>
              </a:spcBef>
              <a:spcAft>
                <a:spcPts val="0"/>
              </a:spcAft>
              <a:buClr>
                <a:schemeClr val="dk1"/>
              </a:buClr>
              <a:buSzPct val="100000"/>
              <a:buNone/>
            </a:pPr>
            <a:r>
              <a:rPr lang="en-IN" sz="2600"/>
              <a:t>-&gt; 1001S		rule 1</a:t>
            </a:r>
            <a:endParaRPr/>
          </a:p>
          <a:p>
            <a:pPr indent="-228600" lvl="0" marL="228600" rtl="0" algn="l">
              <a:lnSpc>
                <a:spcPct val="90000"/>
              </a:lnSpc>
              <a:spcBef>
                <a:spcPts val="1000"/>
              </a:spcBef>
              <a:spcAft>
                <a:spcPts val="0"/>
              </a:spcAft>
              <a:buClr>
                <a:schemeClr val="dk1"/>
              </a:buClr>
              <a:buSzPct val="100000"/>
              <a:buNone/>
            </a:pPr>
            <a:r>
              <a:rPr lang="en-IN" sz="2600"/>
              <a:t>-&gt; 1001ε 		rule 2</a:t>
            </a:r>
            <a:endParaRPr/>
          </a:p>
          <a:p>
            <a:pPr indent="-228600" lvl="0" marL="228600" rtl="0" algn="l">
              <a:lnSpc>
                <a:spcPct val="90000"/>
              </a:lnSpc>
              <a:spcBef>
                <a:spcPts val="1000"/>
              </a:spcBef>
              <a:spcAft>
                <a:spcPts val="0"/>
              </a:spcAft>
              <a:buClr>
                <a:schemeClr val="dk1"/>
              </a:buClr>
              <a:buSzPct val="100000"/>
              <a:buNone/>
            </a:pPr>
            <a:r>
              <a:rPr lang="en-IN" sz="2600"/>
              <a:t>-&gt; </a:t>
            </a:r>
            <a:r>
              <a:rPr lang="en-IN" sz="2600">
                <a:solidFill>
                  <a:srgbClr val="FF0000"/>
                </a:solidFill>
              </a:rPr>
              <a:t>1001 (Required string) </a:t>
            </a:r>
            <a:r>
              <a:rPr lang="en-IN" sz="2600"/>
              <a:t>		</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None/>
            </a:pPr>
            <a:r>
              <a:t/>
            </a:r>
            <a:endParaRPr/>
          </a:p>
        </p:txBody>
      </p:sp>
      <p:sp>
        <p:nvSpPr>
          <p:cNvPr id="256" name="Google Shape;2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262" name="Google Shape;262;p19"/>
          <p:cNvSpPr txBox="1"/>
          <p:nvPr>
            <p:ph idx="1" type="body"/>
          </p:nvPr>
        </p:nvSpPr>
        <p:spPr>
          <a:xfrm>
            <a:off x="1981200" y="1600200"/>
            <a:ext cx="8229600" cy="502920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rgbClr val="FF0000"/>
              </a:buClr>
              <a:buSzPct val="100000"/>
              <a:buNone/>
            </a:pPr>
            <a:r>
              <a:rPr lang="en-IN">
                <a:solidFill>
                  <a:srgbClr val="FF0000"/>
                </a:solidFill>
              </a:rPr>
              <a:t>Example 3:</a:t>
            </a:r>
            <a:endParaRPr/>
          </a:p>
          <a:p>
            <a:pPr indent="-228600" lvl="0" marL="228600" rtl="0" algn="l">
              <a:lnSpc>
                <a:spcPct val="90000"/>
              </a:lnSpc>
              <a:spcBef>
                <a:spcPts val="1000"/>
              </a:spcBef>
              <a:spcAft>
                <a:spcPts val="0"/>
              </a:spcAft>
              <a:buClr>
                <a:schemeClr val="dk1"/>
              </a:buClr>
              <a:buSzPct val="100000"/>
              <a:buNone/>
            </a:pPr>
            <a:r>
              <a:rPr lang="en-IN"/>
              <a:t>Construct a CFG for defining palindrome over ∑={a,b}, L = {wcwR}</a:t>
            </a:r>
            <a:endParaRPr/>
          </a:p>
          <a:p>
            <a:pPr indent="-228600" lvl="0" marL="228600" rtl="0" algn="l">
              <a:lnSpc>
                <a:spcPct val="90000"/>
              </a:lnSpc>
              <a:spcBef>
                <a:spcPts val="1000"/>
              </a:spcBef>
              <a:spcAft>
                <a:spcPts val="0"/>
              </a:spcAft>
              <a:buClr>
                <a:srgbClr val="FF0000"/>
              </a:buClr>
              <a:buSzPct val="100000"/>
              <a:buNone/>
            </a:pPr>
            <a:r>
              <a:rPr lang="en-IN">
                <a:solidFill>
                  <a:srgbClr val="FF0000"/>
                </a:solidFill>
              </a:rPr>
              <a:t>Grammar :Production rule (P):  </a:t>
            </a:r>
            <a:endParaRPr/>
          </a:p>
          <a:p>
            <a:pPr indent="-228600" lvl="0" marL="228600" rtl="0" algn="l">
              <a:lnSpc>
                <a:spcPct val="90000"/>
              </a:lnSpc>
              <a:spcBef>
                <a:spcPts val="1000"/>
              </a:spcBef>
              <a:spcAft>
                <a:spcPts val="0"/>
              </a:spcAft>
              <a:buClr>
                <a:schemeClr val="dk1"/>
              </a:buClr>
              <a:buSzPct val="100000"/>
              <a:buNone/>
            </a:pPr>
            <a:r>
              <a:rPr lang="en-IN"/>
              <a:t>		S → aSa     rule 1  </a:t>
            </a:r>
            <a:endParaRPr/>
          </a:p>
          <a:p>
            <a:pPr indent="-228600" lvl="0" marL="228600" rtl="0" algn="l">
              <a:lnSpc>
                <a:spcPct val="90000"/>
              </a:lnSpc>
              <a:spcBef>
                <a:spcPts val="1000"/>
              </a:spcBef>
              <a:spcAft>
                <a:spcPts val="0"/>
              </a:spcAft>
              <a:buClr>
                <a:schemeClr val="dk1"/>
              </a:buClr>
              <a:buSzPct val="100000"/>
              <a:buNone/>
            </a:pPr>
            <a:r>
              <a:rPr lang="en-IN"/>
              <a:t>		S → bSb     rule 2  </a:t>
            </a:r>
            <a:endParaRPr/>
          </a:p>
          <a:p>
            <a:pPr indent="-228600" lvl="0" marL="228600" rtl="0" algn="l">
              <a:lnSpc>
                <a:spcPct val="90000"/>
              </a:lnSpc>
              <a:spcBef>
                <a:spcPts val="1000"/>
              </a:spcBef>
              <a:spcAft>
                <a:spcPts val="0"/>
              </a:spcAft>
              <a:buClr>
                <a:schemeClr val="dk1"/>
              </a:buClr>
              <a:buSzPct val="100000"/>
              <a:buNone/>
            </a:pPr>
            <a:r>
              <a:rPr lang="en-IN"/>
              <a:t>		S → c          rule 3  </a:t>
            </a:r>
            <a:endParaRPr/>
          </a:p>
          <a:p>
            <a:pPr indent="-228600" lvl="0" marL="228600" rtl="0" algn="l">
              <a:lnSpc>
                <a:spcPct val="90000"/>
              </a:lnSpc>
              <a:spcBef>
                <a:spcPts val="1000"/>
              </a:spcBef>
              <a:spcAft>
                <a:spcPts val="0"/>
              </a:spcAft>
              <a:buClr>
                <a:srgbClr val="FF0000"/>
              </a:buClr>
              <a:buSzPct val="100000"/>
              <a:buNone/>
            </a:pPr>
            <a:r>
              <a:rPr lang="en-IN">
                <a:solidFill>
                  <a:srgbClr val="FF0000"/>
                </a:solidFill>
              </a:rPr>
              <a:t>Derive a string "abbcbba“</a:t>
            </a:r>
            <a:endParaRPr/>
          </a:p>
          <a:p>
            <a:pPr indent="-228600" lvl="0" marL="228600" rtl="0" algn="l">
              <a:lnSpc>
                <a:spcPct val="90000"/>
              </a:lnSpc>
              <a:spcBef>
                <a:spcPts val="1000"/>
              </a:spcBef>
              <a:spcAft>
                <a:spcPts val="0"/>
              </a:spcAft>
              <a:buClr>
                <a:schemeClr val="dk1"/>
              </a:buClr>
              <a:buSzPct val="100000"/>
              <a:buNone/>
            </a:pPr>
            <a:r>
              <a:rPr lang="en-IN"/>
              <a:t>	S → aSa   </a:t>
            </a:r>
            <a:endParaRPr/>
          </a:p>
          <a:p>
            <a:pPr indent="-228600" lvl="0" marL="228600" rtl="0" algn="l">
              <a:lnSpc>
                <a:spcPct val="90000"/>
              </a:lnSpc>
              <a:spcBef>
                <a:spcPts val="1000"/>
              </a:spcBef>
              <a:spcAft>
                <a:spcPts val="0"/>
              </a:spcAft>
              <a:buClr>
                <a:schemeClr val="dk1"/>
              </a:buClr>
              <a:buSzPct val="100000"/>
              <a:buNone/>
            </a:pPr>
            <a:r>
              <a:rPr lang="en-IN"/>
              <a:t>	   → abSba       from rule 2  </a:t>
            </a:r>
            <a:endParaRPr/>
          </a:p>
          <a:p>
            <a:pPr indent="-228600" lvl="0" marL="228600" rtl="0" algn="l">
              <a:lnSpc>
                <a:spcPct val="90000"/>
              </a:lnSpc>
              <a:spcBef>
                <a:spcPts val="1000"/>
              </a:spcBef>
              <a:spcAft>
                <a:spcPts val="0"/>
              </a:spcAft>
              <a:buClr>
                <a:schemeClr val="dk1"/>
              </a:buClr>
              <a:buSzPct val="100000"/>
              <a:buNone/>
            </a:pPr>
            <a:r>
              <a:rPr lang="en-IN"/>
              <a:t>	   → abbSbba     from rule 2  </a:t>
            </a:r>
            <a:endParaRPr/>
          </a:p>
          <a:p>
            <a:pPr indent="-228600" lvl="0" marL="228600" rtl="0" algn="l">
              <a:lnSpc>
                <a:spcPct val="90000"/>
              </a:lnSpc>
              <a:spcBef>
                <a:spcPts val="1000"/>
              </a:spcBef>
              <a:spcAft>
                <a:spcPts val="0"/>
              </a:spcAft>
              <a:buClr>
                <a:schemeClr val="dk1"/>
              </a:buClr>
              <a:buSzPct val="100000"/>
              <a:buNone/>
            </a:pPr>
            <a:r>
              <a:rPr lang="en-IN"/>
              <a:t>	   →</a:t>
            </a:r>
            <a:r>
              <a:rPr lang="en-IN">
                <a:solidFill>
                  <a:srgbClr val="FF0000"/>
                </a:solidFill>
              </a:rPr>
              <a:t> abbcbba</a:t>
            </a:r>
            <a:r>
              <a:rPr lang="en-IN"/>
              <a:t>     from rule 3   </a:t>
            </a:r>
            <a:r>
              <a:rPr lang="en-IN">
                <a:solidFill>
                  <a:srgbClr val="FF0000"/>
                </a:solidFill>
              </a:rPr>
              <a:t>(Required string) </a:t>
            </a:r>
            <a:r>
              <a:rPr lang="en-IN"/>
              <a:t>	</a:t>
            </a:r>
            <a:r>
              <a:rPr lang="en-IN" sz="2000"/>
              <a:t>	</a:t>
            </a:r>
            <a:endParaRPr/>
          </a:p>
          <a:p>
            <a:pPr indent="-228600" lvl="0" marL="228600" rtl="0" algn="l">
              <a:lnSpc>
                <a:spcPct val="90000"/>
              </a:lnSpc>
              <a:spcBef>
                <a:spcPts val="1000"/>
              </a:spcBef>
              <a:spcAft>
                <a:spcPts val="0"/>
              </a:spcAft>
              <a:buClr>
                <a:schemeClr val="dk1"/>
              </a:buClr>
              <a:buSzPct val="100000"/>
              <a:buNone/>
            </a:pPr>
            <a:r>
              <a:t/>
            </a:r>
            <a:endParaRPr sz="2000"/>
          </a:p>
          <a:p>
            <a:pPr indent="-228600" lvl="0" marL="228600" rtl="0" algn="l">
              <a:lnSpc>
                <a:spcPct val="90000"/>
              </a:lnSpc>
              <a:spcBef>
                <a:spcPts val="1000"/>
              </a:spcBef>
              <a:spcAft>
                <a:spcPts val="0"/>
              </a:spcAft>
              <a:buClr>
                <a:schemeClr val="dk1"/>
              </a:buClr>
              <a:buSzPct val="100000"/>
              <a:buNone/>
            </a:pPr>
            <a:r>
              <a:t/>
            </a:r>
            <a:endParaRPr sz="2000">
              <a:solidFill>
                <a:srgbClr val="FF0000"/>
              </a:solidFill>
            </a:endParaRPr>
          </a:p>
          <a:p>
            <a:pPr indent="-228600" lvl="0" marL="228600" rtl="0" algn="l">
              <a:lnSpc>
                <a:spcPct val="90000"/>
              </a:lnSpc>
              <a:spcBef>
                <a:spcPts val="1000"/>
              </a:spcBef>
              <a:spcAft>
                <a:spcPts val="0"/>
              </a:spcAft>
              <a:buClr>
                <a:schemeClr val="dk1"/>
              </a:buClr>
              <a:buSzPct val="100000"/>
              <a:buNone/>
            </a:pPr>
            <a:r>
              <a:rPr lang="en-IN" sz="2000"/>
              <a:t>	</a:t>
            </a:r>
            <a:endParaRPr/>
          </a:p>
          <a:p>
            <a:pPr indent="-130175" lvl="0" marL="228600" rtl="0" algn="l">
              <a:lnSpc>
                <a:spcPct val="90000"/>
              </a:lnSpc>
              <a:spcBef>
                <a:spcPts val="1000"/>
              </a:spcBef>
              <a:spcAft>
                <a:spcPts val="0"/>
              </a:spcAft>
              <a:buClr>
                <a:schemeClr val="dk1"/>
              </a:buClr>
              <a:buSzPct val="100000"/>
              <a:buNone/>
            </a:pPr>
            <a:r>
              <a:t/>
            </a:r>
            <a:endParaRPr sz="2000"/>
          </a:p>
        </p:txBody>
      </p:sp>
      <p:sp>
        <p:nvSpPr>
          <p:cNvPr id="263" name="Google Shape;26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p2"/>
          <p:cNvGrpSpPr/>
          <p:nvPr/>
        </p:nvGrpSpPr>
        <p:grpSpPr>
          <a:xfrm>
            <a:off x="103992" y="1931911"/>
            <a:ext cx="11814894" cy="3168292"/>
            <a:chOff x="3824" y="1532416"/>
            <a:chExt cx="11814894" cy="3168292"/>
          </a:xfrm>
        </p:grpSpPr>
        <p:sp>
          <p:nvSpPr>
            <p:cNvPr id="97" name="Google Shape;97;p2"/>
            <p:cNvSpPr/>
            <p:nvPr/>
          </p:nvSpPr>
          <p:spPr>
            <a:xfrm>
              <a:off x="10324881" y="3440114"/>
              <a:ext cx="746918" cy="355465"/>
            </a:xfrm>
            <a:custGeom>
              <a:rect b="b" l="l" r="r" t="t"/>
              <a:pathLst>
                <a:path extrusionOk="0" h="120000" w="120000">
                  <a:moveTo>
                    <a:pt x="0" y="0"/>
                  </a:moveTo>
                  <a:lnTo>
                    <a:pt x="0" y="81776"/>
                  </a:lnTo>
                  <a:lnTo>
                    <a:pt x="120000" y="81776"/>
                  </a:lnTo>
                  <a:lnTo>
                    <a:pt x="120000" y="120000"/>
                  </a:lnTo>
                </a:path>
              </a:pathLst>
            </a:custGeom>
            <a:noFill/>
            <a:ln cap="flat" cmpd="sng" w="12700">
              <a:solidFill>
                <a:srgbClr val="D66E29"/>
              </a:solidFill>
              <a:prstDash val="solid"/>
              <a:miter lim="800000"/>
              <a:headEnd len="sm" w="sm" type="none"/>
              <a:tailEnd len="sm" w="sm" type="none"/>
            </a:ln>
          </p:spPr>
        </p:sp>
        <p:sp>
          <p:nvSpPr>
            <p:cNvPr id="98" name="Google Shape;98;p2"/>
            <p:cNvSpPr/>
            <p:nvPr/>
          </p:nvSpPr>
          <p:spPr>
            <a:xfrm>
              <a:off x="9577962" y="3440114"/>
              <a:ext cx="746918" cy="355465"/>
            </a:xfrm>
            <a:custGeom>
              <a:rect b="b" l="l" r="r" t="t"/>
              <a:pathLst>
                <a:path extrusionOk="0" h="120000" w="120000">
                  <a:moveTo>
                    <a:pt x="120000" y="0"/>
                  </a:moveTo>
                  <a:lnTo>
                    <a:pt x="120000" y="81776"/>
                  </a:lnTo>
                  <a:lnTo>
                    <a:pt x="0" y="81776"/>
                  </a:lnTo>
                  <a:lnTo>
                    <a:pt x="0" y="120000"/>
                  </a:lnTo>
                </a:path>
              </a:pathLst>
            </a:custGeom>
            <a:noFill/>
            <a:ln cap="flat" cmpd="sng" w="12700">
              <a:solidFill>
                <a:srgbClr val="D66E29"/>
              </a:solidFill>
              <a:prstDash val="solid"/>
              <a:miter lim="800000"/>
              <a:headEnd len="sm" w="sm" type="none"/>
              <a:tailEnd len="sm" w="sm" type="none"/>
            </a:ln>
          </p:spPr>
        </p:sp>
        <p:sp>
          <p:nvSpPr>
            <p:cNvPr id="99" name="Google Shape;99;p2"/>
            <p:cNvSpPr/>
            <p:nvPr/>
          </p:nvSpPr>
          <p:spPr>
            <a:xfrm>
              <a:off x="6216829" y="2308532"/>
              <a:ext cx="4108052" cy="355465"/>
            </a:xfrm>
            <a:custGeom>
              <a:rect b="b" l="l" r="r" t="t"/>
              <a:pathLst>
                <a:path extrusionOk="0" h="120000" w="120000">
                  <a:moveTo>
                    <a:pt x="0" y="0"/>
                  </a:moveTo>
                  <a:lnTo>
                    <a:pt x="0" y="81776"/>
                  </a:lnTo>
                  <a:lnTo>
                    <a:pt x="120000" y="81776"/>
                  </a:lnTo>
                  <a:lnTo>
                    <a:pt x="120000" y="120000"/>
                  </a:lnTo>
                </a:path>
              </a:pathLst>
            </a:custGeom>
            <a:noFill/>
            <a:ln cap="flat" cmpd="sng" w="12700">
              <a:solidFill>
                <a:srgbClr val="BA6124"/>
              </a:solidFill>
              <a:prstDash val="solid"/>
              <a:miter lim="800000"/>
              <a:headEnd len="sm" w="sm" type="none"/>
              <a:tailEnd len="sm" w="sm" type="none"/>
            </a:ln>
          </p:spPr>
        </p:sp>
        <p:sp>
          <p:nvSpPr>
            <p:cNvPr id="100" name="Google Shape;100;p2"/>
            <p:cNvSpPr/>
            <p:nvPr/>
          </p:nvSpPr>
          <p:spPr>
            <a:xfrm>
              <a:off x="6590288" y="3440114"/>
              <a:ext cx="1493837" cy="355465"/>
            </a:xfrm>
            <a:custGeom>
              <a:rect b="b" l="l" r="r" t="t"/>
              <a:pathLst>
                <a:path extrusionOk="0" h="120000" w="120000">
                  <a:moveTo>
                    <a:pt x="0" y="0"/>
                  </a:moveTo>
                  <a:lnTo>
                    <a:pt x="0" y="81776"/>
                  </a:lnTo>
                  <a:lnTo>
                    <a:pt x="120000" y="81776"/>
                  </a:lnTo>
                  <a:lnTo>
                    <a:pt x="120000" y="120000"/>
                  </a:lnTo>
                </a:path>
              </a:pathLst>
            </a:custGeom>
            <a:noFill/>
            <a:ln cap="flat" cmpd="sng" w="12700">
              <a:solidFill>
                <a:srgbClr val="D66E29"/>
              </a:solidFill>
              <a:prstDash val="solid"/>
              <a:miter lim="800000"/>
              <a:headEnd len="sm" w="sm" type="none"/>
              <a:tailEnd len="sm" w="sm" type="none"/>
            </a:ln>
          </p:spPr>
        </p:sp>
        <p:sp>
          <p:nvSpPr>
            <p:cNvPr id="101" name="Google Shape;101;p2"/>
            <p:cNvSpPr/>
            <p:nvPr/>
          </p:nvSpPr>
          <p:spPr>
            <a:xfrm>
              <a:off x="6544568" y="3440114"/>
              <a:ext cx="91440" cy="355465"/>
            </a:xfrm>
            <a:custGeom>
              <a:rect b="b" l="l" r="r" t="t"/>
              <a:pathLst>
                <a:path extrusionOk="0" h="120000" w="120000">
                  <a:moveTo>
                    <a:pt x="60000" y="0"/>
                  </a:moveTo>
                  <a:lnTo>
                    <a:pt x="60000" y="120000"/>
                  </a:lnTo>
                </a:path>
              </a:pathLst>
            </a:custGeom>
            <a:noFill/>
            <a:ln cap="flat" cmpd="sng" w="12700">
              <a:solidFill>
                <a:srgbClr val="D66E29"/>
              </a:solidFill>
              <a:prstDash val="solid"/>
              <a:miter lim="800000"/>
              <a:headEnd len="sm" w="sm" type="none"/>
              <a:tailEnd len="sm" w="sm" type="none"/>
            </a:ln>
          </p:spPr>
        </p:sp>
        <p:sp>
          <p:nvSpPr>
            <p:cNvPr id="102" name="Google Shape;102;p2"/>
            <p:cNvSpPr/>
            <p:nvPr/>
          </p:nvSpPr>
          <p:spPr>
            <a:xfrm>
              <a:off x="5096451" y="3440114"/>
              <a:ext cx="1493837" cy="355465"/>
            </a:xfrm>
            <a:custGeom>
              <a:rect b="b" l="l" r="r" t="t"/>
              <a:pathLst>
                <a:path extrusionOk="0" h="120000" w="120000">
                  <a:moveTo>
                    <a:pt x="120000" y="0"/>
                  </a:moveTo>
                  <a:lnTo>
                    <a:pt x="120000" y="81776"/>
                  </a:lnTo>
                  <a:lnTo>
                    <a:pt x="0" y="81776"/>
                  </a:lnTo>
                  <a:lnTo>
                    <a:pt x="0" y="120000"/>
                  </a:lnTo>
                </a:path>
              </a:pathLst>
            </a:custGeom>
            <a:noFill/>
            <a:ln cap="flat" cmpd="sng" w="12700">
              <a:solidFill>
                <a:srgbClr val="D66E29"/>
              </a:solidFill>
              <a:prstDash val="solid"/>
              <a:miter lim="800000"/>
              <a:headEnd len="sm" w="sm" type="none"/>
              <a:tailEnd len="sm" w="sm" type="none"/>
            </a:ln>
          </p:spPr>
        </p:sp>
        <p:sp>
          <p:nvSpPr>
            <p:cNvPr id="103" name="Google Shape;103;p2"/>
            <p:cNvSpPr/>
            <p:nvPr/>
          </p:nvSpPr>
          <p:spPr>
            <a:xfrm>
              <a:off x="6216829" y="2308532"/>
              <a:ext cx="373459" cy="355465"/>
            </a:xfrm>
            <a:custGeom>
              <a:rect b="b" l="l" r="r" t="t"/>
              <a:pathLst>
                <a:path extrusionOk="0" h="120000" w="120000">
                  <a:moveTo>
                    <a:pt x="0" y="0"/>
                  </a:moveTo>
                  <a:lnTo>
                    <a:pt x="0" y="81776"/>
                  </a:lnTo>
                  <a:lnTo>
                    <a:pt x="120000" y="81776"/>
                  </a:lnTo>
                  <a:lnTo>
                    <a:pt x="120000" y="120000"/>
                  </a:lnTo>
                </a:path>
              </a:pathLst>
            </a:custGeom>
            <a:noFill/>
            <a:ln cap="flat" cmpd="sng" w="12700">
              <a:solidFill>
                <a:srgbClr val="BA6124"/>
              </a:solidFill>
              <a:prstDash val="solid"/>
              <a:miter lim="800000"/>
              <a:headEnd len="sm" w="sm" type="none"/>
              <a:tailEnd len="sm" w="sm" type="none"/>
            </a:ln>
          </p:spPr>
        </p:sp>
        <p:sp>
          <p:nvSpPr>
            <p:cNvPr id="104" name="Google Shape;104;p2"/>
            <p:cNvSpPr/>
            <p:nvPr/>
          </p:nvSpPr>
          <p:spPr>
            <a:xfrm>
              <a:off x="2108776" y="3440114"/>
              <a:ext cx="1493837" cy="355465"/>
            </a:xfrm>
            <a:custGeom>
              <a:rect b="b" l="l" r="r" t="t"/>
              <a:pathLst>
                <a:path extrusionOk="0" h="120000" w="120000">
                  <a:moveTo>
                    <a:pt x="0" y="0"/>
                  </a:moveTo>
                  <a:lnTo>
                    <a:pt x="0" y="81776"/>
                  </a:lnTo>
                  <a:lnTo>
                    <a:pt x="120000" y="81776"/>
                  </a:lnTo>
                  <a:lnTo>
                    <a:pt x="120000" y="120000"/>
                  </a:lnTo>
                </a:path>
              </a:pathLst>
            </a:custGeom>
            <a:noFill/>
            <a:ln cap="flat" cmpd="sng" w="12700">
              <a:solidFill>
                <a:srgbClr val="D66E29"/>
              </a:solidFill>
              <a:prstDash val="solid"/>
              <a:miter lim="800000"/>
              <a:headEnd len="sm" w="sm" type="none"/>
              <a:tailEnd len="sm" w="sm" type="none"/>
            </a:ln>
          </p:spPr>
        </p:sp>
        <p:sp>
          <p:nvSpPr>
            <p:cNvPr id="105" name="Google Shape;105;p2"/>
            <p:cNvSpPr/>
            <p:nvPr/>
          </p:nvSpPr>
          <p:spPr>
            <a:xfrm>
              <a:off x="2063056" y="3440114"/>
              <a:ext cx="91440" cy="355465"/>
            </a:xfrm>
            <a:custGeom>
              <a:rect b="b" l="l" r="r" t="t"/>
              <a:pathLst>
                <a:path extrusionOk="0" h="120000" w="120000">
                  <a:moveTo>
                    <a:pt x="60000" y="0"/>
                  </a:moveTo>
                  <a:lnTo>
                    <a:pt x="60000" y="120000"/>
                  </a:lnTo>
                </a:path>
              </a:pathLst>
            </a:custGeom>
            <a:noFill/>
            <a:ln cap="flat" cmpd="sng" w="12700">
              <a:solidFill>
                <a:srgbClr val="D66E29"/>
              </a:solidFill>
              <a:prstDash val="solid"/>
              <a:miter lim="800000"/>
              <a:headEnd len="sm" w="sm" type="none"/>
              <a:tailEnd len="sm" w="sm" type="none"/>
            </a:ln>
          </p:spPr>
        </p:sp>
        <p:sp>
          <p:nvSpPr>
            <p:cNvPr id="106" name="Google Shape;106;p2"/>
            <p:cNvSpPr/>
            <p:nvPr/>
          </p:nvSpPr>
          <p:spPr>
            <a:xfrm>
              <a:off x="614939" y="3440114"/>
              <a:ext cx="1493837" cy="355465"/>
            </a:xfrm>
            <a:custGeom>
              <a:rect b="b" l="l" r="r" t="t"/>
              <a:pathLst>
                <a:path extrusionOk="0" h="120000" w="120000">
                  <a:moveTo>
                    <a:pt x="120000" y="0"/>
                  </a:moveTo>
                  <a:lnTo>
                    <a:pt x="120000" y="81776"/>
                  </a:lnTo>
                  <a:lnTo>
                    <a:pt x="0" y="81776"/>
                  </a:lnTo>
                  <a:lnTo>
                    <a:pt x="0" y="120000"/>
                  </a:lnTo>
                </a:path>
              </a:pathLst>
            </a:custGeom>
            <a:noFill/>
            <a:ln cap="flat" cmpd="sng" w="12700">
              <a:solidFill>
                <a:srgbClr val="D66E29"/>
              </a:solidFill>
              <a:prstDash val="solid"/>
              <a:miter lim="800000"/>
              <a:headEnd len="sm" w="sm" type="none"/>
              <a:tailEnd len="sm" w="sm" type="none"/>
            </a:ln>
          </p:spPr>
        </p:sp>
        <p:sp>
          <p:nvSpPr>
            <p:cNvPr id="107" name="Google Shape;107;p2"/>
            <p:cNvSpPr/>
            <p:nvPr/>
          </p:nvSpPr>
          <p:spPr>
            <a:xfrm>
              <a:off x="2108776" y="2308532"/>
              <a:ext cx="4108052" cy="355465"/>
            </a:xfrm>
            <a:custGeom>
              <a:rect b="b" l="l" r="r" t="t"/>
              <a:pathLst>
                <a:path extrusionOk="0" h="120000" w="120000">
                  <a:moveTo>
                    <a:pt x="120000" y="0"/>
                  </a:moveTo>
                  <a:lnTo>
                    <a:pt x="120000" y="81776"/>
                  </a:lnTo>
                  <a:lnTo>
                    <a:pt x="0" y="81776"/>
                  </a:lnTo>
                  <a:lnTo>
                    <a:pt x="0" y="120000"/>
                  </a:lnTo>
                </a:path>
              </a:pathLst>
            </a:custGeom>
            <a:noFill/>
            <a:ln cap="flat" cmpd="sng" w="12700">
              <a:solidFill>
                <a:srgbClr val="BA6124"/>
              </a:solidFill>
              <a:prstDash val="solid"/>
              <a:miter lim="800000"/>
              <a:headEnd len="sm" w="sm" type="none"/>
              <a:tailEnd len="sm" w="sm" type="none"/>
            </a:ln>
          </p:spPr>
        </p:sp>
        <p:sp>
          <p:nvSpPr>
            <p:cNvPr id="108" name="Google Shape;108;p2"/>
            <p:cNvSpPr/>
            <p:nvPr/>
          </p:nvSpPr>
          <p:spPr>
            <a:xfrm>
              <a:off x="5034834" y="1532416"/>
              <a:ext cx="2363989"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5170637" y="1661429"/>
              <a:ext cx="2363989"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5193369" y="1684161"/>
              <a:ext cx="2318525" cy="730652"/>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None/>
              </a:pPr>
              <a:r>
                <a:rPr b="0" i="0" lang="en-IN" sz="3200" u="none" cap="none" strike="noStrike">
                  <a:solidFill>
                    <a:schemeClr val="dk1"/>
                  </a:solidFill>
                  <a:latin typeface="Calibri"/>
                  <a:ea typeface="Calibri"/>
                  <a:cs typeface="Calibri"/>
                  <a:sym typeface="Calibri"/>
                </a:rPr>
                <a:t>Unit 2</a:t>
              </a:r>
              <a:endParaRPr b="0" i="0" sz="3200" u="none" cap="none" strike="noStrike">
                <a:solidFill>
                  <a:schemeClr val="dk1"/>
                </a:solidFill>
                <a:latin typeface="Calibri"/>
                <a:ea typeface="Calibri"/>
                <a:cs typeface="Calibri"/>
                <a:sym typeface="Calibri"/>
              </a:endParaRPr>
            </a:p>
          </p:txBody>
        </p:sp>
        <p:sp>
          <p:nvSpPr>
            <p:cNvPr id="111" name="Google Shape;111;p2"/>
            <p:cNvSpPr/>
            <p:nvPr/>
          </p:nvSpPr>
          <p:spPr>
            <a:xfrm>
              <a:off x="1497661" y="2663997"/>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633465" y="2793010"/>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1656197" y="2815742"/>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Context Free Grammar</a:t>
              </a:r>
              <a:endParaRPr/>
            </a:p>
          </p:txBody>
        </p:sp>
        <p:sp>
          <p:nvSpPr>
            <p:cNvPr id="114" name="Google Shape;114;p2"/>
            <p:cNvSpPr/>
            <p:nvPr/>
          </p:nvSpPr>
          <p:spPr>
            <a:xfrm>
              <a:off x="3824" y="3795579"/>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39627" y="3924592"/>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txBox="1"/>
            <p:nvPr/>
          </p:nvSpPr>
          <p:spPr>
            <a:xfrm>
              <a:off x="162359" y="3947324"/>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Types</a:t>
              </a:r>
              <a:endParaRPr b="0" i="0" sz="1400" u="none" cap="none" strike="noStrike">
                <a:solidFill>
                  <a:schemeClr val="dk1"/>
                </a:solidFill>
                <a:latin typeface="Calibri"/>
                <a:ea typeface="Calibri"/>
                <a:cs typeface="Calibri"/>
                <a:sym typeface="Calibri"/>
              </a:endParaRPr>
            </a:p>
          </p:txBody>
        </p:sp>
        <p:sp>
          <p:nvSpPr>
            <p:cNvPr id="117" name="Google Shape;117;p2"/>
            <p:cNvSpPr/>
            <p:nvPr/>
          </p:nvSpPr>
          <p:spPr>
            <a:xfrm>
              <a:off x="1497661" y="3795579"/>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633465" y="3924592"/>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1656197" y="3947324"/>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Derivations</a:t>
              </a:r>
              <a:endParaRPr b="0" i="0" sz="1400" u="none" cap="none" strike="noStrike">
                <a:solidFill>
                  <a:schemeClr val="dk1"/>
                </a:solidFill>
                <a:latin typeface="Calibri"/>
                <a:ea typeface="Calibri"/>
                <a:cs typeface="Calibri"/>
                <a:sym typeface="Calibri"/>
              </a:endParaRPr>
            </a:p>
          </p:txBody>
        </p:sp>
        <p:sp>
          <p:nvSpPr>
            <p:cNvPr id="120" name="Google Shape;120;p2"/>
            <p:cNvSpPr/>
            <p:nvPr/>
          </p:nvSpPr>
          <p:spPr>
            <a:xfrm>
              <a:off x="2991498" y="3795579"/>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127302" y="3924592"/>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3150034" y="3947324"/>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Ambiguity</a:t>
              </a:r>
              <a:endParaRPr b="0" i="0" sz="1400" u="none" cap="none" strike="noStrike">
                <a:solidFill>
                  <a:schemeClr val="dk1"/>
                </a:solidFill>
                <a:latin typeface="Calibri"/>
                <a:ea typeface="Calibri"/>
                <a:cs typeface="Calibri"/>
                <a:sym typeface="Calibri"/>
              </a:endParaRPr>
            </a:p>
          </p:txBody>
        </p:sp>
        <p:sp>
          <p:nvSpPr>
            <p:cNvPr id="123" name="Google Shape;123;p2"/>
            <p:cNvSpPr/>
            <p:nvPr/>
          </p:nvSpPr>
          <p:spPr>
            <a:xfrm>
              <a:off x="5979173" y="2663997"/>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6114976" y="2793010"/>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6137708" y="2815742"/>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Simplification of CFG</a:t>
              </a:r>
              <a:endParaRPr b="0" i="0" sz="1400" u="none" cap="none" strike="noStrike">
                <a:solidFill>
                  <a:schemeClr val="dk1"/>
                </a:solidFill>
                <a:latin typeface="Calibri"/>
                <a:ea typeface="Calibri"/>
                <a:cs typeface="Calibri"/>
                <a:sym typeface="Calibri"/>
              </a:endParaRPr>
            </a:p>
          </p:txBody>
        </p:sp>
        <p:sp>
          <p:nvSpPr>
            <p:cNvPr id="126" name="Google Shape;126;p2"/>
            <p:cNvSpPr/>
            <p:nvPr/>
          </p:nvSpPr>
          <p:spPr>
            <a:xfrm>
              <a:off x="4485336" y="3795579"/>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4621139" y="3924592"/>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nvSpPr>
          <p:spPr>
            <a:xfrm>
              <a:off x="4643871" y="3947324"/>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Elimination of useless symbols</a:t>
              </a:r>
              <a:endParaRPr b="0" i="0" sz="1400" u="none" cap="none" strike="noStrike">
                <a:solidFill>
                  <a:schemeClr val="dk1"/>
                </a:solidFill>
                <a:latin typeface="Calibri"/>
                <a:ea typeface="Calibri"/>
                <a:cs typeface="Calibri"/>
                <a:sym typeface="Calibri"/>
              </a:endParaRPr>
            </a:p>
          </p:txBody>
        </p:sp>
        <p:sp>
          <p:nvSpPr>
            <p:cNvPr id="129" name="Google Shape;129;p2"/>
            <p:cNvSpPr/>
            <p:nvPr/>
          </p:nvSpPr>
          <p:spPr>
            <a:xfrm>
              <a:off x="5979173" y="3795579"/>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6114976" y="3924592"/>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txBox="1"/>
            <p:nvPr/>
          </p:nvSpPr>
          <p:spPr>
            <a:xfrm>
              <a:off x="6137708" y="3947324"/>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Elimination of unit productions</a:t>
              </a:r>
              <a:endParaRPr b="0" i="0" sz="1400" u="none" cap="none" strike="noStrike">
                <a:solidFill>
                  <a:schemeClr val="dk1"/>
                </a:solidFill>
                <a:latin typeface="Calibri"/>
                <a:ea typeface="Calibri"/>
                <a:cs typeface="Calibri"/>
                <a:sym typeface="Calibri"/>
              </a:endParaRPr>
            </a:p>
          </p:txBody>
        </p:sp>
        <p:sp>
          <p:nvSpPr>
            <p:cNvPr id="132" name="Google Shape;132;p2"/>
            <p:cNvSpPr/>
            <p:nvPr/>
          </p:nvSpPr>
          <p:spPr>
            <a:xfrm>
              <a:off x="7473010" y="3795579"/>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7608813" y="3924592"/>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txBox="1"/>
            <p:nvPr/>
          </p:nvSpPr>
          <p:spPr>
            <a:xfrm>
              <a:off x="7631545" y="3947324"/>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Elimination of Null production</a:t>
              </a:r>
              <a:endParaRPr/>
            </a:p>
          </p:txBody>
        </p:sp>
        <p:sp>
          <p:nvSpPr>
            <p:cNvPr id="135" name="Google Shape;135;p2"/>
            <p:cNvSpPr/>
            <p:nvPr/>
          </p:nvSpPr>
          <p:spPr>
            <a:xfrm>
              <a:off x="9713766" y="2663997"/>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9849569" y="2793010"/>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txBox="1"/>
            <p:nvPr/>
          </p:nvSpPr>
          <p:spPr>
            <a:xfrm>
              <a:off x="9872301" y="2815742"/>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Formal Form</a:t>
              </a:r>
              <a:endParaRPr b="0" i="0" sz="1400" u="none" cap="none" strike="noStrike">
                <a:solidFill>
                  <a:schemeClr val="dk1"/>
                </a:solidFill>
                <a:latin typeface="Calibri"/>
                <a:ea typeface="Calibri"/>
                <a:cs typeface="Calibri"/>
                <a:sym typeface="Calibri"/>
              </a:endParaRPr>
            </a:p>
          </p:txBody>
        </p:sp>
        <p:sp>
          <p:nvSpPr>
            <p:cNvPr id="138" name="Google Shape;138;p2"/>
            <p:cNvSpPr/>
            <p:nvPr/>
          </p:nvSpPr>
          <p:spPr>
            <a:xfrm>
              <a:off x="8966847" y="3795579"/>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9102650" y="3924592"/>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txBox="1"/>
            <p:nvPr/>
          </p:nvSpPr>
          <p:spPr>
            <a:xfrm>
              <a:off x="9125382" y="3947324"/>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CNF</a:t>
              </a:r>
              <a:endParaRPr b="0" i="0" sz="1400" u="none" cap="none" strike="noStrike">
                <a:solidFill>
                  <a:schemeClr val="dk1"/>
                </a:solidFill>
                <a:latin typeface="Calibri"/>
                <a:ea typeface="Calibri"/>
                <a:cs typeface="Calibri"/>
                <a:sym typeface="Calibri"/>
              </a:endParaRPr>
            </a:p>
          </p:txBody>
        </p:sp>
        <p:sp>
          <p:nvSpPr>
            <p:cNvPr id="141" name="Google Shape;141;p2"/>
            <p:cNvSpPr/>
            <p:nvPr/>
          </p:nvSpPr>
          <p:spPr>
            <a:xfrm>
              <a:off x="10460684" y="3795579"/>
              <a:ext cx="1222230" cy="776116"/>
            </a:xfrm>
            <a:prstGeom prst="roundRect">
              <a:avLst>
                <a:gd fmla="val 1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0596488" y="3924592"/>
              <a:ext cx="1222230" cy="776116"/>
            </a:xfrm>
            <a:prstGeom prst="roundRect">
              <a:avLst>
                <a:gd fmla="val 10000" name="adj"/>
              </a:avLst>
            </a:prstGeom>
            <a:solidFill>
              <a:srgbClr val="F7D5CB">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txBox="1"/>
            <p:nvPr/>
          </p:nvSpPr>
          <p:spPr>
            <a:xfrm>
              <a:off x="10619220" y="3947324"/>
              <a:ext cx="1176766" cy="73065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IN" sz="1400" u="none" cap="none" strike="noStrike">
                  <a:solidFill>
                    <a:schemeClr val="dk1"/>
                  </a:solidFill>
                  <a:latin typeface="Calibri"/>
                  <a:ea typeface="Calibri"/>
                  <a:cs typeface="Calibri"/>
                  <a:sym typeface="Calibri"/>
                </a:rPr>
                <a:t>GNF</a:t>
              </a:r>
              <a:endParaRPr b="0" i="0" sz="1400" u="none" cap="none" strike="noStrike">
                <a:solidFill>
                  <a:schemeClr val="dk1"/>
                </a:solidFill>
                <a:latin typeface="Calibri"/>
                <a:ea typeface="Calibri"/>
                <a:cs typeface="Calibri"/>
                <a:sym typeface="Calibri"/>
              </a:endParaRPr>
            </a:p>
          </p:txBody>
        </p:sp>
      </p:grpSp>
      <p:sp>
        <p:nvSpPr>
          <p:cNvPr id="144" name="Google Shape;14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269" name="Google Shape;269;p20"/>
          <p:cNvSpPr txBox="1"/>
          <p:nvPr>
            <p:ph idx="1" type="body"/>
          </p:nvPr>
        </p:nvSpPr>
        <p:spPr>
          <a:xfrm>
            <a:off x="1981200" y="1600200"/>
            <a:ext cx="8229600" cy="49530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400"/>
              <a:buNone/>
            </a:pPr>
            <a:r>
              <a:rPr lang="en-IN" sz="2400">
                <a:solidFill>
                  <a:srgbClr val="FF0000"/>
                </a:solidFill>
              </a:rPr>
              <a:t>Example 4:</a:t>
            </a:r>
            <a:endParaRPr sz="2400"/>
          </a:p>
          <a:p>
            <a:pPr indent="-228600" lvl="0" marL="228600" rtl="0" algn="l">
              <a:lnSpc>
                <a:spcPct val="90000"/>
              </a:lnSpc>
              <a:spcBef>
                <a:spcPts val="1000"/>
              </a:spcBef>
              <a:spcAft>
                <a:spcPts val="0"/>
              </a:spcAft>
              <a:buClr>
                <a:schemeClr val="dk1"/>
              </a:buClr>
              <a:buSzPts val="2400"/>
              <a:buNone/>
            </a:pPr>
            <a:r>
              <a:rPr lang="en-IN" sz="2400"/>
              <a:t>Construct a CFG for defining palindrome over ∑={a,b} </a:t>
            </a:r>
            <a:endParaRPr/>
          </a:p>
          <a:p>
            <a:pPr indent="-228600" lvl="0" marL="228600" rtl="0" algn="l">
              <a:lnSpc>
                <a:spcPct val="90000"/>
              </a:lnSpc>
              <a:spcBef>
                <a:spcPts val="1000"/>
              </a:spcBef>
              <a:spcAft>
                <a:spcPts val="0"/>
              </a:spcAft>
              <a:buClr>
                <a:srgbClr val="FF0000"/>
              </a:buClr>
              <a:buSzPts val="2400"/>
              <a:buNone/>
            </a:pPr>
            <a:r>
              <a:rPr lang="en-IN" sz="2400">
                <a:solidFill>
                  <a:srgbClr val="FF0000"/>
                </a:solidFill>
              </a:rPr>
              <a:t>Grammar :Production rule (P):  </a:t>
            </a:r>
            <a:endParaRPr/>
          </a:p>
          <a:p>
            <a:pPr indent="-228600" lvl="0" marL="228600" rtl="0" algn="l">
              <a:lnSpc>
                <a:spcPct val="90000"/>
              </a:lnSpc>
              <a:spcBef>
                <a:spcPts val="1000"/>
              </a:spcBef>
              <a:spcAft>
                <a:spcPts val="0"/>
              </a:spcAft>
              <a:buClr>
                <a:schemeClr val="dk1"/>
              </a:buClr>
              <a:buSzPts val="2400"/>
              <a:buNone/>
            </a:pPr>
            <a:r>
              <a:rPr lang="en-IN" sz="2400"/>
              <a:t>		S → aSa  	   rule 1  </a:t>
            </a:r>
            <a:endParaRPr/>
          </a:p>
          <a:p>
            <a:pPr indent="-228600" lvl="0" marL="228600" rtl="0" algn="l">
              <a:lnSpc>
                <a:spcPct val="90000"/>
              </a:lnSpc>
              <a:spcBef>
                <a:spcPts val="1000"/>
              </a:spcBef>
              <a:spcAft>
                <a:spcPts val="0"/>
              </a:spcAft>
              <a:buClr>
                <a:schemeClr val="dk1"/>
              </a:buClr>
              <a:buSzPts val="2400"/>
              <a:buNone/>
            </a:pPr>
            <a:r>
              <a:rPr lang="en-IN" sz="2400"/>
              <a:t>		S → bSb     	   rule 2  </a:t>
            </a:r>
            <a:endParaRPr/>
          </a:p>
          <a:p>
            <a:pPr indent="-228600" lvl="0" marL="228600" rtl="0" algn="l">
              <a:lnSpc>
                <a:spcPct val="90000"/>
              </a:lnSpc>
              <a:spcBef>
                <a:spcPts val="1000"/>
              </a:spcBef>
              <a:spcAft>
                <a:spcPts val="0"/>
              </a:spcAft>
              <a:buClr>
                <a:schemeClr val="dk1"/>
              </a:buClr>
              <a:buSzPts val="2400"/>
              <a:buNone/>
            </a:pPr>
            <a:r>
              <a:rPr lang="en-IN" sz="2400"/>
              <a:t>		S →  a/b/ε           rule 3  </a:t>
            </a:r>
            <a:endParaRPr/>
          </a:p>
          <a:p>
            <a:pPr indent="-228600" lvl="0" marL="228600" rtl="0" algn="l">
              <a:lnSpc>
                <a:spcPct val="90000"/>
              </a:lnSpc>
              <a:spcBef>
                <a:spcPts val="1000"/>
              </a:spcBef>
              <a:spcAft>
                <a:spcPts val="0"/>
              </a:spcAft>
              <a:buClr>
                <a:srgbClr val="FF0000"/>
              </a:buClr>
              <a:buSzPts val="2400"/>
              <a:buNone/>
            </a:pPr>
            <a:r>
              <a:rPr lang="en-IN" sz="2400">
                <a:solidFill>
                  <a:srgbClr val="FF0000"/>
                </a:solidFill>
              </a:rPr>
              <a:t>Derive a string "abbabba“</a:t>
            </a:r>
            <a:endParaRPr/>
          </a:p>
          <a:p>
            <a:pPr indent="-228600" lvl="0" marL="228600" rtl="0" algn="l">
              <a:lnSpc>
                <a:spcPct val="90000"/>
              </a:lnSpc>
              <a:spcBef>
                <a:spcPts val="1000"/>
              </a:spcBef>
              <a:spcAft>
                <a:spcPts val="0"/>
              </a:spcAft>
              <a:buClr>
                <a:schemeClr val="dk1"/>
              </a:buClr>
              <a:buSzPts val="2400"/>
              <a:buNone/>
            </a:pPr>
            <a:r>
              <a:rPr lang="en-IN" sz="2400"/>
              <a:t>	S → aSa   </a:t>
            </a:r>
            <a:endParaRPr/>
          </a:p>
          <a:p>
            <a:pPr indent="-228600" lvl="0" marL="228600" rtl="0" algn="l">
              <a:lnSpc>
                <a:spcPct val="90000"/>
              </a:lnSpc>
              <a:spcBef>
                <a:spcPts val="1000"/>
              </a:spcBef>
              <a:spcAft>
                <a:spcPts val="0"/>
              </a:spcAft>
              <a:buClr>
                <a:schemeClr val="dk1"/>
              </a:buClr>
              <a:buSzPts val="2400"/>
              <a:buNone/>
            </a:pPr>
            <a:r>
              <a:rPr lang="en-IN" sz="2400"/>
              <a:t>	   → abSba       from rule 2  </a:t>
            </a:r>
            <a:endParaRPr/>
          </a:p>
          <a:p>
            <a:pPr indent="-228600" lvl="0" marL="228600" rtl="0" algn="l">
              <a:lnSpc>
                <a:spcPct val="90000"/>
              </a:lnSpc>
              <a:spcBef>
                <a:spcPts val="1000"/>
              </a:spcBef>
              <a:spcAft>
                <a:spcPts val="0"/>
              </a:spcAft>
              <a:buClr>
                <a:schemeClr val="dk1"/>
              </a:buClr>
              <a:buSzPts val="2400"/>
              <a:buNone/>
            </a:pPr>
            <a:r>
              <a:rPr lang="en-IN" sz="2400"/>
              <a:t>	   → abbSbba     from rule 2  </a:t>
            </a:r>
            <a:endParaRPr/>
          </a:p>
          <a:p>
            <a:pPr indent="-228600" lvl="0" marL="228600" rtl="0" algn="l">
              <a:lnSpc>
                <a:spcPct val="90000"/>
              </a:lnSpc>
              <a:spcBef>
                <a:spcPts val="1000"/>
              </a:spcBef>
              <a:spcAft>
                <a:spcPts val="0"/>
              </a:spcAft>
              <a:buClr>
                <a:schemeClr val="dk1"/>
              </a:buClr>
              <a:buSzPts val="2400"/>
              <a:buNone/>
            </a:pPr>
            <a:r>
              <a:rPr lang="en-IN" sz="2400"/>
              <a:t>	   →</a:t>
            </a:r>
            <a:r>
              <a:rPr lang="en-IN" sz="2400">
                <a:solidFill>
                  <a:srgbClr val="FF0000"/>
                </a:solidFill>
              </a:rPr>
              <a:t> abbabba</a:t>
            </a:r>
            <a:r>
              <a:rPr lang="en-IN" sz="2400"/>
              <a:t>     from rule 3   </a:t>
            </a:r>
            <a:r>
              <a:rPr lang="en-IN" sz="2400">
                <a:solidFill>
                  <a:srgbClr val="FF0000"/>
                </a:solidFill>
              </a:rPr>
              <a:t>(Required string) </a:t>
            </a:r>
            <a:r>
              <a:rPr lang="en-IN" sz="2400"/>
              <a:t>	</a:t>
            </a:r>
            <a:r>
              <a:rPr lang="en-IN" sz="1800"/>
              <a:t>	</a:t>
            </a:r>
            <a:endParaRPr/>
          </a:p>
          <a:p>
            <a:pPr indent="-228600" lvl="0" marL="228600" rtl="0" algn="l">
              <a:lnSpc>
                <a:spcPct val="90000"/>
              </a:lnSpc>
              <a:spcBef>
                <a:spcPts val="1000"/>
              </a:spcBef>
              <a:spcAft>
                <a:spcPts val="0"/>
              </a:spcAft>
              <a:buClr>
                <a:schemeClr val="dk1"/>
              </a:buClr>
              <a:buSzPts val="1800"/>
              <a:buNone/>
            </a:pPr>
            <a:r>
              <a:t/>
            </a:r>
            <a:endParaRPr sz="1800"/>
          </a:p>
          <a:p>
            <a:pPr indent="-76200" lvl="0" marL="228600" rtl="0" algn="l">
              <a:lnSpc>
                <a:spcPct val="90000"/>
              </a:lnSpc>
              <a:spcBef>
                <a:spcPts val="1000"/>
              </a:spcBef>
              <a:spcAft>
                <a:spcPts val="0"/>
              </a:spcAft>
              <a:buClr>
                <a:schemeClr val="dk1"/>
              </a:buClr>
              <a:buSzPts val="2400"/>
              <a:buNone/>
            </a:pPr>
            <a:r>
              <a:t/>
            </a:r>
            <a:endParaRPr sz="2400"/>
          </a:p>
        </p:txBody>
      </p:sp>
      <p:sp>
        <p:nvSpPr>
          <p:cNvPr id="270" name="Google Shape;27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276" name="Google Shape;27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FF0000"/>
              </a:buClr>
              <a:buSzPct val="100000"/>
              <a:buNone/>
            </a:pPr>
            <a:r>
              <a:rPr lang="en-IN" sz="2400">
                <a:solidFill>
                  <a:srgbClr val="FF0000"/>
                </a:solidFill>
              </a:rPr>
              <a:t>Example 5:</a:t>
            </a:r>
            <a:endParaRPr sz="2400"/>
          </a:p>
          <a:p>
            <a:pPr indent="-228600" lvl="0" marL="228600" rtl="0" algn="l">
              <a:lnSpc>
                <a:spcPct val="90000"/>
              </a:lnSpc>
              <a:spcBef>
                <a:spcPts val="1000"/>
              </a:spcBef>
              <a:spcAft>
                <a:spcPts val="0"/>
              </a:spcAft>
              <a:buClr>
                <a:schemeClr val="dk1"/>
              </a:buClr>
              <a:buSzPct val="100000"/>
              <a:buNone/>
            </a:pPr>
            <a:r>
              <a:rPr lang="en-IN" sz="2400"/>
              <a:t>Construct a CFG for  set of strings with equal no.of a’s and equal no.of a’s  over ∑={a,b} </a:t>
            </a:r>
            <a:endParaRPr/>
          </a:p>
          <a:p>
            <a:pPr indent="-228600" lvl="0" marL="228600" rtl="0" algn="l">
              <a:lnSpc>
                <a:spcPct val="90000"/>
              </a:lnSpc>
              <a:spcBef>
                <a:spcPts val="1000"/>
              </a:spcBef>
              <a:spcAft>
                <a:spcPts val="0"/>
              </a:spcAft>
              <a:buClr>
                <a:srgbClr val="FF0000"/>
              </a:buClr>
              <a:buSzPct val="100000"/>
              <a:buNone/>
            </a:pPr>
            <a:r>
              <a:rPr lang="en-IN" sz="2400">
                <a:solidFill>
                  <a:srgbClr val="FF0000"/>
                </a:solidFill>
              </a:rPr>
              <a:t>Grammar :Production rule (P):  </a:t>
            </a:r>
            <a:endParaRPr/>
          </a:p>
          <a:p>
            <a:pPr indent="-228600" lvl="0" marL="228600" rtl="0" algn="l">
              <a:lnSpc>
                <a:spcPct val="90000"/>
              </a:lnSpc>
              <a:spcBef>
                <a:spcPts val="1000"/>
              </a:spcBef>
              <a:spcAft>
                <a:spcPts val="0"/>
              </a:spcAft>
              <a:buClr>
                <a:schemeClr val="dk1"/>
              </a:buClr>
              <a:buSzPct val="100000"/>
              <a:buNone/>
            </a:pPr>
            <a:r>
              <a:rPr lang="en-IN" sz="2400"/>
              <a:t>		S → SaSbS  	   rule 1  </a:t>
            </a:r>
            <a:endParaRPr/>
          </a:p>
          <a:p>
            <a:pPr indent="-228600" lvl="0" marL="228600" rtl="0" algn="l">
              <a:lnSpc>
                <a:spcPct val="90000"/>
              </a:lnSpc>
              <a:spcBef>
                <a:spcPts val="1000"/>
              </a:spcBef>
              <a:spcAft>
                <a:spcPts val="0"/>
              </a:spcAft>
              <a:buClr>
                <a:schemeClr val="dk1"/>
              </a:buClr>
              <a:buSzPct val="100000"/>
              <a:buNone/>
            </a:pPr>
            <a:r>
              <a:rPr lang="en-IN" sz="2400"/>
              <a:t>		S →SbSaS      	   rule 2  </a:t>
            </a:r>
            <a:endParaRPr/>
          </a:p>
          <a:p>
            <a:pPr indent="-228600" lvl="0" marL="228600" rtl="0" algn="l">
              <a:lnSpc>
                <a:spcPct val="90000"/>
              </a:lnSpc>
              <a:spcBef>
                <a:spcPts val="1000"/>
              </a:spcBef>
              <a:spcAft>
                <a:spcPts val="0"/>
              </a:spcAft>
              <a:buClr>
                <a:schemeClr val="dk1"/>
              </a:buClr>
              <a:buSzPct val="100000"/>
              <a:buNone/>
            </a:pPr>
            <a:r>
              <a:rPr lang="en-IN" sz="2400"/>
              <a:t>		S →  ε           rule 3  </a:t>
            </a:r>
            <a:endParaRPr/>
          </a:p>
          <a:p>
            <a:pPr indent="-228600" lvl="0" marL="228600" rtl="0" algn="l">
              <a:lnSpc>
                <a:spcPct val="90000"/>
              </a:lnSpc>
              <a:spcBef>
                <a:spcPts val="1000"/>
              </a:spcBef>
              <a:spcAft>
                <a:spcPts val="0"/>
              </a:spcAft>
              <a:buClr>
                <a:srgbClr val="FF0000"/>
              </a:buClr>
              <a:buSzPct val="100000"/>
              <a:buNone/>
            </a:pPr>
            <a:r>
              <a:rPr lang="en-IN" sz="2400">
                <a:solidFill>
                  <a:srgbClr val="FF0000"/>
                </a:solidFill>
              </a:rPr>
              <a:t>Derive a string "</a:t>
            </a:r>
            <a:r>
              <a:rPr lang="en-IN" sz="2400"/>
              <a:t> </a:t>
            </a:r>
            <a:r>
              <a:rPr lang="en-IN" sz="2400">
                <a:solidFill>
                  <a:srgbClr val="FF0000"/>
                </a:solidFill>
              </a:rPr>
              <a:t>babaab “</a:t>
            </a:r>
            <a:endParaRPr/>
          </a:p>
          <a:p>
            <a:pPr indent="-228600" lvl="0" marL="228600" rtl="0" algn="l">
              <a:lnSpc>
                <a:spcPct val="90000"/>
              </a:lnSpc>
              <a:spcBef>
                <a:spcPts val="1000"/>
              </a:spcBef>
              <a:spcAft>
                <a:spcPts val="0"/>
              </a:spcAft>
              <a:buClr>
                <a:schemeClr val="dk1"/>
              </a:buClr>
              <a:buSzPct val="100000"/>
              <a:buNone/>
            </a:pPr>
            <a:r>
              <a:rPr lang="en-IN" sz="2400"/>
              <a:t>	S →  SaSbS	 from rule 1</a:t>
            </a:r>
            <a:endParaRPr/>
          </a:p>
          <a:p>
            <a:pPr indent="-228600" lvl="0" marL="228600" rtl="0" algn="l">
              <a:lnSpc>
                <a:spcPct val="90000"/>
              </a:lnSpc>
              <a:spcBef>
                <a:spcPts val="1000"/>
              </a:spcBef>
              <a:spcAft>
                <a:spcPts val="0"/>
              </a:spcAft>
              <a:buClr>
                <a:schemeClr val="dk1"/>
              </a:buClr>
              <a:buSzPct val="100000"/>
              <a:buNone/>
            </a:pPr>
            <a:r>
              <a:rPr lang="en-IN" sz="2400"/>
              <a:t>	   →  SbSaaSbS       from rule 2  </a:t>
            </a:r>
            <a:endParaRPr/>
          </a:p>
          <a:p>
            <a:pPr indent="-228600" lvl="0" marL="228600" rtl="0" algn="l">
              <a:lnSpc>
                <a:spcPct val="90000"/>
              </a:lnSpc>
              <a:spcBef>
                <a:spcPts val="1000"/>
              </a:spcBef>
              <a:spcAft>
                <a:spcPts val="0"/>
              </a:spcAft>
              <a:buClr>
                <a:schemeClr val="dk1"/>
              </a:buClr>
              <a:buSzPct val="100000"/>
              <a:buNone/>
            </a:pPr>
            <a:r>
              <a:rPr lang="en-IN" sz="2400"/>
              <a:t>	   →SbSaS bSaaSbS     from rule 2  </a:t>
            </a:r>
            <a:endParaRPr/>
          </a:p>
          <a:p>
            <a:pPr indent="-228600" lvl="0" marL="228600" rtl="0" algn="l">
              <a:lnSpc>
                <a:spcPct val="90000"/>
              </a:lnSpc>
              <a:spcBef>
                <a:spcPts val="1000"/>
              </a:spcBef>
              <a:spcAft>
                <a:spcPts val="0"/>
              </a:spcAft>
              <a:buClr>
                <a:schemeClr val="dk1"/>
              </a:buClr>
              <a:buSzPct val="100000"/>
              <a:buNone/>
            </a:pPr>
            <a:r>
              <a:rPr lang="en-IN" sz="2400"/>
              <a:t>	   → babaab </a:t>
            </a:r>
            <a:r>
              <a:rPr lang="en-IN" sz="2400">
                <a:solidFill>
                  <a:srgbClr val="FF0000"/>
                </a:solidFill>
              </a:rPr>
              <a:t> </a:t>
            </a:r>
            <a:r>
              <a:rPr lang="en-IN" sz="2400"/>
              <a:t>   from rule 3   </a:t>
            </a:r>
            <a:r>
              <a:rPr lang="en-IN" sz="2400">
                <a:solidFill>
                  <a:srgbClr val="FF0000"/>
                </a:solidFill>
              </a:rPr>
              <a:t>(Required string) </a:t>
            </a:r>
            <a:r>
              <a:rPr lang="en-IN" sz="2400"/>
              <a:t>	</a:t>
            </a:r>
            <a:r>
              <a:rPr lang="en-IN" sz="1800"/>
              <a:t>	</a:t>
            </a:r>
            <a:endParaRPr sz="2400"/>
          </a:p>
        </p:txBody>
      </p:sp>
      <p:sp>
        <p:nvSpPr>
          <p:cNvPr id="277" name="Google Shape;2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283" name="Google Shape;28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lang="en-IN">
                <a:solidFill>
                  <a:srgbClr val="FF0000"/>
                </a:solidFill>
              </a:rPr>
              <a:t>Example 6:</a:t>
            </a:r>
            <a:endParaRPr/>
          </a:p>
          <a:p>
            <a:pPr indent="-228600" lvl="0" marL="228600" rtl="0" algn="l">
              <a:lnSpc>
                <a:spcPct val="90000"/>
              </a:lnSpc>
              <a:spcBef>
                <a:spcPts val="1000"/>
              </a:spcBef>
              <a:spcAft>
                <a:spcPts val="0"/>
              </a:spcAft>
              <a:buClr>
                <a:schemeClr val="dk1"/>
              </a:buClr>
              <a:buSzPts val="2800"/>
              <a:buNone/>
            </a:pPr>
            <a:r>
              <a:rPr lang="en-IN"/>
              <a:t>Construct a CFG for the language L = a</a:t>
            </a:r>
            <a:r>
              <a:rPr baseline="30000" lang="en-IN"/>
              <a:t>n</a:t>
            </a:r>
            <a:r>
              <a:rPr lang="en-IN"/>
              <a:t>b</a:t>
            </a:r>
            <a:r>
              <a:rPr baseline="30000" lang="en-IN"/>
              <a:t>2n</a:t>
            </a:r>
            <a:r>
              <a:rPr lang="en-IN"/>
              <a:t> where n&gt;=1,over ∑={a,b} </a:t>
            </a:r>
            <a:endParaRPr/>
          </a:p>
          <a:p>
            <a:pPr indent="-228600" lvl="0" marL="228600" rtl="0" algn="l">
              <a:lnSpc>
                <a:spcPct val="90000"/>
              </a:lnSpc>
              <a:spcBef>
                <a:spcPts val="1000"/>
              </a:spcBef>
              <a:spcAft>
                <a:spcPts val="0"/>
              </a:spcAft>
              <a:buClr>
                <a:srgbClr val="FF0000"/>
              </a:buClr>
              <a:buSzPts val="2800"/>
              <a:buNone/>
            </a:pPr>
            <a:r>
              <a:rPr lang="en-IN">
                <a:solidFill>
                  <a:srgbClr val="FF0000"/>
                </a:solidFill>
              </a:rPr>
              <a:t>Grammar :Production rule (P):  </a:t>
            </a:r>
            <a:endParaRPr/>
          </a:p>
          <a:p>
            <a:pPr indent="-228600" lvl="0" marL="228600" rtl="0" algn="l">
              <a:lnSpc>
                <a:spcPct val="90000"/>
              </a:lnSpc>
              <a:spcBef>
                <a:spcPts val="1000"/>
              </a:spcBef>
              <a:spcAft>
                <a:spcPts val="0"/>
              </a:spcAft>
              <a:buClr>
                <a:schemeClr val="dk1"/>
              </a:buClr>
              <a:buSzPts val="2800"/>
              <a:buNone/>
            </a:pPr>
            <a:r>
              <a:rPr lang="en-IN"/>
              <a:t>		S → aSbb               rule 1  </a:t>
            </a:r>
            <a:endParaRPr/>
          </a:p>
          <a:p>
            <a:pPr indent="-228600" lvl="0" marL="228600" rtl="0" algn="l">
              <a:lnSpc>
                <a:spcPct val="90000"/>
              </a:lnSpc>
              <a:spcBef>
                <a:spcPts val="1000"/>
              </a:spcBef>
              <a:spcAft>
                <a:spcPts val="0"/>
              </a:spcAft>
              <a:buClr>
                <a:schemeClr val="dk1"/>
              </a:buClr>
              <a:buSzPts val="2800"/>
              <a:buNone/>
            </a:pPr>
            <a:r>
              <a:rPr lang="en-IN"/>
              <a:t>		S → abb     	         rule 2 </a:t>
            </a:r>
            <a:endParaRPr/>
          </a:p>
          <a:p>
            <a:pPr indent="-228600" lvl="0" marL="228600" rtl="0" algn="l">
              <a:lnSpc>
                <a:spcPct val="90000"/>
              </a:lnSpc>
              <a:spcBef>
                <a:spcPts val="1000"/>
              </a:spcBef>
              <a:spcAft>
                <a:spcPts val="0"/>
              </a:spcAft>
              <a:buClr>
                <a:srgbClr val="FF0000"/>
              </a:buClr>
              <a:buSzPts val="2800"/>
              <a:buNone/>
            </a:pPr>
            <a:r>
              <a:rPr lang="en-IN">
                <a:solidFill>
                  <a:srgbClr val="FF0000"/>
                </a:solidFill>
              </a:rPr>
              <a:t>Derive a string "</a:t>
            </a:r>
            <a:r>
              <a:rPr lang="en-IN"/>
              <a:t> </a:t>
            </a:r>
            <a:r>
              <a:rPr lang="en-IN">
                <a:solidFill>
                  <a:srgbClr val="FF0000"/>
                </a:solidFill>
              </a:rPr>
              <a:t>aabbbb “</a:t>
            </a:r>
            <a:endParaRPr/>
          </a:p>
          <a:p>
            <a:pPr indent="-228600" lvl="0" marL="228600" rtl="0" algn="l">
              <a:lnSpc>
                <a:spcPct val="90000"/>
              </a:lnSpc>
              <a:spcBef>
                <a:spcPts val="1000"/>
              </a:spcBef>
              <a:spcAft>
                <a:spcPts val="0"/>
              </a:spcAft>
              <a:buClr>
                <a:schemeClr val="dk1"/>
              </a:buClr>
              <a:buSzPts val="2800"/>
              <a:buNone/>
            </a:pPr>
            <a:r>
              <a:rPr lang="en-IN"/>
              <a:t>	S →  aSbb 	 from rule 1</a:t>
            </a:r>
            <a:endParaRPr/>
          </a:p>
          <a:p>
            <a:pPr indent="-228600" lvl="0" marL="228600" rtl="0" algn="l">
              <a:lnSpc>
                <a:spcPct val="90000"/>
              </a:lnSpc>
              <a:spcBef>
                <a:spcPts val="1000"/>
              </a:spcBef>
              <a:spcAft>
                <a:spcPts val="0"/>
              </a:spcAft>
              <a:buClr>
                <a:schemeClr val="dk1"/>
              </a:buClr>
              <a:buSzPts val="2800"/>
              <a:buNone/>
            </a:pPr>
            <a:r>
              <a:rPr lang="en-IN"/>
              <a:t>	   →  </a:t>
            </a:r>
            <a:r>
              <a:rPr lang="en-IN">
                <a:solidFill>
                  <a:srgbClr val="FF0000"/>
                </a:solidFill>
              </a:rPr>
              <a:t>aabbbb </a:t>
            </a:r>
            <a:r>
              <a:rPr lang="en-IN"/>
              <a:t>       from rule 2  </a:t>
            </a:r>
            <a:r>
              <a:rPr lang="en-IN">
                <a:solidFill>
                  <a:srgbClr val="FF0000"/>
                </a:solidFill>
              </a:rPr>
              <a:t>(Required string) </a:t>
            </a:r>
            <a:r>
              <a:rPr lang="en-IN"/>
              <a:t>	</a:t>
            </a:r>
            <a:endParaRPr/>
          </a:p>
        </p:txBody>
      </p:sp>
      <p:sp>
        <p:nvSpPr>
          <p:cNvPr id="284" name="Google Shape;28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290" name="Google Shape;29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000"/>
              <a:buNone/>
            </a:pPr>
            <a:r>
              <a:rPr lang="en-IN" sz="2000">
                <a:solidFill>
                  <a:srgbClr val="FF0000"/>
                </a:solidFill>
              </a:rPr>
              <a:t>Example 7:</a:t>
            </a:r>
            <a:endParaRPr sz="2000"/>
          </a:p>
          <a:p>
            <a:pPr indent="-228600" lvl="0" marL="228600" rtl="0" algn="l">
              <a:lnSpc>
                <a:spcPct val="90000"/>
              </a:lnSpc>
              <a:spcBef>
                <a:spcPts val="1000"/>
              </a:spcBef>
              <a:spcAft>
                <a:spcPts val="0"/>
              </a:spcAft>
              <a:buClr>
                <a:schemeClr val="dk1"/>
              </a:buClr>
              <a:buSzPts val="2000"/>
              <a:buNone/>
            </a:pPr>
            <a:r>
              <a:rPr lang="en-IN" sz="2000"/>
              <a:t>Construct a CFG for the RE=(011+1)* (01)* </a:t>
            </a:r>
            <a:endParaRPr/>
          </a:p>
          <a:p>
            <a:pPr indent="-228600" lvl="0" marL="228600" rtl="0" algn="l">
              <a:lnSpc>
                <a:spcPct val="90000"/>
              </a:lnSpc>
              <a:spcBef>
                <a:spcPts val="1000"/>
              </a:spcBef>
              <a:spcAft>
                <a:spcPts val="0"/>
              </a:spcAft>
              <a:buClr>
                <a:srgbClr val="FF0000"/>
              </a:buClr>
              <a:buSzPts val="2000"/>
              <a:buNone/>
            </a:pPr>
            <a:r>
              <a:rPr lang="en-IN" sz="2000">
                <a:solidFill>
                  <a:srgbClr val="FF0000"/>
                </a:solidFill>
              </a:rPr>
              <a:t>Grammar :Production rule (P):  </a:t>
            </a:r>
            <a:endParaRPr/>
          </a:p>
          <a:p>
            <a:pPr indent="-228600" lvl="0" marL="228600" rtl="0" algn="l">
              <a:lnSpc>
                <a:spcPct val="90000"/>
              </a:lnSpc>
              <a:spcBef>
                <a:spcPts val="1000"/>
              </a:spcBef>
              <a:spcAft>
                <a:spcPts val="0"/>
              </a:spcAft>
              <a:buClr>
                <a:schemeClr val="dk1"/>
              </a:buClr>
              <a:buSzPts val="2000"/>
              <a:buNone/>
            </a:pPr>
            <a:r>
              <a:rPr lang="en-IN" sz="2000"/>
              <a:t>		S → AB              		rule 1  </a:t>
            </a:r>
            <a:endParaRPr/>
          </a:p>
          <a:p>
            <a:pPr indent="-228600" lvl="0" marL="228600" rtl="0" algn="l">
              <a:lnSpc>
                <a:spcPct val="90000"/>
              </a:lnSpc>
              <a:spcBef>
                <a:spcPts val="1000"/>
              </a:spcBef>
              <a:spcAft>
                <a:spcPts val="0"/>
              </a:spcAft>
              <a:buClr>
                <a:schemeClr val="dk1"/>
              </a:buClr>
              <a:buSzPts val="2000"/>
              <a:buNone/>
            </a:pPr>
            <a:r>
              <a:rPr lang="en-IN" sz="2000"/>
              <a:t>		A →  ε /CA     	         	rule 2 </a:t>
            </a:r>
            <a:endParaRPr/>
          </a:p>
          <a:p>
            <a:pPr indent="-228600" lvl="0" marL="228600" rtl="0" algn="l">
              <a:lnSpc>
                <a:spcPct val="90000"/>
              </a:lnSpc>
              <a:spcBef>
                <a:spcPts val="1000"/>
              </a:spcBef>
              <a:spcAft>
                <a:spcPts val="0"/>
              </a:spcAft>
              <a:buClr>
                <a:schemeClr val="dk1"/>
              </a:buClr>
              <a:buSzPts val="2000"/>
              <a:buNone/>
            </a:pPr>
            <a:r>
              <a:rPr lang="en-IN" sz="2000"/>
              <a:t>		C→ 011/1		rule 3</a:t>
            </a:r>
            <a:endParaRPr/>
          </a:p>
          <a:p>
            <a:pPr indent="-228600" lvl="0" marL="228600" rtl="0" algn="l">
              <a:lnSpc>
                <a:spcPct val="90000"/>
              </a:lnSpc>
              <a:spcBef>
                <a:spcPts val="1000"/>
              </a:spcBef>
              <a:spcAft>
                <a:spcPts val="0"/>
              </a:spcAft>
              <a:buClr>
                <a:schemeClr val="dk1"/>
              </a:buClr>
              <a:buSzPts val="2000"/>
              <a:buNone/>
            </a:pPr>
            <a:r>
              <a:rPr lang="en-IN" sz="2000"/>
              <a:t>		B →  ε /DB		rule 4</a:t>
            </a:r>
            <a:endParaRPr/>
          </a:p>
          <a:p>
            <a:pPr indent="-228600" lvl="0" marL="228600" rtl="0" algn="l">
              <a:lnSpc>
                <a:spcPct val="90000"/>
              </a:lnSpc>
              <a:spcBef>
                <a:spcPts val="1000"/>
              </a:spcBef>
              <a:spcAft>
                <a:spcPts val="0"/>
              </a:spcAft>
              <a:buClr>
                <a:schemeClr val="dk1"/>
              </a:buClr>
              <a:buSzPts val="2000"/>
              <a:buNone/>
            </a:pPr>
            <a:r>
              <a:rPr lang="en-IN" sz="2000"/>
              <a:t>		D  → 01			rule 5</a:t>
            </a:r>
            <a:endParaRPr/>
          </a:p>
          <a:p>
            <a:pPr indent="-228600" lvl="0" marL="228600" rtl="0" algn="l">
              <a:lnSpc>
                <a:spcPct val="90000"/>
              </a:lnSpc>
              <a:spcBef>
                <a:spcPts val="1000"/>
              </a:spcBef>
              <a:spcAft>
                <a:spcPts val="0"/>
              </a:spcAft>
              <a:buClr>
                <a:schemeClr val="dk1"/>
              </a:buClr>
              <a:buSzPts val="2000"/>
              <a:buNone/>
            </a:pPr>
            <a:r>
              <a:rPr lang="en-IN" sz="2000"/>
              <a:t>	</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291" name="Google Shape;29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Derivation &amp; Parse Tree</a:t>
            </a:r>
            <a:endParaRPr/>
          </a:p>
        </p:txBody>
      </p:sp>
      <p:sp>
        <p:nvSpPr>
          <p:cNvPr id="297" name="Google Shape;297;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298" name="Google Shape;29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Derivations</a:t>
            </a:r>
            <a:br>
              <a:rPr lang="en-IN"/>
            </a:br>
            <a:endParaRPr/>
          </a:p>
        </p:txBody>
      </p:sp>
      <p:sp>
        <p:nvSpPr>
          <p:cNvPr id="304" name="Google Shape;30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Starting with the start symbol, non-terminals are rewritten using productions until only terminals remain.</a:t>
            </a:r>
            <a:endParaRPr/>
          </a:p>
          <a:p>
            <a:pPr indent="-228600" lvl="0" marL="228600" rtl="0" algn="l">
              <a:lnSpc>
                <a:spcPct val="90000"/>
              </a:lnSpc>
              <a:spcBef>
                <a:spcPts val="1000"/>
              </a:spcBef>
              <a:spcAft>
                <a:spcPts val="0"/>
              </a:spcAft>
              <a:buClr>
                <a:schemeClr val="dk1"/>
              </a:buClr>
              <a:buSzPts val="2400"/>
              <a:buChar char="•"/>
            </a:pPr>
            <a:r>
              <a:rPr lang="en-IN" sz="2400"/>
              <a:t> Any terminal sequence that can be generated in this manner is syntactically valid. </a:t>
            </a:r>
            <a:endParaRPr/>
          </a:p>
          <a:p>
            <a:pPr indent="-228600" lvl="0" marL="228600" rtl="0" algn="l">
              <a:lnSpc>
                <a:spcPct val="90000"/>
              </a:lnSpc>
              <a:spcBef>
                <a:spcPts val="1000"/>
              </a:spcBef>
              <a:spcAft>
                <a:spcPts val="0"/>
              </a:spcAft>
              <a:buClr>
                <a:schemeClr val="dk1"/>
              </a:buClr>
              <a:buSzPts val="2400"/>
              <a:buChar char="•"/>
            </a:pPr>
            <a:r>
              <a:rPr lang="en-IN" sz="2400"/>
              <a:t>If a terminal sequence can’t be generated using the productions of the grammar it is invalid (has syntax errors). </a:t>
            </a:r>
            <a:endParaRPr/>
          </a:p>
          <a:p>
            <a:pPr indent="-228600" lvl="0" marL="228600" rtl="0" algn="l">
              <a:lnSpc>
                <a:spcPct val="90000"/>
              </a:lnSpc>
              <a:spcBef>
                <a:spcPts val="1000"/>
              </a:spcBef>
              <a:spcAft>
                <a:spcPts val="0"/>
              </a:spcAft>
              <a:buClr>
                <a:schemeClr val="dk1"/>
              </a:buClr>
              <a:buSzPts val="2400"/>
              <a:buChar char="•"/>
            </a:pPr>
            <a:r>
              <a:rPr lang="en-IN" sz="2400"/>
              <a:t>The set of strings derivable from the start symbol is the language of the grammar (sometimes denoted L(G)).</a:t>
            </a:r>
            <a:endParaRPr/>
          </a:p>
          <a:p>
            <a:pPr indent="-228600" lvl="0" marL="228600" rtl="0" algn="l">
              <a:lnSpc>
                <a:spcPct val="90000"/>
              </a:lnSpc>
              <a:spcBef>
                <a:spcPts val="1000"/>
              </a:spcBef>
              <a:spcAft>
                <a:spcPts val="0"/>
              </a:spcAft>
              <a:buClr>
                <a:schemeClr val="dk1"/>
              </a:buClr>
              <a:buSzPts val="2400"/>
              <a:buChar char="•"/>
            </a:pPr>
            <a:r>
              <a:rPr lang="en-IN" sz="2400"/>
              <a:t>Derivation is a sequence of production rules. </a:t>
            </a:r>
            <a:endParaRPr/>
          </a:p>
          <a:p>
            <a:pPr indent="-228600" lvl="0" marL="228600" rtl="0" algn="l">
              <a:lnSpc>
                <a:spcPct val="90000"/>
              </a:lnSpc>
              <a:spcBef>
                <a:spcPts val="1000"/>
              </a:spcBef>
              <a:spcAft>
                <a:spcPts val="0"/>
              </a:spcAft>
              <a:buClr>
                <a:schemeClr val="dk1"/>
              </a:buClr>
              <a:buSzPts val="2400"/>
              <a:buChar char="•"/>
            </a:pPr>
            <a:r>
              <a:rPr lang="en-IN" sz="2400"/>
              <a:t>It is used to get the input string through these production rules. </a:t>
            </a:r>
            <a:endParaRPr/>
          </a:p>
          <a:p>
            <a:pPr indent="-76200" lvl="0" marL="228600" rtl="0" algn="l">
              <a:lnSpc>
                <a:spcPct val="90000"/>
              </a:lnSpc>
              <a:spcBef>
                <a:spcPts val="1000"/>
              </a:spcBef>
              <a:spcAft>
                <a:spcPts val="0"/>
              </a:spcAft>
              <a:buClr>
                <a:schemeClr val="dk1"/>
              </a:buClr>
              <a:buSzPts val="2400"/>
              <a:buNone/>
            </a:pPr>
            <a:r>
              <a:t/>
            </a:r>
            <a:endParaRPr sz="2400"/>
          </a:p>
          <a:p>
            <a:pPr indent="-304800" lvl="0" marL="457200" rtl="0" algn="l">
              <a:lnSpc>
                <a:spcPct val="90000"/>
              </a:lnSpc>
              <a:spcBef>
                <a:spcPts val="1000"/>
              </a:spcBef>
              <a:spcAft>
                <a:spcPts val="0"/>
              </a:spcAft>
              <a:buClr>
                <a:schemeClr val="dk1"/>
              </a:buClr>
              <a:buSzPts val="2400"/>
              <a:buFont typeface="Calibri"/>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sp>
        <p:nvSpPr>
          <p:cNvPr id="305" name="Google Shape;30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311" name="Google Shape;3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IN" sz="2000"/>
              <a:t>During parsing, we need to take the following  two decisions. </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IN" sz="2000"/>
              <a:t>Need  to decide the non-terminal which is to be replaced.</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IN" sz="2000"/>
              <a:t>Need  to decide the production rule by which the non-terminal will be replaced.</a:t>
            </a:r>
            <a:endParaRPr/>
          </a:p>
          <a:p>
            <a:pPr indent="-228600" lvl="0" marL="228600" rtl="0" algn="l">
              <a:lnSpc>
                <a:spcPct val="90000"/>
              </a:lnSpc>
              <a:spcBef>
                <a:spcPts val="1000"/>
              </a:spcBef>
              <a:spcAft>
                <a:spcPts val="0"/>
              </a:spcAft>
              <a:buClr>
                <a:schemeClr val="dk1"/>
              </a:buClr>
              <a:buSzPts val="2000"/>
              <a:buChar char="•"/>
            </a:pPr>
            <a:r>
              <a:rPr lang="en-IN" sz="2000"/>
              <a:t>Based  on the following 2 derivations, We have two options to decide which non-terminal to be placed with production rule .</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IN" sz="2000"/>
              <a:t>Left most Derivation</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IN" sz="2000"/>
              <a:t>Right most Derivation</a:t>
            </a:r>
            <a:endParaRPr/>
          </a:p>
          <a:p>
            <a:pPr indent="-457200" lvl="0" marL="457200" rtl="0" algn="l">
              <a:lnSpc>
                <a:spcPct val="90000"/>
              </a:lnSpc>
              <a:spcBef>
                <a:spcPts val="1000"/>
              </a:spcBef>
              <a:spcAft>
                <a:spcPts val="0"/>
              </a:spcAft>
              <a:buClr>
                <a:schemeClr val="dk1"/>
              </a:buClr>
              <a:buSzPts val="2000"/>
              <a:buChar char="•"/>
            </a:pPr>
            <a:r>
              <a:rPr lang="en-IN" sz="2000"/>
              <a:t>To illustrate a derivation, we can draw a derivation tree (also called a parse tree)</a:t>
            </a:r>
            <a:endParaRPr/>
          </a:p>
        </p:txBody>
      </p:sp>
      <p:sp>
        <p:nvSpPr>
          <p:cNvPr id="312" name="Google Shape;31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Left most Derivation</a:t>
            </a:r>
            <a:br>
              <a:rPr lang="en-IN"/>
            </a:br>
            <a:endParaRPr/>
          </a:p>
        </p:txBody>
      </p:sp>
      <p:sp>
        <p:nvSpPr>
          <p:cNvPr id="318" name="Google Shape;31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IN" sz="2000"/>
              <a:t>In the leftmost derivation, the input is scanned and replaced with the production rule from left to right. </a:t>
            </a:r>
            <a:endParaRPr/>
          </a:p>
          <a:p>
            <a:pPr indent="-228600" lvl="0" marL="228600" rtl="0" algn="l">
              <a:lnSpc>
                <a:spcPct val="90000"/>
              </a:lnSpc>
              <a:spcBef>
                <a:spcPts val="1000"/>
              </a:spcBef>
              <a:spcAft>
                <a:spcPts val="0"/>
              </a:spcAft>
              <a:buClr>
                <a:schemeClr val="dk1"/>
              </a:buClr>
              <a:buSzPct val="100000"/>
              <a:buChar char="•"/>
            </a:pPr>
            <a:r>
              <a:rPr lang="en-IN" sz="2000"/>
              <a:t>So in leftmost derivation, we read the input string from left to right.</a:t>
            </a:r>
            <a:endParaRPr/>
          </a:p>
          <a:p>
            <a:pPr indent="-228600" lvl="0" marL="228600" rtl="0" algn="l">
              <a:lnSpc>
                <a:spcPct val="90000"/>
              </a:lnSpc>
              <a:spcBef>
                <a:spcPts val="1000"/>
              </a:spcBef>
              <a:spcAft>
                <a:spcPts val="0"/>
              </a:spcAft>
              <a:buClr>
                <a:schemeClr val="dk1"/>
              </a:buClr>
              <a:buSzPct val="100000"/>
              <a:buChar char="•"/>
            </a:pPr>
            <a:r>
              <a:rPr lang="en-IN" sz="2000"/>
              <a:t>Leftmost non-terminal is always expanded.</a:t>
            </a:r>
            <a:endParaRPr/>
          </a:p>
          <a:p>
            <a:pPr indent="-228600" lvl="0" marL="228600" rtl="0" algn="l">
              <a:lnSpc>
                <a:spcPct val="90000"/>
              </a:lnSpc>
              <a:spcBef>
                <a:spcPts val="1000"/>
              </a:spcBef>
              <a:spcAft>
                <a:spcPts val="0"/>
              </a:spcAft>
              <a:buClr>
                <a:srgbClr val="FF0000"/>
              </a:buClr>
              <a:buSzPct val="100000"/>
              <a:buNone/>
            </a:pPr>
            <a:r>
              <a:rPr lang="en-IN" sz="2000">
                <a:solidFill>
                  <a:srgbClr val="FF0000"/>
                </a:solidFill>
              </a:rPr>
              <a:t>Example:</a:t>
            </a:r>
            <a:endParaRPr/>
          </a:p>
          <a:p>
            <a:pPr indent="-228600" lvl="0" marL="228600" rtl="0" algn="l">
              <a:lnSpc>
                <a:spcPct val="90000"/>
              </a:lnSpc>
              <a:spcBef>
                <a:spcPts val="1000"/>
              </a:spcBef>
              <a:spcAft>
                <a:spcPts val="0"/>
              </a:spcAft>
              <a:buClr>
                <a:schemeClr val="dk1"/>
              </a:buClr>
              <a:buSzPct val="100000"/>
              <a:buNone/>
            </a:pPr>
            <a:r>
              <a:rPr lang="en-IN" sz="2000"/>
              <a:t>		E = E + E  	Rule1</a:t>
            </a:r>
            <a:endParaRPr/>
          </a:p>
          <a:p>
            <a:pPr indent="-228600" lvl="0" marL="228600" rtl="0" algn="l">
              <a:lnSpc>
                <a:spcPct val="90000"/>
              </a:lnSpc>
              <a:spcBef>
                <a:spcPts val="1000"/>
              </a:spcBef>
              <a:spcAft>
                <a:spcPts val="0"/>
              </a:spcAft>
              <a:buClr>
                <a:schemeClr val="dk1"/>
              </a:buClr>
              <a:buSzPct val="100000"/>
              <a:buNone/>
            </a:pPr>
            <a:r>
              <a:rPr lang="en-IN" sz="2000"/>
              <a:t>		E = E - E 	    	Rule2</a:t>
            </a:r>
            <a:endParaRPr/>
          </a:p>
          <a:p>
            <a:pPr indent="-228600" lvl="0" marL="228600" rtl="0" algn="l">
              <a:lnSpc>
                <a:spcPct val="90000"/>
              </a:lnSpc>
              <a:spcBef>
                <a:spcPts val="1000"/>
              </a:spcBef>
              <a:spcAft>
                <a:spcPts val="0"/>
              </a:spcAft>
              <a:buClr>
                <a:schemeClr val="dk1"/>
              </a:buClr>
              <a:buSzPct val="100000"/>
              <a:buNone/>
            </a:pPr>
            <a:r>
              <a:rPr lang="en-IN" sz="2000"/>
              <a:t>		E = a | b   	Rule3</a:t>
            </a:r>
            <a:endParaRPr/>
          </a:p>
          <a:p>
            <a:pPr indent="-228600" lvl="0" marL="228600" rtl="0" algn="l">
              <a:lnSpc>
                <a:spcPct val="90000"/>
              </a:lnSpc>
              <a:spcBef>
                <a:spcPts val="1000"/>
              </a:spcBef>
              <a:spcAft>
                <a:spcPts val="0"/>
              </a:spcAft>
              <a:buClr>
                <a:srgbClr val="FF0000"/>
              </a:buClr>
              <a:buSzPct val="100000"/>
              <a:buNone/>
            </a:pPr>
            <a:r>
              <a:rPr b="1" lang="en-IN" sz="2000">
                <a:solidFill>
                  <a:srgbClr val="FF0000"/>
                </a:solidFill>
              </a:rPr>
              <a:t>The leftmost derivation is:</a:t>
            </a:r>
            <a:endParaRPr sz="2000">
              <a:solidFill>
                <a:srgbClr val="FF0000"/>
              </a:solidFill>
            </a:endParaRPr>
          </a:p>
          <a:p>
            <a:pPr indent="-228600" lvl="0" marL="228600" rtl="0" algn="l">
              <a:lnSpc>
                <a:spcPct val="90000"/>
              </a:lnSpc>
              <a:spcBef>
                <a:spcPts val="1000"/>
              </a:spcBef>
              <a:spcAft>
                <a:spcPts val="0"/>
              </a:spcAft>
              <a:buClr>
                <a:srgbClr val="FF0000"/>
              </a:buClr>
              <a:buSzPct val="100000"/>
              <a:buNone/>
            </a:pPr>
            <a:r>
              <a:rPr lang="en-IN" sz="2000">
                <a:solidFill>
                  <a:srgbClr val="FF0000"/>
                </a:solidFill>
              </a:rPr>
              <a:t>W= a - b + a</a:t>
            </a:r>
            <a:r>
              <a:rPr lang="en-IN" sz="2000"/>
              <a:t>  </a:t>
            </a:r>
            <a:endParaRPr/>
          </a:p>
          <a:p>
            <a:pPr indent="-228600" lvl="0" marL="228600" rtl="0" algn="l">
              <a:lnSpc>
                <a:spcPct val="90000"/>
              </a:lnSpc>
              <a:spcBef>
                <a:spcPts val="1000"/>
              </a:spcBef>
              <a:spcAft>
                <a:spcPts val="0"/>
              </a:spcAft>
              <a:buClr>
                <a:schemeClr val="dk1"/>
              </a:buClr>
              <a:buSzPct val="100000"/>
              <a:buNone/>
            </a:pPr>
            <a:r>
              <a:rPr lang="en-IN" sz="2000"/>
              <a:t>	E = E + E  </a:t>
            </a:r>
            <a:endParaRPr/>
          </a:p>
          <a:p>
            <a:pPr indent="-228600" lvl="0" marL="228600" rtl="0" algn="l">
              <a:lnSpc>
                <a:spcPct val="90000"/>
              </a:lnSpc>
              <a:spcBef>
                <a:spcPts val="1000"/>
              </a:spcBef>
              <a:spcAft>
                <a:spcPts val="0"/>
              </a:spcAft>
              <a:buClr>
                <a:schemeClr val="dk1"/>
              </a:buClr>
              <a:buSzPct val="100000"/>
              <a:buNone/>
            </a:pPr>
            <a:r>
              <a:rPr lang="en-IN" sz="2000"/>
              <a:t>	E = E - E + E  </a:t>
            </a:r>
            <a:endParaRPr/>
          </a:p>
          <a:p>
            <a:pPr indent="-228600" lvl="0" marL="228600" rtl="0" algn="l">
              <a:lnSpc>
                <a:spcPct val="90000"/>
              </a:lnSpc>
              <a:spcBef>
                <a:spcPts val="1000"/>
              </a:spcBef>
              <a:spcAft>
                <a:spcPts val="0"/>
              </a:spcAft>
              <a:buClr>
                <a:schemeClr val="dk1"/>
              </a:buClr>
              <a:buSzPct val="100000"/>
              <a:buNone/>
            </a:pPr>
            <a:r>
              <a:rPr lang="en-IN" sz="2000"/>
              <a:t>	E = a - E + E  </a:t>
            </a:r>
            <a:endParaRPr/>
          </a:p>
          <a:p>
            <a:pPr indent="-228600" lvl="0" marL="228600" rtl="0" algn="l">
              <a:lnSpc>
                <a:spcPct val="90000"/>
              </a:lnSpc>
              <a:spcBef>
                <a:spcPts val="1000"/>
              </a:spcBef>
              <a:spcAft>
                <a:spcPts val="0"/>
              </a:spcAft>
              <a:buClr>
                <a:schemeClr val="dk1"/>
              </a:buClr>
              <a:buSzPct val="100000"/>
              <a:buNone/>
            </a:pPr>
            <a:r>
              <a:rPr lang="en-IN" sz="2000"/>
              <a:t>	E = a - b + E  </a:t>
            </a:r>
            <a:endParaRPr/>
          </a:p>
          <a:p>
            <a:pPr indent="-228600" lvl="0" marL="228600" rtl="0" algn="l">
              <a:lnSpc>
                <a:spcPct val="90000"/>
              </a:lnSpc>
              <a:spcBef>
                <a:spcPts val="1000"/>
              </a:spcBef>
              <a:spcAft>
                <a:spcPts val="0"/>
              </a:spcAft>
              <a:buClr>
                <a:schemeClr val="dk1"/>
              </a:buClr>
              <a:buSzPct val="100000"/>
              <a:buNone/>
            </a:pPr>
            <a:r>
              <a:rPr lang="en-IN" sz="2000"/>
              <a:t>	E = a - b + a  </a:t>
            </a:r>
            <a:endParaRPr/>
          </a:p>
          <a:p>
            <a:pPr indent="-228600" lvl="0" marL="228600" rtl="0" algn="l">
              <a:lnSpc>
                <a:spcPct val="90000"/>
              </a:lnSpc>
              <a:spcBef>
                <a:spcPts val="1000"/>
              </a:spcBef>
              <a:spcAft>
                <a:spcPts val="0"/>
              </a:spcAft>
              <a:buClr>
                <a:schemeClr val="dk1"/>
              </a:buClr>
              <a:buSzPct val="100000"/>
              <a:buNone/>
            </a:pPr>
            <a:r>
              <a:t/>
            </a:r>
            <a:endParaRPr sz="2000"/>
          </a:p>
          <a:p>
            <a:pPr indent="-120650" lvl="0" marL="228600" rtl="0" algn="l">
              <a:lnSpc>
                <a:spcPct val="90000"/>
              </a:lnSpc>
              <a:spcBef>
                <a:spcPts val="1000"/>
              </a:spcBef>
              <a:spcAft>
                <a:spcPts val="0"/>
              </a:spcAft>
              <a:buClr>
                <a:schemeClr val="dk1"/>
              </a:buClr>
              <a:buSzPct val="100000"/>
              <a:buNone/>
            </a:pPr>
            <a:r>
              <a:t/>
            </a:r>
            <a:endParaRPr sz="2000"/>
          </a:p>
        </p:txBody>
      </p:sp>
      <p:sp>
        <p:nvSpPr>
          <p:cNvPr id="319" name="Google Shape;31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Rightmost Derivation</a:t>
            </a:r>
            <a:endParaRPr/>
          </a:p>
        </p:txBody>
      </p:sp>
      <p:sp>
        <p:nvSpPr>
          <p:cNvPr id="325" name="Google Shape;325;p28"/>
          <p:cNvSpPr txBox="1"/>
          <p:nvPr>
            <p:ph idx="1" type="body"/>
          </p:nvPr>
        </p:nvSpPr>
        <p:spPr>
          <a:xfrm>
            <a:off x="1981200" y="1600200"/>
            <a:ext cx="8229600" cy="5029200"/>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IN"/>
              <a:t>In rightmost derivation, the input is scanned and replaced with the production rule from right to left. </a:t>
            </a:r>
            <a:endParaRPr/>
          </a:p>
          <a:p>
            <a:pPr indent="-228600" lvl="0" marL="228600" rtl="0" algn="l">
              <a:lnSpc>
                <a:spcPct val="90000"/>
              </a:lnSpc>
              <a:spcBef>
                <a:spcPts val="1000"/>
              </a:spcBef>
              <a:spcAft>
                <a:spcPts val="0"/>
              </a:spcAft>
              <a:buClr>
                <a:schemeClr val="dk1"/>
              </a:buClr>
              <a:buSzPct val="100000"/>
              <a:buChar char="•"/>
            </a:pPr>
            <a:r>
              <a:rPr lang="en-IN"/>
              <a:t>So in rightmost derivation, we read the input string from right to left.</a:t>
            </a:r>
            <a:endParaRPr/>
          </a:p>
          <a:p>
            <a:pPr indent="-228600" lvl="0" marL="228600" rtl="0" algn="l">
              <a:lnSpc>
                <a:spcPct val="90000"/>
              </a:lnSpc>
              <a:spcBef>
                <a:spcPts val="1000"/>
              </a:spcBef>
              <a:spcAft>
                <a:spcPts val="0"/>
              </a:spcAft>
              <a:buClr>
                <a:schemeClr val="dk1"/>
              </a:buClr>
              <a:buSzPct val="100000"/>
              <a:buChar char="•"/>
            </a:pPr>
            <a:r>
              <a:rPr lang="en-IN"/>
              <a:t>Rightmost non-terminal is always expanded.</a:t>
            </a:r>
            <a:endParaRPr/>
          </a:p>
          <a:p>
            <a:pPr indent="-228600" lvl="0" marL="228600" rtl="0" algn="l">
              <a:lnSpc>
                <a:spcPct val="90000"/>
              </a:lnSpc>
              <a:spcBef>
                <a:spcPts val="1000"/>
              </a:spcBef>
              <a:spcAft>
                <a:spcPts val="0"/>
              </a:spcAft>
              <a:buClr>
                <a:srgbClr val="FF0000"/>
              </a:buClr>
              <a:buSzPct val="100000"/>
              <a:buNone/>
            </a:pPr>
            <a:r>
              <a:rPr lang="en-IN">
                <a:solidFill>
                  <a:srgbClr val="FF0000"/>
                </a:solidFill>
              </a:rPr>
              <a:t>Example:</a:t>
            </a:r>
            <a:endParaRPr/>
          </a:p>
          <a:p>
            <a:pPr indent="-228600" lvl="0" marL="228600" rtl="0" algn="l">
              <a:lnSpc>
                <a:spcPct val="90000"/>
              </a:lnSpc>
              <a:spcBef>
                <a:spcPts val="1000"/>
              </a:spcBef>
              <a:spcAft>
                <a:spcPts val="0"/>
              </a:spcAft>
              <a:buClr>
                <a:schemeClr val="dk1"/>
              </a:buClr>
              <a:buSzPct val="100000"/>
              <a:buNone/>
            </a:pPr>
            <a:r>
              <a:rPr lang="en-IN"/>
              <a:t>		E = E + E  		Rule1</a:t>
            </a:r>
            <a:endParaRPr/>
          </a:p>
          <a:p>
            <a:pPr indent="-228600" lvl="0" marL="228600" rtl="0" algn="l">
              <a:lnSpc>
                <a:spcPct val="90000"/>
              </a:lnSpc>
              <a:spcBef>
                <a:spcPts val="1000"/>
              </a:spcBef>
              <a:spcAft>
                <a:spcPts val="0"/>
              </a:spcAft>
              <a:buClr>
                <a:schemeClr val="dk1"/>
              </a:buClr>
              <a:buSzPct val="100000"/>
              <a:buNone/>
            </a:pPr>
            <a:r>
              <a:rPr lang="en-IN"/>
              <a:t>		E = E - E 	    	Rule2</a:t>
            </a:r>
            <a:endParaRPr/>
          </a:p>
          <a:p>
            <a:pPr indent="-228600" lvl="0" marL="228600" rtl="0" algn="l">
              <a:lnSpc>
                <a:spcPct val="90000"/>
              </a:lnSpc>
              <a:spcBef>
                <a:spcPts val="1000"/>
              </a:spcBef>
              <a:spcAft>
                <a:spcPts val="0"/>
              </a:spcAft>
              <a:buClr>
                <a:schemeClr val="dk1"/>
              </a:buClr>
              <a:buSzPct val="100000"/>
              <a:buNone/>
            </a:pPr>
            <a:r>
              <a:rPr lang="en-IN"/>
              <a:t>		E = a | b   	Rule3</a:t>
            </a:r>
            <a:endParaRPr/>
          </a:p>
          <a:p>
            <a:pPr indent="-228600" lvl="0" marL="228600" rtl="0" algn="l">
              <a:lnSpc>
                <a:spcPct val="90000"/>
              </a:lnSpc>
              <a:spcBef>
                <a:spcPts val="1000"/>
              </a:spcBef>
              <a:spcAft>
                <a:spcPts val="0"/>
              </a:spcAft>
              <a:buClr>
                <a:srgbClr val="FF0000"/>
              </a:buClr>
              <a:buSzPct val="100000"/>
              <a:buNone/>
            </a:pPr>
            <a:r>
              <a:rPr b="1" lang="en-IN">
                <a:solidFill>
                  <a:srgbClr val="FF0000"/>
                </a:solidFill>
              </a:rPr>
              <a:t>The rightmost derivation is:</a:t>
            </a:r>
            <a:endParaRPr>
              <a:solidFill>
                <a:srgbClr val="FF0000"/>
              </a:solidFill>
            </a:endParaRPr>
          </a:p>
          <a:p>
            <a:pPr indent="-228600" lvl="0" marL="228600" rtl="0" algn="l">
              <a:lnSpc>
                <a:spcPct val="90000"/>
              </a:lnSpc>
              <a:spcBef>
                <a:spcPts val="1000"/>
              </a:spcBef>
              <a:spcAft>
                <a:spcPts val="0"/>
              </a:spcAft>
              <a:buClr>
                <a:srgbClr val="FF0000"/>
              </a:buClr>
              <a:buSzPct val="100000"/>
              <a:buNone/>
            </a:pPr>
            <a:r>
              <a:rPr lang="en-IN">
                <a:solidFill>
                  <a:srgbClr val="FF0000"/>
                </a:solidFill>
              </a:rPr>
              <a:t>W=a - b + a</a:t>
            </a:r>
            <a:endParaRPr/>
          </a:p>
          <a:p>
            <a:pPr indent="-228600" lvl="0" marL="228600" rtl="0" algn="l">
              <a:lnSpc>
                <a:spcPct val="90000"/>
              </a:lnSpc>
              <a:spcBef>
                <a:spcPts val="1000"/>
              </a:spcBef>
              <a:spcAft>
                <a:spcPts val="0"/>
              </a:spcAft>
              <a:buClr>
                <a:schemeClr val="dk1"/>
              </a:buClr>
              <a:buSzPct val="100000"/>
              <a:buNone/>
            </a:pPr>
            <a:r>
              <a:rPr lang="en-IN"/>
              <a:t>	E = E - E  </a:t>
            </a:r>
            <a:endParaRPr/>
          </a:p>
          <a:p>
            <a:pPr indent="-228600" lvl="0" marL="228600" rtl="0" algn="l">
              <a:lnSpc>
                <a:spcPct val="90000"/>
              </a:lnSpc>
              <a:spcBef>
                <a:spcPts val="1000"/>
              </a:spcBef>
              <a:spcAft>
                <a:spcPts val="0"/>
              </a:spcAft>
              <a:buClr>
                <a:schemeClr val="dk1"/>
              </a:buClr>
              <a:buSzPct val="100000"/>
              <a:buNone/>
            </a:pPr>
            <a:r>
              <a:rPr lang="en-IN"/>
              <a:t>	E = E - E + E  </a:t>
            </a:r>
            <a:endParaRPr/>
          </a:p>
          <a:p>
            <a:pPr indent="-228600" lvl="0" marL="228600" rtl="0" algn="l">
              <a:lnSpc>
                <a:spcPct val="90000"/>
              </a:lnSpc>
              <a:spcBef>
                <a:spcPts val="1000"/>
              </a:spcBef>
              <a:spcAft>
                <a:spcPts val="0"/>
              </a:spcAft>
              <a:buClr>
                <a:schemeClr val="dk1"/>
              </a:buClr>
              <a:buSzPct val="100000"/>
              <a:buNone/>
            </a:pPr>
            <a:r>
              <a:rPr lang="en-IN"/>
              <a:t>	E = E - E + a  </a:t>
            </a:r>
            <a:endParaRPr/>
          </a:p>
          <a:p>
            <a:pPr indent="-228600" lvl="0" marL="228600" rtl="0" algn="l">
              <a:lnSpc>
                <a:spcPct val="90000"/>
              </a:lnSpc>
              <a:spcBef>
                <a:spcPts val="1000"/>
              </a:spcBef>
              <a:spcAft>
                <a:spcPts val="0"/>
              </a:spcAft>
              <a:buClr>
                <a:schemeClr val="dk1"/>
              </a:buClr>
              <a:buSzPct val="100000"/>
              <a:buNone/>
            </a:pPr>
            <a:r>
              <a:rPr lang="en-IN"/>
              <a:t>	E = E - b + a  </a:t>
            </a:r>
            <a:endParaRPr/>
          </a:p>
          <a:p>
            <a:pPr indent="-228600" lvl="0" marL="228600" rtl="0" algn="l">
              <a:lnSpc>
                <a:spcPct val="90000"/>
              </a:lnSpc>
              <a:spcBef>
                <a:spcPts val="1000"/>
              </a:spcBef>
              <a:spcAft>
                <a:spcPts val="0"/>
              </a:spcAft>
              <a:buClr>
                <a:schemeClr val="dk1"/>
              </a:buClr>
              <a:buSzPct val="100000"/>
              <a:buNone/>
            </a:pPr>
            <a:r>
              <a:rPr lang="en-IN"/>
              <a:t>	E = a - b + a </a:t>
            </a:r>
            <a:endParaRPr/>
          </a:p>
          <a:p>
            <a:pPr indent="-228600" lvl="0" marL="228600" rtl="0" algn="l">
              <a:lnSpc>
                <a:spcPct val="90000"/>
              </a:lnSpc>
              <a:spcBef>
                <a:spcPts val="1000"/>
              </a:spcBef>
              <a:spcAft>
                <a:spcPts val="0"/>
              </a:spcAft>
              <a:buClr>
                <a:schemeClr val="dk1"/>
              </a:buClr>
              <a:buSzPct val="100000"/>
              <a:buNone/>
            </a:pPr>
            <a:r>
              <a:t/>
            </a:r>
            <a:endParaRPr>
              <a:solidFill>
                <a:srgbClr val="FF0000"/>
              </a:solidFill>
            </a:endParaRPr>
          </a:p>
          <a:p>
            <a:pPr indent="-228600" lvl="0" marL="228600" rtl="0" algn="l">
              <a:lnSpc>
                <a:spcPct val="90000"/>
              </a:lnSpc>
              <a:spcBef>
                <a:spcPts val="1000"/>
              </a:spcBef>
              <a:spcAft>
                <a:spcPts val="0"/>
              </a:spcAft>
              <a:buClr>
                <a:schemeClr val="dk1"/>
              </a:buClr>
              <a:buSzPct val="100000"/>
              <a:buNone/>
            </a:pPr>
            <a:r>
              <a:rPr lang="en-IN"/>
              <a:t>   </a:t>
            </a:r>
            <a:endParaRPr>
              <a:solidFill>
                <a:srgbClr val="FF0000"/>
              </a:solidFill>
            </a:endParaRPr>
          </a:p>
          <a:p>
            <a:pPr indent="-228600" lvl="0" marL="228600" rtl="0" algn="l">
              <a:lnSpc>
                <a:spcPct val="90000"/>
              </a:lnSpc>
              <a:spcBef>
                <a:spcPts val="1000"/>
              </a:spcBef>
              <a:spcAft>
                <a:spcPts val="0"/>
              </a:spcAft>
              <a:buClr>
                <a:schemeClr val="dk1"/>
              </a:buClr>
              <a:buSzPct val="100000"/>
              <a:buNone/>
            </a:pPr>
            <a:r>
              <a:rPr lang="en-IN"/>
              <a:t> </a:t>
            </a:r>
            <a:endParaRPr/>
          </a:p>
        </p:txBody>
      </p:sp>
      <p:sp>
        <p:nvSpPr>
          <p:cNvPr id="326" name="Google Shape;3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1981200" y="274638"/>
            <a:ext cx="8229600" cy="8683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br>
              <a:rPr lang="en-IN"/>
            </a:br>
            <a:r>
              <a:rPr lang="en-IN"/>
              <a:t>Parse tree</a:t>
            </a:r>
            <a:br>
              <a:rPr lang="en-IN"/>
            </a:br>
            <a:endParaRPr/>
          </a:p>
        </p:txBody>
      </p:sp>
      <p:sp>
        <p:nvSpPr>
          <p:cNvPr id="332" name="Google Shape;33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Parse tree is the graphical representation of symbol. The symbol can be terminal or non-terminal.</a:t>
            </a:r>
            <a:endParaRPr/>
          </a:p>
          <a:p>
            <a:pPr indent="-228600" lvl="0" marL="228600" rtl="0" algn="l">
              <a:lnSpc>
                <a:spcPct val="90000"/>
              </a:lnSpc>
              <a:spcBef>
                <a:spcPts val="1000"/>
              </a:spcBef>
              <a:spcAft>
                <a:spcPts val="0"/>
              </a:spcAft>
              <a:buClr>
                <a:schemeClr val="dk1"/>
              </a:buClr>
              <a:buSzPts val="2400"/>
              <a:buChar char="•"/>
            </a:pPr>
            <a:r>
              <a:rPr lang="en-IN" sz="2400"/>
              <a:t>In parsing, the string is derived using the start symbol. </a:t>
            </a:r>
            <a:endParaRPr/>
          </a:p>
          <a:p>
            <a:pPr indent="-228600" lvl="0" marL="228600" rtl="0" algn="l">
              <a:lnSpc>
                <a:spcPct val="90000"/>
              </a:lnSpc>
              <a:spcBef>
                <a:spcPts val="1000"/>
              </a:spcBef>
              <a:spcAft>
                <a:spcPts val="0"/>
              </a:spcAft>
              <a:buClr>
                <a:schemeClr val="dk1"/>
              </a:buClr>
              <a:buSzPts val="2400"/>
              <a:buChar char="•"/>
            </a:pPr>
            <a:r>
              <a:rPr lang="en-IN" sz="2400"/>
              <a:t>The root of the parse tree is that start symbol.</a:t>
            </a:r>
            <a:endParaRPr/>
          </a:p>
          <a:p>
            <a:pPr indent="-228600" lvl="0" marL="228600" rtl="0" algn="l">
              <a:lnSpc>
                <a:spcPct val="90000"/>
              </a:lnSpc>
              <a:spcBef>
                <a:spcPts val="1000"/>
              </a:spcBef>
              <a:spcAft>
                <a:spcPts val="0"/>
              </a:spcAft>
              <a:buClr>
                <a:schemeClr val="dk1"/>
              </a:buClr>
              <a:buSzPts val="2400"/>
              <a:buChar char="•"/>
            </a:pPr>
            <a:r>
              <a:rPr lang="en-IN" sz="2400"/>
              <a:t>All leaf nodes have to be terminals.</a:t>
            </a:r>
            <a:endParaRPr/>
          </a:p>
          <a:p>
            <a:pPr indent="-228600" lvl="0" marL="228600" rtl="0" algn="l">
              <a:lnSpc>
                <a:spcPct val="90000"/>
              </a:lnSpc>
              <a:spcBef>
                <a:spcPts val="1000"/>
              </a:spcBef>
              <a:spcAft>
                <a:spcPts val="0"/>
              </a:spcAft>
              <a:buClr>
                <a:schemeClr val="dk1"/>
              </a:buClr>
              <a:buSzPts val="2400"/>
              <a:buChar char="•"/>
            </a:pPr>
            <a:r>
              <a:rPr lang="en-IN" sz="2400"/>
              <a:t>All interior nodes have to be non-terminals.</a:t>
            </a:r>
            <a:endParaRPr/>
          </a:p>
          <a:p>
            <a:pPr indent="-228600" lvl="0" marL="228600" rtl="0" algn="l">
              <a:lnSpc>
                <a:spcPct val="90000"/>
              </a:lnSpc>
              <a:spcBef>
                <a:spcPts val="1000"/>
              </a:spcBef>
              <a:spcAft>
                <a:spcPts val="0"/>
              </a:spcAft>
              <a:buClr>
                <a:schemeClr val="dk1"/>
              </a:buClr>
              <a:buSzPts val="2400"/>
              <a:buChar char="•"/>
            </a:pPr>
            <a:r>
              <a:rPr lang="en-IN" sz="2400"/>
              <a:t>In-order traversal gives original input string.</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333" name="Google Shape;33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Introduction to Grammar</a:t>
            </a:r>
            <a:endParaRPr/>
          </a:p>
        </p:txBody>
      </p:sp>
      <p:sp>
        <p:nvSpPr>
          <p:cNvPr id="150" name="Google Shape;150;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151" name="Google Shape;15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a:t>
            </a:r>
            <a:br>
              <a:rPr lang="en-IN"/>
            </a:br>
            <a:endParaRPr/>
          </a:p>
        </p:txBody>
      </p:sp>
      <p:sp>
        <p:nvSpPr>
          <p:cNvPr id="339" name="Google Shape;33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None/>
            </a:pPr>
            <a:r>
              <a:rPr lang="en-IN" sz="2400">
                <a:solidFill>
                  <a:srgbClr val="FF0000"/>
                </a:solidFill>
              </a:rPr>
              <a:t>Grammar G :</a:t>
            </a:r>
            <a:endParaRPr/>
          </a:p>
          <a:p>
            <a:pPr indent="-228600" lvl="0" marL="228600" rtl="0" algn="l">
              <a:lnSpc>
                <a:spcPct val="90000"/>
              </a:lnSpc>
              <a:spcBef>
                <a:spcPts val="1000"/>
              </a:spcBef>
              <a:spcAft>
                <a:spcPts val="0"/>
              </a:spcAft>
              <a:buClr>
                <a:schemeClr val="dk1"/>
              </a:buClr>
              <a:buSzPts val="2400"/>
              <a:buNone/>
            </a:pPr>
            <a:r>
              <a:rPr lang="en-IN" sz="2400"/>
              <a:t>	S → S + S | S * S</a:t>
            </a:r>
            <a:endParaRPr/>
          </a:p>
          <a:p>
            <a:pPr indent="-228600" lvl="0" marL="228600" rtl="0" algn="l">
              <a:lnSpc>
                <a:spcPct val="90000"/>
              </a:lnSpc>
              <a:spcBef>
                <a:spcPts val="1000"/>
              </a:spcBef>
              <a:spcAft>
                <a:spcPts val="0"/>
              </a:spcAft>
              <a:buClr>
                <a:schemeClr val="dk1"/>
              </a:buClr>
              <a:buSzPts val="2400"/>
              <a:buNone/>
            </a:pPr>
            <a:r>
              <a:rPr lang="en-IN" sz="2400"/>
              <a:t>	S → a|b|c  </a:t>
            </a:r>
            <a:endParaRPr/>
          </a:p>
          <a:p>
            <a:pPr indent="-228600" lvl="0" marL="228600" rtl="0" algn="l">
              <a:lnSpc>
                <a:spcPct val="90000"/>
              </a:lnSpc>
              <a:spcBef>
                <a:spcPts val="1000"/>
              </a:spcBef>
              <a:spcAft>
                <a:spcPts val="0"/>
              </a:spcAft>
              <a:buClr>
                <a:srgbClr val="FF0000"/>
              </a:buClr>
              <a:buSzPts val="2400"/>
              <a:buNone/>
            </a:pPr>
            <a:r>
              <a:rPr lang="en-IN" sz="2400">
                <a:solidFill>
                  <a:srgbClr val="FF0000"/>
                </a:solidFill>
              </a:rPr>
              <a:t>Input String : W=a * b + c</a:t>
            </a:r>
            <a:endParaRPr/>
          </a:p>
          <a:p>
            <a:pPr indent="-228600" lvl="0" marL="228600" rtl="0" algn="l">
              <a:lnSpc>
                <a:spcPct val="90000"/>
              </a:lnSpc>
              <a:spcBef>
                <a:spcPts val="1000"/>
              </a:spcBef>
              <a:spcAft>
                <a:spcPts val="0"/>
              </a:spcAft>
              <a:buClr>
                <a:srgbClr val="FF0000"/>
              </a:buClr>
              <a:buSzPts val="2400"/>
              <a:buNone/>
            </a:pPr>
            <a:r>
              <a:rPr lang="en-IN" sz="2400">
                <a:solidFill>
                  <a:srgbClr val="FF0000"/>
                </a:solidFill>
              </a:rPr>
              <a:t>Parse Tree for Left most Derivation</a:t>
            </a:r>
            <a:endParaRPr/>
          </a:p>
          <a:p>
            <a:pPr indent="-228600" lvl="0" marL="228600" rtl="0" algn="l">
              <a:lnSpc>
                <a:spcPct val="90000"/>
              </a:lnSpc>
              <a:spcBef>
                <a:spcPts val="1000"/>
              </a:spcBef>
              <a:spcAft>
                <a:spcPts val="0"/>
              </a:spcAft>
              <a:buClr>
                <a:schemeClr val="dk1"/>
              </a:buClr>
              <a:buSzPts val="2400"/>
              <a:buNone/>
            </a:pPr>
            <a:r>
              <a:t/>
            </a:r>
            <a:endParaRPr sz="2400">
              <a:solidFill>
                <a:srgbClr val="FF0000"/>
              </a:solidFill>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pic>
        <p:nvPicPr>
          <p:cNvPr id="340" name="Google Shape;340;p30"/>
          <p:cNvPicPr preferRelativeResize="0"/>
          <p:nvPr/>
        </p:nvPicPr>
        <p:blipFill rotWithShape="1">
          <a:blip r:embed="rId3">
            <a:alphaModFix/>
          </a:blip>
          <a:srcRect b="0" l="0" r="0" t="0"/>
          <a:stretch/>
        </p:blipFill>
        <p:spPr>
          <a:xfrm>
            <a:off x="2590800" y="3886200"/>
            <a:ext cx="1828800" cy="1943100"/>
          </a:xfrm>
          <a:prstGeom prst="rect">
            <a:avLst/>
          </a:prstGeom>
          <a:noFill/>
          <a:ln>
            <a:noFill/>
          </a:ln>
        </p:spPr>
      </p:pic>
      <p:pic>
        <p:nvPicPr>
          <p:cNvPr id="341" name="Google Shape;341;p30"/>
          <p:cNvPicPr preferRelativeResize="0"/>
          <p:nvPr/>
        </p:nvPicPr>
        <p:blipFill rotWithShape="1">
          <a:blip r:embed="rId4">
            <a:alphaModFix/>
          </a:blip>
          <a:srcRect b="0" l="0" r="0" t="0"/>
          <a:stretch/>
        </p:blipFill>
        <p:spPr>
          <a:xfrm>
            <a:off x="5257801" y="3886200"/>
            <a:ext cx="2085975" cy="2152650"/>
          </a:xfrm>
          <a:prstGeom prst="rect">
            <a:avLst/>
          </a:prstGeom>
          <a:noFill/>
          <a:ln>
            <a:noFill/>
          </a:ln>
        </p:spPr>
      </p:pic>
      <p:pic>
        <p:nvPicPr>
          <p:cNvPr id="342" name="Google Shape;342;p30"/>
          <p:cNvPicPr preferRelativeResize="0"/>
          <p:nvPr/>
        </p:nvPicPr>
        <p:blipFill rotWithShape="1">
          <a:blip r:embed="rId5">
            <a:alphaModFix/>
          </a:blip>
          <a:srcRect b="0" l="0" r="0" t="0"/>
          <a:stretch/>
        </p:blipFill>
        <p:spPr>
          <a:xfrm>
            <a:off x="8305801" y="3657601"/>
            <a:ext cx="2047875" cy="2847975"/>
          </a:xfrm>
          <a:prstGeom prst="rect">
            <a:avLst/>
          </a:prstGeom>
          <a:noFill/>
          <a:ln>
            <a:noFill/>
          </a:ln>
        </p:spPr>
      </p:pic>
      <p:sp>
        <p:nvSpPr>
          <p:cNvPr id="343" name="Google Shape;34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pic>
        <p:nvPicPr>
          <p:cNvPr id="349" name="Google Shape;349;p31"/>
          <p:cNvPicPr preferRelativeResize="0"/>
          <p:nvPr>
            <p:ph idx="1" type="body"/>
          </p:nvPr>
        </p:nvPicPr>
        <p:blipFill rotWithShape="1">
          <a:blip r:embed="rId3">
            <a:alphaModFix/>
          </a:blip>
          <a:srcRect b="0" l="0" r="0" t="0"/>
          <a:stretch/>
        </p:blipFill>
        <p:spPr>
          <a:xfrm>
            <a:off x="2438400" y="1828800"/>
            <a:ext cx="1981200" cy="2895600"/>
          </a:xfrm>
          <a:prstGeom prst="rect">
            <a:avLst/>
          </a:prstGeom>
          <a:noFill/>
          <a:ln>
            <a:noFill/>
          </a:ln>
        </p:spPr>
      </p:pic>
      <p:pic>
        <p:nvPicPr>
          <p:cNvPr id="350" name="Google Shape;350;p31"/>
          <p:cNvPicPr preferRelativeResize="0"/>
          <p:nvPr/>
        </p:nvPicPr>
        <p:blipFill rotWithShape="1">
          <a:blip r:embed="rId4">
            <a:alphaModFix/>
          </a:blip>
          <a:srcRect b="0" l="0" r="0" t="0"/>
          <a:stretch/>
        </p:blipFill>
        <p:spPr>
          <a:xfrm>
            <a:off x="6705601" y="1981200"/>
            <a:ext cx="2143125" cy="2781300"/>
          </a:xfrm>
          <a:prstGeom prst="rect">
            <a:avLst/>
          </a:prstGeom>
          <a:noFill/>
          <a:ln>
            <a:noFill/>
          </a:ln>
        </p:spPr>
      </p:pic>
      <p:sp>
        <p:nvSpPr>
          <p:cNvPr id="351" name="Google Shape;35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357" name="Google Shape;35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lang="en-IN">
                <a:solidFill>
                  <a:srgbClr val="FF0000"/>
                </a:solidFill>
              </a:rPr>
              <a:t>Input String : W=a * b + c</a:t>
            </a:r>
            <a:endParaRPr/>
          </a:p>
          <a:p>
            <a:pPr indent="-228600" lvl="0" marL="228600" rtl="0" algn="l">
              <a:lnSpc>
                <a:spcPct val="90000"/>
              </a:lnSpc>
              <a:spcBef>
                <a:spcPts val="1000"/>
              </a:spcBef>
              <a:spcAft>
                <a:spcPts val="0"/>
              </a:spcAft>
              <a:buClr>
                <a:srgbClr val="FF0000"/>
              </a:buClr>
              <a:buSzPts val="2800"/>
              <a:buNone/>
            </a:pPr>
            <a:r>
              <a:rPr lang="en-IN">
                <a:solidFill>
                  <a:srgbClr val="FF0000"/>
                </a:solidFill>
              </a:rPr>
              <a:t>Parse Tree for Right most Derivation</a:t>
            </a:r>
            <a:endParaRPr/>
          </a:p>
          <a:p>
            <a:pPr indent="-228600" lvl="0" marL="228600" rtl="0" algn="l">
              <a:lnSpc>
                <a:spcPct val="90000"/>
              </a:lnSpc>
              <a:spcBef>
                <a:spcPts val="1000"/>
              </a:spcBef>
              <a:spcAft>
                <a:spcPts val="0"/>
              </a:spcAft>
              <a:buClr>
                <a:schemeClr val="dk1"/>
              </a:buClr>
              <a:buSzPts val="2800"/>
              <a:buNone/>
            </a:pPr>
            <a:r>
              <a:t/>
            </a:r>
            <a:endParaRPr>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p:txBody>
      </p:sp>
      <p:pic>
        <p:nvPicPr>
          <p:cNvPr id="358" name="Google Shape;358;p32"/>
          <p:cNvPicPr preferRelativeResize="0"/>
          <p:nvPr/>
        </p:nvPicPr>
        <p:blipFill rotWithShape="1">
          <a:blip r:embed="rId3">
            <a:alphaModFix/>
          </a:blip>
          <a:srcRect b="0" l="0" r="0" t="0"/>
          <a:stretch/>
        </p:blipFill>
        <p:spPr>
          <a:xfrm>
            <a:off x="2286000" y="3429001"/>
            <a:ext cx="1943100" cy="1590675"/>
          </a:xfrm>
          <a:prstGeom prst="rect">
            <a:avLst/>
          </a:prstGeom>
          <a:noFill/>
          <a:ln>
            <a:noFill/>
          </a:ln>
        </p:spPr>
      </p:pic>
      <p:pic>
        <p:nvPicPr>
          <p:cNvPr id="359" name="Google Shape;359;p32"/>
          <p:cNvPicPr preferRelativeResize="0"/>
          <p:nvPr/>
        </p:nvPicPr>
        <p:blipFill rotWithShape="1">
          <a:blip r:embed="rId4">
            <a:alphaModFix/>
          </a:blip>
          <a:srcRect b="0" l="0" r="0" t="0"/>
          <a:stretch/>
        </p:blipFill>
        <p:spPr>
          <a:xfrm>
            <a:off x="3810000" y="3352801"/>
            <a:ext cx="3295650" cy="2409825"/>
          </a:xfrm>
          <a:prstGeom prst="rect">
            <a:avLst/>
          </a:prstGeom>
          <a:noFill/>
          <a:ln>
            <a:noFill/>
          </a:ln>
        </p:spPr>
      </p:pic>
      <p:pic>
        <p:nvPicPr>
          <p:cNvPr id="360" name="Google Shape;360;p32"/>
          <p:cNvPicPr preferRelativeResize="0"/>
          <p:nvPr/>
        </p:nvPicPr>
        <p:blipFill rotWithShape="1">
          <a:blip r:embed="rId5">
            <a:alphaModFix/>
          </a:blip>
          <a:srcRect b="0" l="0" r="0" t="0"/>
          <a:stretch/>
        </p:blipFill>
        <p:spPr>
          <a:xfrm>
            <a:off x="7038976" y="2971801"/>
            <a:ext cx="3629025" cy="2867025"/>
          </a:xfrm>
          <a:prstGeom prst="rect">
            <a:avLst/>
          </a:prstGeom>
          <a:noFill/>
          <a:ln>
            <a:noFill/>
          </a:ln>
        </p:spPr>
      </p:pic>
      <p:sp>
        <p:nvSpPr>
          <p:cNvPr id="361" name="Google Shape;36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pic>
        <p:nvPicPr>
          <p:cNvPr id="367" name="Google Shape;367;p33"/>
          <p:cNvPicPr preferRelativeResize="0"/>
          <p:nvPr>
            <p:ph idx="1" type="body"/>
          </p:nvPr>
        </p:nvPicPr>
        <p:blipFill rotWithShape="1">
          <a:blip r:embed="rId3">
            <a:alphaModFix/>
          </a:blip>
          <a:srcRect b="0" l="0" r="0" t="0"/>
          <a:stretch/>
        </p:blipFill>
        <p:spPr>
          <a:xfrm>
            <a:off x="2133601" y="2057400"/>
            <a:ext cx="3476625" cy="2628900"/>
          </a:xfrm>
          <a:prstGeom prst="rect">
            <a:avLst/>
          </a:prstGeom>
          <a:noFill/>
          <a:ln>
            <a:noFill/>
          </a:ln>
        </p:spPr>
      </p:pic>
      <p:pic>
        <p:nvPicPr>
          <p:cNvPr id="368" name="Google Shape;368;p33"/>
          <p:cNvPicPr preferRelativeResize="0"/>
          <p:nvPr/>
        </p:nvPicPr>
        <p:blipFill rotWithShape="1">
          <a:blip r:embed="rId4">
            <a:alphaModFix/>
          </a:blip>
          <a:srcRect b="0" l="0" r="0" t="0"/>
          <a:stretch/>
        </p:blipFill>
        <p:spPr>
          <a:xfrm>
            <a:off x="7010400" y="1981200"/>
            <a:ext cx="3390900" cy="2705100"/>
          </a:xfrm>
          <a:prstGeom prst="rect">
            <a:avLst/>
          </a:prstGeom>
          <a:noFill/>
          <a:ln>
            <a:noFill/>
          </a:ln>
        </p:spPr>
      </p:pic>
      <p:sp>
        <p:nvSpPr>
          <p:cNvPr id="369" name="Google Shape;36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What is the language defined by ‘G’</a:t>
            </a:r>
            <a:endParaRPr/>
          </a:p>
        </p:txBody>
      </p:sp>
      <p:sp>
        <p:nvSpPr>
          <p:cNvPr id="375" name="Google Shape;375;p34"/>
          <p:cNvSpPr txBox="1"/>
          <p:nvPr>
            <p:ph idx="1" type="body"/>
          </p:nvPr>
        </p:nvSpPr>
        <p:spPr>
          <a:xfrm>
            <a:off x="1981200" y="1600200"/>
            <a:ext cx="8229600" cy="4953000"/>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FF0000"/>
              </a:buClr>
              <a:buSzPts val="2800"/>
              <a:buChar char="•"/>
            </a:pPr>
            <a:r>
              <a:rPr lang="en-IN">
                <a:solidFill>
                  <a:srgbClr val="FF0000"/>
                </a:solidFill>
              </a:rPr>
              <a:t>G    :  S →aS/bS/a/b</a:t>
            </a:r>
            <a:endParaRPr/>
          </a:p>
          <a:p>
            <a:pPr indent="-514350" lvl="0" marL="514350" rtl="0" algn="l">
              <a:lnSpc>
                <a:spcPct val="90000"/>
              </a:lnSpc>
              <a:spcBef>
                <a:spcPts val="1000"/>
              </a:spcBef>
              <a:spcAft>
                <a:spcPts val="0"/>
              </a:spcAft>
              <a:buClr>
                <a:schemeClr val="dk1"/>
              </a:buClr>
              <a:buSzPts val="2800"/>
              <a:buNone/>
            </a:pPr>
            <a:r>
              <a:rPr lang="en-IN"/>
              <a:t> 	L(G) = (a+b)</a:t>
            </a:r>
            <a:r>
              <a:rPr baseline="30000" lang="en-IN"/>
              <a:t>+</a:t>
            </a:r>
            <a:endParaRPr/>
          </a:p>
          <a:p>
            <a:pPr indent="-514350" lvl="0" marL="514350" rtl="0" algn="l">
              <a:lnSpc>
                <a:spcPct val="90000"/>
              </a:lnSpc>
              <a:spcBef>
                <a:spcPts val="1000"/>
              </a:spcBef>
              <a:spcAft>
                <a:spcPts val="0"/>
              </a:spcAft>
              <a:buClr>
                <a:srgbClr val="FF0000"/>
              </a:buClr>
              <a:buSzPts val="2800"/>
              <a:buChar char="•"/>
            </a:pPr>
            <a:r>
              <a:rPr lang="en-IN">
                <a:solidFill>
                  <a:srgbClr val="FF0000"/>
                </a:solidFill>
              </a:rPr>
              <a:t>G    : S →XaaX</a:t>
            </a:r>
            <a:endParaRPr>
              <a:solidFill>
                <a:srgbClr val="FF0000"/>
              </a:solidFill>
            </a:endParaRPr>
          </a:p>
          <a:p>
            <a:pPr indent="-514350" lvl="0" marL="514350" rtl="0" algn="l">
              <a:lnSpc>
                <a:spcPct val="90000"/>
              </a:lnSpc>
              <a:spcBef>
                <a:spcPts val="1000"/>
              </a:spcBef>
              <a:spcAft>
                <a:spcPts val="0"/>
              </a:spcAft>
              <a:buClr>
                <a:schemeClr val="dk1"/>
              </a:buClr>
              <a:buSzPts val="2800"/>
              <a:buNone/>
            </a:pPr>
            <a:r>
              <a:rPr lang="en-IN"/>
              <a:t>               </a:t>
            </a:r>
            <a:r>
              <a:rPr lang="en-IN">
                <a:solidFill>
                  <a:srgbClr val="FF0000"/>
                </a:solidFill>
              </a:rPr>
              <a:t>X →aX/bX/ ε</a:t>
            </a:r>
            <a:endParaRPr>
              <a:solidFill>
                <a:srgbClr val="FF0000"/>
              </a:solidFill>
            </a:endParaRPr>
          </a:p>
          <a:p>
            <a:pPr indent="-514350" lvl="0" marL="514350" rtl="0" algn="l">
              <a:lnSpc>
                <a:spcPct val="90000"/>
              </a:lnSpc>
              <a:spcBef>
                <a:spcPts val="1000"/>
              </a:spcBef>
              <a:spcAft>
                <a:spcPts val="0"/>
              </a:spcAft>
              <a:buClr>
                <a:schemeClr val="dk1"/>
              </a:buClr>
              <a:buSzPts val="2800"/>
              <a:buNone/>
            </a:pPr>
            <a:r>
              <a:rPr lang="en-IN"/>
              <a:t>	L(G) = (a+b)* aa (a+b)* </a:t>
            </a:r>
            <a:endParaRPr/>
          </a:p>
          <a:p>
            <a:pPr indent="-514350" lvl="0" marL="514350" rtl="0" algn="l">
              <a:lnSpc>
                <a:spcPct val="90000"/>
              </a:lnSpc>
              <a:spcBef>
                <a:spcPts val="1000"/>
              </a:spcBef>
              <a:spcAft>
                <a:spcPts val="0"/>
              </a:spcAft>
              <a:buClr>
                <a:srgbClr val="FF0000"/>
              </a:buClr>
              <a:buSzPts val="2800"/>
              <a:buChar char="•"/>
            </a:pPr>
            <a:r>
              <a:rPr lang="en-IN">
                <a:solidFill>
                  <a:srgbClr val="FF0000"/>
                </a:solidFill>
              </a:rPr>
              <a:t>G    : S → SS</a:t>
            </a:r>
            <a:endParaRPr/>
          </a:p>
          <a:p>
            <a:pPr indent="-514350" lvl="0" marL="514350" rtl="0" algn="l">
              <a:lnSpc>
                <a:spcPct val="90000"/>
              </a:lnSpc>
              <a:spcBef>
                <a:spcPts val="1000"/>
              </a:spcBef>
              <a:spcAft>
                <a:spcPts val="0"/>
              </a:spcAft>
              <a:buClr>
                <a:schemeClr val="dk1"/>
              </a:buClr>
              <a:buSzPts val="2800"/>
              <a:buNone/>
            </a:pPr>
            <a:r>
              <a:rPr lang="en-IN"/>
              <a:t>	L(G) = </a:t>
            </a:r>
            <a:endParaRPr/>
          </a:p>
          <a:p>
            <a:pPr indent="-514350" lvl="0" marL="514350" rtl="0" algn="l">
              <a:lnSpc>
                <a:spcPct val="90000"/>
              </a:lnSpc>
              <a:spcBef>
                <a:spcPts val="1000"/>
              </a:spcBef>
              <a:spcAft>
                <a:spcPts val="0"/>
              </a:spcAft>
              <a:buClr>
                <a:schemeClr val="dk1"/>
              </a:buClr>
              <a:buSzPts val="2800"/>
              <a:buNone/>
            </a:pPr>
            <a:r>
              <a:rPr lang="en-IN"/>
              <a:t>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p:txBody>
      </p:sp>
      <p:pic>
        <p:nvPicPr>
          <p:cNvPr id="376" name="Google Shape;376;p34"/>
          <p:cNvPicPr preferRelativeResize="0"/>
          <p:nvPr/>
        </p:nvPicPr>
        <p:blipFill rotWithShape="1">
          <a:blip r:embed="rId3">
            <a:alphaModFix/>
          </a:blip>
          <a:srcRect b="0" l="0" r="0" t="0"/>
          <a:stretch/>
        </p:blipFill>
        <p:spPr>
          <a:xfrm>
            <a:off x="3429000" y="4724400"/>
            <a:ext cx="438150" cy="514350"/>
          </a:xfrm>
          <a:prstGeom prst="rect">
            <a:avLst/>
          </a:prstGeom>
          <a:noFill/>
          <a:ln>
            <a:noFill/>
          </a:ln>
        </p:spPr>
      </p:pic>
      <p:sp>
        <p:nvSpPr>
          <p:cNvPr id="377" name="Google Shape;3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383" name="Google Shape;383;p35"/>
          <p:cNvSpPr txBox="1"/>
          <p:nvPr>
            <p:ph idx="1" type="body"/>
          </p:nvPr>
        </p:nvSpPr>
        <p:spPr>
          <a:xfrm>
            <a:off x="1981200" y="1600200"/>
            <a:ext cx="8229600" cy="5257800"/>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l">
              <a:lnSpc>
                <a:spcPct val="90000"/>
              </a:lnSpc>
              <a:spcBef>
                <a:spcPts val="0"/>
              </a:spcBef>
              <a:spcAft>
                <a:spcPts val="0"/>
              </a:spcAft>
              <a:buClr>
                <a:srgbClr val="FF0000"/>
              </a:buClr>
              <a:buSzPct val="100000"/>
              <a:buChar char="•"/>
            </a:pPr>
            <a:r>
              <a:rPr lang="en-IN" sz="2400">
                <a:solidFill>
                  <a:srgbClr val="FF0000"/>
                </a:solidFill>
              </a:rPr>
              <a:t>G    :  S →aca</a:t>
            </a:r>
            <a:endParaRPr sz="2400">
              <a:solidFill>
                <a:srgbClr val="FF0000"/>
              </a:solidFill>
            </a:endParaRPr>
          </a:p>
          <a:p>
            <a:pPr indent="-514350" lvl="0" marL="514350" rtl="0" algn="l">
              <a:lnSpc>
                <a:spcPct val="90000"/>
              </a:lnSpc>
              <a:spcBef>
                <a:spcPts val="1000"/>
              </a:spcBef>
              <a:spcAft>
                <a:spcPts val="0"/>
              </a:spcAft>
              <a:buClr>
                <a:srgbClr val="FF0000"/>
              </a:buClr>
              <a:buSzPct val="100000"/>
              <a:buNone/>
            </a:pPr>
            <a:r>
              <a:rPr lang="en-IN" sz="2400">
                <a:solidFill>
                  <a:srgbClr val="FF0000"/>
                </a:solidFill>
              </a:rPr>
              <a:t>                c →aca/b</a:t>
            </a:r>
            <a:endParaRPr/>
          </a:p>
          <a:p>
            <a:pPr indent="-514350" lvl="0" marL="514350" rtl="0" algn="l">
              <a:lnSpc>
                <a:spcPct val="90000"/>
              </a:lnSpc>
              <a:spcBef>
                <a:spcPts val="1000"/>
              </a:spcBef>
              <a:spcAft>
                <a:spcPts val="0"/>
              </a:spcAft>
              <a:buClr>
                <a:schemeClr val="dk1"/>
              </a:buClr>
              <a:buSzPct val="100000"/>
              <a:buNone/>
            </a:pPr>
            <a:r>
              <a:rPr lang="en-IN" sz="2400"/>
              <a:t>	S → aca</a:t>
            </a:r>
            <a:endParaRPr sz="2400"/>
          </a:p>
          <a:p>
            <a:pPr indent="-514350" lvl="0" marL="514350" rtl="0" algn="l">
              <a:lnSpc>
                <a:spcPct val="90000"/>
              </a:lnSpc>
              <a:spcBef>
                <a:spcPts val="1000"/>
              </a:spcBef>
              <a:spcAft>
                <a:spcPts val="0"/>
              </a:spcAft>
              <a:buClr>
                <a:schemeClr val="dk1"/>
              </a:buClr>
              <a:buSzPct val="100000"/>
              <a:buNone/>
            </a:pPr>
            <a:r>
              <a:rPr lang="en-IN" sz="2400"/>
              <a:t>	   → aacaa</a:t>
            </a:r>
            <a:endParaRPr sz="2400"/>
          </a:p>
          <a:p>
            <a:pPr indent="-514350" lvl="0" marL="514350" rtl="0" algn="l">
              <a:lnSpc>
                <a:spcPct val="90000"/>
              </a:lnSpc>
              <a:spcBef>
                <a:spcPts val="1000"/>
              </a:spcBef>
              <a:spcAft>
                <a:spcPts val="0"/>
              </a:spcAft>
              <a:buClr>
                <a:schemeClr val="dk1"/>
              </a:buClr>
              <a:buSzPct val="100000"/>
              <a:buNone/>
            </a:pPr>
            <a:r>
              <a:rPr lang="en-IN" sz="2400"/>
              <a:t>	    → aaacaaa</a:t>
            </a:r>
            <a:endParaRPr sz="2400"/>
          </a:p>
          <a:p>
            <a:pPr indent="-514350" lvl="0" marL="514350" rtl="0" algn="l">
              <a:lnSpc>
                <a:spcPct val="90000"/>
              </a:lnSpc>
              <a:spcBef>
                <a:spcPts val="1000"/>
              </a:spcBef>
              <a:spcAft>
                <a:spcPts val="0"/>
              </a:spcAft>
              <a:buClr>
                <a:schemeClr val="dk1"/>
              </a:buClr>
              <a:buSzPct val="100000"/>
              <a:buNone/>
            </a:pPr>
            <a:r>
              <a:rPr lang="en-IN" sz="2400"/>
              <a:t>	    → aaabaaa</a:t>
            </a:r>
            <a:endParaRPr sz="2400"/>
          </a:p>
          <a:p>
            <a:pPr indent="-514350" lvl="0" marL="514350" rtl="0" algn="l">
              <a:lnSpc>
                <a:spcPct val="90000"/>
              </a:lnSpc>
              <a:spcBef>
                <a:spcPts val="1000"/>
              </a:spcBef>
              <a:spcAft>
                <a:spcPts val="0"/>
              </a:spcAft>
              <a:buClr>
                <a:schemeClr val="dk1"/>
              </a:buClr>
              <a:buSzPct val="100000"/>
              <a:buNone/>
            </a:pPr>
            <a:r>
              <a:rPr lang="en-IN" sz="2400"/>
              <a:t> 	L(G) = a</a:t>
            </a:r>
            <a:r>
              <a:rPr baseline="30000" lang="en-IN" sz="2400"/>
              <a:t>n</a:t>
            </a:r>
            <a:r>
              <a:rPr lang="en-IN" sz="2400"/>
              <a:t> b a</a:t>
            </a:r>
            <a:r>
              <a:rPr baseline="30000" lang="en-IN" sz="2400"/>
              <a:t>n </a:t>
            </a:r>
            <a:endParaRPr sz="2400"/>
          </a:p>
          <a:p>
            <a:pPr indent="-514350" lvl="0" marL="514350" rtl="0" algn="l">
              <a:lnSpc>
                <a:spcPct val="90000"/>
              </a:lnSpc>
              <a:spcBef>
                <a:spcPts val="1000"/>
              </a:spcBef>
              <a:spcAft>
                <a:spcPts val="0"/>
              </a:spcAft>
              <a:buClr>
                <a:srgbClr val="FF0000"/>
              </a:buClr>
              <a:buSzPct val="100000"/>
              <a:buChar char="•"/>
            </a:pPr>
            <a:r>
              <a:rPr lang="en-IN" sz="2400">
                <a:solidFill>
                  <a:srgbClr val="FF0000"/>
                </a:solidFill>
              </a:rPr>
              <a:t>G    :  S →0S1/ ε</a:t>
            </a:r>
            <a:endParaRPr sz="2400">
              <a:solidFill>
                <a:srgbClr val="FF0000"/>
              </a:solidFill>
            </a:endParaRPr>
          </a:p>
          <a:p>
            <a:pPr indent="-514350" lvl="0" marL="514350" rtl="0" algn="l">
              <a:lnSpc>
                <a:spcPct val="90000"/>
              </a:lnSpc>
              <a:spcBef>
                <a:spcPts val="1000"/>
              </a:spcBef>
              <a:spcAft>
                <a:spcPts val="0"/>
              </a:spcAft>
              <a:buClr>
                <a:schemeClr val="dk1"/>
              </a:buClr>
              <a:buSzPct val="100000"/>
              <a:buNone/>
            </a:pPr>
            <a:r>
              <a:rPr lang="en-IN" sz="2400"/>
              <a:t>	 S → 0S1</a:t>
            </a:r>
            <a:endParaRPr/>
          </a:p>
          <a:p>
            <a:pPr indent="-514350" lvl="0" marL="514350" rtl="0" algn="l">
              <a:lnSpc>
                <a:spcPct val="90000"/>
              </a:lnSpc>
              <a:spcBef>
                <a:spcPts val="1000"/>
              </a:spcBef>
              <a:spcAft>
                <a:spcPts val="0"/>
              </a:spcAft>
              <a:buClr>
                <a:schemeClr val="dk1"/>
              </a:buClr>
              <a:buSzPct val="100000"/>
              <a:buNone/>
            </a:pPr>
            <a:r>
              <a:rPr lang="en-IN" sz="2400"/>
              <a:t>	    → 0 0S1 1</a:t>
            </a:r>
            <a:endParaRPr/>
          </a:p>
          <a:p>
            <a:pPr indent="-514350" lvl="0" marL="514350" rtl="0" algn="l">
              <a:lnSpc>
                <a:spcPct val="90000"/>
              </a:lnSpc>
              <a:spcBef>
                <a:spcPts val="1000"/>
              </a:spcBef>
              <a:spcAft>
                <a:spcPts val="0"/>
              </a:spcAft>
              <a:buClr>
                <a:schemeClr val="dk1"/>
              </a:buClr>
              <a:buSzPct val="100000"/>
              <a:buNone/>
            </a:pPr>
            <a:r>
              <a:rPr lang="en-IN" sz="2400"/>
              <a:t>	    → 0 00S11 1</a:t>
            </a:r>
            <a:endParaRPr/>
          </a:p>
          <a:p>
            <a:pPr indent="-514350" lvl="0" marL="514350" rtl="0" algn="l">
              <a:lnSpc>
                <a:spcPct val="90000"/>
              </a:lnSpc>
              <a:spcBef>
                <a:spcPts val="1000"/>
              </a:spcBef>
              <a:spcAft>
                <a:spcPts val="0"/>
              </a:spcAft>
              <a:buClr>
                <a:schemeClr val="dk1"/>
              </a:buClr>
              <a:buSzPct val="100000"/>
              <a:buNone/>
            </a:pPr>
            <a:r>
              <a:rPr lang="en-IN" sz="2400"/>
              <a:t>	    → 0 0011 1</a:t>
            </a:r>
            <a:endParaRPr/>
          </a:p>
          <a:p>
            <a:pPr indent="-514350" lvl="0" marL="514350" rtl="0" algn="l">
              <a:lnSpc>
                <a:spcPct val="90000"/>
              </a:lnSpc>
              <a:spcBef>
                <a:spcPts val="1000"/>
              </a:spcBef>
              <a:spcAft>
                <a:spcPts val="0"/>
              </a:spcAft>
              <a:buClr>
                <a:schemeClr val="dk1"/>
              </a:buClr>
              <a:buSzPct val="100000"/>
              <a:buNone/>
            </a:pPr>
            <a:r>
              <a:rPr lang="en-IN" sz="2400"/>
              <a:t>	L(G) = 0</a:t>
            </a:r>
            <a:r>
              <a:rPr baseline="30000" lang="en-IN" sz="2400"/>
              <a:t>n</a:t>
            </a:r>
            <a:r>
              <a:rPr lang="en-IN" sz="2400"/>
              <a:t> 1</a:t>
            </a:r>
            <a:r>
              <a:rPr baseline="30000" lang="en-IN" sz="2400"/>
              <a:t>n</a:t>
            </a:r>
            <a:r>
              <a:rPr lang="en-IN" sz="2400"/>
              <a:t>   | for n&gt;=0;</a:t>
            </a:r>
            <a:endParaRPr/>
          </a:p>
          <a:p>
            <a:pPr indent="-514350" lvl="0" marL="514350" rtl="0" algn="l">
              <a:lnSpc>
                <a:spcPct val="90000"/>
              </a:lnSpc>
              <a:spcBef>
                <a:spcPts val="1000"/>
              </a:spcBef>
              <a:spcAft>
                <a:spcPts val="0"/>
              </a:spcAft>
              <a:buClr>
                <a:schemeClr val="dk1"/>
              </a:buClr>
              <a:buSzPct val="100000"/>
              <a:buNone/>
            </a:pPr>
            <a:r>
              <a:t/>
            </a:r>
            <a:endParaRPr>
              <a:solidFill>
                <a:srgbClr val="FF0000"/>
              </a:solidFill>
            </a:endParaRPr>
          </a:p>
          <a:p>
            <a:pPr indent="-514350" lvl="0" marL="514350" rtl="0" algn="l">
              <a:lnSpc>
                <a:spcPct val="90000"/>
              </a:lnSpc>
              <a:spcBef>
                <a:spcPts val="1000"/>
              </a:spcBef>
              <a:spcAft>
                <a:spcPts val="0"/>
              </a:spcAft>
              <a:buClr>
                <a:schemeClr val="dk1"/>
              </a:buClr>
              <a:buSzPct val="100000"/>
              <a:buNone/>
            </a:pPr>
            <a:r>
              <a:t/>
            </a:r>
            <a:endParaRPr>
              <a:solidFill>
                <a:srgbClr val="FF0000"/>
              </a:solidFill>
            </a:endParaRPr>
          </a:p>
          <a:p>
            <a:pPr indent="-514350" lvl="0" marL="51435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384" name="Google Shape;38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Ambiguous grammar</a:t>
            </a:r>
            <a:endParaRPr/>
          </a:p>
        </p:txBody>
      </p:sp>
      <p:sp>
        <p:nvSpPr>
          <p:cNvPr id="390" name="Google Shape;390;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391" name="Google Shape;39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Ambiguity</a:t>
            </a:r>
            <a:br>
              <a:rPr lang="en-IN"/>
            </a:br>
            <a:endParaRPr/>
          </a:p>
        </p:txBody>
      </p:sp>
      <p:sp>
        <p:nvSpPr>
          <p:cNvPr id="397" name="Google Shape;39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IN" sz="1600"/>
              <a:t>A grammar is said to be ambiguous if there exists more than one leftmost derivation or more than one rightmost derivative or more than one parse tree for the given input string.  </a:t>
            </a:r>
            <a:endParaRPr/>
          </a:p>
        </p:txBody>
      </p:sp>
      <p:sp>
        <p:nvSpPr>
          <p:cNvPr id="398" name="Google Shape;398;p37"/>
          <p:cNvSpPr/>
          <p:nvPr/>
        </p:nvSpPr>
        <p:spPr>
          <a:xfrm>
            <a:off x="2209800" y="1447801"/>
            <a:ext cx="79248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rgbClr val="FF0000"/>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FF0000"/>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FF0000"/>
              </a:solidFill>
              <a:latin typeface="Calibri"/>
              <a:ea typeface="Calibri"/>
              <a:cs typeface="Calibri"/>
              <a:sym typeface="Calibri"/>
            </a:endParaRPr>
          </a:p>
          <a:p>
            <a:pPr indent="0" lvl="0" marL="0" marR="0" rtl="0" algn="l">
              <a:spcBef>
                <a:spcPts val="0"/>
              </a:spcBef>
              <a:spcAft>
                <a:spcPts val="0"/>
              </a:spcAft>
              <a:buClr>
                <a:srgbClr val="FF0000"/>
              </a:buClr>
              <a:buSzPts val="1800"/>
              <a:buFont typeface="Calibri"/>
              <a:buNone/>
            </a:pPr>
            <a:r>
              <a:rPr b="0" i="0" lang="en-IN" sz="1800" u="none" cap="none" strike="noStrike">
                <a:solidFill>
                  <a:srgbClr val="FF0000"/>
                </a:solidFill>
                <a:latin typeface="Calibri"/>
                <a:ea typeface="Calibri"/>
                <a:cs typeface="Calibri"/>
                <a:sym typeface="Calibri"/>
              </a:rPr>
              <a:t>Example1:     Input String : W=a * b + c </a:t>
            </a:r>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n-IN" sz="1800">
                <a:solidFill>
                  <a:srgbClr val="FF0000"/>
                </a:solidFill>
                <a:latin typeface="Calibri"/>
                <a:ea typeface="Calibri"/>
                <a:cs typeface="Calibri"/>
                <a:sym typeface="Calibri"/>
              </a:rPr>
              <a:t>Parse Tree for Left most Derivation                      Parse Tree for Right most Derivation</a:t>
            </a:r>
            <a:endParaRPr/>
          </a:p>
          <a:p>
            <a:pPr indent="0" lvl="0" marL="0" marR="0" rtl="0" algn="l">
              <a:spcBef>
                <a:spcPts val="0"/>
              </a:spcBef>
              <a:spcAft>
                <a:spcPts val="0"/>
              </a:spcAft>
              <a:buClr>
                <a:schemeClr val="dk1"/>
              </a:buClr>
              <a:buSzPts val="1800"/>
              <a:buFont typeface="Calibri"/>
              <a:buNone/>
            </a:pPr>
            <a:r>
              <a:t/>
            </a:r>
            <a:endParaRPr sz="1800">
              <a:solidFill>
                <a:srgbClr val="FF0000"/>
              </a:solidFill>
              <a:latin typeface="Calibri"/>
              <a:ea typeface="Calibri"/>
              <a:cs typeface="Calibri"/>
              <a:sym typeface="Calibri"/>
            </a:endParaRPr>
          </a:p>
        </p:txBody>
      </p:sp>
      <p:pic>
        <p:nvPicPr>
          <p:cNvPr id="399" name="Google Shape;399;p37"/>
          <p:cNvPicPr preferRelativeResize="0"/>
          <p:nvPr/>
        </p:nvPicPr>
        <p:blipFill rotWithShape="1">
          <a:blip r:embed="rId3">
            <a:alphaModFix/>
          </a:blip>
          <a:srcRect b="0" l="0" r="0" t="0"/>
          <a:stretch/>
        </p:blipFill>
        <p:spPr>
          <a:xfrm>
            <a:off x="2362201" y="3124201"/>
            <a:ext cx="2009775" cy="2428875"/>
          </a:xfrm>
          <a:prstGeom prst="rect">
            <a:avLst/>
          </a:prstGeom>
          <a:noFill/>
          <a:ln>
            <a:noFill/>
          </a:ln>
        </p:spPr>
      </p:pic>
      <p:pic>
        <p:nvPicPr>
          <p:cNvPr id="400" name="Google Shape;400;p37"/>
          <p:cNvPicPr preferRelativeResize="0"/>
          <p:nvPr/>
        </p:nvPicPr>
        <p:blipFill rotWithShape="1">
          <a:blip r:embed="rId4">
            <a:alphaModFix/>
          </a:blip>
          <a:srcRect b="0" l="0" r="0" t="0"/>
          <a:stretch/>
        </p:blipFill>
        <p:spPr>
          <a:xfrm>
            <a:off x="7162801" y="3200401"/>
            <a:ext cx="2314575" cy="2314575"/>
          </a:xfrm>
          <a:prstGeom prst="rect">
            <a:avLst/>
          </a:prstGeom>
          <a:noFill/>
          <a:ln>
            <a:noFill/>
          </a:ln>
        </p:spPr>
      </p:pic>
      <p:sp>
        <p:nvSpPr>
          <p:cNvPr id="401" name="Google Shape;40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407" name="Google Shape;407;p38"/>
          <p:cNvSpPr txBox="1"/>
          <p:nvPr>
            <p:ph idx="1" type="body"/>
          </p:nvPr>
        </p:nvSpPr>
        <p:spPr>
          <a:xfrm>
            <a:off x="1981200" y="1600200"/>
            <a:ext cx="8229600" cy="4953000"/>
          </a:xfrm>
          <a:prstGeom prst="rect">
            <a:avLst/>
          </a:prstGeom>
          <a:noFill/>
          <a:ln>
            <a:noFill/>
          </a:ln>
        </p:spPr>
        <p:txBody>
          <a:bodyPr anchorCtr="0" anchor="t" bIns="45700" lIns="91425" spcFirstLastPara="1" rIns="91425" wrap="square" tIns="45700">
            <a:normAutofit fontScale="32500" lnSpcReduction="20000"/>
          </a:bodyPr>
          <a:lstStyle/>
          <a:p>
            <a:pPr indent="-228600" lvl="0" marL="228600" rtl="0" algn="l">
              <a:lnSpc>
                <a:spcPct val="90000"/>
              </a:lnSpc>
              <a:spcBef>
                <a:spcPts val="0"/>
              </a:spcBef>
              <a:spcAft>
                <a:spcPts val="0"/>
              </a:spcAft>
              <a:buClr>
                <a:srgbClr val="FF0000"/>
              </a:buClr>
              <a:buSzPct val="100000"/>
              <a:buChar char="•"/>
            </a:pPr>
            <a:r>
              <a:rPr lang="en-IN" sz="3600">
                <a:solidFill>
                  <a:srgbClr val="FF0000"/>
                </a:solidFill>
              </a:rPr>
              <a:t>Example 2 :</a:t>
            </a:r>
            <a:endParaRPr/>
          </a:p>
          <a:p>
            <a:pPr indent="-228600" lvl="0" marL="228600" rtl="0" algn="l">
              <a:lnSpc>
                <a:spcPct val="90000"/>
              </a:lnSpc>
              <a:spcBef>
                <a:spcPts val="1000"/>
              </a:spcBef>
              <a:spcAft>
                <a:spcPts val="0"/>
              </a:spcAft>
              <a:buClr>
                <a:schemeClr val="dk1"/>
              </a:buClr>
              <a:buSzPct val="100000"/>
              <a:buNone/>
            </a:pPr>
            <a:r>
              <a:rPr lang="en-IN" sz="3600"/>
              <a:t>	S = aSb | SS  </a:t>
            </a:r>
            <a:endParaRPr/>
          </a:p>
          <a:p>
            <a:pPr indent="-228600" lvl="0" marL="228600" rtl="0" algn="l">
              <a:lnSpc>
                <a:spcPct val="90000"/>
              </a:lnSpc>
              <a:spcBef>
                <a:spcPts val="1000"/>
              </a:spcBef>
              <a:spcAft>
                <a:spcPts val="0"/>
              </a:spcAft>
              <a:buClr>
                <a:schemeClr val="dk1"/>
              </a:buClr>
              <a:buSzPct val="100000"/>
              <a:buNone/>
            </a:pPr>
            <a:r>
              <a:rPr lang="en-IN" sz="3600"/>
              <a:t>	S = ∈  </a:t>
            </a:r>
            <a:endParaRPr/>
          </a:p>
          <a:p>
            <a:pPr indent="-228600" lvl="0" marL="228600" rtl="0" algn="l">
              <a:lnSpc>
                <a:spcPct val="90000"/>
              </a:lnSpc>
              <a:spcBef>
                <a:spcPts val="1000"/>
              </a:spcBef>
              <a:spcAft>
                <a:spcPts val="0"/>
              </a:spcAft>
              <a:buClr>
                <a:srgbClr val="FF0000"/>
              </a:buClr>
              <a:buSzPct val="100000"/>
              <a:buNone/>
            </a:pPr>
            <a:r>
              <a:rPr lang="en-IN" sz="3600">
                <a:solidFill>
                  <a:srgbClr val="FF0000"/>
                </a:solidFill>
              </a:rPr>
              <a:t>                                              </a:t>
            </a:r>
            <a:endParaRPr/>
          </a:p>
          <a:p>
            <a:pPr indent="-228600" lvl="0" marL="228600" rtl="0" algn="l">
              <a:lnSpc>
                <a:spcPct val="90000"/>
              </a:lnSpc>
              <a:spcBef>
                <a:spcPts val="1000"/>
              </a:spcBef>
              <a:spcAft>
                <a:spcPts val="0"/>
              </a:spcAft>
              <a:buClr>
                <a:srgbClr val="FF0000"/>
              </a:buClr>
              <a:buSzPct val="100000"/>
              <a:buNone/>
            </a:pPr>
            <a:r>
              <a:rPr lang="en-IN" sz="3600">
                <a:solidFill>
                  <a:srgbClr val="FF0000"/>
                </a:solidFill>
              </a:rPr>
              <a:t>			    Parse Tree I                         Parse Tree II</a:t>
            </a:r>
            <a:endParaRPr/>
          </a:p>
          <a:p>
            <a:pPr indent="-228600" lvl="0" marL="228600" rtl="0" algn="l">
              <a:lnSpc>
                <a:spcPct val="90000"/>
              </a:lnSpc>
              <a:spcBef>
                <a:spcPts val="1000"/>
              </a:spcBef>
              <a:spcAft>
                <a:spcPts val="0"/>
              </a:spcAft>
              <a:buClr>
                <a:schemeClr val="dk1"/>
              </a:buClr>
              <a:buSzPct val="100000"/>
              <a:buNone/>
            </a:pPr>
            <a:r>
              <a:rPr lang="en-IN" sz="2500"/>
              <a:t>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187325" lvl="0" marL="228600" rtl="0" algn="l">
              <a:lnSpc>
                <a:spcPct val="90000"/>
              </a:lnSpc>
              <a:spcBef>
                <a:spcPts val="1000"/>
              </a:spcBef>
              <a:spcAft>
                <a:spcPts val="0"/>
              </a:spcAft>
              <a:buClr>
                <a:schemeClr val="dk1"/>
              </a:buClr>
              <a:buSzPct val="100000"/>
              <a:buNone/>
            </a:pPr>
            <a:r>
              <a:t/>
            </a:r>
            <a:endParaRPr sz="2000"/>
          </a:p>
          <a:p>
            <a:pPr indent="-228600" lvl="0" marL="228600" rtl="0" algn="l">
              <a:lnSpc>
                <a:spcPct val="90000"/>
              </a:lnSpc>
              <a:spcBef>
                <a:spcPts val="1000"/>
              </a:spcBef>
              <a:spcAft>
                <a:spcPts val="0"/>
              </a:spcAft>
              <a:buClr>
                <a:schemeClr val="dk1"/>
              </a:buClr>
              <a:buSzPct val="100000"/>
              <a:buNone/>
            </a:pPr>
            <a:br>
              <a:rPr lang="en-IN" sz="2000"/>
            </a:br>
            <a:r>
              <a:rPr lang="en-IN" sz="2000"/>
              <a:t> </a:t>
            </a:r>
            <a:br>
              <a:rPr lang="en-IN" sz="2000"/>
            </a:br>
            <a:r>
              <a:rPr lang="en-IN" sz="2000"/>
              <a:t> </a:t>
            </a:r>
            <a:br>
              <a:rPr lang="en-IN" sz="2000"/>
            </a:br>
            <a:endParaRPr sz="2000"/>
          </a:p>
        </p:txBody>
      </p:sp>
      <p:pic>
        <p:nvPicPr>
          <p:cNvPr id="408" name="Google Shape;408;p38"/>
          <p:cNvPicPr preferRelativeResize="0"/>
          <p:nvPr/>
        </p:nvPicPr>
        <p:blipFill rotWithShape="1">
          <a:blip r:embed="rId3">
            <a:alphaModFix/>
          </a:blip>
          <a:srcRect b="0" l="0" r="0" t="0"/>
          <a:stretch/>
        </p:blipFill>
        <p:spPr>
          <a:xfrm>
            <a:off x="4267201" y="3733800"/>
            <a:ext cx="3933825" cy="2114550"/>
          </a:xfrm>
          <a:prstGeom prst="rect">
            <a:avLst/>
          </a:prstGeom>
          <a:noFill/>
          <a:ln>
            <a:noFill/>
          </a:ln>
        </p:spPr>
      </p:pic>
      <p:sp>
        <p:nvSpPr>
          <p:cNvPr id="409" name="Google Shape;40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415" name="Google Shape;415;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If the grammar has ambiguity then it is not good for a compiler construction. </a:t>
            </a:r>
            <a:endParaRPr/>
          </a:p>
          <a:p>
            <a:pPr indent="-228600" lvl="0" marL="228600" rtl="0" algn="l">
              <a:lnSpc>
                <a:spcPct val="90000"/>
              </a:lnSpc>
              <a:spcBef>
                <a:spcPts val="1000"/>
              </a:spcBef>
              <a:spcAft>
                <a:spcPts val="0"/>
              </a:spcAft>
              <a:buClr>
                <a:schemeClr val="dk1"/>
              </a:buClr>
              <a:buSzPts val="2400"/>
              <a:buChar char="•"/>
            </a:pPr>
            <a:r>
              <a:rPr lang="en-IN" sz="2400"/>
              <a:t>No method can automatically detect and remove the ambiguity but you can remove ambiguity by re-writing the whole grammar without ambiguity.</a:t>
            </a:r>
            <a:endParaRPr/>
          </a:p>
          <a:p>
            <a:pPr indent="-228600" lvl="0" marL="228600" rtl="0" algn="l">
              <a:lnSpc>
                <a:spcPct val="90000"/>
              </a:lnSpc>
              <a:spcBef>
                <a:spcPts val="1000"/>
              </a:spcBef>
              <a:spcAft>
                <a:spcPts val="0"/>
              </a:spcAft>
              <a:buClr>
                <a:schemeClr val="dk1"/>
              </a:buClr>
              <a:buSzPts val="2800"/>
              <a:buNone/>
            </a:pPr>
            <a:br>
              <a:rPr lang="en-IN"/>
            </a:br>
            <a:endParaRPr/>
          </a:p>
        </p:txBody>
      </p:sp>
      <p:sp>
        <p:nvSpPr>
          <p:cNvPr id="416" name="Google Shape;41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solidFill>
                  <a:srgbClr val="FF0000"/>
                </a:solidFill>
              </a:rPr>
              <a:t>Grammars: Introduction</a:t>
            </a:r>
            <a:endParaRPr/>
          </a:p>
        </p:txBody>
      </p:sp>
      <p:sp>
        <p:nvSpPr>
          <p:cNvPr id="157" name="Google Shape;15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Grammars denote syntactical rules for conversation in natural languages.</a:t>
            </a:r>
            <a:endParaRPr/>
          </a:p>
          <a:p>
            <a:pPr indent="-228600" lvl="0" marL="228600" rtl="0" algn="l">
              <a:lnSpc>
                <a:spcPct val="90000"/>
              </a:lnSpc>
              <a:spcBef>
                <a:spcPts val="1000"/>
              </a:spcBef>
              <a:spcAft>
                <a:spcPts val="0"/>
              </a:spcAft>
              <a:buClr>
                <a:schemeClr val="dk1"/>
              </a:buClr>
              <a:buSzPct val="100000"/>
              <a:buChar char="•"/>
            </a:pPr>
            <a:r>
              <a:rPr lang="en-IN"/>
              <a:t>Noam Chomsky gave a mathematical model of grammar in 1956.</a:t>
            </a:r>
            <a:endParaRPr/>
          </a:p>
          <a:p>
            <a:pPr indent="-228600" lvl="0" marL="228600" rtl="0" algn="l">
              <a:lnSpc>
                <a:spcPct val="90000"/>
              </a:lnSpc>
              <a:spcBef>
                <a:spcPts val="1000"/>
              </a:spcBef>
              <a:spcAft>
                <a:spcPts val="0"/>
              </a:spcAft>
              <a:buClr>
                <a:schemeClr val="dk1"/>
              </a:buClr>
              <a:buSzPct val="100000"/>
              <a:buChar char="•"/>
            </a:pPr>
            <a:r>
              <a:rPr lang="en-IN"/>
              <a:t>A grammar is a set of production rules which are used to generate strings of a language.</a:t>
            </a:r>
            <a:endParaRPr/>
          </a:p>
          <a:p>
            <a:pPr indent="-228600" lvl="0" marL="228600" rtl="0" algn="l">
              <a:lnSpc>
                <a:spcPct val="90000"/>
              </a:lnSpc>
              <a:spcBef>
                <a:spcPts val="1000"/>
              </a:spcBef>
              <a:spcAft>
                <a:spcPts val="0"/>
              </a:spcAft>
              <a:buClr>
                <a:schemeClr val="dk1"/>
              </a:buClr>
              <a:buSzPct val="100000"/>
              <a:buChar char="•"/>
            </a:pPr>
            <a:r>
              <a:rPr lang="en-IN"/>
              <a:t>A grammar can be represented as  4 tuples (N, T, P, S)</a:t>
            </a:r>
            <a:endParaRPr/>
          </a:p>
          <a:p>
            <a:pPr indent="-228600" lvl="0" marL="228600" rtl="0" algn="l">
              <a:lnSpc>
                <a:spcPct val="90000"/>
              </a:lnSpc>
              <a:spcBef>
                <a:spcPts val="1000"/>
              </a:spcBef>
              <a:spcAft>
                <a:spcPts val="0"/>
              </a:spcAft>
              <a:buClr>
                <a:schemeClr val="dk1"/>
              </a:buClr>
              <a:buSzPct val="100000"/>
              <a:buChar char="•"/>
            </a:pPr>
            <a:r>
              <a:rPr lang="en-IN"/>
              <a:t>Where,</a:t>
            </a:r>
            <a:endParaRPr/>
          </a:p>
          <a:p>
            <a:pPr indent="-228600" lvl="0" marL="228600" rtl="0" algn="l">
              <a:lnSpc>
                <a:spcPct val="90000"/>
              </a:lnSpc>
              <a:spcBef>
                <a:spcPts val="1000"/>
              </a:spcBef>
              <a:spcAft>
                <a:spcPts val="0"/>
              </a:spcAft>
              <a:buClr>
                <a:schemeClr val="dk1"/>
              </a:buClr>
              <a:buSzPct val="100000"/>
              <a:buChar char="•"/>
            </a:pPr>
            <a:r>
              <a:rPr lang="en-IN"/>
              <a:t>N:-  Set of Non terminals or variable list </a:t>
            </a:r>
            <a:endParaRPr/>
          </a:p>
          <a:p>
            <a:pPr indent="-228600" lvl="0" marL="228600" rtl="0" algn="l">
              <a:lnSpc>
                <a:spcPct val="90000"/>
              </a:lnSpc>
              <a:spcBef>
                <a:spcPts val="1000"/>
              </a:spcBef>
              <a:spcAft>
                <a:spcPts val="0"/>
              </a:spcAft>
              <a:buClr>
                <a:schemeClr val="dk1"/>
              </a:buClr>
              <a:buSzPct val="100000"/>
              <a:buChar char="•"/>
            </a:pPr>
            <a:r>
              <a:rPr lang="en-IN"/>
              <a:t>T:-  Set of Terminals(T∈ ∑)</a:t>
            </a:r>
            <a:endParaRPr/>
          </a:p>
          <a:p>
            <a:pPr indent="-228600" lvl="0" marL="228600" rtl="0" algn="l">
              <a:lnSpc>
                <a:spcPct val="90000"/>
              </a:lnSpc>
              <a:spcBef>
                <a:spcPts val="1000"/>
              </a:spcBef>
              <a:spcAft>
                <a:spcPts val="0"/>
              </a:spcAft>
              <a:buClr>
                <a:schemeClr val="dk1"/>
              </a:buClr>
              <a:buSzPct val="100000"/>
              <a:buChar char="•"/>
            </a:pPr>
            <a:r>
              <a:rPr lang="en-IN"/>
              <a:t>S:-  Special Non terminal called Starting symbol of grammar( S ∈ N)</a:t>
            </a:r>
            <a:endParaRPr/>
          </a:p>
          <a:p>
            <a:pPr indent="-228600" lvl="0" marL="228600" rtl="0" algn="l">
              <a:lnSpc>
                <a:spcPct val="90000"/>
              </a:lnSpc>
              <a:spcBef>
                <a:spcPts val="1000"/>
              </a:spcBef>
              <a:spcAft>
                <a:spcPts val="0"/>
              </a:spcAft>
              <a:buClr>
                <a:schemeClr val="dk1"/>
              </a:buClr>
              <a:buSzPct val="100000"/>
              <a:buChar char="•"/>
            </a:pPr>
            <a:r>
              <a:rPr lang="en-IN"/>
              <a:t>P:- Production rule ( of the form α → β , where α and β are strings on  N ∪ ∑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58" name="Google Shape;15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solidFill>
                  <a:srgbClr val="FF0000"/>
                </a:solidFill>
              </a:rPr>
              <a:t>Ambiguous grammar to unambiguous grammar</a:t>
            </a:r>
            <a:endParaRPr/>
          </a:p>
        </p:txBody>
      </p:sp>
      <p:sp>
        <p:nvSpPr>
          <p:cNvPr id="422" name="Google Shape;422;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800"/>
              <a:buNone/>
            </a:pPr>
            <a:r>
              <a:rPr lang="en-IN" u="sng">
                <a:solidFill>
                  <a:srgbClr val="FF0000"/>
                </a:solidFill>
              </a:rPr>
              <a:t>Example1:</a:t>
            </a:r>
            <a:endParaRPr/>
          </a:p>
          <a:p>
            <a:pPr indent="-228600" lvl="0" marL="228600" rtl="0" algn="l">
              <a:lnSpc>
                <a:spcPct val="90000"/>
              </a:lnSpc>
              <a:spcBef>
                <a:spcPts val="1000"/>
              </a:spcBef>
              <a:spcAft>
                <a:spcPts val="0"/>
              </a:spcAft>
              <a:buClr>
                <a:srgbClr val="FF0000"/>
              </a:buClr>
              <a:buSzPts val="2800"/>
              <a:buChar char="•"/>
            </a:pPr>
            <a:r>
              <a:rPr lang="en-IN">
                <a:solidFill>
                  <a:srgbClr val="FF0000"/>
                </a:solidFill>
              </a:rPr>
              <a:t>Show that the given Expression grammar is ambiguous. Also, find an equivalent unambiguous grammar.</a:t>
            </a:r>
            <a:endParaRPr/>
          </a:p>
          <a:p>
            <a:pPr indent="-228600" lvl="0" marL="228600" rtl="0" algn="l">
              <a:lnSpc>
                <a:spcPct val="90000"/>
              </a:lnSpc>
              <a:spcBef>
                <a:spcPts val="1000"/>
              </a:spcBef>
              <a:spcAft>
                <a:spcPts val="0"/>
              </a:spcAft>
              <a:buClr>
                <a:srgbClr val="FF0000"/>
              </a:buClr>
              <a:buSzPts val="2800"/>
              <a:buNone/>
            </a:pPr>
            <a:r>
              <a:rPr lang="en-IN">
                <a:solidFill>
                  <a:srgbClr val="FF0000"/>
                </a:solidFill>
              </a:rPr>
              <a:t>Input Grammar:</a:t>
            </a:r>
            <a:endParaRPr/>
          </a:p>
          <a:p>
            <a:pPr indent="-228600" lvl="0" marL="228600" rtl="0" algn="l">
              <a:lnSpc>
                <a:spcPct val="90000"/>
              </a:lnSpc>
              <a:spcBef>
                <a:spcPts val="1000"/>
              </a:spcBef>
              <a:spcAft>
                <a:spcPts val="0"/>
              </a:spcAft>
              <a:buClr>
                <a:schemeClr val="dk1"/>
              </a:buClr>
              <a:buSzPts val="2800"/>
              <a:buNone/>
            </a:pPr>
            <a:r>
              <a:rPr lang="en-IN"/>
              <a:t>	E → E * E  	</a:t>
            </a:r>
            <a:endParaRPr/>
          </a:p>
          <a:p>
            <a:pPr indent="-228600" lvl="0" marL="228600" rtl="0" algn="l">
              <a:lnSpc>
                <a:spcPct val="90000"/>
              </a:lnSpc>
              <a:spcBef>
                <a:spcPts val="1000"/>
              </a:spcBef>
              <a:spcAft>
                <a:spcPts val="0"/>
              </a:spcAft>
              <a:buClr>
                <a:schemeClr val="dk1"/>
              </a:buClr>
              <a:buSzPts val="2800"/>
              <a:buNone/>
            </a:pPr>
            <a:r>
              <a:rPr lang="en-IN"/>
              <a:t>	E → E + E  </a:t>
            </a:r>
            <a:endParaRPr/>
          </a:p>
          <a:p>
            <a:pPr indent="-228600" lvl="0" marL="228600" rtl="0" algn="l">
              <a:lnSpc>
                <a:spcPct val="90000"/>
              </a:lnSpc>
              <a:spcBef>
                <a:spcPts val="1000"/>
              </a:spcBef>
              <a:spcAft>
                <a:spcPts val="0"/>
              </a:spcAft>
              <a:buClr>
                <a:schemeClr val="dk1"/>
              </a:buClr>
              <a:buSzPts val="2800"/>
              <a:buNone/>
            </a:pPr>
            <a:r>
              <a:rPr lang="en-IN"/>
              <a:t>	E → id  </a:t>
            </a:r>
            <a:endParaRPr/>
          </a:p>
          <a:p>
            <a:pPr indent="-228600" lvl="0" marL="228600" rtl="0" algn="l">
              <a:lnSpc>
                <a:spcPct val="90000"/>
              </a:lnSpc>
              <a:spcBef>
                <a:spcPts val="1000"/>
              </a:spcBef>
              <a:spcAft>
                <a:spcPts val="0"/>
              </a:spcAft>
              <a:buClr>
                <a:schemeClr val="dk1"/>
              </a:buClr>
              <a:buSzPts val="2800"/>
              <a:buNone/>
            </a:pPr>
            <a:r>
              <a:rPr b="1" lang="en-IN"/>
              <a:t>Solution:</a:t>
            </a:r>
            <a:endParaRPr/>
          </a:p>
          <a:p>
            <a:pPr indent="-228600" lvl="0" marL="228600" rtl="0" algn="l">
              <a:lnSpc>
                <a:spcPct val="90000"/>
              </a:lnSpc>
              <a:spcBef>
                <a:spcPts val="1000"/>
              </a:spcBef>
              <a:spcAft>
                <a:spcPts val="0"/>
              </a:spcAft>
              <a:buClr>
                <a:schemeClr val="dk1"/>
              </a:buClr>
              <a:buSzPts val="2800"/>
              <a:buChar char="•"/>
            </a:pPr>
            <a:r>
              <a:rPr lang="en-IN"/>
              <a:t>Let us derive the string "id + id * id"</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p:txBody>
      </p:sp>
      <p:sp>
        <p:nvSpPr>
          <p:cNvPr id="423" name="Google Shape;42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pic>
        <p:nvPicPr>
          <p:cNvPr id="429" name="Google Shape;429;p41"/>
          <p:cNvPicPr preferRelativeResize="0"/>
          <p:nvPr>
            <p:ph idx="1" type="body"/>
          </p:nvPr>
        </p:nvPicPr>
        <p:blipFill rotWithShape="1">
          <a:blip r:embed="rId3">
            <a:alphaModFix/>
          </a:blip>
          <a:srcRect b="0" l="0" r="0" t="0"/>
          <a:stretch/>
        </p:blipFill>
        <p:spPr>
          <a:xfrm>
            <a:off x="3124200" y="1143001"/>
            <a:ext cx="5886450" cy="3286125"/>
          </a:xfrm>
          <a:prstGeom prst="rect">
            <a:avLst/>
          </a:prstGeom>
          <a:noFill/>
          <a:ln>
            <a:noFill/>
          </a:ln>
        </p:spPr>
      </p:pic>
      <p:sp>
        <p:nvSpPr>
          <p:cNvPr id="430" name="Google Shape;430;p41"/>
          <p:cNvSpPr/>
          <p:nvPr/>
        </p:nvSpPr>
        <p:spPr>
          <a:xfrm>
            <a:off x="3657600" y="4572001"/>
            <a:ext cx="5715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As there are two different parse tree for deriving the same string  "id + id * id", the given grammar is ambiguous.</a:t>
            </a:r>
            <a:endParaRPr/>
          </a:p>
        </p:txBody>
      </p:sp>
      <p:sp>
        <p:nvSpPr>
          <p:cNvPr id="431" name="Google Shape;43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u="sng"/>
              <a:t>Removing ambiguity</a:t>
            </a:r>
            <a:br>
              <a:rPr lang="en-IN"/>
            </a:br>
            <a:endParaRPr/>
          </a:p>
        </p:txBody>
      </p:sp>
      <p:sp>
        <p:nvSpPr>
          <p:cNvPr id="437" name="Google Shape;437;p42"/>
          <p:cNvSpPr txBox="1"/>
          <p:nvPr>
            <p:ph idx="1" type="body"/>
          </p:nvPr>
        </p:nvSpPr>
        <p:spPr>
          <a:xfrm>
            <a:off x="1981200" y="1600200"/>
            <a:ext cx="8229600" cy="51054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FF0000"/>
              </a:buClr>
              <a:buSzPct val="100000"/>
              <a:buNone/>
            </a:pPr>
            <a:r>
              <a:rPr b="1" lang="en-IN" sz="2400">
                <a:solidFill>
                  <a:srgbClr val="FF0000"/>
                </a:solidFill>
              </a:rPr>
              <a:t>Rewriting the grammar</a:t>
            </a:r>
            <a:r>
              <a:rPr lang="en-IN" sz="2400">
                <a:solidFill>
                  <a:srgbClr val="FF0000"/>
                </a:solidFill>
              </a:rPr>
              <a:t> </a:t>
            </a:r>
            <a:endParaRPr/>
          </a:p>
          <a:p>
            <a:pPr indent="-228600" lvl="0" marL="228600" rtl="0" algn="l">
              <a:lnSpc>
                <a:spcPct val="90000"/>
              </a:lnSpc>
              <a:spcBef>
                <a:spcPts val="1000"/>
              </a:spcBef>
              <a:spcAft>
                <a:spcPts val="0"/>
              </a:spcAft>
              <a:buClr>
                <a:srgbClr val="FF0000"/>
              </a:buClr>
              <a:buSzPct val="100000"/>
              <a:buNone/>
            </a:pPr>
            <a:r>
              <a:rPr lang="en-IN" sz="2400">
                <a:solidFill>
                  <a:srgbClr val="FF0000"/>
                </a:solidFill>
              </a:rPr>
              <a:t>For the Expression Grammar, use the following steps to get unambiguous grammar</a:t>
            </a:r>
            <a:endParaRPr sz="2400">
              <a:solidFill>
                <a:srgbClr val="FF0000"/>
              </a:solidFill>
            </a:endParaRPr>
          </a:p>
          <a:p>
            <a:pPr indent="-514350" lvl="0" marL="514350" rtl="0" algn="l">
              <a:lnSpc>
                <a:spcPct val="90000"/>
              </a:lnSpc>
              <a:spcBef>
                <a:spcPts val="1000"/>
              </a:spcBef>
              <a:spcAft>
                <a:spcPts val="0"/>
              </a:spcAft>
              <a:buClr>
                <a:schemeClr val="dk1"/>
              </a:buClr>
              <a:buSzPct val="100000"/>
              <a:buFont typeface="Calibri"/>
              <a:buAutoNum type="arabicPeriod"/>
            </a:pPr>
            <a:r>
              <a:rPr lang="en-IN" sz="2400"/>
              <a:t>Take care of precedence (Use a different non terminal for each precedence level and also start with the lowest precedence (PLUS)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N" sz="2400"/>
              <a:t>Ensure associativity (define the rule as left recursive if the operator is left associative and as right recursive if the operator is  right associative ) </a:t>
            </a:r>
            <a:endParaRPr sz="2400"/>
          </a:p>
          <a:p>
            <a:pPr indent="-228600" lvl="0" marL="228600" rtl="0" algn="l">
              <a:lnSpc>
                <a:spcPct val="90000"/>
              </a:lnSpc>
              <a:spcBef>
                <a:spcPts val="1000"/>
              </a:spcBef>
              <a:spcAft>
                <a:spcPts val="0"/>
              </a:spcAft>
              <a:buClr>
                <a:srgbClr val="FF0000"/>
              </a:buClr>
              <a:buSzPct val="100000"/>
              <a:buNone/>
            </a:pPr>
            <a:r>
              <a:rPr lang="en-IN" sz="2400">
                <a:solidFill>
                  <a:srgbClr val="FF0000"/>
                </a:solidFill>
              </a:rPr>
              <a:t>The equivalent unambiguous grammar</a:t>
            </a:r>
            <a:endParaRPr sz="2400">
              <a:solidFill>
                <a:srgbClr val="FF0000"/>
              </a:solidFill>
            </a:endParaRPr>
          </a:p>
          <a:p>
            <a:pPr indent="-228600" lvl="0" marL="228600" rtl="0" algn="l">
              <a:lnSpc>
                <a:spcPct val="90000"/>
              </a:lnSpc>
              <a:spcBef>
                <a:spcPts val="1000"/>
              </a:spcBef>
              <a:spcAft>
                <a:spcPts val="0"/>
              </a:spcAft>
              <a:buClr>
                <a:schemeClr val="dk1"/>
              </a:buClr>
              <a:buSzPct val="100000"/>
              <a:buNone/>
            </a:pPr>
            <a:r>
              <a:rPr lang="en-IN" sz="2400"/>
              <a:t>	E → E + T  </a:t>
            </a:r>
            <a:endParaRPr/>
          </a:p>
          <a:p>
            <a:pPr indent="-228600" lvl="0" marL="228600" rtl="0" algn="l">
              <a:lnSpc>
                <a:spcPct val="90000"/>
              </a:lnSpc>
              <a:spcBef>
                <a:spcPts val="1000"/>
              </a:spcBef>
              <a:spcAft>
                <a:spcPts val="0"/>
              </a:spcAft>
              <a:buClr>
                <a:schemeClr val="dk1"/>
              </a:buClr>
              <a:buSzPct val="100000"/>
              <a:buNone/>
            </a:pPr>
            <a:r>
              <a:rPr lang="en-IN" sz="2400"/>
              <a:t>	E → T  </a:t>
            </a:r>
            <a:endParaRPr/>
          </a:p>
          <a:p>
            <a:pPr indent="-228600" lvl="0" marL="228600" rtl="0" algn="l">
              <a:lnSpc>
                <a:spcPct val="90000"/>
              </a:lnSpc>
              <a:spcBef>
                <a:spcPts val="1000"/>
              </a:spcBef>
              <a:spcAft>
                <a:spcPts val="0"/>
              </a:spcAft>
              <a:buClr>
                <a:schemeClr val="dk1"/>
              </a:buClr>
              <a:buSzPct val="100000"/>
              <a:buNone/>
            </a:pPr>
            <a:r>
              <a:rPr lang="en-IN" sz="2400"/>
              <a:t>	T → T * F  </a:t>
            </a:r>
            <a:endParaRPr/>
          </a:p>
          <a:p>
            <a:pPr indent="-228600" lvl="0" marL="228600" rtl="0" algn="l">
              <a:lnSpc>
                <a:spcPct val="90000"/>
              </a:lnSpc>
              <a:spcBef>
                <a:spcPts val="1000"/>
              </a:spcBef>
              <a:spcAft>
                <a:spcPts val="0"/>
              </a:spcAft>
              <a:buClr>
                <a:schemeClr val="dk1"/>
              </a:buClr>
              <a:buSzPct val="100000"/>
              <a:buNone/>
            </a:pPr>
            <a:r>
              <a:rPr lang="en-IN" sz="2400"/>
              <a:t>	T → F  </a:t>
            </a:r>
            <a:endParaRPr/>
          </a:p>
          <a:p>
            <a:pPr indent="-228600" lvl="0" marL="228600" rtl="0" algn="l">
              <a:lnSpc>
                <a:spcPct val="90000"/>
              </a:lnSpc>
              <a:spcBef>
                <a:spcPts val="1000"/>
              </a:spcBef>
              <a:spcAft>
                <a:spcPts val="0"/>
              </a:spcAft>
              <a:buClr>
                <a:schemeClr val="dk1"/>
              </a:buClr>
              <a:buSzPct val="100000"/>
              <a:buNone/>
            </a:pPr>
            <a:r>
              <a:rPr lang="en-IN" sz="2400"/>
              <a:t>	F → id  </a:t>
            </a:r>
            <a:endParaRPr/>
          </a:p>
          <a:p>
            <a:pPr indent="-228600" lvl="0" marL="228600" rtl="0" algn="l">
              <a:lnSpc>
                <a:spcPct val="90000"/>
              </a:lnSpc>
              <a:spcBef>
                <a:spcPts val="1000"/>
              </a:spcBef>
              <a:spcAft>
                <a:spcPts val="0"/>
              </a:spcAft>
              <a:buClr>
                <a:schemeClr val="dk1"/>
              </a:buClr>
              <a:buSzPct val="100000"/>
              <a:buChar char="•"/>
            </a:pPr>
            <a:r>
              <a:rPr lang="en-IN" sz="2400"/>
              <a:t>It reflects the fact that ∗ has higher precedence than +.</a:t>
            </a:r>
            <a:endParaRPr/>
          </a:p>
          <a:p>
            <a:pPr indent="-228600" lvl="0" marL="228600" rtl="0" algn="l">
              <a:lnSpc>
                <a:spcPct val="90000"/>
              </a:lnSpc>
              <a:spcBef>
                <a:spcPts val="1000"/>
              </a:spcBef>
              <a:spcAft>
                <a:spcPts val="0"/>
              </a:spcAft>
              <a:buClr>
                <a:schemeClr val="dk1"/>
              </a:buClr>
              <a:buSzPct val="100000"/>
              <a:buChar char="•"/>
            </a:pPr>
            <a:r>
              <a:rPr lang="en-IN" sz="2400"/>
              <a:t>Also that, the operators + and ∗ are left-associative as these 2 are left recursive rules.</a:t>
            </a:r>
            <a:endParaRPr sz="2400"/>
          </a:p>
          <a:p>
            <a:pPr indent="-228600"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solidFill>
                <a:srgbClr val="FF0000"/>
              </a:solidFill>
            </a:endParaRPr>
          </a:p>
          <a:p>
            <a:pPr indent="-77470" lvl="0" marL="228600" rtl="0" algn="l">
              <a:lnSpc>
                <a:spcPct val="90000"/>
              </a:lnSpc>
              <a:spcBef>
                <a:spcPts val="1000"/>
              </a:spcBef>
              <a:spcAft>
                <a:spcPts val="0"/>
              </a:spcAft>
              <a:buClr>
                <a:schemeClr val="dk1"/>
              </a:buClr>
              <a:buSzPct val="100000"/>
              <a:buNone/>
            </a:pPr>
            <a:r>
              <a:t/>
            </a:r>
            <a:endParaRPr/>
          </a:p>
        </p:txBody>
      </p:sp>
      <p:sp>
        <p:nvSpPr>
          <p:cNvPr id="438" name="Google Shape;43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444" name="Google Shape;444;p43"/>
          <p:cNvSpPr txBox="1"/>
          <p:nvPr>
            <p:ph idx="1" type="body"/>
          </p:nvPr>
        </p:nvSpPr>
        <p:spPr>
          <a:xfrm>
            <a:off x="1084555" y="490491"/>
            <a:ext cx="8229600"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000"/>
              <a:buNone/>
            </a:pPr>
            <a:r>
              <a:rPr lang="en-IN" sz="2000" u="sng">
                <a:solidFill>
                  <a:srgbClr val="FF0000"/>
                </a:solidFill>
              </a:rPr>
              <a:t>Example2:</a:t>
            </a:r>
            <a:endParaRPr/>
          </a:p>
          <a:p>
            <a:pPr indent="-228600" lvl="0" marL="228600" rtl="0" algn="l">
              <a:lnSpc>
                <a:spcPct val="90000"/>
              </a:lnSpc>
              <a:spcBef>
                <a:spcPts val="1000"/>
              </a:spcBef>
              <a:spcAft>
                <a:spcPts val="0"/>
              </a:spcAft>
              <a:buClr>
                <a:schemeClr val="dk1"/>
              </a:buClr>
              <a:buSzPts val="2000"/>
              <a:buChar char="•"/>
            </a:pPr>
            <a:r>
              <a:rPr lang="en-IN" sz="2000"/>
              <a:t>Check that the given grammar is ambiguous or not. Also, find an equivalent unambiguous grammar.</a:t>
            </a:r>
            <a:endParaRPr/>
          </a:p>
          <a:p>
            <a:pPr indent="-228600" lvl="0" marL="228600" rtl="0" algn="l">
              <a:lnSpc>
                <a:spcPct val="90000"/>
              </a:lnSpc>
              <a:spcBef>
                <a:spcPts val="1000"/>
              </a:spcBef>
              <a:spcAft>
                <a:spcPts val="0"/>
              </a:spcAft>
              <a:buClr>
                <a:schemeClr val="dk1"/>
              </a:buClr>
              <a:buSzPts val="2000"/>
              <a:buNone/>
            </a:pPr>
            <a:r>
              <a:rPr lang="en-IN" sz="2000"/>
              <a:t>	S → S + S  </a:t>
            </a:r>
            <a:endParaRPr/>
          </a:p>
          <a:p>
            <a:pPr indent="-228600" lvl="0" marL="228600" rtl="0" algn="l">
              <a:lnSpc>
                <a:spcPct val="90000"/>
              </a:lnSpc>
              <a:spcBef>
                <a:spcPts val="1000"/>
              </a:spcBef>
              <a:spcAft>
                <a:spcPts val="0"/>
              </a:spcAft>
              <a:buClr>
                <a:schemeClr val="dk1"/>
              </a:buClr>
              <a:buSzPts val="2000"/>
              <a:buNone/>
            </a:pPr>
            <a:r>
              <a:rPr lang="en-IN" sz="2000"/>
              <a:t>	S → S * S  </a:t>
            </a:r>
            <a:endParaRPr/>
          </a:p>
          <a:p>
            <a:pPr indent="-228600" lvl="0" marL="228600" rtl="0" algn="l">
              <a:lnSpc>
                <a:spcPct val="90000"/>
              </a:lnSpc>
              <a:spcBef>
                <a:spcPts val="1000"/>
              </a:spcBef>
              <a:spcAft>
                <a:spcPts val="0"/>
              </a:spcAft>
              <a:buClr>
                <a:schemeClr val="dk1"/>
              </a:buClr>
              <a:buSzPts val="2000"/>
              <a:buNone/>
            </a:pPr>
            <a:r>
              <a:rPr lang="en-IN" sz="2000"/>
              <a:t>	S → S ^ S  </a:t>
            </a:r>
            <a:endParaRPr/>
          </a:p>
          <a:p>
            <a:pPr indent="-228600" lvl="0" marL="228600" rtl="0" algn="l">
              <a:lnSpc>
                <a:spcPct val="90000"/>
              </a:lnSpc>
              <a:spcBef>
                <a:spcPts val="1000"/>
              </a:spcBef>
              <a:spcAft>
                <a:spcPts val="0"/>
              </a:spcAft>
              <a:buClr>
                <a:schemeClr val="dk1"/>
              </a:buClr>
              <a:buSzPts val="2000"/>
              <a:buNone/>
            </a:pPr>
            <a:r>
              <a:rPr lang="en-IN" sz="2000"/>
              <a:t>	S → a  </a:t>
            </a:r>
            <a:endParaRPr/>
          </a:p>
          <a:p>
            <a:pPr indent="-228600" lvl="0" marL="228600" rtl="0" algn="l">
              <a:lnSpc>
                <a:spcPct val="90000"/>
              </a:lnSpc>
              <a:spcBef>
                <a:spcPts val="1000"/>
              </a:spcBef>
              <a:spcAft>
                <a:spcPts val="0"/>
              </a:spcAft>
              <a:buClr>
                <a:schemeClr val="dk1"/>
              </a:buClr>
              <a:buSzPts val="2000"/>
              <a:buNone/>
            </a:pPr>
            <a:r>
              <a:rPr b="1" lang="en-IN" sz="2000"/>
              <a:t>Solution:</a:t>
            </a:r>
            <a:endParaRPr/>
          </a:p>
          <a:p>
            <a:pPr indent="-228600" lvl="0" marL="228600" rtl="0" algn="l">
              <a:lnSpc>
                <a:spcPct val="90000"/>
              </a:lnSpc>
              <a:spcBef>
                <a:spcPts val="1000"/>
              </a:spcBef>
              <a:spcAft>
                <a:spcPts val="0"/>
              </a:spcAft>
              <a:buClr>
                <a:schemeClr val="dk1"/>
              </a:buClr>
              <a:buSzPts val="2000"/>
              <a:buNone/>
            </a:pPr>
            <a:r>
              <a:rPr lang="en-IN" sz="2000"/>
              <a:t>Let us derive the string “a + a * a"</a:t>
            </a:r>
            <a:endParaRPr/>
          </a:p>
          <a:p>
            <a:pPr indent="-228600" lvl="0" marL="228600" rtl="0" algn="l">
              <a:lnSpc>
                <a:spcPct val="90000"/>
              </a:lnSpc>
              <a:spcBef>
                <a:spcPts val="1000"/>
              </a:spcBef>
              <a:spcAft>
                <a:spcPts val="0"/>
              </a:spcAft>
              <a:buClr>
                <a:schemeClr val="dk1"/>
              </a:buClr>
              <a:buSzPts val="2000"/>
              <a:buNone/>
            </a:pPr>
            <a:r>
              <a:t/>
            </a:r>
            <a:endParaRPr sz="2000"/>
          </a:p>
          <a:p>
            <a:pPr indent="-76200" lvl="0" marL="228600" rtl="0" algn="l">
              <a:lnSpc>
                <a:spcPct val="90000"/>
              </a:lnSpc>
              <a:spcBef>
                <a:spcPts val="1000"/>
              </a:spcBef>
              <a:spcAft>
                <a:spcPts val="0"/>
              </a:spcAft>
              <a:buClr>
                <a:schemeClr val="dk1"/>
              </a:buClr>
              <a:buSzPts val="2400"/>
              <a:buNone/>
            </a:pPr>
            <a:r>
              <a:t/>
            </a:r>
            <a:endParaRPr sz="2400"/>
          </a:p>
        </p:txBody>
      </p:sp>
      <p:pic>
        <p:nvPicPr>
          <p:cNvPr id="445" name="Google Shape;445;p43"/>
          <p:cNvPicPr preferRelativeResize="0"/>
          <p:nvPr/>
        </p:nvPicPr>
        <p:blipFill rotWithShape="1">
          <a:blip r:embed="rId3">
            <a:alphaModFix/>
          </a:blip>
          <a:srcRect b="0" l="0" r="0" t="0"/>
          <a:stretch/>
        </p:blipFill>
        <p:spPr>
          <a:xfrm>
            <a:off x="2760955" y="4184342"/>
            <a:ext cx="6553200" cy="1981200"/>
          </a:xfrm>
          <a:prstGeom prst="rect">
            <a:avLst/>
          </a:prstGeom>
          <a:noFill/>
          <a:ln>
            <a:noFill/>
          </a:ln>
        </p:spPr>
      </p:pic>
      <p:sp>
        <p:nvSpPr>
          <p:cNvPr id="446" name="Google Shape;44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IN"/>
              <a:t>Contd…</a:t>
            </a:r>
            <a:endParaRPr/>
          </a:p>
        </p:txBody>
      </p:sp>
      <p:sp>
        <p:nvSpPr>
          <p:cNvPr id="452" name="Google Shape;452;p44"/>
          <p:cNvSpPr txBox="1"/>
          <p:nvPr>
            <p:ph idx="1" type="body"/>
          </p:nvPr>
        </p:nvSpPr>
        <p:spPr>
          <a:xfrm>
            <a:off x="1981200" y="1600200"/>
            <a:ext cx="8229600"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None/>
            </a:pPr>
            <a:r>
              <a:rPr lang="en-IN" sz="2400">
                <a:solidFill>
                  <a:srgbClr val="FF0000"/>
                </a:solidFill>
              </a:rPr>
              <a:t>The equivalent unambiguous grammar</a:t>
            </a:r>
            <a:endParaRPr sz="2400">
              <a:solidFill>
                <a:srgbClr val="FF0000"/>
              </a:solidFill>
            </a:endParaRPr>
          </a:p>
          <a:p>
            <a:pPr indent="-228600" lvl="0" marL="228600" rtl="0" algn="l">
              <a:lnSpc>
                <a:spcPct val="90000"/>
              </a:lnSpc>
              <a:spcBef>
                <a:spcPts val="1000"/>
              </a:spcBef>
              <a:spcAft>
                <a:spcPts val="0"/>
              </a:spcAft>
              <a:buClr>
                <a:schemeClr val="dk1"/>
              </a:buClr>
              <a:buSzPts val="2400"/>
              <a:buNone/>
            </a:pPr>
            <a:r>
              <a:rPr lang="en-IN" sz="2400"/>
              <a:t>	S → S + A |  A</a:t>
            </a:r>
            <a:endParaRPr/>
          </a:p>
          <a:p>
            <a:pPr indent="-228600" lvl="0" marL="228600" rtl="0" algn="l">
              <a:lnSpc>
                <a:spcPct val="90000"/>
              </a:lnSpc>
              <a:spcBef>
                <a:spcPts val="1000"/>
              </a:spcBef>
              <a:spcAft>
                <a:spcPts val="0"/>
              </a:spcAft>
              <a:buClr>
                <a:schemeClr val="dk1"/>
              </a:buClr>
              <a:buSzPts val="2400"/>
              <a:buNone/>
            </a:pPr>
            <a:r>
              <a:rPr lang="en-IN" sz="2400"/>
              <a:t>	A → A * B | B  </a:t>
            </a:r>
            <a:endParaRPr/>
          </a:p>
          <a:p>
            <a:pPr indent="-228600" lvl="0" marL="228600" rtl="0" algn="l">
              <a:lnSpc>
                <a:spcPct val="90000"/>
              </a:lnSpc>
              <a:spcBef>
                <a:spcPts val="1000"/>
              </a:spcBef>
              <a:spcAft>
                <a:spcPts val="0"/>
              </a:spcAft>
              <a:buClr>
                <a:schemeClr val="dk1"/>
              </a:buClr>
              <a:buSzPts val="2400"/>
              <a:buNone/>
            </a:pPr>
            <a:r>
              <a:rPr lang="en-IN" sz="2400"/>
              <a:t>	B → C ^ B | C  </a:t>
            </a:r>
            <a:endParaRPr/>
          </a:p>
          <a:p>
            <a:pPr indent="-228600" lvl="0" marL="228600" rtl="0" algn="l">
              <a:lnSpc>
                <a:spcPct val="90000"/>
              </a:lnSpc>
              <a:spcBef>
                <a:spcPts val="1000"/>
              </a:spcBef>
              <a:spcAft>
                <a:spcPts val="0"/>
              </a:spcAft>
              <a:buClr>
                <a:schemeClr val="dk1"/>
              </a:buClr>
              <a:buSzPts val="2400"/>
              <a:buNone/>
            </a:pPr>
            <a:r>
              <a:rPr lang="en-IN" sz="2400"/>
              <a:t>	C → a  </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IN" sz="2400"/>
              <a:t>It reflects the fact that  ^ has higher precedence than * and +.</a:t>
            </a:r>
            <a:endParaRPr/>
          </a:p>
          <a:p>
            <a:pPr indent="-228600" lvl="0" marL="228600" rtl="0" algn="l">
              <a:lnSpc>
                <a:spcPct val="90000"/>
              </a:lnSpc>
              <a:spcBef>
                <a:spcPts val="1000"/>
              </a:spcBef>
              <a:spcAft>
                <a:spcPts val="0"/>
              </a:spcAft>
              <a:buClr>
                <a:schemeClr val="dk1"/>
              </a:buClr>
              <a:buSzPts val="2400"/>
              <a:buChar char="•"/>
            </a:pPr>
            <a:r>
              <a:rPr lang="en-IN" sz="2400"/>
              <a:t>The operators + and ∗ are left-associative as these 2 are left recursive rules.</a:t>
            </a:r>
            <a:endParaRPr/>
          </a:p>
          <a:p>
            <a:pPr indent="-228600" lvl="0" marL="228600" rtl="0" algn="l">
              <a:lnSpc>
                <a:spcPct val="90000"/>
              </a:lnSpc>
              <a:spcBef>
                <a:spcPts val="1000"/>
              </a:spcBef>
              <a:spcAft>
                <a:spcPts val="0"/>
              </a:spcAft>
              <a:buClr>
                <a:schemeClr val="dk1"/>
              </a:buClr>
              <a:buSzPts val="2400"/>
              <a:buChar char="•"/>
            </a:pPr>
            <a:r>
              <a:rPr lang="en-IN" sz="2400"/>
              <a:t>The operators ^ is right  associative as it is right recursive rule.</a:t>
            </a:r>
            <a:endParaRPr sz="24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
        <p:nvSpPr>
          <p:cNvPr id="453" name="Google Shape;4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Elimination of Useless Symbols</a:t>
            </a:r>
            <a:br>
              <a:rPr lang="en-IN"/>
            </a:br>
            <a:endParaRPr/>
          </a:p>
        </p:txBody>
      </p:sp>
      <p:sp>
        <p:nvSpPr>
          <p:cNvPr id="459" name="Google Shape;459;p4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460" name="Google Shape;46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Elimination of Useless Symbols</a:t>
            </a:r>
            <a:endParaRPr/>
          </a:p>
        </p:txBody>
      </p:sp>
      <p:sp>
        <p:nvSpPr>
          <p:cNvPr id="466" name="Google Shape;466;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700"/>
              <a:buFont typeface="Noto Sans Symbols"/>
              <a:buChar char="❖"/>
            </a:pPr>
            <a:r>
              <a:rPr lang="en-IN" sz="2700"/>
              <a:t>Useful Symbols</a:t>
            </a:r>
            <a:endParaRPr/>
          </a:p>
          <a:p>
            <a:pPr indent="-228600" lvl="0" marL="228600" rtl="0" algn="l">
              <a:lnSpc>
                <a:spcPct val="90000"/>
              </a:lnSpc>
              <a:spcBef>
                <a:spcPts val="1000"/>
              </a:spcBef>
              <a:spcAft>
                <a:spcPts val="0"/>
              </a:spcAft>
              <a:buClr>
                <a:schemeClr val="dk1"/>
              </a:buClr>
              <a:buSzPts val="2700"/>
              <a:buFont typeface="Noto Sans Symbols"/>
              <a:buChar char="❑"/>
            </a:pPr>
            <a:r>
              <a:rPr lang="en-IN" sz="2700"/>
              <a:t>A symbol X in a CFG G = {V, T, P, S} is called useful </a:t>
            </a:r>
            <a:endParaRPr/>
          </a:p>
          <a:p>
            <a:pPr indent="-228600" lvl="0" marL="228600" rtl="0" algn="l">
              <a:lnSpc>
                <a:spcPct val="90000"/>
              </a:lnSpc>
              <a:spcBef>
                <a:spcPts val="1000"/>
              </a:spcBef>
              <a:spcAft>
                <a:spcPts val="0"/>
              </a:spcAft>
              <a:buClr>
                <a:schemeClr val="dk1"/>
              </a:buClr>
              <a:buSzPts val="2700"/>
              <a:buFont typeface="Noto Sans Symbols"/>
              <a:buChar char="✔"/>
            </a:pPr>
            <a:r>
              <a:rPr lang="en-IN" sz="2700"/>
              <a:t>	if there exist a derivation of a terminal string from S where X appears somewhere, </a:t>
            </a:r>
            <a:endParaRPr/>
          </a:p>
          <a:p>
            <a:pPr indent="-228600" lvl="0" marL="228600" rtl="0" algn="l">
              <a:lnSpc>
                <a:spcPct val="90000"/>
              </a:lnSpc>
              <a:spcBef>
                <a:spcPts val="1000"/>
              </a:spcBef>
              <a:spcAft>
                <a:spcPts val="0"/>
              </a:spcAft>
              <a:buClr>
                <a:schemeClr val="dk1"/>
              </a:buClr>
              <a:buSzPts val="2700"/>
              <a:buFont typeface="Noto Sans Symbols"/>
              <a:buChar char="✔"/>
            </a:pPr>
            <a:r>
              <a:rPr lang="en-IN" sz="2700"/>
              <a:t>	else it is called useless.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67" name="Google Shape;46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7"/>
          <p:cNvSpPr txBox="1"/>
          <p:nvPr>
            <p:ph type="title"/>
          </p:nvPr>
        </p:nvSpPr>
        <p:spPr>
          <a:xfrm>
            <a:off x="2064728" y="857251"/>
            <a:ext cx="7886700" cy="9941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Elimination of Useless Symbols</a:t>
            </a:r>
            <a:endParaRPr/>
          </a:p>
        </p:txBody>
      </p:sp>
      <p:sp>
        <p:nvSpPr>
          <p:cNvPr id="473" name="Google Shape;473;p47"/>
          <p:cNvSpPr txBox="1"/>
          <p:nvPr>
            <p:ph idx="1" type="body"/>
          </p:nvPr>
        </p:nvSpPr>
        <p:spPr>
          <a:xfrm>
            <a:off x="2152650" y="1692520"/>
            <a:ext cx="7886700" cy="400929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A CFG has no useless variables if and only if all its variables are reachable and generating.</a:t>
            </a:r>
            <a:endParaRPr/>
          </a:p>
          <a:p>
            <a:pPr indent="-228600" lvl="0" marL="228600" rtl="0" algn="l">
              <a:lnSpc>
                <a:spcPct val="90000"/>
              </a:lnSpc>
              <a:spcBef>
                <a:spcPts val="1000"/>
              </a:spcBef>
              <a:spcAft>
                <a:spcPts val="0"/>
              </a:spcAft>
              <a:buClr>
                <a:schemeClr val="dk1"/>
              </a:buClr>
              <a:buSzPts val="2800"/>
              <a:buChar char="•"/>
            </a:pPr>
            <a:r>
              <a:rPr lang="en-IN"/>
              <a:t>Therefore it is possible to eliminate useless variables from a grammar as follows:</a:t>
            </a:r>
            <a:endParaRPr/>
          </a:p>
          <a:p>
            <a:pPr indent="-228600" lvl="1" marL="685800" rtl="0" algn="l">
              <a:lnSpc>
                <a:spcPct val="90000"/>
              </a:lnSpc>
              <a:spcBef>
                <a:spcPts val="500"/>
              </a:spcBef>
              <a:spcAft>
                <a:spcPts val="0"/>
              </a:spcAft>
              <a:buClr>
                <a:schemeClr val="dk1"/>
              </a:buClr>
              <a:buSzPts val="2100"/>
              <a:buFont typeface="Noto Sans Symbols"/>
              <a:buChar char="❑"/>
            </a:pPr>
            <a:r>
              <a:rPr lang="en-IN" sz="2100"/>
              <a:t>Step 1: Find the non-generating variables and delete them, along with all productions involving non-generating variables.</a:t>
            </a:r>
            <a:endParaRPr/>
          </a:p>
          <a:p>
            <a:pPr indent="0" lvl="1" marL="342900" rtl="0" algn="l">
              <a:lnSpc>
                <a:spcPct val="90000"/>
              </a:lnSpc>
              <a:spcBef>
                <a:spcPts val="500"/>
              </a:spcBef>
              <a:spcAft>
                <a:spcPts val="0"/>
              </a:spcAft>
              <a:buClr>
                <a:schemeClr val="dk1"/>
              </a:buClr>
              <a:buSzPts val="2100"/>
              <a:buNone/>
            </a:pPr>
            <a:r>
              <a:t/>
            </a:r>
            <a:endParaRPr sz="2100"/>
          </a:p>
          <a:p>
            <a:pPr indent="-228600" lvl="1" marL="685800" rtl="0" algn="l">
              <a:lnSpc>
                <a:spcPct val="90000"/>
              </a:lnSpc>
              <a:spcBef>
                <a:spcPts val="500"/>
              </a:spcBef>
              <a:spcAft>
                <a:spcPts val="0"/>
              </a:spcAft>
              <a:buClr>
                <a:schemeClr val="dk1"/>
              </a:buClr>
              <a:buSzPts val="2100"/>
              <a:buFont typeface="Noto Sans Symbols"/>
              <a:buChar char="❑"/>
            </a:pPr>
            <a:r>
              <a:rPr lang="en-IN" sz="2100"/>
              <a:t>Step 2: Find the non-reachable variables in the resulting grammar and delete them, along with all productions involving non-reachable variables.</a:t>
            </a:r>
            <a:endParaRPr/>
          </a:p>
        </p:txBody>
      </p:sp>
      <p:sp>
        <p:nvSpPr>
          <p:cNvPr id="474" name="Google Shape;47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8"/>
          <p:cNvSpPr txBox="1"/>
          <p:nvPr>
            <p:ph type="title"/>
          </p:nvPr>
        </p:nvSpPr>
        <p:spPr>
          <a:xfrm>
            <a:off x="2152650" y="1034380"/>
            <a:ext cx="7886700" cy="47350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Useless Symbols</a:t>
            </a:r>
            <a:endParaRPr/>
          </a:p>
        </p:txBody>
      </p:sp>
      <p:sp>
        <p:nvSpPr>
          <p:cNvPr id="480" name="Google Shape;480;p48"/>
          <p:cNvSpPr txBox="1"/>
          <p:nvPr>
            <p:ph idx="1" type="body"/>
          </p:nvPr>
        </p:nvSpPr>
        <p:spPr>
          <a:xfrm>
            <a:off x="2152650" y="1507883"/>
            <a:ext cx="7886700" cy="429943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IN" sz="2400"/>
              <a:t>Generating variables</a:t>
            </a:r>
            <a:endParaRPr/>
          </a:p>
          <a:p>
            <a:pPr indent="-228600" lvl="1" marL="685800" rtl="0" algn="l">
              <a:lnSpc>
                <a:spcPct val="90000"/>
              </a:lnSpc>
              <a:spcBef>
                <a:spcPts val="500"/>
              </a:spcBef>
              <a:spcAft>
                <a:spcPts val="0"/>
              </a:spcAft>
              <a:buClr>
                <a:schemeClr val="dk1"/>
              </a:buClr>
              <a:buSzPts val="2100"/>
              <a:buChar char="•"/>
            </a:pPr>
            <a:r>
              <a:rPr lang="en-IN" sz="2100"/>
              <a:t>A variable X is called as </a:t>
            </a:r>
            <a:r>
              <a:rPr i="1" lang="en-IN" sz="2100"/>
              <a:t>generating</a:t>
            </a:r>
            <a:r>
              <a:rPr lang="en-IN" sz="2100"/>
              <a:t> </a:t>
            </a:r>
            <a:endParaRPr/>
          </a:p>
          <a:p>
            <a:pPr indent="0" lvl="0" marL="0" rtl="0" algn="l">
              <a:lnSpc>
                <a:spcPct val="90000"/>
              </a:lnSpc>
              <a:spcBef>
                <a:spcPts val="1000"/>
              </a:spcBef>
              <a:spcAft>
                <a:spcPts val="0"/>
              </a:spcAft>
              <a:buClr>
                <a:schemeClr val="dk1"/>
              </a:buClr>
              <a:buSzPts val="2800"/>
              <a:buNone/>
            </a:pPr>
            <a:r>
              <a:rPr lang="en-IN"/>
              <a:t>	</a:t>
            </a:r>
            <a:r>
              <a:rPr lang="en-IN" sz="1800"/>
              <a:t>- if it derives a string of terminals.</a:t>
            </a:r>
            <a:endParaRPr/>
          </a:p>
          <a:p>
            <a:pPr indent="0" lvl="0" marL="0" rtl="0" algn="l">
              <a:lnSpc>
                <a:spcPct val="90000"/>
              </a:lnSpc>
              <a:spcBef>
                <a:spcPts val="1000"/>
              </a:spcBef>
              <a:spcAft>
                <a:spcPts val="0"/>
              </a:spcAft>
              <a:buClr>
                <a:schemeClr val="dk1"/>
              </a:buClr>
              <a:buSzPts val="2800"/>
              <a:buNone/>
            </a:pPr>
            <a:r>
              <a:rPr lang="en-IN"/>
              <a:t>	- </a:t>
            </a:r>
            <a:r>
              <a:rPr lang="en-IN" sz="1800"/>
              <a:t>Note that the language accepted by a context-free grammar is non-empty 	   if and only if the start symbol is generating. </a:t>
            </a:r>
            <a:endParaRPr/>
          </a:p>
          <a:p>
            <a:pPr indent="-228600" lvl="0" marL="228600" rtl="0" algn="l">
              <a:lnSpc>
                <a:spcPct val="90000"/>
              </a:lnSpc>
              <a:spcBef>
                <a:spcPts val="1000"/>
              </a:spcBef>
              <a:spcAft>
                <a:spcPts val="0"/>
              </a:spcAft>
              <a:buClr>
                <a:schemeClr val="dk1"/>
              </a:buClr>
              <a:buSzPts val="2400"/>
              <a:buChar char="•"/>
            </a:pPr>
            <a:r>
              <a:rPr lang="en-IN" sz="2400"/>
              <a:t>Algorithm to find the non-generating variables in a CFG</a:t>
            </a:r>
            <a:endParaRPr/>
          </a:p>
          <a:p>
            <a:pPr indent="-228600" lvl="1" marL="685800" rtl="0" algn="l">
              <a:lnSpc>
                <a:spcPct val="90000"/>
              </a:lnSpc>
              <a:spcBef>
                <a:spcPts val="500"/>
              </a:spcBef>
              <a:spcAft>
                <a:spcPts val="0"/>
              </a:spcAft>
              <a:buClr>
                <a:schemeClr val="dk1"/>
              </a:buClr>
              <a:buSzPts val="2100"/>
              <a:buFont typeface="Noto Sans Symbols"/>
              <a:buChar char="▪"/>
            </a:pPr>
            <a:r>
              <a:rPr lang="en-IN" sz="2100"/>
              <a:t>Mark a variable X as "generating" </a:t>
            </a:r>
            <a:endParaRPr/>
          </a:p>
          <a:p>
            <a:pPr indent="-228600" lvl="2" marL="1143000" rtl="0" algn="l">
              <a:lnSpc>
                <a:spcPct val="90000"/>
              </a:lnSpc>
              <a:spcBef>
                <a:spcPts val="500"/>
              </a:spcBef>
              <a:spcAft>
                <a:spcPts val="0"/>
              </a:spcAft>
              <a:buClr>
                <a:schemeClr val="dk1"/>
              </a:buClr>
              <a:buSzPts val="1800"/>
              <a:buFont typeface="Calibri"/>
              <a:buChar char="-"/>
            </a:pPr>
            <a:r>
              <a:rPr lang="en-IN" sz="1800"/>
              <a:t>if it has a production X -&gt; </a:t>
            </a:r>
            <a:r>
              <a:rPr b="1" lang="en-IN" sz="1800"/>
              <a:t>w</a:t>
            </a:r>
            <a:r>
              <a:rPr lang="en-IN" sz="1800"/>
              <a:t>, where w is a string of only terminals and/or variables previously marked "generating".</a:t>
            </a:r>
            <a:endParaRPr/>
          </a:p>
          <a:p>
            <a:pPr indent="-228600" lvl="1" marL="685800" rtl="0" algn="l">
              <a:lnSpc>
                <a:spcPct val="90000"/>
              </a:lnSpc>
              <a:spcBef>
                <a:spcPts val="500"/>
              </a:spcBef>
              <a:spcAft>
                <a:spcPts val="0"/>
              </a:spcAft>
              <a:buClr>
                <a:schemeClr val="dk1"/>
              </a:buClr>
              <a:buSzPts val="2100"/>
              <a:buFont typeface="Noto Sans Symbols"/>
              <a:buChar char="▪"/>
            </a:pPr>
            <a:r>
              <a:rPr lang="en-IN" sz="2100"/>
              <a:t>Repeat the above step until no further variables get marked "generating".</a:t>
            </a:r>
            <a:endParaRPr/>
          </a:p>
          <a:p>
            <a:pPr indent="-228600" lvl="1" marL="685800" rtl="0" algn="l">
              <a:lnSpc>
                <a:spcPct val="90000"/>
              </a:lnSpc>
              <a:spcBef>
                <a:spcPts val="500"/>
              </a:spcBef>
              <a:spcAft>
                <a:spcPts val="0"/>
              </a:spcAft>
              <a:buClr>
                <a:schemeClr val="dk1"/>
              </a:buClr>
              <a:buSzPts val="2100"/>
              <a:buFont typeface="Noto Sans Symbols"/>
              <a:buChar char="▪"/>
            </a:pPr>
            <a:r>
              <a:rPr lang="en-IN" sz="2100"/>
              <a:t>All variables not marked "generating" are non-generating</a:t>
            </a:r>
            <a:endParaRPr/>
          </a:p>
        </p:txBody>
      </p:sp>
      <p:sp>
        <p:nvSpPr>
          <p:cNvPr id="481" name="Google Shape;48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9"/>
          <p:cNvSpPr txBox="1"/>
          <p:nvPr>
            <p:ph idx="1" type="body"/>
          </p:nvPr>
        </p:nvSpPr>
        <p:spPr>
          <a:xfrm>
            <a:off x="785489" y="1947036"/>
            <a:ext cx="7886700" cy="387658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Reachable variables</a:t>
            </a:r>
            <a:endParaRPr/>
          </a:p>
          <a:p>
            <a:pPr indent="-228600" lvl="1" marL="685800" rtl="0" algn="l">
              <a:lnSpc>
                <a:spcPct val="90000"/>
              </a:lnSpc>
              <a:spcBef>
                <a:spcPts val="500"/>
              </a:spcBef>
              <a:spcAft>
                <a:spcPts val="0"/>
              </a:spcAft>
              <a:buClr>
                <a:schemeClr val="dk1"/>
              </a:buClr>
              <a:buSzPts val="2100"/>
              <a:buChar char="•"/>
            </a:pPr>
            <a:r>
              <a:rPr lang="en-IN" sz="2100"/>
              <a:t>A variable X is called as </a:t>
            </a:r>
            <a:r>
              <a:rPr i="1" lang="en-IN" sz="2100"/>
              <a:t>reachable</a:t>
            </a:r>
            <a:r>
              <a:rPr lang="en-IN" sz="2100"/>
              <a:t> </a:t>
            </a:r>
            <a:endParaRPr/>
          </a:p>
          <a:p>
            <a:pPr indent="-228600" lvl="2" marL="1143000" rtl="0" algn="l">
              <a:lnSpc>
                <a:spcPct val="90000"/>
              </a:lnSpc>
              <a:spcBef>
                <a:spcPts val="500"/>
              </a:spcBef>
              <a:spcAft>
                <a:spcPts val="0"/>
              </a:spcAft>
              <a:buClr>
                <a:schemeClr val="dk1"/>
              </a:buClr>
              <a:buSzPts val="1800"/>
              <a:buFont typeface="Calibri"/>
              <a:buChar char="-"/>
            </a:pPr>
            <a:r>
              <a:rPr lang="en-IN" sz="1800"/>
              <a:t>if the start symbol derives a string containing the variable X.</a:t>
            </a:r>
            <a:r>
              <a:rPr lang="en-IN"/>
              <a:t> </a:t>
            </a:r>
            <a:endParaRPr/>
          </a:p>
          <a:p>
            <a:pPr indent="-228600" lvl="0" marL="228600" rtl="0" algn="l">
              <a:lnSpc>
                <a:spcPct val="90000"/>
              </a:lnSpc>
              <a:spcBef>
                <a:spcPts val="1000"/>
              </a:spcBef>
              <a:spcAft>
                <a:spcPts val="0"/>
              </a:spcAft>
              <a:buClr>
                <a:schemeClr val="dk1"/>
              </a:buClr>
              <a:buSzPts val="2400"/>
              <a:buChar char="•"/>
            </a:pPr>
            <a:r>
              <a:rPr lang="en-IN" sz="2400"/>
              <a:t>Algorithm to find the non-reachable variables in a CFG</a:t>
            </a:r>
            <a:endParaRPr/>
          </a:p>
          <a:p>
            <a:pPr indent="-228600" lvl="1" marL="685800" rtl="0" algn="l">
              <a:lnSpc>
                <a:spcPct val="90000"/>
              </a:lnSpc>
              <a:spcBef>
                <a:spcPts val="500"/>
              </a:spcBef>
              <a:spcAft>
                <a:spcPts val="0"/>
              </a:spcAft>
              <a:buClr>
                <a:schemeClr val="dk1"/>
              </a:buClr>
              <a:buSzPts val="2100"/>
              <a:buChar char="•"/>
            </a:pPr>
            <a:r>
              <a:rPr lang="en-IN" sz="2100"/>
              <a:t>Mark the start variable as "reachable".</a:t>
            </a:r>
            <a:endParaRPr/>
          </a:p>
          <a:p>
            <a:pPr indent="-228600" lvl="2" marL="1143000" rtl="0" algn="l">
              <a:lnSpc>
                <a:spcPct val="90000"/>
              </a:lnSpc>
              <a:spcBef>
                <a:spcPts val="500"/>
              </a:spcBef>
              <a:spcAft>
                <a:spcPts val="0"/>
              </a:spcAft>
              <a:buClr>
                <a:schemeClr val="dk1"/>
              </a:buClr>
              <a:buSzPts val="1800"/>
              <a:buChar char="•"/>
            </a:pPr>
            <a:r>
              <a:rPr lang="en-IN" sz="1800"/>
              <a:t>Mark a variable Y as "reachable" if there is a production X -&gt; w, </a:t>
            </a:r>
            <a:endParaRPr/>
          </a:p>
          <a:p>
            <a:pPr indent="0" lvl="2" marL="685800" rtl="0" algn="l">
              <a:lnSpc>
                <a:spcPct val="90000"/>
              </a:lnSpc>
              <a:spcBef>
                <a:spcPts val="500"/>
              </a:spcBef>
              <a:spcAft>
                <a:spcPts val="0"/>
              </a:spcAft>
              <a:buClr>
                <a:schemeClr val="dk1"/>
              </a:buClr>
              <a:buSzPts val="1800"/>
              <a:buNone/>
            </a:pPr>
            <a:r>
              <a:rPr lang="en-IN" sz="1800"/>
              <a:t>        where </a:t>
            </a:r>
            <a:r>
              <a:rPr b="1" lang="en-IN" sz="1800"/>
              <a:t>X</a:t>
            </a:r>
            <a:r>
              <a:rPr lang="en-IN" sz="1800"/>
              <a:t> is a variable previously marked as "reachable" and </a:t>
            </a:r>
            <a:endParaRPr/>
          </a:p>
          <a:p>
            <a:pPr indent="0" lvl="3" marL="1028700" rtl="0" algn="l">
              <a:lnSpc>
                <a:spcPct val="90000"/>
              </a:lnSpc>
              <a:spcBef>
                <a:spcPts val="500"/>
              </a:spcBef>
              <a:spcAft>
                <a:spcPts val="0"/>
              </a:spcAft>
              <a:buClr>
                <a:schemeClr val="dk1"/>
              </a:buClr>
              <a:buSzPts val="1800"/>
              <a:buNone/>
            </a:pPr>
            <a:r>
              <a:rPr lang="en-IN"/>
              <a:t> </a:t>
            </a:r>
            <a:r>
              <a:rPr b="1" lang="en-IN"/>
              <a:t>w</a:t>
            </a:r>
            <a:r>
              <a:rPr lang="en-IN"/>
              <a:t> is a string containing Y.</a:t>
            </a:r>
            <a:endParaRPr/>
          </a:p>
          <a:p>
            <a:pPr indent="-228600" lvl="1" marL="685800" rtl="0" algn="l">
              <a:lnSpc>
                <a:spcPct val="90000"/>
              </a:lnSpc>
              <a:spcBef>
                <a:spcPts val="500"/>
              </a:spcBef>
              <a:spcAft>
                <a:spcPts val="0"/>
              </a:spcAft>
              <a:buClr>
                <a:schemeClr val="dk1"/>
              </a:buClr>
              <a:buSzPts val="2100"/>
              <a:buChar char="•"/>
            </a:pPr>
            <a:r>
              <a:rPr lang="en-IN" sz="2100"/>
              <a:t>Repeat the above step until no further variables get marked "reachable".</a:t>
            </a:r>
            <a:endParaRPr/>
          </a:p>
          <a:p>
            <a:pPr indent="-228600" lvl="1" marL="685800" rtl="0" algn="l">
              <a:lnSpc>
                <a:spcPct val="90000"/>
              </a:lnSpc>
              <a:spcBef>
                <a:spcPts val="500"/>
              </a:spcBef>
              <a:spcAft>
                <a:spcPts val="0"/>
              </a:spcAft>
              <a:buClr>
                <a:schemeClr val="dk1"/>
              </a:buClr>
              <a:buSzPts val="2100"/>
              <a:buChar char="•"/>
            </a:pPr>
            <a:r>
              <a:rPr lang="en-IN" sz="2100"/>
              <a:t>All variables not marked "reachable" are non-reachable</a:t>
            </a:r>
            <a:endParaRPr/>
          </a:p>
        </p:txBody>
      </p:sp>
      <p:sp>
        <p:nvSpPr>
          <p:cNvPr id="487" name="Google Shape;487;p49"/>
          <p:cNvSpPr txBox="1"/>
          <p:nvPr>
            <p:ph type="title"/>
          </p:nvPr>
        </p:nvSpPr>
        <p:spPr>
          <a:xfrm>
            <a:off x="2152650" y="1034380"/>
            <a:ext cx="7886700" cy="47350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Useless Symbols</a:t>
            </a:r>
            <a:endParaRPr/>
          </a:p>
        </p:txBody>
      </p:sp>
      <p:sp>
        <p:nvSpPr>
          <p:cNvPr id="488" name="Google Shape;48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Two basic elements of a </a:t>
            </a:r>
            <a:r>
              <a:rPr lang="en-IN">
                <a:solidFill>
                  <a:srgbClr val="FF0000"/>
                </a:solidFill>
              </a:rPr>
              <a:t>Grammar</a:t>
            </a:r>
            <a:r>
              <a:rPr lang="en-IN"/>
              <a:t> </a:t>
            </a:r>
            <a:endParaRPr/>
          </a:p>
        </p:txBody>
      </p:sp>
      <p:sp>
        <p:nvSpPr>
          <p:cNvPr id="164" name="Google Shape;16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l">
              <a:lnSpc>
                <a:spcPct val="90000"/>
              </a:lnSpc>
              <a:spcBef>
                <a:spcPts val="0"/>
              </a:spcBef>
              <a:spcAft>
                <a:spcPts val="0"/>
              </a:spcAft>
              <a:buClr>
                <a:schemeClr val="dk1"/>
              </a:buClr>
              <a:buSzPct val="100000"/>
              <a:buFont typeface="Calibri"/>
              <a:buAutoNum type="arabicPeriod"/>
            </a:pPr>
            <a:r>
              <a:rPr lang="en-IN" sz="2400"/>
              <a:t>Terminal symbols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N" sz="2400"/>
              <a:t>Non-terminal symbols</a:t>
            </a:r>
            <a:endParaRPr/>
          </a:p>
          <a:p>
            <a:pPr indent="-228600" lvl="0" marL="228600" rtl="0" algn="l">
              <a:lnSpc>
                <a:spcPct val="90000"/>
              </a:lnSpc>
              <a:spcBef>
                <a:spcPts val="1000"/>
              </a:spcBef>
              <a:spcAft>
                <a:spcPts val="0"/>
              </a:spcAft>
              <a:buClr>
                <a:schemeClr val="dk1"/>
              </a:buClr>
              <a:buSzPct val="100000"/>
              <a:buNone/>
            </a:pPr>
            <a:r>
              <a:rPr b="1" lang="en-IN" sz="2400" u="sng"/>
              <a:t>Terminal Symbols-</a:t>
            </a:r>
            <a:endParaRPr b="1" sz="2400"/>
          </a:p>
          <a:p>
            <a:pPr indent="-228600" lvl="0" marL="228600" rtl="0" algn="l">
              <a:lnSpc>
                <a:spcPct val="90000"/>
              </a:lnSpc>
              <a:spcBef>
                <a:spcPts val="1000"/>
              </a:spcBef>
              <a:spcAft>
                <a:spcPts val="0"/>
              </a:spcAft>
              <a:buClr>
                <a:schemeClr val="dk1"/>
              </a:buClr>
              <a:buSzPct val="100000"/>
              <a:buChar char="•"/>
            </a:pPr>
            <a:r>
              <a:rPr lang="en-IN" sz="2400"/>
              <a:t>Terminal symbols are </a:t>
            </a:r>
            <a:r>
              <a:rPr lang="en-IN" sz="2400">
                <a:solidFill>
                  <a:srgbClr val="FF0000"/>
                </a:solidFill>
              </a:rPr>
              <a:t>denoted by using small case letters </a:t>
            </a:r>
            <a:r>
              <a:rPr lang="en-IN" sz="2400"/>
              <a:t>such as a, b, c etc.</a:t>
            </a:r>
            <a:endParaRPr/>
          </a:p>
          <a:p>
            <a:pPr indent="-228600" lvl="0" marL="228600" rtl="0" algn="l">
              <a:lnSpc>
                <a:spcPct val="90000"/>
              </a:lnSpc>
              <a:spcBef>
                <a:spcPts val="1000"/>
              </a:spcBef>
              <a:spcAft>
                <a:spcPts val="0"/>
              </a:spcAft>
              <a:buClr>
                <a:schemeClr val="dk1"/>
              </a:buClr>
              <a:buSzPct val="100000"/>
              <a:buChar char="•"/>
            </a:pPr>
            <a:r>
              <a:rPr lang="en-IN" sz="2400"/>
              <a:t>Terminal symbols are those which are the constituents of the sentence generated using a grammar.</a:t>
            </a:r>
            <a:endParaRPr/>
          </a:p>
          <a:p>
            <a:pPr indent="-228600" lvl="0" marL="228600" rtl="0" algn="l">
              <a:lnSpc>
                <a:spcPct val="90000"/>
              </a:lnSpc>
              <a:spcBef>
                <a:spcPts val="1000"/>
              </a:spcBef>
              <a:spcAft>
                <a:spcPts val="0"/>
              </a:spcAft>
              <a:buClr>
                <a:schemeClr val="dk1"/>
              </a:buClr>
              <a:buSzPct val="100000"/>
              <a:buNone/>
            </a:pPr>
            <a:r>
              <a:rPr b="1" lang="en-IN" sz="2400" u="sng"/>
              <a:t>Non-Terminal Symbols-</a:t>
            </a:r>
            <a:endParaRPr/>
          </a:p>
          <a:p>
            <a:pPr indent="-228600" lvl="0" marL="228600" rtl="0" algn="l">
              <a:lnSpc>
                <a:spcPct val="90000"/>
              </a:lnSpc>
              <a:spcBef>
                <a:spcPts val="1000"/>
              </a:spcBef>
              <a:spcAft>
                <a:spcPts val="0"/>
              </a:spcAft>
              <a:buClr>
                <a:schemeClr val="dk1"/>
              </a:buClr>
              <a:buSzPct val="100000"/>
              <a:buChar char="•"/>
            </a:pPr>
            <a:r>
              <a:rPr lang="en-IN" sz="2400"/>
              <a:t>Non-Terminal symbols are </a:t>
            </a:r>
            <a:r>
              <a:rPr lang="en-IN" sz="2400">
                <a:solidFill>
                  <a:srgbClr val="FF0000"/>
                </a:solidFill>
              </a:rPr>
              <a:t>denoted by using capital letters </a:t>
            </a:r>
            <a:r>
              <a:rPr lang="en-IN" sz="2400"/>
              <a:t>such as A, B, C etc.</a:t>
            </a:r>
            <a:endParaRPr/>
          </a:p>
          <a:p>
            <a:pPr indent="-228600" lvl="0" marL="228600" rtl="0" algn="l">
              <a:lnSpc>
                <a:spcPct val="90000"/>
              </a:lnSpc>
              <a:spcBef>
                <a:spcPts val="1000"/>
              </a:spcBef>
              <a:spcAft>
                <a:spcPts val="0"/>
              </a:spcAft>
              <a:buClr>
                <a:schemeClr val="dk1"/>
              </a:buClr>
              <a:buSzPct val="100000"/>
              <a:buChar char="•"/>
            </a:pPr>
            <a:r>
              <a:rPr lang="en-IN" sz="2400"/>
              <a:t>Non-Terminal symbols are those which take part in the generation of the sentence but are not part of it.</a:t>
            </a:r>
            <a:endParaRPr/>
          </a:p>
          <a:p>
            <a:pPr indent="-228600" lvl="0" marL="228600" rtl="0" algn="l">
              <a:lnSpc>
                <a:spcPct val="90000"/>
              </a:lnSpc>
              <a:spcBef>
                <a:spcPts val="1000"/>
              </a:spcBef>
              <a:spcAft>
                <a:spcPts val="0"/>
              </a:spcAft>
              <a:buClr>
                <a:schemeClr val="dk1"/>
              </a:buClr>
              <a:buSzPct val="100000"/>
              <a:buChar char="•"/>
            </a:pPr>
            <a:r>
              <a:rPr lang="en-IN" sz="2400"/>
              <a:t>Non-Terminal symbols are also called as </a:t>
            </a:r>
            <a:r>
              <a:rPr b="1" lang="en-IN" sz="2400"/>
              <a:t>variables</a:t>
            </a:r>
            <a:r>
              <a:rPr lang="en-IN" sz="2400"/>
              <a:t>.</a:t>
            </a:r>
            <a:br>
              <a:rPr lang="en-IN" sz="2400"/>
            </a:br>
            <a:endParaRPr sz="2400"/>
          </a:p>
          <a:p>
            <a:pPr indent="-349885" lvl="0" marL="514350" rtl="0" algn="l">
              <a:lnSpc>
                <a:spcPct val="90000"/>
              </a:lnSpc>
              <a:spcBef>
                <a:spcPts val="1000"/>
              </a:spcBef>
              <a:spcAft>
                <a:spcPts val="0"/>
              </a:spcAft>
              <a:buClr>
                <a:schemeClr val="dk1"/>
              </a:buClr>
              <a:buSzPct val="100000"/>
              <a:buFont typeface="Calibri"/>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65" name="Google Shape;16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0"/>
          <p:cNvSpPr txBox="1"/>
          <p:nvPr>
            <p:ph idx="1" type="body"/>
          </p:nvPr>
        </p:nvSpPr>
        <p:spPr>
          <a:xfrm>
            <a:off x="2152650" y="1604596"/>
            <a:ext cx="7886700" cy="426427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sz="2700"/>
              <a:t>1. Remove the useless symbol from the given context free grammar</a:t>
            </a:r>
            <a:endParaRPr/>
          </a:p>
          <a:p>
            <a:pPr indent="0" lvl="2" marL="685800" rtl="0" algn="l">
              <a:lnSpc>
                <a:spcPct val="90000"/>
              </a:lnSpc>
              <a:spcBef>
                <a:spcPts val="500"/>
              </a:spcBef>
              <a:spcAft>
                <a:spcPts val="0"/>
              </a:spcAft>
              <a:buClr>
                <a:schemeClr val="dk1"/>
              </a:buClr>
              <a:buSzPct val="100000"/>
              <a:buNone/>
            </a:pPr>
            <a:r>
              <a:rPr lang="en-IN" sz="1950"/>
              <a:t>S -&gt; abS | abA | abB</a:t>
            </a:r>
            <a:endParaRPr sz="1950"/>
          </a:p>
          <a:p>
            <a:pPr indent="0" lvl="2" marL="685800" rtl="0" algn="l">
              <a:lnSpc>
                <a:spcPct val="90000"/>
              </a:lnSpc>
              <a:spcBef>
                <a:spcPts val="500"/>
              </a:spcBef>
              <a:spcAft>
                <a:spcPts val="0"/>
              </a:spcAft>
              <a:buClr>
                <a:schemeClr val="dk1"/>
              </a:buClr>
              <a:buSzPct val="100000"/>
              <a:buNone/>
            </a:pPr>
            <a:r>
              <a:rPr lang="en-IN" sz="1950"/>
              <a:t>A -&gt;cd</a:t>
            </a:r>
            <a:endParaRPr/>
          </a:p>
          <a:p>
            <a:pPr indent="0" lvl="2" marL="685800" rtl="0" algn="l">
              <a:lnSpc>
                <a:spcPct val="90000"/>
              </a:lnSpc>
              <a:spcBef>
                <a:spcPts val="500"/>
              </a:spcBef>
              <a:spcAft>
                <a:spcPts val="0"/>
              </a:spcAft>
              <a:buClr>
                <a:schemeClr val="dk1"/>
              </a:buClr>
              <a:buSzPct val="100000"/>
              <a:buNone/>
            </a:pPr>
            <a:r>
              <a:rPr lang="en-IN" sz="1950"/>
              <a:t>B-&gt;aB</a:t>
            </a:r>
            <a:endParaRPr sz="1950"/>
          </a:p>
          <a:p>
            <a:pPr indent="0" lvl="2" marL="685800" rtl="0" algn="l">
              <a:lnSpc>
                <a:spcPct val="90000"/>
              </a:lnSpc>
              <a:spcBef>
                <a:spcPts val="500"/>
              </a:spcBef>
              <a:spcAft>
                <a:spcPts val="0"/>
              </a:spcAft>
              <a:buClr>
                <a:schemeClr val="dk1"/>
              </a:buClr>
              <a:buSzPct val="100000"/>
              <a:buNone/>
            </a:pPr>
            <a:r>
              <a:rPr lang="en-IN" sz="1950"/>
              <a:t>C-&gt;dc</a:t>
            </a:r>
            <a:endParaRPr/>
          </a:p>
          <a:p>
            <a:pPr indent="0" lvl="0" marL="0" rtl="0" algn="l">
              <a:lnSpc>
                <a:spcPct val="90000"/>
              </a:lnSpc>
              <a:spcBef>
                <a:spcPts val="1000"/>
              </a:spcBef>
              <a:spcAft>
                <a:spcPts val="0"/>
              </a:spcAft>
              <a:buClr>
                <a:schemeClr val="dk1"/>
              </a:buClr>
              <a:buSzPct val="100000"/>
              <a:buNone/>
            </a:pPr>
            <a:r>
              <a:rPr lang="en-IN" sz="2550"/>
              <a:t>Solution:</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Step 1: Eliminate non-generating symbols i.e non-terminals which do</a:t>
            </a:r>
            <a:endParaRPr/>
          </a:p>
          <a:p>
            <a:pPr indent="0" lvl="0" marL="0" rtl="0" algn="l">
              <a:lnSpc>
                <a:spcPct val="90000"/>
              </a:lnSpc>
              <a:spcBef>
                <a:spcPts val="1000"/>
              </a:spcBef>
              <a:spcAft>
                <a:spcPts val="0"/>
              </a:spcAft>
              <a:buClr>
                <a:schemeClr val="dk1"/>
              </a:buClr>
              <a:buSzPct val="100000"/>
              <a:buNone/>
            </a:pPr>
            <a:r>
              <a:rPr lang="en-IN"/>
              <a:t>	not produce any terminal string</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  In the given productions, B do not produce any terminal </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  Eliminate all the productions in which B occurs.</a:t>
            </a:r>
            <a:endParaRPr/>
          </a:p>
          <a:p>
            <a:pPr indent="-228647" lvl="1" marL="685800" rtl="0" algn="l">
              <a:lnSpc>
                <a:spcPct val="90000"/>
              </a:lnSpc>
              <a:spcBef>
                <a:spcPts val="500"/>
              </a:spcBef>
              <a:spcAft>
                <a:spcPts val="0"/>
              </a:spcAft>
              <a:buClr>
                <a:schemeClr val="dk1"/>
              </a:buClr>
              <a:buSzPct val="100000"/>
              <a:buChar char="•"/>
            </a:pPr>
            <a:r>
              <a:rPr lang="en-IN" sz="1950"/>
              <a:t>S -&gt; abS | abA | </a:t>
            </a:r>
            <a:r>
              <a:rPr lang="en-IN" sz="1950" strike="sngStrike"/>
              <a:t>abB</a:t>
            </a:r>
            <a:endParaRPr sz="1950" strike="sngStrike"/>
          </a:p>
          <a:p>
            <a:pPr indent="-228647" lvl="1" marL="685800" rtl="0" algn="l">
              <a:lnSpc>
                <a:spcPct val="90000"/>
              </a:lnSpc>
              <a:spcBef>
                <a:spcPts val="500"/>
              </a:spcBef>
              <a:spcAft>
                <a:spcPts val="0"/>
              </a:spcAft>
              <a:buClr>
                <a:schemeClr val="dk1"/>
              </a:buClr>
              <a:buSzPct val="100000"/>
              <a:buChar char="•"/>
            </a:pPr>
            <a:r>
              <a:rPr lang="en-IN" sz="1950"/>
              <a:t>A -&gt;cd</a:t>
            </a:r>
            <a:endParaRPr/>
          </a:p>
          <a:p>
            <a:pPr indent="-228647" lvl="1" marL="685800" rtl="0" algn="l">
              <a:lnSpc>
                <a:spcPct val="90000"/>
              </a:lnSpc>
              <a:spcBef>
                <a:spcPts val="500"/>
              </a:spcBef>
              <a:spcAft>
                <a:spcPts val="0"/>
              </a:spcAft>
              <a:buClr>
                <a:schemeClr val="dk1"/>
              </a:buClr>
              <a:buSzPct val="100000"/>
              <a:buChar char="•"/>
            </a:pPr>
            <a:r>
              <a:rPr lang="en-IN" sz="1950" strike="sngStrike"/>
              <a:t>B-&gt;aB</a:t>
            </a:r>
            <a:endParaRPr sz="1950" strike="sngStrike"/>
          </a:p>
          <a:p>
            <a:pPr indent="-228647" lvl="1" marL="685800" rtl="0" algn="l">
              <a:lnSpc>
                <a:spcPct val="90000"/>
              </a:lnSpc>
              <a:spcBef>
                <a:spcPts val="500"/>
              </a:spcBef>
              <a:spcAft>
                <a:spcPts val="0"/>
              </a:spcAft>
              <a:buClr>
                <a:schemeClr val="dk1"/>
              </a:buClr>
              <a:buSzPct val="100000"/>
              <a:buChar char="•"/>
            </a:pPr>
            <a:r>
              <a:rPr lang="en-IN" sz="1950"/>
              <a:t>C-&gt;dc</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Resulting productions are: S -&gt; abS | abA </a:t>
            </a:r>
            <a:endParaRPr/>
          </a:p>
          <a:p>
            <a:pPr indent="0" lvl="8" marL="2743200" rtl="0" algn="l">
              <a:lnSpc>
                <a:spcPct val="90000"/>
              </a:lnSpc>
              <a:spcBef>
                <a:spcPts val="500"/>
              </a:spcBef>
              <a:spcAft>
                <a:spcPts val="0"/>
              </a:spcAft>
              <a:buClr>
                <a:schemeClr val="dk1"/>
              </a:buClr>
              <a:buSzPct val="100000"/>
              <a:buNone/>
            </a:pPr>
            <a:r>
              <a:rPr lang="en-IN" sz="1950"/>
              <a:t> A -&gt; cd </a:t>
            </a:r>
            <a:endParaRPr/>
          </a:p>
          <a:p>
            <a:pPr indent="0" lvl="8" marL="2743200" rtl="0" algn="l">
              <a:lnSpc>
                <a:spcPct val="90000"/>
              </a:lnSpc>
              <a:spcBef>
                <a:spcPts val="500"/>
              </a:spcBef>
              <a:spcAft>
                <a:spcPts val="0"/>
              </a:spcAft>
              <a:buClr>
                <a:schemeClr val="dk1"/>
              </a:buClr>
              <a:buSzPct val="100000"/>
              <a:buNone/>
            </a:pPr>
            <a:r>
              <a:rPr lang="en-IN" sz="1950"/>
              <a:t> C -&gt; dc</a:t>
            </a:r>
            <a:endParaRPr/>
          </a:p>
          <a:p>
            <a:pPr indent="-117475" lvl="0" marL="228600" rtl="0" algn="l">
              <a:lnSpc>
                <a:spcPct val="90000"/>
              </a:lnSpc>
              <a:spcBef>
                <a:spcPts val="1000"/>
              </a:spcBef>
              <a:spcAft>
                <a:spcPts val="0"/>
              </a:spcAft>
              <a:buClr>
                <a:schemeClr val="dk1"/>
              </a:buClr>
              <a:buSzPct val="100000"/>
              <a:buNone/>
            </a:pPr>
            <a:r>
              <a:t/>
            </a:r>
            <a:endParaRPr/>
          </a:p>
          <a:p>
            <a:pPr indent="-117475"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494" name="Google Shape;494;p50"/>
          <p:cNvSpPr txBox="1"/>
          <p:nvPr>
            <p:ph type="title"/>
          </p:nvPr>
        </p:nvSpPr>
        <p:spPr>
          <a:xfrm>
            <a:off x="2152650" y="946456"/>
            <a:ext cx="7886700" cy="65814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Useless Symbols-Example</a:t>
            </a:r>
            <a:endParaRPr/>
          </a:p>
        </p:txBody>
      </p:sp>
      <p:sp>
        <p:nvSpPr>
          <p:cNvPr id="495" name="Google Shape;49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1"/>
          <p:cNvSpPr txBox="1"/>
          <p:nvPr>
            <p:ph idx="1" type="body"/>
          </p:nvPr>
        </p:nvSpPr>
        <p:spPr>
          <a:xfrm>
            <a:off x="625692" y="1878353"/>
            <a:ext cx="8075735" cy="4246685"/>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Font typeface="Noto Sans Symbols"/>
              <a:buChar char="❖"/>
            </a:pPr>
            <a:r>
              <a:rPr lang="en-IN" sz="8400"/>
              <a:t>Step 2: Eliminate non-reachable symbols i.e non-terminals that can  	      never be reached from the starting symbol</a:t>
            </a:r>
            <a:endParaRPr/>
          </a:p>
          <a:p>
            <a:pPr indent="0" lvl="0" marL="0" rtl="0" algn="l">
              <a:lnSpc>
                <a:spcPct val="90000"/>
              </a:lnSpc>
              <a:spcBef>
                <a:spcPts val="1000"/>
              </a:spcBef>
              <a:spcAft>
                <a:spcPts val="0"/>
              </a:spcAft>
              <a:buClr>
                <a:schemeClr val="dk1"/>
              </a:buClr>
              <a:buSzPct val="100000"/>
              <a:buNone/>
            </a:pPr>
            <a:r>
              <a:t/>
            </a:r>
            <a:endParaRPr sz="8400"/>
          </a:p>
          <a:p>
            <a:pPr indent="-228600" lvl="1" marL="685800" rtl="0" algn="l">
              <a:lnSpc>
                <a:spcPct val="90000"/>
              </a:lnSpc>
              <a:spcBef>
                <a:spcPts val="500"/>
              </a:spcBef>
              <a:spcAft>
                <a:spcPts val="0"/>
              </a:spcAft>
              <a:buClr>
                <a:schemeClr val="dk1"/>
              </a:buClr>
              <a:buSzPct val="100000"/>
              <a:buChar char="•"/>
            </a:pPr>
            <a:r>
              <a:rPr lang="en-IN" sz="8400"/>
              <a:t>In the set of productions available after Step 2, </a:t>
            </a:r>
            <a:endParaRPr/>
          </a:p>
          <a:p>
            <a:pPr indent="0" lvl="2" marL="685800" rtl="0" algn="l">
              <a:lnSpc>
                <a:spcPct val="90000"/>
              </a:lnSpc>
              <a:spcBef>
                <a:spcPts val="500"/>
              </a:spcBef>
              <a:spcAft>
                <a:spcPts val="0"/>
              </a:spcAft>
              <a:buClr>
                <a:schemeClr val="dk1"/>
              </a:buClr>
              <a:buSzPct val="100000"/>
              <a:buNone/>
            </a:pPr>
            <a:r>
              <a:rPr lang="en-IN" sz="8400"/>
              <a:t>‘C’ is not reachable from starting symbol ‘S’</a:t>
            </a:r>
            <a:endParaRPr/>
          </a:p>
          <a:p>
            <a:pPr indent="-228600" lvl="1" marL="685800" rtl="0" algn="l">
              <a:lnSpc>
                <a:spcPct val="90000"/>
              </a:lnSpc>
              <a:spcBef>
                <a:spcPts val="500"/>
              </a:spcBef>
              <a:spcAft>
                <a:spcPts val="0"/>
              </a:spcAft>
              <a:buClr>
                <a:schemeClr val="dk1"/>
              </a:buClr>
              <a:buSzPct val="100000"/>
              <a:buChar char="•"/>
            </a:pPr>
            <a:r>
              <a:rPr lang="en-IN" sz="8400"/>
              <a:t>Eliminate productions involving non-terminal ‘C’</a:t>
            </a:r>
            <a:endParaRPr/>
          </a:p>
          <a:p>
            <a:pPr indent="0" lvl="0" marL="0" rtl="0" algn="l">
              <a:lnSpc>
                <a:spcPct val="90000"/>
              </a:lnSpc>
              <a:spcBef>
                <a:spcPts val="1000"/>
              </a:spcBef>
              <a:spcAft>
                <a:spcPts val="0"/>
              </a:spcAft>
              <a:buClr>
                <a:schemeClr val="dk1"/>
              </a:buClr>
              <a:buSzPct val="100000"/>
              <a:buNone/>
            </a:pPr>
            <a:r>
              <a:rPr lang="en-IN" sz="8400"/>
              <a:t>			S -&gt; abS | abA</a:t>
            </a:r>
            <a:endParaRPr sz="8400"/>
          </a:p>
          <a:p>
            <a:pPr indent="0" lvl="0" marL="0" rtl="0" algn="l">
              <a:lnSpc>
                <a:spcPct val="90000"/>
              </a:lnSpc>
              <a:spcBef>
                <a:spcPts val="1000"/>
              </a:spcBef>
              <a:spcAft>
                <a:spcPts val="0"/>
              </a:spcAft>
              <a:buClr>
                <a:schemeClr val="dk1"/>
              </a:buClr>
              <a:buSzPct val="100000"/>
              <a:buNone/>
            </a:pPr>
            <a:r>
              <a:rPr lang="en-IN" sz="8400"/>
              <a:t>			A -&gt;cd </a:t>
            </a:r>
            <a:endParaRPr/>
          </a:p>
          <a:p>
            <a:pPr indent="0" lvl="0" marL="0" rtl="0" algn="l">
              <a:lnSpc>
                <a:spcPct val="90000"/>
              </a:lnSpc>
              <a:spcBef>
                <a:spcPts val="1000"/>
              </a:spcBef>
              <a:spcAft>
                <a:spcPts val="0"/>
              </a:spcAft>
              <a:buClr>
                <a:schemeClr val="dk1"/>
              </a:buClr>
              <a:buSzPct val="100000"/>
              <a:buNone/>
            </a:pPr>
            <a:r>
              <a:rPr lang="en-IN" sz="8400"/>
              <a:t>			</a:t>
            </a:r>
            <a:r>
              <a:rPr lang="en-IN" sz="8400" strike="sngStrike"/>
              <a:t> C-&gt;dc</a:t>
            </a:r>
            <a:endParaRPr/>
          </a:p>
          <a:p>
            <a:pPr indent="-228600" lvl="1" marL="685800" rtl="0" algn="l">
              <a:lnSpc>
                <a:spcPct val="90000"/>
              </a:lnSpc>
              <a:spcBef>
                <a:spcPts val="500"/>
              </a:spcBef>
              <a:spcAft>
                <a:spcPts val="0"/>
              </a:spcAft>
              <a:buClr>
                <a:schemeClr val="dk1"/>
              </a:buClr>
              <a:buSzPct val="100000"/>
              <a:buChar char="•"/>
            </a:pPr>
            <a:r>
              <a:rPr lang="en-IN" sz="8100"/>
              <a:t>Final productions after eliminating useless symbols are:</a:t>
            </a:r>
            <a:endParaRPr/>
          </a:p>
          <a:p>
            <a:pPr indent="0" lvl="1" marL="342900" rtl="0" algn="l">
              <a:lnSpc>
                <a:spcPct val="90000"/>
              </a:lnSpc>
              <a:spcBef>
                <a:spcPts val="500"/>
              </a:spcBef>
              <a:spcAft>
                <a:spcPts val="0"/>
              </a:spcAft>
              <a:buClr>
                <a:schemeClr val="dk1"/>
              </a:buClr>
              <a:buSzPct val="100000"/>
              <a:buNone/>
            </a:pPr>
            <a:r>
              <a:rPr lang="en-IN" sz="8100"/>
              <a:t>			S -&gt; abS | abA</a:t>
            </a:r>
            <a:endParaRPr sz="8100"/>
          </a:p>
          <a:p>
            <a:pPr indent="0" lvl="1" marL="342900" rtl="0" algn="l">
              <a:lnSpc>
                <a:spcPct val="90000"/>
              </a:lnSpc>
              <a:spcBef>
                <a:spcPts val="500"/>
              </a:spcBef>
              <a:spcAft>
                <a:spcPts val="0"/>
              </a:spcAft>
              <a:buClr>
                <a:schemeClr val="dk1"/>
              </a:buClr>
              <a:buSzPct val="100000"/>
              <a:buNone/>
            </a:pPr>
            <a:r>
              <a:rPr lang="en-IN" sz="8100"/>
              <a:t>			A -&gt;cd </a:t>
            </a:r>
            <a:endParaRPr/>
          </a:p>
          <a:p>
            <a:pPr indent="-197675" lvl="0" marL="228600" rtl="0" algn="l">
              <a:lnSpc>
                <a:spcPct val="90000"/>
              </a:lnSpc>
              <a:spcBef>
                <a:spcPts val="1000"/>
              </a:spcBef>
              <a:spcAft>
                <a:spcPts val="0"/>
              </a:spcAft>
              <a:buClr>
                <a:schemeClr val="dk1"/>
              </a:buClr>
              <a:buSzPct val="100000"/>
              <a:buNone/>
            </a:pPr>
            <a:r>
              <a:t/>
            </a:r>
            <a:endParaRPr sz="1950"/>
          </a:p>
          <a:p>
            <a:pPr indent="0" lvl="0" marL="0" rtl="0" algn="l">
              <a:lnSpc>
                <a:spcPct val="90000"/>
              </a:lnSpc>
              <a:spcBef>
                <a:spcPts val="1000"/>
              </a:spcBef>
              <a:spcAft>
                <a:spcPts val="0"/>
              </a:spcAft>
              <a:buClr>
                <a:schemeClr val="dk1"/>
              </a:buClr>
              <a:buSzPct val="100000"/>
              <a:buNone/>
            </a:pPr>
            <a:r>
              <a:t/>
            </a:r>
            <a:endParaRPr sz="1950"/>
          </a:p>
          <a:p>
            <a:pPr indent="0" lvl="1" marL="342900" rtl="0" algn="l">
              <a:lnSpc>
                <a:spcPct val="90000"/>
              </a:lnSpc>
              <a:spcBef>
                <a:spcPts val="500"/>
              </a:spcBef>
              <a:spcAft>
                <a:spcPts val="0"/>
              </a:spcAft>
              <a:buClr>
                <a:schemeClr val="dk1"/>
              </a:buClr>
              <a:buSzPct val="100000"/>
              <a:buNone/>
            </a:pPr>
            <a:r>
              <a:t/>
            </a:r>
            <a:endParaRPr sz="2100"/>
          </a:p>
          <a:p>
            <a:pPr indent="-195262" lvl="1" marL="685800" rtl="0" algn="l">
              <a:lnSpc>
                <a:spcPct val="90000"/>
              </a:lnSpc>
              <a:spcBef>
                <a:spcPts val="500"/>
              </a:spcBef>
              <a:spcAft>
                <a:spcPts val="0"/>
              </a:spcAft>
              <a:buClr>
                <a:schemeClr val="dk1"/>
              </a:buClr>
              <a:buSzPct val="100000"/>
              <a:buNone/>
            </a:pPr>
            <a:r>
              <a:t/>
            </a:r>
            <a:endParaRPr sz="2100"/>
          </a:p>
          <a:p>
            <a:pPr indent="0" lvl="1" marL="342900" rtl="0" algn="l">
              <a:lnSpc>
                <a:spcPct val="90000"/>
              </a:lnSpc>
              <a:spcBef>
                <a:spcPts val="500"/>
              </a:spcBef>
              <a:spcAft>
                <a:spcPts val="0"/>
              </a:spcAft>
              <a:buClr>
                <a:schemeClr val="dk1"/>
              </a:buClr>
              <a:buSzPct val="100000"/>
              <a:buNone/>
            </a:pPr>
            <a:r>
              <a:rPr lang="en-IN" sz="2100"/>
              <a:t> 	  </a:t>
            </a:r>
            <a:endParaRPr/>
          </a:p>
        </p:txBody>
      </p:sp>
      <p:sp>
        <p:nvSpPr>
          <p:cNvPr id="501" name="Google Shape;501;p51"/>
          <p:cNvSpPr txBox="1"/>
          <p:nvPr>
            <p:ph type="title"/>
          </p:nvPr>
        </p:nvSpPr>
        <p:spPr>
          <a:xfrm>
            <a:off x="2152650" y="946456"/>
            <a:ext cx="7886700" cy="65814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Useless Symbols-Example</a:t>
            </a:r>
            <a:endParaRPr/>
          </a:p>
        </p:txBody>
      </p:sp>
      <p:sp>
        <p:nvSpPr>
          <p:cNvPr id="502" name="Google Shape;50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2"/>
          <p:cNvSpPr txBox="1"/>
          <p:nvPr>
            <p:ph idx="1" type="body"/>
          </p:nvPr>
        </p:nvSpPr>
        <p:spPr>
          <a:xfrm>
            <a:off x="492524" y="2190524"/>
            <a:ext cx="10311599" cy="423789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2. Remove the useless symbol from the given context free grammar</a:t>
            </a:r>
            <a:endParaRPr/>
          </a:p>
          <a:p>
            <a:pPr indent="0" lvl="1" marL="342900" rtl="0" algn="l">
              <a:lnSpc>
                <a:spcPct val="90000"/>
              </a:lnSpc>
              <a:spcBef>
                <a:spcPts val="500"/>
              </a:spcBef>
              <a:spcAft>
                <a:spcPts val="0"/>
              </a:spcAft>
              <a:buClr>
                <a:schemeClr val="dk1"/>
              </a:buClr>
              <a:buSzPct val="100000"/>
              <a:buNone/>
            </a:pPr>
            <a:r>
              <a:rPr lang="en-IN"/>
              <a:t>S -&gt; aB / bX</a:t>
            </a:r>
            <a:br>
              <a:rPr lang="en-IN"/>
            </a:br>
            <a:r>
              <a:rPr lang="en-IN"/>
              <a:t>A -&gt; Bad / bSX / a</a:t>
            </a:r>
            <a:br>
              <a:rPr lang="en-IN"/>
            </a:br>
            <a:r>
              <a:rPr lang="en-IN"/>
              <a:t>B -&gt; aSB / bBX</a:t>
            </a:r>
            <a:br>
              <a:rPr lang="en-IN"/>
            </a:br>
            <a:r>
              <a:rPr lang="en-IN"/>
              <a:t>X -&gt; SBD / aBx / ad</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Step 1: Eliminate non-generating symbols i.e non-terminals which do</a:t>
            </a:r>
            <a:endParaRPr/>
          </a:p>
          <a:p>
            <a:pPr indent="0" lvl="0" marL="0" rtl="0" algn="l">
              <a:lnSpc>
                <a:spcPct val="90000"/>
              </a:lnSpc>
              <a:spcBef>
                <a:spcPts val="1000"/>
              </a:spcBef>
              <a:spcAft>
                <a:spcPts val="0"/>
              </a:spcAft>
              <a:buClr>
                <a:schemeClr val="dk1"/>
              </a:buClr>
              <a:buSzPct val="100000"/>
              <a:buNone/>
            </a:pPr>
            <a:r>
              <a:rPr lang="en-IN"/>
              <a:t>	not produce any terminal string</a:t>
            </a:r>
            <a:endParaRPr/>
          </a:p>
          <a:p>
            <a:pPr indent="-228600" lvl="1" marL="685800" rtl="0" algn="l">
              <a:lnSpc>
                <a:spcPct val="90000"/>
              </a:lnSpc>
              <a:spcBef>
                <a:spcPts val="500"/>
              </a:spcBef>
              <a:spcAft>
                <a:spcPts val="0"/>
              </a:spcAft>
              <a:buClr>
                <a:schemeClr val="dk1"/>
              </a:buClr>
              <a:buSzPct val="100000"/>
              <a:buChar char="•"/>
            </a:pPr>
            <a:r>
              <a:rPr lang="en-IN"/>
              <a:t>A and X directly derive string of terminals a and ad, hence they are useful. Since X is a useful symbol so S is also a useful symbol as S -&gt; bX. </a:t>
            </a:r>
            <a:endParaRPr/>
          </a:p>
          <a:p>
            <a:pPr indent="-228600" lvl="1" marL="685800" rtl="0" algn="l">
              <a:lnSpc>
                <a:spcPct val="90000"/>
              </a:lnSpc>
              <a:spcBef>
                <a:spcPts val="500"/>
              </a:spcBef>
              <a:spcAft>
                <a:spcPts val="0"/>
              </a:spcAft>
              <a:buClr>
                <a:schemeClr val="dk1"/>
              </a:buClr>
              <a:buSzPct val="100000"/>
              <a:buChar char="•"/>
            </a:pPr>
            <a:r>
              <a:rPr lang="en-IN"/>
              <a:t>But B does not derive any terminals, so clearly B is a non-generating symbol.</a:t>
            </a:r>
            <a:endParaRPr/>
          </a:p>
          <a:p>
            <a:pPr indent="-228600" lvl="1" marL="685800" rtl="0" algn="l">
              <a:lnSpc>
                <a:spcPct val="90000"/>
              </a:lnSpc>
              <a:spcBef>
                <a:spcPts val="500"/>
              </a:spcBef>
              <a:spcAft>
                <a:spcPts val="0"/>
              </a:spcAft>
              <a:buClr>
                <a:schemeClr val="dk1"/>
              </a:buClr>
              <a:buSzPct val="100000"/>
              <a:buChar char="•"/>
            </a:pPr>
            <a:r>
              <a:rPr lang="en-IN"/>
              <a:t>So eliminate the productions with B </a:t>
            </a:r>
            <a:endParaRPr/>
          </a:p>
          <a:p>
            <a:pPr indent="0" lvl="6" marL="2057400" rtl="0" algn="l">
              <a:lnSpc>
                <a:spcPct val="90000"/>
              </a:lnSpc>
              <a:spcBef>
                <a:spcPts val="500"/>
              </a:spcBef>
              <a:spcAft>
                <a:spcPts val="0"/>
              </a:spcAft>
              <a:buClr>
                <a:schemeClr val="dk1"/>
              </a:buClr>
              <a:buSzPct val="100000"/>
              <a:buNone/>
            </a:pPr>
            <a:r>
              <a:rPr lang="en-IN"/>
              <a:t>S -&gt; </a:t>
            </a:r>
            <a:r>
              <a:rPr lang="en-IN" strike="sngStrike"/>
              <a:t>aB</a:t>
            </a:r>
            <a:r>
              <a:rPr lang="en-IN"/>
              <a:t> / bX</a:t>
            </a:r>
            <a:br>
              <a:rPr lang="en-IN"/>
            </a:br>
            <a:r>
              <a:rPr lang="en-IN"/>
              <a:t>A -&gt; </a:t>
            </a:r>
            <a:r>
              <a:rPr lang="en-IN" strike="sngStrike"/>
              <a:t>Bad</a:t>
            </a:r>
            <a:r>
              <a:rPr lang="en-IN"/>
              <a:t> / bSX / a</a:t>
            </a:r>
            <a:br>
              <a:rPr lang="en-IN"/>
            </a:br>
            <a:r>
              <a:rPr lang="en-IN" strike="sngStrike"/>
              <a:t>B -&gt; aSB / bBX</a:t>
            </a:r>
            <a:br>
              <a:rPr lang="en-IN" strike="sngStrike"/>
            </a:br>
            <a:r>
              <a:rPr lang="en-IN"/>
              <a:t>X -&gt; </a:t>
            </a:r>
            <a:r>
              <a:rPr lang="en-IN" strike="sngStrike"/>
              <a:t>SBD </a:t>
            </a:r>
            <a:r>
              <a:rPr lang="en-IN"/>
              <a:t>/ </a:t>
            </a:r>
            <a:r>
              <a:rPr lang="en-IN" strike="sngStrike"/>
              <a:t>aBx</a:t>
            </a:r>
            <a:r>
              <a:rPr lang="en-IN"/>
              <a:t> / ad</a:t>
            </a:r>
            <a:endParaRPr/>
          </a:p>
          <a:p>
            <a:pPr indent="-87630" lvl="1" marL="685800" rtl="0" algn="l">
              <a:lnSpc>
                <a:spcPct val="90000"/>
              </a:lnSpc>
              <a:spcBef>
                <a:spcPts val="500"/>
              </a:spcBef>
              <a:spcAft>
                <a:spcPts val="0"/>
              </a:spcAft>
              <a:buClr>
                <a:schemeClr val="dk1"/>
              </a:buClr>
              <a:buSzPct val="100000"/>
              <a:buNone/>
            </a:pPr>
            <a:r>
              <a:t/>
            </a:r>
            <a:endParaRPr/>
          </a:p>
        </p:txBody>
      </p:sp>
      <p:sp>
        <p:nvSpPr>
          <p:cNvPr id="508" name="Google Shape;508;p52"/>
          <p:cNvSpPr txBox="1"/>
          <p:nvPr>
            <p:ph type="title"/>
          </p:nvPr>
        </p:nvSpPr>
        <p:spPr>
          <a:xfrm>
            <a:off x="2152650" y="946456"/>
            <a:ext cx="7886700" cy="65814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Useless Symbols-Example</a:t>
            </a:r>
            <a:endParaRPr/>
          </a:p>
        </p:txBody>
      </p:sp>
      <p:sp>
        <p:nvSpPr>
          <p:cNvPr id="509" name="Google Shape;50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3"/>
          <p:cNvSpPr txBox="1"/>
          <p:nvPr>
            <p:ph idx="1" type="body"/>
          </p:nvPr>
        </p:nvSpPr>
        <p:spPr>
          <a:xfrm>
            <a:off x="616812" y="2158053"/>
            <a:ext cx="10719971" cy="375349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The resulting productions are </a:t>
            </a:r>
            <a:endParaRPr/>
          </a:p>
          <a:p>
            <a:pPr indent="0" lvl="0" marL="0" rtl="0" algn="l">
              <a:lnSpc>
                <a:spcPct val="90000"/>
              </a:lnSpc>
              <a:spcBef>
                <a:spcPts val="1000"/>
              </a:spcBef>
              <a:spcAft>
                <a:spcPts val="0"/>
              </a:spcAft>
              <a:buClr>
                <a:schemeClr val="dk1"/>
              </a:buClr>
              <a:buSzPct val="100000"/>
              <a:buNone/>
            </a:pPr>
            <a:r>
              <a:rPr lang="en-IN"/>
              <a:t>		S -&gt; bX</a:t>
            </a:r>
            <a:br>
              <a:rPr lang="en-IN"/>
            </a:br>
            <a:r>
              <a:rPr lang="en-IN"/>
              <a:t>		A -&gt; bSX / a</a:t>
            </a:r>
            <a:br>
              <a:rPr lang="en-IN"/>
            </a:br>
            <a:r>
              <a:rPr lang="en-IN"/>
              <a:t>		X -&gt; ad</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Step 2: </a:t>
            </a:r>
            <a:r>
              <a:rPr lang="en-IN" sz="1800"/>
              <a:t>Eliminate non-reachable symbols i.e non-terminals that can never be reached from the starting symbol</a:t>
            </a:r>
            <a:endParaRPr/>
          </a:p>
          <a:p>
            <a:pPr indent="-228600" lvl="0" marL="228600" rtl="0" algn="l">
              <a:lnSpc>
                <a:spcPct val="90000"/>
              </a:lnSpc>
              <a:spcBef>
                <a:spcPts val="1000"/>
              </a:spcBef>
              <a:spcAft>
                <a:spcPts val="0"/>
              </a:spcAft>
              <a:buClr>
                <a:schemeClr val="dk1"/>
              </a:buClr>
              <a:buSzPct val="100000"/>
              <a:buChar char="•"/>
            </a:pPr>
            <a:r>
              <a:rPr lang="en-IN"/>
              <a:t>In the reduced grammar A is a non-reachable symbol </a:t>
            </a:r>
            <a:endParaRPr/>
          </a:p>
          <a:p>
            <a:pPr indent="-228600" lvl="0" marL="228600" rtl="0" algn="l">
              <a:lnSpc>
                <a:spcPct val="90000"/>
              </a:lnSpc>
              <a:spcBef>
                <a:spcPts val="1000"/>
              </a:spcBef>
              <a:spcAft>
                <a:spcPts val="0"/>
              </a:spcAft>
              <a:buClr>
                <a:schemeClr val="dk1"/>
              </a:buClr>
              <a:buSzPct val="100000"/>
              <a:buChar char="•"/>
            </a:pPr>
            <a:r>
              <a:rPr lang="en-IN"/>
              <a:t>So remove the production involving A </a:t>
            </a:r>
            <a:endParaRPr/>
          </a:p>
          <a:p>
            <a:pPr indent="-228600" lvl="0" marL="228600" rtl="0" algn="l">
              <a:lnSpc>
                <a:spcPct val="90000"/>
              </a:lnSpc>
              <a:spcBef>
                <a:spcPts val="1000"/>
              </a:spcBef>
              <a:spcAft>
                <a:spcPts val="0"/>
              </a:spcAft>
              <a:buClr>
                <a:schemeClr val="dk1"/>
              </a:buClr>
              <a:buSzPct val="100000"/>
              <a:buChar char="•"/>
            </a:pPr>
            <a:r>
              <a:rPr lang="en-IN"/>
              <a:t>Final grammar after elimination of the useless symbols is</a:t>
            </a:r>
            <a:br>
              <a:rPr lang="en-IN"/>
            </a:br>
            <a:r>
              <a:rPr lang="en-IN"/>
              <a:t>		S -&gt; bX</a:t>
            </a:r>
            <a:br>
              <a:rPr lang="en-IN"/>
            </a:br>
            <a:r>
              <a:rPr lang="en-IN"/>
              <a:t>		X -&gt; ad</a:t>
            </a:r>
            <a:endParaRPr/>
          </a:p>
        </p:txBody>
      </p:sp>
      <p:sp>
        <p:nvSpPr>
          <p:cNvPr id="515" name="Google Shape;515;p53"/>
          <p:cNvSpPr txBox="1"/>
          <p:nvPr>
            <p:ph type="title"/>
          </p:nvPr>
        </p:nvSpPr>
        <p:spPr>
          <a:xfrm>
            <a:off x="2152650" y="946456"/>
            <a:ext cx="7886700" cy="65814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Useless Symbols-Example</a:t>
            </a:r>
            <a:endParaRPr/>
          </a:p>
        </p:txBody>
      </p:sp>
      <p:sp>
        <p:nvSpPr>
          <p:cNvPr id="516" name="Google Shape;51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ph idx="1" type="body"/>
          </p:nvPr>
        </p:nvSpPr>
        <p:spPr>
          <a:xfrm>
            <a:off x="678956" y="2109600"/>
            <a:ext cx="10941914" cy="377986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Elimination of useful symbols - Order of elimination</a:t>
            </a:r>
            <a:endParaRPr/>
          </a:p>
          <a:p>
            <a:pPr indent="-228600" lvl="1" marL="685800" rtl="0" algn="l">
              <a:lnSpc>
                <a:spcPct val="90000"/>
              </a:lnSpc>
              <a:spcBef>
                <a:spcPts val="500"/>
              </a:spcBef>
              <a:spcAft>
                <a:spcPts val="0"/>
              </a:spcAft>
              <a:buClr>
                <a:schemeClr val="dk1"/>
              </a:buClr>
              <a:buSzPts val="2400"/>
              <a:buChar char="•"/>
            </a:pPr>
            <a:r>
              <a:rPr lang="en-IN"/>
              <a:t>Always Eliminate non-generating symbol first and then eliminate non-reachable symbols </a:t>
            </a:r>
            <a:endParaRPr/>
          </a:p>
          <a:p>
            <a:pPr indent="-228600" lvl="1" marL="685800" rtl="0" algn="l">
              <a:lnSpc>
                <a:spcPct val="90000"/>
              </a:lnSpc>
              <a:spcBef>
                <a:spcPts val="500"/>
              </a:spcBef>
              <a:spcAft>
                <a:spcPts val="0"/>
              </a:spcAft>
              <a:buClr>
                <a:schemeClr val="dk1"/>
              </a:buClr>
              <a:buSzPts val="2400"/>
              <a:buChar char="•"/>
            </a:pPr>
            <a:r>
              <a:rPr lang="en-IN"/>
              <a:t>Reversing the order of elimination would not work</a:t>
            </a:r>
            <a:endParaRPr/>
          </a:p>
          <a:p>
            <a:pPr indent="0" lvl="1" marL="342900" rtl="0" algn="l">
              <a:lnSpc>
                <a:spcPct val="90000"/>
              </a:lnSpc>
              <a:spcBef>
                <a:spcPts val="500"/>
              </a:spcBef>
              <a:spcAft>
                <a:spcPts val="0"/>
              </a:spcAft>
              <a:buClr>
                <a:schemeClr val="dk1"/>
              </a:buClr>
              <a:buSzPts val="2400"/>
              <a:buNone/>
            </a:pPr>
            <a:r>
              <a:rPr lang="en-IN"/>
              <a:t>			S -&gt; AB | a</a:t>
            </a:r>
            <a:br>
              <a:rPr lang="en-IN"/>
            </a:br>
            <a:r>
              <a:rPr lang="en-IN"/>
              <a:t>			A -&gt; aA</a:t>
            </a:r>
            <a:br>
              <a:rPr lang="en-IN"/>
            </a:br>
            <a:r>
              <a:rPr lang="en-IN"/>
              <a:t>			B -&gt; b</a:t>
            </a:r>
            <a:endParaRPr/>
          </a:p>
          <a:p>
            <a:pPr indent="-228600" lvl="1" marL="685800" rtl="0" algn="l">
              <a:lnSpc>
                <a:spcPct val="90000"/>
              </a:lnSpc>
              <a:spcBef>
                <a:spcPts val="500"/>
              </a:spcBef>
              <a:spcAft>
                <a:spcPts val="0"/>
              </a:spcAft>
              <a:buClr>
                <a:schemeClr val="dk1"/>
              </a:buClr>
              <a:buSzPts val="2400"/>
              <a:buChar char="•"/>
            </a:pPr>
            <a:r>
              <a:rPr lang="en-IN"/>
              <a:t>Here A is non-generating, and after deleting A (along with the production S -&gt; AB) the variable B becomes unreachable. Hence, it is considered as useless variable</a:t>
            </a:r>
            <a:endParaRPr/>
          </a:p>
          <a:p>
            <a:pPr indent="-228600" lvl="1" marL="685800" rtl="0" algn="l">
              <a:lnSpc>
                <a:spcPct val="90000"/>
              </a:lnSpc>
              <a:spcBef>
                <a:spcPts val="500"/>
              </a:spcBef>
              <a:spcAft>
                <a:spcPts val="0"/>
              </a:spcAft>
              <a:buClr>
                <a:schemeClr val="dk1"/>
              </a:buClr>
              <a:buSzPts val="2400"/>
              <a:buChar char="•"/>
            </a:pPr>
            <a:r>
              <a:rPr lang="en-IN"/>
              <a:t>However, if we would first test for reachability, all variables would be reachable, and subsequently eliminating non-generating variables would leave us with B.</a:t>
            </a:r>
            <a:endParaRPr/>
          </a:p>
        </p:txBody>
      </p:sp>
      <p:sp>
        <p:nvSpPr>
          <p:cNvPr id="522" name="Google Shape;522;p54"/>
          <p:cNvSpPr txBox="1"/>
          <p:nvPr>
            <p:ph type="title"/>
          </p:nvPr>
        </p:nvSpPr>
        <p:spPr>
          <a:xfrm>
            <a:off x="2152650" y="1034380"/>
            <a:ext cx="7886700" cy="7812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Elimination of Useless Symbols</a:t>
            </a:r>
            <a:endParaRPr/>
          </a:p>
        </p:txBody>
      </p:sp>
      <p:sp>
        <p:nvSpPr>
          <p:cNvPr id="523" name="Google Shape;52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If a symbol is useful then it is both generating and reachable</a:t>
            </a:r>
            <a:endParaRPr/>
          </a:p>
          <a:p>
            <a:pPr indent="-228600" lvl="0" marL="228600" rtl="0" algn="l">
              <a:lnSpc>
                <a:spcPct val="90000"/>
              </a:lnSpc>
              <a:spcBef>
                <a:spcPts val="1000"/>
              </a:spcBef>
              <a:spcAft>
                <a:spcPts val="0"/>
              </a:spcAft>
              <a:buClr>
                <a:schemeClr val="dk1"/>
              </a:buClr>
              <a:buSzPts val="2400"/>
              <a:buChar char="•"/>
            </a:pPr>
            <a:r>
              <a:rPr lang="en-IN" sz="2400"/>
              <a:t>Converse of above statement is not true. </a:t>
            </a:r>
            <a:endParaRPr/>
          </a:p>
          <a:p>
            <a:pPr indent="-228600" lvl="1" marL="685800" rtl="0" algn="l">
              <a:lnSpc>
                <a:spcPct val="90000"/>
              </a:lnSpc>
              <a:spcBef>
                <a:spcPts val="500"/>
              </a:spcBef>
              <a:spcAft>
                <a:spcPts val="0"/>
              </a:spcAft>
              <a:buClr>
                <a:schemeClr val="dk1"/>
              </a:buClr>
              <a:buSzPts val="2400"/>
              <a:buChar char="•"/>
            </a:pPr>
            <a:r>
              <a:rPr lang="en-IN"/>
              <a:t>For e.g. in CFG </a:t>
            </a:r>
            <a:endParaRPr/>
          </a:p>
          <a:p>
            <a:pPr indent="0" lvl="1" marL="342900" rtl="0" algn="l">
              <a:lnSpc>
                <a:spcPct val="90000"/>
              </a:lnSpc>
              <a:spcBef>
                <a:spcPts val="500"/>
              </a:spcBef>
              <a:spcAft>
                <a:spcPts val="0"/>
              </a:spcAft>
              <a:buClr>
                <a:schemeClr val="dk1"/>
              </a:buClr>
              <a:buSzPts val="2400"/>
              <a:buNone/>
            </a:pPr>
            <a:r>
              <a:rPr lang="en-IN"/>
              <a:t> 		S → ABC</a:t>
            </a:r>
            <a:endParaRPr/>
          </a:p>
          <a:p>
            <a:pPr indent="0" lvl="1" marL="342900" rtl="0" algn="l">
              <a:lnSpc>
                <a:spcPct val="90000"/>
              </a:lnSpc>
              <a:spcBef>
                <a:spcPts val="500"/>
              </a:spcBef>
              <a:spcAft>
                <a:spcPts val="0"/>
              </a:spcAft>
              <a:buClr>
                <a:schemeClr val="dk1"/>
              </a:buClr>
              <a:buSzPts val="2400"/>
              <a:buNone/>
            </a:pPr>
            <a:r>
              <a:rPr lang="en-IN"/>
              <a:t>		B → b </a:t>
            </a:r>
            <a:endParaRPr/>
          </a:p>
          <a:p>
            <a:pPr indent="0" lvl="1" marL="342900" rtl="0" algn="l">
              <a:lnSpc>
                <a:spcPct val="90000"/>
              </a:lnSpc>
              <a:spcBef>
                <a:spcPts val="500"/>
              </a:spcBef>
              <a:spcAft>
                <a:spcPts val="0"/>
              </a:spcAft>
              <a:buClr>
                <a:schemeClr val="dk1"/>
              </a:buClr>
              <a:buSzPts val="2400"/>
              <a:buNone/>
            </a:pPr>
            <a:r>
              <a:rPr lang="en-IN"/>
              <a:t>B is both reachable and generating but still not useful</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29" name="Google Shape;529;p55"/>
          <p:cNvSpPr txBox="1"/>
          <p:nvPr>
            <p:ph type="title"/>
          </p:nvPr>
        </p:nvSpPr>
        <p:spPr>
          <a:xfrm>
            <a:off x="2152650" y="1034379"/>
            <a:ext cx="7886700" cy="9131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Elimination of Useless Symbols</a:t>
            </a:r>
            <a:endParaRPr/>
          </a:p>
        </p:txBody>
      </p:sp>
      <p:sp>
        <p:nvSpPr>
          <p:cNvPr id="530" name="Google Shape;53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6"/>
          <p:cNvSpPr txBox="1"/>
          <p:nvPr>
            <p:ph type="title"/>
          </p:nvPr>
        </p:nvSpPr>
        <p:spPr>
          <a:xfrm>
            <a:off x="2152650" y="1131094"/>
            <a:ext cx="7886700" cy="43948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IN" sz="4500"/>
              <a:t>Elimination of Null Productions</a:t>
            </a:r>
            <a:endParaRPr/>
          </a:p>
        </p:txBody>
      </p:sp>
      <p:sp>
        <p:nvSpPr>
          <p:cNvPr id="536" name="Google Shape;53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7"/>
          <p:cNvSpPr txBox="1"/>
          <p:nvPr>
            <p:ph type="title"/>
          </p:nvPr>
        </p:nvSpPr>
        <p:spPr>
          <a:xfrm>
            <a:off x="2152650" y="1034379"/>
            <a:ext cx="7886700" cy="61418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en-IN"/>
            </a:br>
            <a:r>
              <a:rPr lang="en-IN"/>
              <a:t>Elimination of Null Productions</a:t>
            </a:r>
            <a:br>
              <a:rPr lang="en-IN"/>
            </a:br>
            <a:endParaRPr/>
          </a:p>
        </p:txBody>
      </p:sp>
      <p:sp>
        <p:nvSpPr>
          <p:cNvPr id="542" name="Google Shape;542;p57"/>
          <p:cNvSpPr txBox="1"/>
          <p:nvPr>
            <p:ph idx="1" type="body"/>
          </p:nvPr>
        </p:nvSpPr>
        <p:spPr>
          <a:xfrm>
            <a:off x="465892" y="2206828"/>
            <a:ext cx="10782115" cy="4078807"/>
          </a:xfrm>
          <a:prstGeom prst="rect">
            <a:avLst/>
          </a:prstGeom>
          <a:noFill/>
          <a:ln>
            <a:noFill/>
          </a:ln>
        </p:spPr>
        <p:txBody>
          <a:bodyPr anchorCtr="0" anchor="t" bIns="45700" lIns="91425" spcFirstLastPara="1" rIns="91425" wrap="square" tIns="45700">
            <a:normAutofit fontScale="92500" lnSpcReduction="10000"/>
          </a:bodyPr>
          <a:lstStyle/>
          <a:p>
            <a:pPr indent="-228631" lvl="0" marL="228600" rtl="0" algn="l">
              <a:lnSpc>
                <a:spcPct val="90000"/>
              </a:lnSpc>
              <a:spcBef>
                <a:spcPts val="0"/>
              </a:spcBef>
              <a:spcAft>
                <a:spcPts val="0"/>
              </a:spcAft>
              <a:buClr>
                <a:schemeClr val="dk1"/>
              </a:buClr>
              <a:buSzPct val="100000"/>
              <a:buChar char="•"/>
            </a:pPr>
            <a:r>
              <a:rPr lang="en-IN" sz="2700"/>
              <a:t>Null Productions</a:t>
            </a:r>
            <a:br>
              <a:rPr lang="en-IN" sz="2700"/>
            </a:br>
            <a:r>
              <a:rPr lang="en-IN" sz="2700"/>
              <a:t>	</a:t>
            </a:r>
            <a:r>
              <a:rPr lang="en-IN"/>
              <a:t>A production of type A → є is called as  Null production</a:t>
            </a:r>
            <a:endParaRPr/>
          </a:p>
          <a:p>
            <a:pPr indent="-228600" lvl="0" marL="228600" rtl="0" algn="l">
              <a:lnSpc>
                <a:spcPct val="90000"/>
              </a:lnSpc>
              <a:spcBef>
                <a:spcPts val="1000"/>
              </a:spcBef>
              <a:spcAft>
                <a:spcPts val="0"/>
              </a:spcAft>
              <a:buClr>
                <a:schemeClr val="dk1"/>
              </a:buClr>
              <a:buSzPct val="100000"/>
              <a:buChar char="•"/>
            </a:pPr>
            <a:r>
              <a:rPr lang="en-IN"/>
              <a:t>In a given CFG, a non-terminal N is called as nullable </a:t>
            </a:r>
            <a:endParaRPr/>
          </a:p>
          <a:p>
            <a:pPr indent="-228600" lvl="1" marL="685800" rtl="0" algn="l">
              <a:lnSpc>
                <a:spcPct val="90000"/>
              </a:lnSpc>
              <a:spcBef>
                <a:spcPts val="500"/>
              </a:spcBef>
              <a:spcAft>
                <a:spcPts val="0"/>
              </a:spcAft>
              <a:buClr>
                <a:schemeClr val="dk1"/>
              </a:buClr>
              <a:buSzPct val="100000"/>
              <a:buFont typeface="Calibri"/>
              <a:buChar char="-"/>
            </a:pPr>
            <a:r>
              <a:rPr lang="en-IN"/>
              <a:t>if there is a production N -&gt; ϵ or </a:t>
            </a:r>
            <a:endParaRPr/>
          </a:p>
          <a:p>
            <a:pPr indent="-228600" lvl="1" marL="685800" rtl="0" algn="l">
              <a:lnSpc>
                <a:spcPct val="90000"/>
              </a:lnSpc>
              <a:spcBef>
                <a:spcPts val="500"/>
              </a:spcBef>
              <a:spcAft>
                <a:spcPts val="0"/>
              </a:spcAft>
              <a:buClr>
                <a:schemeClr val="dk1"/>
              </a:buClr>
              <a:buSzPct val="100000"/>
              <a:buFont typeface="Calibri"/>
              <a:buChar char="-"/>
            </a:pPr>
            <a:r>
              <a:rPr lang="en-IN"/>
              <a:t>If there is a derivation that starts at N and leads to ϵ</a:t>
            </a:r>
            <a:endParaRPr/>
          </a:p>
          <a:p>
            <a:pPr indent="-228600" lvl="0" marL="228600" rtl="0" algn="l">
              <a:lnSpc>
                <a:spcPct val="90000"/>
              </a:lnSpc>
              <a:spcBef>
                <a:spcPts val="1000"/>
              </a:spcBef>
              <a:spcAft>
                <a:spcPts val="0"/>
              </a:spcAft>
              <a:buClr>
                <a:schemeClr val="dk1"/>
              </a:buClr>
              <a:buSzPct val="100000"/>
              <a:buFont typeface="Calibri"/>
              <a:buChar char="-"/>
            </a:pPr>
            <a:r>
              <a:rPr lang="en-IN"/>
              <a:t>If A -&gt; ϵ is a production to be eliminated </a:t>
            </a:r>
            <a:endParaRPr/>
          </a:p>
          <a:p>
            <a:pPr indent="-228600" lvl="1" marL="685800" rtl="0" algn="l">
              <a:lnSpc>
                <a:spcPct val="90000"/>
              </a:lnSpc>
              <a:spcBef>
                <a:spcPts val="500"/>
              </a:spcBef>
              <a:spcAft>
                <a:spcPts val="0"/>
              </a:spcAft>
              <a:buClr>
                <a:schemeClr val="dk1"/>
              </a:buClr>
              <a:buSzPct val="100000"/>
              <a:buFont typeface="Calibri"/>
              <a:buChar char="-"/>
            </a:pPr>
            <a:r>
              <a:rPr lang="en-IN"/>
              <a:t>look for all productions, whose right side contains A, and </a:t>
            </a:r>
            <a:endParaRPr/>
          </a:p>
          <a:p>
            <a:pPr indent="-228600" lvl="1" marL="685800" rtl="0" algn="l">
              <a:lnSpc>
                <a:spcPct val="90000"/>
              </a:lnSpc>
              <a:spcBef>
                <a:spcPts val="500"/>
              </a:spcBef>
              <a:spcAft>
                <a:spcPts val="0"/>
              </a:spcAft>
              <a:buClr>
                <a:schemeClr val="dk1"/>
              </a:buClr>
              <a:buSzPct val="100000"/>
              <a:buFont typeface="Calibri"/>
              <a:buChar char="-"/>
            </a:pPr>
            <a:r>
              <a:rPr lang="en-IN"/>
              <a:t>replace each occurrence of A in each of these productions to obtain the non ϵ-productions. </a:t>
            </a:r>
            <a:endParaRPr/>
          </a:p>
          <a:p>
            <a:pPr indent="-228600" lvl="1" marL="685800" rtl="0" algn="l">
              <a:lnSpc>
                <a:spcPct val="90000"/>
              </a:lnSpc>
              <a:spcBef>
                <a:spcPts val="500"/>
              </a:spcBef>
              <a:spcAft>
                <a:spcPts val="0"/>
              </a:spcAft>
              <a:buClr>
                <a:schemeClr val="dk1"/>
              </a:buClr>
              <a:buSzPct val="100000"/>
              <a:buFont typeface="Calibri"/>
              <a:buChar char="-"/>
            </a:pPr>
            <a:r>
              <a:rPr lang="en-IN"/>
              <a:t>resultant non ϵ-productions must be added to the grammar to keep the language the same.</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543" name="Google Shape;543;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8"/>
          <p:cNvSpPr txBox="1"/>
          <p:nvPr>
            <p:ph idx="1" type="body"/>
          </p:nvPr>
        </p:nvSpPr>
        <p:spPr>
          <a:xfrm>
            <a:off x="689370" y="2241484"/>
            <a:ext cx="10824968" cy="40708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1. Remove the null productions from the following grammar</a:t>
            </a:r>
            <a:endParaRPr/>
          </a:p>
          <a:p>
            <a:pPr indent="0" lvl="0" marL="0" rtl="0" algn="l">
              <a:lnSpc>
                <a:spcPct val="90000"/>
              </a:lnSpc>
              <a:spcBef>
                <a:spcPts val="1000"/>
              </a:spcBef>
              <a:spcAft>
                <a:spcPts val="0"/>
              </a:spcAft>
              <a:buClr>
                <a:schemeClr val="dk1"/>
              </a:buClr>
              <a:buSzPct val="100000"/>
              <a:buNone/>
            </a:pPr>
            <a:r>
              <a:rPr lang="en-IN"/>
              <a:t>		 S -&gt; aX / bX</a:t>
            </a:r>
            <a:endParaRPr/>
          </a:p>
          <a:p>
            <a:pPr indent="0" lvl="0" marL="0" rtl="0" algn="l">
              <a:lnSpc>
                <a:spcPct val="90000"/>
              </a:lnSpc>
              <a:spcBef>
                <a:spcPts val="1000"/>
              </a:spcBef>
              <a:spcAft>
                <a:spcPts val="0"/>
              </a:spcAft>
              <a:buClr>
                <a:schemeClr val="dk1"/>
              </a:buClr>
              <a:buSzPct val="100000"/>
              <a:buNone/>
            </a:pPr>
            <a:r>
              <a:rPr lang="en-IN"/>
              <a:t>		 X-&gt; a / b / є</a:t>
            </a:r>
            <a:endParaRPr/>
          </a:p>
          <a:p>
            <a:pPr indent="0" lvl="0" marL="0" rtl="0" algn="l">
              <a:lnSpc>
                <a:spcPct val="90000"/>
              </a:lnSpc>
              <a:spcBef>
                <a:spcPts val="1000"/>
              </a:spcBef>
              <a:spcAft>
                <a:spcPts val="0"/>
              </a:spcAft>
              <a:buClr>
                <a:schemeClr val="dk1"/>
              </a:buClr>
              <a:buSzPct val="100000"/>
              <a:buNone/>
            </a:pPr>
            <a:r>
              <a:rPr lang="en-IN" u="sng"/>
              <a:t>Solution:</a:t>
            </a:r>
            <a:endParaRPr/>
          </a:p>
          <a:p>
            <a:pPr indent="0" lvl="0" marL="0" rtl="0" algn="l">
              <a:lnSpc>
                <a:spcPct val="90000"/>
              </a:lnSpc>
              <a:spcBef>
                <a:spcPts val="1000"/>
              </a:spcBef>
              <a:spcAft>
                <a:spcPts val="0"/>
              </a:spcAft>
              <a:buClr>
                <a:schemeClr val="dk1"/>
              </a:buClr>
              <a:buSzPct val="100000"/>
              <a:buNone/>
            </a:pPr>
            <a:r>
              <a:rPr lang="en-IN"/>
              <a:t>	- There is one null production in the grammar X -&gt; ϵ.</a:t>
            </a:r>
            <a:endParaRPr/>
          </a:p>
          <a:p>
            <a:pPr indent="0" lvl="0" marL="0" rtl="0" algn="l">
              <a:lnSpc>
                <a:spcPct val="90000"/>
              </a:lnSpc>
              <a:spcBef>
                <a:spcPts val="1000"/>
              </a:spcBef>
              <a:spcAft>
                <a:spcPts val="0"/>
              </a:spcAft>
              <a:buClr>
                <a:schemeClr val="dk1"/>
              </a:buClr>
              <a:buSzPct val="100000"/>
              <a:buNone/>
            </a:pPr>
            <a:r>
              <a:rPr lang="en-IN"/>
              <a:t>	- To eliminate X -&gt; ϵ, change the productions containing X in the right side. </a:t>
            </a:r>
            <a:endParaRPr/>
          </a:p>
          <a:p>
            <a:pPr indent="0" lvl="0" marL="0" rtl="0" algn="l">
              <a:lnSpc>
                <a:spcPct val="90000"/>
              </a:lnSpc>
              <a:spcBef>
                <a:spcPts val="1000"/>
              </a:spcBef>
              <a:spcAft>
                <a:spcPts val="0"/>
              </a:spcAft>
              <a:buClr>
                <a:schemeClr val="dk1"/>
              </a:buClr>
              <a:buSzPct val="100000"/>
              <a:buNone/>
            </a:pPr>
            <a:r>
              <a:rPr lang="en-IN"/>
              <a:t>	- The productions with X in the right side are S -&gt; aX and S -&gt; bX</a:t>
            </a:r>
            <a:endParaRPr/>
          </a:p>
          <a:p>
            <a:pPr indent="0" lvl="0" marL="0" rtl="0" algn="l">
              <a:lnSpc>
                <a:spcPct val="90000"/>
              </a:lnSpc>
              <a:spcBef>
                <a:spcPts val="1000"/>
              </a:spcBef>
              <a:spcAft>
                <a:spcPts val="0"/>
              </a:spcAft>
              <a:buClr>
                <a:schemeClr val="dk1"/>
              </a:buClr>
              <a:buSzPct val="100000"/>
              <a:buNone/>
            </a:pPr>
            <a:r>
              <a:rPr lang="en-IN"/>
              <a:t>	- So replacing each occurrence of X by ϵ, we get two new productions</a:t>
            </a:r>
            <a:endParaRPr/>
          </a:p>
          <a:p>
            <a:pPr indent="0" lvl="0" marL="0" rtl="0" algn="l">
              <a:lnSpc>
                <a:spcPct val="90000"/>
              </a:lnSpc>
              <a:spcBef>
                <a:spcPts val="1000"/>
              </a:spcBef>
              <a:spcAft>
                <a:spcPts val="0"/>
              </a:spcAft>
              <a:buClr>
                <a:schemeClr val="dk1"/>
              </a:buClr>
              <a:buSzPct val="100000"/>
              <a:buNone/>
            </a:pPr>
            <a:r>
              <a:rPr lang="en-IN"/>
              <a:t>		S-&gt; a  and S -&gt; b</a:t>
            </a:r>
            <a:endParaRPr/>
          </a:p>
          <a:p>
            <a:pPr indent="0" lvl="0" marL="0" rtl="0" algn="l">
              <a:lnSpc>
                <a:spcPct val="90000"/>
              </a:lnSpc>
              <a:spcBef>
                <a:spcPts val="1000"/>
              </a:spcBef>
              <a:spcAft>
                <a:spcPts val="0"/>
              </a:spcAft>
              <a:buClr>
                <a:schemeClr val="dk1"/>
              </a:buClr>
              <a:buSzPct val="100000"/>
              <a:buNone/>
            </a:pPr>
            <a:r>
              <a:rPr lang="en-IN"/>
              <a:t>	- Adding these productions to the grammar and eliminating X -&gt; ϵ, we get</a:t>
            </a:r>
            <a:endParaRPr/>
          </a:p>
          <a:p>
            <a:pPr indent="0" lvl="0" marL="0" rtl="0" algn="l">
              <a:lnSpc>
                <a:spcPct val="90000"/>
              </a:lnSpc>
              <a:spcBef>
                <a:spcPts val="1000"/>
              </a:spcBef>
              <a:spcAft>
                <a:spcPts val="0"/>
              </a:spcAft>
              <a:buClr>
                <a:schemeClr val="dk1"/>
              </a:buClr>
              <a:buSzPct val="100000"/>
              <a:buNone/>
            </a:pPr>
            <a:r>
              <a:rPr lang="en-IN"/>
              <a:t>		 S -&gt; aX / bX / a / b</a:t>
            </a:r>
            <a:endParaRPr/>
          </a:p>
          <a:p>
            <a:pPr indent="0" lvl="0" marL="0" rtl="0" algn="l">
              <a:lnSpc>
                <a:spcPct val="90000"/>
              </a:lnSpc>
              <a:spcBef>
                <a:spcPts val="1000"/>
              </a:spcBef>
              <a:spcAft>
                <a:spcPts val="0"/>
              </a:spcAft>
              <a:buClr>
                <a:schemeClr val="dk1"/>
              </a:buClr>
              <a:buSzPct val="100000"/>
              <a:buNone/>
            </a:pPr>
            <a:r>
              <a:rPr lang="en-IN"/>
              <a:t>	 	 X-&gt; a / b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549" name="Google Shape;549;p58"/>
          <p:cNvSpPr txBox="1"/>
          <p:nvPr>
            <p:ph type="title"/>
          </p:nvPr>
        </p:nvSpPr>
        <p:spPr>
          <a:xfrm>
            <a:off x="1994388" y="1008002"/>
            <a:ext cx="7886700" cy="72848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Null Productions – Example</a:t>
            </a:r>
            <a:endParaRPr/>
          </a:p>
        </p:txBody>
      </p:sp>
      <p:sp>
        <p:nvSpPr>
          <p:cNvPr id="550" name="Google Shape;550;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9"/>
          <p:cNvSpPr txBox="1"/>
          <p:nvPr>
            <p:ph type="title"/>
          </p:nvPr>
        </p:nvSpPr>
        <p:spPr>
          <a:xfrm>
            <a:off x="2073519" y="946458"/>
            <a:ext cx="7886700" cy="66693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Null Productions – Example</a:t>
            </a:r>
            <a:endParaRPr/>
          </a:p>
        </p:txBody>
      </p:sp>
      <p:sp>
        <p:nvSpPr>
          <p:cNvPr id="556" name="Google Shape;556;p59"/>
          <p:cNvSpPr txBox="1"/>
          <p:nvPr>
            <p:ph idx="1" type="body"/>
          </p:nvPr>
        </p:nvSpPr>
        <p:spPr>
          <a:xfrm>
            <a:off x="573194" y="2083905"/>
            <a:ext cx="10728080" cy="4193930"/>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IN"/>
              <a:t>2. Remove the null productions from the following grammar</a:t>
            </a:r>
            <a:endParaRPr/>
          </a:p>
          <a:p>
            <a:pPr indent="0" lvl="1" marL="342900" rtl="0" algn="l">
              <a:lnSpc>
                <a:spcPct val="90000"/>
              </a:lnSpc>
              <a:spcBef>
                <a:spcPts val="500"/>
              </a:spcBef>
              <a:spcAft>
                <a:spcPts val="0"/>
              </a:spcAft>
              <a:buClr>
                <a:schemeClr val="dk1"/>
              </a:buClr>
              <a:buSzPct val="100000"/>
              <a:buNone/>
            </a:pPr>
            <a:r>
              <a:rPr lang="en-IN"/>
              <a:t>S -&gt; ABAC</a:t>
            </a:r>
            <a:br>
              <a:rPr lang="en-IN"/>
            </a:br>
            <a:r>
              <a:rPr lang="en-IN"/>
              <a:t>A -&gt; aA / ϵ</a:t>
            </a:r>
            <a:br>
              <a:rPr lang="en-IN"/>
            </a:br>
            <a:r>
              <a:rPr lang="en-IN"/>
              <a:t>B -&gt; bB / ϵ and </a:t>
            </a:r>
            <a:br>
              <a:rPr lang="en-IN"/>
            </a:br>
            <a:r>
              <a:rPr lang="en-IN"/>
              <a:t>C -&gt; c</a:t>
            </a:r>
            <a:endParaRPr/>
          </a:p>
          <a:p>
            <a:pPr indent="0" lvl="0" marL="0" rtl="0" algn="l">
              <a:lnSpc>
                <a:spcPct val="90000"/>
              </a:lnSpc>
              <a:spcBef>
                <a:spcPts val="1000"/>
              </a:spcBef>
              <a:spcAft>
                <a:spcPts val="0"/>
              </a:spcAft>
              <a:buClr>
                <a:schemeClr val="dk1"/>
              </a:buClr>
              <a:buSzPct val="100000"/>
              <a:buNone/>
            </a:pPr>
            <a:r>
              <a:rPr lang="en-IN" sz="2850" u="sng"/>
              <a:t>Solution:</a:t>
            </a:r>
            <a:endParaRPr/>
          </a:p>
          <a:p>
            <a:pPr indent="-228600" lvl="0" marL="228600" rtl="0" algn="l">
              <a:lnSpc>
                <a:spcPct val="90000"/>
              </a:lnSpc>
              <a:spcBef>
                <a:spcPts val="1000"/>
              </a:spcBef>
              <a:spcAft>
                <a:spcPts val="0"/>
              </a:spcAft>
              <a:buClr>
                <a:schemeClr val="dk1"/>
              </a:buClr>
              <a:buSzPct val="100000"/>
              <a:buChar char="•"/>
            </a:pPr>
            <a:r>
              <a:rPr lang="en-IN"/>
              <a:t>We have two null productions in the grammar A -&gt; ϵ and and B -&gt; ϵ</a:t>
            </a:r>
            <a:endParaRPr/>
          </a:p>
          <a:p>
            <a:pPr indent="-228600" lvl="0" marL="228600" rtl="0" algn="l">
              <a:lnSpc>
                <a:spcPct val="90000"/>
              </a:lnSpc>
              <a:spcBef>
                <a:spcPts val="1000"/>
              </a:spcBef>
              <a:spcAft>
                <a:spcPts val="0"/>
              </a:spcAft>
              <a:buClr>
                <a:schemeClr val="dk1"/>
              </a:buClr>
              <a:buSzPct val="100000"/>
              <a:buChar char="•"/>
            </a:pPr>
            <a:r>
              <a:rPr lang="en-IN"/>
              <a:t> To eliminate A -&gt; ϵ we have to change the productions containing A in the right side. </a:t>
            </a:r>
            <a:endParaRPr/>
          </a:p>
          <a:p>
            <a:pPr indent="-228600" lvl="0" marL="228600" rtl="0" algn="l">
              <a:lnSpc>
                <a:spcPct val="90000"/>
              </a:lnSpc>
              <a:spcBef>
                <a:spcPts val="1000"/>
              </a:spcBef>
              <a:spcAft>
                <a:spcPts val="0"/>
              </a:spcAft>
              <a:buClr>
                <a:schemeClr val="dk1"/>
              </a:buClr>
              <a:buSzPct val="100000"/>
              <a:buChar char="•"/>
            </a:pPr>
            <a:r>
              <a:rPr lang="en-IN"/>
              <a:t>The productions with A in the right side are S -&gt; ABAC and A -&gt; aA.</a:t>
            </a:r>
            <a:endParaRPr/>
          </a:p>
          <a:p>
            <a:pPr indent="-228600" lvl="0" marL="228600" rtl="0" algn="l">
              <a:lnSpc>
                <a:spcPct val="90000"/>
              </a:lnSpc>
              <a:spcBef>
                <a:spcPts val="1000"/>
              </a:spcBef>
              <a:spcAft>
                <a:spcPts val="0"/>
              </a:spcAft>
              <a:buClr>
                <a:schemeClr val="dk1"/>
              </a:buClr>
              <a:buSzPct val="100000"/>
              <a:buChar char="•"/>
            </a:pPr>
            <a:r>
              <a:rPr lang="en-IN"/>
              <a:t>So replacing each occurrence of A by ϵ, we get four new productions</a:t>
            </a:r>
            <a:endParaRPr/>
          </a:p>
          <a:p>
            <a:pPr indent="0" lvl="0" marL="0" rtl="0" algn="l">
              <a:lnSpc>
                <a:spcPct val="90000"/>
              </a:lnSpc>
              <a:spcBef>
                <a:spcPts val="1000"/>
              </a:spcBef>
              <a:spcAft>
                <a:spcPts val="0"/>
              </a:spcAft>
              <a:buClr>
                <a:schemeClr val="dk1"/>
              </a:buClr>
              <a:buSzPct val="100000"/>
              <a:buNone/>
            </a:pPr>
            <a:r>
              <a:rPr lang="en-IN"/>
              <a:t>	S -&gt; ABC / BAC / BC</a:t>
            </a:r>
            <a:endParaRPr/>
          </a:p>
          <a:p>
            <a:pPr indent="0" lvl="0" marL="0" rtl="0" algn="l">
              <a:lnSpc>
                <a:spcPct val="90000"/>
              </a:lnSpc>
              <a:spcBef>
                <a:spcPts val="1000"/>
              </a:spcBef>
              <a:spcAft>
                <a:spcPts val="0"/>
              </a:spcAft>
              <a:buClr>
                <a:schemeClr val="dk1"/>
              </a:buClr>
              <a:buSzPct val="100000"/>
              <a:buNone/>
            </a:pPr>
            <a:r>
              <a:rPr lang="en-IN"/>
              <a:t>	A -&gt; a</a:t>
            </a:r>
            <a:endParaRPr/>
          </a:p>
          <a:p>
            <a:pPr indent="-228600" lvl="0" marL="228600" rtl="0" algn="l">
              <a:lnSpc>
                <a:spcPct val="90000"/>
              </a:lnSpc>
              <a:spcBef>
                <a:spcPts val="1000"/>
              </a:spcBef>
              <a:spcAft>
                <a:spcPts val="0"/>
              </a:spcAft>
              <a:buClr>
                <a:schemeClr val="dk1"/>
              </a:buClr>
              <a:buSzPct val="100000"/>
              <a:buChar char="•"/>
            </a:pPr>
            <a:r>
              <a:rPr lang="en-IN"/>
              <a:t>Add these productions to the grammar and eliminate A -&gt; ϵ.</a:t>
            </a:r>
            <a:br>
              <a:rPr lang="en-IN"/>
            </a:br>
            <a:r>
              <a:rPr lang="en-IN"/>
              <a:t>		S -&gt; ABAC / ABC / BAC / BC</a:t>
            </a:r>
            <a:br>
              <a:rPr lang="en-IN"/>
            </a:br>
            <a:r>
              <a:rPr lang="en-IN"/>
              <a:t>		A -&gt; aA / a</a:t>
            </a:r>
            <a:br>
              <a:rPr lang="en-IN"/>
            </a:br>
            <a:r>
              <a:rPr lang="en-IN"/>
              <a:t>		B -&gt; bB / ϵ</a:t>
            </a:r>
            <a:br>
              <a:rPr lang="en-IN"/>
            </a:br>
            <a:r>
              <a:rPr lang="en-IN"/>
              <a:t>		C -&gt; c</a:t>
            </a:r>
            <a:endParaRPr/>
          </a:p>
          <a:p>
            <a:pPr indent="-130810" lvl="0" marL="228600" rtl="0" algn="ctr">
              <a:lnSpc>
                <a:spcPct val="90000"/>
              </a:lnSpc>
              <a:spcBef>
                <a:spcPts val="1000"/>
              </a:spcBef>
              <a:spcAft>
                <a:spcPts val="0"/>
              </a:spcAft>
              <a:buClr>
                <a:schemeClr val="dk1"/>
              </a:buClr>
              <a:buSzPct val="100000"/>
              <a:buFont typeface="Calibri"/>
              <a:buNone/>
            </a:pPr>
            <a:r>
              <a:t/>
            </a:r>
            <a:endParaRPr/>
          </a:p>
        </p:txBody>
      </p:sp>
      <p:sp>
        <p:nvSpPr>
          <p:cNvPr id="557" name="Google Shape;55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a:t>
            </a:r>
            <a:endParaRPr/>
          </a:p>
        </p:txBody>
      </p:sp>
      <p:sp>
        <p:nvSpPr>
          <p:cNvPr id="171" name="Google Shape;17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IN" sz="2400"/>
              <a:t>Example: Grammar G1 </a:t>
            </a:r>
            <a:endParaRPr/>
          </a:p>
          <a:p>
            <a:pPr indent="-228600" lvl="0" marL="228600" rtl="0" algn="l">
              <a:lnSpc>
                <a:spcPct val="90000"/>
              </a:lnSpc>
              <a:spcBef>
                <a:spcPts val="1000"/>
              </a:spcBef>
              <a:spcAft>
                <a:spcPts val="0"/>
              </a:spcAft>
              <a:buClr>
                <a:schemeClr val="dk1"/>
              </a:buClr>
              <a:buSzPts val="2400"/>
              <a:buNone/>
            </a:pPr>
            <a:r>
              <a:rPr lang="en-IN" sz="2400"/>
              <a:t>			P1: S → AB</a:t>
            </a:r>
            <a:endParaRPr/>
          </a:p>
          <a:p>
            <a:pPr indent="-228600" lvl="2" marL="1143000" rtl="0" algn="l">
              <a:lnSpc>
                <a:spcPct val="90000"/>
              </a:lnSpc>
              <a:spcBef>
                <a:spcPts val="500"/>
              </a:spcBef>
              <a:spcAft>
                <a:spcPts val="0"/>
              </a:spcAft>
              <a:buClr>
                <a:schemeClr val="dk1"/>
              </a:buClr>
              <a:buSzPts val="2000"/>
              <a:buNone/>
            </a:pPr>
            <a:r>
              <a:rPr lang="en-IN"/>
              <a:t> 		P2: A → a</a:t>
            </a:r>
            <a:endParaRPr/>
          </a:p>
          <a:p>
            <a:pPr indent="-228600" lvl="0" marL="228600" rtl="0" algn="l">
              <a:lnSpc>
                <a:spcPct val="90000"/>
              </a:lnSpc>
              <a:spcBef>
                <a:spcPts val="1000"/>
              </a:spcBef>
              <a:spcAft>
                <a:spcPts val="0"/>
              </a:spcAft>
              <a:buClr>
                <a:schemeClr val="dk1"/>
              </a:buClr>
              <a:buSzPts val="2400"/>
              <a:buNone/>
            </a:pPr>
            <a:r>
              <a:rPr lang="en-IN" sz="2400"/>
              <a:t>		 	P3: B → b</a:t>
            </a:r>
            <a:endParaRPr/>
          </a:p>
          <a:p>
            <a:pPr indent="-228600" lvl="0" marL="228600" rtl="0" algn="l">
              <a:lnSpc>
                <a:spcPct val="90000"/>
              </a:lnSpc>
              <a:spcBef>
                <a:spcPts val="1000"/>
              </a:spcBef>
              <a:spcAft>
                <a:spcPts val="0"/>
              </a:spcAft>
              <a:buClr>
                <a:schemeClr val="dk1"/>
              </a:buClr>
              <a:buSzPts val="2400"/>
              <a:buChar char="•"/>
            </a:pPr>
            <a:r>
              <a:rPr lang="en-IN" sz="2400"/>
              <a:t>G1= (N,T,P,S) =  ({S, A, B}, {a, b}, {p1,p2,p3}, S)</a:t>
            </a:r>
            <a:endParaRPr/>
          </a:p>
          <a:p>
            <a:pPr indent="-228600" lvl="0" marL="228600" rtl="0" algn="l">
              <a:lnSpc>
                <a:spcPct val="90000"/>
              </a:lnSpc>
              <a:spcBef>
                <a:spcPts val="1000"/>
              </a:spcBef>
              <a:spcAft>
                <a:spcPts val="0"/>
              </a:spcAft>
              <a:buClr>
                <a:schemeClr val="dk1"/>
              </a:buClr>
              <a:buSzPts val="2400"/>
              <a:buNone/>
            </a:pPr>
            <a:r>
              <a:rPr lang="en-IN" sz="2400"/>
              <a:t>Where, </a:t>
            </a:r>
            <a:endParaRPr/>
          </a:p>
          <a:p>
            <a:pPr indent="-228600" lvl="0" marL="228600" rtl="0" algn="l">
              <a:lnSpc>
                <a:spcPct val="90000"/>
              </a:lnSpc>
              <a:spcBef>
                <a:spcPts val="1000"/>
              </a:spcBef>
              <a:spcAft>
                <a:spcPts val="0"/>
              </a:spcAft>
              <a:buClr>
                <a:schemeClr val="dk1"/>
              </a:buClr>
              <a:buSzPts val="2400"/>
              <a:buChar char="•"/>
            </a:pPr>
            <a:r>
              <a:rPr b="1" lang="en-IN" sz="2400"/>
              <a:t>S, A,</a:t>
            </a:r>
            <a:r>
              <a:rPr lang="en-IN" sz="2400"/>
              <a:t> and </a:t>
            </a:r>
            <a:r>
              <a:rPr b="1" lang="en-IN" sz="2400"/>
              <a:t>B</a:t>
            </a:r>
            <a:r>
              <a:rPr lang="en-IN" sz="2400"/>
              <a:t> are Non-terminal symbols</a:t>
            </a:r>
            <a:endParaRPr/>
          </a:p>
          <a:p>
            <a:pPr indent="-228600" lvl="0" marL="228600" rtl="0" algn="l">
              <a:lnSpc>
                <a:spcPct val="90000"/>
              </a:lnSpc>
              <a:spcBef>
                <a:spcPts val="1000"/>
              </a:spcBef>
              <a:spcAft>
                <a:spcPts val="0"/>
              </a:spcAft>
              <a:buClr>
                <a:schemeClr val="dk1"/>
              </a:buClr>
              <a:buSzPts val="2400"/>
              <a:buChar char="•"/>
            </a:pPr>
            <a:r>
              <a:rPr b="1" lang="en-IN" sz="2400"/>
              <a:t>a</a:t>
            </a:r>
            <a:r>
              <a:rPr lang="en-IN" sz="2400"/>
              <a:t> and </a:t>
            </a:r>
            <a:r>
              <a:rPr b="1" lang="en-IN" sz="2400"/>
              <a:t>b</a:t>
            </a:r>
            <a:r>
              <a:rPr lang="en-IN" sz="2400"/>
              <a:t> are Terminal symbols</a:t>
            </a:r>
            <a:endParaRPr/>
          </a:p>
          <a:p>
            <a:pPr indent="-228600" lvl="0" marL="228600" rtl="0" algn="l">
              <a:lnSpc>
                <a:spcPct val="90000"/>
              </a:lnSpc>
              <a:spcBef>
                <a:spcPts val="1000"/>
              </a:spcBef>
              <a:spcAft>
                <a:spcPts val="0"/>
              </a:spcAft>
              <a:buClr>
                <a:schemeClr val="dk1"/>
              </a:buClr>
              <a:buSzPts val="2400"/>
              <a:buChar char="•"/>
            </a:pPr>
            <a:r>
              <a:rPr b="1" lang="en-IN" sz="2400"/>
              <a:t>S</a:t>
            </a:r>
            <a:r>
              <a:rPr lang="en-IN" sz="2400"/>
              <a:t> is the Start symbol, S ∈ N</a:t>
            </a:r>
            <a:endParaRPr/>
          </a:p>
          <a:p>
            <a:pPr indent="-228600" lvl="0" marL="228600" rtl="0" algn="l">
              <a:lnSpc>
                <a:spcPct val="90000"/>
              </a:lnSpc>
              <a:spcBef>
                <a:spcPts val="1000"/>
              </a:spcBef>
              <a:spcAft>
                <a:spcPts val="0"/>
              </a:spcAft>
              <a:buClr>
                <a:schemeClr val="dk1"/>
              </a:buClr>
              <a:buSzPts val="2400"/>
              <a:buChar char="•"/>
            </a:pPr>
            <a:r>
              <a:rPr lang="en-IN" sz="2400"/>
              <a:t>p1,p2,p3 – are Production rules</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sp>
        <p:nvSpPr>
          <p:cNvPr id="172" name="Google Shape;17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0"/>
          <p:cNvSpPr txBox="1"/>
          <p:nvPr>
            <p:ph idx="1" type="body"/>
          </p:nvPr>
        </p:nvSpPr>
        <p:spPr>
          <a:xfrm>
            <a:off x="581300" y="2224496"/>
            <a:ext cx="10879771" cy="387740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IN"/>
              <a:t>To eliminate B -&gt; ϵ we have to change the productions containing B on the right side.</a:t>
            </a:r>
            <a:endParaRPr/>
          </a:p>
          <a:p>
            <a:pPr indent="-228600" lvl="0" marL="228600" rtl="0" algn="l">
              <a:lnSpc>
                <a:spcPct val="90000"/>
              </a:lnSpc>
              <a:spcBef>
                <a:spcPts val="1000"/>
              </a:spcBef>
              <a:spcAft>
                <a:spcPts val="0"/>
              </a:spcAft>
              <a:buClr>
                <a:schemeClr val="dk1"/>
              </a:buClr>
              <a:buSzPct val="100000"/>
              <a:buChar char="•"/>
            </a:pPr>
            <a:r>
              <a:rPr lang="en-IN"/>
              <a:t>The productions with B in the right side are S -&gt; ABAC / ABC / BAC / BC  and B -&gt; bB </a:t>
            </a:r>
            <a:endParaRPr/>
          </a:p>
          <a:p>
            <a:pPr indent="-228600" lvl="0" marL="228600" rtl="0" algn="l">
              <a:lnSpc>
                <a:spcPct val="90000"/>
              </a:lnSpc>
              <a:spcBef>
                <a:spcPts val="1000"/>
              </a:spcBef>
              <a:spcAft>
                <a:spcPts val="0"/>
              </a:spcAft>
              <a:buClr>
                <a:schemeClr val="dk1"/>
              </a:buClr>
              <a:buSzPct val="100000"/>
              <a:buChar char="•"/>
            </a:pPr>
            <a:r>
              <a:rPr lang="en-IN"/>
              <a:t>Doing that we generate these new productions:</a:t>
            </a:r>
            <a:br>
              <a:rPr lang="en-IN"/>
            </a:br>
            <a:r>
              <a:rPr lang="en-IN"/>
              <a:t>		S -&gt; AAC / AC / C</a:t>
            </a:r>
            <a:br>
              <a:rPr lang="en-IN"/>
            </a:br>
            <a:r>
              <a:rPr lang="en-IN"/>
              <a:t>		B -&gt; b</a:t>
            </a:r>
            <a:br>
              <a:rPr lang="en-IN"/>
            </a:br>
            <a:r>
              <a:rPr lang="en-IN"/>
              <a:t>Add these productions to the grammar and remove the production B -&gt; ϵ from the grammar. The new grammar after removal of ϵ – productions is:</a:t>
            </a:r>
            <a:br>
              <a:rPr lang="en-IN"/>
            </a:br>
            <a:r>
              <a:rPr lang="en-IN"/>
              <a:t>		S -&gt; ABAC / ABC / BAC / BC / AAC / AC / C</a:t>
            </a:r>
            <a:br>
              <a:rPr lang="en-IN"/>
            </a:br>
            <a:r>
              <a:rPr lang="en-IN"/>
              <a:t>		A -&gt; aA / a</a:t>
            </a:r>
            <a:br>
              <a:rPr lang="en-IN"/>
            </a:br>
            <a:r>
              <a:rPr lang="en-IN"/>
              <a:t>		B -&gt; bB / b</a:t>
            </a:r>
            <a:br>
              <a:rPr lang="en-IN"/>
            </a:br>
            <a:r>
              <a:rPr lang="en-IN"/>
              <a:t>		C -&gt; c</a:t>
            </a:r>
            <a:endParaRPr/>
          </a:p>
        </p:txBody>
      </p:sp>
      <p:sp>
        <p:nvSpPr>
          <p:cNvPr id="563" name="Google Shape;563;p60"/>
          <p:cNvSpPr txBox="1"/>
          <p:nvPr>
            <p:ph type="title"/>
          </p:nvPr>
        </p:nvSpPr>
        <p:spPr>
          <a:xfrm>
            <a:off x="2073519" y="946458"/>
            <a:ext cx="7886700" cy="66693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Null Productions – Example</a:t>
            </a:r>
            <a:endParaRPr/>
          </a:p>
        </p:txBody>
      </p:sp>
      <p:sp>
        <p:nvSpPr>
          <p:cNvPr id="564" name="Google Shape;564;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1"/>
          <p:cNvSpPr txBox="1"/>
          <p:nvPr>
            <p:ph type="title"/>
          </p:nvPr>
        </p:nvSpPr>
        <p:spPr>
          <a:xfrm>
            <a:off x="2152650" y="1131095"/>
            <a:ext cx="7886700" cy="46586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IN" sz="4500"/>
              <a:t>Elimination  of Unit Productions</a:t>
            </a:r>
            <a:endParaRPr/>
          </a:p>
        </p:txBody>
      </p:sp>
      <p:sp>
        <p:nvSpPr>
          <p:cNvPr id="570" name="Google Shape;57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2"/>
          <p:cNvSpPr txBox="1"/>
          <p:nvPr>
            <p:ph idx="1" type="body"/>
          </p:nvPr>
        </p:nvSpPr>
        <p:spPr>
          <a:xfrm>
            <a:off x="385993" y="2181562"/>
            <a:ext cx="11199365" cy="38765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Unit Production</a:t>
            </a:r>
            <a:endParaRPr/>
          </a:p>
          <a:p>
            <a:pPr indent="-228600" lvl="1" marL="685800" rtl="0" algn="l">
              <a:lnSpc>
                <a:spcPct val="90000"/>
              </a:lnSpc>
              <a:spcBef>
                <a:spcPts val="500"/>
              </a:spcBef>
              <a:spcAft>
                <a:spcPts val="0"/>
              </a:spcAft>
              <a:buClr>
                <a:schemeClr val="dk1"/>
              </a:buClr>
              <a:buSzPts val="2100"/>
              <a:buFont typeface="Noto Sans Symbols"/>
              <a:buChar char="▪"/>
            </a:pPr>
            <a:r>
              <a:rPr lang="en-IN" sz="2100"/>
              <a:t>A unit production is a production A -&gt; B where both A and B are non-terminals. </a:t>
            </a:r>
            <a:endParaRPr/>
          </a:p>
          <a:p>
            <a:pPr indent="-228600" lvl="1" marL="685800" rtl="0" algn="l">
              <a:lnSpc>
                <a:spcPct val="90000"/>
              </a:lnSpc>
              <a:spcBef>
                <a:spcPts val="500"/>
              </a:spcBef>
              <a:spcAft>
                <a:spcPts val="0"/>
              </a:spcAft>
              <a:buClr>
                <a:schemeClr val="dk1"/>
              </a:buClr>
              <a:buSzPts val="2100"/>
              <a:buFont typeface="Noto Sans Symbols"/>
              <a:buChar char="▪"/>
            </a:pPr>
            <a:r>
              <a:rPr lang="en-IN" sz="2100"/>
              <a:t>Unit productions are redundant and hence should be removed. </a:t>
            </a:r>
            <a:endParaRPr/>
          </a:p>
          <a:p>
            <a:pPr indent="-228600" lvl="0" marL="228600" rtl="0" algn="l">
              <a:lnSpc>
                <a:spcPct val="90000"/>
              </a:lnSpc>
              <a:spcBef>
                <a:spcPts val="1000"/>
              </a:spcBef>
              <a:spcAft>
                <a:spcPts val="0"/>
              </a:spcAft>
              <a:buClr>
                <a:schemeClr val="dk1"/>
              </a:buClr>
              <a:buSzPts val="2800"/>
              <a:buChar char="•"/>
            </a:pPr>
            <a:r>
              <a:rPr lang="en-IN"/>
              <a:t>Follow the following steps to remove the unit production</a:t>
            </a:r>
            <a:endParaRPr/>
          </a:p>
          <a:p>
            <a:pPr indent="0" lvl="1" marL="342900" rtl="0" algn="l">
              <a:lnSpc>
                <a:spcPct val="90000"/>
              </a:lnSpc>
              <a:spcBef>
                <a:spcPts val="500"/>
              </a:spcBef>
              <a:spcAft>
                <a:spcPts val="0"/>
              </a:spcAft>
              <a:buClr>
                <a:schemeClr val="dk1"/>
              </a:buClr>
              <a:buSzPts val="2100"/>
              <a:buNone/>
            </a:pPr>
            <a:r>
              <a:rPr lang="en-IN" sz="2100"/>
              <a:t>1. Select a unit production A -&gt; B, such that there exist a production B -&gt; α, where α is a terminal</a:t>
            </a:r>
            <a:endParaRPr/>
          </a:p>
          <a:p>
            <a:pPr indent="0" lvl="1" marL="342900" rtl="0" algn="l">
              <a:lnSpc>
                <a:spcPct val="90000"/>
              </a:lnSpc>
              <a:spcBef>
                <a:spcPts val="500"/>
              </a:spcBef>
              <a:spcAft>
                <a:spcPts val="0"/>
              </a:spcAft>
              <a:buClr>
                <a:schemeClr val="dk1"/>
              </a:buClr>
              <a:buSzPts val="2100"/>
              <a:buNone/>
            </a:pPr>
            <a:r>
              <a:rPr lang="en-IN" sz="2100"/>
              <a:t>2. For every non-unit production, B -&gt; α repeat the following step</a:t>
            </a:r>
            <a:endParaRPr/>
          </a:p>
          <a:p>
            <a:pPr indent="-228600" lvl="2" marL="1143000" rtl="0" algn="l">
              <a:lnSpc>
                <a:spcPct val="90000"/>
              </a:lnSpc>
              <a:spcBef>
                <a:spcPts val="500"/>
              </a:spcBef>
              <a:spcAft>
                <a:spcPts val="0"/>
              </a:spcAft>
              <a:buClr>
                <a:schemeClr val="dk1"/>
              </a:buClr>
              <a:buSzPts val="2100"/>
              <a:buFont typeface="Noto Sans Symbols"/>
              <a:buChar char="▪"/>
            </a:pPr>
            <a:r>
              <a:rPr lang="en-IN" sz="2100"/>
              <a:t>Add production A -&gt; α to the grammar</a:t>
            </a:r>
            <a:endParaRPr/>
          </a:p>
          <a:p>
            <a:pPr indent="0" lvl="1" marL="342900" rtl="0" algn="l">
              <a:lnSpc>
                <a:spcPct val="90000"/>
              </a:lnSpc>
              <a:spcBef>
                <a:spcPts val="500"/>
              </a:spcBef>
              <a:spcAft>
                <a:spcPts val="0"/>
              </a:spcAft>
              <a:buClr>
                <a:schemeClr val="dk1"/>
              </a:buClr>
              <a:buSzPts val="2100"/>
              <a:buNone/>
            </a:pPr>
            <a:r>
              <a:rPr lang="en-IN" sz="2100"/>
              <a:t>3. Eliminate A -&gt; B from the grammar</a:t>
            </a:r>
            <a:endParaRPr/>
          </a:p>
          <a:p>
            <a:pPr indent="0" lvl="1" marL="342900" rtl="0" algn="l">
              <a:lnSpc>
                <a:spcPct val="90000"/>
              </a:lnSpc>
              <a:spcBef>
                <a:spcPts val="500"/>
              </a:spcBef>
              <a:spcAft>
                <a:spcPts val="0"/>
              </a:spcAft>
              <a:buClr>
                <a:schemeClr val="dk1"/>
              </a:buClr>
              <a:buSzPts val="2100"/>
              <a:buNone/>
            </a:pPr>
            <a:r>
              <a:rPr lang="en-IN" sz="2100"/>
              <a:t>4. Repeat the above steps , if there are more unit productions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76" name="Google Shape;576;p62"/>
          <p:cNvSpPr txBox="1"/>
          <p:nvPr>
            <p:ph type="title"/>
          </p:nvPr>
        </p:nvSpPr>
        <p:spPr>
          <a:xfrm>
            <a:off x="2073519" y="946458"/>
            <a:ext cx="7886700" cy="66693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Unit Productions</a:t>
            </a:r>
            <a:endParaRPr/>
          </a:p>
        </p:txBody>
      </p:sp>
      <p:sp>
        <p:nvSpPr>
          <p:cNvPr id="577" name="Google Shape;577;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3"/>
          <p:cNvSpPr txBox="1"/>
          <p:nvPr>
            <p:ph idx="1" type="body"/>
          </p:nvPr>
        </p:nvSpPr>
        <p:spPr>
          <a:xfrm>
            <a:off x="501147" y="2154073"/>
            <a:ext cx="10826760" cy="4299439"/>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1. Eliminate Unit productions from the given grammar</a:t>
            </a:r>
            <a:endParaRPr/>
          </a:p>
          <a:p>
            <a:pPr indent="0" lvl="0" marL="0" rtl="0" algn="l">
              <a:lnSpc>
                <a:spcPct val="90000"/>
              </a:lnSpc>
              <a:spcBef>
                <a:spcPts val="1000"/>
              </a:spcBef>
              <a:spcAft>
                <a:spcPts val="0"/>
              </a:spcAft>
              <a:buClr>
                <a:schemeClr val="dk1"/>
              </a:buClr>
              <a:buSzPct val="100000"/>
              <a:buNone/>
            </a:pPr>
            <a:r>
              <a:rPr lang="en-IN"/>
              <a:t>		S-&gt; aX / bY / Y</a:t>
            </a:r>
            <a:endParaRPr/>
          </a:p>
          <a:p>
            <a:pPr indent="0" lvl="0" marL="0" rtl="0" algn="l">
              <a:lnSpc>
                <a:spcPct val="90000"/>
              </a:lnSpc>
              <a:spcBef>
                <a:spcPts val="1000"/>
              </a:spcBef>
              <a:spcAft>
                <a:spcPts val="0"/>
              </a:spcAft>
              <a:buClr>
                <a:schemeClr val="dk1"/>
              </a:buClr>
              <a:buSzPct val="100000"/>
              <a:buNone/>
            </a:pPr>
            <a:r>
              <a:rPr lang="en-IN"/>
              <a:t>		X-&gt; S</a:t>
            </a:r>
            <a:endParaRPr/>
          </a:p>
          <a:p>
            <a:pPr indent="0" lvl="0" marL="0" rtl="0" algn="l">
              <a:lnSpc>
                <a:spcPct val="90000"/>
              </a:lnSpc>
              <a:spcBef>
                <a:spcPts val="1000"/>
              </a:spcBef>
              <a:spcAft>
                <a:spcPts val="0"/>
              </a:spcAft>
              <a:buClr>
                <a:schemeClr val="dk1"/>
              </a:buClr>
              <a:buSzPct val="100000"/>
              <a:buNone/>
            </a:pPr>
            <a:r>
              <a:rPr lang="en-IN"/>
              <a:t>		Y -&gt; bY / b</a:t>
            </a:r>
            <a:endParaRPr/>
          </a:p>
          <a:p>
            <a:pPr indent="0" lvl="0" marL="0" rtl="0" algn="l">
              <a:lnSpc>
                <a:spcPct val="90000"/>
              </a:lnSpc>
              <a:spcBef>
                <a:spcPts val="1000"/>
              </a:spcBef>
              <a:spcAft>
                <a:spcPts val="0"/>
              </a:spcAft>
              <a:buClr>
                <a:schemeClr val="dk1"/>
              </a:buClr>
              <a:buSzPct val="100000"/>
              <a:buNone/>
            </a:pPr>
            <a:r>
              <a:rPr lang="en-IN" sz="2550" u="sng"/>
              <a:t>Solution:</a:t>
            </a:r>
            <a:endParaRPr/>
          </a:p>
          <a:p>
            <a:pPr indent="-228600" lvl="0" marL="228600" rtl="0" algn="l">
              <a:lnSpc>
                <a:spcPct val="90000"/>
              </a:lnSpc>
              <a:spcBef>
                <a:spcPts val="1000"/>
              </a:spcBef>
              <a:spcAft>
                <a:spcPts val="0"/>
              </a:spcAft>
              <a:buClr>
                <a:schemeClr val="dk1"/>
              </a:buClr>
              <a:buSzPct val="100000"/>
              <a:buChar char="•"/>
            </a:pPr>
            <a:r>
              <a:rPr lang="en-IN"/>
              <a:t>There are two unit productions in the given grammar, S -&gt; Y and X -&gt; S</a:t>
            </a:r>
            <a:endParaRPr/>
          </a:p>
          <a:p>
            <a:pPr indent="-228600" lvl="0" marL="228600" rtl="0" algn="l">
              <a:lnSpc>
                <a:spcPct val="90000"/>
              </a:lnSpc>
              <a:spcBef>
                <a:spcPts val="1000"/>
              </a:spcBef>
              <a:spcAft>
                <a:spcPts val="0"/>
              </a:spcAft>
              <a:buClr>
                <a:schemeClr val="dk1"/>
              </a:buClr>
              <a:buSzPct val="100000"/>
              <a:buChar char="•"/>
            </a:pPr>
            <a:r>
              <a:rPr lang="en-IN"/>
              <a:t>Substituting the values of unit production S -&gt; Y we get, </a:t>
            </a:r>
            <a:endParaRPr/>
          </a:p>
          <a:p>
            <a:pPr indent="0" lvl="0" marL="0" rtl="0" algn="l">
              <a:lnSpc>
                <a:spcPct val="90000"/>
              </a:lnSpc>
              <a:spcBef>
                <a:spcPts val="1000"/>
              </a:spcBef>
              <a:spcAft>
                <a:spcPts val="0"/>
              </a:spcAft>
              <a:buClr>
                <a:schemeClr val="dk1"/>
              </a:buClr>
              <a:buSzPct val="100000"/>
              <a:buNone/>
            </a:pPr>
            <a:r>
              <a:rPr lang="en-IN"/>
              <a:t>		S-&gt; aX / bY / bY / b  ----🡪 S-&gt; aX / bY / b</a:t>
            </a:r>
            <a:endParaRPr/>
          </a:p>
          <a:p>
            <a:pPr indent="-228600" lvl="0" marL="228600" rtl="0" algn="l">
              <a:lnSpc>
                <a:spcPct val="90000"/>
              </a:lnSpc>
              <a:spcBef>
                <a:spcPts val="1000"/>
              </a:spcBef>
              <a:spcAft>
                <a:spcPts val="0"/>
              </a:spcAft>
              <a:buClr>
                <a:schemeClr val="dk1"/>
              </a:buClr>
              <a:buSzPct val="100000"/>
              <a:buChar char="•"/>
            </a:pPr>
            <a:r>
              <a:rPr lang="en-IN"/>
              <a:t>Substituting the values of unit production X -&gt; S we get, </a:t>
            </a:r>
            <a:endParaRPr/>
          </a:p>
          <a:p>
            <a:pPr indent="0" lvl="0" marL="0" rtl="0" algn="l">
              <a:lnSpc>
                <a:spcPct val="90000"/>
              </a:lnSpc>
              <a:spcBef>
                <a:spcPts val="1000"/>
              </a:spcBef>
              <a:spcAft>
                <a:spcPts val="0"/>
              </a:spcAft>
              <a:buClr>
                <a:schemeClr val="dk1"/>
              </a:buClr>
              <a:buSzPct val="100000"/>
              <a:buNone/>
            </a:pPr>
            <a:r>
              <a:rPr lang="en-IN"/>
              <a:t>		X-&gt; aX / bY / Y</a:t>
            </a:r>
            <a:endParaRPr/>
          </a:p>
          <a:p>
            <a:pPr indent="-228600" lvl="0" marL="228600" rtl="0" algn="l">
              <a:lnSpc>
                <a:spcPct val="90000"/>
              </a:lnSpc>
              <a:spcBef>
                <a:spcPts val="1000"/>
              </a:spcBef>
              <a:spcAft>
                <a:spcPts val="0"/>
              </a:spcAft>
              <a:buClr>
                <a:schemeClr val="dk1"/>
              </a:buClr>
              <a:buSzPct val="100000"/>
              <a:buChar char="•"/>
            </a:pPr>
            <a:r>
              <a:rPr lang="en-IN"/>
              <a:t>Final set of productions would be,</a:t>
            </a:r>
            <a:endParaRPr/>
          </a:p>
          <a:p>
            <a:pPr indent="0" lvl="0" marL="0" rtl="0" algn="l">
              <a:lnSpc>
                <a:spcPct val="90000"/>
              </a:lnSpc>
              <a:spcBef>
                <a:spcPts val="1000"/>
              </a:spcBef>
              <a:spcAft>
                <a:spcPts val="0"/>
              </a:spcAft>
              <a:buClr>
                <a:schemeClr val="dk1"/>
              </a:buClr>
              <a:buSzPct val="100000"/>
              <a:buNone/>
            </a:pPr>
            <a:r>
              <a:rPr lang="en-IN"/>
              <a:t>		S-&gt; aX / bY / b</a:t>
            </a:r>
            <a:endParaRPr/>
          </a:p>
          <a:p>
            <a:pPr indent="0" lvl="0" marL="0" rtl="0" algn="l">
              <a:lnSpc>
                <a:spcPct val="90000"/>
              </a:lnSpc>
              <a:spcBef>
                <a:spcPts val="1000"/>
              </a:spcBef>
              <a:spcAft>
                <a:spcPts val="0"/>
              </a:spcAft>
              <a:buClr>
                <a:schemeClr val="dk1"/>
              </a:buClr>
              <a:buSzPct val="100000"/>
              <a:buNone/>
            </a:pPr>
            <a:r>
              <a:rPr lang="en-IN"/>
              <a:t>		X-&gt; aX / bY / Y</a:t>
            </a:r>
            <a:endParaRPr/>
          </a:p>
          <a:p>
            <a:pPr indent="0" lvl="0" marL="0" rtl="0" algn="l">
              <a:lnSpc>
                <a:spcPct val="90000"/>
              </a:lnSpc>
              <a:spcBef>
                <a:spcPts val="1000"/>
              </a:spcBef>
              <a:spcAft>
                <a:spcPts val="0"/>
              </a:spcAft>
              <a:buClr>
                <a:schemeClr val="dk1"/>
              </a:buClr>
              <a:buSzPct val="100000"/>
              <a:buNone/>
            </a:pPr>
            <a:r>
              <a:rPr lang="en-IN"/>
              <a:t>		Y -&gt; bY / b</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13081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583" name="Google Shape;583;p63"/>
          <p:cNvSpPr txBox="1"/>
          <p:nvPr>
            <p:ph type="title"/>
          </p:nvPr>
        </p:nvSpPr>
        <p:spPr>
          <a:xfrm>
            <a:off x="2064727" y="857251"/>
            <a:ext cx="7886700" cy="66693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Unit Productions – Example</a:t>
            </a:r>
            <a:endParaRPr/>
          </a:p>
        </p:txBody>
      </p:sp>
      <p:sp>
        <p:nvSpPr>
          <p:cNvPr id="584" name="Google Shape;584;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4"/>
          <p:cNvSpPr txBox="1"/>
          <p:nvPr>
            <p:ph idx="1" type="body"/>
          </p:nvPr>
        </p:nvSpPr>
        <p:spPr>
          <a:xfrm>
            <a:off x="341735" y="1677923"/>
            <a:ext cx="10799741" cy="4633547"/>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rPr lang="en-IN" sz="7800"/>
              <a:t>2. Eliminate Unit productions from the given grammar</a:t>
            </a:r>
            <a:endParaRPr/>
          </a:p>
          <a:p>
            <a:pPr indent="0" lvl="0" marL="0" rtl="0" algn="l">
              <a:lnSpc>
                <a:spcPct val="90000"/>
              </a:lnSpc>
              <a:spcBef>
                <a:spcPts val="1000"/>
              </a:spcBef>
              <a:spcAft>
                <a:spcPts val="0"/>
              </a:spcAft>
              <a:buClr>
                <a:schemeClr val="dk1"/>
              </a:buClr>
              <a:buSzPct val="100000"/>
              <a:buNone/>
            </a:pPr>
            <a:r>
              <a:rPr lang="en-IN" sz="7800"/>
              <a:t>		S -&gt; AB</a:t>
            </a:r>
            <a:br>
              <a:rPr lang="en-IN" sz="7800"/>
            </a:br>
            <a:r>
              <a:rPr lang="en-IN" sz="7800"/>
              <a:t>		A -&gt; a , B -&gt; C , C -&gt; D and D -&gt; b</a:t>
            </a:r>
            <a:endParaRPr/>
          </a:p>
          <a:p>
            <a:pPr indent="0" lvl="0" marL="0" rtl="0" algn="l">
              <a:lnSpc>
                <a:spcPct val="90000"/>
              </a:lnSpc>
              <a:spcBef>
                <a:spcPts val="1000"/>
              </a:spcBef>
              <a:spcAft>
                <a:spcPts val="0"/>
              </a:spcAft>
              <a:buClr>
                <a:schemeClr val="dk1"/>
              </a:buClr>
              <a:buSzPct val="100000"/>
              <a:buNone/>
            </a:pPr>
            <a:r>
              <a:rPr lang="en-IN" sz="7800" u="sng"/>
              <a:t>Solution:</a:t>
            </a:r>
            <a:endParaRPr/>
          </a:p>
          <a:p>
            <a:pPr indent="-228600" lvl="0" marL="228600" rtl="0" algn="l">
              <a:lnSpc>
                <a:spcPct val="90000"/>
              </a:lnSpc>
              <a:spcBef>
                <a:spcPts val="1000"/>
              </a:spcBef>
              <a:spcAft>
                <a:spcPts val="0"/>
              </a:spcAft>
              <a:buClr>
                <a:schemeClr val="dk1"/>
              </a:buClr>
              <a:buSzPct val="100000"/>
              <a:buChar char="•"/>
            </a:pPr>
            <a:r>
              <a:rPr lang="en-IN" sz="7800"/>
              <a:t>There are two unit productions in the given grammar, B -&gt; C and C -&gt; D</a:t>
            </a:r>
            <a:endParaRPr/>
          </a:p>
          <a:p>
            <a:pPr indent="-228600" lvl="0" marL="228600" rtl="0" algn="l">
              <a:lnSpc>
                <a:spcPct val="90000"/>
              </a:lnSpc>
              <a:spcBef>
                <a:spcPts val="1000"/>
              </a:spcBef>
              <a:spcAft>
                <a:spcPts val="0"/>
              </a:spcAft>
              <a:buClr>
                <a:schemeClr val="dk1"/>
              </a:buClr>
              <a:buSzPct val="100000"/>
              <a:buChar char="•"/>
            </a:pPr>
            <a:r>
              <a:rPr lang="en-IN" sz="7800"/>
              <a:t>Substituting the values of unit production B -&gt; C in C -&gt; D we get, </a:t>
            </a:r>
            <a:endParaRPr/>
          </a:p>
          <a:p>
            <a:pPr indent="0" lvl="0" marL="0" rtl="0" algn="l">
              <a:lnSpc>
                <a:spcPct val="90000"/>
              </a:lnSpc>
              <a:spcBef>
                <a:spcPts val="1000"/>
              </a:spcBef>
              <a:spcAft>
                <a:spcPts val="0"/>
              </a:spcAft>
              <a:buClr>
                <a:schemeClr val="dk1"/>
              </a:buClr>
              <a:buSzPct val="100000"/>
              <a:buNone/>
            </a:pPr>
            <a:r>
              <a:rPr lang="en-IN" sz="7800"/>
              <a:t>			B-&gt; D  </a:t>
            </a:r>
            <a:endParaRPr/>
          </a:p>
          <a:p>
            <a:pPr indent="-228600" lvl="0" marL="228600" rtl="0" algn="l">
              <a:lnSpc>
                <a:spcPct val="90000"/>
              </a:lnSpc>
              <a:spcBef>
                <a:spcPts val="1000"/>
              </a:spcBef>
              <a:spcAft>
                <a:spcPts val="0"/>
              </a:spcAft>
              <a:buClr>
                <a:schemeClr val="dk1"/>
              </a:buClr>
              <a:buSzPct val="100000"/>
              <a:buChar char="•"/>
            </a:pPr>
            <a:r>
              <a:rPr lang="en-IN" sz="7800"/>
              <a:t>Substituting the values of unit production B-&gt; D in D -&gt; b we get, </a:t>
            </a:r>
            <a:endParaRPr/>
          </a:p>
          <a:p>
            <a:pPr indent="0" lvl="0" marL="0" rtl="0" algn="l">
              <a:lnSpc>
                <a:spcPct val="90000"/>
              </a:lnSpc>
              <a:spcBef>
                <a:spcPts val="1000"/>
              </a:spcBef>
              <a:spcAft>
                <a:spcPts val="0"/>
              </a:spcAft>
              <a:buClr>
                <a:schemeClr val="dk1"/>
              </a:buClr>
              <a:buSzPct val="100000"/>
              <a:buNone/>
            </a:pPr>
            <a:r>
              <a:rPr lang="en-IN" sz="7800"/>
              <a:t>			B-&gt; b</a:t>
            </a:r>
            <a:endParaRPr/>
          </a:p>
          <a:p>
            <a:pPr indent="-228600" lvl="0" marL="228600" rtl="0" algn="l">
              <a:lnSpc>
                <a:spcPct val="90000"/>
              </a:lnSpc>
              <a:spcBef>
                <a:spcPts val="1000"/>
              </a:spcBef>
              <a:spcAft>
                <a:spcPts val="0"/>
              </a:spcAft>
              <a:buClr>
                <a:schemeClr val="dk1"/>
              </a:buClr>
              <a:buSzPct val="100000"/>
              <a:buChar char="•"/>
            </a:pPr>
            <a:r>
              <a:rPr lang="en-IN" sz="7800"/>
              <a:t>Substituting the values of unit production C-&gt; D in D -&gt; b we get, </a:t>
            </a:r>
            <a:endParaRPr/>
          </a:p>
          <a:p>
            <a:pPr indent="0" lvl="0" marL="0" rtl="0" algn="l">
              <a:lnSpc>
                <a:spcPct val="90000"/>
              </a:lnSpc>
              <a:spcBef>
                <a:spcPts val="1000"/>
              </a:spcBef>
              <a:spcAft>
                <a:spcPts val="0"/>
              </a:spcAft>
              <a:buClr>
                <a:schemeClr val="dk1"/>
              </a:buClr>
              <a:buSzPct val="100000"/>
              <a:buNone/>
            </a:pPr>
            <a:r>
              <a:rPr lang="en-IN" sz="7800"/>
              <a:t>			C-&gt; b</a:t>
            </a:r>
            <a:endParaRPr/>
          </a:p>
          <a:p>
            <a:pPr indent="-228600" lvl="0" marL="228600" rtl="0" algn="l">
              <a:lnSpc>
                <a:spcPct val="90000"/>
              </a:lnSpc>
              <a:spcBef>
                <a:spcPts val="1000"/>
              </a:spcBef>
              <a:spcAft>
                <a:spcPts val="0"/>
              </a:spcAft>
              <a:buClr>
                <a:schemeClr val="dk1"/>
              </a:buClr>
              <a:buSzPct val="100000"/>
              <a:buChar char="•"/>
            </a:pPr>
            <a:r>
              <a:rPr lang="en-IN" sz="7800"/>
              <a:t>C is a non-reachable symbol. Hence remove it</a:t>
            </a:r>
            <a:endParaRPr/>
          </a:p>
          <a:p>
            <a:pPr indent="-228600" lvl="0" marL="228600" rtl="0" algn="l">
              <a:lnSpc>
                <a:spcPct val="90000"/>
              </a:lnSpc>
              <a:spcBef>
                <a:spcPts val="1000"/>
              </a:spcBef>
              <a:spcAft>
                <a:spcPts val="0"/>
              </a:spcAft>
              <a:buClr>
                <a:schemeClr val="dk1"/>
              </a:buClr>
              <a:buSzPct val="100000"/>
              <a:buChar char="•"/>
            </a:pPr>
            <a:r>
              <a:rPr lang="en-IN" sz="7800"/>
              <a:t>Final set of productions after removing  non-reachable symbol would be,</a:t>
            </a:r>
            <a:endParaRPr/>
          </a:p>
          <a:p>
            <a:pPr indent="0" lvl="0" marL="0" rtl="0" algn="l">
              <a:lnSpc>
                <a:spcPct val="90000"/>
              </a:lnSpc>
              <a:spcBef>
                <a:spcPts val="1000"/>
              </a:spcBef>
              <a:spcAft>
                <a:spcPts val="0"/>
              </a:spcAft>
              <a:buClr>
                <a:schemeClr val="dk1"/>
              </a:buClr>
              <a:buSzPct val="100000"/>
              <a:buNone/>
            </a:pPr>
            <a:r>
              <a:rPr lang="en-IN" sz="7800"/>
              <a:t>			S -&gt; AB</a:t>
            </a:r>
            <a:br>
              <a:rPr lang="en-IN" sz="7800"/>
            </a:br>
            <a:r>
              <a:rPr lang="en-IN" sz="7800"/>
              <a:t>			A -&gt; a   </a:t>
            </a:r>
            <a:endParaRPr/>
          </a:p>
          <a:p>
            <a:pPr indent="0" lvl="0" marL="0" rtl="0" algn="l">
              <a:lnSpc>
                <a:spcPct val="90000"/>
              </a:lnSpc>
              <a:spcBef>
                <a:spcPts val="1000"/>
              </a:spcBef>
              <a:spcAft>
                <a:spcPts val="0"/>
              </a:spcAft>
              <a:buClr>
                <a:schemeClr val="dk1"/>
              </a:buClr>
              <a:buSzPct val="100000"/>
              <a:buNone/>
            </a:pPr>
            <a:r>
              <a:rPr lang="en-IN" sz="7800"/>
              <a:t>			B-&gt; b </a:t>
            </a:r>
            <a:endParaRPr/>
          </a:p>
          <a:p>
            <a:pPr indent="0" lvl="0" marL="0" rtl="0" algn="l">
              <a:lnSpc>
                <a:spcPct val="90000"/>
              </a:lnSpc>
              <a:spcBef>
                <a:spcPts val="1000"/>
              </a:spcBef>
              <a:spcAft>
                <a:spcPts val="0"/>
              </a:spcAft>
              <a:buClr>
                <a:schemeClr val="dk1"/>
              </a:buClr>
              <a:buSzPct val="100000"/>
              <a:buNone/>
            </a:pPr>
            <a:r>
              <a:t/>
            </a:r>
            <a:endParaRPr sz="5550"/>
          </a:p>
          <a:p>
            <a:pPr indent="0" lvl="0" marL="0" rtl="0" algn="l">
              <a:lnSpc>
                <a:spcPct val="90000"/>
              </a:lnSpc>
              <a:spcBef>
                <a:spcPts val="1000"/>
              </a:spcBef>
              <a:spcAft>
                <a:spcPts val="0"/>
              </a:spcAft>
              <a:buClr>
                <a:schemeClr val="dk1"/>
              </a:buClr>
              <a:buSzPct val="100000"/>
              <a:buNone/>
            </a:pPr>
            <a:br>
              <a:rPr lang="en-IN"/>
            </a:b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18415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590" name="Google Shape;590;p64"/>
          <p:cNvSpPr txBox="1"/>
          <p:nvPr>
            <p:ph type="title"/>
          </p:nvPr>
        </p:nvSpPr>
        <p:spPr>
          <a:xfrm>
            <a:off x="2073519" y="876118"/>
            <a:ext cx="7886700" cy="66693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Elimination  of Unit Productions – Example</a:t>
            </a:r>
            <a:endParaRPr/>
          </a:p>
        </p:txBody>
      </p:sp>
      <p:sp>
        <p:nvSpPr>
          <p:cNvPr id="591" name="Google Shape;591;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Exercise Problems</a:t>
            </a:r>
            <a:endParaRPr/>
          </a:p>
        </p:txBody>
      </p:sp>
      <p:sp>
        <p:nvSpPr>
          <p:cNvPr id="597" name="Google Shape;597;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5763" lvl="0" marL="385763" rtl="0" algn="l">
              <a:lnSpc>
                <a:spcPct val="90000"/>
              </a:lnSpc>
              <a:spcBef>
                <a:spcPts val="0"/>
              </a:spcBef>
              <a:spcAft>
                <a:spcPts val="0"/>
              </a:spcAft>
              <a:buClr>
                <a:schemeClr val="dk1"/>
              </a:buClr>
              <a:buSzPts val="2800"/>
              <a:buAutoNum type="arabicPeriod"/>
            </a:pPr>
            <a:r>
              <a:rPr lang="en-IN"/>
              <a:t>Remove the useless symbols from the given grammar</a:t>
            </a:r>
            <a:endParaRPr/>
          </a:p>
          <a:p>
            <a:pPr indent="0" lvl="0" marL="0" rtl="0" algn="l">
              <a:lnSpc>
                <a:spcPct val="90000"/>
              </a:lnSpc>
              <a:spcBef>
                <a:spcPts val="1000"/>
              </a:spcBef>
              <a:spcAft>
                <a:spcPts val="0"/>
              </a:spcAft>
              <a:buClr>
                <a:schemeClr val="dk1"/>
              </a:buClr>
              <a:buSzPts val="2800"/>
              <a:buNone/>
            </a:pPr>
            <a:r>
              <a:rPr lang="en-IN"/>
              <a:t>		A -&gt; xyz / Xyzz</a:t>
            </a:r>
            <a:br>
              <a:rPr lang="en-IN"/>
            </a:br>
            <a:r>
              <a:rPr lang="en-IN"/>
              <a:t>		X -&gt; Xz / xYz	</a:t>
            </a:r>
            <a:br>
              <a:rPr lang="en-IN"/>
            </a:br>
            <a:r>
              <a:rPr lang="en-IN"/>
              <a:t>		Y -&gt; yYy / Xz</a:t>
            </a:r>
            <a:br>
              <a:rPr lang="en-IN"/>
            </a:br>
            <a:r>
              <a:rPr lang="en-IN"/>
              <a:t>		Z -&gt; Zy / z</a:t>
            </a:r>
            <a:endParaRPr/>
          </a:p>
          <a:p>
            <a:pPr indent="0" lvl="0" marL="0" rtl="0" algn="l">
              <a:lnSpc>
                <a:spcPct val="90000"/>
              </a:lnSpc>
              <a:spcBef>
                <a:spcPts val="1000"/>
              </a:spcBef>
              <a:spcAft>
                <a:spcPts val="0"/>
              </a:spcAft>
              <a:buClr>
                <a:schemeClr val="dk1"/>
              </a:buClr>
              <a:buSzPts val="2800"/>
              <a:buNone/>
            </a:pPr>
            <a:r>
              <a:rPr lang="en-IN"/>
              <a:t>2. Remove the useless symbols from the given grammar</a:t>
            </a:r>
            <a:endParaRPr/>
          </a:p>
          <a:p>
            <a:pPr indent="0" lvl="0" marL="0" rtl="0" algn="l">
              <a:lnSpc>
                <a:spcPct val="90000"/>
              </a:lnSpc>
              <a:spcBef>
                <a:spcPts val="1000"/>
              </a:spcBef>
              <a:spcAft>
                <a:spcPts val="0"/>
              </a:spcAft>
              <a:buClr>
                <a:schemeClr val="dk1"/>
              </a:buClr>
              <a:buSzPts val="2800"/>
              <a:buNone/>
            </a:pPr>
            <a:r>
              <a:rPr lang="en-IN"/>
              <a:t>		</a:t>
            </a:r>
            <a:r>
              <a:rPr lang="en-IN" sz="1800"/>
              <a:t>T → aaB | abA | aaT  </a:t>
            </a:r>
            <a:endParaRPr/>
          </a:p>
          <a:p>
            <a:pPr indent="0" lvl="1" marL="342900" rtl="0" algn="l">
              <a:lnSpc>
                <a:spcPct val="90000"/>
              </a:lnSpc>
              <a:spcBef>
                <a:spcPts val="500"/>
              </a:spcBef>
              <a:spcAft>
                <a:spcPts val="0"/>
              </a:spcAft>
              <a:buClr>
                <a:schemeClr val="dk1"/>
              </a:buClr>
              <a:buSzPts val="2400"/>
              <a:buNone/>
            </a:pPr>
            <a:r>
              <a:rPr lang="en-IN"/>
              <a:t>		A → aA  </a:t>
            </a:r>
            <a:endParaRPr/>
          </a:p>
          <a:p>
            <a:pPr indent="0" lvl="2" marL="685800" rtl="0" algn="l">
              <a:lnSpc>
                <a:spcPct val="90000"/>
              </a:lnSpc>
              <a:spcBef>
                <a:spcPts val="500"/>
              </a:spcBef>
              <a:spcAft>
                <a:spcPts val="0"/>
              </a:spcAft>
              <a:buClr>
                <a:schemeClr val="dk1"/>
              </a:buClr>
              <a:buSzPts val="1800"/>
              <a:buNone/>
            </a:pPr>
            <a:r>
              <a:rPr lang="en-IN" sz="1800"/>
              <a:t>	B → ab | b  </a:t>
            </a:r>
            <a:endParaRPr/>
          </a:p>
          <a:p>
            <a:pPr indent="0" lvl="2" marL="685800" rtl="0" algn="l">
              <a:lnSpc>
                <a:spcPct val="90000"/>
              </a:lnSpc>
              <a:spcBef>
                <a:spcPts val="500"/>
              </a:spcBef>
              <a:spcAft>
                <a:spcPts val="0"/>
              </a:spcAft>
              <a:buClr>
                <a:schemeClr val="dk1"/>
              </a:buClr>
              <a:buSzPts val="1800"/>
              <a:buNone/>
            </a:pPr>
            <a:r>
              <a:rPr lang="en-IN" sz="1800"/>
              <a:t>	C → ad</a:t>
            </a:r>
            <a:r>
              <a:rPr lang="en-IN"/>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598" name="Google Shape;598;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3. Remove the ε production from the following CFG by preserving the meaning of it.</a:t>
            </a:r>
            <a:endParaRPr/>
          </a:p>
          <a:p>
            <a:pPr indent="0" lvl="0" marL="0" rtl="0" algn="l">
              <a:lnSpc>
                <a:spcPct val="90000"/>
              </a:lnSpc>
              <a:spcBef>
                <a:spcPts val="1000"/>
              </a:spcBef>
              <a:spcAft>
                <a:spcPts val="0"/>
              </a:spcAft>
              <a:buClr>
                <a:schemeClr val="dk1"/>
              </a:buClr>
              <a:buSzPct val="100000"/>
              <a:buNone/>
            </a:pPr>
            <a:r>
              <a:rPr lang="en-IN"/>
              <a:t>		S → XYX  </a:t>
            </a:r>
            <a:endParaRPr/>
          </a:p>
          <a:p>
            <a:pPr indent="0" lvl="0" marL="0" rtl="0" algn="l">
              <a:lnSpc>
                <a:spcPct val="90000"/>
              </a:lnSpc>
              <a:spcBef>
                <a:spcPts val="1000"/>
              </a:spcBef>
              <a:spcAft>
                <a:spcPts val="0"/>
              </a:spcAft>
              <a:buClr>
                <a:schemeClr val="dk1"/>
              </a:buClr>
              <a:buSzPct val="100000"/>
              <a:buNone/>
            </a:pPr>
            <a:r>
              <a:rPr lang="en-IN"/>
              <a:t>		X → 0X | ε  </a:t>
            </a:r>
            <a:endParaRPr/>
          </a:p>
          <a:p>
            <a:pPr indent="0" lvl="0" marL="0" rtl="0" algn="l">
              <a:lnSpc>
                <a:spcPct val="90000"/>
              </a:lnSpc>
              <a:spcBef>
                <a:spcPts val="1000"/>
              </a:spcBef>
              <a:spcAft>
                <a:spcPts val="0"/>
              </a:spcAft>
              <a:buClr>
                <a:schemeClr val="dk1"/>
              </a:buClr>
              <a:buSzPct val="100000"/>
              <a:buNone/>
            </a:pPr>
            <a:r>
              <a:rPr lang="en-IN"/>
              <a:t>		Y → 1Y | ε  </a:t>
            </a:r>
            <a:endParaRPr/>
          </a:p>
          <a:p>
            <a:pPr indent="0" lvl="0" marL="0" rtl="0" algn="l">
              <a:lnSpc>
                <a:spcPct val="90000"/>
              </a:lnSpc>
              <a:spcBef>
                <a:spcPts val="1000"/>
              </a:spcBef>
              <a:spcAft>
                <a:spcPts val="0"/>
              </a:spcAft>
              <a:buClr>
                <a:schemeClr val="dk1"/>
              </a:buClr>
              <a:buSzPct val="100000"/>
              <a:buNone/>
            </a:pPr>
            <a:r>
              <a:rPr lang="en-IN"/>
              <a:t>4. Remove the ε production from the following CFG by preserving the meaning of it.</a:t>
            </a:r>
            <a:endParaRPr/>
          </a:p>
          <a:p>
            <a:pPr indent="0" lvl="0" marL="0" rtl="0" algn="l">
              <a:lnSpc>
                <a:spcPct val="90000"/>
              </a:lnSpc>
              <a:spcBef>
                <a:spcPts val="1000"/>
              </a:spcBef>
              <a:spcAft>
                <a:spcPts val="0"/>
              </a:spcAft>
              <a:buClr>
                <a:schemeClr val="dk1"/>
              </a:buClr>
              <a:buSzPct val="100000"/>
              <a:buNone/>
            </a:pPr>
            <a:r>
              <a:rPr lang="en-IN"/>
              <a:t>		S → ASA | aB | b</a:t>
            </a:r>
            <a:endParaRPr/>
          </a:p>
          <a:p>
            <a:pPr indent="0" lvl="0" marL="0" rtl="0" algn="l">
              <a:lnSpc>
                <a:spcPct val="90000"/>
              </a:lnSpc>
              <a:spcBef>
                <a:spcPts val="1000"/>
              </a:spcBef>
              <a:spcAft>
                <a:spcPts val="0"/>
              </a:spcAft>
              <a:buClr>
                <a:schemeClr val="dk1"/>
              </a:buClr>
              <a:buSzPct val="100000"/>
              <a:buNone/>
            </a:pPr>
            <a:r>
              <a:rPr lang="en-IN"/>
              <a:t>		A → B</a:t>
            </a:r>
            <a:endParaRPr/>
          </a:p>
          <a:p>
            <a:pPr indent="0" lvl="0" marL="0" rtl="0" algn="l">
              <a:lnSpc>
                <a:spcPct val="90000"/>
              </a:lnSpc>
              <a:spcBef>
                <a:spcPts val="1000"/>
              </a:spcBef>
              <a:spcAft>
                <a:spcPts val="0"/>
              </a:spcAft>
              <a:buClr>
                <a:schemeClr val="dk1"/>
              </a:buClr>
              <a:buSzPct val="100000"/>
              <a:buNone/>
            </a:pPr>
            <a:r>
              <a:rPr lang="en-IN"/>
              <a:t>		B → b | ∈</a:t>
            </a:r>
            <a:endParaRPr/>
          </a:p>
          <a:p>
            <a:pPr indent="0" lvl="0" marL="0" rtl="0" algn="l">
              <a:lnSpc>
                <a:spcPct val="90000"/>
              </a:lnSpc>
              <a:spcBef>
                <a:spcPts val="1000"/>
              </a:spcBef>
              <a:spcAft>
                <a:spcPts val="0"/>
              </a:spcAft>
              <a:buClr>
                <a:schemeClr val="dk1"/>
              </a:buClr>
              <a:buSzPct val="100000"/>
              <a:buNone/>
            </a:pPr>
            <a:r>
              <a:t/>
            </a:r>
            <a:endParaRPr/>
          </a:p>
        </p:txBody>
      </p:sp>
      <p:sp>
        <p:nvSpPr>
          <p:cNvPr id="604" name="Google Shape;604;p66"/>
          <p:cNvSpPr txBox="1"/>
          <p:nvPr>
            <p:ph type="title"/>
          </p:nvPr>
        </p:nvSpPr>
        <p:spPr>
          <a:xfrm>
            <a:off x="2152650" y="113109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Exercise Problems</a:t>
            </a:r>
            <a:endParaRPr/>
          </a:p>
        </p:txBody>
      </p:sp>
      <p:sp>
        <p:nvSpPr>
          <p:cNvPr id="605" name="Google Shape;605;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5.</a:t>
            </a:r>
            <a:r>
              <a:rPr b="1" lang="en-IN"/>
              <a:t> Identify and remove the unit productions from the following CFG</a:t>
            </a:r>
            <a:br>
              <a:rPr lang="en-IN"/>
            </a:br>
            <a:r>
              <a:rPr lang="en-IN"/>
              <a:t>		S -&gt; S + T/ T</a:t>
            </a:r>
            <a:br>
              <a:rPr lang="en-IN"/>
            </a:br>
            <a:r>
              <a:rPr lang="en-IN"/>
              <a:t>		T -&gt; T * F/ F</a:t>
            </a:r>
            <a:br>
              <a:rPr lang="en-IN"/>
            </a:br>
            <a:r>
              <a:rPr lang="en-IN"/>
              <a:t>		F -&gt; (S)/a</a:t>
            </a:r>
            <a:endParaRPr/>
          </a:p>
          <a:p>
            <a:pPr indent="0" lvl="0" marL="0" rtl="0" algn="l">
              <a:lnSpc>
                <a:spcPct val="90000"/>
              </a:lnSpc>
              <a:spcBef>
                <a:spcPts val="1000"/>
              </a:spcBef>
              <a:spcAft>
                <a:spcPts val="0"/>
              </a:spcAft>
              <a:buClr>
                <a:schemeClr val="dk1"/>
              </a:buClr>
              <a:buSzPts val="2800"/>
              <a:buNone/>
            </a:pPr>
            <a:r>
              <a:rPr b="1" lang="en-IN"/>
              <a:t>6. Remove the unit productions from the following grammar</a:t>
            </a:r>
            <a:br>
              <a:rPr lang="en-IN"/>
            </a:br>
            <a:r>
              <a:rPr lang="en-IN"/>
              <a:t>		S -&gt; AB</a:t>
            </a:r>
            <a:br>
              <a:rPr lang="en-IN"/>
            </a:br>
            <a:r>
              <a:rPr lang="en-IN"/>
              <a:t>		A -&gt; a</a:t>
            </a:r>
            <a:br>
              <a:rPr lang="en-IN"/>
            </a:br>
            <a:r>
              <a:rPr lang="en-IN"/>
              <a:t>		B -&gt; C / b</a:t>
            </a:r>
            <a:br>
              <a:rPr lang="en-IN"/>
            </a:br>
            <a:r>
              <a:rPr lang="en-IN"/>
              <a:t>		C -&gt; D</a:t>
            </a:r>
            <a:br>
              <a:rPr lang="en-IN"/>
            </a:br>
            <a:r>
              <a:rPr lang="en-IN"/>
              <a:t>		D -&gt; E</a:t>
            </a:r>
            <a:br>
              <a:rPr lang="en-IN"/>
            </a:br>
            <a:r>
              <a:rPr lang="en-IN"/>
              <a:t>		E -&gt; a</a:t>
            </a:r>
            <a:endParaRPr/>
          </a:p>
        </p:txBody>
      </p:sp>
      <p:sp>
        <p:nvSpPr>
          <p:cNvPr id="611" name="Google Shape;611;p67"/>
          <p:cNvSpPr txBox="1"/>
          <p:nvPr>
            <p:ph type="title"/>
          </p:nvPr>
        </p:nvSpPr>
        <p:spPr>
          <a:xfrm>
            <a:off x="2152650" y="113109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Exercise Problems</a:t>
            </a:r>
            <a:endParaRPr/>
          </a:p>
        </p:txBody>
      </p:sp>
      <p:sp>
        <p:nvSpPr>
          <p:cNvPr id="612" name="Google Shape;612;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Normal Form</a:t>
            </a:r>
            <a:endParaRPr/>
          </a:p>
        </p:txBody>
      </p:sp>
      <p:sp>
        <p:nvSpPr>
          <p:cNvPr id="618" name="Google Shape;618;p6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619" name="Google Shape;61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Normal Form</a:t>
            </a:r>
            <a:endParaRPr/>
          </a:p>
        </p:txBody>
      </p:sp>
      <p:sp>
        <p:nvSpPr>
          <p:cNvPr id="625" name="Google Shape;625;p69"/>
          <p:cNvSpPr txBox="1"/>
          <p:nvPr>
            <p:ph idx="1" type="body"/>
          </p:nvPr>
        </p:nvSpPr>
        <p:spPr>
          <a:xfrm>
            <a:off x="696157" y="1461640"/>
            <a:ext cx="10515600" cy="217820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i="0" lang="en-IN">
                <a:latin typeface="Roboto"/>
                <a:ea typeface="Roboto"/>
                <a:cs typeface="Roboto"/>
                <a:sym typeface="Roboto"/>
              </a:rPr>
              <a:t>Normalization</a:t>
            </a:r>
            <a:r>
              <a:rPr b="0" i="0" lang="en-IN">
                <a:latin typeface="Roboto"/>
                <a:ea typeface="Roboto"/>
                <a:cs typeface="Roboto"/>
                <a:sym typeface="Roboto"/>
              </a:rPr>
              <a:t> is the process of minimizing </a:t>
            </a:r>
            <a:r>
              <a:rPr b="1" i="0" lang="en-IN">
                <a:latin typeface="Roboto"/>
                <a:ea typeface="Roboto"/>
                <a:cs typeface="Roboto"/>
                <a:sym typeface="Roboto"/>
              </a:rPr>
              <a:t>redundancy</a:t>
            </a:r>
            <a:r>
              <a:rPr b="0" i="0" lang="en-IN">
                <a:latin typeface="Roboto"/>
                <a:ea typeface="Roboto"/>
                <a:cs typeface="Roboto"/>
                <a:sym typeface="Roboto"/>
              </a:rPr>
              <a:t> from a relation or set of relations. </a:t>
            </a:r>
            <a:endParaRPr/>
          </a:p>
          <a:p>
            <a:pPr indent="-228600" lvl="0" marL="228600" rtl="0" algn="l">
              <a:lnSpc>
                <a:spcPct val="90000"/>
              </a:lnSpc>
              <a:spcBef>
                <a:spcPts val="1000"/>
              </a:spcBef>
              <a:spcAft>
                <a:spcPts val="0"/>
              </a:spcAft>
              <a:buClr>
                <a:schemeClr val="dk1"/>
              </a:buClr>
              <a:buSzPts val="2800"/>
              <a:buChar char="•"/>
            </a:pPr>
            <a:r>
              <a:rPr lang="en-IN"/>
              <a:t>A grammar is said to be in normal form when every production of the grammar has some specific form</a:t>
            </a:r>
            <a:endParaRPr/>
          </a:p>
          <a:p>
            <a:pPr indent="-228600" lvl="0" marL="228600" rtl="0" algn="l">
              <a:lnSpc>
                <a:spcPct val="90000"/>
              </a:lnSpc>
              <a:spcBef>
                <a:spcPts val="1000"/>
              </a:spcBef>
              <a:spcAft>
                <a:spcPts val="0"/>
              </a:spcAft>
              <a:buClr>
                <a:schemeClr val="dk1"/>
              </a:buClr>
              <a:buSzPts val="2800"/>
              <a:buChar char="•"/>
            </a:pPr>
            <a:r>
              <a:rPr lang="en-IN"/>
              <a:t>In this course we are going to study 2 types of Normal form</a:t>
            </a:r>
            <a:endParaRPr/>
          </a:p>
          <a:p>
            <a:pPr indent="0" lvl="0" marL="0" rtl="0" algn="l">
              <a:lnSpc>
                <a:spcPct val="90000"/>
              </a:lnSpc>
              <a:spcBef>
                <a:spcPts val="1000"/>
              </a:spcBef>
              <a:spcAft>
                <a:spcPts val="0"/>
              </a:spcAft>
              <a:buClr>
                <a:schemeClr val="dk1"/>
              </a:buClr>
              <a:buSzPts val="2800"/>
              <a:buNone/>
            </a:pPr>
            <a:r>
              <a:t/>
            </a:r>
            <a:endParaRPr/>
          </a:p>
        </p:txBody>
      </p:sp>
      <p:sp>
        <p:nvSpPr>
          <p:cNvPr id="626" name="Google Shape;626;p69"/>
          <p:cNvSpPr/>
          <p:nvPr/>
        </p:nvSpPr>
        <p:spPr>
          <a:xfrm>
            <a:off x="2032000" y="3639845"/>
            <a:ext cx="6197600" cy="2498488"/>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Normal Form</a:t>
            </a:r>
            <a:endParaRPr/>
          </a:p>
          <a:p>
            <a:pPr indent="-114300" lvl="2" marL="228600" marR="0" rtl="0" algn="l">
              <a:lnSpc>
                <a:spcPct val="75000"/>
              </a:lnSpc>
              <a:spcBef>
                <a:spcPts val="18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Chomsky normal form (CNF)</a:t>
            </a:r>
            <a:endParaRPr/>
          </a:p>
          <a:p>
            <a:pPr indent="0" lvl="2" marL="2286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IN" sz="1800" u="none" cap="none" strike="noStrike">
                <a:solidFill>
                  <a:schemeClr val="dk1"/>
                </a:solidFill>
                <a:latin typeface="Calibri"/>
                <a:ea typeface="Calibri"/>
                <a:cs typeface="Calibri"/>
                <a:sym typeface="Calibri"/>
              </a:rPr>
              <a:t>Greibach normal form (GNF)</a:t>
            </a:r>
            <a:endParaRPr/>
          </a:p>
          <a:p>
            <a:pPr indent="0" lvl="2" marL="2286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7" name="Google Shape;627;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Types of Grammar</a:t>
            </a:r>
            <a:endParaRPr/>
          </a:p>
        </p:txBody>
      </p:sp>
      <p:sp>
        <p:nvSpPr>
          <p:cNvPr id="178" name="Google Shape;178;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179" name="Google Shape;17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0" lang="en-IN" cap="none">
                <a:solidFill>
                  <a:schemeClr val="dk1"/>
                </a:solidFill>
              </a:rPr>
              <a:t>Chomsky normal form (CNF)</a:t>
            </a:r>
            <a:br>
              <a:rPr b="0" lang="en-IN" cap="none">
                <a:solidFill>
                  <a:schemeClr val="dk1"/>
                </a:solidFill>
              </a:rPr>
            </a:br>
            <a:endParaRPr/>
          </a:p>
        </p:txBody>
      </p:sp>
      <p:sp>
        <p:nvSpPr>
          <p:cNvPr id="633" name="Google Shape;633;p7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
        <p:nvSpPr>
          <p:cNvPr id="634" name="Google Shape;634;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0" lang="en-IN" cap="none">
                <a:solidFill>
                  <a:schemeClr val="dk1"/>
                </a:solidFill>
              </a:rPr>
              <a:t>Chomsky normal form (CNF)</a:t>
            </a:r>
            <a:br>
              <a:rPr b="0" lang="en-IN" cap="none">
                <a:solidFill>
                  <a:schemeClr val="dk1"/>
                </a:solidFill>
              </a:rPr>
            </a:br>
            <a:endParaRPr/>
          </a:p>
        </p:txBody>
      </p:sp>
      <p:sp>
        <p:nvSpPr>
          <p:cNvPr id="640" name="Google Shape;640;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IN">
                <a:latin typeface="Roboto"/>
                <a:ea typeface="Roboto"/>
                <a:cs typeface="Roboto"/>
                <a:sym typeface="Roboto"/>
              </a:rPr>
              <a:t>A context free grammar (CFG) is in Chomsky Normal Form (CNF) if all production rules satisfy one of the following conditions: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41" name="Google Shape;641;p71"/>
          <p:cNvSpPr/>
          <p:nvPr/>
        </p:nvSpPr>
        <p:spPr>
          <a:xfrm>
            <a:off x="5939163" y="3429000"/>
            <a:ext cx="3710864" cy="164015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l">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 → ε</a:t>
            </a:r>
            <a:endParaRPr sz="1800">
              <a:solidFill>
                <a:schemeClr val="dk1"/>
              </a:solidFill>
              <a:latin typeface="Calibri"/>
              <a:ea typeface="Calibri"/>
              <a:cs typeface="Calibri"/>
              <a:sym typeface="Calibri"/>
            </a:endParaRPr>
          </a:p>
          <a:p>
            <a:pPr indent="-342900" lvl="0" marL="342900" marR="0" rtl="0" algn="l">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T (Eg. A → a)</a:t>
            </a:r>
            <a:endParaRPr sz="1800">
              <a:solidFill>
                <a:schemeClr val="dk1"/>
              </a:solidFill>
              <a:latin typeface="Calibri"/>
              <a:ea typeface="Calibri"/>
              <a:cs typeface="Calibri"/>
              <a:sym typeface="Calibri"/>
            </a:endParaRPr>
          </a:p>
          <a:p>
            <a:pPr indent="-342900" lvl="0" marL="342900" marR="0" rtl="0" algn="l">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 NT NT (Eg. A →SE)</a:t>
            </a:r>
            <a:endParaRPr sz="1800">
              <a:solidFill>
                <a:schemeClr val="dk1"/>
              </a:solidFill>
              <a:latin typeface="Calibri"/>
              <a:ea typeface="Calibri"/>
              <a:cs typeface="Calibri"/>
              <a:sym typeface="Calibri"/>
            </a:endParaRPr>
          </a:p>
        </p:txBody>
      </p:sp>
      <p:sp>
        <p:nvSpPr>
          <p:cNvPr id="642" name="Google Shape;642;p71"/>
          <p:cNvSpPr/>
          <p:nvPr/>
        </p:nvSpPr>
        <p:spPr>
          <a:xfrm>
            <a:off x="985422" y="3591020"/>
            <a:ext cx="3586578" cy="1458156"/>
          </a:xfrm>
          <a:prstGeom prst="wedgeRectCallout">
            <a:avLst>
              <a:gd fmla="val 95129" name="adj1"/>
              <a:gd fmla="val -979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Let consider,</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NT = Non terminal (Eg. A,S,E..)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 = Terminal (Eg. a,b,0,1--)</a:t>
            </a:r>
            <a:endParaRPr/>
          </a:p>
        </p:txBody>
      </p:sp>
      <p:sp>
        <p:nvSpPr>
          <p:cNvPr id="643" name="Google Shape;643;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Steps to convert a CFG to CNF</a:t>
            </a:r>
            <a:endParaRPr/>
          </a:p>
        </p:txBody>
      </p:sp>
      <p:sp>
        <p:nvSpPr>
          <p:cNvPr id="649" name="Google Shape;649;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IN"/>
              <a:t>Eliminate null, unit and useless productions (Kindly refer previous slides).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IN"/>
              <a:t>Eliminate terminals from RHS if they exist with other terminals or non-terminals.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650" name="Google Shape;650;p72"/>
          <p:cNvSpPr/>
          <p:nvPr/>
        </p:nvSpPr>
        <p:spPr>
          <a:xfrm>
            <a:off x="3684233" y="3464509"/>
            <a:ext cx="4492101" cy="1764438"/>
          </a:xfrm>
          <a:prstGeom prst="roundRect">
            <a:avLst>
              <a:gd fmla="val 16667" name="adj"/>
            </a:avLst>
          </a:prstGeom>
          <a:gradFill>
            <a:gsLst>
              <a:gs pos="0">
                <a:srgbClr val="A6B6DE"/>
              </a:gs>
              <a:gs pos="50000">
                <a:srgbClr val="98AAD9"/>
              </a:gs>
              <a:gs pos="100000">
                <a:srgbClr val="859CD7"/>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IN" sz="1800">
                <a:solidFill>
                  <a:schemeClr val="dk1"/>
                </a:solidFill>
                <a:highlight>
                  <a:srgbClr val="FFFF00"/>
                </a:highlight>
                <a:latin typeface="Calibri"/>
                <a:ea typeface="Calibri"/>
                <a:cs typeface="Calibri"/>
                <a:sym typeface="Calibri"/>
              </a:rPr>
              <a:t>Consider A → aX</a:t>
            </a:r>
            <a:endParaRPr sz="1800">
              <a:solidFill>
                <a:schemeClr val="dk1"/>
              </a:solidFill>
              <a:highlight>
                <a:srgbClr val="FFFF00"/>
              </a:highlight>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Then we can convert to CNF form such as </a:t>
            </a:r>
            <a:endParaRPr/>
          </a:p>
          <a:p>
            <a:pPr indent="0" lvl="0" marL="0" marR="0" rtl="0" algn="l">
              <a:spcBef>
                <a:spcPts val="0"/>
              </a:spcBef>
              <a:spcAft>
                <a:spcPts val="0"/>
              </a:spcAft>
              <a:buNone/>
            </a:pPr>
            <a:r>
              <a:rPr lang="en-IN" sz="1800">
                <a:solidFill>
                  <a:schemeClr val="dk1"/>
                </a:solidFill>
                <a:highlight>
                  <a:srgbClr val="00FF00"/>
                </a:highlight>
                <a:latin typeface="Calibri"/>
                <a:ea typeface="Calibri"/>
                <a:cs typeface="Calibri"/>
                <a:sym typeface="Calibri"/>
              </a:rPr>
              <a:t>Let Z → a</a:t>
            </a:r>
            <a:endParaRPr/>
          </a:p>
          <a:p>
            <a:pPr indent="0" lvl="0" marL="0" marR="0" rtl="0" algn="l">
              <a:spcBef>
                <a:spcPts val="0"/>
              </a:spcBef>
              <a:spcAft>
                <a:spcPts val="0"/>
              </a:spcAft>
              <a:buNone/>
            </a:pPr>
            <a:r>
              <a:rPr lang="en-IN" sz="1800">
                <a:solidFill>
                  <a:schemeClr val="dk1"/>
                </a:solidFill>
                <a:highlight>
                  <a:srgbClr val="00FF00"/>
                </a:highlight>
                <a:latin typeface="Calibri"/>
                <a:ea typeface="Calibri"/>
                <a:cs typeface="Calibri"/>
                <a:sym typeface="Calibri"/>
              </a:rPr>
              <a:t>A → ZX</a:t>
            </a:r>
            <a:endParaRPr sz="1800">
              <a:solidFill>
                <a:schemeClr val="dk1"/>
              </a:solidFill>
              <a:highlight>
                <a:srgbClr val="00FF00"/>
              </a:highlight>
              <a:latin typeface="Calibri"/>
              <a:ea typeface="Calibri"/>
              <a:cs typeface="Calibri"/>
              <a:sym typeface="Calibri"/>
            </a:endParaRPr>
          </a:p>
        </p:txBody>
      </p:sp>
      <p:sp>
        <p:nvSpPr>
          <p:cNvPr id="651" name="Google Shape;651;p72"/>
          <p:cNvSpPr/>
          <p:nvPr/>
        </p:nvSpPr>
        <p:spPr>
          <a:xfrm>
            <a:off x="8990118" y="3837372"/>
            <a:ext cx="2920014" cy="1018713"/>
          </a:xfrm>
          <a:prstGeom prst="wedgeRoundRectCallout">
            <a:avLst>
              <a:gd fmla="val -190785" name="adj1"/>
              <a:gd fmla="val 50300" name="adj2"/>
              <a:gd fmla="val 16667" name="adj3"/>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u="sng">
                <a:solidFill>
                  <a:schemeClr val="dk1"/>
                </a:solidFill>
                <a:latin typeface="Calibri"/>
                <a:ea typeface="Calibri"/>
                <a:cs typeface="Calibri"/>
                <a:sym typeface="Calibri"/>
              </a:rPr>
              <a:t>CNF Normal form</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NT→ T </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NT → NT NT</a:t>
            </a:r>
            <a:endParaRPr sz="1800">
              <a:solidFill>
                <a:schemeClr val="lt1"/>
              </a:solidFill>
              <a:latin typeface="Calibri"/>
              <a:ea typeface="Calibri"/>
              <a:cs typeface="Calibri"/>
              <a:sym typeface="Calibri"/>
            </a:endParaRPr>
          </a:p>
        </p:txBody>
      </p:sp>
      <p:sp>
        <p:nvSpPr>
          <p:cNvPr id="652" name="Google Shape;652;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Steps to convert a CFG to CNF</a:t>
            </a:r>
            <a:endParaRPr/>
          </a:p>
        </p:txBody>
      </p:sp>
      <p:sp>
        <p:nvSpPr>
          <p:cNvPr id="658" name="Google Shape;658;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startAt="3"/>
            </a:pPr>
            <a:r>
              <a:rPr lang="en-IN"/>
              <a:t>Eliminate RHS with more than two non-terminals.</a:t>
            </a:r>
            <a:endParaRPr/>
          </a:p>
        </p:txBody>
      </p:sp>
      <p:sp>
        <p:nvSpPr>
          <p:cNvPr id="659" name="Google Shape;659;p73"/>
          <p:cNvSpPr/>
          <p:nvPr/>
        </p:nvSpPr>
        <p:spPr>
          <a:xfrm>
            <a:off x="2139518" y="2683274"/>
            <a:ext cx="4492101" cy="1764438"/>
          </a:xfrm>
          <a:prstGeom prst="roundRect">
            <a:avLst>
              <a:gd fmla="val 16667" name="adj"/>
            </a:avLst>
          </a:prstGeom>
          <a:gradFill>
            <a:gsLst>
              <a:gs pos="0">
                <a:srgbClr val="A6B6DE"/>
              </a:gs>
              <a:gs pos="50000">
                <a:srgbClr val="98AAD9"/>
              </a:gs>
              <a:gs pos="100000">
                <a:srgbClr val="859CD7"/>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IN" sz="1800">
                <a:solidFill>
                  <a:schemeClr val="dk1"/>
                </a:solidFill>
                <a:highlight>
                  <a:srgbClr val="FFFF00"/>
                </a:highlight>
                <a:latin typeface="Calibri"/>
                <a:ea typeface="Calibri"/>
                <a:cs typeface="Calibri"/>
                <a:sym typeface="Calibri"/>
              </a:rPr>
              <a:t>Consider A → BDX</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Then we can convert to CNF form such as </a:t>
            </a:r>
            <a:endParaRPr/>
          </a:p>
          <a:p>
            <a:pPr indent="0" lvl="0" marL="0" marR="0" rtl="0" algn="l">
              <a:spcBef>
                <a:spcPts val="0"/>
              </a:spcBef>
              <a:spcAft>
                <a:spcPts val="0"/>
              </a:spcAft>
              <a:buNone/>
            </a:pPr>
            <a:r>
              <a:rPr lang="en-IN" sz="1800">
                <a:solidFill>
                  <a:schemeClr val="dk1"/>
                </a:solidFill>
                <a:highlight>
                  <a:srgbClr val="00FF00"/>
                </a:highlight>
                <a:latin typeface="Calibri"/>
                <a:ea typeface="Calibri"/>
                <a:cs typeface="Calibri"/>
                <a:sym typeface="Calibri"/>
              </a:rPr>
              <a:t>Let Z → BD</a:t>
            </a:r>
            <a:endParaRPr/>
          </a:p>
          <a:p>
            <a:pPr indent="0" lvl="0" marL="0" marR="0" rtl="0" algn="l">
              <a:spcBef>
                <a:spcPts val="0"/>
              </a:spcBef>
              <a:spcAft>
                <a:spcPts val="0"/>
              </a:spcAft>
              <a:buNone/>
            </a:pPr>
            <a:r>
              <a:rPr lang="en-IN" sz="1800">
                <a:solidFill>
                  <a:schemeClr val="dk1"/>
                </a:solidFill>
                <a:highlight>
                  <a:srgbClr val="00FF00"/>
                </a:highlight>
                <a:latin typeface="Calibri"/>
                <a:ea typeface="Calibri"/>
                <a:cs typeface="Calibri"/>
                <a:sym typeface="Calibri"/>
              </a:rPr>
              <a:t>A → ZX</a:t>
            </a:r>
            <a:endParaRPr sz="1800">
              <a:solidFill>
                <a:schemeClr val="dk1"/>
              </a:solidFill>
              <a:highlight>
                <a:srgbClr val="00FF00"/>
              </a:highlight>
              <a:latin typeface="Calibri"/>
              <a:ea typeface="Calibri"/>
              <a:cs typeface="Calibri"/>
              <a:sym typeface="Calibri"/>
            </a:endParaRPr>
          </a:p>
        </p:txBody>
      </p:sp>
      <p:sp>
        <p:nvSpPr>
          <p:cNvPr id="660" name="Google Shape;660;p73"/>
          <p:cNvSpPr/>
          <p:nvPr/>
        </p:nvSpPr>
        <p:spPr>
          <a:xfrm>
            <a:off x="7409893" y="2984800"/>
            <a:ext cx="2920014" cy="1018713"/>
          </a:xfrm>
          <a:prstGeom prst="wedgeRoundRectCallout">
            <a:avLst>
              <a:gd fmla="val -190481" name="adj1"/>
              <a:gd fmla="val 59015" name="adj2"/>
              <a:gd fmla="val 16667" name="adj3"/>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u="sng">
                <a:solidFill>
                  <a:schemeClr val="dk1"/>
                </a:solidFill>
                <a:latin typeface="Calibri"/>
                <a:ea typeface="Calibri"/>
                <a:cs typeface="Calibri"/>
                <a:sym typeface="Calibri"/>
              </a:rPr>
              <a:t>CNF Normal form</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NT→ T </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NT → NT NT</a:t>
            </a:r>
            <a:endParaRPr sz="1800">
              <a:solidFill>
                <a:schemeClr val="lt1"/>
              </a:solidFill>
              <a:latin typeface="Calibri"/>
              <a:ea typeface="Calibri"/>
              <a:cs typeface="Calibri"/>
              <a:sym typeface="Calibri"/>
            </a:endParaRPr>
          </a:p>
        </p:txBody>
      </p:sp>
      <p:sp>
        <p:nvSpPr>
          <p:cNvPr id="661" name="Google Shape;661;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Solved problem</a:t>
            </a:r>
            <a:endParaRPr/>
          </a:p>
        </p:txBody>
      </p:sp>
      <p:pic>
        <p:nvPicPr>
          <p:cNvPr id="667" name="Google Shape;667;p74"/>
          <p:cNvPicPr preferRelativeResize="0"/>
          <p:nvPr/>
        </p:nvPicPr>
        <p:blipFill rotWithShape="1">
          <a:blip r:embed="rId3">
            <a:alphaModFix/>
          </a:blip>
          <a:srcRect b="0" l="0" r="0" t="0"/>
          <a:stretch/>
        </p:blipFill>
        <p:spPr>
          <a:xfrm>
            <a:off x="2680177" y="1469132"/>
            <a:ext cx="5069355" cy="4981574"/>
          </a:xfrm>
          <a:prstGeom prst="rect">
            <a:avLst/>
          </a:prstGeom>
          <a:noFill/>
          <a:ln>
            <a:noFill/>
          </a:ln>
        </p:spPr>
      </p:pic>
      <p:sp>
        <p:nvSpPr>
          <p:cNvPr id="668" name="Google Shape;668;p74"/>
          <p:cNvSpPr/>
          <p:nvPr/>
        </p:nvSpPr>
        <p:spPr>
          <a:xfrm>
            <a:off x="8433786" y="2833880"/>
            <a:ext cx="2920014" cy="1018713"/>
          </a:xfrm>
          <a:prstGeom prst="wedgeRoundRectCallout">
            <a:avLst>
              <a:gd fmla="val -49108" name="adj1"/>
              <a:gd fmla="val 19799" name="adj2"/>
              <a:gd fmla="val 16667" name="adj3"/>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u="sng">
                <a:solidFill>
                  <a:schemeClr val="dk1"/>
                </a:solidFill>
                <a:latin typeface="Calibri"/>
                <a:ea typeface="Calibri"/>
                <a:cs typeface="Calibri"/>
                <a:sym typeface="Calibri"/>
              </a:rPr>
              <a:t>CNF Normal form</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NT→ T </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NT → NT NT</a:t>
            </a:r>
            <a:endParaRPr sz="1800">
              <a:solidFill>
                <a:schemeClr val="lt1"/>
              </a:solidFill>
              <a:latin typeface="Calibri"/>
              <a:ea typeface="Calibri"/>
              <a:cs typeface="Calibri"/>
              <a:sym typeface="Calibri"/>
            </a:endParaRPr>
          </a:p>
        </p:txBody>
      </p:sp>
      <p:sp>
        <p:nvSpPr>
          <p:cNvPr id="669" name="Google Shape;669;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CNF Problem </a:t>
            </a:r>
            <a:endParaRPr/>
          </a:p>
        </p:txBody>
      </p:sp>
      <p:sp>
        <p:nvSpPr>
          <p:cNvPr id="675" name="Google Shape;675;p75"/>
          <p:cNvSpPr txBox="1"/>
          <p:nvPr/>
        </p:nvSpPr>
        <p:spPr>
          <a:xfrm>
            <a:off x="1358283" y="1500089"/>
            <a:ext cx="7936637" cy="458208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400"/>
              <a:buFont typeface="Arial"/>
              <a:buChar char="•"/>
            </a:pPr>
            <a:r>
              <a:rPr b="1" lang="en-IN" sz="1400">
                <a:solidFill>
                  <a:schemeClr val="dk1"/>
                </a:solidFill>
                <a:latin typeface="Times New Roman"/>
                <a:ea typeface="Times New Roman"/>
                <a:cs typeface="Times New Roman"/>
                <a:sym typeface="Times New Roman"/>
              </a:rPr>
              <a:t>Define the two normal forms that are to be converted from a context free grammar(CFG). Convert the following CFG to Chomsky normal form:            </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S→A/B/C</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A→aAa/B</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B→bB/bb</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C→baD/abD/aa</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D→ aCaa/D                                					 </a:t>
            </a:r>
            <a:endParaRPr sz="1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400"/>
              <a:buFont typeface="Arial"/>
              <a:buChar char="•"/>
            </a:pPr>
            <a:r>
              <a:rPr b="1" lang="en-IN" sz="1400">
                <a:solidFill>
                  <a:schemeClr val="dk1"/>
                </a:solidFill>
                <a:latin typeface="Times New Roman"/>
                <a:ea typeface="Times New Roman"/>
                <a:cs typeface="Times New Roman"/>
                <a:sym typeface="Times New Roman"/>
              </a:rPr>
              <a:t>Construct the following grammar in CNF:</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S→ ABC/BaB</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A →aA/BaC/aaa</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B →bBb/a/D</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C →CA/AC</a:t>
            </a:r>
            <a:endParaRPr sz="1400">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rPr b="1" lang="en-IN" sz="1400">
                <a:solidFill>
                  <a:schemeClr val="dk1"/>
                </a:solidFill>
                <a:latin typeface="Times New Roman"/>
                <a:ea typeface="Times New Roman"/>
                <a:cs typeface="Times New Roman"/>
                <a:sym typeface="Times New Roman"/>
              </a:rPr>
              <a:t>D→ ε      								 </a:t>
            </a:r>
            <a:endParaRPr sz="1400">
              <a:solidFill>
                <a:schemeClr val="dk1"/>
              </a:solidFill>
              <a:latin typeface="Calibri"/>
              <a:ea typeface="Calibri"/>
              <a:cs typeface="Calibri"/>
              <a:sym typeface="Calibri"/>
            </a:endParaRPr>
          </a:p>
        </p:txBody>
      </p:sp>
      <p:sp>
        <p:nvSpPr>
          <p:cNvPr id="676" name="Google Shape;676;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CNF Problem </a:t>
            </a:r>
            <a:endParaRPr/>
          </a:p>
        </p:txBody>
      </p:sp>
      <p:sp>
        <p:nvSpPr>
          <p:cNvPr id="682" name="Google Shape;682;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800"/>
              <a:buChar char="•"/>
            </a:pPr>
            <a:r>
              <a:rPr b="1" lang="en-IN" sz="1800">
                <a:latin typeface="Times New Roman"/>
                <a:ea typeface="Times New Roman"/>
                <a:cs typeface="Times New Roman"/>
                <a:sym typeface="Times New Roman"/>
              </a:rPr>
              <a:t>Convert the following grammar into CNF</a:t>
            </a:r>
            <a:endParaRPr sz="1800">
              <a:latin typeface="Calibri"/>
              <a:ea typeface="Calibri"/>
              <a:cs typeface="Calibri"/>
              <a:sym typeface="Calibri"/>
            </a:endParaRPr>
          </a:p>
          <a:p>
            <a:pPr indent="0" lvl="0" marL="457200" rtl="0" algn="l">
              <a:lnSpc>
                <a:spcPct val="100000"/>
              </a:lnSpc>
              <a:spcBef>
                <a:spcPts val="0"/>
              </a:spcBef>
              <a:spcAft>
                <a:spcPts val="0"/>
              </a:spcAft>
              <a:buClr>
                <a:schemeClr val="dk1"/>
              </a:buClr>
              <a:buSzPts val="1800"/>
              <a:buNone/>
            </a:pPr>
            <a:r>
              <a:rPr b="1" lang="en-IN" sz="1800">
                <a:latin typeface="Times New Roman"/>
                <a:ea typeface="Times New Roman"/>
                <a:cs typeface="Times New Roman"/>
                <a:sym typeface="Times New Roman"/>
              </a:rPr>
              <a:t>S → cBA</a:t>
            </a:r>
            <a:endParaRPr sz="1800">
              <a:latin typeface="Calibri"/>
              <a:ea typeface="Calibri"/>
              <a:cs typeface="Calibri"/>
              <a:sym typeface="Calibri"/>
            </a:endParaRPr>
          </a:p>
          <a:p>
            <a:pPr indent="0" lvl="0" marL="457200" rtl="0" algn="l">
              <a:lnSpc>
                <a:spcPct val="100000"/>
              </a:lnSpc>
              <a:spcBef>
                <a:spcPts val="0"/>
              </a:spcBef>
              <a:spcAft>
                <a:spcPts val="0"/>
              </a:spcAft>
              <a:buClr>
                <a:schemeClr val="dk1"/>
              </a:buClr>
              <a:buSzPts val="1800"/>
              <a:buNone/>
            </a:pPr>
            <a:r>
              <a:rPr b="1" lang="en-IN" sz="1800">
                <a:latin typeface="Times New Roman"/>
                <a:ea typeface="Times New Roman"/>
                <a:cs typeface="Times New Roman"/>
                <a:sym typeface="Times New Roman"/>
              </a:rPr>
              <a:t>S → A</a:t>
            </a:r>
            <a:endParaRPr sz="1800">
              <a:latin typeface="Calibri"/>
              <a:ea typeface="Calibri"/>
              <a:cs typeface="Calibri"/>
              <a:sym typeface="Calibri"/>
            </a:endParaRPr>
          </a:p>
          <a:p>
            <a:pPr indent="0" lvl="0" marL="457200" rtl="0" algn="l">
              <a:lnSpc>
                <a:spcPct val="100000"/>
              </a:lnSpc>
              <a:spcBef>
                <a:spcPts val="0"/>
              </a:spcBef>
              <a:spcAft>
                <a:spcPts val="0"/>
              </a:spcAft>
              <a:buClr>
                <a:schemeClr val="dk1"/>
              </a:buClr>
              <a:buSzPts val="1800"/>
              <a:buNone/>
            </a:pPr>
            <a:r>
              <a:rPr b="1" lang="en-IN" sz="1800">
                <a:latin typeface="Times New Roman"/>
                <a:ea typeface="Times New Roman"/>
                <a:cs typeface="Times New Roman"/>
                <a:sym typeface="Times New Roman"/>
              </a:rPr>
              <a:t>A → cB | AbbS</a:t>
            </a:r>
            <a:endParaRPr sz="1800">
              <a:latin typeface="Calibri"/>
              <a:ea typeface="Calibri"/>
              <a:cs typeface="Calibri"/>
              <a:sym typeface="Calibri"/>
            </a:endParaRPr>
          </a:p>
          <a:p>
            <a:pPr indent="0" lvl="0" marL="457200" rtl="0" algn="l">
              <a:lnSpc>
                <a:spcPct val="100000"/>
              </a:lnSpc>
              <a:spcBef>
                <a:spcPts val="0"/>
              </a:spcBef>
              <a:spcAft>
                <a:spcPts val="0"/>
              </a:spcAft>
              <a:buClr>
                <a:schemeClr val="dk1"/>
              </a:buClr>
              <a:buSzPts val="1800"/>
              <a:buNone/>
            </a:pPr>
            <a:r>
              <a:rPr b="1" lang="en-IN" sz="1800">
                <a:latin typeface="Times New Roman"/>
                <a:ea typeface="Times New Roman"/>
                <a:cs typeface="Times New Roman"/>
                <a:sym typeface="Times New Roman"/>
              </a:rPr>
              <a:t>B → aaa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IN" sz="1800">
                <a:latin typeface="Times New Roman"/>
                <a:ea typeface="Times New Roman"/>
                <a:cs typeface="Times New Roman"/>
                <a:sym typeface="Times New Roman"/>
              </a:rPr>
              <a:t>Construct a equivalent grammar G in CNF for the grammar G1 where</a:t>
            </a:r>
            <a:endParaRPr/>
          </a:p>
          <a:p>
            <a:pPr indent="0" lvl="0" marL="0" rtl="0" algn="l">
              <a:lnSpc>
                <a:spcPct val="90000"/>
              </a:lnSpc>
              <a:spcBef>
                <a:spcPts val="1000"/>
              </a:spcBef>
              <a:spcAft>
                <a:spcPts val="0"/>
              </a:spcAft>
              <a:buClr>
                <a:schemeClr val="dk1"/>
              </a:buClr>
              <a:buSzPts val="1800"/>
              <a:buNone/>
            </a:pPr>
            <a:r>
              <a:rPr b="1" lang="en-IN" sz="1800">
                <a:latin typeface="Times New Roman"/>
                <a:ea typeface="Times New Roman"/>
                <a:cs typeface="Times New Roman"/>
                <a:sym typeface="Times New Roman"/>
              </a:rPr>
              <a:t>G1=({S,A,B},{a,b},{S →ASB/ ε , A→ aAS/a, B→ SbS/A/bb},S)</a:t>
            </a:r>
            <a:endParaRPr/>
          </a:p>
        </p:txBody>
      </p:sp>
      <p:sp>
        <p:nvSpPr>
          <p:cNvPr id="683" name="Google Shape;683;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7"/>
          <p:cNvSpPr txBox="1"/>
          <p:nvPr>
            <p:ph type="title"/>
          </p:nvPr>
        </p:nvSpPr>
        <p:spPr>
          <a:xfrm>
            <a:off x="441232" y="3032510"/>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610B38"/>
              </a:buClr>
              <a:buSzPts val="6000"/>
              <a:buFont typeface="Arial"/>
              <a:buNone/>
            </a:pPr>
            <a:r>
              <a:rPr b="0" i="0" lang="en-IN">
                <a:solidFill>
                  <a:srgbClr val="610B38"/>
                </a:solidFill>
                <a:latin typeface="Arial"/>
                <a:ea typeface="Arial"/>
                <a:cs typeface="Arial"/>
                <a:sym typeface="Arial"/>
              </a:rPr>
              <a:t>Greibach Normal Form (GNF)</a:t>
            </a:r>
            <a:br>
              <a:rPr b="0" i="0" lang="en-IN">
                <a:solidFill>
                  <a:srgbClr val="610B38"/>
                </a:solidFill>
                <a:latin typeface="Arial"/>
                <a:ea typeface="Arial"/>
                <a:cs typeface="Arial"/>
                <a:sym typeface="Arial"/>
              </a:rPr>
            </a:br>
            <a:endParaRPr/>
          </a:p>
        </p:txBody>
      </p:sp>
      <p:sp>
        <p:nvSpPr>
          <p:cNvPr id="689" name="Google Shape;689;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IN">
                <a:solidFill>
                  <a:srgbClr val="610B38"/>
                </a:solidFill>
                <a:latin typeface="Arial"/>
                <a:ea typeface="Arial"/>
                <a:cs typeface="Arial"/>
                <a:sym typeface="Arial"/>
              </a:rPr>
              <a:t>Greibach Normal Form (GNF)</a:t>
            </a:r>
            <a:br>
              <a:rPr b="0" i="0" lang="en-IN">
                <a:solidFill>
                  <a:srgbClr val="610B38"/>
                </a:solidFill>
                <a:latin typeface="Arial"/>
                <a:ea typeface="Arial"/>
                <a:cs typeface="Arial"/>
                <a:sym typeface="Arial"/>
              </a:rPr>
            </a:br>
            <a:endParaRPr/>
          </a:p>
        </p:txBody>
      </p:sp>
      <p:sp>
        <p:nvSpPr>
          <p:cNvPr id="695" name="Google Shape;695;p78"/>
          <p:cNvSpPr txBox="1"/>
          <p:nvPr>
            <p:ph idx="1" type="body"/>
          </p:nvPr>
        </p:nvSpPr>
        <p:spPr>
          <a:xfrm>
            <a:off x="678402" y="139949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IN">
                <a:solidFill>
                  <a:srgbClr val="000000"/>
                </a:solidFill>
                <a:latin typeface="verdana"/>
                <a:ea typeface="verdana"/>
                <a:cs typeface="verdana"/>
                <a:sym typeface="verdana"/>
              </a:rPr>
              <a:t>GNF stands for Greibach normal form. A CFG(context free grammar) is in GNF(Greibach normal form) if all the production rules satisfy one of the following conditions:</a:t>
            </a:r>
            <a:endParaRPr/>
          </a:p>
        </p:txBody>
      </p:sp>
      <p:sp>
        <p:nvSpPr>
          <p:cNvPr id="696" name="Google Shape;696;p78"/>
          <p:cNvSpPr/>
          <p:nvPr/>
        </p:nvSpPr>
        <p:spPr>
          <a:xfrm>
            <a:off x="5939163" y="3429000"/>
            <a:ext cx="3710864" cy="164015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l">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 → ε</a:t>
            </a:r>
            <a:endParaRPr sz="1800">
              <a:solidFill>
                <a:schemeClr val="dk1"/>
              </a:solidFill>
              <a:latin typeface="Calibri"/>
              <a:ea typeface="Calibri"/>
              <a:cs typeface="Calibri"/>
              <a:sym typeface="Calibri"/>
            </a:endParaRPr>
          </a:p>
          <a:p>
            <a:pPr indent="-342900" lvl="0" marL="342900" marR="0" rtl="0" algn="l">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T (Eg. A → a)</a:t>
            </a:r>
            <a:endParaRPr sz="1800">
              <a:solidFill>
                <a:schemeClr val="dk1"/>
              </a:solidFill>
              <a:latin typeface="Calibri"/>
              <a:ea typeface="Calibri"/>
              <a:cs typeface="Calibri"/>
              <a:sym typeface="Calibri"/>
            </a:endParaRPr>
          </a:p>
          <a:p>
            <a:pPr indent="-342900" lvl="0" marL="342900" marR="0" rtl="0" algn="l">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 T (NT)* (Eg. A →aSBBA)</a:t>
            </a:r>
            <a:endParaRPr sz="1800">
              <a:solidFill>
                <a:schemeClr val="dk1"/>
              </a:solidFill>
              <a:latin typeface="Calibri"/>
              <a:ea typeface="Calibri"/>
              <a:cs typeface="Calibri"/>
              <a:sym typeface="Calibri"/>
            </a:endParaRPr>
          </a:p>
        </p:txBody>
      </p:sp>
      <p:sp>
        <p:nvSpPr>
          <p:cNvPr id="697" name="Google Shape;697;p78"/>
          <p:cNvSpPr/>
          <p:nvPr/>
        </p:nvSpPr>
        <p:spPr>
          <a:xfrm>
            <a:off x="985422" y="3591020"/>
            <a:ext cx="3586578" cy="1458156"/>
          </a:xfrm>
          <a:prstGeom prst="wedgeRectCallout">
            <a:avLst>
              <a:gd fmla="val 95129" name="adj1"/>
              <a:gd fmla="val -979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Let consider,</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NT = Non terminal (Eg. A,S,E..)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 = Terminal (Eg. a,b,0,1--)</a:t>
            </a:r>
            <a:endParaRPr/>
          </a:p>
        </p:txBody>
      </p:sp>
      <p:sp>
        <p:nvSpPr>
          <p:cNvPr id="698" name="Google Shape;698;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Steps to convert a CFG to GNF</a:t>
            </a:r>
            <a:endParaRPr/>
          </a:p>
        </p:txBody>
      </p:sp>
      <p:sp>
        <p:nvSpPr>
          <p:cNvPr id="704" name="Google Shape;704;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IN"/>
              <a:t>Eliminate null, unit and useless productions (Kindly refer previous slides).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IN"/>
              <a:t>Convert the given grammar into CNF form (Kindly refer previous slides).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IN"/>
              <a:t>Rename the Non Terminal as (A1,A2,A3,....)</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IN"/>
              <a:t>Check the production such that all production should be in the form A</a:t>
            </a:r>
            <a:r>
              <a:rPr baseline="-25000" lang="en-IN"/>
              <a:t>i</a:t>
            </a:r>
            <a:r>
              <a:rPr lang="en-IN"/>
              <a:t> →A</a:t>
            </a:r>
            <a:r>
              <a:rPr baseline="-25000" lang="en-IN"/>
              <a:t>j</a:t>
            </a:r>
            <a:r>
              <a:rPr lang="en-IN"/>
              <a:t> where(i ≤ j) .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IN"/>
              <a:t>If the production is not as per step 4, Replace the production as per </a:t>
            </a:r>
            <a:r>
              <a:rPr lang="en-IN">
                <a:solidFill>
                  <a:srgbClr val="FF0000"/>
                </a:solidFill>
              </a:rPr>
              <a:t>Lemma I or Lemma II</a:t>
            </a:r>
            <a:endParaRPr>
              <a:solidFill>
                <a:srgbClr val="FF0000"/>
              </a:solidFill>
            </a:endParaRPr>
          </a:p>
        </p:txBody>
      </p:sp>
      <p:sp>
        <p:nvSpPr>
          <p:cNvPr id="705" name="Google Shape;705;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Types of Grammar</a:t>
            </a:r>
            <a:endParaRPr/>
          </a:p>
        </p:txBody>
      </p:sp>
      <p:pic>
        <p:nvPicPr>
          <p:cNvPr id="185" name="Google Shape;185;p8"/>
          <p:cNvPicPr preferRelativeResize="0"/>
          <p:nvPr>
            <p:ph idx="1" type="body"/>
          </p:nvPr>
        </p:nvPicPr>
        <p:blipFill rotWithShape="1">
          <a:blip r:embed="rId3">
            <a:alphaModFix/>
          </a:blip>
          <a:srcRect b="0" l="0" r="0" t="0"/>
          <a:stretch/>
        </p:blipFill>
        <p:spPr>
          <a:xfrm>
            <a:off x="2847975" y="1758156"/>
            <a:ext cx="6496050" cy="4210050"/>
          </a:xfrm>
          <a:prstGeom prst="rect">
            <a:avLst/>
          </a:prstGeom>
          <a:noFill/>
          <a:ln>
            <a:noFill/>
          </a:ln>
        </p:spPr>
      </p:pic>
      <p:sp>
        <p:nvSpPr>
          <p:cNvPr id="186" name="Google Shape;18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Lemma I</a:t>
            </a:r>
            <a:endParaRPr/>
          </a:p>
        </p:txBody>
      </p:sp>
      <p:sp>
        <p:nvSpPr>
          <p:cNvPr id="711" name="Google Shape;711;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If G = (V,T,P,S) is a CFG and, the set of ‘A’ production belong to P are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			A → Aα       ------ (1)</a:t>
            </a:r>
            <a:endParaRPr/>
          </a:p>
          <a:p>
            <a:pPr indent="0" lvl="0" marL="0" rtl="0" algn="l">
              <a:lnSpc>
                <a:spcPct val="90000"/>
              </a:lnSpc>
              <a:spcBef>
                <a:spcPts val="1000"/>
              </a:spcBef>
              <a:spcAft>
                <a:spcPts val="0"/>
              </a:spcAft>
              <a:buClr>
                <a:schemeClr val="dk1"/>
              </a:buClr>
              <a:buSzPts val="2800"/>
              <a:buNone/>
            </a:pPr>
            <a:r>
              <a:rPr lang="en-IN"/>
              <a:t>			A → β</a:t>
            </a:r>
            <a:r>
              <a:rPr baseline="-25000" lang="en-IN"/>
              <a:t>1 </a:t>
            </a:r>
            <a:r>
              <a:rPr lang="en-IN"/>
              <a:t> |</a:t>
            </a:r>
            <a:r>
              <a:rPr baseline="-25000" lang="en-IN"/>
              <a:t> </a:t>
            </a:r>
            <a:r>
              <a:rPr lang="en-IN"/>
              <a:t>β</a:t>
            </a:r>
            <a:r>
              <a:rPr baseline="-25000" lang="en-IN"/>
              <a:t>2 </a:t>
            </a:r>
            <a:r>
              <a:rPr lang="en-IN"/>
              <a:t>|</a:t>
            </a:r>
            <a:r>
              <a:rPr baseline="-25000" lang="en-IN"/>
              <a:t> </a:t>
            </a:r>
            <a:r>
              <a:rPr lang="en-IN"/>
              <a:t>β</a:t>
            </a:r>
            <a:r>
              <a:rPr baseline="-25000" lang="en-IN"/>
              <a:t>3 </a:t>
            </a:r>
            <a:r>
              <a:rPr lang="en-IN"/>
              <a:t>|</a:t>
            </a:r>
            <a:r>
              <a:rPr baseline="-25000" lang="en-IN"/>
              <a:t> </a:t>
            </a:r>
            <a:r>
              <a:rPr lang="en-IN"/>
              <a:t>β</a:t>
            </a:r>
            <a:r>
              <a:rPr baseline="-25000" lang="en-IN"/>
              <a:t>4  ----- </a:t>
            </a:r>
            <a:r>
              <a:rPr lang="en-IN"/>
              <a:t>|</a:t>
            </a:r>
            <a:r>
              <a:rPr baseline="-25000" lang="en-IN"/>
              <a:t> </a:t>
            </a:r>
            <a:r>
              <a:rPr lang="en-IN"/>
              <a:t>β</a:t>
            </a:r>
            <a:r>
              <a:rPr baseline="-25000" lang="en-IN"/>
              <a:t>n </a:t>
            </a:r>
            <a:r>
              <a:rPr lang="en-IN"/>
              <a:t>------ (2)</a:t>
            </a:r>
            <a:endParaRPr/>
          </a:p>
          <a:p>
            <a:pPr indent="0" lvl="0" marL="0" rtl="0" algn="l">
              <a:lnSpc>
                <a:spcPct val="90000"/>
              </a:lnSpc>
              <a:spcBef>
                <a:spcPts val="1000"/>
              </a:spcBef>
              <a:spcAft>
                <a:spcPts val="0"/>
              </a:spcAft>
              <a:buClr>
                <a:schemeClr val="dk1"/>
              </a:buClr>
              <a:buSzPts val="2800"/>
              <a:buNone/>
            </a:pPr>
            <a:r>
              <a:rPr lang="en-IN"/>
              <a:t>then Let G’ = (V’,T,P’,S)</a:t>
            </a:r>
            <a:endParaRPr/>
          </a:p>
          <a:p>
            <a:pPr indent="0" lvl="0" marL="0" rtl="0" algn="l">
              <a:lnSpc>
                <a:spcPct val="90000"/>
              </a:lnSpc>
              <a:spcBef>
                <a:spcPts val="1000"/>
              </a:spcBef>
              <a:spcAft>
                <a:spcPts val="0"/>
              </a:spcAft>
              <a:buClr>
                <a:schemeClr val="dk1"/>
              </a:buClr>
              <a:buSzPts val="2800"/>
              <a:buNone/>
            </a:pPr>
            <a:r>
              <a:rPr lang="en-IN"/>
              <a:t>Where P’ be</a:t>
            </a:r>
            <a:endParaRPr/>
          </a:p>
          <a:p>
            <a:pPr indent="0" lvl="0" marL="0" rtl="0" algn="l">
              <a:lnSpc>
                <a:spcPct val="90000"/>
              </a:lnSpc>
              <a:spcBef>
                <a:spcPts val="1000"/>
              </a:spcBef>
              <a:spcAft>
                <a:spcPts val="0"/>
              </a:spcAft>
              <a:buClr>
                <a:schemeClr val="dk1"/>
              </a:buClr>
              <a:buSzPts val="2800"/>
              <a:buNone/>
            </a:pPr>
            <a:r>
              <a:rPr lang="en-IN"/>
              <a:t>			</a:t>
            </a:r>
            <a:r>
              <a:rPr lang="en-IN">
                <a:highlight>
                  <a:srgbClr val="FFFF00"/>
                </a:highlight>
              </a:rPr>
              <a:t>A → β</a:t>
            </a:r>
            <a:r>
              <a:rPr baseline="-25000" lang="en-IN">
                <a:highlight>
                  <a:srgbClr val="FFFF00"/>
                </a:highlight>
              </a:rPr>
              <a:t>1</a:t>
            </a:r>
            <a:r>
              <a:rPr lang="en-IN">
                <a:highlight>
                  <a:srgbClr val="FFFF00"/>
                </a:highlight>
              </a:rPr>
              <a:t> α</a:t>
            </a:r>
            <a:r>
              <a:rPr baseline="-25000" lang="en-IN">
                <a:highlight>
                  <a:srgbClr val="FFFF00"/>
                </a:highlight>
              </a:rPr>
              <a:t> </a:t>
            </a:r>
            <a:r>
              <a:rPr lang="en-IN">
                <a:highlight>
                  <a:srgbClr val="FFFF00"/>
                </a:highlight>
              </a:rPr>
              <a:t> |</a:t>
            </a:r>
            <a:r>
              <a:rPr baseline="-25000" lang="en-IN">
                <a:highlight>
                  <a:srgbClr val="FFFF00"/>
                </a:highlight>
              </a:rPr>
              <a:t> </a:t>
            </a:r>
            <a:r>
              <a:rPr lang="en-IN">
                <a:highlight>
                  <a:srgbClr val="FFFF00"/>
                </a:highlight>
              </a:rPr>
              <a:t>β</a:t>
            </a:r>
            <a:r>
              <a:rPr baseline="-25000" lang="en-IN">
                <a:highlight>
                  <a:srgbClr val="FFFF00"/>
                </a:highlight>
              </a:rPr>
              <a:t>2 </a:t>
            </a:r>
            <a:r>
              <a:rPr lang="en-IN">
                <a:highlight>
                  <a:srgbClr val="FFFF00"/>
                </a:highlight>
              </a:rPr>
              <a:t>α |</a:t>
            </a:r>
            <a:r>
              <a:rPr baseline="-25000" lang="en-IN">
                <a:highlight>
                  <a:srgbClr val="FFFF00"/>
                </a:highlight>
              </a:rPr>
              <a:t> </a:t>
            </a:r>
            <a:r>
              <a:rPr lang="en-IN">
                <a:highlight>
                  <a:srgbClr val="FFFF00"/>
                </a:highlight>
              </a:rPr>
              <a:t>β</a:t>
            </a:r>
            <a:r>
              <a:rPr baseline="-25000" lang="en-IN">
                <a:highlight>
                  <a:srgbClr val="FFFF00"/>
                </a:highlight>
              </a:rPr>
              <a:t>3 </a:t>
            </a:r>
            <a:r>
              <a:rPr lang="en-IN">
                <a:highlight>
                  <a:srgbClr val="FFFF00"/>
                </a:highlight>
              </a:rPr>
              <a:t>α |</a:t>
            </a:r>
            <a:r>
              <a:rPr baseline="-25000" lang="en-IN">
                <a:highlight>
                  <a:srgbClr val="FFFF00"/>
                </a:highlight>
              </a:rPr>
              <a:t> </a:t>
            </a:r>
            <a:r>
              <a:rPr lang="en-IN">
                <a:highlight>
                  <a:srgbClr val="FFFF00"/>
                </a:highlight>
              </a:rPr>
              <a:t>β</a:t>
            </a:r>
            <a:r>
              <a:rPr baseline="-25000" lang="en-IN">
                <a:highlight>
                  <a:srgbClr val="FFFF00"/>
                </a:highlight>
              </a:rPr>
              <a:t>4 </a:t>
            </a:r>
            <a:r>
              <a:rPr lang="en-IN">
                <a:highlight>
                  <a:srgbClr val="FFFF00"/>
                </a:highlight>
              </a:rPr>
              <a:t>α</a:t>
            </a:r>
            <a:r>
              <a:rPr baseline="-25000" lang="en-IN">
                <a:highlight>
                  <a:srgbClr val="FFFF00"/>
                </a:highlight>
              </a:rPr>
              <a:t> ----- </a:t>
            </a:r>
            <a:r>
              <a:rPr lang="en-IN">
                <a:highlight>
                  <a:srgbClr val="FFFF00"/>
                </a:highlight>
              </a:rPr>
              <a:t>|</a:t>
            </a:r>
            <a:r>
              <a:rPr baseline="-25000" lang="en-IN">
                <a:highlight>
                  <a:srgbClr val="FFFF00"/>
                </a:highlight>
              </a:rPr>
              <a:t> </a:t>
            </a:r>
            <a:r>
              <a:rPr lang="en-IN">
                <a:highlight>
                  <a:srgbClr val="FFFF00"/>
                </a:highlight>
              </a:rPr>
              <a:t>β</a:t>
            </a:r>
            <a:r>
              <a:rPr baseline="-25000" lang="en-IN">
                <a:highlight>
                  <a:srgbClr val="FFFF00"/>
                </a:highlight>
              </a:rPr>
              <a:t>n</a:t>
            </a:r>
            <a:r>
              <a:rPr lang="en-IN">
                <a:highlight>
                  <a:srgbClr val="FFFF00"/>
                </a:highlight>
              </a:rPr>
              <a:t> α</a:t>
            </a:r>
            <a:endParaRPr>
              <a:highlight>
                <a:srgbClr val="FFFF00"/>
              </a:highlight>
            </a:endParaRPr>
          </a:p>
        </p:txBody>
      </p:sp>
      <p:sp>
        <p:nvSpPr>
          <p:cNvPr id="712" name="Google Shape;712;p80"/>
          <p:cNvSpPr/>
          <p:nvPr/>
        </p:nvSpPr>
        <p:spPr>
          <a:xfrm>
            <a:off x="8131945" y="5796995"/>
            <a:ext cx="2894121" cy="51490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By sub. (2) in (1)</a:t>
            </a:r>
            <a:endParaRPr sz="1800">
              <a:solidFill>
                <a:schemeClr val="lt1"/>
              </a:solidFill>
              <a:latin typeface="Calibri"/>
              <a:ea typeface="Calibri"/>
              <a:cs typeface="Calibri"/>
              <a:sym typeface="Calibri"/>
            </a:endParaRPr>
          </a:p>
        </p:txBody>
      </p:sp>
      <p:sp>
        <p:nvSpPr>
          <p:cNvPr id="713" name="Google Shape;713;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Lemma II</a:t>
            </a:r>
            <a:endParaRPr/>
          </a:p>
        </p:txBody>
      </p:sp>
      <p:sp>
        <p:nvSpPr>
          <p:cNvPr id="719" name="Google Shape;719;p81"/>
          <p:cNvSpPr txBox="1"/>
          <p:nvPr>
            <p:ph idx="1" type="body"/>
          </p:nvPr>
        </p:nvSpPr>
        <p:spPr>
          <a:xfrm>
            <a:off x="838200" y="1389888"/>
            <a:ext cx="10515600" cy="47870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If G = (V,T,P,S) is a CFG and, the set of ‘A’ production belong to P are</a:t>
            </a:r>
            <a:endParaRPr/>
          </a:p>
          <a:p>
            <a:pPr indent="0" lvl="0" marL="0" rtl="0" algn="l">
              <a:lnSpc>
                <a:spcPct val="90000"/>
              </a:lnSpc>
              <a:spcBef>
                <a:spcPts val="1000"/>
              </a:spcBef>
              <a:spcAft>
                <a:spcPts val="0"/>
              </a:spcAft>
              <a:buClr>
                <a:schemeClr val="dk1"/>
              </a:buClr>
              <a:buSzPts val="2800"/>
              <a:buNone/>
            </a:pPr>
            <a:r>
              <a:rPr lang="en-IN"/>
              <a:t>	A → Aα</a:t>
            </a:r>
            <a:r>
              <a:rPr baseline="-25000" lang="en-IN"/>
              <a:t>1 </a:t>
            </a:r>
            <a:r>
              <a:rPr lang="en-IN"/>
              <a:t> | Aα</a:t>
            </a:r>
            <a:r>
              <a:rPr baseline="-25000" lang="en-IN"/>
              <a:t>2 </a:t>
            </a:r>
            <a:r>
              <a:rPr lang="en-IN"/>
              <a:t>| Aα</a:t>
            </a:r>
            <a:r>
              <a:rPr baseline="-25000" lang="en-IN"/>
              <a:t>3  -----</a:t>
            </a:r>
            <a:r>
              <a:rPr lang="en-IN"/>
              <a:t>|</a:t>
            </a:r>
            <a:r>
              <a:rPr baseline="-25000" lang="en-IN"/>
              <a:t> </a:t>
            </a:r>
            <a:r>
              <a:rPr lang="en-IN"/>
              <a:t>Aα</a:t>
            </a:r>
            <a:r>
              <a:rPr baseline="-25000" lang="en-IN"/>
              <a:t>m </a:t>
            </a:r>
            <a:r>
              <a:rPr lang="en-IN"/>
              <a:t>|</a:t>
            </a:r>
            <a:r>
              <a:rPr baseline="-25000" lang="en-IN"/>
              <a:t> </a:t>
            </a:r>
            <a:r>
              <a:rPr lang="en-IN"/>
              <a:t>β</a:t>
            </a:r>
            <a:r>
              <a:rPr baseline="-25000" lang="en-IN"/>
              <a:t>1 </a:t>
            </a:r>
            <a:r>
              <a:rPr lang="en-IN"/>
              <a:t>|</a:t>
            </a:r>
            <a:r>
              <a:rPr baseline="-25000" lang="en-IN"/>
              <a:t> </a:t>
            </a:r>
            <a:r>
              <a:rPr lang="en-IN"/>
              <a:t>β</a:t>
            </a:r>
            <a:r>
              <a:rPr baseline="-25000" lang="en-IN"/>
              <a:t>2 </a:t>
            </a:r>
            <a:r>
              <a:rPr lang="en-IN"/>
              <a:t>|</a:t>
            </a:r>
            <a:r>
              <a:rPr baseline="-25000" lang="en-IN"/>
              <a:t> </a:t>
            </a:r>
            <a:r>
              <a:rPr lang="en-IN"/>
              <a:t>β</a:t>
            </a:r>
            <a:r>
              <a:rPr baseline="-25000" lang="en-IN"/>
              <a:t>1 </a:t>
            </a:r>
            <a:r>
              <a:rPr lang="en-IN"/>
              <a:t>------ |</a:t>
            </a:r>
            <a:r>
              <a:rPr baseline="-25000" lang="en-IN"/>
              <a:t> </a:t>
            </a:r>
            <a:r>
              <a:rPr lang="en-IN"/>
              <a:t>β</a:t>
            </a:r>
            <a:r>
              <a:rPr baseline="-25000" lang="en-IN"/>
              <a:t>n</a:t>
            </a:r>
            <a:endParaRPr/>
          </a:p>
          <a:p>
            <a:pPr indent="0" lvl="0" marL="0" rtl="0" algn="l">
              <a:lnSpc>
                <a:spcPct val="90000"/>
              </a:lnSpc>
              <a:spcBef>
                <a:spcPts val="1000"/>
              </a:spcBef>
              <a:spcAft>
                <a:spcPts val="0"/>
              </a:spcAft>
              <a:buClr>
                <a:schemeClr val="dk1"/>
              </a:buClr>
              <a:buSzPts val="2800"/>
              <a:buNone/>
            </a:pPr>
            <a:r>
              <a:rPr lang="en-IN"/>
              <a:t>Then introduce a new non-terminal X</a:t>
            </a:r>
            <a:endParaRPr/>
          </a:p>
          <a:p>
            <a:pPr indent="0" lvl="0" marL="0" rtl="0" algn="l">
              <a:lnSpc>
                <a:spcPct val="90000"/>
              </a:lnSpc>
              <a:spcBef>
                <a:spcPts val="1000"/>
              </a:spcBef>
              <a:spcAft>
                <a:spcPts val="0"/>
              </a:spcAft>
              <a:buClr>
                <a:schemeClr val="dk1"/>
              </a:buClr>
              <a:buSzPts val="2800"/>
              <a:buNone/>
            </a:pPr>
            <a:r>
              <a:rPr lang="en-IN"/>
              <a:t>So,Let G’ = (V’,T,P’,S) , Where V’ =  (V ∪ X)</a:t>
            </a:r>
            <a:endParaRPr/>
          </a:p>
          <a:p>
            <a:pPr indent="0" lvl="0" marL="0" rtl="0" algn="l">
              <a:lnSpc>
                <a:spcPct val="90000"/>
              </a:lnSpc>
              <a:spcBef>
                <a:spcPts val="1000"/>
              </a:spcBef>
              <a:spcAft>
                <a:spcPts val="0"/>
              </a:spcAft>
              <a:buClr>
                <a:schemeClr val="dk1"/>
              </a:buClr>
              <a:buSzPts val="2800"/>
              <a:buNone/>
            </a:pPr>
            <a:r>
              <a:rPr lang="en-IN"/>
              <a:t>Where P’ can be formed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			</a:t>
            </a:r>
            <a:endParaRPr>
              <a:highlight>
                <a:srgbClr val="FFFF00"/>
              </a:highlight>
            </a:endParaRPr>
          </a:p>
        </p:txBody>
      </p:sp>
      <p:sp>
        <p:nvSpPr>
          <p:cNvPr id="720" name="Google Shape;720;p81"/>
          <p:cNvSpPr/>
          <p:nvPr/>
        </p:nvSpPr>
        <p:spPr>
          <a:xfrm>
            <a:off x="4007387" y="4005072"/>
            <a:ext cx="3273552" cy="105156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 → β</a:t>
            </a:r>
            <a:r>
              <a:rPr baseline="-25000" lang="en-IN" sz="1800">
                <a:solidFill>
                  <a:schemeClr val="dk1"/>
                </a:solidFill>
                <a:latin typeface="Calibri"/>
                <a:ea typeface="Calibri"/>
                <a:cs typeface="Calibri"/>
                <a:sym typeface="Calibri"/>
              </a:rPr>
              <a:t>i</a:t>
            </a:r>
            <a:r>
              <a:rPr lang="en-IN" sz="1800">
                <a:solidFill>
                  <a:schemeClr val="dk1"/>
                </a:solidFill>
                <a:latin typeface="Calibri"/>
                <a:ea typeface="Calibri"/>
                <a:cs typeface="Calibri"/>
                <a:sym typeface="Calibri"/>
              </a:rPr>
              <a:t>    (1 ≤ i ≤ 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 → β</a:t>
            </a:r>
            <a:r>
              <a:rPr baseline="-25000" lang="en-IN" sz="1800">
                <a:solidFill>
                  <a:schemeClr val="dk1"/>
                </a:solidFill>
                <a:latin typeface="Calibri"/>
                <a:ea typeface="Calibri"/>
                <a:cs typeface="Calibri"/>
                <a:sym typeface="Calibri"/>
              </a:rPr>
              <a:t>i </a:t>
            </a:r>
            <a:r>
              <a:rPr lang="en-IN" sz="1800">
                <a:solidFill>
                  <a:schemeClr val="dk1"/>
                </a:solidFill>
                <a:latin typeface="Calibri"/>
                <a:ea typeface="Calibri"/>
                <a:cs typeface="Calibri"/>
                <a:sym typeface="Calibri"/>
              </a:rPr>
              <a:t>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721" name="Google Shape;721;p81"/>
          <p:cNvSpPr/>
          <p:nvPr/>
        </p:nvSpPr>
        <p:spPr>
          <a:xfrm>
            <a:off x="4007387" y="5343944"/>
            <a:ext cx="3273552" cy="105156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X → α</a:t>
            </a:r>
            <a:r>
              <a:rPr baseline="-25000" lang="en-IN" sz="1800">
                <a:solidFill>
                  <a:schemeClr val="dk1"/>
                </a:solidFill>
                <a:latin typeface="Calibri"/>
                <a:ea typeface="Calibri"/>
                <a:cs typeface="Calibri"/>
                <a:sym typeface="Calibri"/>
              </a:rPr>
              <a:t>j</a:t>
            </a:r>
            <a:r>
              <a:rPr lang="en-IN" sz="1800">
                <a:solidFill>
                  <a:schemeClr val="dk1"/>
                </a:solidFill>
                <a:latin typeface="Calibri"/>
                <a:ea typeface="Calibri"/>
                <a:cs typeface="Calibri"/>
                <a:sym typeface="Calibri"/>
              </a:rPr>
              <a:t>    (1 ≤ j ≤ m)</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X → α</a:t>
            </a:r>
            <a:r>
              <a:rPr baseline="-25000" lang="en-IN" sz="1800">
                <a:solidFill>
                  <a:schemeClr val="dk1"/>
                </a:solidFill>
                <a:latin typeface="Calibri"/>
                <a:ea typeface="Calibri"/>
                <a:cs typeface="Calibri"/>
                <a:sym typeface="Calibri"/>
              </a:rPr>
              <a:t>j </a:t>
            </a:r>
            <a:r>
              <a:rPr lang="en-IN" sz="1800">
                <a:solidFill>
                  <a:schemeClr val="dk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722" name="Google Shape;722;p81"/>
          <p:cNvSpPr/>
          <p:nvPr/>
        </p:nvSpPr>
        <p:spPr>
          <a:xfrm>
            <a:off x="6454066" y="4305783"/>
            <a:ext cx="435006" cy="346116"/>
          </a:xfrm>
          <a:prstGeom prst="ellips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723" name="Google Shape;723;p81"/>
          <p:cNvSpPr/>
          <p:nvPr/>
        </p:nvSpPr>
        <p:spPr>
          <a:xfrm>
            <a:off x="6454066" y="5696666"/>
            <a:ext cx="435006" cy="346116"/>
          </a:xfrm>
          <a:prstGeom prst="ellipse">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724" name="Google Shape;724;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Solved problem (1)</a:t>
            </a:r>
            <a:endParaRPr/>
          </a:p>
        </p:txBody>
      </p:sp>
      <p:sp>
        <p:nvSpPr>
          <p:cNvPr id="730" name="Google Shape;730;p82"/>
          <p:cNvSpPr txBox="1"/>
          <p:nvPr/>
        </p:nvSpPr>
        <p:spPr>
          <a:xfrm>
            <a:off x="479395" y="1434444"/>
            <a:ext cx="9721049"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Convert the following to GNF</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S→AB</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 →BS|b</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B →SA|a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Solution: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Step 1 &amp; 2 : The given grammar is in CNF form</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Step 3: Renaming the production, Let S = A</a:t>
            </a:r>
            <a:r>
              <a:rPr baseline="-25000" lang="en-IN" sz="18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A = A</a:t>
            </a:r>
            <a:r>
              <a:rPr baseline="-25000" lang="en-IN" sz="18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B = A</a:t>
            </a:r>
            <a:r>
              <a:rPr baseline="-25000" lang="en-IN" sz="1800">
                <a:solidFill>
                  <a:schemeClr val="dk1"/>
                </a:solidFill>
                <a:latin typeface="Calibri"/>
                <a:ea typeface="Calibri"/>
                <a:cs typeface="Calibri"/>
                <a:sym typeface="Calibri"/>
              </a:rPr>
              <a:t>3</a:t>
            </a:r>
            <a:endParaRPr/>
          </a:p>
          <a:p>
            <a:pPr indent="0" lvl="5" marL="228600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A</a:t>
            </a:r>
            <a:r>
              <a:rPr b="0" baseline="-25000" i="0" lang="en-IN" sz="1800" u="none" cap="none" strike="noStrike">
                <a:solidFill>
                  <a:schemeClr val="dk1"/>
                </a:solidFill>
                <a:latin typeface="Calibri"/>
                <a:ea typeface="Calibri"/>
                <a:cs typeface="Calibri"/>
                <a:sym typeface="Calibri"/>
              </a:rPr>
              <a:t>1 </a:t>
            </a:r>
            <a:r>
              <a:rPr b="0" i="0" lang="en-IN" sz="1800" u="none" cap="none" strike="noStrike">
                <a:solidFill>
                  <a:schemeClr val="dk1"/>
                </a:solidFill>
                <a:latin typeface="Calibri"/>
                <a:ea typeface="Calibri"/>
                <a:cs typeface="Calibri"/>
                <a:sym typeface="Calibri"/>
              </a:rPr>
              <a:t>→ A</a:t>
            </a:r>
            <a:r>
              <a:rPr b="0" baseline="-25000" i="0" lang="en-IN" sz="1800" u="none" cap="none" strike="noStrike">
                <a:solidFill>
                  <a:schemeClr val="dk1"/>
                </a:solidFill>
                <a:latin typeface="Calibri"/>
                <a:ea typeface="Calibri"/>
                <a:cs typeface="Calibri"/>
                <a:sym typeface="Calibri"/>
              </a:rPr>
              <a:t>2</a:t>
            </a:r>
            <a:r>
              <a:rPr b="0" i="0" lang="en-IN" sz="1800" u="none" cap="none" strike="noStrike">
                <a:solidFill>
                  <a:schemeClr val="dk1"/>
                </a:solidFill>
                <a:latin typeface="Calibri"/>
                <a:ea typeface="Calibri"/>
                <a:cs typeface="Calibri"/>
                <a:sym typeface="Calibri"/>
              </a:rPr>
              <a:t> A</a:t>
            </a:r>
            <a:r>
              <a:rPr b="0" baseline="-25000" i="0" lang="en-IN" sz="1800" u="none" cap="none" strike="noStrike">
                <a:solidFill>
                  <a:schemeClr val="dk1"/>
                </a:solidFill>
                <a:latin typeface="Calibri"/>
                <a:ea typeface="Calibri"/>
                <a:cs typeface="Calibri"/>
                <a:sym typeface="Calibri"/>
              </a:rPr>
              <a:t>3       </a:t>
            </a:r>
            <a:r>
              <a:rPr b="0" i="0" lang="en-IN" sz="1800" u="none" cap="none" strike="noStrike">
                <a:solidFill>
                  <a:schemeClr val="dk1"/>
                </a:solidFill>
                <a:latin typeface="Calibri"/>
                <a:ea typeface="Calibri"/>
                <a:cs typeface="Calibri"/>
                <a:sym typeface="Calibri"/>
              </a:rPr>
              <a:t>---- (1)</a:t>
            </a:r>
            <a:r>
              <a:rPr b="0" baseline="-25000" i="0" lang="en-IN"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A</a:t>
            </a:r>
            <a:r>
              <a:rPr b="0" baseline="-25000" i="0" lang="en-IN" sz="1800" u="none" cap="none" strike="noStrike">
                <a:solidFill>
                  <a:schemeClr val="dk1"/>
                </a:solidFill>
                <a:latin typeface="Calibri"/>
                <a:ea typeface="Calibri"/>
                <a:cs typeface="Calibri"/>
                <a:sym typeface="Calibri"/>
              </a:rPr>
              <a:t>2 </a:t>
            </a:r>
            <a:r>
              <a:rPr b="0" i="0" lang="en-IN" sz="1800" u="none" cap="none" strike="noStrike">
                <a:solidFill>
                  <a:schemeClr val="dk1"/>
                </a:solidFill>
                <a:latin typeface="Calibri"/>
                <a:ea typeface="Calibri"/>
                <a:cs typeface="Calibri"/>
                <a:sym typeface="Calibri"/>
              </a:rPr>
              <a:t>→ A</a:t>
            </a:r>
            <a:r>
              <a:rPr b="0" baseline="-25000" i="0" lang="en-IN" sz="1800" u="none" cap="none" strike="noStrike">
                <a:solidFill>
                  <a:schemeClr val="dk1"/>
                </a:solidFill>
                <a:latin typeface="Calibri"/>
                <a:ea typeface="Calibri"/>
                <a:cs typeface="Calibri"/>
                <a:sym typeface="Calibri"/>
              </a:rPr>
              <a:t>3</a:t>
            </a:r>
            <a:r>
              <a:rPr b="0" i="0" lang="en-IN" sz="1800" u="none" cap="none" strike="noStrike">
                <a:solidFill>
                  <a:schemeClr val="dk1"/>
                </a:solidFill>
                <a:latin typeface="Calibri"/>
                <a:ea typeface="Calibri"/>
                <a:cs typeface="Calibri"/>
                <a:sym typeface="Calibri"/>
              </a:rPr>
              <a:t> A</a:t>
            </a:r>
            <a:r>
              <a:rPr b="0" baseline="-25000" i="0" lang="en-IN" sz="1800" u="none" cap="none" strike="noStrike">
                <a:solidFill>
                  <a:schemeClr val="dk1"/>
                </a:solidFill>
                <a:latin typeface="Calibri"/>
                <a:ea typeface="Calibri"/>
                <a:cs typeface="Calibri"/>
                <a:sym typeface="Calibri"/>
              </a:rPr>
              <a:t>1 </a:t>
            </a:r>
            <a:r>
              <a:rPr b="0" i="0" lang="en-IN" sz="1800" u="none" cap="none" strike="noStrike">
                <a:solidFill>
                  <a:schemeClr val="dk1"/>
                </a:solidFill>
                <a:latin typeface="Calibri"/>
                <a:ea typeface="Calibri"/>
                <a:cs typeface="Calibri"/>
                <a:sym typeface="Calibri"/>
              </a:rPr>
              <a:t>|b ---- (2)</a:t>
            </a:r>
            <a:r>
              <a:rPr b="0" baseline="-25000" i="0" lang="en-IN"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A</a:t>
            </a:r>
            <a:r>
              <a:rPr b="0" baseline="-25000" i="0" lang="en-IN" sz="1800" u="none" cap="none" strike="noStrike">
                <a:solidFill>
                  <a:schemeClr val="dk1"/>
                </a:solidFill>
                <a:latin typeface="Calibri"/>
                <a:ea typeface="Calibri"/>
                <a:cs typeface="Calibri"/>
                <a:sym typeface="Calibri"/>
              </a:rPr>
              <a:t>3</a:t>
            </a:r>
            <a:r>
              <a:rPr b="0" i="0" lang="en-IN" sz="1800" u="none" cap="none" strike="noStrike">
                <a:solidFill>
                  <a:schemeClr val="dk1"/>
                </a:solidFill>
                <a:latin typeface="Calibri"/>
                <a:ea typeface="Calibri"/>
                <a:cs typeface="Calibri"/>
                <a:sym typeface="Calibri"/>
              </a:rPr>
              <a:t> → A</a:t>
            </a:r>
            <a:r>
              <a:rPr b="0" baseline="-25000" i="0" lang="en-IN" sz="1800" u="none" cap="none" strike="noStrike">
                <a:solidFill>
                  <a:schemeClr val="dk1"/>
                </a:solidFill>
                <a:latin typeface="Calibri"/>
                <a:ea typeface="Calibri"/>
                <a:cs typeface="Calibri"/>
                <a:sym typeface="Calibri"/>
              </a:rPr>
              <a:t>1 </a:t>
            </a:r>
            <a:r>
              <a:rPr b="0" i="0" lang="en-IN" sz="1800" u="none" cap="none" strike="noStrike">
                <a:solidFill>
                  <a:schemeClr val="dk1"/>
                </a:solidFill>
                <a:latin typeface="Calibri"/>
                <a:ea typeface="Calibri"/>
                <a:cs typeface="Calibri"/>
                <a:sym typeface="Calibri"/>
              </a:rPr>
              <a:t>A</a:t>
            </a:r>
            <a:r>
              <a:rPr b="0" baseline="-25000" i="0" lang="en-IN" sz="1800" u="none" cap="none" strike="noStrike">
                <a:solidFill>
                  <a:schemeClr val="dk1"/>
                </a:solidFill>
                <a:latin typeface="Calibri"/>
                <a:ea typeface="Calibri"/>
                <a:cs typeface="Calibri"/>
                <a:sym typeface="Calibri"/>
              </a:rPr>
              <a:t>2 </a:t>
            </a:r>
            <a:r>
              <a:rPr b="0" i="0" lang="en-IN" sz="1800" u="none" cap="none" strike="noStrike">
                <a:solidFill>
                  <a:schemeClr val="dk1"/>
                </a:solidFill>
                <a:latin typeface="Calibri"/>
                <a:ea typeface="Calibri"/>
                <a:cs typeface="Calibri"/>
                <a:sym typeface="Calibri"/>
              </a:rPr>
              <a:t>|a ---- (3)</a:t>
            </a:r>
            <a:r>
              <a:rPr b="0" baseline="-25000" i="0" lang="en-IN" sz="1800" u="none" cap="none" strike="noStrike">
                <a:solidFill>
                  <a:schemeClr val="dk1"/>
                </a:solidFill>
                <a:latin typeface="Calibri"/>
                <a:ea typeface="Calibri"/>
                <a:cs typeface="Calibri"/>
                <a:sym typeface="Calibri"/>
              </a:rPr>
              <a:t>  </a:t>
            </a:r>
            <a:endParaRPr/>
          </a:p>
          <a:p>
            <a:pPr indent="0" lvl="5" marL="2286000" marR="0" rtl="0" algn="l">
              <a:spcBef>
                <a:spcPts val="0"/>
              </a:spcBef>
              <a:spcAft>
                <a:spcPts val="0"/>
              </a:spcAft>
              <a:buNone/>
            </a:pPr>
            <a:r>
              <a:t/>
            </a:r>
            <a:endParaRPr b="0" baseline="-25000" i="0" sz="1800" u="none" cap="none" strike="noStrike">
              <a:solidFill>
                <a:schemeClr val="dk1"/>
              </a:solidFill>
              <a:latin typeface="Calibri"/>
              <a:ea typeface="Calibri"/>
              <a:cs typeface="Calibri"/>
              <a:sym typeface="Calibri"/>
            </a:endParaRPr>
          </a:p>
        </p:txBody>
      </p:sp>
      <p:sp>
        <p:nvSpPr>
          <p:cNvPr id="731" name="Google Shape;731;p82"/>
          <p:cNvSpPr txBox="1"/>
          <p:nvPr/>
        </p:nvSpPr>
        <p:spPr>
          <a:xfrm>
            <a:off x="337351" y="4758431"/>
            <a:ext cx="1059106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Step 4: While checking the condition </a:t>
            </a:r>
            <a:r>
              <a:rPr lang="en-IN" sz="1800">
                <a:solidFill>
                  <a:schemeClr val="dk1"/>
                </a:solidFill>
                <a:highlight>
                  <a:srgbClr val="FFFF00"/>
                </a:highlight>
                <a:latin typeface="Calibri"/>
                <a:ea typeface="Calibri"/>
                <a:cs typeface="Calibri"/>
                <a:sym typeface="Calibri"/>
              </a:rPr>
              <a:t>A</a:t>
            </a:r>
            <a:r>
              <a:rPr baseline="-25000" lang="en-IN" sz="1800">
                <a:solidFill>
                  <a:schemeClr val="dk1"/>
                </a:solidFill>
                <a:highlight>
                  <a:srgbClr val="FFFF00"/>
                </a:highlight>
                <a:latin typeface="Calibri"/>
                <a:ea typeface="Calibri"/>
                <a:cs typeface="Calibri"/>
                <a:sym typeface="Calibri"/>
              </a:rPr>
              <a:t>i</a:t>
            </a:r>
            <a:r>
              <a:rPr lang="en-IN" sz="1800">
                <a:solidFill>
                  <a:schemeClr val="dk1"/>
                </a:solidFill>
                <a:highlight>
                  <a:srgbClr val="FFFF00"/>
                </a:highlight>
                <a:latin typeface="Calibri"/>
                <a:ea typeface="Calibri"/>
                <a:cs typeface="Calibri"/>
                <a:sym typeface="Calibri"/>
              </a:rPr>
              <a:t> →A</a:t>
            </a:r>
            <a:r>
              <a:rPr baseline="-25000" lang="en-IN" sz="1800">
                <a:solidFill>
                  <a:schemeClr val="dk1"/>
                </a:solidFill>
                <a:highlight>
                  <a:srgbClr val="FFFF00"/>
                </a:highlight>
                <a:latin typeface="Calibri"/>
                <a:ea typeface="Calibri"/>
                <a:cs typeface="Calibri"/>
                <a:sym typeface="Calibri"/>
              </a:rPr>
              <a:t>j</a:t>
            </a:r>
            <a:r>
              <a:rPr lang="en-IN" sz="1800">
                <a:solidFill>
                  <a:schemeClr val="dk1"/>
                </a:solidFill>
                <a:highlight>
                  <a:srgbClr val="FFFF00"/>
                </a:highlight>
                <a:latin typeface="Calibri"/>
                <a:ea typeface="Calibri"/>
                <a:cs typeface="Calibri"/>
                <a:sym typeface="Calibri"/>
              </a:rPr>
              <a:t> where(i ≤ j)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Equation(3) is not in the format , so as per Lemma I let us Sub. The value of A</a:t>
            </a:r>
            <a:r>
              <a:rPr baseline="-25000" lang="en-IN" sz="18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from (1) to (3), so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a:t>
            </a:r>
            <a:r>
              <a:rPr baseline="-25000" lang="en-IN" sz="18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 → </a:t>
            </a:r>
            <a:r>
              <a:rPr lang="en-IN" sz="1800">
                <a:solidFill>
                  <a:schemeClr val="dk1"/>
                </a:solidFill>
                <a:highlight>
                  <a:srgbClr val="00FFFF"/>
                </a:highlight>
                <a:latin typeface="Calibri"/>
                <a:ea typeface="Calibri"/>
                <a:cs typeface="Calibri"/>
                <a:sym typeface="Calibri"/>
              </a:rPr>
              <a:t>A</a:t>
            </a:r>
            <a:r>
              <a:rPr baseline="-25000" lang="en-IN" sz="1800">
                <a:solidFill>
                  <a:schemeClr val="dk1"/>
                </a:solidFill>
                <a:highlight>
                  <a:srgbClr val="00FFFF"/>
                </a:highlight>
                <a:latin typeface="Calibri"/>
                <a:ea typeface="Calibri"/>
                <a:cs typeface="Calibri"/>
                <a:sym typeface="Calibri"/>
              </a:rPr>
              <a:t>2</a:t>
            </a:r>
            <a:r>
              <a:rPr lang="en-IN" sz="1800">
                <a:solidFill>
                  <a:schemeClr val="dk1"/>
                </a:solidFill>
                <a:highlight>
                  <a:srgbClr val="00FFFF"/>
                </a:highlight>
                <a:latin typeface="Calibri"/>
                <a:ea typeface="Calibri"/>
                <a:cs typeface="Calibri"/>
                <a:sym typeface="Calibri"/>
              </a:rPr>
              <a:t> A</a:t>
            </a:r>
            <a:r>
              <a:rPr baseline="-25000" lang="en-IN" sz="1800">
                <a:solidFill>
                  <a:schemeClr val="dk1"/>
                </a:solidFill>
                <a:highlight>
                  <a:srgbClr val="00FFFF"/>
                </a:highlight>
                <a:latin typeface="Calibri"/>
                <a:ea typeface="Calibri"/>
                <a:cs typeface="Calibri"/>
                <a:sym typeface="Calibri"/>
              </a:rPr>
              <a:t>3 </a:t>
            </a: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|a ---- (4)</a:t>
            </a:r>
            <a:r>
              <a:rPr baseline="-25000"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82"/>
          <p:cNvSpPr/>
          <p:nvPr/>
        </p:nvSpPr>
        <p:spPr>
          <a:xfrm>
            <a:off x="6631624" y="2661055"/>
            <a:ext cx="3710864" cy="1325564"/>
          </a:xfrm>
          <a:prstGeom prst="rect">
            <a:avLst/>
          </a:prstGeom>
          <a:gradFill>
            <a:gsLst>
              <a:gs pos="0">
                <a:srgbClr val="A6B6DE"/>
              </a:gs>
              <a:gs pos="50000">
                <a:srgbClr val="98AAD9"/>
              </a:gs>
              <a:gs pos="100000">
                <a:srgbClr val="859CD7"/>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200000"/>
              </a:lnSpc>
              <a:spcBef>
                <a:spcPts val="0"/>
              </a:spcBef>
              <a:spcAft>
                <a:spcPts val="0"/>
              </a:spcAft>
              <a:buNone/>
            </a:pPr>
            <a:r>
              <a:rPr lang="en-IN" sz="1800" u="sng">
                <a:solidFill>
                  <a:schemeClr val="dk1"/>
                </a:solidFill>
                <a:latin typeface="Calibri"/>
                <a:ea typeface="Calibri"/>
                <a:cs typeface="Calibri"/>
                <a:sym typeface="Calibri"/>
              </a:rPr>
              <a:t>CNF form</a:t>
            </a:r>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 → ε</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T (Eg. A → a)</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 NT NT (Eg. A →SE)</a:t>
            </a:r>
            <a:endParaRPr sz="1800">
              <a:solidFill>
                <a:schemeClr val="dk1"/>
              </a:solidFill>
              <a:latin typeface="Calibri"/>
              <a:ea typeface="Calibri"/>
              <a:cs typeface="Calibri"/>
              <a:sym typeface="Calibri"/>
            </a:endParaRPr>
          </a:p>
        </p:txBody>
      </p:sp>
      <p:sp>
        <p:nvSpPr>
          <p:cNvPr id="733" name="Google Shape;733;p82"/>
          <p:cNvSpPr/>
          <p:nvPr/>
        </p:nvSpPr>
        <p:spPr>
          <a:xfrm>
            <a:off x="6569477" y="614368"/>
            <a:ext cx="3710864" cy="1640150"/>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200000"/>
              </a:lnSpc>
              <a:spcBef>
                <a:spcPts val="0"/>
              </a:spcBef>
              <a:spcAft>
                <a:spcPts val="0"/>
              </a:spcAft>
              <a:buNone/>
            </a:pPr>
            <a:r>
              <a:rPr lang="en-IN" sz="1800" u="sng">
                <a:solidFill>
                  <a:schemeClr val="dk1"/>
                </a:solidFill>
                <a:latin typeface="Calibri"/>
                <a:ea typeface="Calibri"/>
                <a:cs typeface="Calibri"/>
                <a:sym typeface="Calibri"/>
              </a:rPr>
              <a:t>GNF form</a:t>
            </a:r>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 → ε</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T (Eg. A → a)</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 T (NT)* (Eg. A →aSBBA)</a:t>
            </a:r>
            <a:endParaRPr sz="1800">
              <a:solidFill>
                <a:schemeClr val="dk1"/>
              </a:solidFill>
              <a:latin typeface="Calibri"/>
              <a:ea typeface="Calibri"/>
              <a:cs typeface="Calibri"/>
              <a:sym typeface="Calibri"/>
            </a:endParaRPr>
          </a:p>
        </p:txBody>
      </p:sp>
      <p:sp>
        <p:nvSpPr>
          <p:cNvPr id="734" name="Google Shape;734;p82"/>
          <p:cNvSpPr/>
          <p:nvPr/>
        </p:nvSpPr>
        <p:spPr>
          <a:xfrm>
            <a:off x="7599285" y="5369081"/>
            <a:ext cx="4509857" cy="132556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800"/>
              <a:buFont typeface="Calibri"/>
              <a:buNone/>
            </a:pPr>
            <a:r>
              <a:rPr lang="en-IN" sz="1800" u="sng">
                <a:solidFill>
                  <a:schemeClr val="dk1"/>
                </a:solidFill>
                <a:latin typeface="Calibri"/>
                <a:ea typeface="Calibri"/>
                <a:cs typeface="Calibri"/>
                <a:sym typeface="Calibri"/>
              </a:rPr>
              <a:t>Lemma 1</a:t>
            </a:r>
            <a:endParaRPr/>
          </a:p>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A → Aα       ------ (1)</a:t>
            </a:r>
            <a:endParaRPr/>
          </a:p>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A → β</a:t>
            </a:r>
            <a:r>
              <a:rPr baseline="-25000" lang="en-IN" sz="18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 |</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baseline="-25000" lang="en-IN" sz="18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baseline="-25000" lang="en-IN" sz="18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baseline="-25000" lang="en-IN" sz="1800">
                <a:solidFill>
                  <a:schemeClr val="dk1"/>
                </a:solidFill>
                <a:latin typeface="Calibri"/>
                <a:ea typeface="Calibri"/>
                <a:cs typeface="Calibri"/>
                <a:sym typeface="Calibri"/>
              </a:rPr>
              <a:t>4  ----- </a:t>
            </a:r>
            <a:r>
              <a:rPr lang="en-IN" sz="1800">
                <a:solidFill>
                  <a:schemeClr val="dk1"/>
                </a:solidFill>
                <a:latin typeface="Calibri"/>
                <a:ea typeface="Calibri"/>
                <a:cs typeface="Calibri"/>
                <a:sym typeface="Calibri"/>
              </a:rPr>
              <a:t>|</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baseline="-25000" lang="en-IN" sz="1800">
                <a:solidFill>
                  <a:schemeClr val="dk1"/>
                </a:solidFill>
                <a:latin typeface="Calibri"/>
                <a:ea typeface="Calibri"/>
                <a:cs typeface="Calibri"/>
                <a:sym typeface="Calibri"/>
              </a:rPr>
              <a:t>n </a:t>
            </a:r>
            <a:r>
              <a:rPr lang="en-IN" sz="1800">
                <a:solidFill>
                  <a:schemeClr val="dk1"/>
                </a:solidFill>
                <a:latin typeface="Calibri"/>
                <a:ea typeface="Calibri"/>
                <a:cs typeface="Calibri"/>
                <a:sym typeface="Calibri"/>
              </a:rPr>
              <a:t>------ (2)</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IN" sz="1800">
                <a:solidFill>
                  <a:schemeClr val="dk1"/>
                </a:solidFill>
                <a:highlight>
                  <a:srgbClr val="FFFF00"/>
                </a:highlight>
                <a:latin typeface="Calibri"/>
                <a:ea typeface="Calibri"/>
                <a:cs typeface="Calibri"/>
                <a:sym typeface="Calibri"/>
              </a:rPr>
              <a:t>A → β</a:t>
            </a:r>
            <a:r>
              <a:rPr baseline="-25000" lang="en-IN" sz="1800">
                <a:solidFill>
                  <a:schemeClr val="dk1"/>
                </a:solidFill>
                <a:highlight>
                  <a:srgbClr val="FFFF00"/>
                </a:highlight>
                <a:latin typeface="Calibri"/>
                <a:ea typeface="Calibri"/>
                <a:cs typeface="Calibri"/>
                <a:sym typeface="Calibri"/>
              </a:rPr>
              <a:t>1</a:t>
            </a:r>
            <a:r>
              <a:rPr lang="en-IN" sz="1800">
                <a:solidFill>
                  <a:schemeClr val="dk1"/>
                </a:solidFill>
                <a:highlight>
                  <a:srgbClr val="FFFF00"/>
                </a:highlight>
                <a:latin typeface="Calibri"/>
                <a:ea typeface="Calibri"/>
                <a:cs typeface="Calibri"/>
                <a:sym typeface="Calibri"/>
              </a:rPr>
              <a:t> α</a:t>
            </a:r>
            <a:r>
              <a:rPr baseline="-25000" lang="en-IN" sz="18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 |</a:t>
            </a:r>
            <a:r>
              <a:rPr baseline="-25000" lang="en-IN" sz="18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β</a:t>
            </a:r>
            <a:r>
              <a:rPr baseline="-25000" lang="en-IN" sz="1800">
                <a:solidFill>
                  <a:schemeClr val="dk1"/>
                </a:solidFill>
                <a:highlight>
                  <a:srgbClr val="FFFF00"/>
                </a:highlight>
                <a:latin typeface="Calibri"/>
                <a:ea typeface="Calibri"/>
                <a:cs typeface="Calibri"/>
                <a:sym typeface="Calibri"/>
              </a:rPr>
              <a:t>2 </a:t>
            </a:r>
            <a:r>
              <a:rPr lang="en-IN" sz="1800">
                <a:solidFill>
                  <a:schemeClr val="dk1"/>
                </a:solidFill>
                <a:highlight>
                  <a:srgbClr val="FFFF00"/>
                </a:highlight>
                <a:latin typeface="Calibri"/>
                <a:ea typeface="Calibri"/>
                <a:cs typeface="Calibri"/>
                <a:sym typeface="Calibri"/>
              </a:rPr>
              <a:t>α |</a:t>
            </a:r>
            <a:r>
              <a:rPr baseline="-25000" lang="en-IN" sz="18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β</a:t>
            </a:r>
            <a:r>
              <a:rPr baseline="-25000" lang="en-IN" sz="1800">
                <a:solidFill>
                  <a:schemeClr val="dk1"/>
                </a:solidFill>
                <a:highlight>
                  <a:srgbClr val="FFFF00"/>
                </a:highlight>
                <a:latin typeface="Calibri"/>
                <a:ea typeface="Calibri"/>
                <a:cs typeface="Calibri"/>
                <a:sym typeface="Calibri"/>
              </a:rPr>
              <a:t>3 </a:t>
            </a:r>
            <a:r>
              <a:rPr lang="en-IN" sz="1800">
                <a:solidFill>
                  <a:schemeClr val="dk1"/>
                </a:solidFill>
                <a:highlight>
                  <a:srgbClr val="FFFF00"/>
                </a:highlight>
                <a:latin typeface="Calibri"/>
                <a:ea typeface="Calibri"/>
                <a:cs typeface="Calibri"/>
                <a:sym typeface="Calibri"/>
              </a:rPr>
              <a:t>α |</a:t>
            </a:r>
            <a:r>
              <a:rPr baseline="-25000" lang="en-IN" sz="18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β</a:t>
            </a:r>
            <a:r>
              <a:rPr baseline="-25000" lang="en-IN" sz="1800">
                <a:solidFill>
                  <a:schemeClr val="dk1"/>
                </a:solidFill>
                <a:highlight>
                  <a:srgbClr val="FFFF00"/>
                </a:highlight>
                <a:latin typeface="Calibri"/>
                <a:ea typeface="Calibri"/>
                <a:cs typeface="Calibri"/>
                <a:sym typeface="Calibri"/>
              </a:rPr>
              <a:t>4 </a:t>
            </a:r>
            <a:r>
              <a:rPr lang="en-IN" sz="1800">
                <a:solidFill>
                  <a:schemeClr val="dk1"/>
                </a:solidFill>
                <a:highlight>
                  <a:srgbClr val="FFFF00"/>
                </a:highlight>
                <a:latin typeface="Calibri"/>
                <a:ea typeface="Calibri"/>
                <a:cs typeface="Calibri"/>
                <a:sym typeface="Calibri"/>
              </a:rPr>
              <a:t>α</a:t>
            </a:r>
            <a:r>
              <a:rPr baseline="-25000" lang="en-IN" sz="1800">
                <a:solidFill>
                  <a:schemeClr val="dk1"/>
                </a:solidFill>
                <a:highlight>
                  <a:srgbClr val="FFFF00"/>
                </a:highlight>
                <a:latin typeface="Calibri"/>
                <a:ea typeface="Calibri"/>
                <a:cs typeface="Calibri"/>
                <a:sym typeface="Calibri"/>
              </a:rPr>
              <a:t> ----- </a:t>
            </a:r>
            <a:r>
              <a:rPr lang="en-IN" sz="1800">
                <a:solidFill>
                  <a:schemeClr val="dk1"/>
                </a:solidFill>
                <a:highlight>
                  <a:srgbClr val="FFFF00"/>
                </a:highlight>
                <a:latin typeface="Calibri"/>
                <a:ea typeface="Calibri"/>
                <a:cs typeface="Calibri"/>
                <a:sym typeface="Calibri"/>
              </a:rPr>
              <a:t>|</a:t>
            </a:r>
            <a:r>
              <a:rPr baseline="-25000" lang="en-IN" sz="18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β</a:t>
            </a:r>
            <a:r>
              <a:rPr baseline="-25000" lang="en-IN" sz="1800">
                <a:solidFill>
                  <a:schemeClr val="dk1"/>
                </a:solidFill>
                <a:highlight>
                  <a:srgbClr val="FFFF00"/>
                </a:highlight>
                <a:latin typeface="Calibri"/>
                <a:ea typeface="Calibri"/>
                <a:cs typeface="Calibri"/>
                <a:sym typeface="Calibri"/>
              </a:rPr>
              <a:t>n</a:t>
            </a:r>
            <a:r>
              <a:rPr lang="en-IN" sz="1800">
                <a:solidFill>
                  <a:schemeClr val="dk1"/>
                </a:solidFill>
                <a:highlight>
                  <a:srgbClr val="FFFF00"/>
                </a:highlight>
                <a:latin typeface="Calibri"/>
                <a:ea typeface="Calibri"/>
                <a:cs typeface="Calibri"/>
                <a:sym typeface="Calibri"/>
              </a:rPr>
              <a:t> α</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Solved problem (1)</a:t>
            </a:r>
            <a:endParaRPr/>
          </a:p>
        </p:txBody>
      </p:sp>
      <p:sp>
        <p:nvSpPr>
          <p:cNvPr id="741" name="Google Shape;741;p83"/>
          <p:cNvSpPr txBox="1"/>
          <p:nvPr/>
        </p:nvSpPr>
        <p:spPr>
          <a:xfrm>
            <a:off x="1047565" y="1828800"/>
            <a:ext cx="714644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Again as per Lemma I sub. The value of A</a:t>
            </a:r>
            <a:r>
              <a:rPr baseline="-25000" lang="en-IN" sz="18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 from equ. (2) in (4), we may get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 → </a:t>
            </a:r>
            <a:r>
              <a:rPr lang="en-IN" sz="1800">
                <a:solidFill>
                  <a:schemeClr val="dk1"/>
                </a:solidFill>
                <a:highlight>
                  <a:srgbClr val="FF00FF"/>
                </a:highlight>
                <a:latin typeface="Calibri"/>
                <a:ea typeface="Calibri"/>
                <a:cs typeface="Calibri"/>
                <a:sym typeface="Calibri"/>
              </a:rPr>
              <a:t>A</a:t>
            </a:r>
            <a:r>
              <a:rPr baseline="-25000" lang="en-IN" sz="1800">
                <a:solidFill>
                  <a:schemeClr val="dk1"/>
                </a:solidFill>
                <a:highlight>
                  <a:srgbClr val="FF00FF"/>
                </a:highlight>
                <a:latin typeface="Calibri"/>
                <a:ea typeface="Calibri"/>
                <a:cs typeface="Calibri"/>
                <a:sym typeface="Calibri"/>
              </a:rPr>
              <a:t>3</a:t>
            </a:r>
            <a:r>
              <a:rPr lang="en-IN" sz="1800">
                <a:solidFill>
                  <a:schemeClr val="dk1"/>
                </a:solidFill>
                <a:highlight>
                  <a:srgbClr val="FF00FF"/>
                </a:highlight>
                <a:latin typeface="Calibri"/>
                <a:ea typeface="Calibri"/>
                <a:cs typeface="Calibri"/>
                <a:sym typeface="Calibri"/>
              </a:rPr>
              <a:t> A</a:t>
            </a:r>
            <a:r>
              <a:rPr baseline="-25000" lang="en-IN" sz="1800">
                <a:solidFill>
                  <a:schemeClr val="dk1"/>
                </a:solidFill>
                <a:highlight>
                  <a:srgbClr val="FF00FF"/>
                </a:highlight>
                <a:latin typeface="Calibri"/>
                <a:ea typeface="Calibri"/>
                <a:cs typeface="Calibri"/>
                <a:sym typeface="Calibri"/>
              </a:rPr>
              <a:t>1 </a:t>
            </a:r>
            <a:r>
              <a:rPr lang="en-IN" sz="1800">
                <a:solidFill>
                  <a:schemeClr val="dk1"/>
                </a:solidFill>
                <a:highlight>
                  <a:srgbClr val="00FFFF"/>
                </a:highlight>
                <a:latin typeface="Calibri"/>
                <a:ea typeface="Calibri"/>
                <a:cs typeface="Calibri"/>
                <a:sym typeface="Calibri"/>
              </a:rPr>
              <a:t>A</a:t>
            </a:r>
            <a:r>
              <a:rPr baseline="-25000" lang="en-IN" sz="1800">
                <a:solidFill>
                  <a:schemeClr val="dk1"/>
                </a:solidFill>
                <a:highlight>
                  <a:srgbClr val="00FFFF"/>
                </a:highlight>
                <a:latin typeface="Calibri"/>
                <a:ea typeface="Calibri"/>
                <a:cs typeface="Calibri"/>
                <a:sym typeface="Calibri"/>
              </a:rPr>
              <a:t>3 </a:t>
            </a: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|b</a:t>
            </a:r>
            <a:r>
              <a:rPr lang="en-IN" sz="1800">
                <a:solidFill>
                  <a:schemeClr val="dk1"/>
                </a:solidFill>
                <a:highlight>
                  <a:srgbClr val="00FFFF"/>
                </a:highlight>
                <a:latin typeface="Calibri"/>
                <a:ea typeface="Calibri"/>
                <a:cs typeface="Calibri"/>
                <a:sym typeface="Calibri"/>
              </a:rPr>
              <a:t> A</a:t>
            </a:r>
            <a:r>
              <a:rPr baseline="-25000" lang="en-IN" sz="1800">
                <a:solidFill>
                  <a:schemeClr val="dk1"/>
                </a:solidFill>
                <a:highlight>
                  <a:srgbClr val="00FFFF"/>
                </a:highlight>
                <a:latin typeface="Calibri"/>
                <a:ea typeface="Calibri"/>
                <a:cs typeface="Calibri"/>
                <a:sym typeface="Calibri"/>
              </a:rPr>
              <a:t>3 </a:t>
            </a: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|a ---- (5)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So, Now let solve by Lemma 2,</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highlight>
                  <a:srgbClr val="00FF00"/>
                </a:highlight>
                <a:latin typeface="Calibri"/>
                <a:ea typeface="Calibri"/>
                <a:cs typeface="Calibri"/>
                <a:sym typeface="Calibri"/>
              </a:rPr>
              <a:t>A</a:t>
            </a:r>
            <a:r>
              <a:rPr baseline="-25000" lang="en-IN" sz="1800">
                <a:solidFill>
                  <a:schemeClr val="dk1"/>
                </a:solidFill>
                <a:highlight>
                  <a:srgbClr val="00FF00"/>
                </a:highlight>
                <a:latin typeface="Calibri"/>
                <a:ea typeface="Calibri"/>
                <a:cs typeface="Calibri"/>
                <a:sym typeface="Calibri"/>
              </a:rPr>
              <a:t>3</a:t>
            </a:r>
            <a:r>
              <a:rPr lang="en-IN" sz="1800">
                <a:solidFill>
                  <a:schemeClr val="dk1"/>
                </a:solidFill>
                <a:highlight>
                  <a:srgbClr val="00FF00"/>
                </a:highlight>
                <a:latin typeface="Calibri"/>
                <a:ea typeface="Calibri"/>
                <a:cs typeface="Calibri"/>
                <a:sym typeface="Calibri"/>
              </a:rPr>
              <a:t> </a:t>
            </a:r>
            <a:r>
              <a:rPr lang="en-IN" sz="1800">
                <a:solidFill>
                  <a:schemeClr val="dk1"/>
                </a:solidFill>
                <a:latin typeface="Calibri"/>
                <a:ea typeface="Calibri"/>
                <a:cs typeface="Calibri"/>
                <a:sym typeface="Calibri"/>
              </a:rPr>
              <a:t>→ </a:t>
            </a:r>
            <a:r>
              <a:rPr lang="en-IN" sz="1800">
                <a:solidFill>
                  <a:schemeClr val="dk1"/>
                </a:solidFill>
                <a:highlight>
                  <a:srgbClr val="00FF00"/>
                </a:highlight>
                <a:latin typeface="Calibri"/>
                <a:ea typeface="Calibri"/>
                <a:cs typeface="Calibri"/>
                <a:sym typeface="Calibri"/>
              </a:rPr>
              <a:t>A</a:t>
            </a:r>
            <a:r>
              <a:rPr baseline="-25000" lang="en-IN" sz="1800">
                <a:solidFill>
                  <a:schemeClr val="dk1"/>
                </a:solidFill>
                <a:highlight>
                  <a:srgbClr val="00FF00"/>
                </a:highlight>
                <a:latin typeface="Calibri"/>
                <a:ea typeface="Calibri"/>
                <a:cs typeface="Calibri"/>
                <a:sym typeface="Calibri"/>
              </a:rPr>
              <a:t>3</a:t>
            </a:r>
            <a:r>
              <a:rPr lang="en-IN" sz="1800">
                <a:solidFill>
                  <a:schemeClr val="dk1"/>
                </a:solidFill>
                <a:latin typeface="Calibri"/>
                <a:ea typeface="Calibri"/>
                <a:cs typeface="Calibri"/>
                <a:sym typeface="Calibri"/>
              </a:rPr>
              <a:t> </a:t>
            </a:r>
            <a:r>
              <a:rPr lang="en-IN" sz="1800">
                <a:solidFill>
                  <a:schemeClr val="dk1"/>
                </a:solidFill>
                <a:highlight>
                  <a:srgbClr val="00FFFF"/>
                </a:highlight>
                <a:latin typeface="Calibri"/>
                <a:ea typeface="Calibri"/>
                <a:cs typeface="Calibri"/>
                <a:sym typeface="Calibri"/>
              </a:rPr>
              <a:t>A</a:t>
            </a:r>
            <a:r>
              <a:rPr baseline="-25000" lang="en-IN" sz="1800">
                <a:solidFill>
                  <a:schemeClr val="dk1"/>
                </a:solidFill>
                <a:highlight>
                  <a:srgbClr val="00FFFF"/>
                </a:highlight>
                <a:latin typeface="Calibri"/>
                <a:ea typeface="Calibri"/>
                <a:cs typeface="Calibri"/>
                <a:sym typeface="Calibri"/>
              </a:rPr>
              <a:t>1 </a:t>
            </a:r>
            <a:r>
              <a:rPr lang="en-IN" sz="1800">
                <a:solidFill>
                  <a:schemeClr val="dk1"/>
                </a:solidFill>
                <a:highlight>
                  <a:srgbClr val="00FFFF"/>
                </a:highlight>
                <a:latin typeface="Calibri"/>
                <a:ea typeface="Calibri"/>
                <a:cs typeface="Calibri"/>
                <a:sym typeface="Calibri"/>
              </a:rPr>
              <a:t>A</a:t>
            </a:r>
            <a:r>
              <a:rPr baseline="-25000" lang="en-IN" sz="1800">
                <a:solidFill>
                  <a:schemeClr val="dk1"/>
                </a:solidFill>
                <a:highlight>
                  <a:srgbClr val="00FFFF"/>
                </a:highlight>
                <a:latin typeface="Calibri"/>
                <a:ea typeface="Calibri"/>
                <a:cs typeface="Calibri"/>
                <a:sym typeface="Calibri"/>
              </a:rPr>
              <a:t>3 </a:t>
            </a:r>
            <a:r>
              <a:rPr lang="en-IN" sz="1800">
                <a:solidFill>
                  <a:schemeClr val="dk1"/>
                </a:solidFill>
                <a:highlight>
                  <a:srgbClr val="00FFFF"/>
                </a:highlight>
                <a:latin typeface="Calibri"/>
                <a:ea typeface="Calibri"/>
                <a:cs typeface="Calibri"/>
                <a:sym typeface="Calibri"/>
              </a:rPr>
              <a:t>A</a:t>
            </a:r>
            <a:r>
              <a:rPr baseline="-25000" lang="en-IN" sz="1800">
                <a:solidFill>
                  <a:schemeClr val="dk1"/>
                </a:solidFill>
                <a:highlight>
                  <a:srgbClr val="00FFFF"/>
                </a:highlight>
                <a:latin typeface="Calibri"/>
                <a:ea typeface="Calibri"/>
                <a:cs typeface="Calibri"/>
                <a:sym typeface="Calibri"/>
              </a:rPr>
              <a:t>2 </a:t>
            </a:r>
            <a:r>
              <a:rPr lang="en-IN" sz="1800">
                <a:solidFill>
                  <a:schemeClr val="dk1"/>
                </a:solidFill>
                <a:latin typeface="Calibri"/>
                <a:ea typeface="Calibri"/>
                <a:cs typeface="Calibri"/>
                <a:sym typeface="Calibri"/>
              </a:rPr>
              <a:t>|</a:t>
            </a:r>
            <a:r>
              <a:rPr lang="en-IN" sz="1800">
                <a:solidFill>
                  <a:schemeClr val="dk1"/>
                </a:solidFill>
                <a:highlight>
                  <a:srgbClr val="FF00FF"/>
                </a:highlight>
                <a:latin typeface="Calibri"/>
                <a:ea typeface="Calibri"/>
                <a:cs typeface="Calibri"/>
                <a:sym typeface="Calibri"/>
              </a:rPr>
              <a:t>b A</a:t>
            </a:r>
            <a:r>
              <a:rPr baseline="-25000" lang="en-IN" sz="1800">
                <a:solidFill>
                  <a:schemeClr val="dk1"/>
                </a:solidFill>
                <a:highlight>
                  <a:srgbClr val="FF00FF"/>
                </a:highlight>
                <a:latin typeface="Calibri"/>
                <a:ea typeface="Calibri"/>
                <a:cs typeface="Calibri"/>
                <a:sym typeface="Calibri"/>
              </a:rPr>
              <a:t>3 </a:t>
            </a:r>
            <a:r>
              <a:rPr lang="en-IN" sz="1800">
                <a:solidFill>
                  <a:schemeClr val="dk1"/>
                </a:solidFill>
                <a:highlight>
                  <a:srgbClr val="FF00FF"/>
                </a:highlight>
                <a:latin typeface="Calibri"/>
                <a:ea typeface="Calibri"/>
                <a:cs typeface="Calibri"/>
                <a:sym typeface="Calibri"/>
              </a:rPr>
              <a:t>A</a:t>
            </a:r>
            <a:r>
              <a:rPr baseline="-25000" lang="en-IN" sz="1800">
                <a:solidFill>
                  <a:schemeClr val="dk1"/>
                </a:solidFill>
                <a:highlight>
                  <a:srgbClr val="FF00FF"/>
                </a:highlight>
                <a:latin typeface="Calibri"/>
                <a:ea typeface="Calibri"/>
                <a:cs typeface="Calibri"/>
                <a:sym typeface="Calibri"/>
              </a:rPr>
              <a:t>2 </a:t>
            </a:r>
            <a:r>
              <a:rPr lang="en-IN" sz="1800">
                <a:solidFill>
                  <a:schemeClr val="dk1"/>
                </a:solidFill>
                <a:highlight>
                  <a:srgbClr val="FF00FF"/>
                </a:highlight>
                <a:latin typeface="Calibri"/>
                <a:ea typeface="Calibri"/>
                <a:cs typeface="Calibri"/>
                <a:sym typeface="Calibri"/>
              </a:rPr>
              <a:t>|a</a:t>
            </a:r>
            <a:r>
              <a:rPr lang="en-IN" sz="1800">
                <a:solidFill>
                  <a:schemeClr val="dk1"/>
                </a:solidFill>
                <a:latin typeface="Calibri"/>
                <a:ea typeface="Calibri"/>
                <a:cs typeface="Calibri"/>
                <a:sym typeface="Calibri"/>
              </a:rPr>
              <a:t> ---- (5)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83"/>
          <p:cNvSpPr txBox="1"/>
          <p:nvPr/>
        </p:nvSpPr>
        <p:spPr>
          <a:xfrm>
            <a:off x="1283319" y="4120663"/>
            <a:ext cx="319596" cy="369332"/>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a:t>
            </a:r>
            <a:endParaRPr/>
          </a:p>
        </p:txBody>
      </p:sp>
      <p:sp>
        <p:nvSpPr>
          <p:cNvPr id="743" name="Google Shape;743;p83"/>
          <p:cNvSpPr txBox="1"/>
          <p:nvPr/>
        </p:nvSpPr>
        <p:spPr>
          <a:xfrm>
            <a:off x="2161710" y="4123949"/>
            <a:ext cx="319596" cy="369332"/>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α</a:t>
            </a:r>
            <a:endParaRPr sz="1800">
              <a:solidFill>
                <a:schemeClr val="dk1"/>
              </a:solidFill>
              <a:latin typeface="Calibri"/>
              <a:ea typeface="Calibri"/>
              <a:cs typeface="Calibri"/>
              <a:sym typeface="Calibri"/>
            </a:endParaRPr>
          </a:p>
        </p:txBody>
      </p:sp>
      <p:sp>
        <p:nvSpPr>
          <p:cNvPr id="744" name="Google Shape;744;p83"/>
          <p:cNvSpPr txBox="1"/>
          <p:nvPr/>
        </p:nvSpPr>
        <p:spPr>
          <a:xfrm>
            <a:off x="3116972" y="4120663"/>
            <a:ext cx="319596" cy="369332"/>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β</a:t>
            </a:r>
            <a:endParaRPr sz="1800">
              <a:solidFill>
                <a:schemeClr val="dk1"/>
              </a:solidFill>
              <a:latin typeface="Calibri"/>
              <a:ea typeface="Calibri"/>
              <a:cs typeface="Calibri"/>
              <a:sym typeface="Calibri"/>
            </a:endParaRPr>
          </a:p>
        </p:txBody>
      </p:sp>
      <p:sp>
        <p:nvSpPr>
          <p:cNvPr id="745" name="Google Shape;745;p83"/>
          <p:cNvSpPr/>
          <p:nvPr/>
        </p:nvSpPr>
        <p:spPr>
          <a:xfrm rot="5400000">
            <a:off x="1257968" y="3338630"/>
            <a:ext cx="511347" cy="807867"/>
          </a:xfrm>
          <a:prstGeom prst="rightBrace">
            <a:avLst>
              <a:gd fmla="val 0" name="adj1"/>
              <a:gd fmla="val 54241"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83"/>
          <p:cNvSpPr/>
          <p:nvPr/>
        </p:nvSpPr>
        <p:spPr>
          <a:xfrm rot="5400000">
            <a:off x="2065835" y="3445055"/>
            <a:ext cx="511347" cy="807867"/>
          </a:xfrm>
          <a:prstGeom prst="rightBrace">
            <a:avLst>
              <a:gd fmla="val 0" name="adj1"/>
              <a:gd fmla="val 54241"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47" name="Google Shape;747;p83"/>
          <p:cNvSpPr/>
          <p:nvPr/>
        </p:nvSpPr>
        <p:spPr>
          <a:xfrm rot="5400000">
            <a:off x="3021096" y="3456191"/>
            <a:ext cx="511347" cy="807867"/>
          </a:xfrm>
          <a:prstGeom prst="rightBrace">
            <a:avLst>
              <a:gd fmla="val 0" name="adj1"/>
              <a:gd fmla="val 54241"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748" name="Google Shape;748;p83"/>
          <p:cNvPicPr preferRelativeResize="0"/>
          <p:nvPr/>
        </p:nvPicPr>
        <p:blipFill rotWithShape="1">
          <a:blip r:embed="rId3">
            <a:alphaModFix/>
          </a:blip>
          <a:srcRect b="0" l="0" r="0" t="0"/>
          <a:stretch/>
        </p:blipFill>
        <p:spPr>
          <a:xfrm>
            <a:off x="9367972" y="1595231"/>
            <a:ext cx="2729643" cy="1871023"/>
          </a:xfrm>
          <a:prstGeom prst="rect">
            <a:avLst/>
          </a:prstGeom>
          <a:noFill/>
          <a:ln>
            <a:noFill/>
          </a:ln>
        </p:spPr>
      </p:pic>
      <p:sp>
        <p:nvSpPr>
          <p:cNvPr id="749" name="Google Shape;749;p83"/>
          <p:cNvSpPr/>
          <p:nvPr/>
        </p:nvSpPr>
        <p:spPr>
          <a:xfrm>
            <a:off x="7184744" y="944336"/>
            <a:ext cx="4729887" cy="63992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u="sng">
                <a:solidFill>
                  <a:schemeClr val="dk1"/>
                </a:solidFill>
                <a:latin typeface="Calibri"/>
                <a:ea typeface="Calibri"/>
                <a:cs typeface="Calibri"/>
                <a:sym typeface="Calibri"/>
              </a:rPr>
              <a:t>Lemma 2</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A → Aα</a:t>
            </a:r>
            <a:r>
              <a:rPr baseline="-25000" lang="en-IN" sz="18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 | Aα</a:t>
            </a:r>
            <a:r>
              <a:rPr baseline="-25000" lang="en-IN" sz="18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 Aα</a:t>
            </a:r>
            <a:r>
              <a:rPr baseline="-25000" lang="en-IN" sz="18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Aα</a:t>
            </a:r>
            <a:r>
              <a:rPr baseline="-25000" lang="en-IN" sz="1800">
                <a:solidFill>
                  <a:schemeClr val="dk1"/>
                </a:solidFill>
                <a:latin typeface="Calibri"/>
                <a:ea typeface="Calibri"/>
                <a:cs typeface="Calibri"/>
                <a:sym typeface="Calibri"/>
              </a:rPr>
              <a:t>m </a:t>
            </a:r>
            <a:r>
              <a:rPr lang="en-IN" sz="1800">
                <a:solidFill>
                  <a:schemeClr val="dk1"/>
                </a:solidFill>
                <a:latin typeface="Calibri"/>
                <a:ea typeface="Calibri"/>
                <a:cs typeface="Calibri"/>
                <a:sym typeface="Calibri"/>
              </a:rPr>
              <a:t>|</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baseline="-25000" lang="en-IN" sz="18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baseline="-25000" lang="en-IN" sz="18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 |</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baseline="-25000" lang="en-IN" sz="1800">
                <a:solidFill>
                  <a:schemeClr val="dk1"/>
                </a:solidFill>
                <a:latin typeface="Calibri"/>
                <a:ea typeface="Calibri"/>
                <a:cs typeface="Calibri"/>
                <a:sym typeface="Calibri"/>
              </a:rPr>
              <a:t>n</a:t>
            </a:r>
            <a:endParaRPr/>
          </a:p>
          <a:p>
            <a:pPr indent="0" lvl="0" marL="0" marR="0" rtl="0" algn="ctr">
              <a:spcBef>
                <a:spcPts val="0"/>
              </a:spcBef>
              <a:spcAft>
                <a:spcPts val="0"/>
              </a:spcAft>
              <a:buNone/>
            </a:pPr>
            <a:r>
              <a:t/>
            </a:r>
            <a:endParaRPr baseline="-25000" sz="1800">
              <a:solidFill>
                <a:schemeClr val="lt1"/>
              </a:solidFill>
              <a:latin typeface="Calibri"/>
              <a:ea typeface="Calibri"/>
              <a:cs typeface="Calibri"/>
              <a:sym typeface="Calibri"/>
            </a:endParaRPr>
          </a:p>
        </p:txBody>
      </p:sp>
      <p:sp>
        <p:nvSpPr>
          <p:cNvPr id="750" name="Google Shape;750;p83"/>
          <p:cNvSpPr txBox="1"/>
          <p:nvPr/>
        </p:nvSpPr>
        <p:spPr>
          <a:xfrm>
            <a:off x="181050" y="4612421"/>
            <a:ext cx="309571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 → b A</a:t>
            </a:r>
            <a:r>
              <a:rPr baseline="-25000" lang="en-IN" sz="18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|a ---- (6) (GNF)</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 → b A</a:t>
            </a:r>
            <a:r>
              <a:rPr baseline="-25000" lang="en-IN" sz="18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2</a:t>
            </a:r>
            <a:r>
              <a:rPr lang="en-IN" sz="1800">
                <a:solidFill>
                  <a:schemeClr val="dk1"/>
                </a:solidFill>
                <a:latin typeface="Calibri"/>
                <a:ea typeface="Calibri"/>
                <a:cs typeface="Calibri"/>
                <a:sym typeface="Calibri"/>
              </a:rPr>
              <a:t>X</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|aX ---- (7) (GNF)</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X→ A</a:t>
            </a:r>
            <a:r>
              <a:rPr baseline="-25000" lang="en-IN" sz="18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 (8)</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X→ A</a:t>
            </a:r>
            <a:r>
              <a:rPr baseline="-25000" lang="en-IN" sz="18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a:t>
            </a:r>
            <a:r>
              <a:rPr baseline="-25000" lang="en-IN" sz="1800">
                <a:solidFill>
                  <a:schemeClr val="dk1"/>
                </a:solidFill>
                <a:latin typeface="Calibri"/>
                <a:ea typeface="Calibri"/>
                <a:cs typeface="Calibri"/>
                <a:sym typeface="Calibri"/>
              </a:rPr>
              <a:t>2</a:t>
            </a:r>
            <a:r>
              <a:rPr lang="en-IN" sz="1800">
                <a:solidFill>
                  <a:schemeClr val="dk1"/>
                </a:solidFill>
                <a:latin typeface="Calibri"/>
                <a:ea typeface="Calibri"/>
                <a:cs typeface="Calibri"/>
                <a:sym typeface="Calibri"/>
              </a:rPr>
              <a:t>X</a:t>
            </a:r>
            <a:r>
              <a:rPr baseline="-25000"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 (9)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p83"/>
          <p:cNvSpPr txBox="1"/>
          <p:nvPr/>
        </p:nvSpPr>
        <p:spPr>
          <a:xfrm>
            <a:off x="4391953" y="3064290"/>
            <a:ext cx="7728398"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Now sub (6) &amp; (7) in (2)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t>
            </a:r>
            <a:r>
              <a:rPr lang="en-IN" sz="1400">
                <a:solidFill>
                  <a:schemeClr val="dk1"/>
                </a:solidFill>
                <a:highlight>
                  <a:srgbClr val="FFFF00"/>
                </a:highlight>
                <a:latin typeface="Calibri"/>
                <a:ea typeface="Calibri"/>
                <a:cs typeface="Calibri"/>
                <a:sym typeface="Calibri"/>
              </a:rPr>
              <a:t>b A</a:t>
            </a:r>
            <a:r>
              <a:rPr baseline="-25000" lang="en-IN" sz="1400">
                <a:solidFill>
                  <a:schemeClr val="dk1"/>
                </a:solidFill>
                <a:highlight>
                  <a:srgbClr val="FFFF00"/>
                </a:highlight>
                <a:latin typeface="Calibri"/>
                <a:ea typeface="Calibri"/>
                <a:cs typeface="Calibri"/>
                <a:sym typeface="Calibri"/>
              </a:rPr>
              <a:t>3 </a:t>
            </a:r>
            <a:r>
              <a:rPr lang="en-IN" sz="1400">
                <a:solidFill>
                  <a:schemeClr val="dk1"/>
                </a:solidFill>
                <a:highlight>
                  <a:srgbClr val="FFFF00"/>
                </a:highlight>
                <a:latin typeface="Calibri"/>
                <a:ea typeface="Calibri"/>
                <a:cs typeface="Calibri"/>
                <a:sym typeface="Calibri"/>
              </a:rPr>
              <a:t>A</a:t>
            </a:r>
            <a:r>
              <a:rPr baseline="-25000" lang="en-IN" sz="1400">
                <a:solidFill>
                  <a:schemeClr val="dk1"/>
                </a:solidFill>
                <a:highlight>
                  <a:srgbClr val="FFFF00"/>
                </a:highlight>
                <a:latin typeface="Calibri"/>
                <a:ea typeface="Calibri"/>
                <a:cs typeface="Calibri"/>
                <a:sym typeface="Calibri"/>
              </a:rPr>
              <a:t>2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a:t>
            </a:r>
            <a:r>
              <a:rPr lang="en-IN" sz="1400">
                <a:solidFill>
                  <a:schemeClr val="dk1"/>
                </a:solidFill>
                <a:highlight>
                  <a:srgbClr val="FFFF00"/>
                </a:highlight>
                <a:latin typeface="Calibri"/>
                <a:ea typeface="Calibri"/>
                <a:cs typeface="Calibri"/>
                <a:sym typeface="Calibri"/>
              </a:rPr>
              <a:t>a</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a:t>
            </a:r>
            <a:r>
              <a:rPr lang="en-IN" sz="1400">
                <a:solidFill>
                  <a:schemeClr val="dk1"/>
                </a:solidFill>
                <a:highlight>
                  <a:srgbClr val="FFFF00"/>
                </a:highlight>
                <a:latin typeface="Calibri"/>
                <a:ea typeface="Calibri"/>
                <a:cs typeface="Calibri"/>
                <a:sym typeface="Calibri"/>
              </a:rPr>
              <a:t>b A</a:t>
            </a:r>
            <a:r>
              <a:rPr baseline="-25000" lang="en-IN" sz="1400">
                <a:solidFill>
                  <a:schemeClr val="dk1"/>
                </a:solidFill>
                <a:highlight>
                  <a:srgbClr val="FFFF00"/>
                </a:highlight>
                <a:latin typeface="Calibri"/>
                <a:ea typeface="Calibri"/>
                <a:cs typeface="Calibri"/>
                <a:sym typeface="Calibri"/>
              </a:rPr>
              <a:t>3 </a:t>
            </a:r>
            <a:r>
              <a:rPr lang="en-IN" sz="1400">
                <a:solidFill>
                  <a:schemeClr val="dk1"/>
                </a:solidFill>
                <a:highlight>
                  <a:srgbClr val="FFFF00"/>
                </a:highlight>
                <a:latin typeface="Calibri"/>
                <a:ea typeface="Calibri"/>
                <a:cs typeface="Calibri"/>
                <a:sym typeface="Calibri"/>
              </a:rPr>
              <a:t>A</a:t>
            </a:r>
            <a:r>
              <a:rPr baseline="-25000" lang="en-IN" sz="1400">
                <a:solidFill>
                  <a:schemeClr val="dk1"/>
                </a:solidFill>
                <a:highlight>
                  <a:srgbClr val="FFFF00"/>
                </a:highlight>
                <a:latin typeface="Calibri"/>
                <a:ea typeface="Calibri"/>
                <a:cs typeface="Calibri"/>
                <a:sym typeface="Calibri"/>
              </a:rPr>
              <a:t>2</a:t>
            </a:r>
            <a:r>
              <a:rPr lang="en-IN" sz="1400">
                <a:solidFill>
                  <a:schemeClr val="dk1"/>
                </a:solidFill>
                <a:highlight>
                  <a:srgbClr val="FFFF00"/>
                </a:highlight>
                <a:latin typeface="Calibri"/>
                <a:ea typeface="Calibri"/>
                <a:cs typeface="Calibri"/>
                <a:sym typeface="Calibri"/>
              </a:rPr>
              <a:t>X</a:t>
            </a:r>
            <a:r>
              <a:rPr baseline="-25000" lang="en-IN" sz="1400">
                <a:solidFill>
                  <a:schemeClr val="dk1"/>
                </a:solidFill>
                <a:highlight>
                  <a:srgbClr val="FF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t>
            </a:r>
            <a:r>
              <a:rPr lang="en-IN" sz="1400">
                <a:solidFill>
                  <a:schemeClr val="dk1"/>
                </a:solidFill>
                <a:highlight>
                  <a:srgbClr val="FFFF00"/>
                </a:highlight>
                <a:latin typeface="Calibri"/>
                <a:ea typeface="Calibri"/>
                <a:cs typeface="Calibri"/>
                <a:sym typeface="Calibri"/>
              </a:rPr>
              <a:t>aX</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|b ---- (10)(GNF)</a:t>
            </a:r>
            <a:r>
              <a:rPr baseline="-25000" lang="en-I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Now Sub (10) in (1)</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b A</a:t>
            </a:r>
            <a:r>
              <a:rPr baseline="-25000" lang="en-IN" sz="1400">
                <a:solidFill>
                  <a:schemeClr val="dk1"/>
                </a:solidFill>
                <a:highlight>
                  <a:srgbClr val="00FFFF"/>
                </a:highlight>
                <a:latin typeface="Calibri"/>
                <a:ea typeface="Calibri"/>
                <a:cs typeface="Calibri"/>
                <a:sym typeface="Calibri"/>
              </a:rPr>
              <a:t>3 </a:t>
            </a:r>
            <a:r>
              <a:rPr lang="en-IN" sz="1400">
                <a:solidFill>
                  <a:schemeClr val="dk1"/>
                </a:solidFill>
                <a:highlight>
                  <a:srgbClr val="00FFFF"/>
                </a:highlight>
                <a:latin typeface="Calibri"/>
                <a:ea typeface="Calibri"/>
                <a:cs typeface="Calibri"/>
                <a:sym typeface="Calibri"/>
              </a:rPr>
              <a:t>A</a:t>
            </a:r>
            <a:r>
              <a:rPr baseline="-25000" lang="en-IN" sz="1400">
                <a:solidFill>
                  <a:schemeClr val="dk1"/>
                </a:solidFill>
                <a:highlight>
                  <a:srgbClr val="00FFFF"/>
                </a:highlight>
                <a:latin typeface="Calibri"/>
                <a:ea typeface="Calibri"/>
                <a:cs typeface="Calibri"/>
                <a:sym typeface="Calibri"/>
              </a:rPr>
              <a:t>2 </a:t>
            </a:r>
            <a:r>
              <a:rPr lang="en-IN" sz="1400">
                <a:solidFill>
                  <a:schemeClr val="dk1"/>
                </a:solidFill>
                <a:highlight>
                  <a:srgbClr val="00FFFF"/>
                </a:highlight>
                <a:latin typeface="Calibri"/>
                <a:ea typeface="Calibri"/>
                <a:cs typeface="Calibri"/>
                <a:sym typeface="Calibri"/>
              </a:rPr>
              <a:t>A</a:t>
            </a:r>
            <a:r>
              <a:rPr baseline="-25000" lang="en-IN" sz="1400">
                <a:solidFill>
                  <a:schemeClr val="dk1"/>
                </a:solidFill>
                <a:highlight>
                  <a:srgbClr val="00FFFF"/>
                </a:highlight>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aA</a:t>
            </a:r>
            <a:r>
              <a:rPr baseline="-25000" lang="en-IN" sz="1400">
                <a:solidFill>
                  <a:schemeClr val="dk1"/>
                </a:solidFill>
                <a:highlight>
                  <a:srgbClr val="00FFFF"/>
                </a:highlight>
                <a:latin typeface="Calibri"/>
                <a:ea typeface="Calibri"/>
                <a:cs typeface="Calibri"/>
                <a:sym typeface="Calibri"/>
              </a:rPr>
              <a:t>1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b A</a:t>
            </a:r>
            <a:r>
              <a:rPr baseline="-25000" lang="en-IN" sz="1400">
                <a:solidFill>
                  <a:schemeClr val="dk1"/>
                </a:solidFill>
                <a:highlight>
                  <a:srgbClr val="00FFFF"/>
                </a:highlight>
                <a:latin typeface="Calibri"/>
                <a:ea typeface="Calibri"/>
                <a:cs typeface="Calibri"/>
                <a:sym typeface="Calibri"/>
              </a:rPr>
              <a:t>3 </a:t>
            </a:r>
            <a:r>
              <a:rPr lang="en-IN" sz="1400">
                <a:solidFill>
                  <a:schemeClr val="dk1"/>
                </a:solidFill>
                <a:highlight>
                  <a:srgbClr val="00FFFF"/>
                </a:highlight>
                <a:latin typeface="Calibri"/>
                <a:ea typeface="Calibri"/>
                <a:cs typeface="Calibri"/>
                <a:sym typeface="Calibri"/>
              </a:rPr>
              <a:t>A</a:t>
            </a:r>
            <a:r>
              <a:rPr baseline="-25000" lang="en-IN" sz="1400">
                <a:solidFill>
                  <a:schemeClr val="dk1"/>
                </a:solidFill>
                <a:highlight>
                  <a:srgbClr val="00FFFF"/>
                </a:highlight>
                <a:latin typeface="Calibri"/>
                <a:ea typeface="Calibri"/>
                <a:cs typeface="Calibri"/>
                <a:sym typeface="Calibri"/>
              </a:rPr>
              <a:t>2</a:t>
            </a:r>
            <a:r>
              <a:rPr lang="en-IN" sz="1400">
                <a:solidFill>
                  <a:schemeClr val="dk1"/>
                </a:solidFill>
                <a:highlight>
                  <a:srgbClr val="00FFFF"/>
                </a:highlight>
                <a:latin typeface="Calibri"/>
                <a:ea typeface="Calibri"/>
                <a:cs typeface="Calibri"/>
                <a:sym typeface="Calibri"/>
              </a:rPr>
              <a:t>X</a:t>
            </a:r>
            <a:r>
              <a:rPr baseline="-25000" lang="en-IN" sz="1400">
                <a:solidFill>
                  <a:schemeClr val="dk1"/>
                </a:solidFill>
                <a:highlight>
                  <a:srgbClr val="00FFFF"/>
                </a:highlight>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A</a:t>
            </a:r>
            <a:r>
              <a:rPr baseline="-25000" lang="en-IN" sz="1400">
                <a:solidFill>
                  <a:schemeClr val="dk1"/>
                </a:solidFill>
                <a:highlight>
                  <a:srgbClr val="00FFFF"/>
                </a:highlight>
                <a:latin typeface="Calibri"/>
                <a:ea typeface="Calibri"/>
                <a:cs typeface="Calibri"/>
                <a:sym typeface="Calibri"/>
              </a:rPr>
              <a:t>1</a:t>
            </a:r>
            <a:r>
              <a:rPr lang="en-IN" sz="1400">
                <a:solidFill>
                  <a:schemeClr val="dk1"/>
                </a:solidFill>
                <a:highlight>
                  <a:srgbClr val="00FFFF"/>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aX A</a:t>
            </a:r>
            <a:r>
              <a:rPr baseline="-25000" lang="en-IN" sz="1400">
                <a:solidFill>
                  <a:schemeClr val="dk1"/>
                </a:solidFill>
                <a:highlight>
                  <a:srgbClr val="00FFFF"/>
                </a:highlight>
                <a:latin typeface="Calibri"/>
                <a:ea typeface="Calibri"/>
                <a:cs typeface="Calibri"/>
                <a:sym typeface="Calibri"/>
              </a:rPr>
              <a:t>1</a:t>
            </a:r>
            <a:r>
              <a:rPr lang="en-IN" sz="1400">
                <a:solidFill>
                  <a:schemeClr val="dk1"/>
                </a:solidFill>
                <a:highlight>
                  <a:srgbClr val="00FFFF"/>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t>
            </a:r>
            <a:r>
              <a:rPr lang="en-IN" sz="1400">
                <a:solidFill>
                  <a:schemeClr val="dk1"/>
                </a:solidFill>
                <a:highlight>
                  <a:srgbClr val="00FFFF"/>
                </a:highlight>
                <a:latin typeface="Calibri"/>
                <a:ea typeface="Calibri"/>
                <a:cs typeface="Calibri"/>
                <a:sym typeface="Calibri"/>
              </a:rPr>
              <a:t>b</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(11)(GNF)</a:t>
            </a:r>
            <a:r>
              <a:rPr baseline="-25000" lang="en-I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Now sub (11) in (8)&amp;(9)</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X→ </a:t>
            </a:r>
            <a:r>
              <a:rPr lang="en-IN" sz="1400">
                <a:solidFill>
                  <a:schemeClr val="dk1"/>
                </a:solidFill>
                <a:highlight>
                  <a:srgbClr val="00FF00"/>
                </a:highlight>
                <a:latin typeface="Calibri"/>
                <a:ea typeface="Calibri"/>
                <a:cs typeface="Calibri"/>
                <a:sym typeface="Calibri"/>
              </a:rPr>
              <a:t>b A</a:t>
            </a:r>
            <a:r>
              <a:rPr baseline="-25000" lang="en-IN" sz="1400">
                <a:solidFill>
                  <a:schemeClr val="dk1"/>
                </a:solidFill>
                <a:highlight>
                  <a:srgbClr val="00FF00"/>
                </a:highlight>
                <a:latin typeface="Calibri"/>
                <a:ea typeface="Calibri"/>
                <a:cs typeface="Calibri"/>
                <a:sym typeface="Calibri"/>
              </a:rPr>
              <a:t>3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2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baseline="-25000" lang="en-IN" sz="1400">
                <a:solidFill>
                  <a:schemeClr val="dk1"/>
                </a:solidFill>
                <a:highlight>
                  <a:srgbClr val="00FF00"/>
                </a:highlight>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aA</a:t>
            </a:r>
            <a:r>
              <a:rPr baseline="-25000" lang="en-IN" sz="1400">
                <a:solidFill>
                  <a:schemeClr val="dk1"/>
                </a:solidFill>
                <a:highlight>
                  <a:srgbClr val="00FF00"/>
                </a:highlight>
                <a:latin typeface="Calibri"/>
                <a:ea typeface="Calibri"/>
                <a:cs typeface="Calibri"/>
                <a:sym typeface="Calibri"/>
              </a:rPr>
              <a:t>1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b A</a:t>
            </a:r>
            <a:r>
              <a:rPr baseline="-25000" lang="en-IN" sz="1400">
                <a:solidFill>
                  <a:schemeClr val="dk1"/>
                </a:solidFill>
                <a:highlight>
                  <a:srgbClr val="00FF00"/>
                </a:highlight>
                <a:latin typeface="Calibri"/>
                <a:ea typeface="Calibri"/>
                <a:cs typeface="Calibri"/>
                <a:sym typeface="Calibri"/>
              </a:rPr>
              <a:t>3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2</a:t>
            </a:r>
            <a:r>
              <a:rPr lang="en-IN" sz="1400">
                <a:solidFill>
                  <a:schemeClr val="dk1"/>
                </a:solidFill>
                <a:highlight>
                  <a:srgbClr val="00FF00"/>
                </a:highlight>
                <a:latin typeface="Calibri"/>
                <a:ea typeface="Calibri"/>
                <a:cs typeface="Calibri"/>
                <a:sym typeface="Calibri"/>
              </a:rPr>
              <a:t>X</a:t>
            </a:r>
            <a:r>
              <a:rPr baseline="-25000" lang="en-IN" sz="1400">
                <a:solidFill>
                  <a:schemeClr val="dk1"/>
                </a:solidFill>
                <a:highlight>
                  <a:srgbClr val="00FF00"/>
                </a:highlight>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baseline="-25000" lang="en-IN" sz="14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aX A</a:t>
            </a:r>
            <a:r>
              <a:rPr baseline="-25000" lang="en-IN" sz="14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baseline="-25000" lang="en-IN" sz="14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t>
            </a:r>
            <a:r>
              <a:rPr lang="en-IN" sz="1400">
                <a:solidFill>
                  <a:schemeClr val="dk1"/>
                </a:solidFill>
                <a:highlight>
                  <a:srgbClr val="00FF00"/>
                </a:highlight>
                <a:latin typeface="Calibri"/>
                <a:ea typeface="Calibri"/>
                <a:cs typeface="Calibri"/>
                <a:sym typeface="Calibri"/>
              </a:rPr>
              <a:t>bA</a:t>
            </a:r>
            <a:r>
              <a:rPr baseline="-25000" lang="en-IN" sz="1400">
                <a:solidFill>
                  <a:schemeClr val="dk1"/>
                </a:solidFill>
                <a:highlight>
                  <a:srgbClr val="00FF00"/>
                </a:highlight>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(12) (GNF)</a:t>
            </a:r>
            <a:r>
              <a:rPr baseline="-25000" lang="en-I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X→ </a:t>
            </a:r>
            <a:r>
              <a:rPr lang="en-IN" sz="1400">
                <a:solidFill>
                  <a:schemeClr val="dk1"/>
                </a:solidFill>
                <a:highlight>
                  <a:srgbClr val="00FF00"/>
                </a:highlight>
                <a:latin typeface="Calibri"/>
                <a:ea typeface="Calibri"/>
                <a:cs typeface="Calibri"/>
                <a:sym typeface="Calibri"/>
              </a:rPr>
              <a:t>b A</a:t>
            </a:r>
            <a:r>
              <a:rPr baseline="-25000" lang="en-IN" sz="1400">
                <a:solidFill>
                  <a:schemeClr val="dk1"/>
                </a:solidFill>
                <a:highlight>
                  <a:srgbClr val="00FF00"/>
                </a:highlight>
                <a:latin typeface="Calibri"/>
                <a:ea typeface="Calibri"/>
                <a:cs typeface="Calibri"/>
                <a:sym typeface="Calibri"/>
              </a:rPr>
              <a:t>3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2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baseline="-25000" lang="en-IN" sz="14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aA</a:t>
            </a:r>
            <a:r>
              <a:rPr baseline="-25000" lang="en-IN" sz="1400">
                <a:solidFill>
                  <a:schemeClr val="dk1"/>
                </a:solidFill>
                <a:highlight>
                  <a:srgbClr val="00FF00"/>
                </a:highlight>
                <a:latin typeface="Calibri"/>
                <a:ea typeface="Calibri"/>
                <a:cs typeface="Calibri"/>
                <a:sym typeface="Calibri"/>
              </a:rPr>
              <a:t>1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b A</a:t>
            </a:r>
            <a:r>
              <a:rPr baseline="-25000" lang="en-IN" sz="1400">
                <a:solidFill>
                  <a:schemeClr val="dk1"/>
                </a:solidFill>
                <a:highlight>
                  <a:srgbClr val="00FF00"/>
                </a:highlight>
                <a:latin typeface="Calibri"/>
                <a:ea typeface="Calibri"/>
                <a:cs typeface="Calibri"/>
                <a:sym typeface="Calibri"/>
              </a:rPr>
              <a:t>3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2</a:t>
            </a:r>
            <a:r>
              <a:rPr lang="en-IN" sz="1400">
                <a:solidFill>
                  <a:schemeClr val="dk1"/>
                </a:solidFill>
                <a:highlight>
                  <a:srgbClr val="00FF00"/>
                </a:highlight>
                <a:latin typeface="Calibri"/>
                <a:ea typeface="Calibri"/>
                <a:cs typeface="Calibri"/>
                <a:sym typeface="Calibri"/>
              </a:rPr>
              <a:t>X</a:t>
            </a:r>
            <a:r>
              <a:rPr baseline="-25000" lang="en-IN" sz="1400">
                <a:solidFill>
                  <a:schemeClr val="dk1"/>
                </a:solidFill>
                <a:highlight>
                  <a:srgbClr val="00FF00"/>
                </a:highlight>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a:t>
            </a:r>
            <a:r>
              <a:rPr baseline="-25000" lang="en-IN" sz="14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baseline="-25000" lang="en-IN" sz="14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aX A</a:t>
            </a:r>
            <a:r>
              <a:rPr baseline="-25000" lang="en-IN" sz="14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baseline="-25000" lang="en-IN" sz="14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X|</a:t>
            </a:r>
            <a:r>
              <a:rPr lang="en-IN" sz="1400">
                <a:solidFill>
                  <a:schemeClr val="dk1"/>
                </a:solidFill>
                <a:highlight>
                  <a:srgbClr val="00FF00"/>
                </a:highlight>
                <a:latin typeface="Calibri"/>
                <a:ea typeface="Calibri"/>
                <a:cs typeface="Calibri"/>
                <a:sym typeface="Calibri"/>
              </a:rPr>
              <a:t>bA</a:t>
            </a:r>
            <a:r>
              <a:rPr baseline="-25000" lang="en-IN" sz="1400">
                <a:solidFill>
                  <a:schemeClr val="dk1"/>
                </a:solidFill>
                <a:highlight>
                  <a:srgbClr val="00FF00"/>
                </a:highlight>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(13) (GNF)</a:t>
            </a:r>
            <a:r>
              <a:rPr baseline="-25000" lang="en-I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Google Shape;752;p83"/>
          <p:cNvSpPr/>
          <p:nvPr/>
        </p:nvSpPr>
        <p:spPr>
          <a:xfrm>
            <a:off x="3709531" y="4955384"/>
            <a:ext cx="8301419" cy="1664563"/>
          </a:xfrm>
          <a:prstGeom prst="roundRect">
            <a:avLst>
              <a:gd fmla="val 16667"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400" u="sng">
                <a:solidFill>
                  <a:schemeClr val="dk1"/>
                </a:solidFill>
                <a:latin typeface="Calibri"/>
                <a:ea typeface="Calibri"/>
                <a:cs typeface="Calibri"/>
                <a:sym typeface="Calibri"/>
              </a:rPr>
              <a:t>Answer:</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aA</a:t>
            </a:r>
            <a:r>
              <a:rPr baseline="-25000" lang="en-IN" sz="14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aX 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|bA</a:t>
            </a:r>
            <a:r>
              <a:rPr baseline="-25000" lang="en-IN" sz="14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aA</a:t>
            </a:r>
            <a:r>
              <a:rPr baseline="-25000" lang="en-IN" sz="14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aX 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|aX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X→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aA</a:t>
            </a:r>
            <a:r>
              <a:rPr baseline="-25000" lang="en-IN" sz="14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aX 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|bA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X→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aA</a:t>
            </a:r>
            <a:r>
              <a:rPr baseline="-25000" lang="en-IN" sz="14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b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baseline="-25000" lang="en-IN" sz="14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aX A</a:t>
            </a:r>
            <a:r>
              <a:rPr baseline="-25000" lang="en-IN" sz="14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X|bA</a:t>
            </a:r>
            <a:r>
              <a:rPr baseline="-25000" lang="en-IN" sz="14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baseline="-25000" lang="en-IN" sz="14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baseline="-25000" lang="en-IN" sz="14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endParaRPr sz="1800">
              <a:solidFill>
                <a:schemeClr val="dk1"/>
              </a:solidFill>
              <a:latin typeface="Calibri"/>
              <a:ea typeface="Calibri"/>
              <a:cs typeface="Calibri"/>
              <a:sym typeface="Calibri"/>
            </a:endParaRPr>
          </a:p>
        </p:txBody>
      </p:sp>
      <p:sp>
        <p:nvSpPr>
          <p:cNvPr id="753" name="Google Shape;75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84"/>
          <p:cNvSpPr txBox="1"/>
          <p:nvPr>
            <p:ph type="title"/>
          </p:nvPr>
        </p:nvSpPr>
        <p:spPr>
          <a:xfrm>
            <a:off x="0" y="-18224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Solved problem (2)</a:t>
            </a:r>
            <a:endParaRPr/>
          </a:p>
        </p:txBody>
      </p:sp>
      <p:pic>
        <p:nvPicPr>
          <p:cNvPr id="759" name="Google Shape;759;p84"/>
          <p:cNvPicPr preferRelativeResize="0"/>
          <p:nvPr/>
        </p:nvPicPr>
        <p:blipFill rotWithShape="1">
          <a:blip r:embed="rId3">
            <a:alphaModFix/>
          </a:blip>
          <a:srcRect b="0" l="0" r="0" t="0"/>
          <a:stretch/>
        </p:blipFill>
        <p:spPr>
          <a:xfrm>
            <a:off x="3456243" y="674703"/>
            <a:ext cx="6238301" cy="6081204"/>
          </a:xfrm>
          <a:prstGeom prst="rect">
            <a:avLst/>
          </a:prstGeom>
          <a:noFill/>
          <a:ln>
            <a:noFill/>
          </a:ln>
        </p:spPr>
      </p:pic>
      <p:sp>
        <p:nvSpPr>
          <p:cNvPr id="760" name="Google Shape;76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5"/>
          <p:cNvSpPr txBox="1"/>
          <p:nvPr>
            <p:ph type="title"/>
          </p:nvPr>
        </p:nvSpPr>
        <p:spPr>
          <a:xfrm>
            <a:off x="0" y="-26518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Solved problem (2)</a:t>
            </a:r>
            <a:endParaRPr/>
          </a:p>
        </p:txBody>
      </p:sp>
      <p:pic>
        <p:nvPicPr>
          <p:cNvPr id="766" name="Google Shape;766;p85"/>
          <p:cNvPicPr preferRelativeResize="0"/>
          <p:nvPr/>
        </p:nvPicPr>
        <p:blipFill rotWithShape="1">
          <a:blip r:embed="rId3">
            <a:alphaModFix/>
          </a:blip>
          <a:srcRect b="0" l="0" r="0" t="0"/>
          <a:stretch/>
        </p:blipFill>
        <p:spPr>
          <a:xfrm>
            <a:off x="2475391" y="737910"/>
            <a:ext cx="7010400" cy="6120090"/>
          </a:xfrm>
          <a:prstGeom prst="rect">
            <a:avLst/>
          </a:prstGeom>
          <a:noFill/>
          <a:ln>
            <a:noFill/>
          </a:ln>
        </p:spPr>
      </p:pic>
      <p:sp>
        <p:nvSpPr>
          <p:cNvPr id="767" name="Google Shape;767;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Exercise problems </a:t>
            </a:r>
            <a:endParaRPr/>
          </a:p>
        </p:txBody>
      </p:sp>
      <p:pic>
        <p:nvPicPr>
          <p:cNvPr id="773" name="Google Shape;773;p86"/>
          <p:cNvPicPr preferRelativeResize="0"/>
          <p:nvPr>
            <p:ph idx="1" type="body"/>
          </p:nvPr>
        </p:nvPicPr>
        <p:blipFill rotWithShape="1">
          <a:blip r:embed="rId3">
            <a:alphaModFix/>
          </a:blip>
          <a:srcRect b="0" l="0" r="0" t="0"/>
          <a:stretch/>
        </p:blipFill>
        <p:spPr>
          <a:xfrm>
            <a:off x="1416634" y="1690688"/>
            <a:ext cx="8144616" cy="4662570"/>
          </a:xfrm>
          <a:prstGeom prst="rect">
            <a:avLst/>
          </a:prstGeom>
          <a:noFill/>
          <a:ln>
            <a:noFill/>
          </a:ln>
        </p:spPr>
      </p:pic>
      <p:sp>
        <p:nvSpPr>
          <p:cNvPr id="774" name="Google Shape;774;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Chomosky Hierarchy</a:t>
            </a:r>
            <a:endParaRPr/>
          </a:p>
        </p:txBody>
      </p:sp>
      <p:sp>
        <p:nvSpPr>
          <p:cNvPr id="192" name="Google Shape;192;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According to Noam Chomosky, there are four types of grammars − Type 0, Type 1, Type 2, and Type 3. </a:t>
            </a:r>
            <a:endParaRPr/>
          </a:p>
          <a:p>
            <a:pPr indent="-228600" lvl="0" marL="228600" rtl="0" algn="l">
              <a:lnSpc>
                <a:spcPct val="90000"/>
              </a:lnSpc>
              <a:spcBef>
                <a:spcPts val="1000"/>
              </a:spcBef>
              <a:spcAft>
                <a:spcPts val="0"/>
              </a:spcAft>
              <a:buClr>
                <a:schemeClr val="dk1"/>
              </a:buClr>
              <a:buSzPts val="2400"/>
              <a:buChar char="•"/>
            </a:pPr>
            <a:r>
              <a:rPr lang="en-IN" sz="2400"/>
              <a:t>Type 0 known as unrestricted grammar. </a:t>
            </a:r>
            <a:endParaRPr/>
          </a:p>
          <a:p>
            <a:pPr indent="-228600" lvl="0" marL="228600" rtl="0" algn="l">
              <a:lnSpc>
                <a:spcPct val="90000"/>
              </a:lnSpc>
              <a:spcBef>
                <a:spcPts val="1000"/>
              </a:spcBef>
              <a:spcAft>
                <a:spcPts val="0"/>
              </a:spcAft>
              <a:buClr>
                <a:schemeClr val="dk1"/>
              </a:buClr>
              <a:buSzPts val="2400"/>
              <a:buChar char="•"/>
            </a:pPr>
            <a:r>
              <a:rPr lang="en-IN" sz="2400"/>
              <a:t>Type 1 known as context sensitive grammar. </a:t>
            </a:r>
            <a:endParaRPr/>
          </a:p>
          <a:p>
            <a:pPr indent="-228600" lvl="0" marL="228600" rtl="0" algn="l">
              <a:lnSpc>
                <a:spcPct val="90000"/>
              </a:lnSpc>
              <a:spcBef>
                <a:spcPts val="1000"/>
              </a:spcBef>
              <a:spcAft>
                <a:spcPts val="0"/>
              </a:spcAft>
              <a:buClr>
                <a:schemeClr val="dk1"/>
              </a:buClr>
              <a:buSzPts val="2400"/>
              <a:buChar char="•"/>
            </a:pPr>
            <a:r>
              <a:rPr lang="en-IN" sz="2400"/>
              <a:t>Type 2 known as context free grammar. </a:t>
            </a:r>
            <a:endParaRPr/>
          </a:p>
          <a:p>
            <a:pPr indent="-228600" lvl="0" marL="228600" rtl="0" algn="l">
              <a:lnSpc>
                <a:spcPct val="90000"/>
              </a:lnSpc>
              <a:spcBef>
                <a:spcPts val="1000"/>
              </a:spcBef>
              <a:spcAft>
                <a:spcPts val="0"/>
              </a:spcAft>
              <a:buClr>
                <a:schemeClr val="dk1"/>
              </a:buClr>
              <a:buSzPts val="2400"/>
              <a:buChar char="•"/>
            </a:pPr>
            <a:r>
              <a:rPr lang="en-IN" sz="2400"/>
              <a:t>Type 3 Regular Grammar.</a:t>
            </a:r>
            <a:br>
              <a:rPr lang="en-IN" sz="2400"/>
            </a:br>
            <a:endParaRPr sz="2400"/>
          </a:p>
        </p:txBody>
      </p:sp>
      <p:sp>
        <p:nvSpPr>
          <p:cNvPr id="193" name="Google Shape;19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2020-08-07T12:59:12Z</dcterms:created>
  <dc:creator>Nagarajan</dc:creator>
</cp:coreProperties>
</file>