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6858000" cx="12192000"/>
  <p:notesSz cx="6858000" cy="9144000"/>
  <p:embeddedFontLst>
    <p:embeddedFont>
      <p:font typeface="Garamond"/>
      <p:regular r:id="rId102"/>
      <p:bold r:id="rId103"/>
      <p:italic r:id="rId104"/>
      <p:boldItalic r:id="rId105"/>
    </p:embeddedFont>
    <p:embeddedFont>
      <p:font typeface="Arial Black"/>
      <p:regular r:id="rId10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7" roundtripDataSignature="AMtx7mj0Wtz6umvKQ8HtfCqj4YyztYK7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82433A-17D6-401B-9FC3-9CF50E3EB7CA}">
  <a:tblStyle styleId="{0082433A-17D6-401B-9FC3-9CF50E3EB7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4F96F1D-40B6-4183-96C2-128446B8ECB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303AB80-E912-41D9-9029-88E0DA42152F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customschemas.google.com/relationships/presentationmetadata" Target="metadata"/><Relationship Id="rId106" Type="http://schemas.openxmlformats.org/officeDocument/2006/relationships/font" Target="fonts/ArialBlack-regular.fntdata"/><Relationship Id="rId105" Type="http://schemas.openxmlformats.org/officeDocument/2006/relationships/font" Target="fonts/Garamond-boldItalic.fntdata"/><Relationship Id="rId104" Type="http://schemas.openxmlformats.org/officeDocument/2006/relationships/font" Target="fonts/Garamond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Garamond-bold.fntdata"/><Relationship Id="rId102" Type="http://schemas.openxmlformats.org/officeDocument/2006/relationships/font" Target="fonts/Garamond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4" name="Google Shape;744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51" name="Google Shape;751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57" name="Google Shape;757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64" name="Google Shape;764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1" name="Google Shape;771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9" name="Google Shape;779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86" name="Google Shape;786;p8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96" name="Google Shape;796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2" name="Google Shape;802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8" name="Google Shape;808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This algorithm can be used for research work so that in future this non deterministic  parts can be converted into deterministic polynomial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Choice might be obtained in constant time in future they may figure out a better algorithm for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This Non Deterministic Algorithm may become a Deterministic Algorithm in future</a:t>
            </a:r>
            <a:endParaRPr/>
          </a:p>
        </p:txBody>
      </p:sp>
      <p:sp>
        <p:nvSpPr>
          <p:cNvPr id="816" name="Google Shape;816;p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3" name="Google Shape;823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0" name="Google Shape;860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N"/>
              <a:t>Here SAT is a NP Complete problem since it has Non Deterministic Algorithm</a:t>
            </a:r>
            <a:endParaRPr/>
          </a:p>
        </p:txBody>
      </p:sp>
      <p:sp>
        <p:nvSpPr>
          <p:cNvPr id="872" name="Google Shape;872;p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2" name="Google Shape;882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9" name="Google Shape;889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7" name="Google Shape;897;p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2.png"/><Relationship Id="rId8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17.png"/><Relationship Id="rId11" Type="http://schemas.openxmlformats.org/officeDocument/2006/relationships/image" Target="../media/image34.png"/><Relationship Id="rId10" Type="http://schemas.openxmlformats.org/officeDocument/2006/relationships/image" Target="../media/image30.png"/><Relationship Id="rId12" Type="http://schemas.openxmlformats.org/officeDocument/2006/relationships/image" Target="../media/image49.png"/><Relationship Id="rId9" Type="http://schemas.openxmlformats.org/officeDocument/2006/relationships/image" Target="../media/image41.png"/><Relationship Id="rId5" Type="http://schemas.openxmlformats.org/officeDocument/2006/relationships/image" Target="../media/image31.png"/><Relationship Id="rId6" Type="http://schemas.openxmlformats.org/officeDocument/2006/relationships/image" Target="../media/image38.png"/><Relationship Id="rId7" Type="http://schemas.openxmlformats.org/officeDocument/2006/relationships/image" Target="../media/image29.png"/><Relationship Id="rId8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Relationship Id="rId15" Type="http://schemas.openxmlformats.org/officeDocument/2006/relationships/image" Target="../media/image51.png"/><Relationship Id="rId14" Type="http://schemas.openxmlformats.org/officeDocument/2006/relationships/image" Target="../media/image57.png"/><Relationship Id="rId17" Type="http://schemas.openxmlformats.org/officeDocument/2006/relationships/image" Target="../media/image50.png"/><Relationship Id="rId16" Type="http://schemas.openxmlformats.org/officeDocument/2006/relationships/image" Target="../media/image65.png"/><Relationship Id="rId5" Type="http://schemas.openxmlformats.org/officeDocument/2006/relationships/image" Target="../media/image53.png"/><Relationship Id="rId6" Type="http://schemas.openxmlformats.org/officeDocument/2006/relationships/image" Target="../media/image36.png"/><Relationship Id="rId18" Type="http://schemas.openxmlformats.org/officeDocument/2006/relationships/image" Target="../media/image52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60.png"/><Relationship Id="rId6" Type="http://schemas.openxmlformats.org/officeDocument/2006/relationships/image" Target="../media/image70.png"/><Relationship Id="rId7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9.png"/><Relationship Id="rId4" Type="http://schemas.openxmlformats.org/officeDocument/2006/relationships/image" Target="../media/image7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9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9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6.jpg"/><Relationship Id="rId4" Type="http://schemas.openxmlformats.org/officeDocument/2006/relationships/image" Target="../media/image6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Unit 5</a:t>
            </a:r>
            <a:br>
              <a:rPr lang="en-IN"/>
            </a:br>
            <a:r>
              <a:rPr lang="en-IN"/>
              <a:t>Department of Computer Science &amp; Eng.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Theorem</a:t>
            </a:r>
            <a:endParaRPr/>
          </a:p>
        </p:txBody>
      </p:sp>
      <p:pic>
        <p:nvPicPr>
          <p:cNvPr id="169" name="Google Shape;16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152" y="1905001"/>
            <a:ext cx="9226296" cy="4322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Theorem</a:t>
            </a:r>
            <a:endParaRPr/>
          </a:p>
        </p:txBody>
      </p:sp>
      <p:pic>
        <p:nvPicPr>
          <p:cNvPr id="175" name="Google Shape;17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888" y="1600201"/>
            <a:ext cx="9025128" cy="452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Undecidable Languages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N">
                <a:solidFill>
                  <a:srgbClr val="FF0000"/>
                </a:solidFill>
              </a:rPr>
              <a:t>undecidable language </a:t>
            </a:r>
            <a:r>
              <a:rPr lang="en-IN"/>
              <a:t>=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/>
              <a:t>not decidable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IN">
                <a:solidFill>
                  <a:srgbClr val="FF0000"/>
                </a:solidFill>
              </a:rPr>
              <a:t>There is no decider: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there is no Turing Machine which accepts the language and makes a decision (halts) for every input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(machine may make decision for some input strings)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there is no Turing Machine (Algorithm) that gives an answer (yes or no) for every input instance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(answer may be given for some input instances)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Undecidable problem</a:t>
            </a:r>
            <a:endParaRPr/>
          </a:p>
        </p:txBody>
      </p:sp>
      <p:pic>
        <p:nvPicPr>
          <p:cNvPr id="187" name="Google Shape;18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876" y="2230596"/>
            <a:ext cx="90963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3413"/>
            <a:ext cx="10515599" cy="6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Halting Problem</a:t>
            </a:r>
            <a:endParaRPr/>
          </a:p>
        </p:txBody>
      </p:sp>
      <p:pic>
        <p:nvPicPr>
          <p:cNvPr id="200" name="Google Shape;20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336" y="1981200"/>
            <a:ext cx="9171431" cy="402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6" name="Google Shape;20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376" y="2668588"/>
            <a:ext cx="8037575" cy="341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2" name="Google Shape;21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768" y="2196804"/>
            <a:ext cx="8494776" cy="397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Turing Machines are countable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696" y="2453640"/>
            <a:ext cx="7068312" cy="159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24" name="Google Shape;22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904" y="1874520"/>
            <a:ext cx="8101584" cy="285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110408" y="334379"/>
            <a:ext cx="11944677" cy="5838057"/>
            <a:chOff x="4392" y="3075"/>
            <a:chExt cx="11944677" cy="5838057"/>
          </a:xfrm>
        </p:grpSpPr>
        <p:sp>
          <p:nvSpPr>
            <p:cNvPr id="95" name="Google Shape;95;p2"/>
            <p:cNvSpPr/>
            <p:nvPr/>
          </p:nvSpPr>
          <p:spPr>
            <a:xfrm>
              <a:off x="4392" y="3075"/>
              <a:ext cx="11944677" cy="1344053"/>
            </a:xfrm>
            <a:prstGeom prst="roundRect">
              <a:avLst>
                <a:gd fmla="val 10000" name="adj"/>
              </a:avLst>
            </a:prstGeom>
            <a:solidFill>
              <a:srgbClr val="8DA9D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43758" y="42441"/>
              <a:ext cx="11865945" cy="1265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0975" lIns="220975" spcFirstLastPara="1" rIns="220975" wrap="square" tIns="220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5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Unit 5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392" y="1501076"/>
              <a:ext cx="5231819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43758" y="1540442"/>
              <a:ext cx="5153087" cy="1265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Undecidability 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392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41531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Decidability vs Undecidability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25661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362800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 of Undecidable Problem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646930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684069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Rice Theorem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968199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4005338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 Correspondence Problem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68199" y="4497079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4005338" y="4534218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Undecidable problems about Turing  Machine- Post’s Correspondence Problem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342724" y="1501076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5379863" y="1538215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Properties of Recursive and Recursively enumerable languages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717250" y="1501076"/>
              <a:ext cx="5231819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6756616" y="1540442"/>
              <a:ext cx="5153087" cy="1265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Computational Complexity</a:t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17250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754389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Time and Space complexity of TMs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038519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8075658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Complexity classes: Class P, Class NP</a:t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359788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9396927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NP hardness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681057" y="2999078"/>
              <a:ext cx="1268012" cy="134405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0718196" y="3036217"/>
              <a:ext cx="1193734" cy="1269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NP Completeness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097280" y="735723"/>
            <a:ext cx="10058400" cy="1366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br>
              <a:rPr b="1" lang="en-IN" sz="4000">
                <a:solidFill>
                  <a:schemeClr val="accent1"/>
                </a:solidFill>
              </a:rPr>
            </a:br>
            <a:br>
              <a:rPr b="1" lang="en-IN" sz="4000">
                <a:solidFill>
                  <a:schemeClr val="accent1"/>
                </a:solidFill>
              </a:rPr>
            </a:br>
            <a:br>
              <a:rPr b="1" lang="en-IN" sz="4000">
                <a:solidFill>
                  <a:schemeClr val="accent1"/>
                </a:solidFill>
              </a:rPr>
            </a:br>
            <a:br>
              <a:rPr b="1" lang="en-IN" sz="4000">
                <a:solidFill>
                  <a:schemeClr val="accent1"/>
                </a:solidFill>
              </a:rPr>
            </a:br>
            <a:br>
              <a:rPr b="1" lang="en-IN" sz="4000">
                <a:solidFill>
                  <a:schemeClr val="accent1"/>
                </a:solidFill>
              </a:rPr>
            </a:br>
            <a:r>
              <a:rPr b="1" lang="en-IN" sz="4000">
                <a:solidFill>
                  <a:schemeClr val="accent1"/>
                </a:solidFill>
              </a:rPr>
              <a:t>Turing machines and computability</a:t>
            </a:r>
            <a:br>
              <a:rPr b="1" lang="en-IN" sz="4000">
                <a:solidFill>
                  <a:schemeClr val="accent1"/>
                </a:solidFill>
              </a:rPr>
            </a:br>
            <a:br>
              <a:rPr lang="en-IN" sz="3800"/>
            </a:br>
            <a:endParaRPr sz="3800"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 :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Deﬁnition of Turing machines: high level and low-level descriptions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Variants of Turing machines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Decidable and Turing recognizable languages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Church-Turing Hypothesis UNDECIDABILITY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Undecidability and a proof technique by diagonalization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389" y="4677220"/>
            <a:ext cx="632460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5 / SRMIST / KTR </a:t>
            </a:r>
            <a:endParaRPr/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2835276" y="1803400"/>
            <a:ext cx="25298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is empty?</a:t>
            </a:r>
            <a:endParaRPr/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276" y="1879600"/>
            <a:ext cx="303213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151" y="2768600"/>
            <a:ext cx="303213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2835275" y="2717800"/>
            <a:ext cx="26661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is regular?</a:t>
            </a:r>
            <a:endParaRPr/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151" y="3759200"/>
            <a:ext cx="303213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/>
        </p:nvSpPr>
        <p:spPr>
          <a:xfrm>
            <a:off x="2835275" y="3708400"/>
            <a:ext cx="27254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has size 2?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3866355" y="827002"/>
            <a:ext cx="3890809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Undecidable problems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774097" y="4914814"/>
            <a:ext cx="106469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I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generalized to all non-trivial properties of Turing-acceptable languages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Rice’s theorem (1953)</a:t>
            </a:r>
            <a:br>
              <a:rPr lang="en-IN"/>
            </a:b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Any non-trivial property of R.E languages is undecidable!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 Property P ≡ set of languages satisfying P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Property of r.e languages: membership of M in P depends only on the language of 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IN">
                <a:solidFill>
                  <a:srgbClr val="FF0000"/>
                </a:solidFill>
              </a:rPr>
              <a:t>                             If L(M) = L(M ’), then &lt;M&gt; ∈ P if  &lt;M’&gt;   ∈ 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solidFill>
                  <a:schemeClr val="dk1"/>
                </a:solidFill>
              </a:rPr>
              <a:t>4.  Non-trivial: It holds for some but not all TMs.</a:t>
            </a:r>
            <a:endParaRPr/>
          </a:p>
        </p:txBody>
      </p:sp>
      <p:sp>
        <p:nvSpPr>
          <p:cNvPr id="255" name="Google Shape;2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Properties of RE Languages</a:t>
            </a:r>
            <a:endParaRPr/>
          </a:p>
        </p:txBody>
      </p:sp>
      <p:pic>
        <p:nvPicPr>
          <p:cNvPr id="262" name="Google Shape;26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51" y="1846263"/>
            <a:ext cx="6889624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Property :  Set of language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1002686" y="1887775"/>
            <a:ext cx="10058400" cy="34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Just a subset of r.e. languages. Thus, </a:t>
            </a:r>
            <a:r>
              <a:rPr b="1" lang="en-IN" sz="1800"/>
              <a:t>L satisﬁes a property P if L ∈ P.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Examples: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/>
              <a:t>Set of regular languages 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/>
              <a:t>Set of context-free languages 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/>
              <a:t>Set of all languages 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/>
              <a:t>{∅} 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/>
              <a:t> ∅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So decidability of property P is decidability of language L P .</a:t>
            </a:r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8686" y="4125311"/>
            <a:ext cx="54864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 of Property</a:t>
            </a:r>
            <a:endParaRPr/>
          </a:p>
        </p:txBody>
      </p:sp>
      <p:pic>
        <p:nvPicPr>
          <p:cNvPr id="279" name="Google Shape;27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883" y="1846263"/>
            <a:ext cx="8702565" cy="415514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ct val="100000"/>
              <a:buFont typeface="Calibri"/>
              <a:buNone/>
            </a:pPr>
            <a:br>
              <a:rPr lang="en-IN">
                <a:solidFill>
                  <a:srgbClr val="D60093"/>
                </a:solidFill>
              </a:rPr>
            </a:br>
            <a:r>
              <a:rPr lang="en-IN">
                <a:solidFill>
                  <a:srgbClr val="D60093"/>
                </a:solidFill>
              </a:rPr>
              <a:t>Non-trivial property</a:t>
            </a:r>
            <a:br>
              <a:rPr lang="en-IN">
                <a:solidFill>
                  <a:srgbClr val="D60093"/>
                </a:solidFill>
              </a:rPr>
            </a:br>
            <a:endParaRPr/>
          </a:p>
        </p:txBody>
      </p:sp>
      <p:pic>
        <p:nvPicPr>
          <p:cNvPr id="287" name="Google Shape;28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387" y="2053459"/>
            <a:ext cx="6881867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5 / SRMIST / KTR </a:t>
            </a:r>
            <a:endParaRPr/>
          </a:p>
        </p:txBody>
      </p:sp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047088" y="400598"/>
            <a:ext cx="41481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D60093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Non-trivial property:</a:t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998197" y="2090003"/>
            <a:ext cx="104242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IN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property       possessed by some Turing-acceptable languages but not all </a:t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4495800" y="2895600"/>
            <a:ext cx="28463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    is empty?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2895600"/>
            <a:ext cx="381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1889125" y="2921000"/>
            <a:ext cx="18748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3657600"/>
            <a:ext cx="12954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5450" y="4343400"/>
            <a:ext cx="32004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4419600" y="3657600"/>
            <a:ext cx="9794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4572000" y="4419600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/>
          </a:p>
        </p:txBody>
      </p:sp>
      <p:pic>
        <p:nvPicPr>
          <p:cNvPr id="305" name="Google Shape;30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2600" y="5257800"/>
            <a:ext cx="39243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 txBox="1"/>
          <p:nvPr/>
        </p:nvSpPr>
        <p:spPr>
          <a:xfrm>
            <a:off x="4572000" y="5334000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/>
          </a:p>
        </p:txBody>
      </p:sp>
      <p:pic>
        <p:nvPicPr>
          <p:cNvPr id="307" name="Google Shape;30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38601" y="2913064"/>
            <a:ext cx="468313" cy="6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03788" y="2118228"/>
            <a:ext cx="468313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More examples of non-trivial properties</a:t>
            </a:r>
            <a:br>
              <a:rPr lang="en-IN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314" name="Google Shape;31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246" y="2247134"/>
            <a:ext cx="5652868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4756" y="2247134"/>
            <a:ext cx="477848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5 / SRMIST / KTR </a:t>
            </a:r>
            <a:endParaRPr/>
          </a:p>
        </p:txBody>
      </p:sp>
      <p:sp>
        <p:nvSpPr>
          <p:cNvPr id="323" name="Google Shape;32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965326" y="0"/>
            <a:ext cx="33115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D60093"/>
                </a:solidFill>
                <a:latin typeface="Comic Sans MS"/>
                <a:ea typeface="Comic Sans MS"/>
                <a:cs typeface="Comic Sans MS"/>
                <a:sym typeface="Comic Sans MS"/>
              </a:rPr>
              <a:t>Trivial property: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3200401" y="660400"/>
            <a:ext cx="6659195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property       possessed by ALL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Turing-acceptable languages </a:t>
            </a:r>
            <a:endParaRPr/>
          </a:p>
        </p:txBody>
      </p:sp>
      <p:pic>
        <p:nvPicPr>
          <p:cNvPr id="326" name="Google Shape;3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1" y="685800"/>
            <a:ext cx="468313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 txBox="1"/>
          <p:nvPr/>
        </p:nvSpPr>
        <p:spPr>
          <a:xfrm>
            <a:off x="4495801" y="2438400"/>
            <a:ext cx="471646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    has size at least 0?</a:t>
            </a:r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2438400"/>
            <a:ext cx="381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/>
        </p:nvSpPr>
        <p:spPr>
          <a:xfrm>
            <a:off x="1524001" y="2438400"/>
            <a:ext cx="20732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/>
          </a:p>
        </p:txBody>
      </p:sp>
      <p:pic>
        <p:nvPicPr>
          <p:cNvPr id="330" name="Google Shape;33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9550" y="2455864"/>
            <a:ext cx="508000" cy="6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 txBox="1"/>
          <p:nvPr/>
        </p:nvSpPr>
        <p:spPr>
          <a:xfrm>
            <a:off x="4953000" y="2971800"/>
            <a:ext cx="430530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for all languages</a:t>
            </a:r>
            <a:endParaRPr/>
          </a:p>
        </p:txBody>
      </p:sp>
      <p:sp>
        <p:nvSpPr>
          <p:cNvPr id="332" name="Google Shape;332;p29"/>
          <p:cNvSpPr txBox="1"/>
          <p:nvPr/>
        </p:nvSpPr>
        <p:spPr>
          <a:xfrm>
            <a:off x="4419600" y="3810000"/>
            <a:ext cx="5011308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    is accepted by some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Turing machine?</a:t>
            </a:r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3810000"/>
            <a:ext cx="381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1451" y="3733801"/>
            <a:ext cx="468313" cy="6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9"/>
          <p:cNvSpPr txBox="1"/>
          <p:nvPr/>
        </p:nvSpPr>
        <p:spPr>
          <a:xfrm>
            <a:off x="4724400" y="5105400"/>
            <a:ext cx="5599610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for all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Turing-acceptable languages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Undecidability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5 / SRMIST / KTR </a:t>
            </a:r>
            <a:endParaRPr/>
          </a:p>
        </p:txBody>
      </p:sp>
      <p:sp>
        <p:nvSpPr>
          <p:cNvPr id="341" name="Google Shape;34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1812925" y="101600"/>
            <a:ext cx="8310288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describe a property       as the set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languages  that possess the property</a:t>
            </a:r>
            <a:endParaRPr/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152400"/>
            <a:ext cx="457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0"/>
          <p:cNvSpPr txBox="1"/>
          <p:nvPr/>
        </p:nvSpPr>
        <p:spPr>
          <a:xfrm>
            <a:off x="4572000" y="2971800"/>
            <a:ext cx="28463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    is empty?</a:t>
            </a:r>
            <a:endParaRPr/>
          </a:p>
        </p:txBody>
      </p:sp>
      <p:pic>
        <p:nvPicPr>
          <p:cNvPr id="345" name="Google Shape;34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2971800"/>
            <a:ext cx="381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 txBox="1"/>
          <p:nvPr/>
        </p:nvSpPr>
        <p:spPr>
          <a:xfrm>
            <a:off x="1965325" y="2997200"/>
            <a:ext cx="18748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pic>
        <p:nvPicPr>
          <p:cNvPr id="347" name="Google Shape;34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9750" y="3676650"/>
            <a:ext cx="13335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0"/>
          <p:cNvSpPr txBox="1"/>
          <p:nvPr/>
        </p:nvSpPr>
        <p:spPr>
          <a:xfrm>
            <a:off x="4495800" y="3733800"/>
            <a:ext cx="9794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4648200" y="4495800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4648200" y="5410200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/>
          </a:p>
        </p:txBody>
      </p:sp>
      <p:pic>
        <p:nvPicPr>
          <p:cNvPr id="351" name="Google Shape;35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1" y="2971800"/>
            <a:ext cx="468313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6414" y="4167189"/>
            <a:ext cx="2085975" cy="85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0"/>
          <p:cNvCxnSpPr/>
          <p:nvPr/>
        </p:nvCxnSpPr>
        <p:spPr>
          <a:xfrm>
            <a:off x="1676400" y="2895600"/>
            <a:ext cx="861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354" name="Google Shape;354;p30"/>
          <p:cNvSpPr txBox="1"/>
          <p:nvPr/>
        </p:nvSpPr>
        <p:spPr>
          <a:xfrm>
            <a:off x="1752601" y="1905000"/>
            <a:ext cx="746442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language       has property       then </a:t>
            </a:r>
            <a:endParaRPr/>
          </a:p>
        </p:txBody>
      </p:sp>
      <p:pic>
        <p:nvPicPr>
          <p:cNvPr id="355" name="Google Shape;355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67600" y="1828800"/>
            <a:ext cx="522288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4801" y="1905000"/>
            <a:ext cx="398463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96400" y="1905001"/>
            <a:ext cx="1219200" cy="55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48300" y="4476750"/>
            <a:ext cx="3314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24500" y="5410200"/>
            <a:ext cx="40005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5 / SRMIST / KTR </a:t>
            </a:r>
            <a:endParaRPr/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31"/>
          <p:cNvSpPr txBox="1"/>
          <p:nvPr/>
        </p:nvSpPr>
        <p:spPr>
          <a:xfrm>
            <a:off x="2514600" y="1676400"/>
            <a:ext cx="30749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     has size 1?</a:t>
            </a:r>
            <a:endParaRPr/>
          </a:p>
        </p:txBody>
      </p:sp>
      <p:pic>
        <p:nvPicPr>
          <p:cNvPr id="367" name="Google Shape;3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676400"/>
            <a:ext cx="381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1" y="1676400"/>
            <a:ext cx="468313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2514600"/>
            <a:ext cx="4953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3048000"/>
            <a:ext cx="800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62450" y="3657600"/>
            <a:ext cx="12192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1"/>
          <p:cNvSpPr txBox="1"/>
          <p:nvPr/>
        </p:nvSpPr>
        <p:spPr>
          <a:xfrm>
            <a:off x="3352800" y="2438400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3352800" y="3733800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3276600" y="3048000"/>
            <a:ext cx="97948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1828800" y="228600"/>
            <a:ext cx="18748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3962401" y="228600"/>
            <a:ext cx="39401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alphabet is</a:t>
            </a:r>
            <a:endParaRPr/>
          </a:p>
        </p:txBody>
      </p:sp>
      <p:pic>
        <p:nvPicPr>
          <p:cNvPr id="377" name="Google Shape;37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7200" y="228600"/>
            <a:ext cx="1600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00800" y="3048000"/>
            <a:ext cx="1028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53100" y="3657600"/>
            <a:ext cx="1485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72400" y="3048000"/>
            <a:ext cx="1257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43400" y="3048000"/>
            <a:ext cx="800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67600" y="3733800"/>
            <a:ext cx="1485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220200" y="3200400"/>
            <a:ext cx="6985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296400" y="3962400"/>
            <a:ext cx="6985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981201" y="5562601"/>
            <a:ext cx="7415213" cy="6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67200" y="4343400"/>
            <a:ext cx="19050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1"/>
          <p:cNvSpPr txBox="1"/>
          <p:nvPr/>
        </p:nvSpPr>
        <p:spPr>
          <a:xfrm>
            <a:off x="3390900" y="4343400"/>
            <a:ext cx="8318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/>
          </a:p>
        </p:txBody>
      </p:sp>
      <p:pic>
        <p:nvPicPr>
          <p:cNvPr id="388" name="Google Shape;388;p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48400" y="4343400"/>
            <a:ext cx="3086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334500" y="4572000"/>
            <a:ext cx="698500" cy="30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5 / SRMIST / KTR </a:t>
            </a:r>
            <a:endParaRPr/>
          </a:p>
        </p:txBody>
      </p:sp>
      <p:sp>
        <p:nvSpPr>
          <p:cNvPr id="395" name="Google Shape;39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3124201" y="152401"/>
            <a:ext cx="5675313" cy="58896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Non-trivial property problem</a:t>
            </a:r>
            <a:endParaRPr/>
          </a:p>
        </p:txBody>
      </p:sp>
      <p:sp>
        <p:nvSpPr>
          <p:cNvPr id="397" name="Google Shape;397;p32"/>
          <p:cNvSpPr txBox="1"/>
          <p:nvPr/>
        </p:nvSpPr>
        <p:spPr>
          <a:xfrm>
            <a:off x="3581400" y="1828800"/>
            <a:ext cx="6216766" cy="117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         have the non-trivial 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property     ?</a:t>
            </a:r>
            <a:endParaRPr/>
          </a:p>
        </p:txBody>
      </p:sp>
      <p:sp>
        <p:nvSpPr>
          <p:cNvPr id="398" name="Google Shape;398;p32"/>
          <p:cNvSpPr txBox="1"/>
          <p:nvPr/>
        </p:nvSpPr>
        <p:spPr>
          <a:xfrm>
            <a:off x="1676401" y="838200"/>
            <a:ext cx="13620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Input:</a:t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1" y="990600"/>
            <a:ext cx="544513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/>
        </p:nvSpPr>
        <p:spPr>
          <a:xfrm>
            <a:off x="3048000" y="914400"/>
            <a:ext cx="3092450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 Machine</a:t>
            </a:r>
            <a:endParaRPr/>
          </a:p>
        </p:txBody>
      </p:sp>
      <p:sp>
        <p:nvSpPr>
          <p:cNvPr id="401" name="Google Shape;401;p32"/>
          <p:cNvSpPr txBox="1"/>
          <p:nvPr/>
        </p:nvSpPr>
        <p:spPr>
          <a:xfrm>
            <a:off x="1524000" y="1828800"/>
            <a:ext cx="2027238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Question: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828801"/>
            <a:ext cx="9906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2"/>
          <p:cNvSpPr txBox="1"/>
          <p:nvPr/>
        </p:nvSpPr>
        <p:spPr>
          <a:xfrm>
            <a:off x="1524001" y="3733800"/>
            <a:ext cx="472916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Comic Sans MS"/>
              <a:buNone/>
            </a:pPr>
            <a:r>
              <a:rPr b="0" i="0" lang="en-IN" sz="3200" u="none" cap="none" strike="noStrike">
                <a:solidFill>
                  <a:srgbClr val="D6009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Corresponding language:</a:t>
            </a:r>
            <a:endParaRPr/>
          </a:p>
        </p:txBody>
      </p:sp>
      <p:pic>
        <p:nvPicPr>
          <p:cNvPr id="404" name="Google Shape;40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4895" y="4384772"/>
            <a:ext cx="87915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96200" y="2438401"/>
            <a:ext cx="18859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6401" y="2438400"/>
            <a:ext cx="523875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32"/>
          <p:cNvCxnSpPr/>
          <p:nvPr/>
        </p:nvCxnSpPr>
        <p:spPr>
          <a:xfrm>
            <a:off x="1524000" y="33528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Can u apply rice theorem ?</a:t>
            </a:r>
            <a:endParaRPr/>
          </a:p>
        </p:txBody>
      </p:sp>
      <p:pic>
        <p:nvPicPr>
          <p:cNvPr id="413" name="Google Shape;41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945" y="1985715"/>
            <a:ext cx="8471338" cy="329766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/>
          <p:nvPr/>
        </p:nvSpPr>
        <p:spPr>
          <a:xfrm>
            <a:off x="2411073" y="5070071"/>
            <a:ext cx="87446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each of No answers above, is the language decidable?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do you do when Rice’s theorem does not apply? Fall back on reductions!</a:t>
            </a:r>
            <a:endParaRPr/>
          </a:p>
        </p:txBody>
      </p:sp>
      <p:sp>
        <p:nvSpPr>
          <p:cNvPr id="415" name="Google Shape;41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416" name="Google Shape;41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Rice Theorem ( Part 1 )</a:t>
            </a:r>
            <a:endParaRPr/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5757" y="2540658"/>
            <a:ext cx="40513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424" name="Google Shape;42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25" name="Google Shape;425;p3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495" y="1846263"/>
            <a:ext cx="9029336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Rice Theorem – The reduction</a:t>
            </a:r>
            <a:endParaRPr/>
          </a:p>
        </p:txBody>
      </p:sp>
      <p:pic>
        <p:nvPicPr>
          <p:cNvPr id="431" name="Google Shape;431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668" y="1814732"/>
            <a:ext cx="7909086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433" name="Google Shape;43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Rice Theorem ( Part 2 )</a:t>
            </a:r>
            <a:endParaRPr/>
          </a:p>
        </p:txBody>
      </p:sp>
      <p:pic>
        <p:nvPicPr>
          <p:cNvPr id="439" name="Google Shape;43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9359" y="1846263"/>
            <a:ext cx="8433607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441" name="Google Shape;44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Rice Theorem (Part 2) – The reduction </a:t>
            </a:r>
            <a:endParaRPr/>
          </a:p>
        </p:txBody>
      </p:sp>
      <p:pic>
        <p:nvPicPr>
          <p:cNvPr id="447" name="Google Shape;44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35752"/>
            <a:ext cx="902418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Unit 5 / SRMIST / KTR </a:t>
            </a:r>
            <a:endParaRPr/>
          </a:p>
        </p:txBody>
      </p:sp>
      <p:sp>
        <p:nvSpPr>
          <p:cNvPr id="449" name="Google Shape;44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/>
          <p:nvPr>
            <p:ph type="title"/>
          </p:nvPr>
        </p:nvSpPr>
        <p:spPr>
          <a:xfrm>
            <a:off x="2636519" y="2767329"/>
            <a:ext cx="69100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POST’s CORRESPONDENCE PROBLEM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Post Correspondence Problem</a:t>
            </a:r>
            <a:br>
              <a:rPr b="1" lang="en-IN"/>
            </a:br>
            <a:endParaRPr b="1"/>
          </a:p>
        </p:txBody>
      </p:sp>
      <p:sp>
        <p:nvSpPr>
          <p:cNvPr id="460" name="Google Shape;460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Post Correspondence Problem (PCP), introduced by Emil Post in 1946, is an undecidable decision problem.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PCP problem over an alphabet ∑ is stated as follows −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Given the following two lists, </a:t>
            </a:r>
            <a:r>
              <a:rPr b="1" lang="en-IN"/>
              <a:t>M</a:t>
            </a:r>
            <a:r>
              <a:rPr lang="en-IN"/>
              <a:t> and </a:t>
            </a:r>
            <a:r>
              <a:rPr b="1" lang="en-IN"/>
              <a:t>N</a:t>
            </a:r>
            <a:r>
              <a:rPr lang="en-IN"/>
              <a:t> of non-empty strings over ∑ −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 = (x</a:t>
            </a:r>
            <a:r>
              <a:rPr baseline="-25000" lang="en-IN"/>
              <a:t>1</a:t>
            </a:r>
            <a:r>
              <a:rPr lang="en-IN"/>
              <a:t>, x</a:t>
            </a:r>
            <a:r>
              <a:rPr baseline="-25000" lang="en-IN"/>
              <a:t>2</a:t>
            </a:r>
            <a:r>
              <a:rPr lang="en-IN"/>
              <a:t>, x</a:t>
            </a:r>
            <a:r>
              <a:rPr baseline="-25000" lang="en-IN"/>
              <a:t>3</a:t>
            </a:r>
            <a:r>
              <a:rPr lang="en-IN"/>
              <a:t>,………, x</a:t>
            </a:r>
            <a:r>
              <a:rPr baseline="-25000" lang="en-IN"/>
              <a:t>n</a:t>
            </a:r>
            <a:r>
              <a:rPr lang="en-IN"/>
              <a:t>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 = (y</a:t>
            </a:r>
            <a:r>
              <a:rPr baseline="-25000" lang="en-IN"/>
              <a:t>1</a:t>
            </a:r>
            <a:r>
              <a:rPr lang="en-IN"/>
              <a:t>, y</a:t>
            </a:r>
            <a:r>
              <a:rPr baseline="-25000" lang="en-IN"/>
              <a:t>2</a:t>
            </a:r>
            <a:r>
              <a:rPr lang="en-IN"/>
              <a:t>, y</a:t>
            </a:r>
            <a:r>
              <a:rPr baseline="-25000" lang="en-IN"/>
              <a:t>3</a:t>
            </a:r>
            <a:r>
              <a:rPr lang="en-IN"/>
              <a:t>,………, y</a:t>
            </a:r>
            <a:r>
              <a:rPr baseline="-25000" lang="en-IN"/>
              <a:t>n</a:t>
            </a:r>
            <a:r>
              <a:rPr lang="en-IN"/>
              <a:t>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We can say that there is a Post Correspondence Solution, if for some i</a:t>
            </a:r>
            <a:r>
              <a:rPr baseline="-25000" lang="en-IN"/>
              <a:t>1</a:t>
            </a:r>
            <a:r>
              <a:rPr lang="en-IN"/>
              <a:t>,i</a:t>
            </a:r>
            <a:r>
              <a:rPr baseline="-25000" lang="en-IN"/>
              <a:t>2</a:t>
            </a:r>
            <a:r>
              <a:rPr lang="en-IN"/>
              <a:t>,………… i</a:t>
            </a:r>
            <a:r>
              <a:rPr baseline="-25000" lang="en-IN"/>
              <a:t>k</a:t>
            </a:r>
            <a:r>
              <a:rPr lang="en-IN"/>
              <a:t>, where 1 ≤ i</a:t>
            </a:r>
            <a:r>
              <a:rPr baseline="-25000" lang="en-IN"/>
              <a:t>j</a:t>
            </a:r>
            <a:r>
              <a:rPr lang="en-IN"/>
              <a:t> ≤ n, the condition x</a:t>
            </a:r>
            <a:r>
              <a:rPr baseline="-25000" lang="en-IN"/>
              <a:t>i1</a:t>
            </a:r>
            <a:r>
              <a:rPr lang="en-IN"/>
              <a:t> …….x</a:t>
            </a:r>
            <a:r>
              <a:rPr baseline="-25000" lang="en-IN"/>
              <a:t>ik</a:t>
            </a:r>
            <a:r>
              <a:rPr lang="en-IN"/>
              <a:t> = y</a:t>
            </a:r>
            <a:r>
              <a:rPr baseline="-25000" lang="en-IN"/>
              <a:t>i1</a:t>
            </a:r>
            <a:r>
              <a:rPr lang="en-IN"/>
              <a:t> …….y</a:t>
            </a:r>
            <a:r>
              <a:rPr baseline="-25000" lang="en-IN"/>
              <a:t>ik</a:t>
            </a:r>
            <a:r>
              <a:rPr lang="en-IN"/>
              <a:t> satisfies.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838200" y="355981"/>
            <a:ext cx="10515600" cy="1052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Decidable Languages</a:t>
            </a:r>
            <a:br>
              <a:rPr lang="en-IN"/>
            </a:b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838200" y="12769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 language is </a:t>
            </a:r>
            <a:r>
              <a:rPr lang="en-IN">
                <a:solidFill>
                  <a:srgbClr val="FF0000"/>
                </a:solidFill>
              </a:rPr>
              <a:t>decidable</a:t>
            </a:r>
            <a:r>
              <a:rPr lang="en-IN"/>
              <a:t>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if there is a Turing machine (</a:t>
            </a:r>
            <a:r>
              <a:rPr lang="en-IN">
                <a:solidFill>
                  <a:srgbClr val="FF0000"/>
                </a:solidFill>
              </a:rPr>
              <a:t>decider</a:t>
            </a:r>
            <a:r>
              <a:rPr lang="en-IN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that accepts the language 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   halts on every input string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972" y="3346704"/>
            <a:ext cx="8915400" cy="333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1</a:t>
            </a:r>
            <a:br>
              <a:rPr lang="en-IN"/>
            </a:br>
            <a:endParaRPr/>
          </a:p>
        </p:txBody>
      </p:sp>
      <p:sp>
        <p:nvSpPr>
          <p:cNvPr id="466" name="Google Shape;466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Find whether the 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M = (abb, aa, aaa) and N = (bba, aaa, aa)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have a Post Correspondence Solution?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Solution for Example 1</a:t>
            </a:r>
            <a:endParaRPr/>
          </a:p>
        </p:txBody>
      </p:sp>
      <p:pic>
        <p:nvPicPr>
          <p:cNvPr id="472" name="Google Shape;47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10" y="1500175"/>
            <a:ext cx="63627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1"/>
          <p:cNvSpPr/>
          <p:nvPr/>
        </p:nvSpPr>
        <p:spPr>
          <a:xfrm>
            <a:off x="2166910" y="3389186"/>
            <a:ext cx="65008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‘aaabbaaa’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 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‘aaabbaaa’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= y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the solution is 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2, j = 1, and k = 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2</a:t>
            </a:r>
            <a:br>
              <a:rPr lang="en-IN"/>
            </a:br>
            <a:endParaRPr/>
          </a:p>
        </p:txBody>
      </p:sp>
      <p:sp>
        <p:nvSpPr>
          <p:cNvPr id="479" name="Google Shape;479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Find whether the lists </a:t>
            </a:r>
            <a:r>
              <a:rPr b="1" lang="en-IN"/>
              <a:t>M = (ab, bab, bbaaa)</a:t>
            </a:r>
            <a:r>
              <a:rPr lang="en-IN"/>
              <a:t> and </a:t>
            </a:r>
            <a:r>
              <a:rPr b="1" lang="en-IN"/>
              <a:t>N = (a, ba, bab)</a:t>
            </a:r>
            <a:r>
              <a:rPr lang="en-IN"/>
              <a:t> have a Post Correspondence Solution?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Solution for Example 2</a:t>
            </a:r>
            <a:endParaRPr/>
          </a:p>
        </p:txBody>
      </p:sp>
      <p:pic>
        <p:nvPicPr>
          <p:cNvPr id="485" name="Google Shape;48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48" y="1785926"/>
            <a:ext cx="8072494" cy="421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/>
        </p:nvSpPr>
        <p:spPr>
          <a:xfrm>
            <a:off x="2059941" y="655320"/>
            <a:ext cx="1327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4"/>
          <p:cNvSpPr txBox="1"/>
          <p:nvPr/>
        </p:nvSpPr>
        <p:spPr>
          <a:xfrm>
            <a:off x="2402840" y="673100"/>
            <a:ext cx="7484745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General Objective: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330" lvl="0" marL="481330" marR="0" rtl="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understand the concept of PCP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203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Specific Objectives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2750" marR="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the objective of PCP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2750" marR="0" rtl="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PCP problem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330" lvl="0" marL="481330" marR="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whether the PCP instance have a solution or not.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2750" marR="0" rtl="0" algn="l">
              <a:spcBef>
                <a:spcPts val="203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MPCP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2750" marR="0" rtl="0" algn="l">
              <a:spcBef>
                <a:spcPts val="20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Illustrate the conversion of TM to MPCP with an example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2059941" y="1905000"/>
            <a:ext cx="1327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 txBox="1"/>
          <p:nvPr>
            <p:ph type="title"/>
          </p:nvPr>
        </p:nvSpPr>
        <p:spPr>
          <a:xfrm>
            <a:off x="2622550" y="497840"/>
            <a:ext cx="69342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Post Correspondence Problem</a:t>
            </a:r>
            <a:endParaRPr/>
          </a:p>
        </p:txBody>
      </p:sp>
      <p:sp>
        <p:nvSpPr>
          <p:cNvPr id="498" name="Google Shape;498;p45"/>
          <p:cNvSpPr txBox="1"/>
          <p:nvPr/>
        </p:nvSpPr>
        <p:spPr>
          <a:xfrm>
            <a:off x="2059940" y="1633220"/>
            <a:ext cx="6744970" cy="267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involves with strings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</a:pPr>
            <a:r>
              <a:t/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5080" rtl="0" algn="l">
              <a:spcBef>
                <a:spcPts val="690"/>
              </a:spcBef>
              <a:spcAft>
                <a:spcPts val="0"/>
              </a:spcAft>
              <a:buNone/>
            </a:pPr>
            <a:r>
              <a:rPr baseline="30000" lang="en-IN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prove this problem about strings to be  undecidable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 txBox="1"/>
          <p:nvPr>
            <p:ph type="title"/>
          </p:nvPr>
        </p:nvSpPr>
        <p:spPr>
          <a:xfrm>
            <a:off x="2622550" y="497840"/>
            <a:ext cx="69342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Post Correspondence Problem</a:t>
            </a:r>
            <a:endParaRPr/>
          </a:p>
        </p:txBody>
      </p:sp>
      <p:sp>
        <p:nvSpPr>
          <p:cNvPr id="504" name="Google Shape;504;p46"/>
          <p:cNvSpPr txBox="1"/>
          <p:nvPr/>
        </p:nvSpPr>
        <p:spPr>
          <a:xfrm>
            <a:off x="2059941" y="1612900"/>
            <a:ext cx="1504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2352040" y="1633220"/>
            <a:ext cx="7732395" cy="262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3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DEFINITION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spcBef>
                <a:spcPts val="2040"/>
              </a:spcBef>
              <a:spcAft>
                <a:spcPts val="0"/>
              </a:spcAft>
              <a:buNone/>
            </a:pPr>
            <a:r>
              <a:rPr baseline="30000" lang="en-IN" sz="3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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two lists of strings A and B ( equal length)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0" marR="0" rtl="0" algn="l">
              <a:spcBef>
                <a:spcPts val="261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A = w</a:t>
            </a:r>
            <a:r>
              <a:rPr baseline="-25000" lang="en-IN" sz="2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2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baseline="-25000" lang="en-IN" sz="2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2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, …,  w</a:t>
            </a:r>
            <a:r>
              <a:rPr baseline="-25000" lang="en-IN" sz="2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k	</a:t>
            </a:r>
            <a:r>
              <a:rPr lang="en-IN" sz="2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B = x</a:t>
            </a:r>
            <a:r>
              <a:rPr baseline="-25000" lang="en-IN" sz="2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2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IN" sz="2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2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aseline="-25000" lang="en-IN" sz="24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0" rtl="0" algn="l">
              <a:spcBef>
                <a:spcPts val="284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is to determine if there is a sequence of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2352039" y="4471671"/>
            <a:ext cx="5974080" cy="2444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3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integers i</a:t>
            </a:r>
            <a:r>
              <a:rPr baseline="-2500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aseline="-2500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i</a:t>
            </a:r>
            <a:r>
              <a:rPr baseline="-2500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8072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b="1" lang="en-IN" sz="28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b="1" lang="en-IN" sz="28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…w</a:t>
            </a:r>
            <a:r>
              <a:rPr b="1" baseline="-25000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im     </a:t>
            </a:r>
            <a:r>
              <a:rPr b="1" lang="en-IN" sz="28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= x</a:t>
            </a:r>
            <a:r>
              <a:rPr b="1" baseline="-25000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b="1" lang="en-IN" sz="28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b="1" lang="en-IN" sz="28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…x</a:t>
            </a:r>
            <a:r>
              <a:rPr b="1" baseline="-25000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4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858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</a:t>
            </a:r>
            <a:r>
              <a:rPr baseline="-2500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aseline="-25000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called a corresponding pair.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/>
          <p:cNvSpPr txBox="1"/>
          <p:nvPr>
            <p:ph type="title"/>
          </p:nvPr>
        </p:nvSpPr>
        <p:spPr>
          <a:xfrm>
            <a:off x="5118101" y="497840"/>
            <a:ext cx="19538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graphicFrame>
        <p:nvGraphicFramePr>
          <p:cNvPr id="512" name="Google Shape;512;p47"/>
          <p:cNvGraphicFramePr/>
          <p:nvPr/>
        </p:nvGraphicFramePr>
        <p:xfrm>
          <a:off x="3500527" y="1752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{0082433A-17D6-401B-9FC3-9CF50E3EB7CA}</a:tableStyleId>
              </a:tblPr>
              <a:tblGrid>
                <a:gridCol w="990600"/>
                <a:gridCol w="2133600"/>
                <a:gridCol w="1981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6195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ctr">
                        <a:lnSpc>
                          <a:spcPct val="109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lang="en-IN" sz="2775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775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2870" rtl="0" algn="ctr">
                        <a:lnSpc>
                          <a:spcPct val="109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IN" sz="2775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775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6034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0175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3" name="Google Shape;513;p47"/>
          <p:cNvSpPr txBox="1"/>
          <p:nvPr/>
        </p:nvSpPr>
        <p:spPr>
          <a:xfrm>
            <a:off x="2454911" y="4831079"/>
            <a:ext cx="7155815" cy="1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27710" lvl="0" marL="765810" marR="304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PCP instance has a solution: 2, 1, 1, 3:  w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x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IN" sz="2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101111110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/>
          <p:nvPr>
            <p:ph type="title"/>
          </p:nvPr>
        </p:nvSpPr>
        <p:spPr>
          <a:xfrm>
            <a:off x="2895600" y="533400"/>
            <a:ext cx="73469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Does this PCP instance have a solution?</a:t>
            </a:r>
            <a:endParaRPr sz="3600"/>
          </a:p>
        </p:txBody>
      </p:sp>
      <p:graphicFrame>
        <p:nvGraphicFramePr>
          <p:cNvPr id="519" name="Google Shape;519;p48"/>
          <p:cNvGraphicFramePr/>
          <p:nvPr/>
        </p:nvGraphicFramePr>
        <p:xfrm>
          <a:off x="3500527" y="168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{0082433A-17D6-401B-9FC3-9CF50E3EB7CA}</a:tableStyleId>
              </a:tblPr>
              <a:tblGrid>
                <a:gridCol w="990600"/>
                <a:gridCol w="2133600"/>
                <a:gridCol w="1981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6195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3345" marR="0" rtl="0" algn="ctr">
                        <a:lnSpc>
                          <a:spcPct val="109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lang="en-IN" sz="2775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775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2870" rtl="0" algn="ctr">
                        <a:lnSpc>
                          <a:spcPct val="109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IN" sz="2775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775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2169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6750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35940" rtl="0" algn="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35940" rtl="0" algn="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99770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0" name="Google Shape;520;p48"/>
          <p:cNvSpPr txBox="1"/>
          <p:nvPr/>
        </p:nvSpPr>
        <p:spPr>
          <a:xfrm>
            <a:off x="2871470" y="4390392"/>
            <a:ext cx="6882131" cy="2475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96900" lvl="0" marL="635000" marR="304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PCP instance has a solution: 2,3,1  w2w3w1 = x2x3x1 = 00110110110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318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more solution: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7663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2,1,1,3,2,1,1,3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 txBox="1"/>
          <p:nvPr>
            <p:ph type="title"/>
          </p:nvPr>
        </p:nvSpPr>
        <p:spPr>
          <a:xfrm>
            <a:off x="2362200" y="683581"/>
            <a:ext cx="10515600" cy="688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2375">
            <a:spAutoFit/>
          </a:bodyPr>
          <a:lstStyle/>
          <a:p>
            <a:pPr indent="-1501140" lvl="0" marL="16071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Modified Post Correspondence  Problem (MPCP)</a:t>
            </a:r>
            <a:endParaRPr sz="4000"/>
          </a:p>
        </p:txBody>
      </p:sp>
      <p:sp>
        <p:nvSpPr>
          <p:cNvPr id="526" name="Google Shape;526;p49"/>
          <p:cNvSpPr txBox="1"/>
          <p:nvPr/>
        </p:nvSpPr>
        <p:spPr>
          <a:xfrm>
            <a:off x="2212340" y="2242820"/>
            <a:ext cx="7332980" cy="275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0850" marR="43180" rtl="0" algn="l">
              <a:lnSpc>
                <a:spcPct val="1533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aseline="30000" lang="en-IN" sz="3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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pair in the A and B lists must be the first pair in  the solution, i.e., the problem is to determine if there is a  sequence of zero or more integers i</a:t>
            </a:r>
            <a:r>
              <a:rPr baseline="-25000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</a:t>
            </a:r>
            <a:r>
              <a:rPr baseline="-25000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i</a:t>
            </a:r>
            <a:r>
              <a:rPr baseline="-25000"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9682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…w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im </a:t>
            </a: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= x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b="1" lang="en-IN" sz="24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…x</a:t>
            </a:r>
            <a:r>
              <a:rPr b="1" baseline="-25000" lang="en-IN" sz="21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endParaRPr baseline="-2500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719137" y="947800"/>
            <a:ext cx="10515600" cy="5370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62" y="752475"/>
            <a:ext cx="10277475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>
            <p:ph type="title"/>
          </p:nvPr>
        </p:nvSpPr>
        <p:spPr>
          <a:xfrm>
            <a:off x="2881630" y="361950"/>
            <a:ext cx="641985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-1501140" lvl="0" marL="15132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Modified Post Correspondence  Problem (MPCP)</a:t>
            </a:r>
            <a:endParaRPr sz="4000"/>
          </a:p>
        </p:txBody>
      </p:sp>
      <p:graphicFrame>
        <p:nvGraphicFramePr>
          <p:cNvPr id="532" name="Google Shape;532;p50"/>
          <p:cNvGraphicFramePr/>
          <p:nvPr/>
        </p:nvGraphicFramePr>
        <p:xfrm>
          <a:off x="4377690" y="1951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{0082433A-17D6-401B-9FC3-9CF50E3EB7CA}</a:tableStyleId>
              </a:tblPr>
              <a:tblGrid>
                <a:gridCol w="732800"/>
                <a:gridCol w="1722750"/>
                <a:gridCol w="1250950"/>
              </a:tblGrid>
              <a:tr h="111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i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27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List A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  <a:p>
                      <a:pPr indent="0" lvl="0" marL="172085" marR="0" rtl="0" algn="ctr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w</a:t>
                      </a:r>
                      <a:r>
                        <a:rPr baseline="-25000" lang="en-IN" sz="24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i</a:t>
                      </a:r>
                      <a:endParaRPr baseline="-25000" sz="24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2978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List B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  <a:p>
                      <a:pPr indent="0" lvl="0" marL="297815" marR="0" rtl="0" algn="ctr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x</a:t>
                      </a:r>
                      <a:r>
                        <a:rPr baseline="-25000" lang="en-IN" sz="24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i</a:t>
                      </a:r>
                      <a:endParaRPr baseline="-25000" sz="24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24125" marB="0" marR="0" marL="0"/>
                </a:tc>
              </a:tr>
              <a:tr h="546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10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51425" marB="0" marR="0" marL="0"/>
                </a:tc>
                <a:tc>
                  <a:txBody>
                    <a:bodyPr/>
                    <a:lstStyle/>
                    <a:p>
                      <a:pPr indent="0" lvl="0" marL="2965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10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51425" marB="0" marR="0" marL="0"/>
                </a:tc>
              </a:tr>
              <a:tr h="5607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2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66675" marB="0" marR="0" marL="0"/>
                </a:tc>
                <a:tc>
                  <a:txBody>
                    <a:bodyPr/>
                    <a:lstStyle/>
                    <a:p>
                      <a:pPr indent="0" lvl="0" marL="1708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110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66675" marB="0" marR="0" marL="0"/>
                </a:tc>
                <a:tc>
                  <a:txBody>
                    <a:bodyPr/>
                    <a:lstStyle/>
                    <a:p>
                      <a:pPr indent="0" lvl="0" marL="2965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11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66675" marB="0" marR="0" marL="0"/>
                </a:tc>
              </a:tr>
              <a:tr h="5182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3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66050" marB="0" marR="0" marL="0"/>
                </a:tc>
                <a:tc>
                  <a:txBody>
                    <a:bodyPr/>
                    <a:lstStyle/>
                    <a:p>
                      <a:pPr indent="0" lvl="0" marL="1714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11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66050" marB="0" marR="0" marL="0"/>
                </a:tc>
                <a:tc>
                  <a:txBody>
                    <a:bodyPr/>
                    <a:lstStyle/>
                    <a:p>
                      <a:pPr indent="0" lvl="0" marL="2965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011</a:t>
                      </a:r>
                      <a:endParaRPr sz="2800" u="none" cap="none" strike="noStrik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66050" marB="0" marR="0" marL="0"/>
                </a:tc>
              </a:tr>
            </a:tbl>
          </a:graphicData>
        </a:graphic>
      </p:graphicFrame>
      <p:sp>
        <p:nvSpPr>
          <p:cNvPr id="533" name="Google Shape;533;p50"/>
          <p:cNvSpPr txBox="1"/>
          <p:nvPr/>
        </p:nvSpPr>
        <p:spPr>
          <a:xfrm>
            <a:off x="3665220" y="5247640"/>
            <a:ext cx="4224020" cy="1273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This MPCP instance has a solution: 1,2,3</a:t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2800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</a:t>
            </a:r>
            <a:r>
              <a:rPr baseline="-25000" lang="en-IN" sz="1575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 </a:t>
            </a: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</a:t>
            </a:r>
            <a:r>
              <a:rPr baseline="-25000" lang="en-IN" sz="1575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 </a:t>
            </a: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</a:t>
            </a:r>
            <a:r>
              <a:rPr baseline="-25000" lang="en-IN" sz="1575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 </a:t>
            </a: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= x</a:t>
            </a:r>
            <a:r>
              <a:rPr baseline="-25000" lang="en-IN" sz="1575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 </a:t>
            </a: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x</a:t>
            </a:r>
            <a:r>
              <a:rPr baseline="-25000" lang="en-IN" sz="1575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 </a:t>
            </a: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x</a:t>
            </a:r>
            <a:r>
              <a:rPr baseline="-25000" lang="en-IN" sz="1575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baseline="-25000" sz="1575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345440" marR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10 110 11 = 10 11 011</a:t>
            </a: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3649979" y="497840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Undecidability of PCP</a:t>
            </a:r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2326641" y="1709420"/>
            <a:ext cx="7682865" cy="139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show that PCP is undecidable, we will reduce  the universal language problem (L</a:t>
            </a:r>
            <a:r>
              <a:rPr i="1"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MPCP and  then to PCP: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2326641" y="4853940"/>
            <a:ext cx="758380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PCP can be solved, L</a:t>
            </a:r>
            <a:r>
              <a:rPr i="1"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also be solved.	L</a:t>
            </a:r>
            <a:r>
              <a:rPr i="1"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I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 undecidable, so PCP must also be undecidable.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1"/>
          <p:cNvSpPr/>
          <p:nvPr/>
        </p:nvSpPr>
        <p:spPr>
          <a:xfrm>
            <a:off x="7468870" y="4076700"/>
            <a:ext cx="74930" cy="76200"/>
          </a:xfrm>
          <a:custGeom>
            <a:rect b="b" l="l" r="r" t="t"/>
            <a:pathLst>
              <a:path extrusionOk="0" h="76200" w="74929">
                <a:moveTo>
                  <a:pt x="0" y="0"/>
                </a:moveTo>
                <a:lnTo>
                  <a:pt x="0" y="76200"/>
                </a:lnTo>
                <a:lnTo>
                  <a:pt x="74929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9906000" y="4076700"/>
            <a:ext cx="76200" cy="76200"/>
          </a:xfrm>
          <a:custGeom>
            <a:rect b="b" l="l" r="r" t="t"/>
            <a:pathLst>
              <a:path extrusionOk="0" h="76200" w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51"/>
          <p:cNvGrpSpPr/>
          <p:nvPr/>
        </p:nvGrpSpPr>
        <p:grpSpPr>
          <a:xfrm>
            <a:off x="3810000" y="4076700"/>
            <a:ext cx="685800" cy="76200"/>
            <a:chOff x="2286000" y="4076700"/>
            <a:chExt cx="685800" cy="76200"/>
          </a:xfrm>
        </p:grpSpPr>
        <p:sp>
          <p:nvSpPr>
            <p:cNvPr id="544" name="Google Shape;544;p51"/>
            <p:cNvSpPr/>
            <p:nvPr/>
          </p:nvSpPr>
          <p:spPr>
            <a:xfrm>
              <a:off x="2286000" y="4114800"/>
              <a:ext cx="614680" cy="0"/>
            </a:xfrm>
            <a:custGeom>
              <a:rect b="b" l="l" r="r" t="t"/>
              <a:pathLst>
                <a:path extrusionOk="0" h="120000" w="614680">
                  <a:moveTo>
                    <a:pt x="0" y="0"/>
                  </a:moveTo>
                  <a:lnTo>
                    <a:pt x="61468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2895600" y="4076700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51"/>
          <p:cNvSpPr txBox="1"/>
          <p:nvPr/>
        </p:nvSpPr>
        <p:spPr>
          <a:xfrm>
            <a:off x="2364740" y="3539490"/>
            <a:ext cx="12274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 Language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51"/>
          <p:cNvSpPr txBox="1"/>
          <p:nvPr/>
        </p:nvSpPr>
        <p:spPr>
          <a:xfrm>
            <a:off x="2364739" y="4271009"/>
            <a:ext cx="17513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(L</a:t>
            </a:r>
            <a:r>
              <a:rPr i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51"/>
          <p:cNvSpPr txBox="1"/>
          <p:nvPr/>
        </p:nvSpPr>
        <p:spPr>
          <a:xfrm>
            <a:off x="6235700" y="3768090"/>
            <a:ext cx="12509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MPCP	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51"/>
          <p:cNvSpPr txBox="1"/>
          <p:nvPr/>
        </p:nvSpPr>
        <p:spPr>
          <a:xfrm>
            <a:off x="9334501" y="3768090"/>
            <a:ext cx="56705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51"/>
          <p:cNvSpPr txBox="1"/>
          <p:nvPr/>
        </p:nvSpPr>
        <p:spPr>
          <a:xfrm>
            <a:off x="4495800" y="3505200"/>
            <a:ext cx="1752600" cy="73994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mapping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51"/>
          <p:cNvSpPr txBox="1"/>
          <p:nvPr/>
        </p:nvSpPr>
        <p:spPr>
          <a:xfrm>
            <a:off x="7543800" y="3505200"/>
            <a:ext cx="1752600" cy="73994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22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mapping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/>
          <p:nvPr>
            <p:ph type="title"/>
          </p:nvPr>
        </p:nvSpPr>
        <p:spPr>
          <a:xfrm>
            <a:off x="3488689" y="497840"/>
            <a:ext cx="52031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Reducing MPCP to PCP</a:t>
            </a:r>
            <a:endParaRPr/>
          </a:p>
        </p:txBody>
      </p:sp>
      <p:sp>
        <p:nvSpPr>
          <p:cNvPr id="557" name="Google Shape;557;p52"/>
          <p:cNvSpPr txBox="1"/>
          <p:nvPr/>
        </p:nvSpPr>
        <p:spPr>
          <a:xfrm>
            <a:off x="2047240" y="1633220"/>
            <a:ext cx="7976234" cy="375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177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 be done by inserting a special symbol  (*) to the strings in list A and B of	to make  sure that the first pair will always go first in  any solution.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l"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 : * follows the symbols of ∑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B : * precedes the symbols of ∑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4340" lvl="0" marL="459740" marR="0" rtl="0" algn="l"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</a:pPr>
            <a:r>
              <a:rPr baseline="30000" lang="en-IN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-IN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 </a:t>
            </a:r>
            <a:r>
              <a:rPr baseline="30000" lang="en-IN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$ ; x</a:t>
            </a:r>
            <a:r>
              <a:rPr baseline="-25000" lang="en-IN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 </a:t>
            </a:r>
            <a:r>
              <a:rPr baseline="30000" lang="en-IN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*$</a:t>
            </a:r>
            <a:endParaRPr baseline="30000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/>
          <p:nvPr>
            <p:ph type="title"/>
          </p:nvPr>
        </p:nvSpPr>
        <p:spPr>
          <a:xfrm>
            <a:off x="3524250" y="497840"/>
            <a:ext cx="51346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Mapping MPCP to PCP</a:t>
            </a:r>
            <a:endParaRPr/>
          </a:p>
        </p:txBody>
      </p:sp>
      <p:sp>
        <p:nvSpPr>
          <p:cNvPr id="563" name="Google Shape;563;p53"/>
          <p:cNvSpPr txBox="1"/>
          <p:nvPr/>
        </p:nvSpPr>
        <p:spPr>
          <a:xfrm>
            <a:off x="2402840" y="1633220"/>
            <a:ext cx="639635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the original MPCP instance is: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53"/>
          <p:cNvGraphicFramePr/>
          <p:nvPr/>
        </p:nvGraphicFramePr>
        <p:xfrm>
          <a:off x="3500527" y="266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{0082433A-17D6-401B-9FC3-9CF50E3EB7CA}</a:tableStyleId>
              </a:tblPr>
              <a:tblGrid>
                <a:gridCol w="990600"/>
                <a:gridCol w="2133600"/>
                <a:gridCol w="1981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113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5244" marR="0" rtl="0" algn="ctr">
                        <a:lnSpc>
                          <a:spcPct val="109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lang="en-IN" sz="2775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775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5415" marR="0" rtl="0" algn="ctr">
                        <a:lnSpc>
                          <a:spcPct val="1090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IN" sz="2775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775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7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9209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65150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10111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75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8135" marR="0" rtl="0" algn="l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97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6040" marR="0" rtl="0" algn="ctr">
                        <a:lnSpc>
                          <a:spcPct val="10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3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62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4"/>
          <p:cNvSpPr txBox="1"/>
          <p:nvPr>
            <p:ph type="title"/>
          </p:nvPr>
        </p:nvSpPr>
        <p:spPr>
          <a:xfrm>
            <a:off x="3524250" y="414020"/>
            <a:ext cx="5134610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Mapping MPCP to PCP</a:t>
            </a:r>
            <a:endParaRPr/>
          </a:p>
        </p:txBody>
      </p:sp>
      <p:sp>
        <p:nvSpPr>
          <p:cNvPr id="570" name="Google Shape;570;p54"/>
          <p:cNvSpPr txBox="1"/>
          <p:nvPr/>
        </p:nvSpPr>
        <p:spPr>
          <a:xfrm>
            <a:off x="2479039" y="1185272"/>
            <a:ext cx="523367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mapped PCP instance will be: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4640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B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1" name="Google Shape;571;p54"/>
          <p:cNvGraphicFramePr/>
          <p:nvPr/>
        </p:nvGraphicFramePr>
        <p:xfrm>
          <a:off x="3500527" y="2070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{0082433A-17D6-401B-9FC3-9CF50E3EB7CA}</a:tableStyleId>
              </a:tblPr>
              <a:tblGrid>
                <a:gridCol w="990600"/>
                <a:gridCol w="2133600"/>
                <a:gridCol w="19812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25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77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8260" marR="0" rtl="0" algn="ctr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baseline="-25000"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255" rtl="0" algn="ctr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baseline="-25000" lang="en-IN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aseline="-25000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7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39370" rtl="0" algn="ctr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*1*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71169" marR="0" rtl="0" algn="l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*1*1*1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25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1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ctr">
                        <a:lnSpc>
                          <a:spcPct val="111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1*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71169" marR="0" rtl="0" algn="l">
                        <a:lnSpc>
                          <a:spcPct val="111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*1*1*1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1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5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" marR="0" rtl="0" algn="l">
                        <a:lnSpc>
                          <a:spcPct val="111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1*0*1*1*1*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5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23570" marR="0" rtl="0" algn="l">
                        <a:lnSpc>
                          <a:spcPct val="111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*1*0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95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93420" marR="0" rtl="0" algn="l">
                        <a:lnSpc>
                          <a:spcPct val="10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1*0*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ctr">
                        <a:lnSpc>
                          <a:spcPct val="10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*0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2075" rtl="0" algn="ctr">
                        <a:lnSpc>
                          <a:spcPct val="111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ctr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*$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5"/>
          <p:cNvSpPr txBox="1"/>
          <p:nvPr>
            <p:ph type="title"/>
          </p:nvPr>
        </p:nvSpPr>
        <p:spPr>
          <a:xfrm>
            <a:off x="3702051" y="497840"/>
            <a:ext cx="47847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Mapping L</a:t>
            </a:r>
            <a:r>
              <a:rPr i="1" lang="en-IN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IN"/>
              <a:t>to MPCP</a:t>
            </a:r>
            <a:endParaRPr/>
          </a:p>
        </p:txBody>
      </p:sp>
      <p:sp>
        <p:nvSpPr>
          <p:cNvPr id="577" name="Google Shape;577;p55"/>
          <p:cNvSpPr txBox="1"/>
          <p:nvPr/>
        </p:nvSpPr>
        <p:spPr>
          <a:xfrm>
            <a:off x="2059941" y="1633220"/>
            <a:ext cx="796734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machine M and an input w, we want to  determine if M will accept w.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9309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mapped MPCP instance should have a  solution if and only if M accepts w.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6"/>
          <p:cNvSpPr txBox="1"/>
          <p:nvPr>
            <p:ph type="title"/>
          </p:nvPr>
        </p:nvSpPr>
        <p:spPr>
          <a:xfrm>
            <a:off x="3702051" y="497840"/>
            <a:ext cx="47847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Mapping L</a:t>
            </a:r>
            <a:r>
              <a:rPr i="1" lang="en-IN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IN"/>
              <a:t>to MPCP</a:t>
            </a:r>
            <a:endParaRPr/>
          </a:p>
        </p:txBody>
      </p:sp>
      <p:sp>
        <p:nvSpPr>
          <p:cNvPr id="583" name="Google Shape;583;p56"/>
          <p:cNvSpPr txBox="1"/>
          <p:nvPr/>
        </p:nvSpPr>
        <p:spPr>
          <a:xfrm>
            <a:off x="2819400" y="2209800"/>
            <a:ext cx="1981200" cy="17645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6520" lvl="0" marL="495934" marR="464819" rtl="0" algn="l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  (T,w)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56"/>
          <p:cNvSpPr txBox="1"/>
          <p:nvPr/>
        </p:nvSpPr>
        <p:spPr>
          <a:xfrm>
            <a:off x="7086600" y="2209800"/>
            <a:ext cx="1981200" cy="17645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538" lvl="0" marL="325755" marR="163830" rtl="0" algn="l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lists:  A and B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5" name="Google Shape;585;p56"/>
          <p:cNvGrpSpPr/>
          <p:nvPr/>
        </p:nvGrpSpPr>
        <p:grpSpPr>
          <a:xfrm>
            <a:off x="4800600" y="3387090"/>
            <a:ext cx="2286000" cy="85090"/>
            <a:chOff x="3276600" y="3387090"/>
            <a:chExt cx="2286000" cy="85090"/>
          </a:xfrm>
        </p:grpSpPr>
        <p:sp>
          <p:nvSpPr>
            <p:cNvPr id="586" name="Google Shape;586;p56"/>
            <p:cNvSpPr/>
            <p:nvPr/>
          </p:nvSpPr>
          <p:spPr>
            <a:xfrm>
              <a:off x="3276600" y="3429000"/>
              <a:ext cx="2205990" cy="0"/>
            </a:xfrm>
            <a:custGeom>
              <a:rect b="b" l="l" r="r" t="t"/>
              <a:pathLst>
                <a:path extrusionOk="0" h="120000" w="2205990">
                  <a:moveTo>
                    <a:pt x="0" y="0"/>
                  </a:moveTo>
                  <a:lnTo>
                    <a:pt x="2205990" y="0"/>
                  </a:lnTo>
                </a:path>
              </a:pathLst>
            </a:custGeom>
            <a:noFill/>
            <a:ln cap="flat" cmpd="sng" w="27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5477510" y="3387090"/>
              <a:ext cx="85090" cy="85090"/>
            </a:xfrm>
            <a:custGeom>
              <a:rect b="b" l="l" r="r" t="t"/>
              <a:pathLst>
                <a:path extrusionOk="0" h="85089" w="85089">
                  <a:moveTo>
                    <a:pt x="0" y="0"/>
                  </a:moveTo>
                  <a:lnTo>
                    <a:pt x="0" y="85089"/>
                  </a:lnTo>
                  <a:lnTo>
                    <a:pt x="85089" y="41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8" name="Google Shape;588;p56"/>
          <p:cNvSpPr txBox="1"/>
          <p:nvPr/>
        </p:nvSpPr>
        <p:spPr>
          <a:xfrm>
            <a:off x="5030471" y="2589529"/>
            <a:ext cx="19132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an  MPCP instance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56"/>
          <p:cNvSpPr txBox="1"/>
          <p:nvPr/>
        </p:nvSpPr>
        <p:spPr>
          <a:xfrm>
            <a:off x="2893061" y="5063490"/>
            <a:ext cx="631761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 accepts w, the two lists can be matched.  Otherwise, the two lists cannot be matched.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56"/>
          <p:cNvSpPr txBox="1"/>
          <p:nvPr/>
        </p:nvSpPr>
        <p:spPr>
          <a:xfrm>
            <a:off x="2667001" y="1739900"/>
            <a:ext cx="666051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 instance	MPCP instance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"/>
          <p:cNvSpPr txBox="1"/>
          <p:nvPr>
            <p:ph type="title"/>
          </p:nvPr>
        </p:nvSpPr>
        <p:spPr>
          <a:xfrm>
            <a:off x="2694940" y="497840"/>
            <a:ext cx="67989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Rules of Reducing L</a:t>
            </a:r>
            <a:r>
              <a:rPr i="1" lang="en-IN"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IN"/>
              <a:t>to MPCP</a:t>
            </a:r>
            <a:endParaRPr/>
          </a:p>
        </p:txBody>
      </p:sp>
      <p:sp>
        <p:nvSpPr>
          <p:cNvPr id="596" name="Google Shape;596;p57"/>
          <p:cNvSpPr txBox="1"/>
          <p:nvPr/>
        </p:nvSpPr>
        <p:spPr>
          <a:xfrm>
            <a:off x="2047240" y="1879600"/>
            <a:ext cx="798830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177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summarize the mapping as follows. Given  T and w, there are five types of strings in list A  and B: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68300" marR="0" rtl="0" algn="just"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string (first pair):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54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	List B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54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	#q</a:t>
            </a:r>
            <a:r>
              <a:rPr baseline="-25000" lang="en-IN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w#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741170" rtl="0" algn="ctr">
              <a:spcBef>
                <a:spcPts val="133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q</a:t>
            </a:r>
            <a:r>
              <a:rPr baseline="-25000" lang="en-IN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starting state of T.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8"/>
          <p:cNvSpPr txBox="1"/>
          <p:nvPr/>
        </p:nvSpPr>
        <p:spPr>
          <a:xfrm>
            <a:off x="2059941" y="1530350"/>
            <a:ext cx="3542665" cy="1985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for copying: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808355" rtl="0" algn="l">
              <a:lnSpc>
                <a:spcPct val="1107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  X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spcBef>
                <a:spcPts val="259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8"/>
          <p:cNvSpPr txBox="1"/>
          <p:nvPr/>
        </p:nvSpPr>
        <p:spPr>
          <a:xfrm>
            <a:off x="6266180" y="2072639"/>
            <a:ext cx="895985" cy="14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5760" lvl="0" marL="377825" marR="5080" rtl="0" algn="l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B  X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6250" marR="0" rtl="0" algn="l">
              <a:spcBef>
                <a:spcPts val="259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8"/>
          <p:cNvSpPr txBox="1"/>
          <p:nvPr/>
        </p:nvSpPr>
        <p:spPr>
          <a:xfrm>
            <a:off x="2402839" y="3542030"/>
            <a:ext cx="7432040" cy="1967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12700" marR="561340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X is any tape symbol (including the  blank).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8124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is a separator can be appended to both the  lists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 txBox="1"/>
          <p:nvPr/>
        </p:nvSpPr>
        <p:spPr>
          <a:xfrm>
            <a:off x="2288540" y="1912621"/>
            <a:ext cx="6587490" cy="1149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4965" lvl="0" marL="354965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from the transition function </a:t>
            </a:r>
            <a:r>
              <a:rPr lang="en-IN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List AList B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9" name="Google Shape;609;p59"/>
          <p:cNvGraphicFramePr/>
          <p:nvPr/>
        </p:nvGraphicFramePr>
        <p:xfrm>
          <a:off x="3182621" y="3240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{0082433A-17D6-401B-9FC3-9CF50E3EB7CA}</a:tableStyleId>
              </a:tblPr>
              <a:tblGrid>
                <a:gridCol w="1253500"/>
                <a:gridCol w="1828800"/>
                <a:gridCol w="3394075"/>
              </a:tblGrid>
              <a:tr h="5178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7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qX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07060" marR="0" rtl="0" algn="l">
                        <a:lnSpc>
                          <a:spcPct val="107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Yp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from </a:t>
                      </a:r>
                      <a:r>
                        <a:rPr lang="en-IN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lang="en-IN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(q,X)=(p,Y,R)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0" marB="0" marR="0" marL="0"/>
                </a:tc>
              </a:tr>
              <a:tr h="5759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ZqX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607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pZY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from </a:t>
                      </a:r>
                      <a:r>
                        <a:rPr lang="en-IN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lang="en-IN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(q,X)=(p,Y,L)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325" marB="0" marR="0" marL="0"/>
                </a:tc>
              </a:tr>
              <a:tr h="517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q#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00" marB="0" marR="0" marL="0"/>
                </a:tc>
                <a:tc>
                  <a:txBody>
                    <a:bodyPr/>
                    <a:lstStyle/>
                    <a:p>
                      <a:pPr indent="0" lvl="0" marL="607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Yp#</a:t>
                      </a:r>
                      <a:endParaRPr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900" marB="0" marR="0" marL="0"/>
                </a:tc>
                <a:tc>
                  <a:txBody>
                    <a:bodyPr/>
                    <a:lstStyle/>
                    <a:p>
                      <a:pPr indent="0" lvl="0" marL="0" marR="317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from </a:t>
                      </a:r>
                      <a:r>
                        <a:rPr lang="en-IN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δ</a:t>
                      </a:r>
                      <a:r>
                        <a:rPr lang="en-IN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(q,#)=(p,Y,R)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700" marB="0" marR="0" marL="0"/>
                </a:tc>
              </a:tr>
            </a:tbl>
          </a:graphicData>
        </a:graphic>
      </p:graphicFrame>
      <p:sp>
        <p:nvSpPr>
          <p:cNvPr id="610" name="Google Shape;610;p59"/>
          <p:cNvSpPr txBox="1"/>
          <p:nvPr/>
        </p:nvSpPr>
        <p:spPr>
          <a:xfrm>
            <a:off x="2631439" y="4805679"/>
            <a:ext cx="7435850" cy="120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58229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Zq#	pZY# 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IN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I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(q,#)=(p,Y,L)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IN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is any tape symbol except the blank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Decidability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336" y="2478024"/>
            <a:ext cx="8677656" cy="314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"/>
          <p:cNvSpPr txBox="1"/>
          <p:nvPr/>
        </p:nvSpPr>
        <p:spPr>
          <a:xfrm>
            <a:off x="2288541" y="1812290"/>
            <a:ext cx="7285355" cy="1509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342900" lvl="0" marL="355600" marR="508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 for consuming the tape symbols at  the end: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spcBef>
                <a:spcPts val="359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AList B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0"/>
          <p:cNvSpPr txBox="1"/>
          <p:nvPr/>
        </p:nvSpPr>
        <p:spPr>
          <a:xfrm>
            <a:off x="4117340" y="3205479"/>
            <a:ext cx="648335" cy="177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l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Xq  qY  XqY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0"/>
          <p:cNvSpPr txBox="1"/>
          <p:nvPr/>
        </p:nvSpPr>
        <p:spPr>
          <a:xfrm>
            <a:off x="5946141" y="3205479"/>
            <a:ext cx="239395" cy="1779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5080" rtl="0" algn="just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 q  q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0"/>
          <p:cNvSpPr txBox="1"/>
          <p:nvPr/>
        </p:nvSpPr>
        <p:spPr>
          <a:xfrm>
            <a:off x="2631440" y="5011421"/>
            <a:ext cx="7005955" cy="965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508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q is an accepting state, and each X  and Y is any tape symbol except the blank.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1"/>
          <p:cNvSpPr txBox="1"/>
          <p:nvPr/>
        </p:nvSpPr>
        <p:spPr>
          <a:xfrm>
            <a:off x="2288541" y="1760221"/>
            <a:ext cx="2738755" cy="1793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Ending string: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9595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  q##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1"/>
          <p:cNvSpPr txBox="1"/>
          <p:nvPr/>
        </p:nvSpPr>
        <p:spPr>
          <a:xfrm>
            <a:off x="5944871" y="2451100"/>
            <a:ext cx="89661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B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1"/>
          <p:cNvSpPr txBox="1"/>
          <p:nvPr/>
        </p:nvSpPr>
        <p:spPr>
          <a:xfrm>
            <a:off x="6859271" y="3040379"/>
            <a:ext cx="22796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1"/>
          <p:cNvSpPr txBox="1"/>
          <p:nvPr/>
        </p:nvSpPr>
        <p:spPr>
          <a:xfrm>
            <a:off x="2288540" y="3341370"/>
            <a:ext cx="7735570" cy="255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9700">
            <a:spAutoFit/>
          </a:bodyPr>
          <a:lstStyle/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q is an accepting state.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this mapping, we can show that the  original L</a:t>
            </a:r>
            <a:r>
              <a:rPr i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has a solution if and only  if the mapped MPCP instance has a solution.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2"/>
          <p:cNvSpPr txBox="1"/>
          <p:nvPr>
            <p:ph type="title"/>
          </p:nvPr>
        </p:nvSpPr>
        <p:spPr>
          <a:xfrm>
            <a:off x="3949701" y="497840"/>
            <a:ext cx="42843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PCP is undecidable</a:t>
            </a:r>
            <a:endParaRPr/>
          </a:p>
        </p:txBody>
      </p:sp>
      <p:sp>
        <p:nvSpPr>
          <p:cNvPr id="632" name="Google Shape;632;p62"/>
          <p:cNvSpPr txBox="1"/>
          <p:nvPr/>
        </p:nvSpPr>
        <p:spPr>
          <a:xfrm>
            <a:off x="2059941" y="1799590"/>
            <a:ext cx="132715" cy="163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204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203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2"/>
          <p:cNvSpPr txBox="1"/>
          <p:nvPr/>
        </p:nvSpPr>
        <p:spPr>
          <a:xfrm>
            <a:off x="2402839" y="1816100"/>
            <a:ext cx="70256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Theorm: Post’s Correspondence Problem is undecidable.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2"/>
          <p:cNvSpPr txBox="1"/>
          <p:nvPr/>
        </p:nvSpPr>
        <p:spPr>
          <a:xfrm>
            <a:off x="2402840" y="2440940"/>
            <a:ext cx="55187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the reduction of MPCP to PCP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2"/>
          <p:cNvSpPr txBox="1"/>
          <p:nvPr/>
        </p:nvSpPr>
        <p:spPr>
          <a:xfrm>
            <a:off x="2402840" y="3065779"/>
            <a:ext cx="6937375" cy="183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see how to reduce Lu to MPCP.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2750" marR="508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accepts w if and only if the constructed MPCP instance has a  solution.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2750" marR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Lu is undecidable, MPCP is also undecidable.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Recursive and Recursively Enumerable Language</a:t>
            </a:r>
            <a:br>
              <a:rPr lang="en-IN" sz="2800"/>
            </a:br>
            <a:r>
              <a:rPr lang="en-IN" sz="2800"/>
              <a:t>- Properties</a:t>
            </a:r>
            <a:endParaRPr/>
          </a:p>
        </p:txBody>
      </p:sp>
      <p:sp>
        <p:nvSpPr>
          <p:cNvPr id="641" name="Google Shape;641;p6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IN">
                <a:latin typeface="Arial"/>
                <a:ea typeface="Arial"/>
                <a:cs typeface="Arial"/>
                <a:sym typeface="Arial"/>
              </a:rPr>
              <a:t>Recursive Enumerable (RE) or Type -0 Language</a:t>
            </a:r>
            <a:br>
              <a:rPr b="0" i="0" lang="en-IN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47" name="Google Shape;647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RE languages or type-0 languages are generated by type-0 grammars.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 An RE language can be accepted or recognized by Turing machine which means it will enter into final state for the strings of language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ay or may not enter into rejecting state for the strings which are not part of the language.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 It means TM can loop forever for the strings which are not a part of the language.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RE languages are also called as Turing recognizable languages.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IN">
                <a:latin typeface="Arial"/>
                <a:ea typeface="Arial"/>
                <a:cs typeface="Arial"/>
                <a:sym typeface="Arial"/>
              </a:rPr>
              <a:t>Recursive Enumerable (RE) or Type -0 Language</a:t>
            </a:r>
            <a:br>
              <a:rPr b="0" i="0" lang="en-IN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53" name="Google Shape;653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RE languages or type-0 languages are generated by type-0 grammars.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 An RE language can be accepted or recognized by Turing machine which means it will enter into final state for the strings of language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ay or may not enter into rejecting state for the strings which are not part of the language.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 It means TM can loop forever for the strings which are not a part of the language.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RE languages are also called as Turing recognizable languages.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IN">
                <a:latin typeface="Arial"/>
                <a:ea typeface="Arial"/>
                <a:cs typeface="Arial"/>
                <a:sym typeface="Arial"/>
              </a:rPr>
              <a:t>Recursive Language (REC)</a:t>
            </a:r>
            <a:br>
              <a:rPr b="0" i="0" lang="en-IN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659" name="Google Shape;659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A recursive language (subset of RE)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Decided by Turing machine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It will enter into final state for the strings of language and rejecting state for the strings which are not part of the language.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 e.g.; L= {a</a:t>
            </a:r>
            <a:r>
              <a:rPr b="0" baseline="30000" i="0" lang="en-IN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0" lang="en-IN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30000" i="0" lang="en-IN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|n&gt;=1} is recursive because we can construct a turing machine which will move to final state if the string is of the form a</a:t>
            </a:r>
            <a:r>
              <a:rPr b="0" baseline="30000" i="0" lang="en-IN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30000" i="0" lang="en-IN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IN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30000" i="0" lang="en-IN">
                <a:latin typeface="Arial"/>
                <a:ea typeface="Arial"/>
                <a:cs typeface="Arial"/>
                <a:sym typeface="Arial"/>
              </a:rPr>
              <a:t>n</a:t>
            </a:r>
            <a:endParaRPr b="0" baseline="30000" i="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 else move to non-final state.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 So the TM will always halt in this case.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IN">
                <a:latin typeface="Arial"/>
                <a:ea typeface="Arial"/>
                <a:cs typeface="Arial"/>
                <a:sym typeface="Arial"/>
              </a:rPr>
              <a:t>REC languages are also called as Turing decidable languages.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IN">
                <a:latin typeface="Arial"/>
                <a:ea typeface="Arial"/>
                <a:cs typeface="Arial"/>
                <a:sym typeface="Arial"/>
              </a:rPr>
              <a:t>Closure Properties of Recursive Languages</a:t>
            </a:r>
            <a:endParaRPr/>
          </a:p>
        </p:txBody>
      </p:sp>
      <p:pic>
        <p:nvPicPr>
          <p:cNvPr id="665" name="Google Shape;665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672" y="2190801"/>
            <a:ext cx="8640360" cy="295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1" name="Google Shape;671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72" name="Google Shape;67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10136521" cy="507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Introduction to Computational Complexity</a:t>
            </a:r>
            <a:endParaRPr/>
          </a:p>
        </p:txBody>
      </p:sp>
      <p:sp>
        <p:nvSpPr>
          <p:cNvPr id="678" name="Google Shape;678;p6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pic>
        <p:nvPicPr>
          <p:cNvPr id="151" name="Google Shape;15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288" y="1914144"/>
            <a:ext cx="9838943" cy="387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4" name="Google Shape;684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Computational                                    Problems that can be     				                                           modelled and solved by 				                                            computer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Complexity		                     how much of some 					                                            resource (time, space) a 				                                              problem takes up when 	being                            						solved</a:t>
            </a:r>
            <a:endParaRPr/>
          </a:p>
        </p:txBody>
      </p:sp>
      <p:sp>
        <p:nvSpPr>
          <p:cNvPr id="685" name="Google Shape;685;p70"/>
          <p:cNvSpPr/>
          <p:nvPr/>
        </p:nvSpPr>
        <p:spPr>
          <a:xfrm>
            <a:off x="5024430" y="1714488"/>
            <a:ext cx="1000132" cy="3571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70"/>
          <p:cNvSpPr/>
          <p:nvPr/>
        </p:nvSpPr>
        <p:spPr>
          <a:xfrm>
            <a:off x="4667240" y="3286124"/>
            <a:ext cx="1000132" cy="3571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4813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92" name="Google Shape;692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amount of resources required for executing a particular (computation or) algorithm is the computational complexity of that algorithm.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general, when we talk about complexity we are talking about time complexity and space complexity.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Turing Machines - the Role </a:t>
            </a:r>
            <a:endParaRPr/>
          </a:p>
        </p:txBody>
      </p:sp>
      <p:sp>
        <p:nvSpPr>
          <p:cNvPr id="698" name="Google Shape;698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Basic tool for complexity theory.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An abstract model of computation machine: conceptually simple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can execute any computation possible on “known computers”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resources consumption models well “real” computers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TIME COMPLEXITY-Turing Machine</a:t>
            </a:r>
            <a:endParaRPr b="1"/>
          </a:p>
        </p:txBody>
      </p:sp>
      <p:sp>
        <p:nvSpPr>
          <p:cNvPr id="704" name="Google Shape;704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How long computation takes to execute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For a Turing machine, the </a:t>
            </a:r>
            <a:r>
              <a:rPr b="1" lang="en-IN"/>
              <a:t>time complexity </a:t>
            </a:r>
            <a:r>
              <a:rPr lang="en-IN"/>
              <a:t>refers to the measure of the number of times the tape moves when the machine is initialized for some input symbols.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i.e  Number of machine cycles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0" name="Google Shape;710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Time complexity of Turing Machine M on an input word w, denoted as T(M,w) is the number of steps done by the machine before it halts. If it does not, we set T(M,w) = ∞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We can also define time complexity of a machine itself as follows: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Function f : N → N is time complexity of M iff ∀n∈N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f (n) = max{T(M,w) : w ∈ Σ n} (assuming it halts)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SPACE COMPLEXITY-Turing Machine</a:t>
            </a:r>
            <a:endParaRPr/>
          </a:p>
        </p:txBody>
      </p:sp>
      <p:sp>
        <p:nvSpPr>
          <p:cNvPr id="716" name="Google Shape;716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How much storage is required for computation.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Turing machine It is number of cells used.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No. of bytes used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2" name="Google Shape;722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Space used by TM M on input word w, denoted as S(M,w) is defined as the number of tape cells that were visited by the head before M halted.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M does not halt, it is not defined. We say that f : N → N is space complexity of M (with stop property) iff ∀n∈N : f (n) = max{S(M,w) : w ∈ Σ n}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graphicFrame>
        <p:nvGraphicFramePr>
          <p:cNvPr id="728" name="Google Shape;728;p77"/>
          <p:cNvGraphicFramePr/>
          <p:nvPr/>
        </p:nvGraphicFramePr>
        <p:xfrm>
          <a:off x="1981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{74F96F1D-40B6-4183-96C2-128446B8ECBC}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29" name="Google Shape;729;p77"/>
          <p:cNvCxnSpPr/>
          <p:nvPr/>
        </p:nvCxnSpPr>
        <p:spPr>
          <a:xfrm>
            <a:off x="2024034" y="2428868"/>
            <a:ext cx="807249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730" name="Google Shape;730;p77"/>
          <p:cNvSpPr/>
          <p:nvPr/>
        </p:nvSpPr>
        <p:spPr>
          <a:xfrm>
            <a:off x="5095869" y="2000240"/>
            <a:ext cx="1051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Length n</a:t>
            </a:r>
            <a:endParaRPr/>
          </a:p>
        </p:txBody>
      </p:sp>
      <p:sp>
        <p:nvSpPr>
          <p:cNvPr id="731" name="Google Shape;731;p77"/>
          <p:cNvSpPr/>
          <p:nvPr/>
        </p:nvSpPr>
        <p:spPr>
          <a:xfrm>
            <a:off x="2095472" y="2786058"/>
            <a:ext cx="81439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Time complexity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x€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30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scan takes n Steps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overall running time is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1" baseline="30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 solution for one tape Turing Machine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O(nlogn)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graphicFrame>
        <p:nvGraphicFramePr>
          <p:cNvPr id="737" name="Google Shape;737;p78"/>
          <p:cNvGraphicFramePr/>
          <p:nvPr/>
        </p:nvGraphicFramePr>
        <p:xfrm>
          <a:off x="1981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{74F96F1D-40B6-4183-96C2-128446B8ECBC}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38" name="Google Shape;738;p78"/>
          <p:cNvCxnSpPr/>
          <p:nvPr/>
        </p:nvCxnSpPr>
        <p:spPr>
          <a:xfrm>
            <a:off x="2024034" y="2428868"/>
            <a:ext cx="807249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739" name="Google Shape;739;p78"/>
          <p:cNvSpPr/>
          <p:nvPr/>
        </p:nvSpPr>
        <p:spPr>
          <a:xfrm>
            <a:off x="7096132" y="1285862"/>
            <a:ext cx="218630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 only Tape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78"/>
          <p:cNvSpPr/>
          <p:nvPr/>
        </p:nvSpPr>
        <p:spPr>
          <a:xfrm>
            <a:off x="2095472" y="2786058"/>
            <a:ext cx="814393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Space complexity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x€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baseline="30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input tape as read only tape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space it require for computation?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uses tape as a stack it requires O(n) cells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Binary counter logic to the TM so If n=64,it takes log2(n)=7 bits in binary to keep the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can solve it using O(logn) space.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78"/>
          <p:cNvSpPr/>
          <p:nvPr/>
        </p:nvSpPr>
        <p:spPr>
          <a:xfrm>
            <a:off x="5238745" y="2000240"/>
            <a:ext cx="1051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Length n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NP HARD AND NP COMPLETE</a:t>
            </a:r>
            <a:endParaRPr/>
          </a:p>
        </p:txBody>
      </p:sp>
      <p:sp>
        <p:nvSpPr>
          <p:cNvPr id="747" name="Google Shape;747;p7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-</a:t>
            </a:r>
            <a:endParaRPr/>
          </a:p>
        </p:txBody>
      </p:sp>
      <p:pic>
        <p:nvPicPr>
          <p:cNvPr id="748" name="Google Shape;74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51162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Theorem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576" y="1981201"/>
            <a:ext cx="9893807" cy="405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 and NP problems</a:t>
            </a:r>
            <a:endParaRPr/>
          </a:p>
        </p:txBody>
      </p:sp>
      <p:sp>
        <p:nvSpPr>
          <p:cNvPr id="754" name="Google Shape;754;p8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400"/>
              <a:t>P: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 problems refer to problems where an algorithm would take a polynomial amount of time to solve, or where Big-O is a polynomial (i.e. O(1), O(n), O(n²), etc). 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These are problems that would be considered ‘easy’ to solve, and thus do not generally have immense run times.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	a. Linear Search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Binary Search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c. Merge Sort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d. Quick sort etc.,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590"/>
              <a:buNone/>
            </a:pPr>
            <a:r>
              <a:rPr lang="en-IN" sz="2400"/>
              <a:t>	</a:t>
            </a:r>
            <a:endParaRPr sz="2400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 and NP problems</a:t>
            </a:r>
            <a:endParaRPr/>
          </a:p>
        </p:txBody>
      </p:sp>
      <p:sp>
        <p:nvSpPr>
          <p:cNvPr id="760" name="Google Shape;760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Can you guess the approximate time complexity of the given problem.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761" name="Google Shape;76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432" y="2810669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NP-Hard and Complete-Need</a:t>
            </a:r>
            <a:endParaRPr/>
          </a:p>
        </p:txBody>
      </p:sp>
      <p:sp>
        <p:nvSpPr>
          <p:cNvPr id="767" name="Google Shape;767;p82"/>
          <p:cNvSpPr txBox="1"/>
          <p:nvPr>
            <p:ph idx="1" type="body"/>
          </p:nvPr>
        </p:nvSpPr>
        <p:spPr>
          <a:xfrm>
            <a:off x="772886" y="1592359"/>
            <a:ext cx="10515600" cy="478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Np Hard and complete problems gives a base for a research topics.</a:t>
            </a:r>
            <a:endParaRPr/>
          </a:p>
          <a:p>
            <a:pPr indent="-762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Most of the algorithms are categorized into  polynomial time (linear time), exponential time (2^n)algorithms.</a:t>
            </a:r>
            <a:endParaRPr/>
          </a:p>
          <a:p>
            <a:pPr indent="-762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Reason for looking other algorithms when we already have an algorithm</a:t>
            </a:r>
            <a:endParaRPr/>
          </a:p>
          <a:p>
            <a:pPr indent="-762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Reducing the run time is the major challenge!</a:t>
            </a:r>
            <a:endParaRPr/>
          </a:p>
          <a:p>
            <a:pPr indent="-762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Improve Efficiency until we have constant time Algorithm ie.O(1)</a:t>
            </a:r>
            <a:endParaRPr/>
          </a:p>
        </p:txBody>
      </p:sp>
      <p:pic>
        <p:nvPicPr>
          <p:cNvPr id="768" name="Google Shape;76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Polynomial Vs Exponential Algorithms</a:t>
            </a:r>
            <a:endParaRPr/>
          </a:p>
        </p:txBody>
      </p:sp>
      <p:graphicFrame>
        <p:nvGraphicFramePr>
          <p:cNvPr id="774" name="Google Shape;774;p8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{A303AB80-E912-41D9-9029-88E0DA42152F}</a:tableStyleId>
              </a:tblPr>
              <a:tblGrid>
                <a:gridCol w="5257800"/>
                <a:gridCol w="5257800"/>
              </a:tblGrid>
              <a:tr h="68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 u="none" cap="none" strike="noStrike"/>
                        <a:t>Polynomial Algorithms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Exponential Algorithms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Linear Search   -  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0/1 Knapsack Problem -2</a:t>
                      </a:r>
                      <a:r>
                        <a:rPr baseline="30000" lang="en-IN" sz="1800"/>
                        <a:t>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Binary Search   -log 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Travelling Salesman Problem-2</a:t>
                      </a:r>
                      <a:r>
                        <a:rPr baseline="30000" lang="en-IN" sz="1800"/>
                        <a:t>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Insertion sort -n </a:t>
                      </a:r>
                      <a:r>
                        <a:rPr baseline="30000"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Sum of Subsets-2</a:t>
                      </a:r>
                      <a:r>
                        <a:rPr baseline="30000" lang="en-IN" sz="1800"/>
                        <a:t>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Merge Sort  -n log 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Hamiltonian cycle-2</a:t>
                      </a:r>
                      <a:r>
                        <a:rPr baseline="30000" lang="en-IN" sz="1800"/>
                        <a:t>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5" name="Google Shape;775;p83"/>
          <p:cNvSpPr txBox="1"/>
          <p:nvPr/>
        </p:nvSpPr>
        <p:spPr>
          <a:xfrm>
            <a:off x="838200" y="5550173"/>
            <a:ext cx="107127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Exponential Algorithms are much more time consuming than Polynomial Algorithms. The framework for converting Exponential to Polynomial Algorithms is called NP Hard and Np Complete problems.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6" name="Google Shape;77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 and NP problems</a:t>
            </a:r>
            <a:endParaRPr/>
          </a:p>
        </p:txBody>
      </p:sp>
      <p:sp>
        <p:nvSpPr>
          <p:cNvPr id="782" name="Google Shape;782;p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Non deterministic Polynomial time solving.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Problem which can't be solved in polynomial time like TSP( travelling salesman problem) 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 An easy example of this is subset sum: given a set of numbers, does there exist a subset whose sum is zero?.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Char char="•"/>
            </a:pPr>
            <a:r>
              <a:rPr b="0" i="0" lang="en-IN" sz="1800" u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but NP problems are checkable in polynomial time means that given a solution of a problem , we can check that whether the solution is correct or not in polynomial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and P Problems</a:t>
            </a:r>
            <a:endParaRPr/>
          </a:p>
        </p:txBody>
      </p:sp>
      <p:sp>
        <p:nvSpPr>
          <p:cNvPr id="789" name="Google Shape;789;p85"/>
          <p:cNvSpPr txBox="1"/>
          <p:nvPr>
            <p:ph idx="1" type="body"/>
          </p:nvPr>
        </p:nvSpPr>
        <p:spPr>
          <a:xfrm>
            <a:off x="838200" y="1825625"/>
            <a:ext cx="10515600" cy="4921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P -Deterministic polynomial time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NP-Non Deterministic Polynomial Algorithms</a:t>
            </a:r>
            <a:endParaRPr/>
          </a:p>
        </p:txBody>
      </p:sp>
      <p:sp>
        <p:nvSpPr>
          <p:cNvPr id="790" name="Google Shape;790;p85"/>
          <p:cNvSpPr/>
          <p:nvPr/>
        </p:nvSpPr>
        <p:spPr>
          <a:xfrm>
            <a:off x="4163627" y="4230611"/>
            <a:ext cx="3382392" cy="169482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NP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85"/>
          <p:cNvSpPr/>
          <p:nvPr/>
        </p:nvSpPr>
        <p:spPr>
          <a:xfrm>
            <a:off x="5029290" y="4638579"/>
            <a:ext cx="1455938" cy="87889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85"/>
          <p:cNvSpPr txBox="1"/>
          <p:nvPr/>
        </p:nvSpPr>
        <p:spPr>
          <a:xfrm>
            <a:off x="2059799" y="3039689"/>
            <a:ext cx="97434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eg.Merge Sort from Non deterministic to Deterministic Algorithm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Hard and NP Complete</a:t>
            </a:r>
            <a:endParaRPr/>
          </a:p>
        </p:txBody>
      </p:sp>
      <p:sp>
        <p:nvSpPr>
          <p:cNvPr id="799" name="Google Shape;799;p8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Before knowing about NP-Hard and NP-Complete we need to know about reducibility: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Reduction: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Consider there are two problems, A and B, and we know that the problem A is NP class problem and problem B is a P class problem.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If problem A can be reduced, or converted to problem B, and this reduction takes a polynomial amount of time, then we can say that A is also a P class problem (A is reducible to B).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Hard and NP Complete</a:t>
            </a:r>
            <a:endParaRPr/>
          </a:p>
        </p:txBody>
      </p:sp>
      <p:sp>
        <p:nvSpPr>
          <p:cNvPr id="805" name="Google Shape;805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 problem is classified as NP-Hard when an algorithm for solving it can be translated to solve </a:t>
            </a:r>
            <a:r>
              <a:rPr b="0" i="1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any </a:t>
            </a: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NP problem.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Then we can say, this problem is </a:t>
            </a:r>
            <a:r>
              <a:rPr b="0" i="1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at least</a:t>
            </a: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 as hard as any NP problem, but it could be much harder or more complex.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NP-Complete problems are problems that live in both the NP and NP-Hard classes.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800"/>
              <a:buChar char="•"/>
            </a:pPr>
            <a:r>
              <a:rPr b="0" i="0" lang="en-IN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This means that NP-Complete problems can be verified in polynomial time and that any NP problem can be reduced to this problem in polynomial time.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How to convert Exponential Algorithms to Polynomial Algorithms?</a:t>
            </a:r>
            <a:endParaRPr/>
          </a:p>
        </p:txBody>
      </p:sp>
      <p:sp>
        <p:nvSpPr>
          <p:cNvPr id="811" name="Google Shape;811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This can be done in two ways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By finding Deterministic and Non Deterministic Polynomial Algorithms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Deterministic –finite solution for every run of the program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Non Deterministic-random solution for every run of the program(every state has n number of possible next states)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                                    Or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By solving a base problem(which includes all Exponential problems)by finding out the relationship among them</a:t>
            </a:r>
            <a:endParaRPr/>
          </a:p>
        </p:txBody>
      </p:sp>
      <p:pic>
        <p:nvPicPr>
          <p:cNvPr id="812" name="Google Shape;81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Non Deterministic Algorithm(Magic into procedure in future)</a:t>
            </a:r>
            <a:endParaRPr/>
          </a:p>
        </p:txBody>
      </p:sp>
      <p:sp>
        <p:nvSpPr>
          <p:cNvPr id="819" name="Google Shape;819;p89"/>
          <p:cNvSpPr txBox="1"/>
          <p:nvPr>
            <p:ph idx="1" type="body"/>
          </p:nvPr>
        </p:nvSpPr>
        <p:spPr>
          <a:xfrm>
            <a:off x="838200" y="1539551"/>
            <a:ext cx="10515600" cy="463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None/>
            </a:pPr>
            <a:r>
              <a:t/>
            </a:r>
            <a:endParaRPr b="1" i="1" sz="133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b="1" i="1" lang="en-IN" sz="1377"/>
              <a:t>Problem Statement : </a:t>
            </a:r>
            <a:r>
              <a:rPr i="1" lang="en-IN" sz="1377"/>
              <a:t>Search an element x on A[1:n] where n&gt;=1, on successful search return j if a[j] is equals to x otherwise return 0.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Char char="•"/>
            </a:pPr>
            <a:r>
              <a:rPr b="1" i="1" lang="en-IN" sz="1377"/>
              <a:t>Non-deterministic Algorithm for this problem 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1.j= choice(a, n)------------------------O(1)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2.if(A[j]==x) then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 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   write(j);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   success();-----------------------------O(1)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   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3.write(0);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failure();------------------------------------O(1)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lang="en-IN" sz="1377"/>
              <a:t>Non Deterministic Methods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b="1" lang="en-IN" sz="1377"/>
              <a:t>choice(X) :</a:t>
            </a:r>
            <a:r>
              <a:rPr lang="en-IN" sz="1377"/>
              <a:t> chooses any value randomly from the set X.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b="1" lang="en-IN" sz="1377"/>
              <a:t>failure() :</a:t>
            </a:r>
            <a:r>
              <a:rPr lang="en-IN" sz="1377"/>
              <a:t> denotes the unsuccessful solution.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rPr b="1" lang="en-IN" sz="1377"/>
              <a:t>success() :</a:t>
            </a:r>
            <a:r>
              <a:rPr lang="en-IN" sz="1377"/>
              <a:t> Solution is successful and current thread terminates.</a:t>
            </a:r>
            <a:br>
              <a:rPr lang="en-IN" sz="1377"/>
            </a:br>
            <a:endParaRPr sz="1377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77"/>
              <a:buNone/>
            </a:pPr>
            <a:r>
              <a:t/>
            </a:r>
            <a:endParaRPr sz="1377"/>
          </a:p>
        </p:txBody>
      </p:sp>
      <p:pic>
        <p:nvPicPr>
          <p:cNvPr id="820" name="Google Shape;82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Theorem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216" y="1690688"/>
            <a:ext cx="9144000" cy="436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Satisfiability Problem(SAT)</a:t>
            </a:r>
            <a:endParaRPr/>
          </a:p>
        </p:txBody>
      </p:sp>
      <p:sp>
        <p:nvSpPr>
          <p:cNvPr id="826" name="Google Shape;826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IN" sz="2400"/>
              <a:t>Definition.</a:t>
            </a:r>
            <a:r>
              <a:rPr lang="en-IN" sz="2400"/>
              <a:t> A formula A is </a:t>
            </a:r>
            <a:r>
              <a:rPr i="1" lang="en-IN" sz="2400"/>
              <a:t>satisfiable</a:t>
            </a:r>
            <a:r>
              <a:rPr lang="en-IN" sz="2400"/>
              <a:t> if there exists an assignment of values to its variables that makes A true.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827" name="Google Shape;827;p90"/>
          <p:cNvGraphicFramePr/>
          <p:nvPr/>
        </p:nvGraphicFramePr>
        <p:xfrm>
          <a:off x="784718" y="2643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{A303AB80-E912-41D9-9029-88E0DA42152F}</a:tableStyleId>
              </a:tblPr>
              <a:tblGrid>
                <a:gridCol w="11182725"/>
              </a:tblGrid>
              <a:tr h="16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A=(¬x ∨ y) ∧(~y V z)^(x V ~z V y)-Three variables hence we have 2</a:t>
                      </a:r>
                      <a:r>
                        <a:rPr baseline="30000" lang="en-IN" sz="1800"/>
                        <a:t>3</a:t>
                      </a:r>
                      <a:r>
                        <a:rPr lang="en-IN" sz="1800"/>
                        <a:t> input so this is similar to other exponential Algorithms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It take values from 000 to 111 (different combination of binary input for each variable x,y,z)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We have to try 8 values ie.2</a:t>
                      </a:r>
                      <a:r>
                        <a:rPr baseline="30000" lang="en-IN" sz="1800"/>
                        <a:t>3. </a:t>
                      </a:r>
                      <a:r>
                        <a:rPr lang="en-IN" sz="1800"/>
                        <a:t>For n variables it will be 2</a:t>
                      </a:r>
                      <a:r>
                        <a:rPr baseline="30000" lang="en-IN" sz="1800"/>
                        <a:t>n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State space tree                                 x=1                            x=0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                                          y=1                 y=0                                            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                                                                                                   1                        0                                      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91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                         z=1            0                    1           0             1           0              1                      0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91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If this problem is solved all other exponential algorithms can be solved in polynomial time!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828" name="Google Shape;828;p90"/>
          <p:cNvSpPr/>
          <p:nvPr/>
        </p:nvSpPr>
        <p:spPr>
          <a:xfrm>
            <a:off x="4992208" y="4116938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90"/>
          <p:cNvSpPr/>
          <p:nvPr/>
        </p:nvSpPr>
        <p:spPr>
          <a:xfrm>
            <a:off x="3636885" y="4512320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90"/>
          <p:cNvSpPr/>
          <p:nvPr/>
        </p:nvSpPr>
        <p:spPr>
          <a:xfrm>
            <a:off x="6429565" y="4509227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90"/>
          <p:cNvSpPr/>
          <p:nvPr/>
        </p:nvSpPr>
        <p:spPr>
          <a:xfrm>
            <a:off x="4272180" y="4983048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90"/>
          <p:cNvSpPr/>
          <p:nvPr/>
        </p:nvSpPr>
        <p:spPr>
          <a:xfrm>
            <a:off x="2617432" y="4959680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90"/>
          <p:cNvSpPr/>
          <p:nvPr/>
        </p:nvSpPr>
        <p:spPr>
          <a:xfrm>
            <a:off x="5751598" y="5022213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90"/>
          <p:cNvSpPr/>
          <p:nvPr/>
        </p:nvSpPr>
        <p:spPr>
          <a:xfrm>
            <a:off x="7633884" y="4969229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90"/>
          <p:cNvSpPr/>
          <p:nvPr/>
        </p:nvSpPr>
        <p:spPr>
          <a:xfrm>
            <a:off x="3050134" y="5785297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90"/>
          <p:cNvSpPr/>
          <p:nvPr/>
        </p:nvSpPr>
        <p:spPr>
          <a:xfrm>
            <a:off x="1780146" y="5754403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0"/>
          <p:cNvSpPr/>
          <p:nvPr/>
        </p:nvSpPr>
        <p:spPr>
          <a:xfrm>
            <a:off x="4008637" y="5766786"/>
            <a:ext cx="594804" cy="25820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90"/>
          <p:cNvSpPr/>
          <p:nvPr/>
        </p:nvSpPr>
        <p:spPr>
          <a:xfrm>
            <a:off x="4848875" y="5754403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90"/>
          <p:cNvSpPr/>
          <p:nvPr/>
        </p:nvSpPr>
        <p:spPr>
          <a:xfrm>
            <a:off x="5550962" y="5734002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90"/>
          <p:cNvSpPr/>
          <p:nvPr/>
        </p:nvSpPr>
        <p:spPr>
          <a:xfrm>
            <a:off x="6376084" y="5696028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90"/>
          <p:cNvSpPr/>
          <p:nvPr/>
        </p:nvSpPr>
        <p:spPr>
          <a:xfrm>
            <a:off x="8273836" y="5695478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90"/>
          <p:cNvSpPr/>
          <p:nvPr/>
        </p:nvSpPr>
        <p:spPr>
          <a:xfrm>
            <a:off x="7152467" y="5693805"/>
            <a:ext cx="594804" cy="23969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3" name="Google Shape;843;p90"/>
          <p:cNvCxnSpPr>
            <a:stCxn id="828" idx="2"/>
          </p:cNvCxnSpPr>
          <p:nvPr/>
        </p:nvCxnSpPr>
        <p:spPr>
          <a:xfrm flipH="1">
            <a:off x="4101508" y="4236786"/>
            <a:ext cx="890700" cy="27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4" name="Google Shape;844;p90"/>
          <p:cNvCxnSpPr>
            <a:stCxn id="828" idx="6"/>
            <a:endCxn id="830" idx="1"/>
          </p:cNvCxnSpPr>
          <p:nvPr/>
        </p:nvCxnSpPr>
        <p:spPr>
          <a:xfrm>
            <a:off x="5587012" y="4236786"/>
            <a:ext cx="929700" cy="30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5" name="Google Shape;845;p90"/>
          <p:cNvCxnSpPr>
            <a:stCxn id="829" idx="2"/>
            <a:endCxn id="832" idx="7"/>
          </p:cNvCxnSpPr>
          <p:nvPr/>
        </p:nvCxnSpPr>
        <p:spPr>
          <a:xfrm flipH="1">
            <a:off x="3125085" y="4632168"/>
            <a:ext cx="511800" cy="36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6" name="Google Shape;846;p90"/>
          <p:cNvCxnSpPr/>
          <p:nvPr/>
        </p:nvCxnSpPr>
        <p:spPr>
          <a:xfrm flipH="1">
            <a:off x="2149742" y="5208926"/>
            <a:ext cx="632290" cy="52507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7" name="Google Shape;847;p90"/>
          <p:cNvCxnSpPr>
            <a:stCxn id="829" idx="5"/>
            <a:endCxn id="831" idx="0"/>
          </p:cNvCxnSpPr>
          <p:nvPr/>
        </p:nvCxnSpPr>
        <p:spPr>
          <a:xfrm>
            <a:off x="4144582" y="4716914"/>
            <a:ext cx="425100" cy="26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8" name="Google Shape;848;p90"/>
          <p:cNvCxnSpPr/>
          <p:nvPr/>
        </p:nvCxnSpPr>
        <p:spPr>
          <a:xfrm>
            <a:off x="2992327" y="5189942"/>
            <a:ext cx="467876" cy="5768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9" name="Google Shape;849;p90"/>
          <p:cNvCxnSpPr/>
          <p:nvPr/>
        </p:nvCxnSpPr>
        <p:spPr>
          <a:xfrm flipH="1">
            <a:off x="4271356" y="5236018"/>
            <a:ext cx="207650" cy="5541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0" name="Google Shape;850;p90"/>
          <p:cNvCxnSpPr/>
          <p:nvPr/>
        </p:nvCxnSpPr>
        <p:spPr>
          <a:xfrm flipH="1">
            <a:off x="5777625" y="5224898"/>
            <a:ext cx="240129" cy="5091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1" name="Google Shape;851;p90"/>
          <p:cNvCxnSpPr>
            <a:stCxn id="834" idx="4"/>
            <a:endCxn id="842" idx="0"/>
          </p:cNvCxnSpPr>
          <p:nvPr/>
        </p:nvCxnSpPr>
        <p:spPr>
          <a:xfrm flipH="1">
            <a:off x="7449786" y="5208926"/>
            <a:ext cx="481500" cy="48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2" name="Google Shape;852;p90"/>
          <p:cNvCxnSpPr/>
          <p:nvPr/>
        </p:nvCxnSpPr>
        <p:spPr>
          <a:xfrm flipH="1">
            <a:off x="6280407" y="4701753"/>
            <a:ext cx="298316" cy="3768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3" name="Google Shape;853;p90"/>
          <p:cNvCxnSpPr/>
          <p:nvPr/>
        </p:nvCxnSpPr>
        <p:spPr>
          <a:xfrm>
            <a:off x="4741592" y="5236018"/>
            <a:ext cx="291277" cy="5488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4" name="Google Shape;854;p90"/>
          <p:cNvCxnSpPr>
            <a:stCxn id="833" idx="5"/>
          </p:cNvCxnSpPr>
          <p:nvPr/>
        </p:nvCxnSpPr>
        <p:spPr>
          <a:xfrm>
            <a:off x="6259295" y="5226807"/>
            <a:ext cx="344700" cy="47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5" name="Google Shape;855;p90"/>
          <p:cNvCxnSpPr>
            <a:endCxn id="834" idx="0"/>
          </p:cNvCxnSpPr>
          <p:nvPr/>
        </p:nvCxnSpPr>
        <p:spPr>
          <a:xfrm>
            <a:off x="7024386" y="4701629"/>
            <a:ext cx="906900" cy="26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6" name="Google Shape;856;p90"/>
          <p:cNvCxnSpPr/>
          <p:nvPr/>
        </p:nvCxnSpPr>
        <p:spPr>
          <a:xfrm>
            <a:off x="8089432" y="5187328"/>
            <a:ext cx="350839" cy="5105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57" name="Google Shape;857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Np Hard-Reduction</a:t>
            </a:r>
            <a:endParaRPr/>
          </a:p>
        </p:txBody>
      </p:sp>
      <p:sp>
        <p:nvSpPr>
          <p:cNvPr id="863" name="Google Shape;863;p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is a Np-Hard Problem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       0/1 Knapsack Problem(Reduction!)   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Then 0/1 knapsack is also a NP Hard Problem if the reduction is in polynomial time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        L1,then L1 is also Np-Hard</a:t>
            </a:r>
            <a:endParaRPr/>
          </a:p>
          <a:p>
            <a:pPr indent="-762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      L1,L1       L2 then L2 is also NP Hard hence transitive property holds true.</a:t>
            </a:r>
            <a:endParaRPr sz="2400"/>
          </a:p>
        </p:txBody>
      </p:sp>
      <p:cxnSp>
        <p:nvCxnSpPr>
          <p:cNvPr id="864" name="Google Shape;864;p91"/>
          <p:cNvCxnSpPr/>
          <p:nvPr/>
        </p:nvCxnSpPr>
        <p:spPr>
          <a:xfrm>
            <a:off x="1628962" y="2927276"/>
            <a:ext cx="4261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65" name="Google Shape;865;p91"/>
          <p:cNvCxnSpPr/>
          <p:nvPr/>
        </p:nvCxnSpPr>
        <p:spPr>
          <a:xfrm>
            <a:off x="1694276" y="4865327"/>
            <a:ext cx="43500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66" name="Google Shape;866;p91"/>
          <p:cNvCxnSpPr/>
          <p:nvPr/>
        </p:nvCxnSpPr>
        <p:spPr>
          <a:xfrm>
            <a:off x="1620085" y="5568837"/>
            <a:ext cx="43500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67" name="Google Shape;867;p91"/>
          <p:cNvCxnSpPr/>
          <p:nvPr/>
        </p:nvCxnSpPr>
        <p:spPr>
          <a:xfrm>
            <a:off x="2720856" y="5568837"/>
            <a:ext cx="43500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868" name="Google Shape;86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92"/>
          <p:cNvSpPr txBox="1"/>
          <p:nvPr>
            <p:ph type="title"/>
          </p:nvPr>
        </p:nvSpPr>
        <p:spPr>
          <a:xfrm>
            <a:off x="382555" y="401216"/>
            <a:ext cx="10971245" cy="690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                                Np Complete</a:t>
            </a:r>
            <a:endParaRPr/>
          </a:p>
        </p:txBody>
      </p:sp>
      <p:sp>
        <p:nvSpPr>
          <p:cNvPr id="875" name="Google Shape;875;p92"/>
          <p:cNvSpPr txBox="1"/>
          <p:nvPr>
            <p:ph idx="1" type="body"/>
          </p:nvPr>
        </p:nvSpPr>
        <p:spPr>
          <a:xfrm>
            <a:off x="179074" y="1237585"/>
            <a:ext cx="11174726" cy="5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If a problem comes under Np Hard and if it has a non deterministic algorithm then it is also called as a Np Complete problem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              SAT            L      Non Deterministic        NP   Complete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876" name="Google Shape;876;p92"/>
          <p:cNvCxnSpPr/>
          <p:nvPr/>
        </p:nvCxnSpPr>
        <p:spPr>
          <a:xfrm>
            <a:off x="1706235" y="2702978"/>
            <a:ext cx="6835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877" name="Google Shape;877;p92"/>
          <p:cNvCxnSpPr/>
          <p:nvPr/>
        </p:nvCxnSpPr>
        <p:spPr>
          <a:xfrm>
            <a:off x="2912781" y="2859832"/>
            <a:ext cx="26669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878" name="Google Shape;878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931" y="3667571"/>
            <a:ext cx="7959012" cy="29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Cook’s Theorem</a:t>
            </a:r>
            <a:endParaRPr/>
          </a:p>
        </p:txBody>
      </p:sp>
      <p:sp>
        <p:nvSpPr>
          <p:cNvPr id="885" name="Google Shape;885;p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Cook’s Theorem states that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Any NP problem can be converted to SAT in polynomial time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SAT will come into P if and only if P=NP, it will become deterministic.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86" name="Google Shape;88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4"/>
          <p:cNvSpPr txBox="1"/>
          <p:nvPr>
            <p:ph type="title"/>
          </p:nvPr>
        </p:nvSpPr>
        <p:spPr>
          <a:xfrm>
            <a:off x="838200" y="365126"/>
            <a:ext cx="10515600" cy="584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IN" sz="3959"/>
              <a:t>                         Clique to Vertex Cover</a:t>
            </a:r>
            <a:endParaRPr/>
          </a:p>
        </p:txBody>
      </p:sp>
      <p:pic>
        <p:nvPicPr>
          <p:cNvPr id="892" name="Google Shape;892;p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685" l="12487" r="12582" t="1895"/>
          <a:stretch/>
        </p:blipFill>
        <p:spPr>
          <a:xfrm>
            <a:off x="1162973" y="1207363"/>
            <a:ext cx="7501633" cy="546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0450" y="2002007"/>
            <a:ext cx="39433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Summary</a:t>
            </a:r>
            <a:endParaRPr/>
          </a:p>
        </p:txBody>
      </p:sp>
      <p:sp>
        <p:nvSpPr>
          <p:cNvPr id="900" name="Google Shape;900;p9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Polynomial and Exponential Algorithms</a:t>
            </a:r>
            <a:endParaRPr/>
          </a:p>
          <a:p>
            <a:pPr indent="-87629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Framework/Guidelines for working on Exponential Algorithms</a:t>
            </a:r>
            <a:endParaRPr/>
          </a:p>
          <a:p>
            <a:pPr indent="-87629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NP-Hard</a:t>
            </a:r>
            <a:endParaRPr/>
          </a:p>
          <a:p>
            <a:pPr indent="-87629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Np-Complete</a:t>
            </a:r>
            <a:endParaRPr/>
          </a:p>
          <a:p>
            <a:pPr indent="-87629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Cook’s Theorem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IN" sz="2220">
                <a:solidFill>
                  <a:srgbClr val="FF0000"/>
                </a:solidFill>
              </a:rPr>
              <a:t>Hope all our Non Deterministic Algorithms will turn into Polynomial Deterministic Algorithm i.e.P=NP☺</a:t>
            </a:r>
            <a:endParaRPr sz="2220">
              <a:solidFill>
                <a:srgbClr val="FF0000"/>
              </a:solidFill>
            </a:endParaRPr>
          </a:p>
        </p:txBody>
      </p:sp>
      <p:pic>
        <p:nvPicPr>
          <p:cNvPr id="901" name="Google Shape;901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6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2020-11-02T08:43:53Z</dcterms:created>
  <dc:creator>Intel</dc:creator>
</cp:coreProperties>
</file>