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323" r:id="rId2"/>
    <p:sldId id="340" r:id="rId3"/>
    <p:sldId id="351" r:id="rId4"/>
    <p:sldId id="352" r:id="rId5"/>
    <p:sldId id="353"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173"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A4B2E0-3091-4EE5-BC31-DB268DDF6084}" type="datetimeFigureOut">
              <a:rPr lang="en-US" smtClean="0"/>
              <a:pPr/>
              <a:t>10/29/2022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47E51-D0B3-434A-B5C8-033851A213B6}" type="slidenum">
              <a:rPr lang="en-US" smtClean="0"/>
              <a:pPr/>
              <a:t>‹#›</a:t>
            </a:fld>
            <a:endParaRPr lang="en-US"/>
          </a:p>
        </p:txBody>
      </p:sp>
    </p:spTree>
    <p:extLst>
      <p:ext uri="{BB962C8B-B14F-4D97-AF65-F5344CB8AC3E}">
        <p14:creationId xmlns:p14="http://schemas.microsoft.com/office/powerpoint/2010/main" val="1244965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2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28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1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951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329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13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028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70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438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55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24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27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050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600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85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7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859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592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71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28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3810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32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7084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676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599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833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561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917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857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00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7327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368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13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0826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144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828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207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050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434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284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925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4077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121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953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4034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76</a:t>
            </a:fld>
            <a:endParaRPr/>
          </a:p>
        </p:txBody>
      </p:sp>
    </p:spTree>
    <p:extLst>
      <p:ext uri="{BB962C8B-B14F-4D97-AF65-F5344CB8AC3E}">
        <p14:creationId xmlns:p14="http://schemas.microsoft.com/office/powerpoint/2010/main" val="10170263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731520" y="4620577"/>
            <a:ext cx="5852160" cy="3780473"/>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1" name="Google Shape;101;p1: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282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96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43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85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51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
        <p:nvSpPr>
          <p:cNvPr id="5" name="Rectangle 4"/>
          <p:cNvSpPr/>
          <p:nvPr userDrawn="1"/>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 name="Picture 6" descr="pngfind.com-kingpin-png-4152286 (1).png"/>
          <p:cNvPicPr>
            <a:picLocks noChangeAspect="1"/>
          </p:cNvPicPr>
          <p:nvPr userDrawn="1"/>
        </p:nvPicPr>
        <p:blipFill>
          <a:blip r:embed="rId2" cstate="print"/>
          <a:stretch>
            <a:fillRect/>
          </a:stretch>
        </p:blipFill>
        <p:spPr>
          <a:xfrm>
            <a:off x="4953000" y="457200"/>
            <a:ext cx="1219200" cy="5334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952E6-B9EC-453A-AC2F-3F3B851E06B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952E6-B9EC-453A-AC2F-3F3B851E06B5}" type="datetimeFigureOut">
              <a:rPr lang="en-US" smtClean="0"/>
              <a:pPr/>
              <a:t>10/29/2022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416320"/>
          </a:xfrm>
          <a:prstGeom prst="rect">
            <a:avLst/>
          </a:prstGeom>
        </p:spPr>
        <p:txBody>
          <a:bodyPr wrap="square">
            <a:spAutoFit/>
          </a:bodyPr>
          <a:lstStyle/>
          <a:p>
            <a:pPr lvl="0" algn="ctr" fontAlgn="base">
              <a:spcBef>
                <a:spcPct val="0"/>
              </a:spcBef>
              <a:spcAft>
                <a:spcPct val="0"/>
              </a:spcAft>
            </a:pPr>
            <a:r>
              <a:rPr lang="en-US" sz="2400" dirty="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Session 1</a:t>
            </a:r>
          </a:p>
          <a:p>
            <a:pPr lvl="0" algn="ctr" fontAlgn="base">
              <a:spcBef>
                <a:spcPct val="0"/>
              </a:spcBef>
              <a:spcAft>
                <a:spcPct val="0"/>
              </a:spcAft>
            </a:pPr>
            <a:endParaRPr lang="en-US" sz="2400" b="1"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Topic :Generic - Templates : Introduction</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endParaRPr lang="en-US" sz="2400" dirty="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Example program Function Templates</a:t>
            </a:r>
          </a:p>
        </p:txBody>
      </p:sp>
      <p:sp>
        <p:nvSpPr>
          <p:cNvPr id="7" name="Rectangle 6"/>
          <p:cNvSpPr/>
          <p:nvPr/>
        </p:nvSpPr>
        <p:spPr>
          <a:xfrm>
            <a:off x="304800" y="1997838"/>
            <a:ext cx="8610600" cy="4801314"/>
          </a:xfrm>
          <a:prstGeom prst="rect">
            <a:avLst/>
          </a:prstGeom>
        </p:spPr>
        <p:txBody>
          <a:bodyPr wrap="square">
            <a:spAutoFit/>
          </a:bodyPr>
          <a:lstStyle/>
          <a:p>
            <a:pPr algn="just">
              <a:buNone/>
            </a:pPr>
            <a:r>
              <a:rPr lang="en-IN" dirty="0">
                <a:latin typeface="Times New Roman" pitchFamily="18" charset="0"/>
                <a:cs typeface="Times New Roman" pitchFamily="18" charset="0"/>
              </a:rPr>
              <a:t>#include&lt;</a:t>
            </a:r>
            <a:r>
              <a:rPr lang="en-IN" dirty="0" err="1">
                <a:latin typeface="Times New Roman" pitchFamily="18" charset="0"/>
                <a:cs typeface="Times New Roman" pitchFamily="18" charset="0"/>
              </a:rPr>
              <a:t>iostream.h</a:t>
            </a:r>
            <a:r>
              <a:rPr lang="en-IN" dirty="0">
                <a:latin typeface="Times New Roman" pitchFamily="18" charset="0"/>
                <a:cs typeface="Times New Roman" pitchFamily="18" charset="0"/>
              </a:rPr>
              <a:t>&gt;</a:t>
            </a:r>
          </a:p>
          <a:p>
            <a:pPr algn="just">
              <a:buNone/>
            </a:pPr>
            <a:r>
              <a:rPr lang="en-IN" dirty="0">
                <a:latin typeface="Times New Roman" pitchFamily="18" charset="0"/>
                <a:cs typeface="Times New Roman" pitchFamily="18" charset="0"/>
              </a:rPr>
              <a:t>template &lt;</a:t>
            </a:r>
            <a:r>
              <a:rPr lang="en-IN" dirty="0" err="1">
                <a:latin typeface="Times New Roman" pitchFamily="18" charset="0"/>
                <a:cs typeface="Times New Roman" pitchFamily="18" charset="0"/>
              </a:rPr>
              <a:t>typename</a:t>
            </a:r>
            <a:r>
              <a:rPr lang="en-IN" dirty="0">
                <a:latin typeface="Times New Roman" pitchFamily="18" charset="0"/>
                <a:cs typeface="Times New Roman" pitchFamily="18" charset="0"/>
              </a:rPr>
              <a:t> T&gt; </a:t>
            </a:r>
          </a:p>
          <a:p>
            <a:pPr algn="just">
              <a:buNone/>
            </a:pPr>
            <a:r>
              <a:rPr lang="en-IN" dirty="0">
                <a:latin typeface="Times New Roman" pitchFamily="18" charset="0"/>
                <a:cs typeface="Times New Roman" pitchFamily="18" charset="0"/>
              </a:rPr>
              <a:t>T Sum(T n1, T n2) 					// Template function </a:t>
            </a:r>
          </a:p>
          <a:p>
            <a:pPr algn="just">
              <a:buNone/>
            </a:pPr>
            <a:r>
              <a:rPr lang="en-IN" dirty="0">
                <a:latin typeface="Times New Roman" pitchFamily="18" charset="0"/>
                <a:cs typeface="Times New Roman" pitchFamily="18" charset="0"/>
              </a:rPr>
              <a:t>{ 				</a:t>
            </a:r>
          </a:p>
          <a:p>
            <a:pPr algn="just">
              <a:buNone/>
            </a:pPr>
            <a:r>
              <a:rPr lang="en-IN" dirty="0">
                <a:latin typeface="Times New Roman" pitchFamily="18" charset="0"/>
                <a:cs typeface="Times New Roman" pitchFamily="18" charset="0"/>
              </a:rPr>
              <a:t>	T </a:t>
            </a:r>
            <a:r>
              <a:rPr lang="en-IN" dirty="0" err="1">
                <a:latin typeface="Times New Roman" pitchFamily="18" charset="0"/>
                <a:cs typeface="Times New Roman" pitchFamily="18" charset="0"/>
              </a:rPr>
              <a:t>rs</a:t>
            </a:r>
            <a:r>
              <a:rPr lang="en-IN" dirty="0">
                <a:latin typeface="Times New Roman" pitchFamily="18" charset="0"/>
                <a:cs typeface="Times New Roman" pitchFamily="18" charset="0"/>
              </a:rPr>
              <a:t>; </a:t>
            </a:r>
          </a:p>
          <a:p>
            <a:pPr algn="just">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rs</a:t>
            </a:r>
            <a:r>
              <a:rPr lang="en-IN" dirty="0">
                <a:latin typeface="Times New Roman" pitchFamily="18" charset="0"/>
                <a:cs typeface="Times New Roman" pitchFamily="18" charset="0"/>
              </a:rPr>
              <a:t> = n1 + n2; </a:t>
            </a:r>
          </a:p>
          <a:p>
            <a:pPr algn="just">
              <a:buNone/>
            </a:pPr>
            <a:r>
              <a:rPr lang="en-IN" dirty="0">
                <a:latin typeface="Times New Roman" pitchFamily="18" charset="0"/>
                <a:cs typeface="Times New Roman" pitchFamily="18" charset="0"/>
              </a:rPr>
              <a:t>	return </a:t>
            </a:r>
            <a:r>
              <a:rPr lang="en-IN" dirty="0" err="1">
                <a:latin typeface="Times New Roman" pitchFamily="18" charset="0"/>
                <a:cs typeface="Times New Roman" pitchFamily="18" charset="0"/>
              </a:rPr>
              <a:t>rs</a:t>
            </a:r>
            <a:r>
              <a:rPr lang="en-IN" dirty="0">
                <a:latin typeface="Times New Roman" pitchFamily="18" charset="0"/>
                <a:cs typeface="Times New Roman" pitchFamily="18" charset="0"/>
              </a:rPr>
              <a:t>; </a:t>
            </a:r>
          </a:p>
          <a:p>
            <a:pPr algn="just">
              <a:buNone/>
            </a:pPr>
            <a:r>
              <a:rPr lang="en-IN" dirty="0">
                <a:latin typeface="Times New Roman" pitchFamily="18" charset="0"/>
                <a:cs typeface="Times New Roman" pitchFamily="18" charset="0"/>
              </a:rPr>
              <a:t>} </a:t>
            </a:r>
          </a:p>
          <a:p>
            <a:pPr algn="just">
              <a:buNone/>
            </a:pP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main() </a:t>
            </a:r>
          </a:p>
          <a:p>
            <a:pPr algn="just">
              <a:buNone/>
            </a:pPr>
            <a:r>
              <a:rPr lang="en-IN" dirty="0">
                <a:latin typeface="Times New Roman" pitchFamily="18" charset="0"/>
                <a:cs typeface="Times New Roman" pitchFamily="18" charset="0"/>
              </a:rPr>
              <a:t>{ </a:t>
            </a:r>
          </a:p>
          <a:p>
            <a:pPr lvl="1" algn="just">
              <a:buNone/>
            </a:pP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A=10,B=20,C; </a:t>
            </a:r>
          </a:p>
          <a:p>
            <a:pPr lvl="1" algn="just">
              <a:buNone/>
            </a:pPr>
            <a:r>
              <a:rPr lang="en-IN" dirty="0">
                <a:latin typeface="Times New Roman" pitchFamily="18" charset="0"/>
                <a:cs typeface="Times New Roman" pitchFamily="18" charset="0"/>
              </a:rPr>
              <a:t>long I=11,J=22,K; </a:t>
            </a:r>
          </a:p>
          <a:p>
            <a:pPr lvl="1" algn="just">
              <a:buNone/>
            </a:pPr>
            <a:r>
              <a:rPr lang="en-IN" dirty="0">
                <a:latin typeface="Times New Roman" pitchFamily="18" charset="0"/>
                <a:cs typeface="Times New Roman" pitchFamily="18" charset="0"/>
              </a:rPr>
              <a:t>C = Sum(A,B);</a:t>
            </a:r>
          </a:p>
          <a:p>
            <a:pPr lvl="1" algn="just">
              <a:buNone/>
            </a:pPr>
            <a:r>
              <a:rPr lang="en-IN" dirty="0" err="1">
                <a:latin typeface="Times New Roman" pitchFamily="18" charset="0"/>
                <a:cs typeface="Times New Roman" pitchFamily="18" charset="0"/>
              </a:rPr>
              <a:t>cout</a:t>
            </a:r>
            <a:r>
              <a:rPr lang="en-IN" dirty="0">
                <a:latin typeface="Times New Roman" pitchFamily="18" charset="0"/>
                <a:cs typeface="Times New Roman" pitchFamily="18" charset="0"/>
              </a:rPr>
              <a:t>&lt;&lt;"</a:t>
            </a:r>
            <a:r>
              <a:rPr lang="en-IN" dirty="0" err="1">
                <a:latin typeface="Times New Roman" pitchFamily="18" charset="0"/>
                <a:cs typeface="Times New Roman" pitchFamily="18" charset="0"/>
              </a:rPr>
              <a:t>nThe</a:t>
            </a:r>
            <a:r>
              <a:rPr lang="en-IN" dirty="0">
                <a:latin typeface="Times New Roman" pitchFamily="18" charset="0"/>
                <a:cs typeface="Times New Roman" pitchFamily="18" charset="0"/>
              </a:rPr>
              <a:t> sum of integer values : "&lt;&lt;C; </a:t>
            </a:r>
          </a:p>
          <a:p>
            <a:pPr lvl="1" algn="just">
              <a:buNone/>
            </a:pPr>
            <a:r>
              <a:rPr lang="en-IN" dirty="0">
                <a:latin typeface="Times New Roman" pitchFamily="18" charset="0"/>
                <a:cs typeface="Times New Roman" pitchFamily="18" charset="0"/>
              </a:rPr>
              <a:t>K = Sum(I,J); </a:t>
            </a:r>
          </a:p>
          <a:p>
            <a:pPr lvl="1" algn="just">
              <a:buNone/>
            </a:pPr>
            <a:r>
              <a:rPr lang="en-IN" dirty="0" err="1">
                <a:latin typeface="Times New Roman" pitchFamily="18" charset="0"/>
                <a:cs typeface="Times New Roman" pitchFamily="18" charset="0"/>
              </a:rPr>
              <a:t>cout</a:t>
            </a:r>
            <a:r>
              <a:rPr lang="en-IN" dirty="0">
                <a:latin typeface="Times New Roman" pitchFamily="18" charset="0"/>
                <a:cs typeface="Times New Roman" pitchFamily="18" charset="0"/>
              </a:rPr>
              <a:t>&lt;&lt;"</a:t>
            </a:r>
            <a:r>
              <a:rPr lang="en-IN" dirty="0" err="1">
                <a:latin typeface="Times New Roman" pitchFamily="18" charset="0"/>
                <a:cs typeface="Times New Roman" pitchFamily="18" charset="0"/>
              </a:rPr>
              <a:t>nThe</a:t>
            </a:r>
            <a:r>
              <a:rPr lang="en-IN" dirty="0">
                <a:latin typeface="Times New Roman" pitchFamily="18" charset="0"/>
                <a:cs typeface="Times New Roman" pitchFamily="18" charset="0"/>
              </a:rPr>
              <a:t> sum of long values : "&lt;&lt;K; </a:t>
            </a:r>
          </a:p>
          <a:p>
            <a:pPr algn="just">
              <a:buNone/>
            </a:pP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93900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rPr>
              <a:t>More than One Template Argument</a:t>
            </a:r>
            <a:endParaRPr lang="en-US" sz="4000" b="1" dirty="0">
              <a:solidFill>
                <a:schemeClr val="accent6">
                  <a:lumMod val="75000"/>
                </a:schemeClr>
              </a:solidFill>
            </a:endParaRPr>
          </a:p>
        </p:txBody>
      </p:sp>
      <p:sp>
        <p:nvSpPr>
          <p:cNvPr id="9" name="Content Placeholder 2">
            <a:extLst>
              <a:ext uri="{FF2B5EF4-FFF2-40B4-BE49-F238E27FC236}">
                <a16:creationId xmlns:a16="http://schemas.microsoft.com/office/drawing/2014/main" id="{8C229EA1-43E2-4F2F-962F-0723B0E1B39B}"/>
              </a:ext>
            </a:extLst>
          </p:cNvPr>
          <p:cNvSpPr txBox="1">
            <a:spLocks/>
          </p:cNvSpPr>
          <p:nvPr/>
        </p:nvSpPr>
        <p:spPr>
          <a:xfrm>
            <a:off x="457200" y="1828800"/>
            <a:ext cx="8239919" cy="5257800"/>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pPr>
            <a:r>
              <a:rPr lang="en-IN" dirty="0">
                <a:latin typeface="Times New Roman" pitchFamily="18" charset="0"/>
                <a:cs typeface="Times New Roman" pitchFamily="18" charset="0"/>
              </a:rPr>
              <a:t>template&lt;class T , class U&gt; </a:t>
            </a:r>
          </a:p>
          <a:p>
            <a:pPr algn="just">
              <a:buFont typeface="Arial" pitchFamily="34" charset="0"/>
              <a:buNone/>
            </a:pPr>
            <a:r>
              <a:rPr lang="en-IN" dirty="0">
                <a:latin typeface="Times New Roman" pitchFamily="18" charset="0"/>
                <a:cs typeface="Times New Roman" pitchFamily="18" charset="0"/>
              </a:rPr>
              <a:t>void multiply(T a , U b) </a:t>
            </a:r>
          </a:p>
          <a:p>
            <a:pPr algn="just">
              <a:buFont typeface="Arial" pitchFamily="34" charset="0"/>
              <a:buNone/>
            </a:pPr>
            <a:r>
              <a:rPr lang="en-IN" dirty="0">
                <a:latin typeface="Times New Roman" pitchFamily="18" charset="0"/>
                <a:cs typeface="Times New Roman" pitchFamily="18" charset="0"/>
              </a:rPr>
              <a:t>{</a:t>
            </a:r>
          </a:p>
          <a:p>
            <a:pPr algn="just">
              <a:buFont typeface="Arial" pitchFamily="34" charse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cout</a:t>
            </a:r>
            <a:r>
              <a:rPr lang="en-IN" dirty="0">
                <a:latin typeface="Times New Roman" pitchFamily="18" charset="0"/>
                <a:cs typeface="Times New Roman" pitchFamily="18" charset="0"/>
              </a:rPr>
              <a:t>&lt;&lt;"Multiplication= "&lt;&lt;a*b&lt;&lt;</a:t>
            </a:r>
            <a:r>
              <a:rPr lang="en-IN" dirty="0" err="1">
                <a:latin typeface="Times New Roman" pitchFamily="18" charset="0"/>
                <a:cs typeface="Times New Roman" pitchFamily="18" charset="0"/>
              </a:rPr>
              <a:t>endl</a:t>
            </a:r>
            <a:r>
              <a:rPr lang="en-IN" dirty="0">
                <a:latin typeface="Times New Roman" pitchFamily="18" charset="0"/>
                <a:cs typeface="Times New Roman" pitchFamily="18" charset="0"/>
              </a:rPr>
              <a:t>; </a:t>
            </a:r>
          </a:p>
          <a:p>
            <a:pPr algn="just">
              <a:buFont typeface="Arial" pitchFamily="34" charset="0"/>
              <a:buNone/>
            </a:pPr>
            <a:r>
              <a:rPr lang="en-IN" dirty="0">
                <a:latin typeface="Times New Roman" pitchFamily="18" charset="0"/>
                <a:cs typeface="Times New Roman" pitchFamily="18" charset="0"/>
              </a:rPr>
              <a:t>} </a:t>
            </a:r>
          </a:p>
          <a:p>
            <a:pPr algn="just">
              <a:buFont typeface="Arial" pitchFamily="34" charset="0"/>
              <a:buNone/>
            </a:pP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main() </a:t>
            </a:r>
          </a:p>
          <a:p>
            <a:pPr algn="just">
              <a:buFont typeface="Arial" pitchFamily="34" charset="0"/>
              <a:buNone/>
            </a:pPr>
            <a:r>
              <a:rPr lang="en-IN" dirty="0">
                <a:latin typeface="Times New Roman" pitchFamily="18" charset="0"/>
                <a:cs typeface="Times New Roman" pitchFamily="18" charset="0"/>
              </a:rPr>
              <a:t>{ </a:t>
            </a:r>
          </a:p>
          <a:p>
            <a:pPr algn="just">
              <a:buFont typeface="Arial" pitchFamily="34" charse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int</a:t>
            </a:r>
            <a:r>
              <a:rPr lang="en-IN" dirty="0">
                <a:latin typeface="Times New Roman" pitchFamily="18" charset="0"/>
                <a:cs typeface="Times New Roman" pitchFamily="18" charset="0"/>
              </a:rPr>
              <a:t> a, b; </a:t>
            </a:r>
          </a:p>
          <a:p>
            <a:pPr algn="just">
              <a:buFont typeface="Arial" pitchFamily="34" charset="0"/>
              <a:buNone/>
            </a:pPr>
            <a:r>
              <a:rPr lang="en-IN" dirty="0">
                <a:latin typeface="Times New Roman" pitchFamily="18" charset="0"/>
                <a:cs typeface="Times New Roman" pitchFamily="18" charset="0"/>
              </a:rPr>
              <a:t>	float x, y; </a:t>
            </a:r>
          </a:p>
          <a:p>
            <a:pPr algn="just">
              <a:buFont typeface="Arial" pitchFamily="34" charse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cin</a:t>
            </a:r>
            <a:r>
              <a:rPr lang="en-IN" dirty="0">
                <a:latin typeface="Times New Roman" pitchFamily="18" charset="0"/>
                <a:cs typeface="Times New Roman" pitchFamily="18" charset="0"/>
              </a:rPr>
              <a:t>&gt;&gt;a&gt;&gt;b; </a:t>
            </a:r>
          </a:p>
          <a:p>
            <a:pPr algn="just">
              <a:buFont typeface="Arial" pitchFamily="34" charset="0"/>
              <a:buNone/>
            </a:pP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cin</a:t>
            </a:r>
            <a:r>
              <a:rPr lang="en-IN" dirty="0">
                <a:latin typeface="Times New Roman" pitchFamily="18" charset="0"/>
                <a:cs typeface="Times New Roman" pitchFamily="18" charset="0"/>
              </a:rPr>
              <a:t>&gt;&gt;x&gt;&gt;y; </a:t>
            </a:r>
          </a:p>
          <a:p>
            <a:pPr algn="just">
              <a:buFont typeface="Arial" pitchFamily="34" charset="0"/>
              <a:buNone/>
            </a:pPr>
            <a:r>
              <a:rPr lang="en-IN" dirty="0">
                <a:latin typeface="Times New Roman" pitchFamily="18" charset="0"/>
                <a:cs typeface="Times New Roman" pitchFamily="18" charset="0"/>
              </a:rPr>
              <a:t>	multiply(</a:t>
            </a:r>
            <a:r>
              <a:rPr lang="en-IN" dirty="0" err="1">
                <a:latin typeface="Times New Roman" pitchFamily="18" charset="0"/>
                <a:cs typeface="Times New Roman" pitchFamily="18" charset="0"/>
              </a:rPr>
              <a:t>a,b</a:t>
            </a:r>
            <a:r>
              <a:rPr lang="en-IN" dirty="0">
                <a:latin typeface="Times New Roman" pitchFamily="18" charset="0"/>
                <a:cs typeface="Times New Roman" pitchFamily="18" charset="0"/>
              </a:rPr>
              <a:t>);     		// Multiply two integer type data </a:t>
            </a:r>
          </a:p>
          <a:p>
            <a:pPr algn="just">
              <a:buFont typeface="Arial" pitchFamily="34" charset="0"/>
              <a:buNone/>
            </a:pPr>
            <a:r>
              <a:rPr lang="en-IN" dirty="0">
                <a:latin typeface="Times New Roman" pitchFamily="18" charset="0"/>
                <a:cs typeface="Times New Roman" pitchFamily="18" charset="0"/>
              </a:rPr>
              <a:t>	multiply(</a:t>
            </a:r>
            <a:r>
              <a:rPr lang="en-IN" dirty="0" err="1">
                <a:latin typeface="Times New Roman" pitchFamily="18" charset="0"/>
                <a:cs typeface="Times New Roman" pitchFamily="18" charset="0"/>
              </a:rPr>
              <a:t>x,y</a:t>
            </a:r>
            <a:r>
              <a:rPr lang="en-IN" dirty="0">
                <a:latin typeface="Times New Roman" pitchFamily="18" charset="0"/>
                <a:cs typeface="Times New Roman" pitchFamily="18" charset="0"/>
              </a:rPr>
              <a:t>);			// Multiply two float type data </a:t>
            </a:r>
          </a:p>
          <a:p>
            <a:pPr algn="just">
              <a:buFont typeface="Arial" pitchFamily="34" charset="0"/>
              <a:buNone/>
            </a:pPr>
            <a:r>
              <a:rPr lang="en-IN" dirty="0">
                <a:latin typeface="Times New Roman" pitchFamily="18" charset="0"/>
                <a:cs typeface="Times New Roman" pitchFamily="18" charset="0"/>
              </a:rPr>
              <a:t>	multiply(</a:t>
            </a:r>
            <a:r>
              <a:rPr lang="en-IN" dirty="0" err="1">
                <a:latin typeface="Times New Roman" pitchFamily="18" charset="0"/>
                <a:cs typeface="Times New Roman" pitchFamily="18" charset="0"/>
              </a:rPr>
              <a:t>a,x</a:t>
            </a:r>
            <a:r>
              <a:rPr lang="en-IN" dirty="0">
                <a:latin typeface="Times New Roman" pitchFamily="18" charset="0"/>
                <a:cs typeface="Times New Roman" pitchFamily="18" charset="0"/>
              </a:rPr>
              <a:t>); 			// Multiply a float and integer type data </a:t>
            </a:r>
          </a:p>
          <a:p>
            <a:pPr algn="just">
              <a:buFont typeface="Arial" pitchFamily="34" charset="0"/>
              <a:buNone/>
            </a:pPr>
            <a:r>
              <a:rPr lang="en-IN" dirty="0">
                <a:latin typeface="Times New Roman" pitchFamily="18" charset="0"/>
                <a:cs typeface="Times New Roman" pitchFamily="18" charset="0"/>
              </a:rPr>
              <a:t>	return 0; </a:t>
            </a:r>
          </a:p>
          <a:p>
            <a:pPr algn="just">
              <a:buFont typeface="Arial" pitchFamily="34" charset="0"/>
              <a:buNone/>
            </a:pPr>
            <a:r>
              <a:rPr lang="en-IN" dirty="0">
                <a:latin typeface="Times New Roman" pitchFamily="18" charset="0"/>
                <a:cs typeface="Times New Roman" pitchFamily="18" charset="0"/>
              </a:rPr>
              <a:t>} </a:t>
            </a:r>
          </a:p>
        </p:txBody>
      </p:sp>
    </p:spTree>
    <p:extLst>
      <p:ext uri="{BB962C8B-B14F-4D97-AF65-F5344CB8AC3E}">
        <p14:creationId xmlns:p14="http://schemas.microsoft.com/office/powerpoint/2010/main" val="111864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latin typeface="Times New Roman" pitchFamily="18" charset="0"/>
                <a:cs typeface="Times New Roman" pitchFamily="18" charset="0"/>
              </a:rPr>
              <a:t>Class Template</a:t>
            </a:r>
            <a:endParaRPr lang="en-US" sz="4000" b="1" dirty="0">
              <a:solidFill>
                <a:schemeClr val="accent6">
                  <a:lumMod val="75000"/>
                </a:schemeClr>
              </a:solidFill>
            </a:endParaRPr>
          </a:p>
        </p:txBody>
      </p:sp>
      <p:sp>
        <p:nvSpPr>
          <p:cNvPr id="7" name="Rectangle 6"/>
          <p:cNvSpPr/>
          <p:nvPr/>
        </p:nvSpPr>
        <p:spPr>
          <a:xfrm>
            <a:off x="304800" y="1997838"/>
            <a:ext cx="8610600" cy="3194721"/>
          </a:xfrm>
          <a:prstGeom prst="rect">
            <a:avLst/>
          </a:prstGeom>
        </p:spPr>
        <p:txBody>
          <a:bodyPr wrap="square">
            <a:spAutoFit/>
          </a:bodyPr>
          <a:lstStyle/>
          <a:p>
            <a:pPr marL="800100" lvl="1" indent="-342900" algn="just">
              <a:lnSpc>
                <a:spcPct val="90000"/>
              </a:lnSpc>
              <a:buFont typeface="Arial" panose="020B0604020202020204" pitchFamily="34" charset="0"/>
              <a:buChar char="•"/>
            </a:pPr>
            <a:r>
              <a:rPr lang="en-IN" sz="2800" dirty="0">
                <a:cs typeface="Times New Roman" pitchFamily="18" charset="0"/>
              </a:rPr>
              <a:t>Like function template, a class template is a common class that can represent various similar classes operating on data of different types.</a:t>
            </a:r>
          </a:p>
          <a:p>
            <a:pPr lvl="1" algn="just">
              <a:lnSpc>
                <a:spcPct val="90000"/>
              </a:lnSpc>
            </a:pPr>
            <a:r>
              <a:rPr lang="en-IN" sz="2800" dirty="0">
                <a:cs typeface="Times New Roman" pitchFamily="18" charset="0"/>
              </a:rPr>
              <a:t> </a:t>
            </a:r>
          </a:p>
          <a:p>
            <a:pPr marL="800100" lvl="1" indent="-342900" algn="just">
              <a:lnSpc>
                <a:spcPct val="90000"/>
              </a:lnSpc>
              <a:buFont typeface="Arial" panose="020B0604020202020204" pitchFamily="34" charset="0"/>
              <a:buChar char="•"/>
            </a:pPr>
            <a:r>
              <a:rPr lang="en-IN" sz="2800" dirty="0">
                <a:cs typeface="Times New Roman" pitchFamily="18" charset="0"/>
              </a:rPr>
              <a:t>Once a class template is defined, we can create an object of that class using a specific basic or user-defined data types to replace the generic data types used during class definition. </a:t>
            </a:r>
          </a:p>
        </p:txBody>
      </p:sp>
    </p:spTree>
    <p:extLst>
      <p:ext uri="{BB962C8B-B14F-4D97-AF65-F5344CB8AC3E}">
        <p14:creationId xmlns:p14="http://schemas.microsoft.com/office/powerpoint/2010/main" val="52009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2850011"/>
          </a:xfrm>
          <a:prstGeom prst="rect">
            <a:avLst/>
          </a:prstGeom>
        </p:spPr>
        <p:txBody>
          <a:bodyPr wrap="square">
            <a:spAutoFit/>
          </a:bodyPr>
          <a:lstStyle/>
          <a:p>
            <a:pPr lvl="1" algn="just">
              <a:lnSpc>
                <a:spcPct val="90000"/>
              </a:lnSpc>
              <a:buNone/>
            </a:pPr>
            <a:r>
              <a:rPr lang="en-IN" sz="2800" dirty="0">
                <a:cs typeface="Times New Roman" pitchFamily="18" charset="0"/>
              </a:rPr>
              <a:t>template &lt;class T1, class T2, ...&gt; </a:t>
            </a:r>
          </a:p>
          <a:p>
            <a:pPr lvl="1" algn="just">
              <a:lnSpc>
                <a:spcPct val="90000"/>
              </a:lnSpc>
              <a:buNone/>
            </a:pPr>
            <a:r>
              <a:rPr lang="en-IN" sz="2800" dirty="0">
                <a:cs typeface="Times New Roman" pitchFamily="18" charset="0"/>
              </a:rPr>
              <a:t>class </a:t>
            </a:r>
            <a:r>
              <a:rPr lang="en-IN" sz="2800" dirty="0" err="1">
                <a:cs typeface="Times New Roman" pitchFamily="18" charset="0"/>
              </a:rPr>
              <a:t>classname</a:t>
            </a:r>
            <a:r>
              <a:rPr lang="en-IN" sz="2800" dirty="0">
                <a:cs typeface="Times New Roman" pitchFamily="18" charset="0"/>
              </a:rPr>
              <a:t> </a:t>
            </a:r>
          </a:p>
          <a:p>
            <a:pPr lvl="1" algn="just">
              <a:lnSpc>
                <a:spcPct val="90000"/>
              </a:lnSpc>
              <a:buNone/>
            </a:pPr>
            <a:r>
              <a:rPr lang="en-IN" sz="2800" dirty="0">
                <a:cs typeface="Times New Roman" pitchFamily="18" charset="0"/>
              </a:rPr>
              <a:t>{</a:t>
            </a:r>
          </a:p>
          <a:p>
            <a:pPr lvl="1" algn="just">
              <a:lnSpc>
                <a:spcPct val="90000"/>
              </a:lnSpc>
              <a:buNone/>
            </a:pPr>
            <a:r>
              <a:rPr lang="en-IN" sz="2800" dirty="0">
                <a:cs typeface="Times New Roman" pitchFamily="18" charset="0"/>
              </a:rPr>
              <a:t> 	attributes; </a:t>
            </a:r>
          </a:p>
          <a:p>
            <a:pPr lvl="1" algn="just">
              <a:lnSpc>
                <a:spcPct val="90000"/>
              </a:lnSpc>
              <a:buNone/>
            </a:pPr>
            <a:r>
              <a:rPr lang="en-IN" sz="2800" dirty="0">
                <a:cs typeface="Times New Roman" pitchFamily="18" charset="0"/>
              </a:rPr>
              <a:t>	methods; </a:t>
            </a:r>
          </a:p>
          <a:p>
            <a:pPr lvl="1" algn="just">
              <a:lnSpc>
                <a:spcPct val="90000"/>
              </a:lnSpc>
              <a:buNone/>
            </a:pPr>
            <a:r>
              <a:rPr lang="en-IN" sz="2800" dirty="0">
                <a:cs typeface="Times New Roman" pitchFamily="18" charset="0"/>
              </a:rPr>
              <a:t>};</a:t>
            </a:r>
            <a:endParaRPr lang="th-TH" sz="2800" dirty="0"/>
          </a:p>
          <a:p>
            <a:pPr algn="just"/>
            <a:endParaRPr lang="en-IN" sz="2800"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Syntax for Class Template</a:t>
            </a:r>
            <a:endParaRPr lang="en-US" sz="4000" b="1" dirty="0">
              <a:solidFill>
                <a:schemeClr val="accent6">
                  <a:lumMod val="75000"/>
                </a:schemeClr>
              </a:solidFill>
            </a:endParaRPr>
          </a:p>
        </p:txBody>
      </p:sp>
    </p:spTree>
    <p:extLst>
      <p:ext uri="{BB962C8B-B14F-4D97-AF65-F5344CB8AC3E}">
        <p14:creationId xmlns:p14="http://schemas.microsoft.com/office/powerpoint/2010/main" val="143105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Example Program</a:t>
            </a:r>
            <a:endParaRPr lang="en-US" sz="4000" b="1" dirty="0">
              <a:solidFill>
                <a:schemeClr val="accent6">
                  <a:lumMod val="75000"/>
                </a:schemeClr>
              </a:solidFill>
            </a:endParaRPr>
          </a:p>
        </p:txBody>
      </p:sp>
      <p:sp>
        <p:nvSpPr>
          <p:cNvPr id="4" name="Rectangle 3"/>
          <p:cNvSpPr txBox="1">
            <a:spLocks noChangeArrowheads="1"/>
          </p:cNvSpPr>
          <p:nvPr/>
        </p:nvSpPr>
        <p:spPr>
          <a:xfrm>
            <a:off x="495300" y="1752600"/>
            <a:ext cx="8229600" cy="5287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IN" sz="1600">
                <a:latin typeface="Times New Roman" pitchFamily="18" charset="0"/>
                <a:cs typeface="Times New Roman" pitchFamily="18" charset="0"/>
              </a:rPr>
              <a:t>#include &lt;iostream.h&gt;</a:t>
            </a:r>
          </a:p>
          <a:p>
            <a:pPr>
              <a:buFont typeface="Arial" pitchFamily="34" charset="0"/>
              <a:buNone/>
            </a:pPr>
            <a:r>
              <a:rPr lang="en-IN" sz="1600">
                <a:latin typeface="Times New Roman" pitchFamily="18" charset="0"/>
                <a:cs typeface="Times New Roman" pitchFamily="18" charset="0"/>
              </a:rPr>
              <a:t>using namespace std;</a:t>
            </a:r>
          </a:p>
          <a:p>
            <a:pPr>
              <a:buFont typeface="Arial" pitchFamily="34" charset="0"/>
              <a:buNone/>
            </a:pPr>
            <a:r>
              <a:rPr lang="en-IN" sz="1600">
                <a:latin typeface="Times New Roman" pitchFamily="18" charset="0"/>
                <a:cs typeface="Times New Roman" pitchFamily="18" charset="0"/>
              </a:rPr>
              <a:t>const int MAX = 100; 		//size of array</a:t>
            </a:r>
          </a:p>
          <a:p>
            <a:pPr>
              <a:buFont typeface="Arial" pitchFamily="34" charset="0"/>
              <a:buNone/>
            </a:pPr>
            <a:r>
              <a:rPr lang="en-IN" sz="1600" b="1">
                <a:latin typeface="Times New Roman" pitchFamily="18" charset="0"/>
                <a:cs typeface="Times New Roman" pitchFamily="18" charset="0"/>
              </a:rPr>
              <a:t>template &lt;class Type&gt;</a:t>
            </a:r>
          </a:p>
          <a:p>
            <a:pPr>
              <a:buFont typeface="Arial" pitchFamily="34" charset="0"/>
              <a:buNone/>
            </a:pPr>
            <a:r>
              <a:rPr lang="en-IN" sz="1600">
                <a:latin typeface="Times New Roman" pitchFamily="18" charset="0"/>
                <a:cs typeface="Times New Roman" pitchFamily="18" charset="0"/>
              </a:rPr>
              <a:t>class Stack</a:t>
            </a:r>
          </a:p>
          <a:p>
            <a:pPr>
              <a:buFont typeface="Arial" pitchFamily="34" charset="0"/>
              <a:buNone/>
            </a:pPr>
            <a:r>
              <a:rPr lang="en-IN" sz="1600">
                <a:latin typeface="Times New Roman" pitchFamily="18" charset="0"/>
                <a:cs typeface="Times New Roman" pitchFamily="18" charset="0"/>
              </a:rPr>
              <a:t>	{</a:t>
            </a:r>
          </a:p>
          <a:p>
            <a:pPr>
              <a:buFont typeface="Arial" pitchFamily="34" charset="0"/>
              <a:buNone/>
            </a:pPr>
            <a:r>
              <a:rPr lang="en-IN" sz="1600">
                <a:latin typeface="Times New Roman" pitchFamily="18" charset="0"/>
                <a:cs typeface="Times New Roman" pitchFamily="18" charset="0"/>
              </a:rPr>
              <a:t>	private:</a:t>
            </a:r>
          </a:p>
          <a:p>
            <a:pPr>
              <a:buFont typeface="Arial" pitchFamily="34" charset="0"/>
              <a:buNone/>
            </a:pPr>
            <a:r>
              <a:rPr lang="en-IN" sz="1600">
                <a:latin typeface="Times New Roman" pitchFamily="18" charset="0"/>
                <a:cs typeface="Times New Roman" pitchFamily="18" charset="0"/>
              </a:rPr>
              <a:t>		</a:t>
            </a:r>
            <a:r>
              <a:rPr lang="en-IN" sz="1600" b="1">
                <a:latin typeface="Times New Roman" pitchFamily="18" charset="0"/>
                <a:cs typeface="Times New Roman" pitchFamily="18" charset="0"/>
              </a:rPr>
              <a:t>Type </a:t>
            </a:r>
            <a:r>
              <a:rPr lang="en-IN" sz="1600">
                <a:latin typeface="Times New Roman" pitchFamily="18" charset="0"/>
                <a:cs typeface="Times New Roman" pitchFamily="18" charset="0"/>
              </a:rPr>
              <a:t>st[MAX]; 		//stack: array of any type</a:t>
            </a:r>
          </a:p>
          <a:p>
            <a:pPr>
              <a:buFont typeface="Arial" pitchFamily="34" charset="0"/>
              <a:buNone/>
            </a:pPr>
            <a:r>
              <a:rPr lang="en-IN" sz="1600">
                <a:latin typeface="Times New Roman" pitchFamily="18" charset="0"/>
                <a:cs typeface="Times New Roman" pitchFamily="18" charset="0"/>
              </a:rPr>
              <a:t>		int top;		 	//number of top of stack</a:t>
            </a:r>
          </a:p>
          <a:p>
            <a:pPr>
              <a:buFont typeface="Arial" pitchFamily="34" charset="0"/>
              <a:buNone/>
            </a:pPr>
            <a:r>
              <a:rPr lang="en-IN" sz="1600">
                <a:latin typeface="Times New Roman" pitchFamily="18" charset="0"/>
                <a:cs typeface="Times New Roman" pitchFamily="18" charset="0"/>
              </a:rPr>
              <a:t>	public:</a:t>
            </a:r>
          </a:p>
          <a:p>
            <a:pPr>
              <a:buFont typeface="Arial" pitchFamily="34" charset="0"/>
              <a:buNone/>
            </a:pPr>
            <a:r>
              <a:rPr lang="en-IN" sz="1600">
                <a:latin typeface="Times New Roman" pitchFamily="18" charset="0"/>
                <a:cs typeface="Times New Roman" pitchFamily="18" charset="0"/>
              </a:rPr>
              <a:t>		Stack() 			//constructor</a:t>
            </a:r>
          </a:p>
          <a:p>
            <a:pPr>
              <a:buFont typeface="Arial" pitchFamily="34" charset="0"/>
              <a:buNone/>
            </a:pPr>
            <a:r>
              <a:rPr lang="en-IN" sz="1600">
                <a:latin typeface="Times New Roman" pitchFamily="18" charset="0"/>
                <a:cs typeface="Times New Roman" pitchFamily="18" charset="0"/>
              </a:rPr>
              <a:t>			{ top = -1; }</a:t>
            </a:r>
          </a:p>
          <a:p>
            <a:pPr>
              <a:buFont typeface="Arial" pitchFamily="34" charset="0"/>
              <a:buNone/>
            </a:pPr>
            <a:r>
              <a:rPr lang="en-IN" sz="1600">
                <a:latin typeface="Times New Roman" pitchFamily="18" charset="0"/>
                <a:cs typeface="Times New Roman" pitchFamily="18" charset="0"/>
              </a:rPr>
              <a:t>		void push(Type var) 		//put number on stack</a:t>
            </a:r>
          </a:p>
          <a:p>
            <a:pPr>
              <a:buFont typeface="Arial" pitchFamily="34" charset="0"/>
              <a:buNone/>
            </a:pPr>
            <a:r>
              <a:rPr lang="en-IN" sz="1600">
                <a:latin typeface="Times New Roman" pitchFamily="18" charset="0"/>
                <a:cs typeface="Times New Roman" pitchFamily="18" charset="0"/>
              </a:rPr>
              <a:t>			{ st[++top] = var; }</a:t>
            </a:r>
          </a:p>
          <a:p>
            <a:pPr>
              <a:buFont typeface="Arial" pitchFamily="34" charset="0"/>
              <a:buNone/>
            </a:pPr>
            <a:r>
              <a:rPr lang="en-IN" sz="1600">
                <a:latin typeface="Times New Roman" pitchFamily="18" charset="0"/>
                <a:cs typeface="Times New Roman" pitchFamily="18" charset="0"/>
              </a:rPr>
              <a:t>		Type pop() 		//take number off stack</a:t>
            </a:r>
          </a:p>
          <a:p>
            <a:pPr>
              <a:buFont typeface="Arial" pitchFamily="34" charset="0"/>
              <a:buNone/>
            </a:pPr>
            <a:r>
              <a:rPr lang="en-IN" sz="1600">
                <a:latin typeface="Times New Roman" pitchFamily="18" charset="0"/>
                <a:cs typeface="Times New Roman" pitchFamily="18" charset="0"/>
              </a:rPr>
              <a:t>			{ return st[top--]; }</a:t>
            </a:r>
          </a:p>
          <a:p>
            <a:pPr>
              <a:buFont typeface="Arial" pitchFamily="34" charset="0"/>
              <a:buNone/>
            </a:pPr>
            <a:r>
              <a:rPr lang="en-IN" sz="160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733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Cont.</a:t>
            </a:r>
            <a:endParaRPr lang="en-US" sz="4000" b="1" dirty="0">
              <a:solidFill>
                <a:schemeClr val="accent6">
                  <a:lumMod val="75000"/>
                </a:schemeClr>
              </a:solidFill>
            </a:endParaRPr>
          </a:p>
        </p:txBody>
      </p:sp>
      <p:sp>
        <p:nvSpPr>
          <p:cNvPr id="4" name="Rectangle 3"/>
          <p:cNvSpPr txBox="1">
            <a:spLocks noChangeArrowheads="1"/>
          </p:cNvSpPr>
          <p:nvPr/>
        </p:nvSpPr>
        <p:spPr>
          <a:xfrm>
            <a:off x="538162" y="1676400"/>
            <a:ext cx="8153400" cy="50292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IN" sz="2400">
                <a:latin typeface="Times New Roman" pitchFamily="18" charset="0"/>
                <a:cs typeface="Times New Roman" pitchFamily="18" charset="0"/>
              </a:rPr>
              <a:t>int main()</a:t>
            </a:r>
          </a:p>
          <a:p>
            <a:pPr>
              <a:buFont typeface="Arial" pitchFamily="34" charset="0"/>
              <a:buNone/>
            </a:pPr>
            <a:r>
              <a:rPr lang="en-IN" sz="2400">
                <a:latin typeface="Times New Roman" pitchFamily="18" charset="0"/>
                <a:cs typeface="Times New Roman" pitchFamily="18" charset="0"/>
              </a:rPr>
              <a:t>{</a:t>
            </a:r>
          </a:p>
          <a:p>
            <a:pPr>
              <a:buFont typeface="Arial" pitchFamily="34" charset="0"/>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Stack&lt;float&gt; s1; 	</a:t>
            </a:r>
            <a:r>
              <a:rPr lang="en-IN" sz="2400">
                <a:latin typeface="Times New Roman" pitchFamily="18" charset="0"/>
                <a:cs typeface="Times New Roman" pitchFamily="18" charset="0"/>
              </a:rPr>
              <a:t>	//s1 is object of class Stack&lt;float&gt;</a:t>
            </a:r>
          </a:p>
          <a:p>
            <a:pPr>
              <a:buFont typeface="Arial" pitchFamily="34" charset="0"/>
              <a:buNone/>
            </a:pPr>
            <a:r>
              <a:rPr lang="en-IN" sz="2400">
                <a:latin typeface="Times New Roman" pitchFamily="18" charset="0"/>
                <a:cs typeface="Times New Roman" pitchFamily="18" charset="0"/>
              </a:rPr>
              <a:t>	s1.push(1111.1F); 		//push 3 floats, pop 3 floats</a:t>
            </a:r>
          </a:p>
          <a:p>
            <a:pPr>
              <a:buFont typeface="Arial" pitchFamily="34" charset="0"/>
              <a:buNone/>
            </a:pPr>
            <a:r>
              <a:rPr lang="en-IN" sz="2400">
                <a:latin typeface="Times New Roman" pitchFamily="18" charset="0"/>
                <a:cs typeface="Times New Roman" pitchFamily="18" charset="0"/>
              </a:rPr>
              <a:t>	s1.push(2222.2F);</a:t>
            </a:r>
          </a:p>
          <a:p>
            <a:pPr>
              <a:buFont typeface="Arial" pitchFamily="34" charset="0"/>
              <a:buNone/>
            </a:pPr>
            <a:r>
              <a:rPr lang="en-IN" sz="2400">
                <a:latin typeface="Times New Roman" pitchFamily="18" charset="0"/>
                <a:cs typeface="Times New Roman" pitchFamily="18" charset="0"/>
              </a:rPr>
              <a:t>	s1.push(3333.3F);</a:t>
            </a:r>
          </a:p>
          <a:p>
            <a:pPr>
              <a:buFont typeface="Arial" pitchFamily="34" charset="0"/>
              <a:buNone/>
            </a:pPr>
            <a:r>
              <a:rPr lang="en-IN" sz="2400">
                <a:latin typeface="Times New Roman" pitchFamily="18" charset="0"/>
                <a:cs typeface="Times New Roman" pitchFamily="18" charset="0"/>
              </a:rPr>
              <a:t>		cout &lt;&lt; “1: “ &lt;&lt; s1.pop() &lt;&lt; endl;</a:t>
            </a:r>
          </a:p>
          <a:p>
            <a:pPr>
              <a:buFont typeface="Arial" pitchFamily="34" charset="0"/>
              <a:buNone/>
            </a:pPr>
            <a:r>
              <a:rPr lang="en-IN" sz="2400">
                <a:latin typeface="Times New Roman" pitchFamily="18" charset="0"/>
                <a:cs typeface="Times New Roman" pitchFamily="18" charset="0"/>
              </a:rPr>
              <a:t>		cout &lt;&lt; “2: “ &lt;&lt; s1.pop() &lt;&lt; endl;</a:t>
            </a:r>
          </a:p>
          <a:p>
            <a:pPr>
              <a:buFont typeface="Arial" pitchFamily="34" charset="0"/>
              <a:buNone/>
            </a:pPr>
            <a:r>
              <a:rPr lang="en-IN" sz="2400">
                <a:latin typeface="Times New Roman" pitchFamily="18" charset="0"/>
                <a:cs typeface="Times New Roman" pitchFamily="18" charset="0"/>
              </a:rPr>
              <a:t>		cout &lt;&lt; “3: “ &lt;&lt; s1.pop() &lt;&lt; endl;</a:t>
            </a:r>
          </a:p>
          <a:p>
            <a:pPr>
              <a:buFont typeface="Arial" pitchFamily="34" charset="0"/>
              <a:buNone/>
            </a:pPr>
            <a:endParaRPr lang="en-IN" sz="2400">
              <a:latin typeface="Times New Roman" pitchFamily="18" charset="0"/>
              <a:cs typeface="Times New Roman" pitchFamily="18" charset="0"/>
            </a:endParaRPr>
          </a:p>
          <a:p>
            <a:pPr>
              <a:buFont typeface="Arial" pitchFamily="34" charset="0"/>
              <a:buNone/>
            </a:pPr>
            <a:r>
              <a:rPr lang="en-IN" sz="2400">
                <a:latin typeface="Times New Roman" pitchFamily="18" charset="0"/>
                <a:cs typeface="Times New Roman" pitchFamily="18" charset="0"/>
              </a:rPr>
              <a:t>	</a:t>
            </a:r>
            <a:r>
              <a:rPr lang="en-IN" sz="2400" b="1">
                <a:latin typeface="Times New Roman" pitchFamily="18" charset="0"/>
                <a:cs typeface="Times New Roman" pitchFamily="18" charset="0"/>
              </a:rPr>
              <a:t>Stack&lt;long&gt; s2; 	</a:t>
            </a:r>
            <a:r>
              <a:rPr lang="en-IN" sz="2400">
                <a:latin typeface="Times New Roman" pitchFamily="18" charset="0"/>
                <a:cs typeface="Times New Roman" pitchFamily="18" charset="0"/>
              </a:rPr>
              <a:t>	//s2 is object of class Stack&lt;long&gt;</a:t>
            </a:r>
          </a:p>
          <a:p>
            <a:pPr>
              <a:buFont typeface="Arial" pitchFamily="34" charset="0"/>
              <a:buNone/>
            </a:pPr>
            <a:r>
              <a:rPr lang="en-IN" sz="2400">
                <a:latin typeface="Times New Roman" pitchFamily="18" charset="0"/>
                <a:cs typeface="Times New Roman" pitchFamily="18" charset="0"/>
              </a:rPr>
              <a:t>	s2.push(123123123L); 		//push 3 longs, pop 3 longs</a:t>
            </a:r>
          </a:p>
          <a:p>
            <a:pPr>
              <a:buFont typeface="Arial" pitchFamily="34" charset="0"/>
              <a:buNone/>
            </a:pPr>
            <a:r>
              <a:rPr lang="en-IN" sz="2400">
                <a:latin typeface="Times New Roman" pitchFamily="18" charset="0"/>
                <a:cs typeface="Times New Roman" pitchFamily="18" charset="0"/>
              </a:rPr>
              <a:t>	s2.push(234234234L);</a:t>
            </a:r>
          </a:p>
          <a:p>
            <a:pPr>
              <a:buFont typeface="Arial" pitchFamily="34" charset="0"/>
              <a:buNone/>
            </a:pPr>
            <a:r>
              <a:rPr lang="en-IN" sz="2400">
                <a:latin typeface="Times New Roman" pitchFamily="18" charset="0"/>
                <a:cs typeface="Times New Roman" pitchFamily="18" charset="0"/>
              </a:rPr>
              <a:t>	s2.push(345345345L);</a:t>
            </a:r>
          </a:p>
          <a:p>
            <a:pPr>
              <a:buFont typeface="Arial" pitchFamily="34" charset="0"/>
              <a:buNone/>
            </a:pPr>
            <a:r>
              <a:rPr lang="en-IN" sz="2400">
                <a:latin typeface="Times New Roman" pitchFamily="18" charset="0"/>
                <a:cs typeface="Times New Roman" pitchFamily="18" charset="0"/>
              </a:rPr>
              <a:t>		cout &lt;&lt; “1: “ &lt;&lt; s2.pop() &lt;&lt; endl;</a:t>
            </a:r>
          </a:p>
          <a:p>
            <a:pPr>
              <a:buFont typeface="Arial" pitchFamily="34" charset="0"/>
              <a:buNone/>
            </a:pPr>
            <a:r>
              <a:rPr lang="en-IN" sz="2400">
                <a:latin typeface="Times New Roman" pitchFamily="18" charset="0"/>
                <a:cs typeface="Times New Roman" pitchFamily="18" charset="0"/>
              </a:rPr>
              <a:t>		cout &lt;&lt; “2: “ &lt;&lt; s2.pop() &lt;&lt; endl;</a:t>
            </a:r>
          </a:p>
          <a:p>
            <a:pPr>
              <a:buFont typeface="Arial" pitchFamily="34" charset="0"/>
              <a:buNone/>
            </a:pPr>
            <a:r>
              <a:rPr lang="en-IN" sz="2400">
                <a:latin typeface="Times New Roman" pitchFamily="18" charset="0"/>
                <a:cs typeface="Times New Roman" pitchFamily="18" charset="0"/>
              </a:rPr>
              <a:t>		cout &lt;&lt; “3: “ &lt;&lt; s2.pop() &lt;&lt; endl;</a:t>
            </a:r>
          </a:p>
          <a:p>
            <a:pPr>
              <a:buFont typeface="Arial" pitchFamily="34" charset="0"/>
              <a:buNone/>
            </a:pPr>
            <a:r>
              <a:rPr lang="en-IN" sz="2400">
                <a:latin typeface="Times New Roman" pitchFamily="18" charset="0"/>
                <a:cs typeface="Times New Roman" pitchFamily="18" charset="0"/>
              </a:rPr>
              <a:t>	return 0;</a:t>
            </a:r>
          </a:p>
          <a:p>
            <a:pPr>
              <a:buFont typeface="Arial" pitchFamily="34" charset="0"/>
              <a:buNone/>
            </a:pPr>
            <a:r>
              <a:rPr lang="en-IN" sz="240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9085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046988"/>
          </a:xfrm>
          <a:prstGeom prst="rect">
            <a:avLst/>
          </a:prstGeom>
        </p:spPr>
        <p:txBody>
          <a:bodyPr wrap="square">
            <a:spAutoFit/>
          </a:bodyPr>
          <a:lstStyle/>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Session 3</a:t>
            </a:r>
          </a:p>
          <a:p>
            <a:pPr lvl="0" algn="ctr" fontAlgn="base">
              <a:spcBef>
                <a:spcPct val="0"/>
              </a:spcBef>
              <a:spcAft>
                <a:spcPct val="0"/>
              </a:spcAft>
            </a:pPr>
            <a:endParaRPr lang="en-US" sz="2400" b="1"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Topic :Class Template, Example Program for Class and Function Template</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endParaRPr lang="en-US" sz="2400" dirty="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8387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Class Templates with Multiple parameter</a:t>
            </a:r>
          </a:p>
        </p:txBody>
      </p:sp>
      <p:sp>
        <p:nvSpPr>
          <p:cNvPr id="12" name="Rectangle 3"/>
          <p:cNvSpPr txBox="1">
            <a:spLocks noChangeArrowheads="1"/>
          </p:cNvSpPr>
          <p:nvPr/>
        </p:nvSpPr>
        <p:spPr>
          <a:xfrm>
            <a:off x="533400" y="1981200"/>
            <a:ext cx="8153400" cy="4343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2400" dirty="0">
              <a:latin typeface="Times New Roman" pitchFamily="18" charset="0"/>
              <a:cs typeface="Times New Roman" pitchFamily="18" charset="0"/>
            </a:endParaRPr>
          </a:p>
        </p:txBody>
      </p:sp>
      <p:sp>
        <p:nvSpPr>
          <p:cNvPr id="14" name="Content Placeholder 13"/>
          <p:cNvSpPr>
            <a:spLocks noGrp="1"/>
          </p:cNvSpPr>
          <p:nvPr>
            <p:ph idx="1"/>
          </p:nvPr>
        </p:nvSpPr>
        <p:spPr/>
        <p:txBody>
          <a:bodyPr>
            <a:normAutofit fontScale="92500" lnSpcReduction="10000"/>
          </a:bodyPr>
          <a:lstStyle/>
          <a:p>
            <a:r>
              <a:rPr lang="en-US" dirty="0"/>
              <a:t>We can use more than one generic data type in a class template.</a:t>
            </a:r>
          </a:p>
          <a:p>
            <a:r>
              <a:rPr lang="en-US" dirty="0"/>
              <a:t>Syntax:</a:t>
            </a:r>
          </a:p>
          <a:p>
            <a:pPr marL="0" indent="0">
              <a:buNone/>
            </a:pPr>
            <a:r>
              <a:rPr lang="en-US" dirty="0"/>
              <a:t>		template&lt;class T1, class T2&gt;</a:t>
            </a:r>
          </a:p>
          <a:p>
            <a:pPr marL="0" indent="0">
              <a:buNone/>
            </a:pPr>
            <a:r>
              <a:rPr lang="en-US" dirty="0"/>
              <a:t>			class </a:t>
            </a:r>
            <a:r>
              <a:rPr lang="en-US" dirty="0" err="1"/>
              <a:t>classname</a:t>
            </a: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07562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rPr>
              <a:t>Example Program</a:t>
            </a:r>
            <a:endParaRPr lang="en-US" sz="4000" b="1" dirty="0">
              <a:solidFill>
                <a:schemeClr val="accent6">
                  <a:lumMod val="75000"/>
                </a:schemeClr>
              </a:solidFill>
            </a:endParaRPr>
          </a:p>
        </p:txBody>
      </p:sp>
      <p:sp>
        <p:nvSpPr>
          <p:cNvPr id="9" name="Content Placeholder 2">
            <a:extLst>
              <a:ext uri="{FF2B5EF4-FFF2-40B4-BE49-F238E27FC236}">
                <a16:creationId xmlns:a16="http://schemas.microsoft.com/office/drawing/2014/main" id="{8C229EA1-43E2-4F2F-962F-0723B0E1B39B}"/>
              </a:ext>
            </a:extLst>
          </p:cNvPr>
          <p:cNvSpPr txBox="1">
            <a:spLocks/>
          </p:cNvSpPr>
          <p:nvPr/>
        </p:nvSpPr>
        <p:spPr>
          <a:xfrm>
            <a:off x="457201" y="1828800"/>
            <a:ext cx="3886200" cy="525780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pPr>
            <a:r>
              <a:rPr lang="en-IN" dirty="0">
                <a:latin typeface="Times New Roman" pitchFamily="18" charset="0"/>
                <a:cs typeface="Times New Roman" pitchFamily="18" charset="0"/>
              </a:rPr>
              <a:t>template&lt;class T1, classT2&gt;</a:t>
            </a:r>
          </a:p>
          <a:p>
            <a:pPr algn="just">
              <a:buFont typeface="Arial" pitchFamily="34" charset="0"/>
              <a:buNone/>
            </a:pPr>
            <a:r>
              <a:rPr lang="en-IN" dirty="0">
                <a:latin typeface="Times New Roman" pitchFamily="18" charset="0"/>
                <a:cs typeface="Times New Roman" pitchFamily="18" charset="0"/>
              </a:rPr>
              <a:t>class Test</a:t>
            </a:r>
          </a:p>
          <a:p>
            <a:pPr algn="just">
              <a:buFont typeface="Arial" pitchFamily="34" charset="0"/>
              <a:buNone/>
            </a:pPr>
            <a:r>
              <a:rPr lang="en-IN" dirty="0">
                <a:latin typeface="Times New Roman" pitchFamily="18" charset="0"/>
                <a:cs typeface="Times New Roman" pitchFamily="18" charset="0"/>
              </a:rPr>
              <a:t>{	</a:t>
            </a:r>
          </a:p>
          <a:p>
            <a:pPr algn="just">
              <a:buFont typeface="Arial" pitchFamily="34" charset="0"/>
              <a:buNone/>
            </a:pPr>
            <a:r>
              <a:rPr lang="en-IN" dirty="0">
                <a:latin typeface="Times New Roman" pitchFamily="18" charset="0"/>
                <a:cs typeface="Times New Roman" pitchFamily="18" charset="0"/>
              </a:rPr>
              <a:t>	T1 a;</a:t>
            </a:r>
          </a:p>
          <a:p>
            <a:pPr algn="just">
              <a:buFont typeface="Arial" pitchFamily="34" charset="0"/>
              <a:buNone/>
            </a:pPr>
            <a:r>
              <a:rPr lang="en-IN" dirty="0">
                <a:latin typeface="Times New Roman" pitchFamily="18" charset="0"/>
                <a:cs typeface="Times New Roman" pitchFamily="18" charset="0"/>
              </a:rPr>
              <a:t>	T2 b;</a:t>
            </a:r>
          </a:p>
          <a:p>
            <a:pPr algn="just">
              <a:buFont typeface="Arial" pitchFamily="34" charset="0"/>
              <a:buNone/>
            </a:pPr>
            <a:r>
              <a:rPr lang="en-IN" dirty="0">
                <a:latin typeface="Times New Roman" pitchFamily="18" charset="0"/>
                <a:cs typeface="Times New Roman" pitchFamily="18" charset="0"/>
              </a:rPr>
              <a:t>}</a:t>
            </a:r>
          </a:p>
          <a:p>
            <a:pPr algn="just">
              <a:buFont typeface="Arial" pitchFamily="34" charset="0"/>
              <a:buNone/>
            </a:pPr>
            <a:r>
              <a:rPr lang="en-IN" dirty="0">
                <a:latin typeface="Times New Roman" pitchFamily="18" charset="0"/>
                <a:cs typeface="Times New Roman" pitchFamily="18" charset="0"/>
              </a:rPr>
              <a:t>void show()</a:t>
            </a:r>
          </a:p>
          <a:p>
            <a:pPr algn="just">
              <a:buFont typeface="Arial" pitchFamily="34" charset="0"/>
              <a:buNone/>
            </a:pPr>
            <a:r>
              <a:rPr lang="en-IN" dirty="0">
                <a:latin typeface="Times New Roman" pitchFamily="18" charset="0"/>
                <a:cs typeface="Times New Roman" pitchFamily="18" charset="0"/>
              </a:rPr>
              <a:t>{</a:t>
            </a:r>
          </a:p>
          <a:p>
            <a:pPr algn="just">
              <a:buFont typeface="Arial" pitchFamily="34" charset="0"/>
              <a:buNone/>
            </a:pPr>
            <a:r>
              <a:rPr lang="en-IN" dirty="0" err="1">
                <a:latin typeface="Times New Roman" pitchFamily="18" charset="0"/>
                <a:cs typeface="Times New Roman" pitchFamily="18" charset="0"/>
              </a:rPr>
              <a:t>cout</a:t>
            </a:r>
            <a:r>
              <a:rPr lang="en-IN" dirty="0">
                <a:latin typeface="Times New Roman" pitchFamily="18" charset="0"/>
                <a:cs typeface="Times New Roman" pitchFamily="18" charset="0"/>
              </a:rPr>
              <a:t>&lt;&lt;a;</a:t>
            </a:r>
          </a:p>
          <a:p>
            <a:pPr algn="just">
              <a:buFont typeface="Arial" pitchFamily="34" charset="0"/>
              <a:buNone/>
            </a:pPr>
            <a:r>
              <a:rPr lang="en-IN" dirty="0" err="1">
                <a:latin typeface="Times New Roman" pitchFamily="18" charset="0"/>
                <a:cs typeface="Times New Roman" pitchFamily="18" charset="0"/>
              </a:rPr>
              <a:t>cout</a:t>
            </a:r>
            <a:r>
              <a:rPr lang="en-IN" dirty="0">
                <a:latin typeface="Times New Roman" pitchFamily="18" charset="0"/>
                <a:cs typeface="Times New Roman" pitchFamily="18" charset="0"/>
              </a:rPr>
              <a:t>&lt;&lt;b;</a:t>
            </a:r>
          </a:p>
          <a:p>
            <a:pPr algn="just">
              <a:buFont typeface="Arial" pitchFamily="34" charset="0"/>
              <a:buNone/>
            </a:pPr>
            <a:r>
              <a:rPr lang="en-IN" dirty="0">
                <a:latin typeface="Times New Roman" pitchFamily="18" charset="0"/>
                <a:cs typeface="Times New Roman" pitchFamily="18" charset="0"/>
              </a:rPr>
              <a:t>}</a:t>
            </a:r>
          </a:p>
          <a:p>
            <a:pPr algn="just">
              <a:buFont typeface="Arial" pitchFamily="34" charset="0"/>
              <a:buNone/>
            </a:pPr>
            <a:r>
              <a:rPr lang="en-IN" dirty="0">
                <a:latin typeface="Times New Roman" pitchFamily="18" charset="0"/>
                <a:cs typeface="Times New Roman" pitchFamily="18" charset="0"/>
              </a:rPr>
              <a:t>};</a:t>
            </a:r>
          </a:p>
        </p:txBody>
      </p:sp>
      <p:sp>
        <p:nvSpPr>
          <p:cNvPr id="10" name="Content Placeholder 2">
            <a:extLst>
              <a:ext uri="{FF2B5EF4-FFF2-40B4-BE49-F238E27FC236}">
                <a16:creationId xmlns:a16="http://schemas.microsoft.com/office/drawing/2014/main" id="{8C229EA1-43E2-4F2F-962F-0723B0E1B39B}"/>
              </a:ext>
            </a:extLst>
          </p:cNvPr>
          <p:cNvSpPr txBox="1">
            <a:spLocks/>
          </p:cNvSpPr>
          <p:nvPr/>
        </p:nvSpPr>
        <p:spPr>
          <a:xfrm>
            <a:off x="4648200" y="1600200"/>
            <a:ext cx="4600073" cy="5257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None/>
            </a:pPr>
            <a:r>
              <a:rPr lang="en-IN" sz="2300" dirty="0" err="1">
                <a:latin typeface="Times New Roman" pitchFamily="18" charset="0"/>
                <a:cs typeface="Times New Roman" pitchFamily="18" charset="0"/>
              </a:rPr>
              <a:t>int</a:t>
            </a:r>
            <a:r>
              <a:rPr lang="en-IN" sz="2300" dirty="0">
                <a:latin typeface="Times New Roman" pitchFamily="18" charset="0"/>
                <a:cs typeface="Times New Roman" pitchFamily="18" charset="0"/>
              </a:rPr>
              <a:t> main()</a:t>
            </a:r>
          </a:p>
          <a:p>
            <a:pPr algn="just">
              <a:buFont typeface="Arial" pitchFamily="34" charset="0"/>
              <a:buNone/>
            </a:pPr>
            <a:r>
              <a:rPr lang="en-IN" sz="2300" dirty="0">
                <a:latin typeface="Times New Roman" pitchFamily="18" charset="0"/>
                <a:cs typeface="Times New Roman" pitchFamily="18" charset="0"/>
              </a:rPr>
              <a:t>{</a:t>
            </a:r>
          </a:p>
          <a:p>
            <a:pPr algn="just">
              <a:buFont typeface="Arial" pitchFamily="34" charset="0"/>
              <a:buNone/>
            </a:pPr>
            <a:r>
              <a:rPr lang="en-IN" sz="2300" dirty="0">
                <a:latin typeface="Times New Roman" pitchFamily="18" charset="0"/>
                <a:cs typeface="Times New Roman" pitchFamily="18" charset="0"/>
              </a:rPr>
              <a:t>test&lt;float, </a:t>
            </a:r>
            <a:r>
              <a:rPr lang="en-IN" sz="2300" dirty="0" err="1">
                <a:latin typeface="Times New Roman" pitchFamily="18" charset="0"/>
                <a:cs typeface="Times New Roman" pitchFamily="18" charset="0"/>
              </a:rPr>
              <a:t>int</a:t>
            </a:r>
            <a:r>
              <a:rPr lang="en-IN" sz="2300" dirty="0">
                <a:latin typeface="Times New Roman" pitchFamily="18" charset="0"/>
                <a:cs typeface="Times New Roman" pitchFamily="18" charset="0"/>
              </a:rPr>
              <a:t>&gt; test1(1.23, 123);</a:t>
            </a:r>
          </a:p>
          <a:p>
            <a:pPr algn="just">
              <a:buFont typeface="Arial" pitchFamily="34" charset="0"/>
              <a:buNone/>
            </a:pPr>
            <a:r>
              <a:rPr lang="en-IN" sz="2300" dirty="0">
                <a:latin typeface="Times New Roman" pitchFamily="18" charset="0"/>
                <a:cs typeface="Times New Roman" pitchFamily="18" charset="0"/>
              </a:rPr>
              <a:t>test&lt;</a:t>
            </a:r>
            <a:r>
              <a:rPr lang="en-IN" sz="2300" dirty="0" err="1">
                <a:latin typeface="Times New Roman" pitchFamily="18" charset="0"/>
                <a:cs typeface="Times New Roman" pitchFamily="18" charset="0"/>
              </a:rPr>
              <a:t>int</a:t>
            </a:r>
            <a:r>
              <a:rPr lang="en-IN" sz="2300" dirty="0">
                <a:latin typeface="Times New Roman" pitchFamily="18" charset="0"/>
                <a:cs typeface="Times New Roman" pitchFamily="18" charset="0"/>
              </a:rPr>
              <a:t>, char&gt; test2(100,’w’);</a:t>
            </a:r>
          </a:p>
          <a:p>
            <a:pPr algn="just">
              <a:buFont typeface="Arial" pitchFamily="34" charset="0"/>
              <a:buNone/>
            </a:pPr>
            <a:r>
              <a:rPr lang="en-IN" sz="2300" dirty="0">
                <a:latin typeface="Times New Roman" pitchFamily="18" charset="0"/>
                <a:cs typeface="Times New Roman" pitchFamily="18" charset="0"/>
              </a:rPr>
              <a:t>test1.show();</a:t>
            </a:r>
          </a:p>
          <a:p>
            <a:pPr algn="just">
              <a:buFont typeface="Arial" pitchFamily="34" charset="0"/>
              <a:buNone/>
            </a:pPr>
            <a:r>
              <a:rPr lang="en-IN" sz="2300" dirty="0">
                <a:latin typeface="Times New Roman" pitchFamily="18" charset="0"/>
                <a:cs typeface="Times New Roman" pitchFamily="18" charset="0"/>
              </a:rPr>
              <a:t>test2.show();</a:t>
            </a:r>
          </a:p>
          <a:p>
            <a:pPr algn="just">
              <a:buFont typeface="Arial" pitchFamily="34" charset="0"/>
              <a:buNone/>
            </a:pPr>
            <a:r>
              <a:rPr lang="en-IN" sz="2300" dirty="0">
                <a:latin typeface="Times New Roman" pitchFamily="18" charset="0"/>
                <a:cs typeface="Times New Roman" pitchFamily="18" charset="0"/>
              </a:rPr>
              <a:t>return 0;</a:t>
            </a:r>
          </a:p>
          <a:p>
            <a:pPr algn="just">
              <a:buFont typeface="Arial" pitchFamily="34" charset="0"/>
              <a:buNone/>
            </a:pPr>
            <a:r>
              <a:rPr lang="en-IN" sz="2300" dirty="0">
                <a:latin typeface="Times New Roman" pitchFamily="18" charset="0"/>
                <a:cs typeface="Times New Roman" pitchFamily="18" charset="0"/>
              </a:rPr>
              <a:t>}</a:t>
            </a:r>
          </a:p>
          <a:p>
            <a:pPr algn="just">
              <a:buFont typeface="Arial" pitchFamily="34" charset="0"/>
              <a:buNone/>
            </a:pPr>
            <a:r>
              <a:rPr lang="en-IN" sz="2300" dirty="0">
                <a:latin typeface="Times New Roman" pitchFamily="18" charset="0"/>
                <a:cs typeface="Times New Roman" pitchFamily="18" charset="0"/>
              </a:rPr>
              <a:t>Output:</a:t>
            </a:r>
          </a:p>
          <a:p>
            <a:pPr algn="just">
              <a:spcBef>
                <a:spcPts val="0"/>
              </a:spcBef>
              <a:buFont typeface="Arial" pitchFamily="34" charset="0"/>
              <a:buNone/>
            </a:pPr>
            <a:r>
              <a:rPr lang="en-IN" sz="2300" dirty="0">
                <a:latin typeface="Times New Roman" pitchFamily="18" charset="0"/>
                <a:cs typeface="Times New Roman" pitchFamily="18" charset="0"/>
              </a:rPr>
              <a:t>1.23</a:t>
            </a:r>
          </a:p>
          <a:p>
            <a:pPr algn="just">
              <a:spcBef>
                <a:spcPts val="0"/>
              </a:spcBef>
              <a:buFont typeface="Arial" pitchFamily="34" charset="0"/>
              <a:buNone/>
            </a:pPr>
            <a:r>
              <a:rPr lang="en-IN" sz="2300" dirty="0">
                <a:latin typeface="Times New Roman" pitchFamily="18" charset="0"/>
                <a:cs typeface="Times New Roman" pitchFamily="18" charset="0"/>
              </a:rPr>
              <a:t>123</a:t>
            </a:r>
          </a:p>
          <a:p>
            <a:pPr algn="just">
              <a:spcBef>
                <a:spcPts val="0"/>
              </a:spcBef>
              <a:buFont typeface="Arial" pitchFamily="34" charset="0"/>
              <a:buNone/>
            </a:pPr>
            <a:r>
              <a:rPr lang="en-IN" sz="2300" dirty="0">
                <a:latin typeface="Times New Roman" pitchFamily="18" charset="0"/>
                <a:cs typeface="Times New Roman" pitchFamily="18" charset="0"/>
              </a:rPr>
              <a:t>100</a:t>
            </a:r>
          </a:p>
          <a:p>
            <a:pPr algn="just">
              <a:spcBef>
                <a:spcPts val="0"/>
              </a:spcBef>
              <a:buFont typeface="Arial" pitchFamily="34" charset="0"/>
              <a:buNone/>
            </a:pPr>
            <a:r>
              <a:rPr lang="en-IN" sz="2300" dirty="0">
                <a:latin typeface="Times New Roman" pitchFamily="18" charset="0"/>
                <a:cs typeface="Times New Roman" pitchFamily="18" charset="0"/>
              </a:rPr>
              <a:t>w</a:t>
            </a:r>
          </a:p>
        </p:txBody>
      </p:sp>
    </p:spTree>
    <p:extLst>
      <p:ext uri="{BB962C8B-B14F-4D97-AF65-F5344CB8AC3E}">
        <p14:creationId xmlns:p14="http://schemas.microsoft.com/office/powerpoint/2010/main" val="316668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Class Template Object</a:t>
            </a:r>
          </a:p>
        </p:txBody>
      </p:sp>
      <p:sp>
        <p:nvSpPr>
          <p:cNvPr id="4" name="Rectangle 1"/>
          <p:cNvSpPr>
            <a:spLocks noChangeArrowheads="1"/>
          </p:cNvSpPr>
          <p:nvPr/>
        </p:nvSpPr>
        <p:spPr bwMode="auto">
          <a:xfrm>
            <a:off x="495300" y="2057400"/>
            <a:ext cx="822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To create a class template object, you need to define the data type inside a &lt; &gt; when creation.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rPr>
              <a:t>Syntax:</a:t>
            </a:r>
          </a:p>
          <a:p>
            <a:pPr eaLnBrk="0" fontAlgn="base" hangingPunct="0">
              <a:spcBef>
                <a:spcPct val="0"/>
              </a:spcBef>
              <a:spcAft>
                <a:spcPct val="0"/>
              </a:spcAft>
            </a:pPr>
            <a:r>
              <a:rPr lang="en-US" sz="2400" dirty="0" err="1"/>
              <a:t>className</a:t>
            </a:r>
            <a:r>
              <a:rPr lang="en-US" sz="2400" dirty="0"/>
              <a:t>&lt;</a:t>
            </a:r>
            <a:r>
              <a:rPr lang="en-US" sz="2400" dirty="0" err="1"/>
              <a:t>dataType</a:t>
            </a:r>
            <a:r>
              <a:rPr lang="en-US" sz="2400" dirty="0"/>
              <a:t>&gt; </a:t>
            </a:r>
            <a:r>
              <a:rPr lang="en-US" sz="2400" dirty="0" err="1"/>
              <a:t>classObject</a:t>
            </a:r>
            <a:r>
              <a:rPr lang="en-US" sz="2400" dirty="0"/>
              <a:t>; </a:t>
            </a:r>
          </a:p>
          <a:p>
            <a:pPr eaLnBrk="0" fontAlgn="base" hangingPunct="0">
              <a:spcBef>
                <a:spcPct val="0"/>
              </a:spcBef>
              <a:spcAft>
                <a:spcPct val="0"/>
              </a:spcAft>
            </a:pPr>
            <a:endParaRPr lang="en-US" sz="2400" dirty="0"/>
          </a:p>
          <a:p>
            <a:pPr eaLnBrk="0" fontAlgn="base" hangingPunct="0">
              <a:spcBef>
                <a:spcPct val="0"/>
              </a:spcBef>
              <a:spcAft>
                <a:spcPct val="0"/>
              </a:spcAft>
            </a:pPr>
            <a:endParaRPr lang="en-US" sz="2400" dirty="0"/>
          </a:p>
          <a:p>
            <a:pPr eaLnBrk="0" fontAlgn="base" hangingPunct="0">
              <a:spcBef>
                <a:spcPct val="0"/>
              </a:spcBef>
              <a:spcAft>
                <a:spcPct val="0"/>
              </a:spcAft>
            </a:pPr>
            <a:r>
              <a:rPr lang="en-US" sz="2400" b="1" dirty="0"/>
              <a:t>Example:</a:t>
            </a:r>
          </a:p>
          <a:p>
            <a:pPr eaLnBrk="0" fontAlgn="base" hangingPunct="0">
              <a:spcBef>
                <a:spcPct val="0"/>
              </a:spcBef>
              <a:spcAft>
                <a:spcPct val="0"/>
              </a:spcAft>
            </a:pPr>
            <a:r>
              <a:rPr lang="en-IN" sz="2400" dirty="0" err="1"/>
              <a:t>className</a:t>
            </a:r>
            <a:r>
              <a:rPr lang="en-IN" sz="2400" dirty="0"/>
              <a:t>&lt;</a:t>
            </a:r>
            <a:r>
              <a:rPr lang="en-IN" sz="2400" dirty="0" err="1"/>
              <a:t>int</a:t>
            </a:r>
            <a:r>
              <a:rPr lang="en-IN" sz="2400" dirty="0"/>
              <a:t>&gt; </a:t>
            </a:r>
            <a:r>
              <a:rPr lang="en-IN" sz="2400" dirty="0" err="1"/>
              <a:t>classObject</a:t>
            </a:r>
            <a:r>
              <a:rPr lang="en-IN" sz="2400" dirty="0"/>
              <a:t>; </a:t>
            </a:r>
          </a:p>
          <a:p>
            <a:pPr eaLnBrk="0" fontAlgn="base" hangingPunct="0">
              <a:spcBef>
                <a:spcPct val="0"/>
              </a:spcBef>
              <a:spcAft>
                <a:spcPct val="0"/>
              </a:spcAft>
            </a:pPr>
            <a:r>
              <a:rPr lang="en-IN" sz="2400" dirty="0" err="1"/>
              <a:t>className</a:t>
            </a:r>
            <a:r>
              <a:rPr lang="en-IN" sz="2400" dirty="0"/>
              <a:t>&lt;float&gt; </a:t>
            </a:r>
            <a:r>
              <a:rPr lang="en-IN" sz="2400" dirty="0" err="1"/>
              <a:t>classObject</a:t>
            </a:r>
            <a:r>
              <a:rPr lang="en-IN" sz="2400" dirty="0"/>
              <a:t>;</a:t>
            </a:r>
          </a:p>
          <a:p>
            <a:pPr eaLnBrk="0" fontAlgn="base" hangingPunct="0">
              <a:spcBef>
                <a:spcPct val="0"/>
              </a:spcBef>
              <a:spcAft>
                <a:spcPct val="0"/>
              </a:spcAft>
            </a:pPr>
            <a:r>
              <a:rPr lang="en-IN" sz="2400" dirty="0" err="1"/>
              <a:t>className</a:t>
            </a:r>
            <a:r>
              <a:rPr lang="en-IN" sz="2400" dirty="0"/>
              <a:t>&lt;string&gt; </a:t>
            </a:r>
            <a:r>
              <a:rPr lang="en-IN" sz="2400" dirty="0" err="1"/>
              <a:t>classObject</a:t>
            </a:r>
            <a:r>
              <a:rPr lang="en-IN" sz="2400" dirty="0"/>
              <a:t>; </a:t>
            </a: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077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Templates-Introduction</a:t>
            </a:r>
          </a:p>
        </p:txBody>
      </p:sp>
      <p:sp>
        <p:nvSpPr>
          <p:cNvPr id="7" name="Rectangle 6"/>
          <p:cNvSpPr/>
          <p:nvPr/>
        </p:nvSpPr>
        <p:spPr>
          <a:xfrm>
            <a:off x="304800" y="1997838"/>
            <a:ext cx="8610600" cy="3970318"/>
          </a:xfrm>
          <a:prstGeom prst="rect">
            <a:avLst/>
          </a:prstGeom>
        </p:spPr>
        <p:txBody>
          <a:bodyPr wrap="square">
            <a:spAutoFit/>
          </a:bodyPr>
          <a:lstStyle/>
          <a:p>
            <a:pPr marL="457200" indent="-457200" algn="just">
              <a:buFont typeface="Arial" panose="020B0604020202020204" pitchFamily="34" charset="0"/>
              <a:buChar char="•"/>
            </a:pPr>
            <a:r>
              <a:rPr lang="en-IN" sz="2800" dirty="0">
                <a:cs typeface="Times New Roman" pitchFamily="18" charset="0"/>
              </a:rPr>
              <a:t>Allows functions and classes to operate with </a:t>
            </a:r>
            <a:r>
              <a:rPr lang="en-IN" sz="2800" b="1" dirty="0">
                <a:cs typeface="Times New Roman" pitchFamily="18" charset="0"/>
              </a:rPr>
              <a:t>generic types</a:t>
            </a:r>
            <a:r>
              <a:rPr lang="en-IN" sz="2800" dirty="0">
                <a:cs typeface="Times New Roman" pitchFamily="18" charset="0"/>
              </a:rPr>
              <a:t>.</a:t>
            </a:r>
          </a:p>
          <a:p>
            <a:pPr marL="457200" indent="-457200" algn="just">
              <a:buFont typeface="Arial" panose="020B0604020202020204" pitchFamily="34" charset="0"/>
              <a:buChar char="•"/>
            </a:pPr>
            <a:r>
              <a:rPr lang="en-IN" sz="2800" dirty="0">
                <a:cs typeface="Times New Roman" pitchFamily="18" charset="0"/>
              </a:rPr>
              <a:t>Allows a function or class to work on many </a:t>
            </a:r>
            <a:r>
              <a:rPr lang="en-IN" sz="2800" b="1" dirty="0">
                <a:cs typeface="Times New Roman" pitchFamily="18" charset="0"/>
              </a:rPr>
              <a:t>different data types</a:t>
            </a:r>
            <a:r>
              <a:rPr lang="en-IN" sz="2800" dirty="0">
                <a:cs typeface="Times New Roman" pitchFamily="18" charset="0"/>
              </a:rPr>
              <a:t> </a:t>
            </a:r>
            <a:r>
              <a:rPr lang="en-IN" sz="2800" b="1" dirty="0">
                <a:cs typeface="Times New Roman" pitchFamily="18" charset="0"/>
              </a:rPr>
              <a:t>without being rewritten</a:t>
            </a:r>
            <a:r>
              <a:rPr lang="en-IN" sz="2800" dirty="0">
                <a:cs typeface="Times New Roman" pitchFamily="18" charset="0"/>
              </a:rPr>
              <a:t> for each one.</a:t>
            </a:r>
          </a:p>
          <a:p>
            <a:pPr marL="457200" indent="-457200" algn="just">
              <a:buFont typeface="Arial" panose="020B0604020202020204" pitchFamily="34" charset="0"/>
              <a:buChar char="•"/>
            </a:pPr>
            <a:r>
              <a:rPr lang="en-IN" sz="2800" dirty="0">
                <a:cs typeface="Times New Roman" pitchFamily="18" charset="0"/>
              </a:rPr>
              <a:t>Great utility when combined with </a:t>
            </a:r>
            <a:r>
              <a:rPr lang="en-IN" sz="2800" b="1" dirty="0">
                <a:cs typeface="Times New Roman" pitchFamily="18" charset="0"/>
              </a:rPr>
              <a:t>multiple inheritance and operator overloading</a:t>
            </a:r>
          </a:p>
          <a:p>
            <a:pPr marL="457200" indent="-457200" algn="just">
              <a:buFont typeface="Arial" panose="020B0604020202020204" pitchFamily="34" charset="0"/>
              <a:buChar char="•"/>
            </a:pPr>
            <a:r>
              <a:rPr lang="en-IN" sz="2800" dirty="0">
                <a:cs typeface="Times New Roman" pitchFamily="18" charset="0"/>
              </a:rPr>
              <a:t>The </a:t>
            </a:r>
            <a:r>
              <a:rPr lang="en-IN" sz="2800" b="1" dirty="0">
                <a:cs typeface="Times New Roman" pitchFamily="18" charset="0"/>
              </a:rPr>
              <a:t>C++ Standard Library </a:t>
            </a:r>
            <a:r>
              <a:rPr lang="en-IN" sz="2800" dirty="0">
                <a:cs typeface="Times New Roman" pitchFamily="18" charset="0"/>
              </a:rPr>
              <a:t>is based upon conventions introduced by the Standard Template Library (STL)</a:t>
            </a:r>
          </a:p>
        </p:txBody>
      </p:sp>
    </p:spTree>
    <p:extLst>
      <p:ext uri="{BB962C8B-B14F-4D97-AF65-F5344CB8AC3E}">
        <p14:creationId xmlns:p14="http://schemas.microsoft.com/office/powerpoint/2010/main" val="3073792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latin typeface="Times New Roman" pitchFamily="18" charset="0"/>
                <a:cs typeface="Times New Roman" pitchFamily="18" charset="0"/>
              </a:rPr>
              <a:t>Program</a:t>
            </a:r>
            <a:endParaRPr lang="en-US" sz="4000" b="1" dirty="0">
              <a:solidFill>
                <a:schemeClr val="accent6">
                  <a:lumMod val="75000"/>
                </a:schemeClr>
              </a:solidFill>
            </a:endParaRPr>
          </a:p>
        </p:txBody>
      </p:sp>
      <p:sp>
        <p:nvSpPr>
          <p:cNvPr id="7" name="Rectangle 6"/>
          <p:cNvSpPr/>
          <p:nvPr/>
        </p:nvSpPr>
        <p:spPr>
          <a:xfrm>
            <a:off x="304800" y="1997838"/>
            <a:ext cx="8610600" cy="2419124"/>
          </a:xfrm>
          <a:prstGeom prst="rect">
            <a:avLst/>
          </a:prstGeom>
        </p:spPr>
        <p:txBody>
          <a:bodyPr wrap="square">
            <a:spAutoFit/>
          </a:bodyPr>
          <a:lstStyle/>
          <a:p>
            <a:pPr marL="971550" lvl="1" indent="-514350" algn="just">
              <a:lnSpc>
                <a:spcPct val="90000"/>
              </a:lnSpc>
              <a:buFont typeface="+mj-lt"/>
              <a:buAutoNum type="arabicPeriod"/>
            </a:pPr>
            <a:r>
              <a:rPr lang="en-IN" sz="2800" dirty="0"/>
              <a:t>Program to display largest among two numbers using function templates.</a:t>
            </a:r>
          </a:p>
          <a:p>
            <a:pPr marL="971550" lvl="1" indent="-514350" algn="just">
              <a:lnSpc>
                <a:spcPct val="90000"/>
              </a:lnSpc>
              <a:buFont typeface="+mj-lt"/>
              <a:buAutoNum type="arabicPeriod"/>
            </a:pPr>
            <a:r>
              <a:rPr lang="en-IN" sz="2800" dirty="0"/>
              <a:t>Program to swap data using function templates.</a:t>
            </a:r>
          </a:p>
          <a:p>
            <a:pPr marL="971550" lvl="1" indent="-514350" algn="just">
              <a:lnSpc>
                <a:spcPct val="90000"/>
              </a:lnSpc>
              <a:buFont typeface="+mj-lt"/>
              <a:buAutoNum type="arabicPeriod"/>
            </a:pPr>
            <a:r>
              <a:rPr lang="en-IN" sz="2800" dirty="0"/>
              <a:t>Program to add, subtract, multiply and divide two numbers using class template.</a:t>
            </a:r>
          </a:p>
          <a:p>
            <a:pPr lvl="1" algn="just">
              <a:lnSpc>
                <a:spcPct val="90000"/>
              </a:lnSpc>
            </a:pPr>
            <a:endParaRPr lang="en-IN" sz="2800" dirty="0">
              <a:cs typeface="Times New Roman" pitchFamily="18" charset="0"/>
            </a:endParaRPr>
          </a:p>
        </p:txBody>
      </p:sp>
    </p:spTree>
    <p:extLst>
      <p:ext uri="{BB962C8B-B14F-4D97-AF65-F5344CB8AC3E}">
        <p14:creationId xmlns:p14="http://schemas.microsoft.com/office/powerpoint/2010/main" val="25236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Solution:1</a:t>
            </a:r>
            <a:endParaRPr lang="en-US" sz="4000" b="1" dirty="0">
              <a:solidFill>
                <a:schemeClr val="accent6">
                  <a:lumMod val="75000"/>
                </a:schemeClr>
              </a:solidFill>
            </a:endParaRPr>
          </a:p>
        </p:txBody>
      </p:sp>
      <p:sp>
        <p:nvSpPr>
          <p:cNvPr id="5" name="Rectangle 4"/>
          <p:cNvSpPr/>
          <p:nvPr/>
        </p:nvSpPr>
        <p:spPr>
          <a:xfrm>
            <a:off x="457200" y="1720840"/>
            <a:ext cx="3962399" cy="4524315"/>
          </a:xfrm>
          <a:prstGeom prst="rect">
            <a:avLst/>
          </a:prstGeom>
        </p:spPr>
        <p:txBody>
          <a:bodyPr wrap="square">
            <a:spAutoFit/>
          </a:bodyPr>
          <a:lstStyle/>
          <a:p>
            <a:pPr lvl="0" eaLnBrk="0" fontAlgn="base" hangingPunct="0">
              <a:spcBef>
                <a:spcPct val="0"/>
              </a:spcBef>
              <a:spcAft>
                <a:spcPct val="0"/>
              </a:spcAft>
            </a:pPr>
            <a:r>
              <a:rPr lang="en-US" sz="2400" dirty="0"/>
              <a:t>#include &lt;</a:t>
            </a:r>
            <a:r>
              <a:rPr lang="en-US" sz="2400" dirty="0" err="1"/>
              <a:t>iostream</a:t>
            </a:r>
            <a:r>
              <a:rPr lang="en-US" sz="2400" dirty="0"/>
              <a:t>&gt;</a:t>
            </a:r>
          </a:p>
          <a:p>
            <a:pPr lvl="0" eaLnBrk="0" fontAlgn="base" hangingPunct="0">
              <a:spcBef>
                <a:spcPct val="0"/>
              </a:spcBef>
              <a:spcAft>
                <a:spcPct val="0"/>
              </a:spcAft>
            </a:pPr>
            <a:r>
              <a:rPr lang="en-US" sz="2400" dirty="0"/>
              <a:t>using namespace </a:t>
            </a:r>
            <a:r>
              <a:rPr lang="en-US" sz="2400" dirty="0" err="1"/>
              <a:t>std</a:t>
            </a:r>
            <a:r>
              <a:rPr lang="en-US" sz="2400" dirty="0"/>
              <a:t>;  </a:t>
            </a:r>
          </a:p>
          <a:p>
            <a:pPr lvl="0" eaLnBrk="0" fontAlgn="base" hangingPunct="0">
              <a:spcBef>
                <a:spcPct val="0"/>
              </a:spcBef>
              <a:spcAft>
                <a:spcPct val="0"/>
              </a:spcAft>
            </a:pPr>
            <a:r>
              <a:rPr lang="en-US" sz="2400" dirty="0"/>
              <a:t>template &lt;class T&gt; </a:t>
            </a:r>
          </a:p>
          <a:p>
            <a:pPr lvl="0" eaLnBrk="0" fontAlgn="base" hangingPunct="0">
              <a:spcBef>
                <a:spcPct val="0"/>
              </a:spcBef>
              <a:spcAft>
                <a:spcPct val="0"/>
              </a:spcAft>
            </a:pPr>
            <a:r>
              <a:rPr lang="en-US" sz="2400" dirty="0"/>
              <a:t>T Large(T n1, T n2) </a:t>
            </a:r>
          </a:p>
          <a:p>
            <a:pPr lvl="0" eaLnBrk="0" fontAlgn="base" hangingPunct="0">
              <a:spcBef>
                <a:spcPct val="0"/>
              </a:spcBef>
              <a:spcAft>
                <a:spcPct val="0"/>
              </a:spcAft>
            </a:pPr>
            <a:r>
              <a:rPr lang="en-US" sz="2400" dirty="0"/>
              <a:t>{ </a:t>
            </a:r>
          </a:p>
          <a:p>
            <a:pPr lvl="0" eaLnBrk="0" fontAlgn="base" hangingPunct="0">
              <a:spcBef>
                <a:spcPct val="0"/>
              </a:spcBef>
              <a:spcAft>
                <a:spcPct val="0"/>
              </a:spcAft>
            </a:pPr>
            <a:r>
              <a:rPr lang="en-US" sz="2400" dirty="0"/>
              <a:t>return (n1 &gt; n2) ? n1 : n2; </a:t>
            </a:r>
          </a:p>
          <a:p>
            <a:pPr lvl="0" eaLnBrk="0" fontAlgn="base" hangingPunct="0">
              <a:spcBef>
                <a:spcPct val="0"/>
              </a:spcBef>
              <a:spcAft>
                <a:spcPct val="0"/>
              </a:spcAft>
            </a:pPr>
            <a:r>
              <a:rPr lang="en-US" sz="2400" dirty="0"/>
              <a:t>} </a:t>
            </a:r>
          </a:p>
          <a:p>
            <a:pPr lvl="0" eaLnBrk="0" fontAlgn="base" hangingPunct="0">
              <a:spcBef>
                <a:spcPct val="0"/>
              </a:spcBef>
              <a:spcAft>
                <a:spcPct val="0"/>
              </a:spcAft>
            </a:pPr>
            <a:r>
              <a:rPr lang="en-US" sz="2400" dirty="0" err="1"/>
              <a:t>int</a:t>
            </a:r>
            <a:r>
              <a:rPr lang="en-US" sz="2400" dirty="0"/>
              <a:t> main()</a:t>
            </a:r>
          </a:p>
          <a:p>
            <a:pPr lvl="0" eaLnBrk="0" fontAlgn="base" hangingPunct="0">
              <a:spcBef>
                <a:spcPct val="0"/>
              </a:spcBef>
              <a:spcAft>
                <a:spcPct val="0"/>
              </a:spcAft>
            </a:pPr>
            <a:r>
              <a:rPr lang="en-US" sz="2400" dirty="0"/>
              <a:t> { </a:t>
            </a:r>
          </a:p>
          <a:p>
            <a:pPr lvl="0" eaLnBrk="0" fontAlgn="base" hangingPunct="0">
              <a:spcBef>
                <a:spcPct val="0"/>
              </a:spcBef>
              <a:spcAft>
                <a:spcPct val="0"/>
              </a:spcAft>
            </a:pPr>
            <a:r>
              <a:rPr lang="en-US" sz="2400" dirty="0" err="1"/>
              <a:t>int</a:t>
            </a:r>
            <a:r>
              <a:rPr lang="en-US" sz="2400" dirty="0"/>
              <a:t> i1, i2;</a:t>
            </a:r>
          </a:p>
          <a:p>
            <a:pPr lvl="0" eaLnBrk="0" fontAlgn="base" hangingPunct="0">
              <a:spcBef>
                <a:spcPct val="0"/>
              </a:spcBef>
              <a:spcAft>
                <a:spcPct val="0"/>
              </a:spcAft>
            </a:pPr>
            <a:r>
              <a:rPr lang="en-US" sz="2400" dirty="0"/>
              <a:t>float f1, f2; </a:t>
            </a:r>
          </a:p>
          <a:p>
            <a:pPr lvl="0" eaLnBrk="0" fontAlgn="base" hangingPunct="0">
              <a:spcBef>
                <a:spcPct val="0"/>
              </a:spcBef>
              <a:spcAft>
                <a:spcPct val="0"/>
              </a:spcAft>
            </a:pPr>
            <a:r>
              <a:rPr lang="en-US" sz="2400" dirty="0"/>
              <a:t>char c1, c2; </a:t>
            </a:r>
          </a:p>
        </p:txBody>
      </p:sp>
      <p:sp>
        <p:nvSpPr>
          <p:cNvPr id="6" name="Rectangle 5"/>
          <p:cNvSpPr/>
          <p:nvPr/>
        </p:nvSpPr>
        <p:spPr>
          <a:xfrm>
            <a:off x="3733800" y="1687354"/>
            <a:ext cx="6248399" cy="3477875"/>
          </a:xfrm>
          <a:prstGeom prst="rect">
            <a:avLst/>
          </a:prstGeom>
        </p:spPr>
        <p:txBody>
          <a:bodyPr wrap="square">
            <a:spAutoFit/>
          </a:bodyPr>
          <a:lstStyle/>
          <a:p>
            <a:pPr lvl="0" eaLnBrk="0" fontAlgn="base" hangingPunct="0">
              <a:spcBef>
                <a:spcPct val="0"/>
              </a:spcBef>
              <a:spcAft>
                <a:spcPct val="0"/>
              </a:spcAft>
            </a:pPr>
            <a:r>
              <a:rPr lang="en-US" sz="2000" dirty="0" err="1"/>
              <a:t>cout</a:t>
            </a:r>
            <a:r>
              <a:rPr lang="en-US" sz="2000" dirty="0"/>
              <a:t> &lt;&lt; "Enter two integers:\n";</a:t>
            </a:r>
          </a:p>
          <a:p>
            <a:pPr lvl="0" eaLnBrk="0" fontAlgn="base" hangingPunct="0">
              <a:spcBef>
                <a:spcPct val="0"/>
              </a:spcBef>
              <a:spcAft>
                <a:spcPct val="0"/>
              </a:spcAft>
            </a:pPr>
            <a:r>
              <a:rPr lang="en-US" sz="2000" dirty="0" err="1"/>
              <a:t>cin</a:t>
            </a:r>
            <a:r>
              <a:rPr lang="en-US" sz="2000" dirty="0"/>
              <a:t> &gt;&gt; i1 &gt;&gt; i2; </a:t>
            </a:r>
          </a:p>
          <a:p>
            <a:pPr lvl="0" eaLnBrk="0" fontAlgn="base" hangingPunct="0">
              <a:spcBef>
                <a:spcPct val="0"/>
              </a:spcBef>
              <a:spcAft>
                <a:spcPct val="0"/>
              </a:spcAft>
            </a:pPr>
            <a:r>
              <a:rPr lang="en-US" sz="2000" dirty="0" err="1"/>
              <a:t>cout</a:t>
            </a:r>
            <a:r>
              <a:rPr lang="en-US" sz="2000" dirty="0"/>
              <a:t> &lt;&lt; Large(i1, i2) &lt;&lt;" is larger." &lt;&lt; </a:t>
            </a:r>
            <a:r>
              <a:rPr lang="en-US" sz="2000" dirty="0" err="1"/>
              <a:t>endl</a:t>
            </a:r>
            <a:r>
              <a:rPr lang="en-US" sz="2000" dirty="0"/>
              <a:t>; </a:t>
            </a:r>
          </a:p>
          <a:p>
            <a:pPr lvl="0" eaLnBrk="0" fontAlgn="base" hangingPunct="0">
              <a:spcBef>
                <a:spcPct val="0"/>
              </a:spcBef>
              <a:spcAft>
                <a:spcPct val="0"/>
              </a:spcAft>
            </a:pPr>
            <a:r>
              <a:rPr lang="en-US" sz="2000" dirty="0" err="1"/>
              <a:t>cout</a:t>
            </a:r>
            <a:r>
              <a:rPr lang="en-US" sz="2000" dirty="0"/>
              <a:t> &lt;&lt; "\</a:t>
            </a:r>
            <a:r>
              <a:rPr lang="en-US" sz="2000" dirty="0" err="1"/>
              <a:t>nEnter</a:t>
            </a:r>
            <a:r>
              <a:rPr lang="en-US" sz="2000" dirty="0"/>
              <a:t> two floating-point numbers:\n"; </a:t>
            </a:r>
          </a:p>
          <a:p>
            <a:pPr lvl="0" eaLnBrk="0" fontAlgn="base" hangingPunct="0">
              <a:spcBef>
                <a:spcPct val="0"/>
              </a:spcBef>
              <a:spcAft>
                <a:spcPct val="0"/>
              </a:spcAft>
            </a:pPr>
            <a:r>
              <a:rPr lang="en-US" sz="2000" dirty="0" err="1"/>
              <a:t>cin</a:t>
            </a:r>
            <a:r>
              <a:rPr lang="en-US" sz="2000" dirty="0"/>
              <a:t> &gt;&gt; f1 &gt;&gt; f2; </a:t>
            </a:r>
          </a:p>
          <a:p>
            <a:pPr lvl="0" eaLnBrk="0" fontAlgn="base" hangingPunct="0">
              <a:spcBef>
                <a:spcPct val="0"/>
              </a:spcBef>
              <a:spcAft>
                <a:spcPct val="0"/>
              </a:spcAft>
            </a:pPr>
            <a:r>
              <a:rPr lang="en-US" sz="2000" dirty="0" err="1"/>
              <a:t>cout</a:t>
            </a:r>
            <a:r>
              <a:rPr lang="en-US" sz="2000" dirty="0"/>
              <a:t> &lt;&lt; Large(f1, f2) &lt;&lt;" is larger." &lt;&lt; </a:t>
            </a:r>
            <a:r>
              <a:rPr lang="en-US" sz="2000" dirty="0" err="1"/>
              <a:t>endl</a:t>
            </a:r>
            <a:r>
              <a:rPr lang="en-US" sz="2000" dirty="0"/>
              <a:t>; </a:t>
            </a:r>
          </a:p>
          <a:p>
            <a:pPr lvl="0" eaLnBrk="0" fontAlgn="base" hangingPunct="0">
              <a:spcBef>
                <a:spcPct val="0"/>
              </a:spcBef>
              <a:spcAft>
                <a:spcPct val="0"/>
              </a:spcAft>
            </a:pPr>
            <a:r>
              <a:rPr lang="en-US" sz="2000" dirty="0" err="1"/>
              <a:t>cout</a:t>
            </a:r>
            <a:r>
              <a:rPr lang="en-US" sz="2000" dirty="0"/>
              <a:t> &lt;&lt; "\</a:t>
            </a:r>
            <a:r>
              <a:rPr lang="en-US" sz="2000" dirty="0" err="1"/>
              <a:t>nEnter</a:t>
            </a:r>
            <a:r>
              <a:rPr lang="en-US" sz="2000" dirty="0"/>
              <a:t> two characters:\n"; </a:t>
            </a:r>
          </a:p>
          <a:p>
            <a:pPr lvl="0" eaLnBrk="0" fontAlgn="base" hangingPunct="0">
              <a:spcBef>
                <a:spcPct val="0"/>
              </a:spcBef>
              <a:spcAft>
                <a:spcPct val="0"/>
              </a:spcAft>
            </a:pPr>
            <a:r>
              <a:rPr lang="en-US" sz="2000" dirty="0" err="1"/>
              <a:t>cin</a:t>
            </a:r>
            <a:r>
              <a:rPr lang="en-US" sz="2000" dirty="0"/>
              <a:t> &gt;&gt; c1 &gt;&gt; c2; </a:t>
            </a:r>
          </a:p>
          <a:p>
            <a:pPr lvl="0" eaLnBrk="0" fontAlgn="base" hangingPunct="0">
              <a:spcBef>
                <a:spcPct val="0"/>
              </a:spcBef>
              <a:spcAft>
                <a:spcPct val="0"/>
              </a:spcAft>
            </a:pPr>
            <a:r>
              <a:rPr lang="en-US" sz="2000" dirty="0" err="1"/>
              <a:t>cout</a:t>
            </a:r>
            <a:r>
              <a:rPr lang="en-US" sz="2000" dirty="0"/>
              <a:t> &lt;&lt; Large(c1, c2) &lt;&lt; " has larger ASCII value."; </a:t>
            </a:r>
          </a:p>
          <a:p>
            <a:pPr lvl="0" eaLnBrk="0" fontAlgn="base" hangingPunct="0">
              <a:spcBef>
                <a:spcPct val="0"/>
              </a:spcBef>
              <a:spcAft>
                <a:spcPct val="0"/>
              </a:spcAft>
            </a:pPr>
            <a:r>
              <a:rPr lang="en-US" sz="2000" dirty="0"/>
              <a:t>return 0; </a:t>
            </a:r>
          </a:p>
          <a:p>
            <a:pPr lvl="0" eaLnBrk="0" fontAlgn="base" hangingPunct="0">
              <a:spcBef>
                <a:spcPct val="0"/>
              </a:spcBef>
              <a:spcAft>
                <a:spcPct val="0"/>
              </a:spcAft>
            </a:pPr>
            <a:r>
              <a:rPr lang="en-US" sz="2000" dirty="0"/>
              <a:t>} </a:t>
            </a:r>
          </a:p>
        </p:txBody>
      </p:sp>
    </p:spTree>
    <p:extLst>
      <p:ext uri="{BB962C8B-B14F-4D97-AF65-F5344CB8AC3E}">
        <p14:creationId xmlns:p14="http://schemas.microsoft.com/office/powerpoint/2010/main" val="337021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Output</a:t>
            </a:r>
            <a:endParaRPr lang="en-US" sz="4000" b="1" dirty="0">
              <a:solidFill>
                <a:schemeClr val="accent6">
                  <a:lumMod val="75000"/>
                </a:schemeClr>
              </a:solidFill>
            </a:endParaRPr>
          </a:p>
        </p:txBody>
      </p:sp>
      <p:sp>
        <p:nvSpPr>
          <p:cNvPr id="4" name="Rectangle 3"/>
          <p:cNvSpPr txBox="1">
            <a:spLocks noChangeArrowheads="1"/>
          </p:cNvSpPr>
          <p:nvPr/>
        </p:nvSpPr>
        <p:spPr>
          <a:xfrm>
            <a:off x="495300" y="1752600"/>
            <a:ext cx="8229600" cy="5287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1600" dirty="0">
              <a:latin typeface="Times New Roman" pitchFamily="18" charset="0"/>
              <a:cs typeface="Times New Roman" pitchFamily="18" charset="0"/>
            </a:endParaRPr>
          </a:p>
        </p:txBody>
      </p:sp>
      <p:sp>
        <p:nvSpPr>
          <p:cNvPr id="2" name="Rectangle 1"/>
          <p:cNvSpPr>
            <a:spLocks noChangeArrowheads="1"/>
          </p:cNvSpPr>
          <p:nvPr/>
        </p:nvSpPr>
        <p:spPr bwMode="auto">
          <a:xfrm>
            <a:off x="685800" y="1824038"/>
            <a:ext cx="5562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Enter two integers: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10 is larger.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Enter two floating-point numbers: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12.4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10.2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12.4 is larger.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Enter two characters: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z has larger ASCII value. </a:t>
            </a:r>
          </a:p>
        </p:txBody>
      </p:sp>
    </p:spTree>
    <p:extLst>
      <p:ext uri="{BB962C8B-B14F-4D97-AF65-F5344CB8AC3E}">
        <p14:creationId xmlns:p14="http://schemas.microsoft.com/office/powerpoint/2010/main" val="24529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Solution: 2</a:t>
            </a:r>
            <a:endParaRPr lang="en-US" sz="4000" b="1" dirty="0">
              <a:solidFill>
                <a:schemeClr val="accent6">
                  <a:lumMod val="75000"/>
                </a:schemeClr>
              </a:solidFill>
            </a:endParaRPr>
          </a:p>
        </p:txBody>
      </p:sp>
      <p:sp>
        <p:nvSpPr>
          <p:cNvPr id="5" name="Rectangle 2"/>
          <p:cNvSpPr>
            <a:spLocks noChangeArrowheads="1"/>
          </p:cNvSpPr>
          <p:nvPr/>
        </p:nvSpPr>
        <p:spPr bwMode="auto">
          <a:xfrm>
            <a:off x="0" y="1828800"/>
            <a:ext cx="533139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#include &lt;</a:t>
            </a:r>
            <a:r>
              <a:rPr kumimoji="0" lang="en-US" b="0" i="0" u="none" strike="noStrike" cap="none" normalizeH="0" baseline="0" dirty="0" err="1">
                <a:ln>
                  <a:noFill/>
                </a:ln>
                <a:solidFill>
                  <a:schemeClr val="tx1"/>
                </a:solidFill>
                <a:effectLst/>
              </a:rPr>
              <a:t>iostream</a:t>
            </a:r>
            <a:r>
              <a:rPr kumimoji="0" lang="en-US" b="0" i="0" u="none" strike="noStrike" cap="none" normalizeH="0" baseline="0" dirty="0">
                <a:ln>
                  <a:noFill/>
                </a:ln>
                <a:solidFill>
                  <a:schemeClr val="tx1"/>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using namespace </a:t>
            </a:r>
            <a:r>
              <a:rPr kumimoji="0" lang="en-US" b="0" i="0" u="none" strike="noStrike" cap="none" normalizeH="0" baseline="0" dirty="0" err="1">
                <a:ln>
                  <a:noFill/>
                </a:ln>
                <a:solidFill>
                  <a:schemeClr val="tx1"/>
                </a:solidFill>
                <a:effectLst/>
              </a:rPr>
              <a:t>std</a:t>
            </a:r>
            <a:r>
              <a:rPr kumimoji="0" 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template &lt;</a:t>
            </a:r>
            <a:r>
              <a:rPr kumimoji="0" lang="en-US" b="0" i="0" u="none" strike="noStrike" cap="none" normalizeH="0" baseline="0" dirty="0" err="1">
                <a:ln>
                  <a:noFill/>
                </a:ln>
                <a:solidFill>
                  <a:schemeClr val="tx1"/>
                </a:solidFill>
                <a:effectLst/>
              </a:rPr>
              <a:t>typename</a:t>
            </a:r>
            <a:r>
              <a:rPr kumimoji="0" lang="en-US" b="0" i="0" u="none" strike="noStrike" cap="none" normalizeH="0" baseline="0" dirty="0">
                <a:ln>
                  <a:noFill/>
                </a:ln>
                <a:solidFill>
                  <a:schemeClr val="tx1"/>
                </a:solidFill>
                <a:effectLst/>
              </a:rPr>
              <a:t> 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void Swap(T &amp;n1, T &amp;n2)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T temp;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temp = 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n1 = n2;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n2 = temp;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r>
              <a:rPr kumimoji="0" lang="en-US" b="0" i="0" u="none" strike="noStrike" cap="none" normalizeH="0" baseline="0" dirty="0" err="1">
                <a:ln>
                  <a:noFill/>
                </a:ln>
                <a:solidFill>
                  <a:schemeClr val="tx1"/>
                </a:solidFill>
                <a:effectLst/>
              </a:rPr>
              <a:t>int</a:t>
            </a:r>
            <a:r>
              <a:rPr kumimoji="0" lang="en-US" b="0" i="0" u="none" strike="noStrike" cap="none" normalizeH="0" baseline="0" dirty="0">
                <a:ln>
                  <a:noFill/>
                </a:ln>
                <a:solidFill>
                  <a:schemeClr val="tx1"/>
                </a:solidFill>
                <a:effectLst/>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r>
              <a:rPr kumimoji="0" lang="en-US" b="0" i="0" u="none" strike="noStrike" cap="none" normalizeH="0" baseline="0" dirty="0" err="1">
                <a:ln>
                  <a:noFill/>
                </a:ln>
                <a:solidFill>
                  <a:schemeClr val="tx1"/>
                </a:solidFill>
                <a:effectLst/>
              </a:rPr>
              <a:t>int</a:t>
            </a:r>
            <a:r>
              <a:rPr kumimoji="0" lang="en-US" b="0" i="0" u="none" strike="noStrike" cap="none" normalizeH="0" baseline="0" dirty="0">
                <a:ln>
                  <a:noFill/>
                </a:ln>
                <a:solidFill>
                  <a:schemeClr val="tx1"/>
                </a:solidFill>
                <a:effectLst/>
              </a:rPr>
              <a:t> i1 = 1, i2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float f1 = 1.1, f2 =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char c1 = 'a', c2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r>
              <a:rPr kumimoji="0" lang="en-US" b="0" i="0" u="none" strike="noStrike" cap="none" normalizeH="0" baseline="0" dirty="0" err="1">
                <a:ln>
                  <a:noFill/>
                </a:ln>
                <a:solidFill>
                  <a:schemeClr val="tx1"/>
                </a:solidFill>
                <a:effectLst/>
              </a:rPr>
              <a:t>cout</a:t>
            </a:r>
            <a:r>
              <a:rPr kumimoji="0" lang="en-US" b="0" i="0" u="none" strike="noStrike" cap="none" normalizeH="0" baseline="0" dirty="0">
                <a:ln>
                  <a:noFill/>
                </a:ln>
                <a:solidFill>
                  <a:schemeClr val="tx1"/>
                </a:solidFill>
                <a:effectLst/>
              </a:rPr>
              <a:t> &lt;&lt; "Before passing data to function template.\n";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rPr>
              <a:t> </a:t>
            </a:r>
            <a:r>
              <a:rPr kumimoji="0" lang="en-US" b="0" i="0" u="none" strike="noStrike" cap="none" normalizeH="0" baseline="0" dirty="0" err="1">
                <a:ln>
                  <a:noFill/>
                </a:ln>
                <a:solidFill>
                  <a:schemeClr val="tx1"/>
                </a:solidFill>
                <a:effectLst/>
              </a:rPr>
              <a:t>cout</a:t>
            </a:r>
            <a:r>
              <a:rPr kumimoji="0" lang="en-US" b="0" i="0" u="none" strike="noStrike" cap="none" normalizeH="0" baseline="0" dirty="0">
                <a:ln>
                  <a:noFill/>
                </a:ln>
                <a:solidFill>
                  <a:schemeClr val="tx1"/>
                </a:solidFill>
                <a:effectLst/>
              </a:rPr>
              <a:t> &lt;&lt; "i1 = " &lt;&lt; i1 &lt;&lt; "\ni2 = " &lt;&lt; i2;</a:t>
            </a:r>
          </a:p>
        </p:txBody>
      </p:sp>
      <p:sp>
        <p:nvSpPr>
          <p:cNvPr id="6" name="Rectangle 5"/>
          <p:cNvSpPr/>
          <p:nvPr/>
        </p:nvSpPr>
        <p:spPr>
          <a:xfrm>
            <a:off x="3505200" y="1828800"/>
            <a:ext cx="5791200" cy="3139321"/>
          </a:xfrm>
          <a:prstGeom prst="rect">
            <a:avLst/>
          </a:prstGeom>
        </p:spPr>
        <p:txBody>
          <a:bodyPr wrap="square">
            <a:spAutoFit/>
          </a:bodyPr>
          <a:lstStyle/>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"\nf1 = " &lt;&lt; f1 &lt;&lt; "\nf2 = " &lt;&lt; f2;</a:t>
            </a:r>
          </a:p>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"\nc1 = " &lt;&lt; c1 &lt;&lt; "\nc2 = " &lt;&lt; c2; </a:t>
            </a:r>
          </a:p>
          <a:p>
            <a:pPr lvl="0" eaLnBrk="0" fontAlgn="base" hangingPunct="0">
              <a:spcBef>
                <a:spcPct val="0"/>
              </a:spcBef>
              <a:spcAft>
                <a:spcPct val="0"/>
              </a:spcAft>
            </a:pPr>
            <a:r>
              <a:rPr lang="en-US" dirty="0">
                <a:latin typeface="Arial Unicode MS" panose="020B0604020202020204" pitchFamily="34" charset="-128"/>
              </a:rPr>
              <a:t>Swap(i1, i2); </a:t>
            </a:r>
          </a:p>
          <a:p>
            <a:pPr lvl="0" eaLnBrk="0" fontAlgn="base" hangingPunct="0">
              <a:spcBef>
                <a:spcPct val="0"/>
              </a:spcBef>
              <a:spcAft>
                <a:spcPct val="0"/>
              </a:spcAft>
            </a:pPr>
            <a:r>
              <a:rPr lang="en-US" dirty="0">
                <a:latin typeface="Arial Unicode MS" panose="020B0604020202020204" pitchFamily="34" charset="-128"/>
              </a:rPr>
              <a:t>Swap(f1, f2); </a:t>
            </a:r>
          </a:p>
          <a:p>
            <a:pPr lvl="0" eaLnBrk="0" fontAlgn="base" hangingPunct="0">
              <a:spcBef>
                <a:spcPct val="0"/>
              </a:spcBef>
              <a:spcAft>
                <a:spcPct val="0"/>
              </a:spcAft>
            </a:pPr>
            <a:r>
              <a:rPr lang="en-US" dirty="0">
                <a:latin typeface="Arial Unicode MS" panose="020B0604020202020204" pitchFamily="34" charset="-128"/>
              </a:rPr>
              <a:t>Swap(c1, c2);</a:t>
            </a:r>
          </a:p>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a:t>
            </a:r>
            <a:r>
              <a:rPr lang="en-US" dirty="0" err="1">
                <a:latin typeface="Arial Unicode MS" panose="020B0604020202020204" pitchFamily="34" charset="-128"/>
              </a:rPr>
              <a:t>nAfter</a:t>
            </a:r>
            <a:r>
              <a:rPr lang="en-US" dirty="0">
                <a:latin typeface="Arial Unicode MS" panose="020B0604020202020204" pitchFamily="34" charset="-128"/>
              </a:rPr>
              <a:t> passing data to function template.\n"; </a:t>
            </a:r>
          </a:p>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"i1 = " &lt;&lt; i1 &lt;&lt; "\ni2 = " &lt;&lt; i2; </a:t>
            </a:r>
          </a:p>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"\nf1 = " &lt;&lt; f1 &lt;&lt; "\nf2 = " &lt;&lt; f2;</a:t>
            </a:r>
          </a:p>
          <a:p>
            <a:pPr lvl="0" eaLnBrk="0" fontAlgn="base" hangingPunct="0">
              <a:spcBef>
                <a:spcPct val="0"/>
              </a:spcBef>
              <a:spcAft>
                <a:spcPct val="0"/>
              </a:spcAft>
            </a:pPr>
            <a:r>
              <a:rPr lang="en-US" dirty="0" err="1">
                <a:latin typeface="Arial Unicode MS" panose="020B0604020202020204" pitchFamily="34" charset="-128"/>
              </a:rPr>
              <a:t>cout</a:t>
            </a:r>
            <a:r>
              <a:rPr lang="en-US" dirty="0">
                <a:latin typeface="Arial Unicode MS" panose="020B0604020202020204" pitchFamily="34" charset="-128"/>
              </a:rPr>
              <a:t> &lt;&lt; "\nc1 = " &lt;&lt; c1 &lt;&lt; "\nc2 = " &lt;&lt; c2;</a:t>
            </a:r>
          </a:p>
          <a:p>
            <a:pPr lvl="0" eaLnBrk="0" fontAlgn="base" hangingPunct="0">
              <a:spcBef>
                <a:spcPct val="0"/>
              </a:spcBef>
              <a:spcAft>
                <a:spcPct val="0"/>
              </a:spcAft>
            </a:pPr>
            <a:r>
              <a:rPr lang="en-US" dirty="0">
                <a:latin typeface="Arial Unicode MS" panose="020B0604020202020204" pitchFamily="34" charset="-128"/>
              </a:rPr>
              <a:t>return 0;</a:t>
            </a:r>
          </a:p>
          <a:p>
            <a:pPr lvl="0" eaLnBrk="0" fontAlgn="base" hangingPunct="0">
              <a:spcBef>
                <a:spcPct val="0"/>
              </a:spcBef>
              <a:spcAft>
                <a:spcPct val="0"/>
              </a:spcAft>
            </a:pPr>
            <a:r>
              <a:rPr lang="en-US" dirty="0">
                <a:latin typeface="Arial Unicode MS" panose="020B0604020202020204" pitchFamily="34" charset="-128"/>
              </a:rPr>
              <a:t> }</a:t>
            </a:r>
            <a:r>
              <a:rPr lang="en-US" sz="1400" dirty="0"/>
              <a:t> </a:t>
            </a:r>
            <a:endParaRPr lang="en-US" sz="4000" dirty="0">
              <a:latin typeface="Arial" panose="020B0604020202020204" pitchFamily="34" charset="0"/>
            </a:endParaRPr>
          </a:p>
        </p:txBody>
      </p:sp>
    </p:spTree>
    <p:extLst>
      <p:ext uri="{BB962C8B-B14F-4D97-AF65-F5344CB8AC3E}">
        <p14:creationId xmlns:p14="http://schemas.microsoft.com/office/powerpoint/2010/main" val="413249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Output</a:t>
            </a:r>
            <a:endParaRPr lang="en-US" sz="4000" b="1" dirty="0">
              <a:solidFill>
                <a:schemeClr val="accent6">
                  <a:lumMod val="75000"/>
                </a:schemeClr>
              </a:solidFill>
            </a:endParaRPr>
          </a:p>
        </p:txBody>
      </p:sp>
      <p:sp>
        <p:nvSpPr>
          <p:cNvPr id="2" name="Rectangle 1"/>
          <p:cNvSpPr>
            <a:spLocks noChangeArrowheads="1"/>
          </p:cNvSpPr>
          <p:nvPr/>
        </p:nvSpPr>
        <p:spPr bwMode="auto">
          <a:xfrm>
            <a:off x="685800" y="1828800"/>
            <a:ext cx="455477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Before passing data to function template.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i1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i2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f1 =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f2 =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c1 =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c2 = b</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After passing data to function template.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i1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i2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f1 = 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f2 =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c1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 c2 = a </a:t>
            </a:r>
          </a:p>
        </p:txBody>
      </p:sp>
    </p:spTree>
    <p:extLst>
      <p:ext uri="{BB962C8B-B14F-4D97-AF65-F5344CB8AC3E}">
        <p14:creationId xmlns:p14="http://schemas.microsoft.com/office/powerpoint/2010/main" val="3907287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Solution: 3</a:t>
            </a:r>
            <a:endParaRPr lang="en-US" sz="4000" b="1" dirty="0">
              <a:solidFill>
                <a:schemeClr val="accent6">
                  <a:lumMod val="75000"/>
                </a:schemeClr>
              </a:solidFill>
            </a:endParaRPr>
          </a:p>
        </p:txBody>
      </p:sp>
      <p:sp>
        <p:nvSpPr>
          <p:cNvPr id="4" name="Rectangle 1"/>
          <p:cNvSpPr>
            <a:spLocks noChangeArrowheads="1"/>
          </p:cNvSpPr>
          <p:nvPr/>
        </p:nvSpPr>
        <p:spPr bwMode="auto">
          <a:xfrm>
            <a:off x="0" y="1624771"/>
            <a:ext cx="496539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#include &lt;</a:t>
            </a:r>
            <a:r>
              <a:rPr kumimoji="0" lang="en-US" sz="1500" b="0" i="0" u="none" strike="noStrike" cap="none" normalizeH="0" baseline="0" dirty="0" err="1">
                <a:ln>
                  <a:noFill/>
                </a:ln>
                <a:solidFill>
                  <a:schemeClr val="tx1"/>
                </a:solidFill>
                <a:effectLst/>
              </a:rPr>
              <a:t>iostream</a:t>
            </a:r>
            <a:r>
              <a:rPr kumimoji="0" lang="en-US" sz="1500" b="0" i="0" u="none" strike="noStrike" cap="none" normalizeH="0" baseline="0" dirty="0">
                <a:ln>
                  <a:noFill/>
                </a:ln>
                <a:solidFill>
                  <a:schemeClr val="tx1"/>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using namespace </a:t>
            </a:r>
            <a:r>
              <a:rPr kumimoji="0" lang="en-US" sz="1500" b="0" i="0" u="none" strike="noStrike" cap="none" normalizeH="0" baseline="0" dirty="0" err="1">
                <a:ln>
                  <a:noFill/>
                </a:ln>
                <a:solidFill>
                  <a:schemeClr val="tx1"/>
                </a:solidFill>
                <a:effectLst/>
              </a:rPr>
              <a:t>std</a:t>
            </a:r>
            <a:r>
              <a:rPr kumimoji="0" lang="en-US" sz="15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template &lt;class 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class Calculator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private: T num1, num2;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public: Calculator(T n1, T n2)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num1 = 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num2 = n2;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void </a:t>
            </a:r>
            <a:r>
              <a:rPr kumimoji="0" lang="en-US" sz="1500" b="0" i="0" u="none" strike="noStrike" cap="none" normalizeH="0" baseline="0" dirty="0" err="1">
                <a:ln>
                  <a:noFill/>
                </a:ln>
                <a:solidFill>
                  <a:schemeClr val="tx1"/>
                </a:solidFill>
                <a:effectLst/>
              </a:rPr>
              <a:t>displayResult</a:t>
            </a:r>
            <a:r>
              <a:rPr kumimoji="0" lang="en-US" sz="15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tx1"/>
                </a:solidFill>
                <a:effectLst/>
              </a:rPr>
              <a:t>cout</a:t>
            </a:r>
            <a:r>
              <a:rPr kumimoji="0" lang="en-US" sz="1500" b="0" i="0" u="none" strike="noStrike" cap="none" normalizeH="0" baseline="0" dirty="0">
                <a:ln>
                  <a:noFill/>
                </a:ln>
                <a:solidFill>
                  <a:schemeClr val="tx1"/>
                </a:solidFill>
                <a:effectLst/>
              </a:rPr>
              <a:t> &lt;&lt; "Numbers are: " &lt;&lt; num1 &lt;&lt; " and " &lt;&lt; num2 &lt;&lt;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tx1"/>
                </a:solidFill>
                <a:effectLst/>
              </a:rPr>
              <a:t>cout</a:t>
            </a:r>
            <a:r>
              <a:rPr kumimoji="0" lang="en-US" sz="1500" b="0" i="0" u="none" strike="noStrike" cap="none" normalizeH="0" baseline="0" dirty="0">
                <a:ln>
                  <a:noFill/>
                </a:ln>
                <a:solidFill>
                  <a:schemeClr val="tx1"/>
                </a:solidFill>
                <a:effectLst/>
              </a:rPr>
              <a:t> &lt;&lt; "Addition is: " &lt;&lt; add() &lt;&lt; </a:t>
            </a:r>
            <a:r>
              <a:rPr kumimoji="0" lang="en-US" sz="1500" b="0" i="0" u="none" strike="noStrike" cap="none" normalizeH="0" baseline="0" dirty="0" err="1">
                <a:ln>
                  <a:noFill/>
                </a:ln>
                <a:solidFill>
                  <a:schemeClr val="tx1"/>
                </a:solidFill>
                <a:effectLst/>
              </a:rPr>
              <a:t>endl</a:t>
            </a: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tx1"/>
                </a:solidFill>
                <a:effectLst/>
              </a:rPr>
              <a:t>cout</a:t>
            </a:r>
            <a:r>
              <a:rPr kumimoji="0" lang="en-US" sz="1500" b="0" i="0" u="none" strike="noStrike" cap="none" normalizeH="0" baseline="0" dirty="0">
                <a:ln>
                  <a:noFill/>
                </a:ln>
                <a:solidFill>
                  <a:schemeClr val="tx1"/>
                </a:solidFill>
                <a:effectLst/>
              </a:rPr>
              <a:t> &lt;&lt; "Subtraction is: " &lt;&lt; subtract() &lt;&lt; </a:t>
            </a:r>
            <a:r>
              <a:rPr kumimoji="0" lang="en-US" sz="1500" b="0" i="0" u="none" strike="noStrike" cap="none" normalizeH="0" baseline="0" dirty="0" err="1">
                <a:ln>
                  <a:noFill/>
                </a:ln>
                <a:solidFill>
                  <a:schemeClr val="tx1"/>
                </a:solidFill>
                <a:effectLst/>
              </a:rPr>
              <a:t>endl</a:t>
            </a: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tx1"/>
                </a:solidFill>
                <a:effectLst/>
              </a:rPr>
              <a:t>cout</a:t>
            </a:r>
            <a:r>
              <a:rPr kumimoji="0" lang="en-US" sz="1500" b="0" i="0" u="none" strike="noStrike" cap="none" normalizeH="0" baseline="0" dirty="0">
                <a:ln>
                  <a:noFill/>
                </a:ln>
                <a:solidFill>
                  <a:schemeClr val="tx1"/>
                </a:solidFill>
                <a:effectLst/>
              </a:rPr>
              <a:t> &lt;&lt; "Product is: " &lt;&lt; multiply() &lt;&lt; </a:t>
            </a:r>
            <a:r>
              <a:rPr kumimoji="0" lang="en-US" sz="1500" b="0" i="0" u="none" strike="noStrike" cap="none" normalizeH="0" baseline="0" dirty="0" err="1">
                <a:ln>
                  <a:noFill/>
                </a:ln>
                <a:solidFill>
                  <a:schemeClr val="tx1"/>
                </a:solidFill>
                <a:effectLst/>
              </a:rPr>
              <a:t>endl</a:t>
            </a: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err="1">
                <a:ln>
                  <a:noFill/>
                </a:ln>
                <a:solidFill>
                  <a:schemeClr val="tx1"/>
                </a:solidFill>
                <a:effectLst/>
              </a:rPr>
              <a:t>cout</a:t>
            </a:r>
            <a:r>
              <a:rPr kumimoji="0" lang="en-US" sz="1500" b="0" i="0" u="none" strike="noStrike" cap="none" normalizeH="0" baseline="0" dirty="0">
                <a:ln>
                  <a:noFill/>
                </a:ln>
                <a:solidFill>
                  <a:schemeClr val="tx1"/>
                </a:solidFill>
                <a:effectLst/>
              </a:rPr>
              <a:t> &lt;&lt; "Division is: " &lt;&lt; divide() &lt;&lt; </a:t>
            </a:r>
            <a:r>
              <a:rPr kumimoji="0" lang="en-US" sz="1500" b="0" i="0" u="none" strike="noStrike" cap="none" normalizeH="0" baseline="0" dirty="0" err="1">
                <a:ln>
                  <a:noFill/>
                </a:ln>
                <a:solidFill>
                  <a:schemeClr val="tx1"/>
                </a:solidFill>
                <a:effectLst/>
              </a:rPr>
              <a:t>endl</a:t>
            </a: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T add()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return num1 + num2;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rPr>
              <a:t> } </a:t>
            </a:r>
          </a:p>
        </p:txBody>
      </p:sp>
      <p:sp>
        <p:nvSpPr>
          <p:cNvPr id="5" name="Rectangle 4"/>
          <p:cNvSpPr/>
          <p:nvPr/>
        </p:nvSpPr>
        <p:spPr>
          <a:xfrm>
            <a:off x="5257800" y="1105076"/>
            <a:ext cx="4572000" cy="5755422"/>
          </a:xfrm>
          <a:prstGeom prst="rect">
            <a:avLst/>
          </a:prstGeom>
        </p:spPr>
        <p:txBody>
          <a:bodyPr>
            <a:spAutoFit/>
          </a:bodyPr>
          <a:lstStyle/>
          <a:p>
            <a:pPr lvl="0" eaLnBrk="0" fontAlgn="base" hangingPunct="0">
              <a:spcBef>
                <a:spcPct val="0"/>
              </a:spcBef>
              <a:spcAft>
                <a:spcPct val="0"/>
              </a:spcAft>
            </a:pPr>
            <a:r>
              <a:rPr lang="en-US" sz="1600" dirty="0"/>
              <a:t>T subtract()</a:t>
            </a:r>
          </a:p>
          <a:p>
            <a:pPr lvl="0" eaLnBrk="0" fontAlgn="base" hangingPunct="0">
              <a:spcBef>
                <a:spcPct val="0"/>
              </a:spcBef>
              <a:spcAft>
                <a:spcPct val="0"/>
              </a:spcAft>
            </a:pPr>
            <a:r>
              <a:rPr lang="en-US" sz="1600" dirty="0"/>
              <a:t> { </a:t>
            </a:r>
          </a:p>
          <a:p>
            <a:pPr lvl="0" eaLnBrk="0" fontAlgn="base" hangingPunct="0">
              <a:spcBef>
                <a:spcPct val="0"/>
              </a:spcBef>
              <a:spcAft>
                <a:spcPct val="0"/>
              </a:spcAft>
            </a:pPr>
            <a:r>
              <a:rPr lang="en-US" sz="1600" dirty="0"/>
              <a:t>return num1 - num2; </a:t>
            </a:r>
          </a:p>
          <a:p>
            <a:pPr lvl="0" eaLnBrk="0" fontAlgn="base" hangingPunct="0">
              <a:spcBef>
                <a:spcPct val="0"/>
              </a:spcBef>
              <a:spcAft>
                <a:spcPct val="0"/>
              </a:spcAft>
            </a:pPr>
            <a:r>
              <a:rPr lang="en-US" sz="1600" dirty="0"/>
              <a:t>} </a:t>
            </a:r>
          </a:p>
          <a:p>
            <a:pPr lvl="0" eaLnBrk="0" fontAlgn="base" hangingPunct="0">
              <a:spcBef>
                <a:spcPct val="0"/>
              </a:spcBef>
              <a:spcAft>
                <a:spcPct val="0"/>
              </a:spcAft>
            </a:pPr>
            <a:r>
              <a:rPr lang="en-US" sz="1600" dirty="0"/>
              <a:t>T multiply() </a:t>
            </a:r>
          </a:p>
          <a:p>
            <a:pPr lvl="0" eaLnBrk="0" fontAlgn="base" hangingPunct="0">
              <a:spcBef>
                <a:spcPct val="0"/>
              </a:spcBef>
              <a:spcAft>
                <a:spcPct val="0"/>
              </a:spcAft>
            </a:pPr>
            <a:r>
              <a:rPr lang="en-US" sz="1600" dirty="0"/>
              <a:t>{ </a:t>
            </a:r>
          </a:p>
          <a:p>
            <a:pPr lvl="0" eaLnBrk="0" fontAlgn="base" hangingPunct="0">
              <a:spcBef>
                <a:spcPct val="0"/>
              </a:spcBef>
              <a:spcAft>
                <a:spcPct val="0"/>
              </a:spcAft>
            </a:pPr>
            <a:r>
              <a:rPr lang="en-US" sz="1600" dirty="0"/>
              <a:t>return num1 * num2;</a:t>
            </a:r>
          </a:p>
          <a:p>
            <a:pPr lvl="0" eaLnBrk="0" fontAlgn="base" hangingPunct="0">
              <a:spcBef>
                <a:spcPct val="0"/>
              </a:spcBef>
              <a:spcAft>
                <a:spcPct val="0"/>
              </a:spcAft>
            </a:pPr>
            <a:r>
              <a:rPr lang="en-US" sz="1600" dirty="0"/>
              <a:t> } </a:t>
            </a:r>
          </a:p>
          <a:p>
            <a:pPr lvl="0" eaLnBrk="0" fontAlgn="base" hangingPunct="0">
              <a:spcBef>
                <a:spcPct val="0"/>
              </a:spcBef>
              <a:spcAft>
                <a:spcPct val="0"/>
              </a:spcAft>
            </a:pPr>
            <a:r>
              <a:rPr lang="en-US" sz="1600" dirty="0"/>
              <a:t>T divide() </a:t>
            </a:r>
          </a:p>
          <a:p>
            <a:pPr lvl="0" eaLnBrk="0" fontAlgn="base" hangingPunct="0">
              <a:spcBef>
                <a:spcPct val="0"/>
              </a:spcBef>
              <a:spcAft>
                <a:spcPct val="0"/>
              </a:spcAft>
            </a:pPr>
            <a:r>
              <a:rPr lang="en-US" sz="1600" dirty="0"/>
              <a:t>{</a:t>
            </a:r>
          </a:p>
          <a:p>
            <a:pPr lvl="0" eaLnBrk="0" fontAlgn="base" hangingPunct="0">
              <a:spcBef>
                <a:spcPct val="0"/>
              </a:spcBef>
              <a:spcAft>
                <a:spcPct val="0"/>
              </a:spcAft>
            </a:pPr>
            <a:r>
              <a:rPr lang="en-US" sz="1600" dirty="0"/>
              <a:t> return num1 / num2;</a:t>
            </a:r>
          </a:p>
          <a:p>
            <a:pPr lvl="0" eaLnBrk="0" fontAlgn="base" hangingPunct="0">
              <a:spcBef>
                <a:spcPct val="0"/>
              </a:spcBef>
              <a:spcAft>
                <a:spcPct val="0"/>
              </a:spcAft>
            </a:pPr>
            <a:r>
              <a:rPr lang="en-US" sz="1600" dirty="0"/>
              <a:t> }</a:t>
            </a:r>
          </a:p>
          <a:p>
            <a:pPr lvl="0" eaLnBrk="0" fontAlgn="base" hangingPunct="0">
              <a:spcBef>
                <a:spcPct val="0"/>
              </a:spcBef>
              <a:spcAft>
                <a:spcPct val="0"/>
              </a:spcAft>
            </a:pPr>
            <a:r>
              <a:rPr lang="en-US" sz="1600" dirty="0"/>
              <a:t> };</a:t>
            </a:r>
          </a:p>
          <a:p>
            <a:pPr lvl="0" eaLnBrk="0" fontAlgn="base" hangingPunct="0">
              <a:spcBef>
                <a:spcPct val="0"/>
              </a:spcBef>
              <a:spcAft>
                <a:spcPct val="0"/>
              </a:spcAft>
            </a:pPr>
            <a:r>
              <a:rPr lang="en-US" sz="1600" dirty="0"/>
              <a:t> </a:t>
            </a:r>
            <a:r>
              <a:rPr lang="en-US" sz="1600" dirty="0" err="1"/>
              <a:t>int</a:t>
            </a:r>
            <a:r>
              <a:rPr lang="en-US" sz="1600" dirty="0"/>
              <a:t> main()</a:t>
            </a:r>
          </a:p>
          <a:p>
            <a:pPr lvl="0" eaLnBrk="0" fontAlgn="base" hangingPunct="0">
              <a:spcBef>
                <a:spcPct val="0"/>
              </a:spcBef>
              <a:spcAft>
                <a:spcPct val="0"/>
              </a:spcAft>
            </a:pPr>
            <a:r>
              <a:rPr lang="en-US" sz="1600" dirty="0"/>
              <a:t> { </a:t>
            </a:r>
          </a:p>
          <a:p>
            <a:pPr lvl="0" eaLnBrk="0" fontAlgn="base" hangingPunct="0">
              <a:spcBef>
                <a:spcPct val="0"/>
              </a:spcBef>
              <a:spcAft>
                <a:spcPct val="0"/>
              </a:spcAft>
            </a:pPr>
            <a:r>
              <a:rPr lang="en-US" sz="1600" dirty="0"/>
              <a:t>Calculator&lt;</a:t>
            </a:r>
            <a:r>
              <a:rPr lang="en-US" sz="1600" dirty="0" err="1"/>
              <a:t>int</a:t>
            </a:r>
            <a:r>
              <a:rPr lang="en-US" sz="1600" dirty="0"/>
              <a:t>&gt; </a:t>
            </a:r>
            <a:r>
              <a:rPr lang="en-US" sz="1600" dirty="0" err="1"/>
              <a:t>intCalc</a:t>
            </a:r>
            <a:r>
              <a:rPr lang="en-US" sz="1600" dirty="0"/>
              <a:t>(2, 1); </a:t>
            </a:r>
          </a:p>
          <a:p>
            <a:pPr lvl="0" eaLnBrk="0" fontAlgn="base" hangingPunct="0">
              <a:spcBef>
                <a:spcPct val="0"/>
              </a:spcBef>
              <a:spcAft>
                <a:spcPct val="0"/>
              </a:spcAft>
            </a:pPr>
            <a:r>
              <a:rPr lang="en-US" sz="1600" dirty="0"/>
              <a:t>Calculator&lt;float&gt; </a:t>
            </a:r>
            <a:r>
              <a:rPr lang="en-US" sz="1600" dirty="0" err="1"/>
              <a:t>floatCalc</a:t>
            </a:r>
            <a:r>
              <a:rPr lang="en-US" sz="1600" dirty="0"/>
              <a:t>(2.4, 1.2);</a:t>
            </a:r>
          </a:p>
          <a:p>
            <a:pPr lvl="0" eaLnBrk="0" fontAlgn="base" hangingPunct="0">
              <a:spcBef>
                <a:spcPct val="0"/>
              </a:spcBef>
              <a:spcAft>
                <a:spcPct val="0"/>
              </a:spcAft>
            </a:pPr>
            <a:r>
              <a:rPr lang="en-US" sz="1600" dirty="0"/>
              <a:t> </a:t>
            </a:r>
            <a:r>
              <a:rPr lang="en-US" sz="1600" dirty="0" err="1"/>
              <a:t>cout</a:t>
            </a:r>
            <a:r>
              <a:rPr lang="en-US" sz="1600" dirty="0"/>
              <a:t> &lt;&lt; "</a:t>
            </a:r>
            <a:r>
              <a:rPr lang="en-US" sz="1600" dirty="0" err="1"/>
              <a:t>Int</a:t>
            </a:r>
            <a:r>
              <a:rPr lang="en-US" sz="1600" dirty="0"/>
              <a:t> results:" &lt;&lt; </a:t>
            </a:r>
            <a:r>
              <a:rPr lang="en-US" sz="1600" dirty="0" err="1"/>
              <a:t>endl</a:t>
            </a:r>
            <a:r>
              <a:rPr lang="en-US" sz="1600" dirty="0"/>
              <a:t>;</a:t>
            </a:r>
          </a:p>
          <a:p>
            <a:pPr lvl="0" eaLnBrk="0" fontAlgn="base" hangingPunct="0">
              <a:spcBef>
                <a:spcPct val="0"/>
              </a:spcBef>
              <a:spcAft>
                <a:spcPct val="0"/>
              </a:spcAft>
            </a:pPr>
            <a:r>
              <a:rPr lang="en-US" sz="1600" dirty="0"/>
              <a:t> </a:t>
            </a:r>
            <a:r>
              <a:rPr lang="en-US" sz="1600" dirty="0" err="1"/>
              <a:t>intCalc.displayResult</a:t>
            </a:r>
            <a:r>
              <a:rPr lang="en-US" sz="1600" dirty="0"/>
              <a:t>();</a:t>
            </a:r>
          </a:p>
          <a:p>
            <a:pPr lvl="0" eaLnBrk="0" fontAlgn="base" hangingPunct="0">
              <a:spcBef>
                <a:spcPct val="0"/>
              </a:spcBef>
              <a:spcAft>
                <a:spcPct val="0"/>
              </a:spcAft>
            </a:pPr>
            <a:r>
              <a:rPr lang="en-US" sz="1600" dirty="0"/>
              <a:t> </a:t>
            </a:r>
            <a:r>
              <a:rPr lang="en-US" sz="1600" dirty="0" err="1"/>
              <a:t>cout</a:t>
            </a:r>
            <a:r>
              <a:rPr lang="en-US" sz="1600" dirty="0"/>
              <a:t> &lt;&lt; </a:t>
            </a:r>
            <a:r>
              <a:rPr lang="en-US" sz="1600" dirty="0" err="1"/>
              <a:t>endl</a:t>
            </a:r>
            <a:r>
              <a:rPr lang="en-US" sz="1600" dirty="0"/>
              <a:t> &lt;&lt; "Float results:" &lt;&lt; </a:t>
            </a:r>
            <a:r>
              <a:rPr lang="en-US" sz="1600" dirty="0" err="1"/>
              <a:t>endl</a:t>
            </a:r>
            <a:r>
              <a:rPr lang="en-US" sz="1600" dirty="0"/>
              <a:t>; </a:t>
            </a:r>
          </a:p>
          <a:p>
            <a:pPr lvl="0" eaLnBrk="0" fontAlgn="base" hangingPunct="0">
              <a:spcBef>
                <a:spcPct val="0"/>
              </a:spcBef>
              <a:spcAft>
                <a:spcPct val="0"/>
              </a:spcAft>
            </a:pPr>
            <a:r>
              <a:rPr lang="en-US" sz="1600" dirty="0" err="1"/>
              <a:t>floatCalc.displayResult</a:t>
            </a:r>
            <a:r>
              <a:rPr lang="en-US" sz="1600" dirty="0"/>
              <a:t>(); </a:t>
            </a:r>
          </a:p>
          <a:p>
            <a:pPr lvl="0" eaLnBrk="0" fontAlgn="base" hangingPunct="0">
              <a:spcBef>
                <a:spcPct val="0"/>
              </a:spcBef>
              <a:spcAft>
                <a:spcPct val="0"/>
              </a:spcAft>
            </a:pPr>
            <a:r>
              <a:rPr lang="en-US" sz="1600" dirty="0"/>
              <a:t>return 0;</a:t>
            </a:r>
          </a:p>
          <a:p>
            <a:pPr lvl="0" eaLnBrk="0" fontAlgn="base" hangingPunct="0">
              <a:spcBef>
                <a:spcPct val="0"/>
              </a:spcBef>
              <a:spcAft>
                <a:spcPct val="0"/>
              </a:spcAft>
            </a:pPr>
            <a:r>
              <a:rPr lang="en-US" sz="1600" dirty="0"/>
              <a:t> } </a:t>
            </a:r>
          </a:p>
        </p:txBody>
      </p:sp>
    </p:spTree>
    <p:extLst>
      <p:ext uri="{BB962C8B-B14F-4D97-AF65-F5344CB8AC3E}">
        <p14:creationId xmlns:p14="http://schemas.microsoft.com/office/powerpoint/2010/main" val="3721130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Output</a:t>
            </a:r>
            <a:endParaRPr lang="en-US" sz="4000" b="1" dirty="0">
              <a:solidFill>
                <a:schemeClr val="accent6">
                  <a:lumMod val="75000"/>
                </a:schemeClr>
              </a:solidFill>
            </a:endParaRPr>
          </a:p>
        </p:txBody>
      </p:sp>
      <p:sp>
        <p:nvSpPr>
          <p:cNvPr id="2" name="Rectangle 1"/>
          <p:cNvSpPr>
            <a:spLocks noChangeArrowheads="1"/>
          </p:cNvSpPr>
          <p:nvPr/>
        </p:nvSpPr>
        <p:spPr bwMode="auto">
          <a:xfrm>
            <a:off x="914400" y="1828800"/>
            <a:ext cx="348396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rPr>
              <a:t>Int</a:t>
            </a:r>
            <a:r>
              <a:rPr kumimoji="0" lang="en-US" sz="2400" b="0" i="0" u="none" strike="noStrike" cap="none" normalizeH="0" baseline="0" dirty="0">
                <a:ln>
                  <a:noFill/>
                </a:ln>
                <a:solidFill>
                  <a:schemeClr val="tx1"/>
                </a:solidFill>
                <a:effectLst/>
              </a:rPr>
              <a:t>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 Numbers are: 2 and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Addition is: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Subtraction is: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 Product is: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Division is: 2</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 Float results: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Numbers are: 2.4 and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Addition is: 3.6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Subtraction is: 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Product is: 2.88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rPr>
              <a:t>Division is: 2 </a:t>
            </a:r>
          </a:p>
        </p:txBody>
      </p:sp>
      <p:sp>
        <p:nvSpPr>
          <p:cNvPr id="4" name="Rectangle 3"/>
          <p:cNvSpPr/>
          <p:nvPr/>
        </p:nvSpPr>
        <p:spPr>
          <a:xfrm>
            <a:off x="4453217" y="3244334"/>
            <a:ext cx="237566" cy="369332"/>
          </a:xfrm>
          <a:prstGeom prst="rect">
            <a:avLst/>
          </a:prstGeom>
        </p:spPr>
        <p:txBody>
          <a:bodyPr wrap="none">
            <a:spAutoFit/>
          </a:bodyPr>
          <a:lstStyle/>
          <a:p>
            <a:r>
              <a:rPr lang="en-IN" dirty="0"/>
              <a:t> </a:t>
            </a:r>
          </a:p>
        </p:txBody>
      </p:sp>
      <p:sp>
        <p:nvSpPr>
          <p:cNvPr id="5" name="Rectangle 4"/>
          <p:cNvSpPr/>
          <p:nvPr/>
        </p:nvSpPr>
        <p:spPr>
          <a:xfrm>
            <a:off x="4453217" y="3244334"/>
            <a:ext cx="237566" cy="369332"/>
          </a:xfrm>
          <a:prstGeom prst="rect">
            <a:avLst/>
          </a:prstGeom>
        </p:spPr>
        <p:txBody>
          <a:bodyPr wrap="none">
            <a:spAutoFit/>
          </a:bodyPr>
          <a:lstStyle/>
          <a:p>
            <a:r>
              <a:rPr lang="en-IN" dirty="0"/>
              <a:t> </a:t>
            </a:r>
          </a:p>
        </p:txBody>
      </p:sp>
    </p:spTree>
    <p:extLst>
      <p:ext uri="{BB962C8B-B14F-4D97-AF65-F5344CB8AC3E}">
        <p14:creationId xmlns:p14="http://schemas.microsoft.com/office/powerpoint/2010/main" val="4050742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3" name="Google Shape;93;p13"/>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4" name="Google Shape;94;p13"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95" name="Google Shape;95;p13"/>
          <p:cNvSpPr/>
          <p:nvPr/>
        </p:nvSpPr>
        <p:spPr>
          <a:xfrm>
            <a:off x="1524000" y="1905000"/>
            <a:ext cx="5791200" cy="34163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IN" sz="2400" b="1" i="0" u="none" strike="noStrike" cap="none" dirty="0">
                <a:solidFill>
                  <a:schemeClr val="dk1"/>
                </a:solidFill>
                <a:latin typeface="Arial"/>
                <a:ea typeface="Arial"/>
                <a:cs typeface="Arial"/>
                <a:sym typeface="Arial"/>
              </a:rPr>
              <a:t>Session 6</a:t>
            </a:r>
            <a:endParaRPr dirty="0"/>
          </a:p>
          <a:p>
            <a:pPr marL="0" marR="0" lvl="0" indent="0" algn="ctr" rtl="0">
              <a:spcBef>
                <a:spcPts val="0"/>
              </a:spcBef>
              <a:spcAft>
                <a:spcPts val="0"/>
              </a:spcAft>
              <a:buNone/>
            </a:pPr>
            <a:endParaRPr sz="2400" b="1"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IN" sz="2400" b="1" i="0" u="none" strike="noStrike" cap="none" dirty="0">
                <a:solidFill>
                  <a:srgbClr val="FF0000"/>
                </a:solidFill>
                <a:latin typeface="Arial"/>
                <a:ea typeface="Arial"/>
                <a:cs typeface="Arial"/>
                <a:sym typeface="Arial"/>
              </a:rPr>
              <a:t>Topic :Exceptional Handling: try and catch, multilevel exceptional</a:t>
            </a:r>
            <a:endParaRPr sz="2400" b="1" i="0" u="none" strike="noStrike" cap="none" dirty="0">
              <a:solidFill>
                <a:srgbClr val="FF0000"/>
              </a:solidFill>
              <a:latin typeface="Arial"/>
              <a:ea typeface="Arial"/>
              <a:cs typeface="Arial"/>
              <a:sym typeface="Arial"/>
            </a:endParaRPr>
          </a:p>
          <a:p>
            <a:pPr marL="0" marR="0" lvl="0" indent="0" algn="ctr" rtl="0">
              <a:spcBef>
                <a:spcPts val="0"/>
              </a:spcBef>
              <a:spcAft>
                <a:spcPts val="0"/>
              </a:spcAft>
              <a:buNone/>
            </a:pPr>
            <a:endParaRPr sz="24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endParaRPr sz="2400" b="0" i="0" u="none" strike="noStrike" cap="none" dirty="0">
              <a:solidFill>
                <a:schemeClr val="dk1"/>
              </a:solidFill>
              <a:latin typeface="Arial"/>
              <a:ea typeface="Arial"/>
              <a:cs typeface="Arial"/>
              <a:sym typeface="Arial"/>
            </a:endParaRPr>
          </a:p>
        </p:txBody>
      </p:sp>
      <p:sp>
        <p:nvSpPr>
          <p:cNvPr id="96" name="Google Shape;96;p13"/>
          <p:cNvSpPr/>
          <p:nvPr/>
        </p:nvSpPr>
        <p:spPr>
          <a:xfrm>
            <a:off x="3619500" y="3756025"/>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IN"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846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3" name="Google Shape;103;p14"/>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14"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05" name="Google Shape;105;p14"/>
          <p:cNvSpPr txBox="1"/>
          <p:nvPr/>
        </p:nvSpPr>
        <p:spPr>
          <a:xfrm>
            <a:off x="129540" y="-76200"/>
            <a:ext cx="8557260" cy="914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E36C09"/>
              </a:buClr>
              <a:buSzPts val="4000"/>
              <a:buFont typeface="Times New Roman"/>
              <a:buNone/>
            </a:pPr>
            <a:r>
              <a:rPr lang="en-IN" sz="4000" b="1" i="0" u="none" strike="noStrike" cap="none">
                <a:solidFill>
                  <a:srgbClr val="E36C09"/>
                </a:solidFill>
                <a:latin typeface="Times New Roman"/>
                <a:ea typeface="Times New Roman"/>
                <a:cs typeface="Times New Roman"/>
                <a:sym typeface="Times New Roman"/>
              </a:rPr>
              <a:t>Introduction</a:t>
            </a:r>
            <a:endParaRPr sz="4000" b="1" i="0" u="none" strike="noStrike" cap="none">
              <a:solidFill>
                <a:srgbClr val="E36C09"/>
              </a:solidFill>
              <a:latin typeface="Calibri"/>
              <a:ea typeface="Calibri"/>
              <a:cs typeface="Calibri"/>
              <a:sym typeface="Calibri"/>
            </a:endParaRPr>
          </a:p>
        </p:txBody>
      </p:sp>
      <p:sp>
        <p:nvSpPr>
          <p:cNvPr id="106" name="Google Shape;106;p14"/>
          <p:cNvSpPr/>
          <p:nvPr/>
        </p:nvSpPr>
        <p:spPr>
          <a:xfrm>
            <a:off x="304800" y="1066928"/>
            <a:ext cx="8610600" cy="526224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It is normal to commit mistakes in programming that prompts unusual conditions called </a:t>
            </a:r>
            <a:r>
              <a:rPr lang="en-IN" sz="2800" b="1" i="0" u="none" strike="noStrike" cap="none">
                <a:solidFill>
                  <a:schemeClr val="dk1"/>
                </a:solidFill>
                <a:latin typeface="Calibri"/>
                <a:ea typeface="Calibri"/>
                <a:cs typeface="Calibri"/>
                <a:sym typeface="Calibri"/>
              </a:rPr>
              <a:t>errors</a:t>
            </a:r>
            <a:r>
              <a:rPr lang="en-IN" sz="2800" b="0" i="0" u="none" strike="noStrike" cap="none">
                <a:solidFill>
                  <a:schemeClr val="dk1"/>
                </a:solidFill>
                <a:latin typeface="Calibri"/>
                <a:ea typeface="Calibri"/>
                <a:cs typeface="Calibri"/>
                <a:sym typeface="Calibri"/>
              </a:rPr>
              <a:t>. These errors are classified as:</a:t>
            </a:r>
            <a:endParaRPr sz="2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Syntax Errors</a:t>
            </a:r>
            <a:r>
              <a:rPr lang="en-IN" sz="2800" b="0" i="0" u="none" strike="noStrike" cap="none">
                <a:solidFill>
                  <a:schemeClr val="dk1"/>
                </a:solidFill>
                <a:latin typeface="Calibri"/>
                <a:ea typeface="Calibri"/>
                <a:cs typeface="Calibri"/>
                <a:sym typeface="Calibri"/>
              </a:rPr>
              <a:t> - Errors that occur when you </a:t>
            </a:r>
            <a:r>
              <a:rPr lang="en-IN" sz="2800" b="1" i="0" u="none" strike="noStrike" cap="none">
                <a:solidFill>
                  <a:schemeClr val="dk1"/>
                </a:solidFill>
                <a:latin typeface="Calibri"/>
                <a:ea typeface="Calibri"/>
                <a:cs typeface="Calibri"/>
                <a:sym typeface="Calibri"/>
              </a:rPr>
              <a:t>violate</a:t>
            </a:r>
            <a:r>
              <a:rPr lang="en-IN" sz="2800" b="0" i="0" u="none" strike="noStrike" cap="none">
                <a:solidFill>
                  <a:schemeClr val="dk1"/>
                </a:solidFill>
                <a:latin typeface="Calibri"/>
                <a:ea typeface="Calibri"/>
                <a:cs typeface="Calibri"/>
                <a:sym typeface="Calibri"/>
              </a:rPr>
              <a:t> the </a:t>
            </a:r>
            <a:r>
              <a:rPr lang="en-IN" sz="2800" b="1" i="0" u="none" strike="noStrike" cap="none">
                <a:solidFill>
                  <a:schemeClr val="dk1"/>
                </a:solidFill>
                <a:latin typeface="Calibri"/>
                <a:ea typeface="Calibri"/>
                <a:cs typeface="Calibri"/>
                <a:sym typeface="Calibri"/>
              </a:rPr>
              <a:t>rules </a:t>
            </a:r>
            <a:r>
              <a:rPr lang="en-IN" sz="2800" b="0" i="0" u="none" strike="noStrike" cap="none">
                <a:solidFill>
                  <a:schemeClr val="dk1"/>
                </a:solidFill>
                <a:latin typeface="Calibri"/>
                <a:ea typeface="Calibri"/>
                <a:cs typeface="Calibri"/>
                <a:sym typeface="Calibri"/>
              </a:rPr>
              <a:t>of writing C++ syntax, e.g, missing paranthesis</a:t>
            </a:r>
            <a:endParaRPr/>
          </a:p>
          <a:p>
            <a:pPr marL="342900" marR="0" lvl="0" indent="-342900" algn="just" rtl="0">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Logical Errors</a:t>
            </a:r>
            <a:r>
              <a:rPr lang="en-IN" sz="2800" b="0" i="0" u="none" strike="noStrike" cap="none">
                <a:solidFill>
                  <a:schemeClr val="dk1"/>
                </a:solidFill>
                <a:latin typeface="Calibri"/>
                <a:ea typeface="Calibri"/>
                <a:cs typeface="Calibri"/>
                <a:sym typeface="Calibri"/>
              </a:rPr>
              <a:t> - These errors solely depend on the </a:t>
            </a:r>
            <a:r>
              <a:rPr lang="en-IN" sz="2800" b="1" i="0" u="none" strike="noStrike" cap="none">
                <a:solidFill>
                  <a:schemeClr val="dk1"/>
                </a:solidFill>
                <a:latin typeface="Calibri"/>
                <a:ea typeface="Calibri"/>
                <a:cs typeface="Calibri"/>
                <a:sym typeface="Calibri"/>
              </a:rPr>
              <a:t>logical thinking </a:t>
            </a:r>
            <a:r>
              <a:rPr lang="en-IN" sz="2800" b="0" i="0" u="none" strike="noStrike" cap="none">
                <a:solidFill>
                  <a:schemeClr val="dk1"/>
                </a:solidFill>
                <a:latin typeface="Calibri"/>
                <a:ea typeface="Calibri"/>
                <a:cs typeface="Calibri"/>
                <a:sym typeface="Calibri"/>
              </a:rPr>
              <a:t>of the programmers. </a:t>
            </a:r>
            <a:endParaRPr/>
          </a:p>
          <a:p>
            <a:pPr marL="342900" marR="0" lvl="0" indent="-342900" algn="just" rtl="0">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Runtime Errors</a:t>
            </a:r>
            <a:r>
              <a:rPr lang="en-IN" sz="2800" b="0" i="0" u="none" strike="noStrike" cap="none">
                <a:solidFill>
                  <a:schemeClr val="dk1"/>
                </a:solidFill>
                <a:latin typeface="Calibri"/>
                <a:ea typeface="Calibri"/>
                <a:cs typeface="Calibri"/>
                <a:sym typeface="Calibri"/>
              </a:rPr>
              <a:t> - Errors which occur during program </a:t>
            </a:r>
            <a:r>
              <a:rPr lang="en-IN" sz="2800" b="1" i="0" u="none" strike="noStrike" cap="none">
                <a:solidFill>
                  <a:schemeClr val="dk1"/>
                </a:solidFill>
                <a:latin typeface="Calibri"/>
                <a:ea typeface="Calibri"/>
                <a:cs typeface="Calibri"/>
                <a:sym typeface="Calibri"/>
              </a:rPr>
              <a:t>execution(run-time)</a:t>
            </a:r>
            <a:r>
              <a:rPr lang="en-IN" sz="2800" b="0" i="0" u="none" strike="noStrike" cap="none">
                <a:solidFill>
                  <a:schemeClr val="dk1"/>
                </a:solidFill>
                <a:latin typeface="Calibri"/>
                <a:ea typeface="Calibri"/>
                <a:cs typeface="Calibri"/>
                <a:sym typeface="Calibri"/>
              </a:rPr>
              <a:t> after successful compilation are called run-time errors, e.g, division by zero</a:t>
            </a:r>
            <a:endParaRPr/>
          </a:p>
          <a:p>
            <a:pPr marL="342900" marR="0" lvl="0" indent="-342900" algn="just" rtl="0">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Semantic errors</a:t>
            </a:r>
            <a:r>
              <a:rPr lang="en-IN" sz="2800" b="0" i="0" u="none" strike="noStrike" cap="none">
                <a:solidFill>
                  <a:schemeClr val="dk1"/>
                </a:solidFill>
                <a:latin typeface="Calibri"/>
                <a:ea typeface="Calibri"/>
                <a:cs typeface="Calibri"/>
                <a:sym typeface="Calibri"/>
              </a:rPr>
              <a:t> - Errors due to an </a:t>
            </a:r>
            <a:r>
              <a:rPr lang="en-IN" sz="2800" b="1" i="0" u="none" strike="noStrike" cap="none">
                <a:solidFill>
                  <a:schemeClr val="dk1"/>
                </a:solidFill>
                <a:latin typeface="Calibri"/>
                <a:ea typeface="Calibri"/>
                <a:cs typeface="Calibri"/>
                <a:sym typeface="Calibri"/>
              </a:rPr>
              <a:t>improper use of program statements</a:t>
            </a:r>
            <a:endParaRPr/>
          </a:p>
        </p:txBody>
      </p:sp>
    </p:spTree>
    <p:extLst>
      <p:ext uri="{BB962C8B-B14F-4D97-AF65-F5344CB8AC3E}">
        <p14:creationId xmlns:p14="http://schemas.microsoft.com/office/powerpoint/2010/main" val="2752842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15"/>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3" name="Google Shape;113;p15"/>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4" name="Google Shape;114;p15"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15" name="Google Shape;115;p15"/>
          <p:cNvSpPr txBox="1"/>
          <p:nvPr/>
        </p:nvSpPr>
        <p:spPr>
          <a:xfrm>
            <a:off x="99695" y="-76200"/>
            <a:ext cx="8587105" cy="914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E36C09"/>
              </a:buClr>
              <a:buSzPts val="4000"/>
              <a:buFont typeface="Times New Roman"/>
              <a:buNone/>
            </a:pPr>
            <a:r>
              <a:rPr lang="en-IN" sz="4000" b="1" i="0" u="none" strike="noStrike" cap="none">
                <a:solidFill>
                  <a:srgbClr val="E36C09"/>
                </a:solidFill>
                <a:latin typeface="Times New Roman"/>
                <a:ea typeface="Times New Roman"/>
                <a:cs typeface="Times New Roman"/>
                <a:sym typeface="Times New Roman"/>
              </a:rPr>
              <a:t>Introduction</a:t>
            </a:r>
            <a:endParaRPr sz="4000" b="1" i="0" u="none" strike="noStrike" cap="none">
              <a:solidFill>
                <a:srgbClr val="E36C09"/>
              </a:solidFill>
              <a:latin typeface="Calibri"/>
              <a:ea typeface="Calibri"/>
              <a:cs typeface="Calibri"/>
              <a:sym typeface="Calibri"/>
            </a:endParaRPr>
          </a:p>
        </p:txBody>
      </p:sp>
      <p:sp>
        <p:nvSpPr>
          <p:cNvPr id="116" name="Google Shape;116;p15"/>
          <p:cNvSpPr/>
          <p:nvPr/>
        </p:nvSpPr>
        <p:spPr>
          <a:xfrm>
            <a:off x="304800" y="1066928"/>
            <a:ext cx="8610600" cy="439991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 </a:t>
            </a:r>
            <a:r>
              <a:rPr lang="en-IN" sz="2800" b="1" i="0" u="none" strike="noStrike" cap="none">
                <a:solidFill>
                  <a:schemeClr val="dk1"/>
                </a:solidFill>
                <a:latin typeface="Calibri"/>
                <a:ea typeface="Calibri"/>
                <a:cs typeface="Calibri"/>
                <a:sym typeface="Calibri"/>
              </a:rPr>
              <a:t>errors</a:t>
            </a:r>
            <a:r>
              <a:rPr lang="en-IN" sz="2800" b="0" i="0" u="none" strike="noStrike" cap="none">
                <a:solidFill>
                  <a:schemeClr val="dk1"/>
                </a:solidFill>
                <a:latin typeface="Calibri"/>
                <a:ea typeface="Calibri"/>
                <a:cs typeface="Calibri"/>
                <a:sym typeface="Calibri"/>
              </a:rPr>
              <a:t> that occur at </a:t>
            </a:r>
            <a:r>
              <a:rPr lang="en-IN" sz="2800" b="1" i="0" u="none" strike="noStrike" cap="none">
                <a:solidFill>
                  <a:schemeClr val="dk1"/>
                </a:solidFill>
                <a:latin typeface="Calibri"/>
                <a:ea typeface="Calibri"/>
                <a:cs typeface="Calibri"/>
                <a:sym typeface="Calibri"/>
              </a:rPr>
              <a:t>run-time</a:t>
            </a:r>
            <a:r>
              <a:rPr lang="en-IN" sz="2800" b="0" i="0" u="none" strike="noStrike" cap="none">
                <a:solidFill>
                  <a:schemeClr val="dk1"/>
                </a:solidFill>
                <a:latin typeface="Calibri"/>
                <a:ea typeface="Calibri"/>
                <a:cs typeface="Calibri"/>
                <a:sym typeface="Calibri"/>
              </a:rPr>
              <a:t> are known as </a:t>
            </a:r>
            <a:r>
              <a:rPr lang="en-IN" sz="2800" b="1" i="0" u="none" strike="noStrike" cap="none">
                <a:solidFill>
                  <a:schemeClr val="dk1"/>
                </a:solidFill>
                <a:latin typeface="Calibri"/>
                <a:ea typeface="Calibri"/>
                <a:cs typeface="Calibri"/>
                <a:sym typeface="Calibri"/>
              </a:rPr>
              <a:t>exceptions.</a:t>
            </a:r>
            <a:r>
              <a:rPr lang="en-IN" sz="2800" b="0" i="0" u="none" strike="noStrike" cap="none">
                <a:solidFill>
                  <a:schemeClr val="dk1"/>
                </a:solidFill>
                <a:latin typeface="Calibri"/>
                <a:ea typeface="Calibri"/>
                <a:cs typeface="Calibri"/>
                <a:sym typeface="Calibri"/>
              </a:rPr>
              <a:t> </a:t>
            </a:r>
            <a:endParaRPr/>
          </a:p>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They occur due to different conditions such as division by zero, accessing an element out of bounds of an array, unable to open a file, running out of memory and so on</a:t>
            </a:r>
            <a:endParaRPr/>
          </a:p>
          <a:p>
            <a:pPr marL="342900" marR="0" lvl="0" indent="-342900" algn="just" rtl="0">
              <a:spcBef>
                <a:spcPts val="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Exception Handling</a:t>
            </a:r>
            <a:r>
              <a:rPr lang="en-IN" sz="2800" b="0" i="0" u="none" strike="noStrike" cap="none">
                <a:solidFill>
                  <a:schemeClr val="dk1"/>
                </a:solidFill>
                <a:latin typeface="Calibri"/>
                <a:ea typeface="Calibri"/>
                <a:cs typeface="Calibri"/>
                <a:sym typeface="Calibri"/>
              </a:rPr>
              <a:t> in C++ is defined as a </a:t>
            </a:r>
            <a:r>
              <a:rPr lang="en-IN" sz="2800" b="1" i="0" u="none" strike="noStrike" cap="none">
                <a:solidFill>
                  <a:schemeClr val="dk1"/>
                </a:solidFill>
                <a:latin typeface="Calibri"/>
                <a:ea typeface="Calibri"/>
                <a:cs typeface="Calibri"/>
                <a:sym typeface="Calibri"/>
              </a:rPr>
              <a:t>method</a:t>
            </a:r>
            <a:r>
              <a:rPr lang="en-IN" sz="2800" b="0" i="0" u="none" strike="noStrike" cap="none">
                <a:solidFill>
                  <a:schemeClr val="dk1"/>
                </a:solidFill>
                <a:latin typeface="Calibri"/>
                <a:ea typeface="Calibri"/>
                <a:cs typeface="Calibri"/>
                <a:sym typeface="Calibri"/>
              </a:rPr>
              <a:t> that takes care of a surprising condition like runtime errors. </a:t>
            </a:r>
            <a:endParaRPr/>
          </a:p>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At whatever point a sudden situation happens, there is a movement of the program control to a unique function known as </a:t>
            </a:r>
            <a:r>
              <a:rPr lang="en-IN" sz="2800" b="1" i="0" u="none" strike="noStrike" cap="none">
                <a:solidFill>
                  <a:schemeClr val="dk1"/>
                </a:solidFill>
                <a:latin typeface="Calibri"/>
                <a:ea typeface="Calibri"/>
                <a:cs typeface="Calibri"/>
                <a:sym typeface="Calibri"/>
              </a:rPr>
              <a:t>Handlers</a:t>
            </a:r>
            <a:r>
              <a:rPr lang="en-IN" sz="28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00883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Types of Templates</a:t>
            </a:r>
          </a:p>
        </p:txBody>
      </p:sp>
      <p:sp>
        <p:nvSpPr>
          <p:cNvPr id="7" name="Rectangle 6"/>
          <p:cNvSpPr/>
          <p:nvPr/>
        </p:nvSpPr>
        <p:spPr>
          <a:xfrm>
            <a:off x="304800" y="1997838"/>
            <a:ext cx="8610600" cy="3970318"/>
          </a:xfrm>
          <a:prstGeom prst="rect">
            <a:avLst/>
          </a:prstGeom>
        </p:spPr>
        <p:txBody>
          <a:bodyPr wrap="square">
            <a:spAutoFit/>
          </a:bodyPr>
          <a:lstStyle/>
          <a:p>
            <a:pPr marL="457200" indent="-457200" algn="just">
              <a:buFont typeface="Arial" panose="020B0604020202020204" pitchFamily="34" charset="0"/>
              <a:buChar char="•"/>
            </a:pPr>
            <a:r>
              <a:rPr lang="en-IN" sz="2800" b="1" dirty="0">
                <a:cs typeface="Times New Roman" pitchFamily="18" charset="0"/>
              </a:rPr>
              <a:t>Function Template</a:t>
            </a:r>
          </a:p>
          <a:p>
            <a:pPr lvl="1" algn="just"/>
            <a:r>
              <a:rPr lang="en-IN" sz="2800" dirty="0">
                <a:cs typeface="Times New Roman" pitchFamily="18" charset="0"/>
              </a:rPr>
              <a:t>		A </a:t>
            </a:r>
            <a:r>
              <a:rPr lang="en-IN" sz="2800" i="1" dirty="0">
                <a:cs typeface="Times New Roman" pitchFamily="18" charset="0"/>
              </a:rPr>
              <a:t>function template</a:t>
            </a:r>
            <a:r>
              <a:rPr lang="en-IN" sz="2800" dirty="0">
                <a:cs typeface="Times New Roman" pitchFamily="18" charset="0"/>
              </a:rPr>
              <a:t> behaves like a function except that the template can have arguments of many different types</a:t>
            </a:r>
          </a:p>
          <a:p>
            <a:pPr marL="457200" indent="-457200" algn="just">
              <a:buFont typeface="Arial" panose="020B0604020202020204" pitchFamily="34" charset="0"/>
              <a:buChar char="•"/>
            </a:pPr>
            <a:r>
              <a:rPr lang="en-IN" sz="2800" b="1" dirty="0">
                <a:cs typeface="Times New Roman" pitchFamily="18" charset="0"/>
              </a:rPr>
              <a:t>Class Template</a:t>
            </a:r>
          </a:p>
          <a:p>
            <a:pPr lvl="1" algn="just"/>
            <a:r>
              <a:rPr lang="en-IN" sz="2800" dirty="0">
                <a:cs typeface="Times New Roman" pitchFamily="18" charset="0"/>
              </a:rPr>
              <a:t>		A class template provides a specification for generating classes based on parameters. </a:t>
            </a:r>
          </a:p>
          <a:p>
            <a:pPr lvl="1" algn="just"/>
            <a:r>
              <a:rPr lang="en-IN" sz="2800" dirty="0">
                <a:cs typeface="Times New Roman" pitchFamily="18" charset="0"/>
              </a:rPr>
              <a:t>Class templates are generally used to implement containers.</a:t>
            </a:r>
          </a:p>
        </p:txBody>
      </p:sp>
    </p:spTree>
    <p:extLst>
      <p:ext uri="{BB962C8B-B14F-4D97-AF65-F5344CB8AC3E}">
        <p14:creationId xmlns:p14="http://schemas.microsoft.com/office/powerpoint/2010/main" val="4078212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16"/>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3" name="Google Shape;123;p16"/>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4" name="Google Shape;124;p16"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25" name="Google Shape;125;p16"/>
          <p:cNvSpPr txBox="1"/>
          <p:nvPr/>
        </p:nvSpPr>
        <p:spPr>
          <a:xfrm>
            <a:off x="162560" y="37465"/>
            <a:ext cx="5795010" cy="648335"/>
          </a:xfrm>
          <a:prstGeom prst="rect">
            <a:avLst/>
          </a:prstGeom>
          <a:noFill/>
          <a:ln>
            <a:noFill/>
          </a:ln>
        </p:spPr>
        <p:txBody>
          <a:bodyPr spcFirstLastPara="1" wrap="square" lIns="91425" tIns="45700" rIns="91425" bIns="45700" anchor="t" anchorCtr="0">
            <a:normAutofit fontScale="95000" lnSpcReduction="10000"/>
          </a:bodyPr>
          <a:lstStyle/>
          <a:p>
            <a:pPr marL="0" marR="0" lvl="0" indent="0" algn="l" rtl="0">
              <a:spcBef>
                <a:spcPts val="0"/>
              </a:spcBef>
              <a:spcAft>
                <a:spcPts val="0"/>
              </a:spcAft>
              <a:buClr>
                <a:srgbClr val="E36C09"/>
              </a:buClr>
              <a:buSzPct val="100000"/>
              <a:buFont typeface="Times New Roman"/>
              <a:buNone/>
            </a:pPr>
            <a:r>
              <a:rPr lang="en-IN" sz="4000" b="1" i="0" u="none" strike="noStrike" cap="none">
                <a:solidFill>
                  <a:srgbClr val="E36C09"/>
                </a:solidFill>
                <a:latin typeface="Times New Roman"/>
                <a:ea typeface="Times New Roman"/>
                <a:cs typeface="Times New Roman"/>
                <a:sym typeface="Times New Roman"/>
              </a:rPr>
              <a:t>Exceptions</a:t>
            </a:r>
            <a:endParaRPr sz="4000" b="1" i="0" u="none" strike="noStrike" cap="none">
              <a:solidFill>
                <a:srgbClr val="E36C09"/>
              </a:solidFill>
              <a:latin typeface="Calibri"/>
              <a:ea typeface="Calibri"/>
              <a:cs typeface="Calibri"/>
              <a:sym typeface="Calibri"/>
            </a:endParaRPr>
          </a:p>
        </p:txBody>
      </p:sp>
      <p:sp>
        <p:nvSpPr>
          <p:cNvPr id="126" name="Google Shape;126;p16"/>
          <p:cNvSpPr/>
          <p:nvPr/>
        </p:nvSpPr>
        <p:spPr>
          <a:xfrm>
            <a:off x="266700" y="1219328"/>
            <a:ext cx="8610600" cy="3970318"/>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Indicate problems that occur during a program’s execution </a:t>
            </a:r>
            <a:endParaRPr/>
          </a:p>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Occur infrequently</a:t>
            </a:r>
            <a:endParaRPr/>
          </a:p>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Exceptions provide a way to transfer control from one part of a program to another.</a:t>
            </a:r>
            <a:endParaRPr/>
          </a:p>
          <a:p>
            <a:pPr marL="342900" marR="0" lvl="0" indent="-3429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 C++ exception is a response to an exceptional circumstance that arises while a program is running, such as an attempt to divide by zero.</a:t>
            </a:r>
            <a:endParaRPr sz="2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0249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17"/>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3" name="Google Shape;133;p17"/>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4" name="Google Shape;134;p17"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35" name="Google Shape;135;p17"/>
          <p:cNvSpPr txBox="1"/>
          <p:nvPr/>
        </p:nvSpPr>
        <p:spPr>
          <a:xfrm>
            <a:off x="457200" y="0"/>
            <a:ext cx="6777355" cy="647700"/>
          </a:xfrm>
          <a:prstGeom prst="rect">
            <a:avLst/>
          </a:prstGeom>
          <a:noFill/>
          <a:ln>
            <a:noFill/>
          </a:ln>
        </p:spPr>
        <p:txBody>
          <a:bodyPr spcFirstLastPara="1" wrap="square" lIns="91425" tIns="45700" rIns="91425" bIns="45700" anchor="t" anchorCtr="0">
            <a:normAutofit fontScale="97500" lnSpcReduction="10000"/>
          </a:bodyPr>
          <a:lstStyle/>
          <a:p>
            <a:pPr marL="0" marR="0" lvl="0" indent="0" algn="l" rtl="0">
              <a:spcBef>
                <a:spcPts val="0"/>
              </a:spcBef>
              <a:spcAft>
                <a:spcPts val="0"/>
              </a:spcAft>
              <a:buClr>
                <a:srgbClr val="E36C09"/>
              </a:buClr>
              <a:buSzPct val="100000"/>
              <a:buFont typeface="Times New Roman"/>
              <a:buNone/>
            </a:pPr>
            <a:r>
              <a:rPr lang="en-IN" sz="4000" b="1" i="0" u="none" strike="noStrike" cap="none">
                <a:solidFill>
                  <a:srgbClr val="E36C09"/>
                </a:solidFill>
                <a:latin typeface="Times New Roman"/>
                <a:ea typeface="Times New Roman"/>
                <a:cs typeface="Times New Roman"/>
                <a:sym typeface="Times New Roman"/>
              </a:rPr>
              <a:t>Exception Handling </a:t>
            </a:r>
            <a:endParaRPr/>
          </a:p>
          <a:p>
            <a:pPr marL="0" marR="0" lvl="0" indent="0" algn="ctr" rtl="0">
              <a:spcBef>
                <a:spcPts val="0"/>
              </a:spcBef>
              <a:spcAft>
                <a:spcPts val="0"/>
              </a:spcAft>
              <a:buClr>
                <a:schemeClr val="dk1"/>
              </a:buClr>
              <a:buSzPct val="100000"/>
              <a:buFont typeface="Calibri"/>
              <a:buNone/>
            </a:pPr>
            <a:endParaRPr sz="4000" b="1" i="0" u="none" strike="noStrike" cap="none">
              <a:solidFill>
                <a:srgbClr val="E36C09"/>
              </a:solidFill>
              <a:latin typeface="Calibri"/>
              <a:ea typeface="Calibri"/>
              <a:cs typeface="Calibri"/>
              <a:sym typeface="Calibri"/>
            </a:endParaRPr>
          </a:p>
        </p:txBody>
      </p:sp>
      <p:sp>
        <p:nvSpPr>
          <p:cNvPr id="136" name="Google Shape;136;p17"/>
          <p:cNvSpPr txBox="1"/>
          <p:nvPr/>
        </p:nvSpPr>
        <p:spPr>
          <a:xfrm>
            <a:off x="533400" y="1085215"/>
            <a:ext cx="8239919" cy="52578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Can resolve exceptions </a:t>
            </a:r>
            <a:endParaRPr/>
          </a:p>
          <a:p>
            <a:pPr marL="800100" marR="0" lvl="1" indent="-342900" algn="l" rtl="0">
              <a:spcBef>
                <a:spcPts val="56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Allow a program to continue executing or </a:t>
            </a:r>
            <a:endParaRPr/>
          </a:p>
          <a:p>
            <a:pPr marL="800100" marR="0" lvl="1" indent="-342900" algn="l" rtl="0">
              <a:spcBef>
                <a:spcPts val="56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Notify the user of the problem and </a:t>
            </a:r>
            <a:endParaRPr/>
          </a:p>
          <a:p>
            <a:pPr marL="800100" marR="0" lvl="1" indent="-342900" algn="l" rtl="0">
              <a:spcBef>
                <a:spcPts val="56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Terminate the program in a controlled manner </a:t>
            </a:r>
            <a:endParaRPr/>
          </a:p>
          <a:p>
            <a:pPr marL="342900" marR="0" lvl="0" indent="-342900" algn="l" rtl="0">
              <a:spcBef>
                <a:spcPts val="56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Makes programs robust and fault-tolerant </a:t>
            </a:r>
            <a:endParaRPr/>
          </a:p>
          <a:p>
            <a:pPr marL="342900" marR="0" lvl="0" indent="-342900" algn="l" rtl="0">
              <a:spcBef>
                <a:spcPts val="56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Types </a:t>
            </a:r>
            <a:endParaRPr/>
          </a:p>
          <a:p>
            <a:pPr marL="800100" marR="0" lvl="1" indent="-342900" algn="l" rtl="0">
              <a:spcBef>
                <a:spcPts val="56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Synchronous exception </a:t>
            </a:r>
            <a:r>
              <a:rPr lang="en-IN" sz="2800" b="0" i="0" u="none" strike="noStrike" cap="none">
                <a:solidFill>
                  <a:schemeClr val="dk1"/>
                </a:solidFill>
                <a:latin typeface="Calibri"/>
                <a:ea typeface="Calibri"/>
                <a:cs typeface="Calibri"/>
                <a:sym typeface="Calibri"/>
              </a:rPr>
              <a:t>(out-of-range index, overflow)</a:t>
            </a:r>
            <a:endParaRPr/>
          </a:p>
          <a:p>
            <a:pPr marL="800100" marR="0" lvl="1" indent="-342900" algn="l" rtl="0">
              <a:spcBef>
                <a:spcPts val="560"/>
              </a:spcBef>
              <a:spcAft>
                <a:spcPts val="0"/>
              </a:spcAft>
              <a:buClr>
                <a:schemeClr val="dk1"/>
              </a:buClr>
              <a:buSzPts val="2800"/>
              <a:buFont typeface="Arial"/>
              <a:buChar char="•"/>
            </a:pPr>
            <a:r>
              <a:rPr lang="en-IN" sz="2800" b="1" i="0" u="none" strike="noStrike" cap="none">
                <a:solidFill>
                  <a:schemeClr val="dk1"/>
                </a:solidFill>
                <a:latin typeface="Calibri"/>
                <a:ea typeface="Calibri"/>
                <a:cs typeface="Calibri"/>
                <a:sym typeface="Calibri"/>
              </a:rPr>
              <a:t>Asynchronous exception </a:t>
            </a:r>
            <a:r>
              <a:rPr lang="en-IN" sz="2800" b="0" i="0" u="none" strike="noStrike" cap="none">
                <a:solidFill>
                  <a:schemeClr val="dk1"/>
                </a:solidFill>
                <a:latin typeface="Calibri"/>
                <a:ea typeface="Calibri"/>
                <a:cs typeface="Calibri"/>
                <a:sym typeface="Calibri"/>
              </a:rPr>
              <a:t>(keyboard interrupts)</a:t>
            </a:r>
            <a:endParaRPr/>
          </a:p>
        </p:txBody>
      </p:sp>
    </p:spTree>
    <p:extLst>
      <p:ext uri="{BB962C8B-B14F-4D97-AF65-F5344CB8AC3E}">
        <p14:creationId xmlns:p14="http://schemas.microsoft.com/office/powerpoint/2010/main" val="85735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18"/>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3" name="Google Shape;143;p18"/>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8"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45" name="Google Shape;145;p18"/>
          <p:cNvSpPr txBox="1"/>
          <p:nvPr/>
        </p:nvSpPr>
        <p:spPr>
          <a:xfrm>
            <a:off x="76200" y="-4445"/>
            <a:ext cx="8229600" cy="659765"/>
          </a:xfrm>
          <a:prstGeom prst="rect">
            <a:avLst/>
          </a:prstGeom>
          <a:noFill/>
          <a:ln>
            <a:noFill/>
          </a:ln>
        </p:spPr>
        <p:txBody>
          <a:bodyPr spcFirstLastPara="1" wrap="square" lIns="91425" tIns="45700" rIns="91425" bIns="45700" anchor="t" anchorCtr="0">
            <a:normAutofit fontScale="95000" lnSpcReduction="10000"/>
          </a:bodyPr>
          <a:lstStyle/>
          <a:p>
            <a:pPr marL="0" marR="0" lvl="0" indent="0" algn="l" rtl="0">
              <a:spcBef>
                <a:spcPts val="0"/>
              </a:spcBef>
              <a:spcAft>
                <a:spcPts val="0"/>
              </a:spcAft>
              <a:buClr>
                <a:srgbClr val="E36C09"/>
              </a:buClr>
              <a:buSzPct val="100000"/>
              <a:buFont typeface="Times New Roman"/>
              <a:buNone/>
            </a:pPr>
            <a:r>
              <a:rPr lang="en-IN" sz="4000" b="1" i="0" u="none" strike="noStrike" cap="none">
                <a:solidFill>
                  <a:srgbClr val="E36C09"/>
                </a:solidFill>
                <a:latin typeface="Times New Roman"/>
                <a:ea typeface="Times New Roman"/>
                <a:cs typeface="Times New Roman"/>
                <a:sym typeface="Times New Roman"/>
              </a:rPr>
              <a:t>Types of Exception</a:t>
            </a:r>
            <a:endParaRPr sz="4000" b="1" i="0" u="none" strike="noStrike" cap="none">
              <a:solidFill>
                <a:srgbClr val="E36C09"/>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ct val="100000"/>
              <a:buFont typeface="Calibri"/>
              <a:buNone/>
            </a:pPr>
            <a:endParaRPr sz="4000" b="1" i="0" u="none" strike="noStrike" cap="none">
              <a:solidFill>
                <a:srgbClr val="E36C09"/>
              </a:solidFill>
              <a:latin typeface="Calibri"/>
              <a:ea typeface="Calibri"/>
              <a:cs typeface="Calibri"/>
              <a:sym typeface="Calibri"/>
            </a:endParaRPr>
          </a:p>
        </p:txBody>
      </p:sp>
      <p:sp>
        <p:nvSpPr>
          <p:cNvPr id="146" name="Google Shape;146;p18"/>
          <p:cNvSpPr/>
          <p:nvPr/>
        </p:nvSpPr>
        <p:spPr>
          <a:xfrm>
            <a:off x="304800" y="1997838"/>
            <a:ext cx="8610600" cy="2031325"/>
          </a:xfrm>
          <a:prstGeom prst="rect">
            <a:avLst/>
          </a:prstGeom>
          <a:noFill/>
          <a:ln>
            <a:noFill/>
          </a:ln>
        </p:spPr>
        <p:txBody>
          <a:bodyPr spcFirstLastPara="1" wrap="square" lIns="91425" tIns="45700" rIns="91425" bIns="45700" anchor="t" anchorCtr="0">
            <a:noAutofit/>
          </a:bodyPr>
          <a:lstStyle/>
          <a:p>
            <a:pPr marL="457200" marR="0" lvl="1" indent="0" algn="just" rtl="0">
              <a:lnSpc>
                <a:spcPct val="90000"/>
              </a:lnSpc>
              <a:spcBef>
                <a:spcPts val="0"/>
              </a:spcBef>
              <a:spcAft>
                <a:spcPts val="0"/>
              </a:spcAft>
              <a:buNone/>
            </a:pPr>
            <a:r>
              <a:rPr lang="en-IN" sz="2800" b="0" i="0" u="none" strike="noStrike" cap="none">
                <a:solidFill>
                  <a:schemeClr val="dk1"/>
                </a:solidFill>
                <a:latin typeface="Calibri"/>
                <a:ea typeface="Calibri"/>
                <a:cs typeface="Calibri"/>
                <a:sym typeface="Calibri"/>
              </a:rPr>
              <a:t>Two types of exception:</a:t>
            </a:r>
            <a:endParaRPr/>
          </a:p>
          <a:p>
            <a:pPr marL="457200" marR="0" lvl="1" indent="0" algn="just" rtl="0">
              <a:lnSpc>
                <a:spcPct val="90000"/>
              </a:lnSpc>
              <a:spcBef>
                <a:spcPts val="0"/>
              </a:spcBef>
              <a:spcAft>
                <a:spcPts val="0"/>
              </a:spcAft>
              <a:buNone/>
            </a:pPr>
            <a:endParaRPr sz="2800" b="0" i="0" u="none" strike="noStrike" cap="none">
              <a:solidFill>
                <a:schemeClr val="dk1"/>
              </a:solidFill>
              <a:latin typeface="Calibri"/>
              <a:ea typeface="Calibri"/>
              <a:cs typeface="Calibri"/>
              <a:sym typeface="Calibri"/>
            </a:endParaRPr>
          </a:p>
          <a:p>
            <a:pPr marL="457200" marR="0" lvl="1" indent="0" algn="just" rtl="0">
              <a:lnSpc>
                <a:spcPct val="90000"/>
              </a:lnSpc>
              <a:spcBef>
                <a:spcPts val="0"/>
              </a:spcBef>
              <a:spcAft>
                <a:spcPts val="0"/>
              </a:spcAft>
              <a:buNone/>
            </a:pPr>
            <a:r>
              <a:rPr lang="en-IN" sz="2800" b="0" i="0" u="none" strike="noStrike" cap="none">
                <a:solidFill>
                  <a:schemeClr val="dk1"/>
                </a:solidFill>
                <a:latin typeface="Calibri"/>
                <a:ea typeface="Calibri"/>
                <a:cs typeface="Calibri"/>
                <a:sym typeface="Calibri"/>
              </a:rPr>
              <a:t>			Synchronous Exceptions</a:t>
            </a:r>
            <a:endParaRPr/>
          </a:p>
          <a:p>
            <a:pPr marL="457200" marR="0" lvl="1" indent="0" algn="just" rtl="0">
              <a:lnSpc>
                <a:spcPct val="90000"/>
              </a:lnSpc>
              <a:spcBef>
                <a:spcPts val="0"/>
              </a:spcBef>
              <a:spcAft>
                <a:spcPts val="0"/>
              </a:spcAft>
              <a:buNone/>
            </a:pPr>
            <a:r>
              <a:rPr lang="en-IN" sz="2800" b="0" i="0" u="none" strike="noStrike" cap="none">
                <a:solidFill>
                  <a:schemeClr val="dk1"/>
                </a:solidFill>
                <a:latin typeface="Calibri"/>
                <a:ea typeface="Calibri"/>
                <a:cs typeface="Calibri"/>
                <a:sym typeface="Calibri"/>
              </a:rPr>
              <a:t>			Asynchronous Exceptions</a:t>
            </a:r>
            <a:endParaRPr/>
          </a:p>
          <a:p>
            <a:pPr marL="457200" marR="0" lvl="1" indent="0" algn="just" rtl="0">
              <a:lnSpc>
                <a:spcPct val="90000"/>
              </a:lnSpc>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265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2" name="Google Shape;152;p19"/>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3" name="Google Shape;153;p19"/>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54" name="Google Shape;154;p19"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55" name="Google Shape;155;p19"/>
          <p:cNvSpPr txBox="1"/>
          <p:nvPr/>
        </p:nvSpPr>
        <p:spPr>
          <a:xfrm>
            <a:off x="0" y="-33020"/>
            <a:ext cx="8229600" cy="642620"/>
          </a:xfrm>
          <a:prstGeom prst="rect">
            <a:avLst/>
          </a:prstGeom>
          <a:noFill/>
          <a:ln>
            <a:noFill/>
          </a:ln>
        </p:spPr>
        <p:txBody>
          <a:bodyPr spcFirstLastPara="1" wrap="square" lIns="91425" tIns="45700" rIns="91425" bIns="45700" anchor="t" anchorCtr="0">
            <a:normAutofit fontScale="97500" lnSpcReduction="10000"/>
          </a:bodyPr>
          <a:lstStyle/>
          <a:p>
            <a:pPr marL="0" marR="0" lvl="0" indent="0" algn="l" rtl="0">
              <a:spcBef>
                <a:spcPts val="0"/>
              </a:spcBef>
              <a:spcAft>
                <a:spcPts val="0"/>
              </a:spcAft>
              <a:buClr>
                <a:srgbClr val="E36C09"/>
              </a:buClr>
              <a:buSzPct val="100000"/>
              <a:buFont typeface="Times New Roman"/>
              <a:buNone/>
            </a:pPr>
            <a:r>
              <a:rPr lang="en-IN" sz="4000" b="1" i="0" u="none" strike="noStrike" cap="none">
                <a:solidFill>
                  <a:srgbClr val="E36C09"/>
                </a:solidFill>
                <a:latin typeface="Times New Roman"/>
                <a:ea typeface="Times New Roman"/>
                <a:cs typeface="Times New Roman"/>
                <a:sym typeface="Times New Roman"/>
              </a:rPr>
              <a:t>Synchronous Exceptions</a:t>
            </a:r>
            <a:endParaRPr/>
          </a:p>
          <a:p>
            <a:pPr marL="0" marR="0" lvl="0" indent="0" algn="l" rtl="0">
              <a:spcBef>
                <a:spcPts val="0"/>
              </a:spcBef>
              <a:spcAft>
                <a:spcPts val="0"/>
              </a:spcAft>
              <a:buClr>
                <a:schemeClr val="dk1"/>
              </a:buClr>
              <a:buSzPct val="100000"/>
              <a:buFont typeface="Calibri"/>
              <a:buNone/>
            </a:pPr>
            <a:endParaRPr sz="4000" b="1" i="0" u="none" strike="noStrike" cap="none">
              <a:solidFill>
                <a:srgbClr val="E36C09"/>
              </a:solidFill>
              <a:latin typeface="Calibri"/>
              <a:ea typeface="Calibri"/>
              <a:cs typeface="Calibri"/>
              <a:sym typeface="Calibri"/>
            </a:endParaRPr>
          </a:p>
        </p:txBody>
      </p:sp>
      <p:sp>
        <p:nvSpPr>
          <p:cNvPr id="156" name="Google Shape;156;p19"/>
          <p:cNvSpPr/>
          <p:nvPr/>
        </p:nvSpPr>
        <p:spPr>
          <a:xfrm>
            <a:off x="228600" y="1371728"/>
            <a:ext cx="8610600" cy="3925570"/>
          </a:xfrm>
          <a:prstGeom prst="rect">
            <a:avLst/>
          </a:prstGeom>
          <a:noFill/>
          <a:ln>
            <a:noFill/>
          </a:ln>
        </p:spPr>
        <p:txBody>
          <a:bodyPr spcFirstLastPara="1" wrap="square" lIns="91425" tIns="45700" rIns="91425" bIns="45700" anchor="t" anchorCtr="0">
            <a:noAutofit/>
          </a:bodyPr>
          <a:lstStyle/>
          <a:p>
            <a:pPr marL="0" marR="0" lvl="0" indent="-177800" algn="just"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Occur during the program execution due to some fault in the input data or technique that is not suitable to handle the current class of data, within the program .</a:t>
            </a:r>
            <a:endParaRPr/>
          </a:p>
          <a:p>
            <a:pPr marL="0" marR="0" lvl="0" indent="0" algn="just" rtl="0">
              <a:spcBef>
                <a:spcPts val="0"/>
              </a:spcBef>
              <a:spcAft>
                <a:spcPts val="0"/>
              </a:spcAft>
              <a:buNone/>
            </a:pPr>
            <a:r>
              <a:rPr lang="en-IN" sz="2800" b="0" i="0" u="none" strike="noStrike" cap="none">
                <a:solidFill>
                  <a:schemeClr val="dk1"/>
                </a:solidFill>
                <a:latin typeface="Times New Roman"/>
                <a:ea typeface="Times New Roman"/>
                <a:cs typeface="Times New Roman"/>
                <a:sym typeface="Times New Roman"/>
              </a:rPr>
              <a:t>  </a:t>
            </a:r>
            <a:endParaRPr/>
          </a:p>
          <a:p>
            <a:pPr marL="0" marR="0" lvl="0" indent="-177800" algn="just"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For example: </a:t>
            </a:r>
            <a:endParaRPr/>
          </a:p>
          <a:p>
            <a:pPr marL="457200" marR="0" lvl="1" indent="-177800" algn="just"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Errors such as out of range</a:t>
            </a:r>
            <a:endParaRPr/>
          </a:p>
          <a:p>
            <a:pPr marL="457200" marR="0" lvl="1" indent="-177800" algn="just"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Overflow</a:t>
            </a:r>
            <a:endParaRPr/>
          </a:p>
          <a:p>
            <a:pPr marL="457200" marR="0" lvl="1" indent="-177800" algn="just"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Underflow and so on </a:t>
            </a:r>
            <a:endParaRPr/>
          </a:p>
          <a:p>
            <a:pPr marL="457200" marR="0" lvl="1" indent="0" algn="just" rtl="0">
              <a:lnSpc>
                <a:spcPct val="90000"/>
              </a:lnSpc>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5300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0" y="609600"/>
            <a:ext cx="9144000" cy="45720"/>
          </a:xfrm>
          <a:prstGeom prst="rect">
            <a:avLst/>
          </a:prstGeom>
          <a:solidFill>
            <a:srgbClr val="EED126"/>
          </a:solidFill>
          <a:ln w="25400" cap="flat" cmpd="sng">
            <a:solidFill>
              <a:srgbClr val="EED12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20"/>
          <p:cNvSpPr/>
          <p:nvPr/>
        </p:nvSpPr>
        <p:spPr>
          <a:xfrm>
            <a:off x="0" y="731520"/>
            <a:ext cx="9144000" cy="182880"/>
          </a:xfrm>
          <a:prstGeom prst="rect">
            <a:avLst/>
          </a:prstGeom>
          <a:gradFill>
            <a:gsLst>
              <a:gs pos="0">
                <a:srgbClr val="BABABA"/>
              </a:gs>
              <a:gs pos="35000">
                <a:srgbClr val="CFCFCF"/>
              </a:gs>
              <a:gs pos="100000">
                <a:srgbClr val="EDEDED"/>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3" name="Google Shape;163;p20"/>
          <p:cNvSpPr/>
          <p:nvPr/>
        </p:nvSpPr>
        <p:spPr>
          <a:xfrm>
            <a:off x="5029200" y="457200"/>
            <a:ext cx="10668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4" name="Google Shape;164;p20" descr="pngfind.com-kingpin-png-4152286 (1).png"/>
          <p:cNvPicPr preferRelativeResize="0"/>
          <p:nvPr/>
        </p:nvPicPr>
        <p:blipFill rotWithShape="1">
          <a:blip r:embed="rId3">
            <a:alphaModFix/>
          </a:blip>
          <a:srcRect/>
          <a:stretch/>
        </p:blipFill>
        <p:spPr>
          <a:xfrm>
            <a:off x="4953000" y="457200"/>
            <a:ext cx="1219200" cy="533400"/>
          </a:xfrm>
          <a:prstGeom prst="rect">
            <a:avLst/>
          </a:prstGeom>
          <a:noFill/>
          <a:ln>
            <a:noFill/>
          </a:ln>
        </p:spPr>
      </p:pic>
      <p:sp>
        <p:nvSpPr>
          <p:cNvPr id="165" name="Google Shape;165;p20"/>
          <p:cNvSpPr txBox="1"/>
          <p:nvPr/>
        </p:nvSpPr>
        <p:spPr>
          <a:xfrm>
            <a:off x="76200" y="0"/>
            <a:ext cx="8229600" cy="628015"/>
          </a:xfrm>
          <a:prstGeom prst="rect">
            <a:avLst/>
          </a:prstGeom>
          <a:noFill/>
          <a:ln>
            <a:noFill/>
          </a:ln>
        </p:spPr>
        <p:txBody>
          <a:bodyPr spcFirstLastPara="1" wrap="square" lIns="91425" tIns="45700" rIns="91425" bIns="45700" anchor="t" anchorCtr="0">
            <a:normAutofit fontScale="95000" lnSpcReduction="10000"/>
          </a:bodyPr>
          <a:lstStyle/>
          <a:p>
            <a:pPr marL="0" marR="0" lvl="0" indent="0" algn="l" rtl="0">
              <a:spcBef>
                <a:spcPts val="0"/>
              </a:spcBef>
              <a:spcAft>
                <a:spcPts val="0"/>
              </a:spcAft>
              <a:buClr>
                <a:srgbClr val="E36C09"/>
              </a:buClr>
              <a:buSzPct val="100000"/>
              <a:buFont typeface="Times New Roman"/>
              <a:buNone/>
            </a:pPr>
            <a:r>
              <a:rPr lang="en-IN" sz="4000" b="1" i="0" u="none" strike="noStrike" cap="none">
                <a:solidFill>
                  <a:srgbClr val="E36C09"/>
                </a:solidFill>
                <a:latin typeface="Times New Roman"/>
                <a:ea typeface="Times New Roman"/>
                <a:cs typeface="Times New Roman"/>
                <a:sym typeface="Times New Roman"/>
              </a:rPr>
              <a:t>Asynchronous Exceptions</a:t>
            </a:r>
            <a:endParaRPr/>
          </a:p>
          <a:p>
            <a:pPr marL="0" marR="0" lvl="0" indent="0" algn="l" rtl="0">
              <a:spcBef>
                <a:spcPts val="0"/>
              </a:spcBef>
              <a:spcAft>
                <a:spcPts val="0"/>
              </a:spcAft>
              <a:buClr>
                <a:schemeClr val="dk1"/>
              </a:buClr>
              <a:buSzPct val="100000"/>
              <a:buFont typeface="Calibri"/>
              <a:buNone/>
            </a:pPr>
            <a:endParaRPr sz="4000" b="1" i="0" u="none" strike="noStrike" cap="none">
              <a:solidFill>
                <a:srgbClr val="E36C09"/>
              </a:solidFill>
              <a:latin typeface="Calibri"/>
              <a:ea typeface="Calibri"/>
              <a:cs typeface="Calibri"/>
              <a:sym typeface="Calibri"/>
            </a:endParaRPr>
          </a:p>
        </p:txBody>
      </p:sp>
      <p:sp>
        <p:nvSpPr>
          <p:cNvPr id="166" name="Google Shape;166;p20"/>
          <p:cNvSpPr/>
          <p:nvPr/>
        </p:nvSpPr>
        <p:spPr>
          <a:xfrm>
            <a:off x="228600" y="1219328"/>
            <a:ext cx="8610600" cy="47872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Char char="•"/>
            </a:pPr>
            <a:r>
              <a:rPr lang="en-IN" sz="2400" b="0" i="0" u="none" strike="noStrike" cap="none">
                <a:solidFill>
                  <a:schemeClr val="dk1"/>
                </a:solidFill>
                <a:latin typeface="Times New Roman"/>
                <a:ea typeface="Times New Roman"/>
                <a:cs typeface="Times New Roman"/>
                <a:sym typeface="Times New Roman"/>
              </a:rPr>
              <a:t> </a:t>
            </a:r>
            <a:r>
              <a:rPr lang="en-IN" sz="2800" b="0" i="0" u="none" strike="noStrike" cap="none">
                <a:solidFill>
                  <a:schemeClr val="dk1"/>
                </a:solidFill>
                <a:latin typeface="Times New Roman"/>
                <a:ea typeface="Times New Roman"/>
                <a:cs typeface="Times New Roman"/>
                <a:sym typeface="Times New Roman"/>
              </a:rPr>
              <a:t>Caused by events or faults unrelated (external) to the program and beyond the control of the program.</a:t>
            </a:r>
            <a:endParaRPr/>
          </a:p>
          <a:p>
            <a:pPr marL="0" marR="0" lvl="0" indent="0" algn="l" rtl="0">
              <a:spcBef>
                <a:spcPts val="0"/>
              </a:spcBef>
              <a:spcAft>
                <a:spcPts val="0"/>
              </a:spcAft>
              <a:buNone/>
            </a:pPr>
            <a:r>
              <a:rPr lang="en-IN" sz="2800" b="0" i="0" u="none" strike="noStrike" cap="none">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marL="0" marR="0" lvl="0" indent="-177800" algn="l" rtl="0">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 For example</a:t>
            </a:r>
            <a:endParaRPr/>
          </a:p>
          <a:p>
            <a:pPr marL="457200" marR="0" lvl="1" indent="-177800" algn="l"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errors such as keyboard interrupts</a:t>
            </a:r>
            <a:endParaRPr/>
          </a:p>
          <a:p>
            <a:pPr marL="457200" marR="0" lvl="1" indent="-177800" algn="l"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hardware malfunctions</a:t>
            </a:r>
            <a:endParaRPr/>
          </a:p>
          <a:p>
            <a:pPr marL="457200" marR="0" lvl="1" indent="-177800" algn="l" rtl="0">
              <a:spcBef>
                <a:spcPts val="0"/>
              </a:spcBef>
              <a:spcAft>
                <a:spcPts val="0"/>
              </a:spcAft>
              <a:buClr>
                <a:schemeClr val="dk1"/>
              </a:buClr>
              <a:buSzPts val="2800"/>
              <a:buFont typeface="Arial"/>
              <a:buChar char="•"/>
            </a:pPr>
            <a:r>
              <a:rPr lang="en-IN" sz="2800" b="0" i="0" u="none" strike="noStrike" cap="none">
                <a:solidFill>
                  <a:schemeClr val="dk1"/>
                </a:solidFill>
                <a:latin typeface="Times New Roman"/>
                <a:ea typeface="Times New Roman"/>
                <a:cs typeface="Times New Roman"/>
                <a:sym typeface="Times New Roman"/>
              </a:rPr>
              <a:t> disk failure and so 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 exception handling mechanism of C++ is designed to </a:t>
            </a:r>
            <a:r>
              <a:rPr lang="en-IN" sz="2800" b="1">
                <a:solidFill>
                  <a:schemeClr val="dk1"/>
                </a:solidFill>
                <a:latin typeface="Times New Roman"/>
                <a:ea typeface="Times New Roman"/>
                <a:cs typeface="Times New Roman"/>
                <a:sym typeface="Times New Roman"/>
              </a:rPr>
              <a:t>handle only synchronous exceptions</a:t>
            </a:r>
            <a:r>
              <a:rPr lang="en-IN" sz="2800">
                <a:solidFill>
                  <a:schemeClr val="dk1"/>
                </a:solidFill>
                <a:latin typeface="Times New Roman"/>
                <a:ea typeface="Times New Roman"/>
                <a:cs typeface="Times New Roman"/>
                <a:sym typeface="Times New Roman"/>
              </a:rPr>
              <a:t> within a program.</a:t>
            </a:r>
            <a:endParaRPr/>
          </a:p>
          <a:p>
            <a:pPr marL="457200" marR="0" lvl="1" indent="0" algn="just" rtl="0">
              <a:lnSpc>
                <a:spcPct val="90000"/>
              </a:lnSpc>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9024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p:nvPr/>
        </p:nvSpPr>
        <p:spPr>
          <a:xfrm>
            <a:off x="304800" y="1219200"/>
            <a:ext cx="8458200" cy="43999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Exceptions can occur at many levels:</a:t>
            </a:r>
            <a:endParaRPr/>
          </a:p>
          <a:p>
            <a:pPr marL="457200" marR="0" lvl="0" indent="-457200" algn="l" rtl="0">
              <a:spcBef>
                <a:spcPts val="0"/>
              </a:spcBef>
              <a:spcAft>
                <a:spcPts val="0"/>
              </a:spcAft>
              <a:buClr>
                <a:schemeClr val="dk1"/>
              </a:buClr>
              <a:buSzPts val="2800"/>
              <a:buFont typeface="Calibri"/>
              <a:buAutoNum type="arabicPeriod"/>
            </a:pPr>
            <a:r>
              <a:rPr lang="en-IN" sz="2800" b="1">
                <a:solidFill>
                  <a:schemeClr val="dk1"/>
                </a:solidFill>
                <a:latin typeface="Times New Roman"/>
                <a:ea typeface="Times New Roman"/>
                <a:cs typeface="Times New Roman"/>
                <a:sym typeface="Times New Roman"/>
              </a:rPr>
              <a:t>Hardware/operating system level</a:t>
            </a:r>
            <a:r>
              <a:rPr lang="en-IN" sz="2800">
                <a:solidFill>
                  <a:schemeClr val="dk1"/>
                </a:solidFill>
                <a:latin typeface="Times New Roman"/>
                <a:ea typeface="Times New Roman"/>
                <a:cs typeface="Times New Roman"/>
                <a:sym typeface="Times New Roman"/>
              </a:rPr>
              <a:t>. </a:t>
            </a:r>
            <a:endParaRPr/>
          </a:p>
          <a:p>
            <a:pPr marL="457200" marR="0" lvl="0" indent="-457200" algn="l" rtl="0">
              <a:spcBef>
                <a:spcPts val="0"/>
              </a:spcBef>
              <a:spcAft>
                <a:spcPts val="0"/>
              </a:spcAft>
              <a:buNone/>
            </a:pPr>
            <a:r>
              <a:rPr lang="en-IN" sz="2800">
                <a:solidFill>
                  <a:schemeClr val="dk1"/>
                </a:solidFill>
                <a:latin typeface="Times New Roman"/>
                <a:ea typeface="Times New Roman"/>
                <a:cs typeface="Times New Roman"/>
                <a:sym typeface="Times New Roman"/>
              </a:rPr>
              <a:t>	• Arithmetic exceptions; divide by 0. </a:t>
            </a:r>
            <a:endParaRPr/>
          </a:p>
          <a:p>
            <a:pPr marL="457200" marR="0" lvl="0" indent="-457200" algn="l" rtl="0">
              <a:spcBef>
                <a:spcPts val="0"/>
              </a:spcBef>
              <a:spcAft>
                <a:spcPts val="0"/>
              </a:spcAft>
              <a:buNone/>
            </a:pPr>
            <a:r>
              <a:rPr lang="en-IN" sz="2800">
                <a:solidFill>
                  <a:schemeClr val="dk1"/>
                </a:solidFill>
                <a:latin typeface="Times New Roman"/>
                <a:ea typeface="Times New Roman"/>
                <a:cs typeface="Times New Roman"/>
                <a:sym typeface="Times New Roman"/>
              </a:rPr>
              <a:t>	• Memory access violations; stack over/underflow.</a:t>
            </a:r>
            <a:endParaRPr/>
          </a:p>
          <a:p>
            <a:pPr marL="457200" marR="0" lvl="0" indent="-457200" algn="l" rtl="0">
              <a:spcBef>
                <a:spcPts val="0"/>
              </a:spcBef>
              <a:spcAft>
                <a:spcPts val="0"/>
              </a:spcAft>
              <a:buClr>
                <a:schemeClr val="dk1"/>
              </a:buClr>
              <a:buSzPts val="2800"/>
              <a:buFont typeface="Times New Roman"/>
              <a:buAutoNum type="arabicPeriod" startAt="2"/>
            </a:pPr>
            <a:r>
              <a:rPr lang="en-IN" sz="2800" b="1">
                <a:solidFill>
                  <a:schemeClr val="dk1"/>
                </a:solidFill>
                <a:latin typeface="Times New Roman"/>
                <a:ea typeface="Times New Roman"/>
                <a:cs typeface="Times New Roman"/>
                <a:sym typeface="Times New Roman"/>
              </a:rPr>
              <a:t>Language level</a:t>
            </a:r>
            <a:r>
              <a:rPr lang="en-IN" sz="2800">
                <a:solidFill>
                  <a:schemeClr val="dk1"/>
                </a:solidFill>
                <a:latin typeface="Times New Roman"/>
                <a:ea typeface="Times New Roman"/>
                <a:cs typeface="Times New Roman"/>
                <a:sym typeface="Times New Roman"/>
              </a:rPr>
              <a:t>. </a:t>
            </a:r>
            <a:endParaRPr/>
          </a:p>
          <a:p>
            <a:pPr marL="457200" marR="0" lvl="0" indent="-457200" algn="l" rtl="0">
              <a:spcBef>
                <a:spcPts val="0"/>
              </a:spcBef>
              <a:spcAft>
                <a:spcPts val="0"/>
              </a:spcAft>
              <a:buNone/>
            </a:pPr>
            <a:r>
              <a:rPr lang="en-IN" sz="2800">
                <a:solidFill>
                  <a:schemeClr val="dk1"/>
                </a:solidFill>
                <a:latin typeface="Times New Roman"/>
                <a:ea typeface="Times New Roman"/>
                <a:cs typeface="Times New Roman"/>
                <a:sym typeface="Times New Roman"/>
              </a:rPr>
              <a:t>	• Type conversion; illegal values, improper casts. </a:t>
            </a:r>
            <a:endParaRPr/>
          </a:p>
          <a:p>
            <a:pPr marL="457200" marR="0" lvl="0" indent="-457200" algn="l" rtl="0">
              <a:spcBef>
                <a:spcPts val="0"/>
              </a:spcBef>
              <a:spcAft>
                <a:spcPts val="0"/>
              </a:spcAft>
              <a:buNone/>
            </a:pPr>
            <a:r>
              <a:rPr lang="en-IN" sz="2800">
                <a:solidFill>
                  <a:schemeClr val="dk1"/>
                </a:solidFill>
                <a:latin typeface="Times New Roman"/>
                <a:ea typeface="Times New Roman"/>
                <a:cs typeface="Times New Roman"/>
                <a:sym typeface="Times New Roman"/>
              </a:rPr>
              <a:t>	• Bounds violations; illegal array indices. </a:t>
            </a:r>
            <a:endParaRPr/>
          </a:p>
          <a:p>
            <a:pPr marL="457200" marR="0" lvl="0" indent="-457200" algn="l" rtl="0">
              <a:spcBef>
                <a:spcPts val="0"/>
              </a:spcBef>
              <a:spcAft>
                <a:spcPts val="0"/>
              </a:spcAft>
              <a:buNone/>
            </a:pPr>
            <a:r>
              <a:rPr lang="en-IN" sz="2800">
                <a:solidFill>
                  <a:schemeClr val="dk1"/>
                </a:solidFill>
                <a:latin typeface="Times New Roman"/>
                <a:ea typeface="Times New Roman"/>
                <a:cs typeface="Times New Roman"/>
                <a:sym typeface="Times New Roman"/>
              </a:rPr>
              <a:t>	• Bad references; null pointers.</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3.   </a:t>
            </a:r>
            <a:r>
              <a:rPr lang="en-IN" sz="2800" b="1">
                <a:solidFill>
                  <a:schemeClr val="dk1"/>
                </a:solidFill>
                <a:latin typeface="Times New Roman"/>
                <a:ea typeface="Times New Roman"/>
                <a:cs typeface="Times New Roman"/>
                <a:sym typeface="Times New Roman"/>
              </a:rPr>
              <a:t>Program level</a:t>
            </a:r>
            <a:r>
              <a:rPr lang="en-IN" sz="2800">
                <a:solidFill>
                  <a:schemeClr val="dk1"/>
                </a:solidFill>
                <a:latin typeface="Times New Roman"/>
                <a:ea typeface="Times New Roman"/>
                <a:cs typeface="Times New Roman"/>
                <a:sym typeface="Times New Roman"/>
              </a:rPr>
              <a:t>. </a:t>
            </a:r>
            <a:endParaRPr/>
          </a:p>
          <a:p>
            <a:pPr marL="914400" marR="0" lvl="1" indent="-457200" algn="l" rtl="0">
              <a:spcBef>
                <a:spcPts val="0"/>
              </a:spcBef>
              <a:spcAft>
                <a:spcPts val="0"/>
              </a:spcAft>
              <a:buNone/>
            </a:pPr>
            <a:r>
              <a:rPr lang="en-IN" sz="2800" b="0" i="0" u="none" strike="noStrike" cap="none">
                <a:solidFill>
                  <a:schemeClr val="dk1"/>
                </a:solidFill>
                <a:latin typeface="Times New Roman"/>
                <a:ea typeface="Times New Roman"/>
                <a:cs typeface="Times New Roman"/>
                <a:sym typeface="Times New Roman"/>
              </a:rPr>
              <a:t>• User defined exceptions.</a:t>
            </a:r>
            <a:endParaRPr sz="2800" b="0" i="0" u="none" strike="noStrike" cap="none">
              <a:solidFill>
                <a:schemeClr val="dk1"/>
              </a:solidFill>
              <a:latin typeface="Times New Roman"/>
              <a:ea typeface="Times New Roman"/>
              <a:cs typeface="Times New Roman"/>
              <a:sym typeface="Times New Roman"/>
            </a:endParaRPr>
          </a:p>
        </p:txBody>
      </p:sp>
      <p:sp>
        <p:nvSpPr>
          <p:cNvPr id="172" name="Google Shape;172;p21"/>
          <p:cNvSpPr txBox="1"/>
          <p:nvPr/>
        </p:nvSpPr>
        <p:spPr>
          <a:xfrm>
            <a:off x="152400" y="0"/>
            <a:ext cx="8229600" cy="763905"/>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E36C09"/>
              </a:buClr>
              <a:buSzPts val="4000"/>
              <a:buFont typeface="Times New Roman"/>
              <a:buNone/>
            </a:pPr>
            <a:r>
              <a:rPr lang="en-IN" sz="4000" b="1">
                <a:solidFill>
                  <a:srgbClr val="E36C09"/>
                </a:solidFill>
                <a:latin typeface="Times New Roman"/>
                <a:ea typeface="Times New Roman"/>
                <a:cs typeface="Times New Roman"/>
                <a:sym typeface="Times New Roman"/>
              </a:rPr>
              <a:t>Exception levels</a:t>
            </a:r>
            <a:endParaRPr/>
          </a:p>
          <a:p>
            <a:pPr marL="0" marR="0" lvl="0" indent="0" algn="l" rtl="0">
              <a:spcBef>
                <a:spcPts val="0"/>
              </a:spcBef>
              <a:spcAft>
                <a:spcPts val="0"/>
              </a:spcAft>
              <a:buClr>
                <a:schemeClr val="dk1"/>
              </a:buClr>
              <a:buSzPts val="4000"/>
              <a:buFont typeface="Calibri"/>
              <a:buNone/>
            </a:pPr>
            <a:endParaRPr sz="4000" b="1">
              <a:solidFill>
                <a:srgbClr val="E36C09"/>
              </a:solidFill>
              <a:latin typeface="Calibri"/>
              <a:ea typeface="Calibri"/>
              <a:cs typeface="Calibri"/>
              <a:sym typeface="Calibri"/>
            </a:endParaRPr>
          </a:p>
        </p:txBody>
      </p:sp>
    </p:spTree>
    <p:extLst>
      <p:ext uri="{BB962C8B-B14F-4D97-AF65-F5344CB8AC3E}">
        <p14:creationId xmlns:p14="http://schemas.microsoft.com/office/powerpoint/2010/main" val="3142144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7620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Need of Exceptions</a:t>
            </a:r>
            <a:endParaRPr/>
          </a:p>
        </p:txBody>
      </p:sp>
      <p:sp>
        <p:nvSpPr>
          <p:cNvPr id="178" name="Google Shape;178;p22"/>
          <p:cNvSpPr txBox="1"/>
          <p:nvPr/>
        </p:nvSpPr>
        <p:spPr>
          <a:xfrm>
            <a:off x="457200" y="1219200"/>
            <a:ext cx="8229600" cy="5287963"/>
          </a:xfrm>
          <a:prstGeom prst="rect">
            <a:avLst/>
          </a:prstGeom>
          <a:noFill/>
          <a:ln>
            <a:noFill/>
          </a:ln>
        </p:spPr>
        <p:txBody>
          <a:bodyPr spcFirstLastPara="1" wrap="square" lIns="91425" tIns="45700" rIns="91425" bIns="45700" anchor="t" anchorCtr="0">
            <a:normAutofit/>
          </a:bodyPr>
          <a:lstStyle/>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Detect and report an “exceptional circumstance”</a:t>
            </a:r>
            <a:endParaRPr/>
          </a:p>
          <a:p>
            <a:pPr marL="285750" marR="0" lvl="0" indent="-285750" algn="l" rtl="0">
              <a:spcBef>
                <a:spcPts val="56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Separation of error handling code from normal code</a:t>
            </a:r>
            <a:endParaRPr/>
          </a:p>
          <a:p>
            <a:pPr marL="285750" marR="0" lvl="0" indent="-285750" algn="l" rtl="0">
              <a:spcBef>
                <a:spcPts val="56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That is, you will isolate your error handling code from your ordinary code. The code will be more coherent and simpler to keep up with. </a:t>
            </a:r>
            <a:endParaRPr/>
          </a:p>
          <a:p>
            <a:pPr marL="285750" marR="0" lvl="0" indent="-285750" algn="l" rtl="0">
              <a:spcBef>
                <a:spcPts val="56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Functions/ Methods can handle any exception they choose</a:t>
            </a:r>
            <a:endParaRPr/>
          </a:p>
          <a:p>
            <a:pPr marL="285750" marR="0" lvl="0" indent="-285750" algn="l" rtl="0">
              <a:spcBef>
                <a:spcPts val="56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Grouping of Error types </a:t>
            </a:r>
            <a:endParaRPr/>
          </a:p>
        </p:txBody>
      </p:sp>
    </p:spTree>
    <p:extLst>
      <p:ext uri="{BB962C8B-B14F-4D97-AF65-F5344CB8AC3E}">
        <p14:creationId xmlns:p14="http://schemas.microsoft.com/office/powerpoint/2010/main" val="3610888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p:nvPr/>
        </p:nvSpPr>
        <p:spPr>
          <a:xfrm>
            <a:off x="76200" y="-76200"/>
            <a:ext cx="8229600" cy="914400"/>
          </a:xfrm>
          <a:prstGeom prst="rect">
            <a:avLst/>
          </a:prstGeom>
          <a:noFill/>
          <a:ln>
            <a:noFill/>
          </a:ln>
        </p:spPr>
        <p:txBody>
          <a:bodyPr spcFirstLastPara="1" wrap="square" lIns="91425" tIns="45700" rIns="91425" bIns="45700" anchor="t" anchorCtr="0">
            <a:normAutofit fontScale="900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Basic Keywords in Exception Handling</a:t>
            </a:r>
            <a:endParaRPr/>
          </a:p>
        </p:txBody>
      </p:sp>
      <p:sp>
        <p:nvSpPr>
          <p:cNvPr id="184" name="Google Shape;184;p23"/>
          <p:cNvSpPr txBox="1"/>
          <p:nvPr/>
        </p:nvSpPr>
        <p:spPr>
          <a:xfrm>
            <a:off x="457200" y="1219200"/>
            <a:ext cx="8229600" cy="5287963"/>
          </a:xfrm>
          <a:prstGeom prst="rect">
            <a:avLst/>
          </a:prstGeom>
          <a:noFill/>
          <a:ln>
            <a:noFill/>
          </a:ln>
        </p:spPr>
        <p:txBody>
          <a:bodyPr spcFirstLastPara="1" wrap="square" lIns="91425" tIns="45700" rIns="91425" bIns="45700" anchor="t" anchorCtr="0">
            <a:normAutofit/>
          </a:bodyPr>
          <a:lstStyle/>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Exception Handling in C++ falls around these three keywords: </a:t>
            </a:r>
            <a:endParaRPr/>
          </a:p>
          <a:p>
            <a:pPr marL="742950" marR="0" lvl="1" indent="-285750" algn="l" rtl="0">
              <a:spcBef>
                <a:spcPts val="490"/>
              </a:spcBef>
              <a:spcAft>
                <a:spcPts val="0"/>
              </a:spcAft>
              <a:buClr>
                <a:schemeClr val="dk1"/>
              </a:buClr>
              <a:buSzPts val="2450"/>
              <a:buFont typeface="Arial"/>
              <a:buChar char="–"/>
            </a:pPr>
            <a:r>
              <a:rPr lang="en-IN" sz="2450" b="1" i="0" u="none" strike="noStrike" cap="none">
                <a:solidFill>
                  <a:schemeClr val="dk1"/>
                </a:solidFill>
                <a:latin typeface="Calibri"/>
                <a:ea typeface="Calibri"/>
                <a:cs typeface="Calibri"/>
                <a:sym typeface="Calibri"/>
              </a:rPr>
              <a:t>Throw:  </a:t>
            </a:r>
            <a:r>
              <a:rPr lang="en-IN" sz="2450" b="0" i="0" u="none" strike="noStrike" cap="none">
                <a:solidFill>
                  <a:schemeClr val="dk1"/>
                </a:solidFill>
                <a:latin typeface="Calibri"/>
                <a:ea typeface="Calibri"/>
                <a:cs typeface="Calibri"/>
                <a:sym typeface="Calibri"/>
              </a:rPr>
              <a:t>when a program experiences an issue, it throws an Exception. The throw keyword assists the program by performing throw</a:t>
            </a:r>
            <a:endParaRPr sz="2450" b="1" i="0" u="none" strike="noStrike" cap="none">
              <a:solidFill>
                <a:schemeClr val="dk1"/>
              </a:solidFill>
              <a:latin typeface="Calibri"/>
              <a:ea typeface="Calibri"/>
              <a:cs typeface="Calibri"/>
              <a:sym typeface="Calibri"/>
            </a:endParaRPr>
          </a:p>
          <a:p>
            <a:pPr marL="742950" marR="0" lvl="1" indent="-285750" algn="l" rtl="0">
              <a:spcBef>
                <a:spcPts val="490"/>
              </a:spcBef>
              <a:spcAft>
                <a:spcPts val="0"/>
              </a:spcAft>
              <a:buClr>
                <a:schemeClr val="dk1"/>
              </a:buClr>
              <a:buSzPts val="2450"/>
              <a:buFont typeface="Arial"/>
              <a:buChar char="–"/>
            </a:pPr>
            <a:r>
              <a:rPr lang="en-IN" sz="2450" b="1" i="0" u="none" strike="noStrike" cap="none">
                <a:solidFill>
                  <a:schemeClr val="dk1"/>
                </a:solidFill>
                <a:latin typeface="Calibri"/>
                <a:ea typeface="Calibri"/>
                <a:cs typeface="Calibri"/>
                <a:sym typeface="Calibri"/>
              </a:rPr>
              <a:t>Catch: </a:t>
            </a:r>
            <a:r>
              <a:rPr lang="en-IN" sz="2450" b="0" i="0" u="none" strike="noStrike" cap="none">
                <a:solidFill>
                  <a:schemeClr val="dk1"/>
                </a:solidFill>
                <a:latin typeface="Calibri"/>
                <a:ea typeface="Calibri"/>
                <a:cs typeface="Calibri"/>
                <a:sym typeface="Calibri"/>
              </a:rPr>
              <a:t>a program that utilises an exception handler to catch an Exception. It is added to the part of a program where you need to deal with the error</a:t>
            </a:r>
            <a:endParaRPr/>
          </a:p>
          <a:p>
            <a:pPr marL="742950" marR="0" lvl="1" indent="-285750" algn="l" rtl="0">
              <a:spcBef>
                <a:spcPts val="490"/>
              </a:spcBef>
              <a:spcAft>
                <a:spcPts val="0"/>
              </a:spcAft>
              <a:buClr>
                <a:schemeClr val="dk1"/>
              </a:buClr>
              <a:buSzPts val="2450"/>
              <a:buFont typeface="Arial"/>
              <a:buChar char="–"/>
            </a:pPr>
            <a:r>
              <a:rPr lang="en-IN" sz="2450" b="1" i="0" u="none" strike="noStrike" cap="none">
                <a:solidFill>
                  <a:schemeClr val="dk1"/>
                </a:solidFill>
                <a:latin typeface="Calibri"/>
                <a:ea typeface="Calibri"/>
                <a:cs typeface="Calibri"/>
                <a:sym typeface="Calibri"/>
              </a:rPr>
              <a:t>Try: </a:t>
            </a:r>
            <a:r>
              <a:rPr lang="en-IN" sz="2450" b="0" i="0" u="none" strike="noStrike" cap="none">
                <a:solidFill>
                  <a:schemeClr val="dk1"/>
                </a:solidFill>
                <a:latin typeface="Calibri"/>
                <a:ea typeface="Calibri"/>
                <a:cs typeface="Calibri"/>
                <a:sym typeface="Calibri"/>
              </a:rPr>
              <a:t>the try block recognises the code block for which certain exceptions will be enacted. It ought to be followed by one/more catch blocks</a:t>
            </a:r>
            <a:endParaRPr/>
          </a:p>
        </p:txBody>
      </p:sp>
    </p:spTree>
    <p:extLst>
      <p:ext uri="{BB962C8B-B14F-4D97-AF65-F5344CB8AC3E}">
        <p14:creationId xmlns:p14="http://schemas.microsoft.com/office/powerpoint/2010/main" val="674703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p:nvPr/>
        </p:nvSpPr>
        <p:spPr>
          <a:xfrm>
            <a:off x="0" y="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Exception Handling Mechanism </a:t>
            </a:r>
            <a:endParaRPr sz="4000" b="1">
              <a:solidFill>
                <a:srgbClr val="E36C09"/>
              </a:solidFill>
              <a:latin typeface="Times New Roman"/>
              <a:ea typeface="Times New Roman"/>
              <a:cs typeface="Times New Roman"/>
              <a:sym typeface="Times New Roman"/>
            </a:endParaRPr>
          </a:p>
        </p:txBody>
      </p:sp>
      <p:sp>
        <p:nvSpPr>
          <p:cNvPr id="190" name="Google Shape;190;p24"/>
          <p:cNvSpPr txBox="1"/>
          <p:nvPr/>
        </p:nvSpPr>
        <p:spPr>
          <a:xfrm>
            <a:off x="538162" y="1676400"/>
            <a:ext cx="8153400" cy="50292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800"/>
              <a:buFont typeface="Arial"/>
              <a:buAutoNum type="arabicPeriod"/>
            </a:pPr>
            <a:r>
              <a:rPr lang="en-IN" sz="2800">
                <a:solidFill>
                  <a:schemeClr val="dk1"/>
                </a:solidFill>
                <a:latin typeface="Calibri"/>
                <a:ea typeface="Calibri"/>
                <a:cs typeface="Calibri"/>
                <a:sym typeface="Calibri"/>
              </a:rPr>
              <a:t>Find the problem (</a:t>
            </a:r>
            <a:r>
              <a:rPr lang="en-IN" sz="2800" i="1">
                <a:solidFill>
                  <a:schemeClr val="dk1"/>
                </a:solidFill>
                <a:latin typeface="Calibri"/>
                <a:ea typeface="Calibri"/>
                <a:cs typeface="Calibri"/>
                <a:sym typeface="Calibri"/>
              </a:rPr>
              <a:t>Hit</a:t>
            </a:r>
            <a:r>
              <a:rPr lang="en-IN" sz="2800">
                <a:solidFill>
                  <a:schemeClr val="dk1"/>
                </a:solidFill>
                <a:latin typeface="Calibri"/>
                <a:ea typeface="Calibri"/>
                <a:cs typeface="Calibri"/>
                <a:sym typeface="Calibri"/>
              </a:rPr>
              <a:t> the exception)</a:t>
            </a:r>
            <a:endParaRPr/>
          </a:p>
          <a:p>
            <a:pPr marL="342900" marR="0" lvl="0" indent="-342900" algn="l" rtl="0">
              <a:spcBef>
                <a:spcPts val="560"/>
              </a:spcBef>
              <a:spcAft>
                <a:spcPts val="0"/>
              </a:spcAft>
              <a:buClr>
                <a:schemeClr val="dk1"/>
              </a:buClr>
              <a:buSzPts val="2800"/>
              <a:buFont typeface="Arial"/>
              <a:buAutoNum type="arabicPeriod"/>
            </a:pPr>
            <a:r>
              <a:rPr lang="en-IN" sz="2800">
                <a:solidFill>
                  <a:schemeClr val="dk1"/>
                </a:solidFill>
                <a:latin typeface="Calibri"/>
                <a:ea typeface="Calibri"/>
                <a:cs typeface="Calibri"/>
                <a:sym typeface="Calibri"/>
              </a:rPr>
              <a:t>Inform that an error has occurred (</a:t>
            </a:r>
            <a:r>
              <a:rPr lang="en-IN" sz="2800" i="1">
                <a:solidFill>
                  <a:schemeClr val="dk1"/>
                </a:solidFill>
                <a:latin typeface="Calibri"/>
                <a:ea typeface="Calibri"/>
                <a:cs typeface="Calibri"/>
                <a:sym typeface="Calibri"/>
              </a:rPr>
              <a:t>Throw</a:t>
            </a:r>
            <a:r>
              <a:rPr lang="en-IN" sz="2800">
                <a:solidFill>
                  <a:schemeClr val="dk1"/>
                </a:solidFill>
                <a:latin typeface="Calibri"/>
                <a:ea typeface="Calibri"/>
                <a:cs typeface="Calibri"/>
                <a:sym typeface="Calibri"/>
              </a:rPr>
              <a:t> the exception)</a:t>
            </a:r>
            <a:endParaRPr/>
          </a:p>
          <a:p>
            <a:pPr marL="342900" marR="0" lvl="0" indent="-342900" algn="l" rtl="0">
              <a:spcBef>
                <a:spcPts val="560"/>
              </a:spcBef>
              <a:spcAft>
                <a:spcPts val="0"/>
              </a:spcAft>
              <a:buClr>
                <a:schemeClr val="dk1"/>
              </a:buClr>
              <a:buSzPts val="2800"/>
              <a:buFont typeface="Arial"/>
              <a:buAutoNum type="arabicPeriod"/>
            </a:pPr>
            <a:r>
              <a:rPr lang="en-IN" sz="2800">
                <a:solidFill>
                  <a:schemeClr val="dk1"/>
                </a:solidFill>
                <a:latin typeface="Calibri"/>
                <a:ea typeface="Calibri"/>
                <a:cs typeface="Calibri"/>
                <a:sym typeface="Calibri"/>
              </a:rPr>
              <a:t>Receive the error information (</a:t>
            </a:r>
            <a:r>
              <a:rPr lang="en-IN" sz="2800" i="1">
                <a:solidFill>
                  <a:schemeClr val="dk1"/>
                </a:solidFill>
                <a:latin typeface="Calibri"/>
                <a:ea typeface="Calibri"/>
                <a:cs typeface="Calibri"/>
                <a:sym typeface="Calibri"/>
              </a:rPr>
              <a:t>Catch</a:t>
            </a:r>
            <a:r>
              <a:rPr lang="en-IN" sz="2800">
                <a:solidFill>
                  <a:schemeClr val="dk1"/>
                </a:solidFill>
                <a:latin typeface="Calibri"/>
                <a:ea typeface="Calibri"/>
                <a:cs typeface="Calibri"/>
                <a:sym typeface="Calibri"/>
              </a:rPr>
              <a:t> the exception)</a:t>
            </a:r>
            <a:endParaRPr/>
          </a:p>
          <a:p>
            <a:pPr marL="342900" marR="0" lvl="0" indent="-342900" algn="l" rtl="0">
              <a:spcBef>
                <a:spcPts val="560"/>
              </a:spcBef>
              <a:spcAft>
                <a:spcPts val="0"/>
              </a:spcAft>
              <a:buClr>
                <a:schemeClr val="dk1"/>
              </a:buClr>
              <a:buSzPts val="2800"/>
              <a:buFont typeface="Arial"/>
              <a:buAutoNum type="arabicPeriod"/>
            </a:pPr>
            <a:r>
              <a:rPr lang="en-IN" sz="2800">
                <a:solidFill>
                  <a:schemeClr val="dk1"/>
                </a:solidFill>
                <a:latin typeface="Calibri"/>
                <a:ea typeface="Calibri"/>
                <a:cs typeface="Calibri"/>
                <a:sym typeface="Calibri"/>
              </a:rPr>
              <a:t>Take corrective actions (</a:t>
            </a:r>
            <a:r>
              <a:rPr lang="en-IN" sz="2800" i="1">
                <a:solidFill>
                  <a:schemeClr val="dk1"/>
                </a:solidFill>
                <a:latin typeface="Calibri"/>
                <a:ea typeface="Calibri"/>
                <a:cs typeface="Calibri"/>
                <a:sym typeface="Calibri"/>
              </a:rPr>
              <a:t>Handle</a:t>
            </a:r>
            <a:r>
              <a:rPr lang="en-IN" sz="2800">
                <a:solidFill>
                  <a:schemeClr val="dk1"/>
                </a:solidFill>
                <a:latin typeface="Calibri"/>
                <a:ea typeface="Calibri"/>
                <a:cs typeface="Calibri"/>
                <a:sym typeface="Calibri"/>
              </a:rPr>
              <a:t> the exception)</a:t>
            </a:r>
            <a:endParaRPr sz="2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75284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p:nvPr/>
        </p:nvSpPr>
        <p:spPr>
          <a:xfrm>
            <a:off x="0" y="-76200"/>
            <a:ext cx="8229600" cy="68707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C++ Standard Exceptions</a:t>
            </a:r>
            <a:r>
              <a:rPr lang="en-IN" sz="4000" b="1">
                <a:solidFill>
                  <a:srgbClr val="E36C09"/>
                </a:solidFill>
                <a:latin typeface="Times New Roman"/>
                <a:ea typeface="Times New Roman"/>
                <a:cs typeface="Times New Roman"/>
                <a:sym typeface="Times New Roman"/>
              </a:rPr>
              <a:t> </a:t>
            </a:r>
            <a:endParaRPr sz="4000" b="1">
              <a:solidFill>
                <a:srgbClr val="E36C09"/>
              </a:solidFill>
              <a:latin typeface="Times New Roman"/>
              <a:ea typeface="Times New Roman"/>
              <a:cs typeface="Times New Roman"/>
              <a:sym typeface="Times New Roman"/>
            </a:endParaRPr>
          </a:p>
        </p:txBody>
      </p:sp>
      <p:pic>
        <p:nvPicPr>
          <p:cNvPr id="196" name="Google Shape;196;p25"/>
          <p:cNvPicPr preferRelativeResize="0"/>
          <p:nvPr/>
        </p:nvPicPr>
        <p:blipFill rotWithShape="1">
          <a:blip r:embed="rId3">
            <a:alphaModFix/>
          </a:blip>
          <a:srcRect/>
          <a:stretch/>
        </p:blipFill>
        <p:spPr>
          <a:xfrm>
            <a:off x="457200" y="1203325"/>
            <a:ext cx="8229600" cy="5391785"/>
          </a:xfrm>
          <a:prstGeom prst="rect">
            <a:avLst/>
          </a:prstGeom>
          <a:noFill/>
          <a:ln>
            <a:noFill/>
          </a:ln>
        </p:spPr>
      </p:pic>
    </p:spTree>
    <p:extLst>
      <p:ext uri="{BB962C8B-B14F-4D97-AF65-F5344CB8AC3E}">
        <p14:creationId xmlns:p14="http://schemas.microsoft.com/office/powerpoint/2010/main" val="415893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latin typeface="Times New Roman" pitchFamily="18" charset="0"/>
                <a:cs typeface="Times New Roman" pitchFamily="18" charset="0"/>
              </a:rPr>
              <a:t>Function Template</a:t>
            </a:r>
            <a:endParaRPr lang="en-US" sz="4000" b="1" dirty="0">
              <a:solidFill>
                <a:schemeClr val="accent6">
                  <a:lumMod val="75000"/>
                </a:schemeClr>
              </a:solidFill>
            </a:endParaRPr>
          </a:p>
        </p:txBody>
      </p:sp>
      <p:sp>
        <p:nvSpPr>
          <p:cNvPr id="7" name="Rectangle 6"/>
          <p:cNvSpPr/>
          <p:nvPr/>
        </p:nvSpPr>
        <p:spPr>
          <a:xfrm>
            <a:off x="304800" y="1997838"/>
            <a:ext cx="86106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cs typeface="Times New Roman" pitchFamily="18" charset="0"/>
              </a:rPr>
              <a:t>A function templates work in similar manner as function but with one key difference. </a:t>
            </a:r>
          </a:p>
          <a:p>
            <a:pPr marL="342900" indent="-342900" algn="just">
              <a:buFont typeface="Arial" panose="020B0604020202020204" pitchFamily="34" charset="0"/>
              <a:buChar char="•"/>
            </a:pPr>
            <a:r>
              <a:rPr lang="en-IN" sz="2400" dirty="0">
                <a:cs typeface="Times New Roman" pitchFamily="18" charset="0"/>
              </a:rPr>
              <a:t>A single function template can work on different types at once but, different functions are needed to perform identical task on different data types. </a:t>
            </a:r>
          </a:p>
          <a:p>
            <a:pPr marL="342900" indent="-342900" algn="just">
              <a:buFont typeface="Arial" panose="020B0604020202020204" pitchFamily="34" charset="0"/>
              <a:buChar char="•"/>
            </a:pPr>
            <a:r>
              <a:rPr lang="en-IN" sz="2400" dirty="0">
                <a:cs typeface="Times New Roman" pitchFamily="18" charset="0"/>
              </a:rPr>
              <a:t>If you need to perform identical operations on two or more types of data then, you can use function overloading. But better approach would be to use function templates because you can perform this task by writing less code and code is easier to maintain.</a:t>
            </a:r>
          </a:p>
        </p:txBody>
      </p:sp>
    </p:spTree>
    <p:extLst>
      <p:ext uri="{BB962C8B-B14F-4D97-AF65-F5344CB8AC3E}">
        <p14:creationId xmlns:p14="http://schemas.microsoft.com/office/powerpoint/2010/main" val="3732614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p:nvPr/>
        </p:nvSpPr>
        <p:spPr>
          <a:xfrm>
            <a:off x="0" y="-76200"/>
            <a:ext cx="8229600" cy="68961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C++ Standard Exceptions</a:t>
            </a:r>
            <a:endParaRPr/>
          </a:p>
        </p:txBody>
      </p:sp>
      <p:graphicFrame>
        <p:nvGraphicFramePr>
          <p:cNvPr id="202" name="Google Shape;202;p26"/>
          <p:cNvGraphicFramePr/>
          <p:nvPr/>
        </p:nvGraphicFramePr>
        <p:xfrm>
          <a:off x="281305" y="1152525"/>
          <a:ext cx="8405475" cy="5080625"/>
        </p:xfrm>
        <a:graphic>
          <a:graphicData uri="http://schemas.openxmlformats.org/drawingml/2006/table">
            <a:tbl>
              <a:tblPr>
                <a:noFill/>
              </a:tblPr>
              <a:tblGrid>
                <a:gridCol w="2581900">
                  <a:extLst>
                    <a:ext uri="{9D8B030D-6E8A-4147-A177-3AD203B41FA5}">
                      <a16:colId xmlns:a16="http://schemas.microsoft.com/office/drawing/2014/main" val="20000"/>
                    </a:ext>
                  </a:extLst>
                </a:gridCol>
                <a:gridCol w="5823575">
                  <a:extLst>
                    <a:ext uri="{9D8B030D-6E8A-4147-A177-3AD203B41FA5}">
                      <a16:colId xmlns:a16="http://schemas.microsoft.com/office/drawing/2014/main" val="20001"/>
                    </a:ext>
                  </a:extLst>
                </a:gridCol>
              </a:tblGrid>
              <a:tr h="551825">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Exception</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Description</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905500">
                <a:tc>
                  <a:txBody>
                    <a:bodyPr/>
                    <a:lstStyle/>
                    <a:p>
                      <a:pPr marL="0" marR="0" lvl="0" indent="0" algn="l" rtl="0">
                        <a:spcBef>
                          <a:spcPts val="0"/>
                        </a:spcBef>
                        <a:spcAft>
                          <a:spcPts val="0"/>
                        </a:spcAft>
                        <a:buNone/>
                      </a:pPr>
                      <a:r>
                        <a:rPr lang="en-IN" sz="2400" b="1" u="none" strike="noStrike" cap="none">
                          <a:latin typeface="Times New Roman"/>
                          <a:ea typeface="Times New Roman"/>
                          <a:cs typeface="Times New Roman"/>
                          <a:sym typeface="Times New Roman"/>
                        </a:rPr>
                        <a:t>std::exception</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An exception and parent class of all the standard C++ exceptions.</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906150">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std::bad_alloc</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can be thrown by </a:t>
                      </a:r>
                      <a:r>
                        <a:rPr lang="en-IN" sz="2400" b="1" u="none" strike="noStrike" cap="none">
                          <a:latin typeface="Times New Roman"/>
                          <a:ea typeface="Times New Roman"/>
                          <a:cs typeface="Times New Roman"/>
                          <a:sym typeface="Times New Roman"/>
                        </a:rPr>
                        <a:t>new</a:t>
                      </a:r>
                      <a:r>
                        <a:rPr lang="en-IN" sz="2400" u="none" strike="noStrike" cap="none">
                          <a:latin typeface="Times New Roman"/>
                          <a:ea typeface="Times New Roman"/>
                          <a:cs typeface="Times New Roman"/>
                          <a:sym typeface="Times New Roman"/>
                        </a:rPr>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905500">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std::bad_cast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can be thrown by </a:t>
                      </a:r>
                      <a:r>
                        <a:rPr lang="en-IN" sz="2400" b="1" u="none" strike="noStrike" cap="none">
                          <a:latin typeface="Times New Roman"/>
                          <a:ea typeface="Times New Roman"/>
                          <a:cs typeface="Times New Roman"/>
                          <a:sym typeface="Times New Roman"/>
                        </a:rPr>
                        <a:t>dynamic_cast</a:t>
                      </a:r>
                      <a:r>
                        <a:rPr lang="en-IN" sz="2400" u="none" strike="noStrike" cap="none">
                          <a:latin typeface="Times New Roman"/>
                          <a:ea typeface="Times New Roman"/>
                          <a:cs typeface="Times New Roman"/>
                          <a:sym typeface="Times New Roman"/>
                        </a:rPr>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906150">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std::bad_exception</a:t>
                      </a:r>
                      <a:endParaRPr sz="2400" u="none" strike="noStrike" cap="none">
                        <a:latin typeface="Times New Roman"/>
                        <a:ea typeface="Times New Roman"/>
                        <a:cs typeface="Times New Roman"/>
                        <a:sym typeface="Times New Roman"/>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is useful device to handle unexpected exceptions in a C++ program</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905500">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std::bad_typeid</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can be thrown by </a:t>
                      </a:r>
                      <a:r>
                        <a:rPr lang="en-IN" sz="2400" b="1" u="none" strike="noStrike" cap="none">
                          <a:latin typeface="Times New Roman"/>
                          <a:ea typeface="Times New Roman"/>
                          <a:cs typeface="Times New Roman"/>
                          <a:sym typeface="Times New Roman"/>
                        </a:rPr>
                        <a:t>typeid</a:t>
                      </a:r>
                      <a:r>
                        <a:rPr lang="en-IN" sz="2400" u="none" strike="noStrike" cap="none">
                          <a:latin typeface="Times New Roman"/>
                          <a:ea typeface="Times New Roman"/>
                          <a:cs typeface="Times New Roman"/>
                          <a:sym typeface="Times New Roman"/>
                        </a:rPr>
                        <a:t>.</a:t>
                      </a:r>
                      <a:endParaRPr/>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4456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p:nvPr/>
        </p:nvSpPr>
        <p:spPr>
          <a:xfrm>
            <a:off x="76200" y="0"/>
            <a:ext cx="8229600" cy="658495"/>
          </a:xfrm>
          <a:prstGeom prst="rect">
            <a:avLst/>
          </a:prstGeom>
          <a:noFill/>
          <a:ln>
            <a:noFill/>
          </a:ln>
        </p:spPr>
        <p:txBody>
          <a:bodyPr spcFirstLastPara="1" wrap="square" lIns="91425" tIns="45700" rIns="91425" bIns="45700" anchor="t" anchorCtr="0">
            <a:normAutofit fontScale="97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C++ Standard Exceptions</a:t>
            </a:r>
            <a:endParaRPr/>
          </a:p>
        </p:txBody>
      </p:sp>
      <p:graphicFrame>
        <p:nvGraphicFramePr>
          <p:cNvPr id="208" name="Google Shape;208;p27"/>
          <p:cNvGraphicFramePr/>
          <p:nvPr/>
        </p:nvGraphicFramePr>
        <p:xfrm>
          <a:off x="304800" y="1143000"/>
          <a:ext cx="8610600" cy="4659525"/>
        </p:xfrm>
        <a:graphic>
          <a:graphicData uri="http://schemas.openxmlformats.org/drawingml/2006/table">
            <a:tbl>
              <a:tblPr>
                <a:noFill/>
              </a:tblPr>
              <a:tblGrid>
                <a:gridCol w="37338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595500">
                <a:tc>
                  <a:txBody>
                    <a:bodyPr/>
                    <a:lstStyle/>
                    <a:p>
                      <a:pPr marL="0" marR="0" lvl="0" indent="0" algn="l" rtl="0">
                        <a:spcBef>
                          <a:spcPts val="0"/>
                        </a:spcBef>
                        <a:spcAft>
                          <a:spcPts val="0"/>
                        </a:spcAft>
                        <a:buNone/>
                      </a:pPr>
                      <a:r>
                        <a:rPr lang="en-IN" sz="1600" b="1" u="none" strike="noStrike" cap="none">
                          <a:latin typeface="Times New Roman"/>
                          <a:ea typeface="Times New Roman"/>
                          <a:cs typeface="Times New Roman"/>
                          <a:sym typeface="Times New Roman"/>
                        </a:rPr>
                        <a:t>Exception </a:t>
                      </a:r>
                      <a:endParaRPr sz="1600" b="1"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b="1" u="none" strike="noStrike" cap="none">
                          <a:latin typeface="Times New Roman"/>
                          <a:ea typeface="Times New Roman"/>
                          <a:cs typeface="Times New Roman"/>
                          <a:sym typeface="Times New Roman"/>
                        </a:rPr>
                        <a:t>Description</a:t>
                      </a:r>
                      <a:endParaRPr sz="1600" b="1"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861250">
                <a:tc>
                  <a:txBody>
                    <a:bodyPr/>
                    <a:lstStyle/>
                    <a:p>
                      <a:pPr marL="0" marR="0" lvl="0" indent="0" algn="l" rtl="0">
                        <a:spcBef>
                          <a:spcPts val="0"/>
                        </a:spcBef>
                        <a:spcAft>
                          <a:spcPts val="0"/>
                        </a:spcAft>
                        <a:buNone/>
                      </a:pPr>
                      <a:r>
                        <a:rPr lang="en-IN" sz="1600" b="1" u="none" strike="noStrike" cap="none">
                          <a:latin typeface="Times New Roman"/>
                          <a:ea typeface="Times New Roman"/>
                          <a:cs typeface="Times New Roman"/>
                          <a:sym typeface="Times New Roman"/>
                        </a:rPr>
                        <a:t>std::logic_error</a:t>
                      </a:r>
                      <a:endParaRPr sz="1600"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An exception that theoretically can be detected by reading the code.</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861250">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std::domain_error</a:t>
                      </a:r>
                      <a:endParaRPr sz="1600"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This is an exception thrown when a mathematically invalid domain is used</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619025">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std::invalid_argument</a:t>
                      </a:r>
                      <a:endParaRPr sz="1600"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This is thrown due to invalid arguments.</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619025">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std::length_error</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This is thrown when a too big std::string is created</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1103475">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std::out_of_range</a:t>
                      </a:r>
                      <a:endParaRPr sz="1600" u="none" strike="noStrike" cap="none">
                        <a:latin typeface="Times New Roman"/>
                        <a:ea typeface="Times New Roman"/>
                        <a:cs typeface="Times New Roman"/>
                        <a:sym typeface="Times New Roman"/>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1600" u="none" strike="noStrike" cap="none">
                          <a:latin typeface="Times New Roman"/>
                          <a:ea typeface="Times New Roman"/>
                          <a:cs typeface="Times New Roman"/>
                          <a:sym typeface="Times New Roman"/>
                        </a:rPr>
                        <a:t>This can be thrown by the at method from for example a std::vector and std::bitset&lt;&gt;::operator[]().</a:t>
                      </a:r>
                      <a:endParaRPr/>
                    </a:p>
                  </a:txBody>
                  <a:tcPr marL="67275" marR="67275" marT="67275" marB="67275">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105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p:nvPr/>
        </p:nvSpPr>
        <p:spPr>
          <a:xfrm>
            <a:off x="0" y="0"/>
            <a:ext cx="8229600" cy="610235"/>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C++ Standard Exceptions</a:t>
            </a:r>
            <a:endParaRPr/>
          </a:p>
        </p:txBody>
      </p:sp>
      <p:graphicFrame>
        <p:nvGraphicFramePr>
          <p:cNvPr id="214" name="Google Shape;214;p28"/>
          <p:cNvGraphicFramePr/>
          <p:nvPr/>
        </p:nvGraphicFramePr>
        <p:xfrm>
          <a:off x="339090" y="1052195"/>
          <a:ext cx="8554075" cy="5320025"/>
        </p:xfrm>
        <a:graphic>
          <a:graphicData uri="http://schemas.openxmlformats.org/drawingml/2006/table">
            <a:tbl>
              <a:tblPr>
                <a:noFill/>
              </a:tblPr>
              <a:tblGrid>
                <a:gridCol w="3035300">
                  <a:extLst>
                    <a:ext uri="{9D8B030D-6E8A-4147-A177-3AD203B41FA5}">
                      <a16:colId xmlns:a16="http://schemas.microsoft.com/office/drawing/2014/main" val="20000"/>
                    </a:ext>
                  </a:extLst>
                </a:gridCol>
                <a:gridCol w="5518775">
                  <a:extLst>
                    <a:ext uri="{9D8B030D-6E8A-4147-A177-3AD203B41FA5}">
                      <a16:colId xmlns:a16="http://schemas.microsoft.com/office/drawing/2014/main" val="20001"/>
                    </a:ext>
                  </a:extLst>
                </a:gridCol>
              </a:tblGrid>
              <a:tr h="561350">
                <a:tc>
                  <a:txBody>
                    <a:bodyPr/>
                    <a:lstStyle/>
                    <a:p>
                      <a:pPr marL="0" marR="0" lvl="0" indent="0" algn="l" rtl="0">
                        <a:spcBef>
                          <a:spcPts val="0"/>
                        </a:spcBef>
                        <a:spcAft>
                          <a:spcPts val="0"/>
                        </a:spcAft>
                        <a:buNone/>
                      </a:pPr>
                      <a:r>
                        <a:rPr lang="en-IN" sz="2400" b="1" u="none" strike="noStrike" cap="none">
                          <a:latin typeface="Times New Roman"/>
                          <a:ea typeface="Times New Roman"/>
                          <a:cs typeface="Times New Roman"/>
                          <a:sym typeface="Times New Roman"/>
                        </a:rPr>
                        <a:t>Exception </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b="1" u="none" strike="noStrike" cap="none">
                          <a:latin typeface="Times New Roman"/>
                          <a:ea typeface="Times New Roman"/>
                          <a:cs typeface="Times New Roman"/>
                          <a:sym typeface="Times New Roman"/>
                        </a:rPr>
                        <a:t>Description </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1423675">
                <a:tc>
                  <a:txBody>
                    <a:bodyPr/>
                    <a:lstStyle/>
                    <a:p>
                      <a:pPr marL="0" marR="0" lvl="0" indent="0" algn="l" rtl="0">
                        <a:spcBef>
                          <a:spcPts val="0"/>
                        </a:spcBef>
                        <a:spcAft>
                          <a:spcPts val="0"/>
                        </a:spcAft>
                        <a:buNone/>
                      </a:pPr>
                      <a:r>
                        <a:rPr lang="en-IN" sz="2400" b="0" u="none" strike="noStrike" cap="none">
                          <a:latin typeface="Times New Roman"/>
                          <a:ea typeface="Times New Roman"/>
                          <a:cs typeface="Times New Roman"/>
                          <a:sym typeface="Times New Roman"/>
                        </a:rPr>
                        <a:t>std::runtime_error</a:t>
                      </a:r>
                      <a:endParaRPr sz="2400" b="0" u="none" strike="noStrike" cap="none">
                        <a:latin typeface="Times New Roman"/>
                        <a:ea typeface="Times New Roman"/>
                        <a:cs typeface="Times New Roman"/>
                        <a:sym typeface="Times New Roman"/>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An exception that theoretically can not be detected by reading the code.</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1111875">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std::overflow_error</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is thrown if a mathematical overflow occurs.</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1111250">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std::range_error</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is occured when you try to store a value which is out of range.</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1111875">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std::underflow_error</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marR="0" lvl="0" indent="0" algn="l" rtl="0">
                        <a:spcBef>
                          <a:spcPts val="0"/>
                        </a:spcBef>
                        <a:spcAft>
                          <a:spcPts val="0"/>
                        </a:spcAft>
                        <a:buNone/>
                      </a:pPr>
                      <a:r>
                        <a:rPr lang="en-IN" sz="2400" u="none" strike="noStrike" cap="none">
                          <a:latin typeface="Times New Roman"/>
                          <a:ea typeface="Times New Roman"/>
                          <a:cs typeface="Times New Roman"/>
                          <a:sym typeface="Times New Roman"/>
                        </a:rPr>
                        <a:t>This is thrown if a mathematical underflow occurs.</a:t>
                      </a:r>
                      <a:endParaRPr/>
                    </a:p>
                  </a:txBody>
                  <a:tcPr marL="74150" marR="74150" marT="74150" marB="7415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5833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p:nvPr/>
        </p:nvSpPr>
        <p:spPr>
          <a:xfrm>
            <a:off x="0" y="0"/>
            <a:ext cx="8229600" cy="73533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FF0000"/>
              </a:buClr>
              <a:buSzPts val="4000"/>
              <a:buFont typeface="Times New Roman"/>
              <a:buNone/>
            </a:pPr>
            <a:r>
              <a:rPr lang="en-IN" sz="4000">
                <a:solidFill>
                  <a:srgbClr val="FF0000"/>
                </a:solidFill>
                <a:latin typeface="Times New Roman"/>
                <a:ea typeface="Times New Roman"/>
                <a:cs typeface="Times New Roman"/>
                <a:sym typeface="Times New Roman"/>
              </a:rPr>
              <a:t>Exceptions : syntax</a:t>
            </a:r>
            <a:endParaRPr/>
          </a:p>
        </p:txBody>
      </p:sp>
      <p:sp>
        <p:nvSpPr>
          <p:cNvPr id="220" name="Google Shape;220;p29"/>
          <p:cNvSpPr/>
          <p:nvPr/>
        </p:nvSpPr>
        <p:spPr>
          <a:xfrm>
            <a:off x="152400" y="990600"/>
            <a:ext cx="8382000" cy="52622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a:solidFill>
                  <a:schemeClr val="dk1"/>
                </a:solidFill>
                <a:latin typeface="Calibri"/>
                <a:ea typeface="Calibri"/>
                <a:cs typeface="Calibri"/>
                <a:sym typeface="Calibri"/>
              </a:rPr>
              <a:t>try {</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 the protected code</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catch( Exception_Name exception1 ) {</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 catch block</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catch( Exception_Name exception2 ) {</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 catch block</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catch( Exception_Name exceptionN ) {</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 catch block</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We have one </a:t>
            </a:r>
            <a:r>
              <a:rPr lang="en-IN" sz="2400" b="1">
                <a:solidFill>
                  <a:schemeClr val="dk1"/>
                </a:solidFill>
                <a:latin typeface="Calibri"/>
                <a:ea typeface="Calibri"/>
                <a:cs typeface="Calibri"/>
                <a:sym typeface="Calibri"/>
              </a:rPr>
              <a:t>try</a:t>
            </a:r>
            <a:r>
              <a:rPr lang="en-IN" sz="2400">
                <a:solidFill>
                  <a:schemeClr val="dk1"/>
                </a:solidFill>
                <a:latin typeface="Calibri"/>
                <a:ea typeface="Calibri"/>
                <a:cs typeface="Calibri"/>
                <a:sym typeface="Calibri"/>
              </a:rPr>
              <a:t> statement with </a:t>
            </a:r>
            <a:r>
              <a:rPr lang="en-IN" sz="2400" b="1">
                <a:solidFill>
                  <a:schemeClr val="dk1"/>
                </a:solidFill>
                <a:latin typeface="Calibri"/>
                <a:ea typeface="Calibri"/>
                <a:cs typeface="Calibri"/>
                <a:sym typeface="Calibri"/>
              </a:rPr>
              <a:t>many catch</a:t>
            </a:r>
            <a:r>
              <a:rPr lang="en-IN" sz="2400">
                <a:solidFill>
                  <a:schemeClr val="dk1"/>
                </a:solidFill>
                <a:latin typeface="Calibri"/>
                <a:ea typeface="Calibri"/>
                <a:cs typeface="Calibri"/>
                <a:sym typeface="Calibri"/>
              </a:rPr>
              <a:t> statement.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a:t>
            </a:r>
            <a:r>
              <a:rPr lang="en-IN" sz="2400" b="1">
                <a:solidFill>
                  <a:schemeClr val="dk1"/>
                </a:solidFill>
                <a:latin typeface="Calibri"/>
                <a:ea typeface="Calibri"/>
                <a:cs typeface="Calibri"/>
                <a:sym typeface="Calibri"/>
              </a:rPr>
              <a:t>ExceptionName</a:t>
            </a:r>
            <a:r>
              <a:rPr lang="en-IN" sz="2400">
                <a:solidFill>
                  <a:schemeClr val="dk1"/>
                </a:solidFill>
                <a:latin typeface="Calibri"/>
                <a:ea typeface="Calibri"/>
                <a:cs typeface="Calibri"/>
                <a:sym typeface="Calibri"/>
              </a:rPr>
              <a:t>’ is the name of the Exception for being caught. </a:t>
            </a:r>
            <a:endParaRPr/>
          </a:p>
          <a:p>
            <a:pPr marL="342900" marR="0" lvl="0" indent="-342900" algn="l"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The </a:t>
            </a:r>
            <a:r>
              <a:rPr lang="en-IN" sz="2400" b="1">
                <a:solidFill>
                  <a:schemeClr val="dk1"/>
                </a:solidFill>
                <a:latin typeface="Calibri"/>
                <a:ea typeface="Calibri"/>
                <a:cs typeface="Calibri"/>
                <a:sym typeface="Calibri"/>
              </a:rPr>
              <a:t>exception1, exception2, exception3 and exceptionN</a:t>
            </a:r>
            <a:r>
              <a:rPr lang="en-IN" sz="2400">
                <a:solidFill>
                  <a:schemeClr val="dk1"/>
                </a:solidFill>
                <a:latin typeface="Calibri"/>
                <a:ea typeface="Calibri"/>
                <a:cs typeface="Calibri"/>
                <a:sym typeface="Calibri"/>
              </a:rPr>
              <a:t> are your defined names for referring to the exceptions.</a:t>
            </a:r>
            <a:endParaRPr/>
          </a:p>
        </p:txBody>
      </p:sp>
    </p:spTree>
    <p:extLst>
      <p:ext uri="{BB962C8B-B14F-4D97-AF65-F5344CB8AC3E}">
        <p14:creationId xmlns:p14="http://schemas.microsoft.com/office/powerpoint/2010/main" val="3314010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p:nvPr/>
        </p:nvSpPr>
        <p:spPr>
          <a:xfrm>
            <a:off x="62230" y="0"/>
            <a:ext cx="8395970" cy="613410"/>
          </a:xfrm>
          <a:prstGeom prst="rect">
            <a:avLst/>
          </a:prstGeom>
          <a:noFill/>
          <a:ln>
            <a:noFill/>
          </a:ln>
        </p:spPr>
        <p:txBody>
          <a:bodyPr spcFirstLastPara="1" wrap="square" lIns="91425" tIns="45700" rIns="91425" bIns="45700" anchor="t" anchorCtr="0">
            <a:normAutofit fontScale="87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Exceptions </a:t>
            </a:r>
            <a:endParaRPr sz="4000">
              <a:solidFill>
                <a:srgbClr val="FF0000"/>
              </a:solidFill>
              <a:latin typeface="Times New Roman"/>
              <a:ea typeface="Times New Roman"/>
              <a:cs typeface="Times New Roman"/>
              <a:sym typeface="Times New Roman"/>
            </a:endParaRPr>
          </a:p>
        </p:txBody>
      </p:sp>
      <p:pic>
        <p:nvPicPr>
          <p:cNvPr id="226" name="Google Shape;226;p30"/>
          <p:cNvPicPr preferRelativeResize="0"/>
          <p:nvPr/>
        </p:nvPicPr>
        <p:blipFill rotWithShape="1">
          <a:blip r:embed="rId3">
            <a:alphaModFix/>
          </a:blip>
          <a:srcRect/>
          <a:stretch/>
        </p:blipFill>
        <p:spPr>
          <a:xfrm>
            <a:off x="838200" y="1337945"/>
            <a:ext cx="7143750" cy="4758055"/>
          </a:xfrm>
          <a:prstGeom prst="rect">
            <a:avLst/>
          </a:prstGeom>
          <a:noFill/>
          <a:ln>
            <a:noFill/>
          </a:ln>
        </p:spPr>
      </p:pic>
    </p:spTree>
    <p:extLst>
      <p:ext uri="{BB962C8B-B14F-4D97-AF65-F5344CB8AC3E}">
        <p14:creationId xmlns:p14="http://schemas.microsoft.com/office/powerpoint/2010/main" val="3916687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p:nvPr/>
        </p:nvSpPr>
        <p:spPr>
          <a:xfrm>
            <a:off x="0" y="0"/>
            <a:ext cx="8229600" cy="611505"/>
          </a:xfrm>
          <a:prstGeom prst="rect">
            <a:avLst/>
          </a:prstGeom>
          <a:noFill/>
          <a:ln>
            <a:noFill/>
          </a:ln>
        </p:spPr>
        <p:txBody>
          <a:bodyPr spcFirstLastPara="1" wrap="square" lIns="91425" tIns="45700" rIns="91425" bIns="45700" anchor="t" anchorCtr="0">
            <a:normAutofit fontScale="87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Simple Exceptions : Example</a:t>
            </a:r>
            <a:endParaRPr/>
          </a:p>
        </p:txBody>
      </p:sp>
      <p:sp>
        <p:nvSpPr>
          <p:cNvPr id="232" name="Google Shape;232;p31"/>
          <p:cNvSpPr/>
          <p:nvPr/>
        </p:nvSpPr>
        <p:spPr>
          <a:xfrm>
            <a:off x="152400" y="1066800"/>
            <a:ext cx="5181600" cy="5692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int main()</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int a,b;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cin &gt;&gt; a&gt;&gt; 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try</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if (b!=0)</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cout&lt;&lt;“result (a/b)=”&lt;&lt;a/b;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b="1">
              <a:solidFill>
                <a:srgbClr val="E36C09"/>
              </a:solidFill>
              <a:latin typeface="Calibri"/>
              <a:ea typeface="Calibri"/>
              <a:cs typeface="Calibri"/>
              <a:sym typeface="Calibri"/>
            </a:endParaRPr>
          </a:p>
        </p:txBody>
      </p:sp>
      <p:sp>
        <p:nvSpPr>
          <p:cNvPr id="233" name="Google Shape;233;p31"/>
          <p:cNvSpPr/>
          <p:nvPr/>
        </p:nvSpPr>
        <p:spPr>
          <a:xfrm>
            <a:off x="4800600" y="1143000"/>
            <a:ext cx="4208780" cy="4831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Calibri"/>
                <a:ea typeface="Calibri"/>
                <a:cs typeface="Calibri"/>
                <a:sym typeface="Calibri"/>
              </a:rPr>
              <a:t>else</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throw(b);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catch(int i)</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cout &lt;&lt;“exception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caught”;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p:txBody>
      </p:sp>
      <p:cxnSp>
        <p:nvCxnSpPr>
          <p:cNvPr id="234" name="Google Shape;234;p31"/>
          <p:cNvCxnSpPr/>
          <p:nvPr/>
        </p:nvCxnSpPr>
        <p:spPr>
          <a:xfrm>
            <a:off x="4572000" y="1981200"/>
            <a:ext cx="0" cy="4572000"/>
          </a:xfrm>
          <a:prstGeom prst="straightConnector1">
            <a:avLst/>
          </a:prstGeom>
          <a:noFill/>
          <a:ln w="34925" cap="flat" cmpd="sng">
            <a:solidFill>
              <a:srgbClr val="4A7DBA"/>
            </a:solidFill>
            <a:prstDash val="solid"/>
            <a:round/>
            <a:headEnd type="none" w="sm" len="sm"/>
            <a:tailEnd type="none" w="sm" len="sm"/>
          </a:ln>
        </p:spPr>
      </p:cxnSp>
    </p:spTree>
    <p:extLst>
      <p:ext uri="{BB962C8B-B14F-4D97-AF65-F5344CB8AC3E}">
        <p14:creationId xmlns:p14="http://schemas.microsoft.com/office/powerpoint/2010/main" val="3417780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p:nvPr/>
        </p:nvSpPr>
        <p:spPr>
          <a:xfrm>
            <a:off x="0" y="0"/>
            <a:ext cx="8229600" cy="600075"/>
          </a:xfrm>
          <a:prstGeom prst="rect">
            <a:avLst/>
          </a:prstGeom>
          <a:noFill/>
          <a:ln>
            <a:noFill/>
          </a:ln>
        </p:spPr>
        <p:txBody>
          <a:bodyPr spcFirstLastPara="1" wrap="square" lIns="91425" tIns="45700" rIns="91425" bIns="45700" anchor="t" anchorCtr="0">
            <a:normAutofit fontScale="87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Nested try blocks</a:t>
            </a:r>
            <a:endParaRPr/>
          </a:p>
        </p:txBody>
      </p:sp>
      <p:sp>
        <p:nvSpPr>
          <p:cNvPr id="240" name="Google Shape;240;p32"/>
          <p:cNvSpPr/>
          <p:nvPr/>
        </p:nvSpPr>
        <p:spPr>
          <a:xfrm>
            <a:off x="304800" y="1066601"/>
            <a:ext cx="7620000" cy="56311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try</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try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catch (type arg)</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catch(type arg)</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p:txBody>
      </p:sp>
    </p:spTree>
    <p:extLst>
      <p:ext uri="{BB962C8B-B14F-4D97-AF65-F5344CB8AC3E}">
        <p14:creationId xmlns:p14="http://schemas.microsoft.com/office/powerpoint/2010/main" val="3541356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p:nvPr/>
        </p:nvSpPr>
        <p:spPr>
          <a:xfrm>
            <a:off x="0" y="0"/>
            <a:ext cx="8229600" cy="673100"/>
          </a:xfrm>
          <a:prstGeom prst="rect">
            <a:avLst/>
          </a:prstGeom>
          <a:noFill/>
          <a:ln>
            <a:noFill/>
          </a:ln>
        </p:spPr>
        <p:txBody>
          <a:bodyPr spcFirstLastPara="1" wrap="square" lIns="91425" tIns="45700" rIns="91425" bIns="45700" anchor="t" anchorCtr="0">
            <a:normAutofit fontScale="975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Multiple Catch Exception </a:t>
            </a:r>
            <a:endParaRPr/>
          </a:p>
        </p:txBody>
      </p:sp>
      <p:sp>
        <p:nvSpPr>
          <p:cNvPr id="246" name="Google Shape;246;p33"/>
          <p:cNvSpPr/>
          <p:nvPr/>
        </p:nvSpPr>
        <p:spPr>
          <a:xfrm>
            <a:off x="152400" y="1066800"/>
            <a:ext cx="7620000" cy="1938992"/>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Used when a user wants to handle different exceptions differently. </a:t>
            </a:r>
            <a:endParaRPr/>
          </a:p>
          <a:p>
            <a:pPr marL="457200" marR="0" lvl="0" indent="-457200" algn="just" rtl="0">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For this, a user must include catch statements with different declaration.</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8098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76200" y="0"/>
            <a:ext cx="8229600" cy="57404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spcBef>
                <a:spcPts val="0"/>
              </a:spcBef>
              <a:spcAft>
                <a:spcPts val="0"/>
              </a:spcAft>
              <a:buClr>
                <a:srgbClr val="FF0000"/>
              </a:buClr>
              <a:buSzPct val="100000"/>
              <a:buFont typeface="Arial"/>
              <a:buNone/>
            </a:pPr>
            <a:r>
              <a:rPr lang="en-IN" sz="4000">
                <a:solidFill>
                  <a:srgbClr val="FF0000"/>
                </a:solidFill>
                <a:latin typeface="Times New Roman"/>
                <a:ea typeface="Times New Roman"/>
                <a:cs typeface="Times New Roman"/>
                <a:sym typeface="Times New Roman"/>
              </a:rPr>
              <a:t>Multiple Catch Exception </a:t>
            </a:r>
            <a:endParaRPr/>
          </a:p>
        </p:txBody>
      </p:sp>
      <p:sp>
        <p:nvSpPr>
          <p:cNvPr id="252" name="Google Shape;252;p34"/>
          <p:cNvSpPr/>
          <p:nvPr/>
        </p:nvSpPr>
        <p:spPr>
          <a:xfrm>
            <a:off x="228600" y="1066800"/>
            <a:ext cx="8766810" cy="5262245"/>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It is possible to design a separate catch block for each kind of exception</a:t>
            </a:r>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Single catch statement that catches all kind of exceptions</a:t>
            </a:r>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Times New Roman"/>
                <a:ea typeface="Times New Roman"/>
                <a:cs typeface="Times New Roman"/>
                <a:sym typeface="Times New Roman"/>
              </a:rPr>
              <a:t>Syntax</a:t>
            </a:r>
            <a:endParaRPr/>
          </a:p>
          <a:p>
            <a:pPr marL="914400" marR="0" lvl="2" indent="0" algn="just" rtl="0">
              <a:spcBef>
                <a:spcPts val="0"/>
              </a:spcBef>
              <a:spcAft>
                <a:spcPts val="0"/>
              </a:spcAft>
              <a:buNone/>
            </a:pPr>
            <a:r>
              <a:rPr lang="en-IN" sz="2800" b="1" i="0" u="none" strike="noStrike" cap="none">
                <a:solidFill>
                  <a:schemeClr val="dk1"/>
                </a:solidFill>
                <a:latin typeface="Times New Roman"/>
                <a:ea typeface="Times New Roman"/>
                <a:cs typeface="Times New Roman"/>
                <a:sym typeface="Times New Roman"/>
              </a:rPr>
              <a:t>catch(…)</a:t>
            </a:r>
            <a:endParaRPr/>
          </a:p>
          <a:p>
            <a:pPr marL="914400" marR="0" lvl="2" indent="0" algn="just" rtl="0">
              <a:spcBef>
                <a:spcPts val="0"/>
              </a:spcBef>
              <a:spcAft>
                <a:spcPts val="0"/>
              </a:spcAft>
              <a:buNone/>
            </a:pPr>
            <a:r>
              <a:rPr lang="en-IN" sz="2800" b="1" i="0" u="none" strike="noStrike" cap="none">
                <a:solidFill>
                  <a:schemeClr val="dk1"/>
                </a:solidFill>
                <a:latin typeface="Times New Roman"/>
                <a:ea typeface="Times New Roman"/>
                <a:cs typeface="Times New Roman"/>
                <a:sym typeface="Times New Roman"/>
              </a:rPr>
              <a:t>{</a:t>
            </a:r>
            <a:endParaRPr/>
          </a:p>
          <a:p>
            <a:pPr marL="914400" marR="0" lvl="2" indent="0" algn="just" rtl="0">
              <a:spcBef>
                <a:spcPts val="0"/>
              </a:spcBef>
              <a:spcAft>
                <a:spcPts val="0"/>
              </a:spcAft>
              <a:buNone/>
            </a:pPr>
            <a:r>
              <a:rPr lang="en-IN" sz="2800" b="1" i="0" u="none" strike="noStrike" cap="none">
                <a:solidFill>
                  <a:schemeClr val="dk1"/>
                </a:solidFill>
                <a:latin typeface="Times New Roman"/>
                <a:ea typeface="Times New Roman"/>
                <a:cs typeface="Times New Roman"/>
                <a:sym typeface="Times New Roman"/>
              </a:rPr>
              <a:t>…….</a:t>
            </a:r>
            <a:endParaRPr/>
          </a:p>
          <a:p>
            <a:pPr marL="914400" marR="0" lvl="2" indent="0" algn="just" rtl="0">
              <a:spcBef>
                <a:spcPts val="0"/>
              </a:spcBef>
              <a:spcAft>
                <a:spcPts val="0"/>
              </a:spcAft>
              <a:buNone/>
            </a:pPr>
            <a:r>
              <a:rPr lang="en-IN" sz="2800" b="1" i="0" u="none" strike="noStrike" cap="none">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Clr>
                <a:schemeClr val="dk1"/>
              </a:buClr>
              <a:buSzPts val="2800"/>
              <a:buFont typeface="Arial"/>
              <a:buNone/>
            </a:pPr>
            <a:r>
              <a:rPr lang="en-IN" sz="2800">
                <a:solidFill>
                  <a:schemeClr val="dk1"/>
                </a:solidFill>
                <a:latin typeface="Times New Roman"/>
                <a:ea typeface="Times New Roman"/>
                <a:cs typeface="Times New Roman"/>
                <a:sym typeface="Times New Roman"/>
              </a:rPr>
              <a:t>Note :</a:t>
            </a:r>
            <a:endParaRPr/>
          </a:p>
          <a:p>
            <a:pPr marL="0" marR="0" lvl="0" indent="0" algn="just" rtl="0">
              <a:spcBef>
                <a:spcPts val="0"/>
              </a:spcBef>
              <a:spcAft>
                <a:spcPts val="0"/>
              </a:spcAft>
              <a:buNone/>
            </a:pPr>
            <a:r>
              <a:rPr lang="en-IN" sz="2800">
                <a:solidFill>
                  <a:schemeClr val="dk1"/>
                </a:solidFill>
                <a:latin typeface="Times New Roman"/>
                <a:ea typeface="Times New Roman"/>
                <a:cs typeface="Times New Roman"/>
                <a:sym typeface="Times New Roman"/>
              </a:rPr>
              <a:t>A better way to use this as a default statement along with other catch statement so that it can catch all those exception which are not handle by other catch statement</a:t>
            </a:r>
            <a:endParaRPr sz="2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38387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p:nvPr/>
        </p:nvSpPr>
        <p:spPr>
          <a:xfrm>
            <a:off x="76200" y="0"/>
            <a:ext cx="8229600" cy="656590"/>
          </a:xfrm>
          <a:prstGeom prst="rect">
            <a:avLst/>
          </a:prstGeom>
          <a:noFill/>
          <a:ln>
            <a:noFill/>
          </a:ln>
        </p:spPr>
        <p:txBody>
          <a:bodyPr spcFirstLastPara="1" wrap="square" lIns="91425" tIns="45700" rIns="91425" bIns="45700" anchor="t" anchorCtr="0">
            <a:normAutofit fontScale="95000" lnSpcReduction="100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Multiple catch statement : Syntax</a:t>
            </a:r>
            <a:endParaRPr/>
          </a:p>
        </p:txBody>
      </p:sp>
      <p:sp>
        <p:nvSpPr>
          <p:cNvPr id="258" name="Google Shape;258;p35"/>
          <p:cNvSpPr/>
          <p:nvPr/>
        </p:nvSpPr>
        <p:spPr>
          <a:xfrm>
            <a:off x="228600" y="1066800"/>
            <a:ext cx="6217285" cy="52622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try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catch (type1 arg)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catch (type2 arg)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catch(typeN arg)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53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cs typeface="Times New Roman" pitchFamily="18" charset="0"/>
              </a:rPr>
              <a:t>A generic function that represents several functions performing same task but on different data types is called function template. </a:t>
            </a:r>
          </a:p>
          <a:p>
            <a:pPr marL="342900" indent="-342900" algn="just">
              <a:buFont typeface="Arial" panose="020B0604020202020204" pitchFamily="34" charset="0"/>
              <a:buChar char="•"/>
            </a:pPr>
            <a:r>
              <a:rPr lang="en-IN" sz="2400" dirty="0">
                <a:cs typeface="Times New Roman" pitchFamily="18" charset="0"/>
              </a:rPr>
              <a:t>For example, a function to add two integer and float numbers requires two functions. One function accept integer types and the other accept float types as parameters even though the functionality is the same. Using a function template, a single function can be used to perform both additions. </a:t>
            </a:r>
          </a:p>
          <a:p>
            <a:pPr marL="342900" indent="-342900" algn="just">
              <a:buFont typeface="Arial" panose="020B0604020202020204" pitchFamily="34" charset="0"/>
              <a:buChar char="•"/>
            </a:pPr>
            <a:r>
              <a:rPr lang="en-IN" sz="2400" dirty="0">
                <a:cs typeface="Times New Roman" pitchFamily="18" charset="0"/>
              </a:rPr>
              <a:t>It avoids unnecessary repetition of code for doing same task on various data types.</a:t>
            </a: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Cont.</a:t>
            </a:r>
            <a:endParaRPr lang="en-US" sz="4000" b="1" dirty="0">
              <a:solidFill>
                <a:schemeClr val="accent6">
                  <a:lumMod val="75000"/>
                </a:schemeClr>
              </a:solidFill>
            </a:endParaRPr>
          </a:p>
        </p:txBody>
      </p:sp>
    </p:spTree>
    <p:extLst>
      <p:ext uri="{BB962C8B-B14F-4D97-AF65-F5344CB8AC3E}">
        <p14:creationId xmlns:p14="http://schemas.microsoft.com/office/powerpoint/2010/main" val="1453617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Multiple Exceptions : Example</a:t>
            </a:r>
            <a:endParaRPr/>
          </a:p>
        </p:txBody>
      </p:sp>
      <p:sp>
        <p:nvSpPr>
          <p:cNvPr id="264" name="Google Shape;264;p36"/>
          <p:cNvSpPr/>
          <p:nvPr/>
        </p:nvSpPr>
        <p:spPr>
          <a:xfrm>
            <a:off x="152400" y="990600"/>
            <a:ext cx="4174490" cy="59391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#include&lt;iostream&gt;</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using namespace std;</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int main() {</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int a,b;</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cin &gt;&gt; a&gt;&gt; b;</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try {</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if (b!=a)</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float div = (float) a/b;</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if(div &lt;0)</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throw ‘e’;</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cout&lt;&lt;div;</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throw b;</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catch(int i)</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{cout &lt;&lt;“exception caught”;</a:t>
            </a:r>
            <a:endParaRPr/>
          </a:p>
          <a:p>
            <a:pPr marL="0" marR="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	}</a:t>
            </a:r>
            <a:endParaRPr sz="1600">
              <a:solidFill>
                <a:schemeClr val="dk1"/>
              </a:solidFill>
              <a:latin typeface="Calibri"/>
              <a:ea typeface="Calibri"/>
              <a:cs typeface="Calibri"/>
              <a:sym typeface="Calibri"/>
            </a:endParaRPr>
          </a:p>
        </p:txBody>
      </p:sp>
      <p:sp>
        <p:nvSpPr>
          <p:cNvPr id="265" name="Google Shape;265;p36"/>
          <p:cNvSpPr/>
          <p:nvPr/>
        </p:nvSpPr>
        <p:spPr>
          <a:xfrm>
            <a:off x="4267200" y="990600"/>
            <a:ext cx="4572000" cy="56311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catch(int i)</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 cout &lt;&lt;“exception caught : Division by zero”;</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catch (char st)</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cout &lt;&lt; “exception caught : Division is less than 1”;</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catch(…)</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cout &lt;&lt; “Exception : unknown”;</a:t>
            </a:r>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a:t>
            </a:r>
            <a:endParaRPr sz="2400" b="1">
              <a:solidFill>
                <a:srgbClr val="E36C09"/>
              </a:solidFill>
              <a:latin typeface="Times New Roman"/>
              <a:ea typeface="Times New Roman"/>
              <a:cs typeface="Times New Roman"/>
              <a:sym typeface="Times New Roman"/>
            </a:endParaRPr>
          </a:p>
        </p:txBody>
      </p:sp>
      <p:cxnSp>
        <p:nvCxnSpPr>
          <p:cNvPr id="266" name="Google Shape;266;p36"/>
          <p:cNvCxnSpPr>
            <a:stCxn id="263" idx="2"/>
          </p:cNvCxnSpPr>
          <p:nvPr/>
        </p:nvCxnSpPr>
        <p:spPr>
          <a:xfrm>
            <a:off x="4114800" y="838200"/>
            <a:ext cx="0" cy="4572000"/>
          </a:xfrm>
          <a:prstGeom prst="straightConnector1">
            <a:avLst/>
          </a:prstGeom>
          <a:noFill/>
          <a:ln w="34925" cap="flat" cmpd="sng">
            <a:solidFill>
              <a:srgbClr val="4A7DBA"/>
            </a:solidFill>
            <a:prstDash val="solid"/>
            <a:round/>
            <a:headEnd type="none" w="sm" len="sm"/>
            <a:tailEnd type="none" w="sm" len="sm"/>
          </a:ln>
        </p:spPr>
      </p:cxnSp>
    </p:spTree>
    <p:extLst>
      <p:ext uri="{BB962C8B-B14F-4D97-AF65-F5344CB8AC3E}">
        <p14:creationId xmlns:p14="http://schemas.microsoft.com/office/powerpoint/2010/main" val="830771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FF0000"/>
              </a:buClr>
              <a:buSzPct val="100000"/>
              <a:buFont typeface="Times New Roman"/>
              <a:buNone/>
            </a:pPr>
            <a:r>
              <a:rPr lang="en-IN" sz="4000">
                <a:solidFill>
                  <a:srgbClr val="FF0000"/>
                </a:solidFill>
                <a:latin typeface="Times New Roman"/>
                <a:ea typeface="Times New Roman"/>
                <a:cs typeface="Times New Roman"/>
                <a:sym typeface="Times New Roman"/>
              </a:rPr>
              <a:t>Exceptions</a:t>
            </a:r>
            <a:endParaRPr sz="4000">
              <a:solidFill>
                <a:srgbClr val="FF0000"/>
              </a:solidFill>
              <a:latin typeface="Times New Roman"/>
              <a:ea typeface="Times New Roman"/>
              <a:cs typeface="Times New Roman"/>
              <a:sym typeface="Times New Roman"/>
            </a:endParaRPr>
          </a:p>
        </p:txBody>
      </p:sp>
      <p:pic>
        <p:nvPicPr>
          <p:cNvPr id="272" name="Google Shape;272;p37"/>
          <p:cNvPicPr preferRelativeResize="0"/>
          <p:nvPr/>
        </p:nvPicPr>
        <p:blipFill rotWithShape="1">
          <a:blip r:embed="rId3">
            <a:alphaModFix/>
          </a:blip>
          <a:srcRect/>
          <a:stretch/>
        </p:blipFill>
        <p:spPr>
          <a:xfrm>
            <a:off x="228600" y="1810378"/>
            <a:ext cx="8475319" cy="4514222"/>
          </a:xfrm>
          <a:prstGeom prst="rect">
            <a:avLst/>
          </a:prstGeom>
          <a:noFill/>
          <a:ln>
            <a:noFill/>
          </a:ln>
        </p:spPr>
      </p:pic>
    </p:spTree>
    <p:extLst>
      <p:ext uri="{BB962C8B-B14F-4D97-AF65-F5344CB8AC3E}">
        <p14:creationId xmlns:p14="http://schemas.microsoft.com/office/powerpoint/2010/main" val="2610340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Calibri"/>
              <a:buNone/>
            </a:pPr>
            <a:r>
              <a:rPr lang="en-IN" sz="4000" b="1">
                <a:solidFill>
                  <a:srgbClr val="E36C09"/>
                </a:solidFill>
                <a:latin typeface="Calibri"/>
                <a:ea typeface="Calibri"/>
                <a:cs typeface="Calibri"/>
                <a:sym typeface="Calibri"/>
              </a:rPr>
              <a:t>throwing Exception</a:t>
            </a:r>
            <a:endParaRPr/>
          </a:p>
        </p:txBody>
      </p:sp>
      <p:pic>
        <p:nvPicPr>
          <p:cNvPr id="278" name="Google Shape;278;p38"/>
          <p:cNvPicPr preferRelativeResize="0"/>
          <p:nvPr/>
        </p:nvPicPr>
        <p:blipFill rotWithShape="1">
          <a:blip r:embed="rId3">
            <a:alphaModFix/>
          </a:blip>
          <a:srcRect/>
          <a:stretch/>
        </p:blipFill>
        <p:spPr>
          <a:xfrm>
            <a:off x="914400" y="1143000"/>
            <a:ext cx="7162800" cy="4953000"/>
          </a:xfrm>
          <a:prstGeom prst="rect">
            <a:avLst/>
          </a:prstGeom>
          <a:noFill/>
          <a:ln>
            <a:noFill/>
          </a:ln>
        </p:spPr>
      </p:pic>
    </p:spTree>
    <p:extLst>
      <p:ext uri="{BB962C8B-B14F-4D97-AF65-F5344CB8AC3E}">
        <p14:creationId xmlns:p14="http://schemas.microsoft.com/office/powerpoint/2010/main" val="1048036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Calibri"/>
              <a:buNone/>
            </a:pPr>
            <a:r>
              <a:rPr lang="en-IN" sz="4000" b="1">
                <a:solidFill>
                  <a:srgbClr val="E36C09"/>
                </a:solidFill>
                <a:latin typeface="Calibri"/>
                <a:ea typeface="Calibri"/>
                <a:cs typeface="Calibri"/>
                <a:sym typeface="Calibri"/>
              </a:rPr>
              <a:t>throwing Exception</a:t>
            </a:r>
            <a:endParaRPr/>
          </a:p>
        </p:txBody>
      </p:sp>
      <p:sp>
        <p:nvSpPr>
          <p:cNvPr id="284" name="Google Shape;284;p39"/>
          <p:cNvSpPr/>
          <p:nvPr/>
        </p:nvSpPr>
        <p:spPr>
          <a:xfrm>
            <a:off x="304800" y="1447800"/>
            <a:ext cx="8610600" cy="2677656"/>
          </a:xfrm>
          <a:prstGeom prst="rect">
            <a:avLst/>
          </a:prstGeom>
          <a:noFill/>
          <a:ln>
            <a:noFill/>
          </a:ln>
        </p:spPr>
        <p:txBody>
          <a:bodyPr spcFirstLastPara="1" wrap="square" lIns="91425" tIns="45700" rIns="91425" bIns="45700" anchor="t" anchorCtr="0">
            <a:noAutofit/>
          </a:bodyPr>
          <a:lstStyle/>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When an exception is detected, it is thrown using </a:t>
            </a:r>
            <a:r>
              <a:rPr lang="en-IN" sz="2800" b="1" i="0" u="none" strike="noStrike" cap="none">
                <a:solidFill>
                  <a:schemeClr val="dk1"/>
                </a:solidFill>
                <a:latin typeface="Calibri"/>
                <a:ea typeface="Calibri"/>
                <a:cs typeface="Calibri"/>
                <a:sym typeface="Calibri"/>
              </a:rPr>
              <a:t>throw </a:t>
            </a:r>
            <a:r>
              <a:rPr lang="en-IN" sz="2800" b="0" i="0" u="none" strike="noStrike" cap="none">
                <a:solidFill>
                  <a:schemeClr val="dk1"/>
                </a:solidFill>
                <a:latin typeface="Calibri"/>
                <a:ea typeface="Calibri"/>
                <a:cs typeface="Calibri"/>
                <a:sym typeface="Calibri"/>
              </a:rPr>
              <a:t>statement in the try block</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It is also possible to have nested try-catch statement</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It cause the current exception to be thrown to the </a:t>
            </a:r>
            <a:r>
              <a:rPr lang="en-IN" sz="2800" b="1" i="0" u="none" strike="noStrike" cap="none">
                <a:solidFill>
                  <a:schemeClr val="dk1"/>
                </a:solidFill>
                <a:latin typeface="Calibri"/>
                <a:ea typeface="Calibri"/>
                <a:cs typeface="Calibri"/>
                <a:sym typeface="Calibri"/>
              </a:rPr>
              <a:t>next </a:t>
            </a:r>
            <a:r>
              <a:rPr lang="en-IN" sz="2800" b="0" i="0" u="none" strike="noStrike" cap="none">
                <a:solidFill>
                  <a:schemeClr val="dk1"/>
                </a:solidFill>
                <a:latin typeface="Calibri"/>
                <a:ea typeface="Calibri"/>
                <a:cs typeface="Calibri"/>
                <a:sym typeface="Calibri"/>
              </a:rPr>
              <a:t>enclosing try/catch sequence and is caught by a catch statement listed after that enclosing try block.</a:t>
            </a:r>
            <a:endParaRPr/>
          </a:p>
        </p:txBody>
      </p:sp>
    </p:spTree>
    <p:extLst>
      <p:ext uri="{BB962C8B-B14F-4D97-AF65-F5344CB8AC3E}">
        <p14:creationId xmlns:p14="http://schemas.microsoft.com/office/powerpoint/2010/main" val="3468880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Calibri"/>
              <a:buNone/>
            </a:pPr>
            <a:r>
              <a:rPr lang="en-IN" sz="4000" b="1">
                <a:solidFill>
                  <a:srgbClr val="E36C09"/>
                </a:solidFill>
                <a:latin typeface="Calibri"/>
                <a:ea typeface="Calibri"/>
                <a:cs typeface="Calibri"/>
                <a:sym typeface="Calibri"/>
              </a:rPr>
              <a:t>Re-throwing Exception</a:t>
            </a:r>
            <a:endParaRPr/>
          </a:p>
        </p:txBody>
      </p:sp>
      <p:pic>
        <p:nvPicPr>
          <p:cNvPr id="290" name="Google Shape;290;p40"/>
          <p:cNvPicPr preferRelativeResize="0"/>
          <p:nvPr/>
        </p:nvPicPr>
        <p:blipFill rotWithShape="1">
          <a:blip r:embed="rId3">
            <a:alphaModFix/>
          </a:blip>
          <a:srcRect/>
          <a:stretch/>
        </p:blipFill>
        <p:spPr>
          <a:xfrm>
            <a:off x="838200" y="1143000"/>
            <a:ext cx="7772399" cy="5334000"/>
          </a:xfrm>
          <a:prstGeom prst="rect">
            <a:avLst/>
          </a:prstGeom>
          <a:noFill/>
          <a:ln>
            <a:noFill/>
          </a:ln>
        </p:spPr>
      </p:pic>
    </p:spTree>
    <p:extLst>
      <p:ext uri="{BB962C8B-B14F-4D97-AF65-F5344CB8AC3E}">
        <p14:creationId xmlns:p14="http://schemas.microsoft.com/office/powerpoint/2010/main" val="3809163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Calibri"/>
              <a:buNone/>
            </a:pPr>
            <a:r>
              <a:rPr lang="en-IN" sz="4000" b="1">
                <a:solidFill>
                  <a:srgbClr val="E36C09"/>
                </a:solidFill>
                <a:latin typeface="Calibri"/>
                <a:ea typeface="Calibri"/>
                <a:cs typeface="Calibri"/>
                <a:sym typeface="Calibri"/>
              </a:rPr>
              <a:t>Throw Example</a:t>
            </a:r>
            <a:endParaRPr sz="4000" b="1">
              <a:solidFill>
                <a:srgbClr val="E36C09"/>
              </a:solidFill>
              <a:latin typeface="Calibri"/>
              <a:ea typeface="Calibri"/>
              <a:cs typeface="Calibri"/>
              <a:sym typeface="Calibri"/>
            </a:endParaRPr>
          </a:p>
        </p:txBody>
      </p:sp>
      <p:sp>
        <p:nvSpPr>
          <p:cNvPr id="296" name="Google Shape;296;p41"/>
          <p:cNvSpPr/>
          <p:nvPr/>
        </p:nvSpPr>
        <p:spPr>
          <a:xfrm>
            <a:off x="304800" y="1447800"/>
            <a:ext cx="8610600" cy="44012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try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if(denominator == 0)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throw denominator;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result = numerator/denominator;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	cout&lt;&lt;"\nThe result of division is:" &lt;&lt;result; </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a:t>
            </a:r>
            <a:endParaRPr sz="2800" b="1">
              <a:solidFill>
                <a:srgbClr val="E36C09"/>
              </a:solidFill>
              <a:latin typeface="Times New Roman"/>
              <a:ea typeface="Times New Roman"/>
              <a:cs typeface="Times New Roman"/>
              <a:sym typeface="Times New Roman"/>
            </a:endParaRPr>
          </a:p>
          <a:p>
            <a:pPr marL="0" marR="0" lvl="1" indent="0" algn="just"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6835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FF0000"/>
              </a:buClr>
              <a:buSzPct val="100000"/>
              <a:buFont typeface="Calibri"/>
              <a:buNone/>
            </a:pPr>
            <a:r>
              <a:rPr lang="en-IN" sz="4000">
                <a:solidFill>
                  <a:srgbClr val="FF0000"/>
                </a:solidFill>
                <a:latin typeface="Calibri"/>
                <a:ea typeface="Calibri"/>
                <a:cs typeface="Calibri"/>
                <a:sym typeface="Calibri"/>
              </a:rPr>
              <a:t>Handle Any Type of Exceptions (...)</a:t>
            </a:r>
            <a:endParaRPr/>
          </a:p>
          <a:p>
            <a:pPr marL="0" marR="0" lvl="0" indent="0" algn="l" rtl="0">
              <a:spcBef>
                <a:spcPts val="0"/>
              </a:spcBef>
              <a:spcAft>
                <a:spcPts val="0"/>
              </a:spcAft>
              <a:buClr>
                <a:schemeClr val="dk1"/>
              </a:buClr>
              <a:buSzPct val="100000"/>
              <a:buFont typeface="Calibri"/>
              <a:buNone/>
            </a:pPr>
            <a:endParaRPr sz="4000" b="1">
              <a:solidFill>
                <a:srgbClr val="E36C09"/>
              </a:solidFill>
              <a:latin typeface="Calibri"/>
              <a:ea typeface="Calibri"/>
              <a:cs typeface="Calibri"/>
              <a:sym typeface="Calibri"/>
            </a:endParaRPr>
          </a:p>
        </p:txBody>
      </p:sp>
      <p:sp>
        <p:nvSpPr>
          <p:cNvPr id="302" name="Google Shape;302;p42"/>
          <p:cNvSpPr/>
          <p:nvPr/>
        </p:nvSpPr>
        <p:spPr>
          <a:xfrm>
            <a:off x="152400" y="1295400"/>
            <a:ext cx="8610600" cy="1815882"/>
          </a:xfrm>
          <a:prstGeom prst="rect">
            <a:avLst/>
          </a:prstGeom>
          <a:noFill/>
          <a:ln>
            <a:noFill/>
          </a:ln>
        </p:spPr>
        <p:txBody>
          <a:bodyPr spcFirstLastPara="1" wrap="square" lIns="91425" tIns="45700" rIns="91425" bIns="45700" anchor="t" anchorCtr="0">
            <a:noAutofit/>
          </a:bodyPr>
          <a:lstStyle/>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If you do not know the throw </a:t>
            </a:r>
            <a:r>
              <a:rPr lang="en-IN" sz="2800" b="1" i="0" u="none" strike="noStrike" cap="none">
                <a:solidFill>
                  <a:schemeClr val="dk1"/>
                </a:solidFill>
                <a:latin typeface="Calibri"/>
                <a:ea typeface="Calibri"/>
                <a:cs typeface="Calibri"/>
                <a:sym typeface="Calibri"/>
              </a:rPr>
              <a:t>type</a:t>
            </a:r>
            <a:r>
              <a:rPr lang="en-IN" sz="2800" b="0" i="0" u="none" strike="noStrike" cap="none">
                <a:solidFill>
                  <a:schemeClr val="dk1"/>
                </a:solidFill>
                <a:latin typeface="Calibri"/>
                <a:ea typeface="Calibri"/>
                <a:cs typeface="Calibri"/>
                <a:sym typeface="Calibri"/>
              </a:rPr>
              <a:t> used in the try block, you can use the "</a:t>
            </a:r>
            <a:r>
              <a:rPr lang="en-IN" sz="2800" b="1" i="0" u="none" strike="noStrike" cap="none">
                <a:solidFill>
                  <a:schemeClr val="dk1"/>
                </a:solidFill>
                <a:latin typeface="Calibri"/>
                <a:ea typeface="Calibri"/>
                <a:cs typeface="Calibri"/>
                <a:sym typeface="Calibri"/>
              </a:rPr>
              <a:t>three dots</a:t>
            </a:r>
            <a:r>
              <a:rPr lang="en-IN" sz="2800" b="0" i="0" u="none" strike="noStrike" cap="none">
                <a:solidFill>
                  <a:schemeClr val="dk1"/>
                </a:solidFill>
                <a:latin typeface="Calibri"/>
                <a:ea typeface="Calibri"/>
                <a:cs typeface="Calibri"/>
                <a:sym typeface="Calibri"/>
              </a:rPr>
              <a:t>" syntax (...) inside the catch block, which will handle any type of exception.</a:t>
            </a:r>
            <a:endParaRPr sz="2800" b="0" i="0" u="none" strike="noStrike" cap="none">
              <a:solidFill>
                <a:schemeClr val="dk1"/>
              </a:solidFill>
              <a:latin typeface="Calibri"/>
              <a:ea typeface="Calibri"/>
              <a:cs typeface="Calibri"/>
              <a:sym typeface="Calibri"/>
            </a:endParaRPr>
          </a:p>
        </p:txBody>
      </p:sp>
      <p:pic>
        <p:nvPicPr>
          <p:cNvPr id="303" name="Google Shape;303;p42"/>
          <p:cNvPicPr preferRelativeResize="0"/>
          <p:nvPr/>
        </p:nvPicPr>
        <p:blipFill rotWithShape="1">
          <a:blip r:embed="rId3">
            <a:alphaModFix/>
          </a:blip>
          <a:srcRect/>
          <a:stretch/>
        </p:blipFill>
        <p:spPr>
          <a:xfrm>
            <a:off x="2362200" y="2819400"/>
            <a:ext cx="6172200" cy="3581400"/>
          </a:xfrm>
          <a:prstGeom prst="rect">
            <a:avLst/>
          </a:prstGeom>
          <a:noFill/>
          <a:ln>
            <a:noFill/>
          </a:ln>
        </p:spPr>
      </p:pic>
    </p:spTree>
    <p:extLst>
      <p:ext uri="{BB962C8B-B14F-4D97-AF65-F5344CB8AC3E}">
        <p14:creationId xmlns:p14="http://schemas.microsoft.com/office/powerpoint/2010/main" val="4204923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Finally</a:t>
            </a:r>
            <a:endParaRPr sz="4000" b="1">
              <a:solidFill>
                <a:srgbClr val="E36C09"/>
              </a:solidFill>
              <a:latin typeface="Calibri"/>
              <a:ea typeface="Calibri"/>
              <a:cs typeface="Calibri"/>
              <a:sym typeface="Calibri"/>
            </a:endParaRPr>
          </a:p>
        </p:txBody>
      </p:sp>
      <p:sp>
        <p:nvSpPr>
          <p:cNvPr id="309" name="Google Shape;309;p43"/>
          <p:cNvSpPr/>
          <p:nvPr/>
        </p:nvSpPr>
        <p:spPr>
          <a:xfrm>
            <a:off x="152400" y="1295400"/>
            <a:ext cx="8610600" cy="5262979"/>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application always executes any statements in the finally part, even if an exception occurs in the try block. </a:t>
            </a:r>
            <a:endParaRPr sz="28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When any code in the </a:t>
            </a:r>
            <a:r>
              <a:rPr lang="en-IN" sz="2800" b="1">
                <a:solidFill>
                  <a:schemeClr val="dk1"/>
                </a:solidFill>
                <a:latin typeface="Calibri"/>
                <a:ea typeface="Calibri"/>
                <a:cs typeface="Calibri"/>
                <a:sym typeface="Calibri"/>
              </a:rPr>
              <a:t>try</a:t>
            </a:r>
            <a:r>
              <a:rPr lang="en-IN" sz="2800">
                <a:solidFill>
                  <a:schemeClr val="dk1"/>
                </a:solidFill>
                <a:latin typeface="Calibri"/>
                <a:ea typeface="Calibri"/>
                <a:cs typeface="Calibri"/>
                <a:sym typeface="Calibri"/>
              </a:rPr>
              <a:t> block raises an exception, execution halts at that point.</a:t>
            </a:r>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Once an exception handler is found, execution jumps to the finally part. </a:t>
            </a:r>
            <a:endParaRPr sz="28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After the </a:t>
            </a:r>
            <a:r>
              <a:rPr lang="en-IN" sz="2800" b="1">
                <a:solidFill>
                  <a:schemeClr val="dk1"/>
                </a:solidFill>
                <a:latin typeface="Calibri"/>
                <a:ea typeface="Calibri"/>
                <a:cs typeface="Calibri"/>
                <a:sym typeface="Calibri"/>
              </a:rPr>
              <a:t>finally</a:t>
            </a:r>
            <a:r>
              <a:rPr lang="en-IN" sz="2800">
                <a:solidFill>
                  <a:schemeClr val="dk1"/>
                </a:solidFill>
                <a:latin typeface="Calibri"/>
                <a:ea typeface="Calibri"/>
                <a:cs typeface="Calibri"/>
                <a:sym typeface="Calibri"/>
              </a:rPr>
              <a:t> part executes, the exception handler is called. </a:t>
            </a:r>
            <a:endParaRPr/>
          </a:p>
          <a:p>
            <a:pPr marL="342900" marR="0" lvl="0" indent="-342900" algn="just"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If no exception occurs, the code in the </a:t>
            </a:r>
            <a:r>
              <a:rPr lang="en-IN" sz="2800" b="1">
                <a:solidFill>
                  <a:schemeClr val="dk1"/>
                </a:solidFill>
                <a:latin typeface="Calibri"/>
                <a:ea typeface="Calibri"/>
                <a:cs typeface="Calibri"/>
                <a:sym typeface="Calibri"/>
              </a:rPr>
              <a:t>finally</a:t>
            </a:r>
            <a:r>
              <a:rPr lang="en-IN" sz="2800">
                <a:solidFill>
                  <a:schemeClr val="dk1"/>
                </a:solidFill>
                <a:latin typeface="Calibri"/>
                <a:ea typeface="Calibri"/>
                <a:cs typeface="Calibri"/>
                <a:sym typeface="Calibri"/>
              </a:rPr>
              <a:t> block executes in the normal order, after all the statements in the </a:t>
            </a:r>
            <a:r>
              <a:rPr lang="en-IN" sz="2800" b="1">
                <a:solidFill>
                  <a:schemeClr val="dk1"/>
                </a:solidFill>
                <a:latin typeface="Calibri"/>
                <a:ea typeface="Calibri"/>
                <a:cs typeface="Calibri"/>
                <a:sym typeface="Calibri"/>
              </a:rPr>
              <a:t>try</a:t>
            </a:r>
            <a:r>
              <a:rPr lang="en-IN" sz="2800">
                <a:solidFill>
                  <a:schemeClr val="dk1"/>
                </a:solidFill>
                <a:latin typeface="Calibri"/>
                <a:ea typeface="Calibri"/>
                <a:cs typeface="Calibri"/>
                <a:sym typeface="Calibri"/>
              </a:rPr>
              <a:t> block.</a:t>
            </a:r>
            <a:endParaRPr sz="2800">
              <a:solidFill>
                <a:schemeClr val="dk1"/>
              </a:solidFill>
              <a:latin typeface="Calibri"/>
              <a:ea typeface="Calibri"/>
              <a:cs typeface="Calibri"/>
              <a:sym typeface="Calibri"/>
            </a:endParaRPr>
          </a:p>
          <a:p>
            <a:pPr marL="457200" marR="0" lvl="1" indent="-279400" algn="just"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330732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Finally</a:t>
            </a:r>
            <a:endParaRPr sz="4000" b="1">
              <a:solidFill>
                <a:srgbClr val="E36C09"/>
              </a:solidFill>
              <a:latin typeface="Calibri"/>
              <a:ea typeface="Calibri"/>
              <a:cs typeface="Calibri"/>
              <a:sym typeface="Calibri"/>
            </a:endParaRPr>
          </a:p>
        </p:txBody>
      </p:sp>
      <p:pic>
        <p:nvPicPr>
          <p:cNvPr id="315" name="Google Shape;315;p44"/>
          <p:cNvPicPr preferRelativeResize="0"/>
          <p:nvPr/>
        </p:nvPicPr>
        <p:blipFill rotWithShape="1">
          <a:blip r:embed="rId3">
            <a:alphaModFix/>
          </a:blip>
          <a:srcRect/>
          <a:stretch/>
        </p:blipFill>
        <p:spPr>
          <a:xfrm>
            <a:off x="533400" y="990600"/>
            <a:ext cx="8077200" cy="5493619"/>
          </a:xfrm>
          <a:prstGeom prst="rect">
            <a:avLst/>
          </a:prstGeom>
          <a:noFill/>
          <a:ln>
            <a:noFill/>
          </a:ln>
        </p:spPr>
      </p:pic>
    </p:spTree>
    <p:extLst>
      <p:ext uri="{BB962C8B-B14F-4D97-AF65-F5344CB8AC3E}">
        <p14:creationId xmlns:p14="http://schemas.microsoft.com/office/powerpoint/2010/main" val="3332806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Finally - Syntax</a:t>
            </a:r>
            <a:endParaRPr sz="4000" b="1">
              <a:solidFill>
                <a:srgbClr val="E36C09"/>
              </a:solidFill>
              <a:latin typeface="Calibri"/>
              <a:ea typeface="Calibri"/>
              <a:cs typeface="Calibri"/>
              <a:sym typeface="Calibri"/>
            </a:endParaRPr>
          </a:p>
        </p:txBody>
      </p:sp>
      <p:sp>
        <p:nvSpPr>
          <p:cNvPr id="321" name="Google Shape;321;p45"/>
          <p:cNvSpPr/>
          <p:nvPr/>
        </p:nvSpPr>
        <p:spPr>
          <a:xfrm>
            <a:off x="152400" y="1295400"/>
            <a:ext cx="8610600"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b="1">
                <a:solidFill>
                  <a:srgbClr val="008000"/>
                </a:solidFill>
                <a:latin typeface="Calibri"/>
                <a:ea typeface="Calibri"/>
                <a:cs typeface="Calibri"/>
                <a:sym typeface="Calibri"/>
              </a:rPr>
              <a:t>try</a:t>
            </a:r>
            <a:r>
              <a:rPr lang="en-IN" sz="2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800" i="1">
                <a:solidFill>
                  <a:srgbClr val="0000FF"/>
                </a:solidFill>
                <a:latin typeface="Calibri"/>
                <a:ea typeface="Calibri"/>
                <a:cs typeface="Calibri"/>
                <a:sym typeface="Calibri"/>
              </a:rPr>
              <a:t>// statements that may raise an exception</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r>
              <a:rPr lang="en-IN" sz="2800" b="1">
                <a:solidFill>
                  <a:srgbClr val="008000"/>
                </a:solidFill>
                <a:latin typeface="Calibri"/>
                <a:ea typeface="Calibri"/>
                <a:cs typeface="Calibri"/>
                <a:sym typeface="Calibri"/>
              </a:rPr>
              <a:t>__finally</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r>
              <a:rPr lang="en-IN" sz="2800" i="1">
                <a:solidFill>
                  <a:srgbClr val="0000FF"/>
                </a:solidFill>
                <a:latin typeface="Calibri"/>
                <a:ea typeface="Calibri"/>
                <a:cs typeface="Calibri"/>
                <a:sym typeface="Calibri"/>
              </a:rPr>
              <a:t>// statements that are called even </a:t>
            </a:r>
            <a:endParaRPr/>
          </a:p>
          <a:p>
            <a:pPr marL="0" marR="0" lvl="0" indent="0" algn="l" rtl="0">
              <a:spcBef>
                <a:spcPts val="0"/>
              </a:spcBef>
              <a:spcAft>
                <a:spcPts val="0"/>
              </a:spcAft>
              <a:buNone/>
            </a:pPr>
            <a:r>
              <a:rPr lang="en-IN" sz="2800" i="1">
                <a:solidFill>
                  <a:srgbClr val="0000FF"/>
                </a:solidFill>
                <a:latin typeface="Calibri"/>
                <a:ea typeface="Calibri"/>
                <a:cs typeface="Calibri"/>
                <a:sym typeface="Calibri"/>
              </a:rPr>
              <a:t>//if there is an exception in the try block</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 </a:t>
            </a:r>
            <a:endParaRPr sz="3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380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3970318"/>
          </a:xfrm>
          <a:prstGeom prst="rect">
            <a:avLst/>
          </a:prstGeom>
        </p:spPr>
        <p:txBody>
          <a:bodyPr wrap="square">
            <a:spAutoFit/>
          </a:bodyPr>
          <a:lstStyle/>
          <a:p>
            <a:pPr algn="just">
              <a:buNone/>
            </a:pPr>
            <a:r>
              <a:rPr lang="en-IN" sz="2800" dirty="0">
                <a:cs typeface="Times New Roman" pitchFamily="18" charset="0"/>
              </a:rPr>
              <a:t>Why Function Templates? </a:t>
            </a:r>
          </a:p>
          <a:p>
            <a:pPr marL="457200" indent="-457200" algn="just">
              <a:buFont typeface="Arial" panose="020B0604020202020204" pitchFamily="34" charset="0"/>
              <a:buChar char="•"/>
            </a:pPr>
            <a:r>
              <a:rPr lang="en-IN" sz="2800" dirty="0">
                <a:cs typeface="Times New Roman" pitchFamily="18" charset="0"/>
              </a:rPr>
              <a:t>Templates are instantiated at compile-time with the source code. </a:t>
            </a:r>
          </a:p>
          <a:p>
            <a:pPr marL="457200" indent="-457200" algn="just">
              <a:buFont typeface="Arial" panose="020B0604020202020204" pitchFamily="34" charset="0"/>
              <a:buChar char="•"/>
            </a:pPr>
            <a:r>
              <a:rPr lang="en-IN" sz="2800" dirty="0">
                <a:cs typeface="Times New Roman" pitchFamily="18" charset="0"/>
              </a:rPr>
              <a:t>Templates are used less code than overloaded C++ functions. </a:t>
            </a:r>
          </a:p>
          <a:p>
            <a:pPr marL="457200" indent="-457200" algn="just">
              <a:buFont typeface="Arial" panose="020B0604020202020204" pitchFamily="34" charset="0"/>
              <a:buChar char="•"/>
            </a:pPr>
            <a:r>
              <a:rPr lang="en-IN" sz="2800" dirty="0">
                <a:cs typeface="Times New Roman" pitchFamily="18" charset="0"/>
              </a:rPr>
              <a:t>Templates are type safe. </a:t>
            </a:r>
          </a:p>
          <a:p>
            <a:pPr marL="457200" indent="-457200" algn="just">
              <a:buFont typeface="Arial" panose="020B0604020202020204" pitchFamily="34" charset="0"/>
              <a:buChar char="•"/>
            </a:pPr>
            <a:r>
              <a:rPr lang="en-IN" sz="2800" dirty="0">
                <a:cs typeface="Times New Roman" pitchFamily="18" charset="0"/>
              </a:rPr>
              <a:t>Templates allow user-defined specialization. </a:t>
            </a:r>
          </a:p>
          <a:p>
            <a:pPr marL="457200" indent="-457200" algn="just">
              <a:buFont typeface="Arial" panose="020B0604020202020204" pitchFamily="34" charset="0"/>
              <a:buChar char="•"/>
            </a:pPr>
            <a:r>
              <a:rPr lang="en-IN" sz="2800" dirty="0">
                <a:cs typeface="Times New Roman" pitchFamily="18" charset="0"/>
              </a:rPr>
              <a:t>Templates allow non-type parameters.</a:t>
            </a:r>
          </a:p>
          <a:p>
            <a:pPr algn="just"/>
            <a:endParaRPr lang="en-IN" sz="2800"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4000" b="1" dirty="0">
                <a:solidFill>
                  <a:schemeClr val="accent6">
                    <a:lumMod val="75000"/>
                  </a:schemeClr>
                </a:solidFill>
                <a:latin typeface="Times New Roman" pitchFamily="18" charset="0"/>
                <a:cs typeface="Times New Roman" pitchFamily="18" charset="0"/>
              </a:rPr>
              <a:t>Cont.</a:t>
            </a:r>
            <a:endParaRPr lang="en-US" sz="4000" b="1" dirty="0">
              <a:solidFill>
                <a:schemeClr val="accent6">
                  <a:lumMod val="75000"/>
                </a:schemeClr>
              </a:solidFill>
            </a:endParaRPr>
          </a:p>
        </p:txBody>
      </p:sp>
    </p:spTree>
    <p:extLst>
      <p:ext uri="{BB962C8B-B14F-4D97-AF65-F5344CB8AC3E}">
        <p14:creationId xmlns:p14="http://schemas.microsoft.com/office/powerpoint/2010/main" val="19099655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Finally - Example</a:t>
            </a:r>
            <a:endParaRPr sz="4000" b="1">
              <a:solidFill>
                <a:srgbClr val="E36C09"/>
              </a:solidFill>
              <a:latin typeface="Calibri"/>
              <a:ea typeface="Calibri"/>
              <a:cs typeface="Calibri"/>
              <a:sym typeface="Calibri"/>
            </a:endParaRPr>
          </a:p>
        </p:txBody>
      </p:sp>
      <p:sp>
        <p:nvSpPr>
          <p:cNvPr id="327" name="Google Shape;327;p46"/>
          <p:cNvSpPr/>
          <p:nvPr/>
        </p:nvSpPr>
        <p:spPr>
          <a:xfrm>
            <a:off x="152400" y="1066800"/>
            <a:ext cx="4419600" cy="51398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Calibri"/>
                <a:ea typeface="Calibri"/>
                <a:cs typeface="Calibri"/>
                <a:sym typeface="Calibri"/>
              </a:rPr>
              <a:t>#include&lt;iostream&gt;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using namespace std;</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int main()</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int a,b;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cin &gt;&gt; a&gt;&gt; 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try{</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if (b!=0)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cout&lt;&lt;“result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(a/b)=”&lt;&lt;a/b;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sz="2000" b="1">
              <a:solidFill>
                <a:srgbClr val="E36C09"/>
              </a:solidFill>
              <a:latin typeface="Calibri"/>
              <a:ea typeface="Calibri"/>
              <a:cs typeface="Calibri"/>
              <a:sym typeface="Calibri"/>
            </a:endParaRPr>
          </a:p>
        </p:txBody>
      </p:sp>
      <p:sp>
        <p:nvSpPr>
          <p:cNvPr id="328" name="Google Shape;328;p46"/>
          <p:cNvSpPr/>
          <p:nvPr/>
        </p:nvSpPr>
        <p:spPr>
          <a:xfrm>
            <a:off x="4572000" y="1066800"/>
            <a:ext cx="4572000" cy="4832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Calibri"/>
                <a:ea typeface="Calibri"/>
                <a:cs typeface="Calibri"/>
                <a:sym typeface="Calibri"/>
              </a:rPr>
              <a:t>Else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throw(b);</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catch(int i)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cout &lt;&lt;“exception caught”;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__finally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cout&lt;&lt;“Division”;</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872935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7"/>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Exception Handling</a:t>
            </a:r>
            <a:endParaRPr sz="4000" b="1">
              <a:solidFill>
                <a:srgbClr val="E36C09"/>
              </a:solidFill>
              <a:latin typeface="Calibri"/>
              <a:ea typeface="Calibri"/>
              <a:cs typeface="Calibri"/>
              <a:sym typeface="Calibri"/>
            </a:endParaRPr>
          </a:p>
        </p:txBody>
      </p:sp>
      <p:sp>
        <p:nvSpPr>
          <p:cNvPr id="334" name="Google Shape;334;p47"/>
          <p:cNvSpPr/>
          <p:nvPr/>
        </p:nvSpPr>
        <p:spPr>
          <a:xfrm>
            <a:off x="152400" y="1295400"/>
            <a:ext cx="8610600" cy="22467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chemeClr val="dk1"/>
                </a:solidFill>
                <a:latin typeface="Arial"/>
                <a:ea typeface="Arial"/>
                <a:cs typeface="Arial"/>
                <a:sym typeface="Arial"/>
              </a:rPr>
              <a:t>Session 8</a:t>
            </a:r>
            <a:endParaRPr/>
          </a:p>
          <a:p>
            <a:pPr marL="0" marR="0" lvl="0" indent="0" algn="ctr" rtl="0">
              <a:spcBef>
                <a:spcPts val="0"/>
              </a:spcBef>
              <a:spcAft>
                <a:spcPts val="0"/>
              </a:spcAft>
              <a:buNone/>
            </a:pPr>
            <a:endParaRPr sz="2800" b="1">
              <a:solidFill>
                <a:schemeClr val="dk1"/>
              </a:solidFill>
              <a:latin typeface="Arial"/>
              <a:ea typeface="Arial"/>
              <a:cs typeface="Arial"/>
              <a:sym typeface="Arial"/>
            </a:endParaRPr>
          </a:p>
          <a:p>
            <a:pPr marL="0" marR="0" lvl="0" indent="0" algn="ctr" rtl="0">
              <a:spcBef>
                <a:spcPts val="0"/>
              </a:spcBef>
              <a:spcAft>
                <a:spcPts val="0"/>
              </a:spcAft>
              <a:buNone/>
            </a:pPr>
            <a:r>
              <a:rPr lang="en-IN" sz="2800" b="1">
                <a:solidFill>
                  <a:srgbClr val="FF0000"/>
                </a:solidFill>
                <a:latin typeface="Arial"/>
                <a:ea typeface="Arial"/>
                <a:cs typeface="Arial"/>
                <a:sym typeface="Arial"/>
              </a:rPr>
              <a:t>Topic : Exceptional Handling:  </a:t>
            </a:r>
            <a:endParaRPr sz="2800" b="1">
              <a:solidFill>
                <a:srgbClr val="FF0000"/>
              </a:solidFill>
              <a:latin typeface="Arial"/>
              <a:ea typeface="Arial"/>
              <a:cs typeface="Arial"/>
              <a:sym typeface="Arial"/>
            </a:endParaRPr>
          </a:p>
          <a:p>
            <a:pPr marL="0" marR="0" lvl="0" indent="0" algn="ctr" rtl="0">
              <a:spcBef>
                <a:spcPts val="0"/>
              </a:spcBef>
              <a:spcAft>
                <a:spcPts val="0"/>
              </a:spcAft>
              <a:buNone/>
            </a:pPr>
            <a:r>
              <a:rPr lang="en-IN" sz="2800" b="1">
                <a:solidFill>
                  <a:srgbClr val="FF0000"/>
                </a:solidFill>
                <a:latin typeface="Arial"/>
                <a:ea typeface="Arial"/>
                <a:cs typeface="Arial"/>
                <a:sym typeface="Arial"/>
              </a:rPr>
              <a:t>User defined exception </a:t>
            </a:r>
            <a:endParaRPr/>
          </a:p>
          <a:p>
            <a:pPr marL="0" marR="0" lvl="1" indent="0" algn="just"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7333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a:t>
            </a:r>
            <a:endParaRPr sz="4000" b="1">
              <a:solidFill>
                <a:srgbClr val="E36C09"/>
              </a:solidFill>
              <a:latin typeface="Calibri"/>
              <a:ea typeface="Calibri"/>
              <a:cs typeface="Calibri"/>
              <a:sym typeface="Calibri"/>
            </a:endParaRPr>
          </a:p>
        </p:txBody>
      </p:sp>
      <p:sp>
        <p:nvSpPr>
          <p:cNvPr id="340" name="Google Shape;340;p48"/>
          <p:cNvSpPr/>
          <p:nvPr/>
        </p:nvSpPr>
        <p:spPr>
          <a:xfrm>
            <a:off x="152400" y="1295400"/>
            <a:ext cx="8610600" cy="3970318"/>
          </a:xfrm>
          <a:prstGeom prst="rect">
            <a:avLst/>
          </a:prstGeom>
          <a:noFill/>
          <a:ln>
            <a:noFill/>
          </a:ln>
        </p:spPr>
        <p:txBody>
          <a:bodyPr spcFirstLastPara="1" wrap="square" lIns="91425" tIns="45700" rIns="91425" bIns="45700" anchor="t" anchorCtr="0">
            <a:noAutofit/>
          </a:bodyPr>
          <a:lstStyle/>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We can define your own exceptions by inheriting and overriding exception class functionality. </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User defined exception classes inherit exception class provided by C++ and overrides it’s functionality according to our needs.</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To use class exception, we must include exception header using the pre-processor directive.</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r>
              <a:rPr lang="en-IN" sz="2800" b="1" i="0" u="none" strike="noStrike" cap="none">
                <a:solidFill>
                  <a:schemeClr val="dk1"/>
                </a:solidFill>
                <a:latin typeface="Calibri"/>
                <a:ea typeface="Calibri"/>
                <a:cs typeface="Calibri"/>
                <a:sym typeface="Calibri"/>
              </a:rPr>
              <a:t>#include &lt;exception&gt;</a:t>
            </a:r>
            <a:endParaRPr/>
          </a:p>
          <a:p>
            <a:pPr marL="457200" marR="0" lvl="1" indent="-279400" algn="just"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1604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9"/>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Rules for User Defined Exceptions</a:t>
            </a:r>
            <a:endParaRPr sz="4000" b="1">
              <a:solidFill>
                <a:srgbClr val="E36C09"/>
              </a:solidFill>
              <a:latin typeface="Calibri"/>
              <a:ea typeface="Calibri"/>
              <a:cs typeface="Calibri"/>
              <a:sym typeface="Calibri"/>
            </a:endParaRPr>
          </a:p>
        </p:txBody>
      </p:sp>
      <p:sp>
        <p:nvSpPr>
          <p:cNvPr id="346" name="Google Shape;346;p49"/>
          <p:cNvSpPr/>
          <p:nvPr/>
        </p:nvSpPr>
        <p:spPr>
          <a:xfrm>
            <a:off x="152400" y="1295400"/>
            <a:ext cx="8610600" cy="4832092"/>
          </a:xfrm>
          <a:prstGeom prst="rect">
            <a:avLst/>
          </a:prstGeom>
          <a:noFill/>
          <a:ln>
            <a:noFill/>
          </a:ln>
        </p:spPr>
        <p:txBody>
          <a:bodyPr spcFirstLastPara="1" wrap="square" lIns="91425" tIns="45700" rIns="91425" bIns="45700" anchor="t" anchorCtr="0">
            <a:noAutofit/>
          </a:bodyPr>
          <a:lstStyle/>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Always include exception header using pre-processor directive at the very first step.</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 function which will return an exception string should have a return type of </a:t>
            </a:r>
            <a:r>
              <a:rPr lang="en-IN" sz="2800" b="1" i="0" u="none" strike="noStrike" cap="none">
                <a:solidFill>
                  <a:schemeClr val="dk1"/>
                </a:solidFill>
                <a:latin typeface="Calibri"/>
                <a:ea typeface="Calibri"/>
                <a:cs typeface="Calibri"/>
                <a:sym typeface="Calibri"/>
              </a:rPr>
              <a:t>char followed by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char* what()</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 codes here</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char is as return type because we will return a </a:t>
            </a:r>
            <a:endParaRPr sz="2800" b="0" i="0" u="none" strike="noStrike" cap="none">
              <a:solidFill>
                <a:schemeClr val="dk1"/>
              </a:solidFill>
              <a:latin typeface="Calibri"/>
              <a:ea typeface="Calibri"/>
              <a:cs typeface="Calibri"/>
              <a:sym typeface="Calibri"/>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string</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 Should have a try and catch block.</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0344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 Example</a:t>
            </a:r>
            <a:endParaRPr sz="4000" b="1">
              <a:solidFill>
                <a:srgbClr val="E36C09"/>
              </a:solidFill>
              <a:latin typeface="Calibri"/>
              <a:ea typeface="Calibri"/>
              <a:cs typeface="Calibri"/>
              <a:sym typeface="Calibri"/>
            </a:endParaRPr>
          </a:p>
        </p:txBody>
      </p:sp>
      <p:sp>
        <p:nvSpPr>
          <p:cNvPr id="352" name="Google Shape;352;p50"/>
          <p:cNvSpPr/>
          <p:nvPr/>
        </p:nvSpPr>
        <p:spPr>
          <a:xfrm>
            <a:off x="533400" y="1028343"/>
            <a:ext cx="82296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class MyCustomException : public std::exception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public:</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char * what ()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return "Custom C++ Exception";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main()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try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throw MyCustomException();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 catch (MyCustomException mce)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"Caught MyCustomException" &lt;&lt; endl;</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mce.what();</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490301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a:t>
            </a:r>
            <a:endParaRPr sz="4000" b="1">
              <a:solidFill>
                <a:srgbClr val="E36C09"/>
              </a:solidFill>
              <a:latin typeface="Calibri"/>
              <a:ea typeface="Calibri"/>
              <a:cs typeface="Calibri"/>
              <a:sym typeface="Calibri"/>
            </a:endParaRPr>
          </a:p>
        </p:txBody>
      </p:sp>
      <p:sp>
        <p:nvSpPr>
          <p:cNvPr id="358" name="Google Shape;358;p51"/>
          <p:cNvSpPr/>
          <p:nvPr/>
        </p:nvSpPr>
        <p:spPr>
          <a:xfrm>
            <a:off x="152400" y="1295400"/>
            <a:ext cx="8610600" cy="3539430"/>
          </a:xfrm>
          <a:prstGeom prst="rect">
            <a:avLst/>
          </a:prstGeom>
          <a:noFill/>
          <a:ln>
            <a:noFill/>
          </a:ln>
        </p:spPr>
        <p:txBody>
          <a:bodyPr spcFirstLastPara="1" wrap="square" lIns="91425" tIns="45700" rIns="91425" bIns="45700" anchor="t" anchorCtr="0">
            <a:noAutofit/>
          </a:bodyPr>
          <a:lstStyle/>
          <a:p>
            <a:pPr marL="0" marR="0" lvl="1" indent="0" algn="just" rtl="0">
              <a:spcBef>
                <a:spcPts val="0"/>
              </a:spcBef>
              <a:spcAft>
                <a:spcPts val="0"/>
              </a:spcAft>
              <a:buNone/>
            </a:pPr>
            <a:r>
              <a:rPr lang="en-IN" sz="2800" b="1" i="0" u="none" strike="noStrike" cap="none">
                <a:solidFill>
                  <a:schemeClr val="dk1"/>
                </a:solidFill>
                <a:latin typeface="Calibri"/>
                <a:ea typeface="Calibri"/>
                <a:cs typeface="Calibri"/>
                <a:sym typeface="Calibri"/>
              </a:rPr>
              <a:t>Example</a:t>
            </a:r>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Let’s say that the password must consists of at least 6 characters. </a:t>
            </a:r>
            <a:endParaRPr sz="2800" b="0" i="0" u="none" strike="noStrike" cap="none">
              <a:solidFill>
                <a:schemeClr val="dk1"/>
              </a:solidFill>
              <a:latin typeface="Calibri"/>
              <a:ea typeface="Calibri"/>
              <a:cs typeface="Calibri"/>
              <a:sym typeface="Calibri"/>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If we write a exception for this case, when the program receives a password in length of 5 characters it will throw an exception so that we could know the password is not valid</a:t>
            </a:r>
            <a:endParaRPr/>
          </a:p>
          <a:p>
            <a:pPr marL="0" marR="0" lvl="1" indent="0" algn="just" rtl="0">
              <a:spcBef>
                <a:spcPts val="0"/>
              </a:spcBef>
              <a:spcAft>
                <a:spcPts val="0"/>
              </a:spcAft>
              <a:buNone/>
            </a:pP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5072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2"/>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a:t>
            </a:r>
            <a:endParaRPr sz="4000" b="1">
              <a:solidFill>
                <a:srgbClr val="E36C09"/>
              </a:solidFill>
              <a:latin typeface="Calibri"/>
              <a:ea typeface="Calibri"/>
              <a:cs typeface="Calibri"/>
              <a:sym typeface="Calibri"/>
            </a:endParaRPr>
          </a:p>
        </p:txBody>
      </p:sp>
      <p:sp>
        <p:nvSpPr>
          <p:cNvPr id="364" name="Google Shape;364;p52"/>
          <p:cNvSpPr/>
          <p:nvPr/>
        </p:nvSpPr>
        <p:spPr>
          <a:xfrm>
            <a:off x="152400" y="1295400"/>
            <a:ext cx="8610600" cy="4832092"/>
          </a:xfrm>
          <a:prstGeom prst="rect">
            <a:avLst/>
          </a:prstGeom>
          <a:noFill/>
          <a:ln>
            <a:noFill/>
          </a:ln>
        </p:spPr>
        <p:txBody>
          <a:bodyPr spcFirstLastPara="1" wrap="square" lIns="91425" tIns="45700" rIns="91425" bIns="45700" anchor="t" anchorCtr="0">
            <a:noAutofit/>
          </a:bodyPr>
          <a:lstStyle/>
          <a:p>
            <a:pPr marL="0" marR="0" lvl="1" indent="0" algn="just" rtl="0">
              <a:spcBef>
                <a:spcPts val="0"/>
              </a:spcBef>
              <a:spcAft>
                <a:spcPts val="0"/>
              </a:spcAft>
              <a:buNone/>
            </a:pPr>
            <a:r>
              <a:rPr lang="en-IN" sz="2800" b="1" i="0" u="none" strike="noStrike" cap="none">
                <a:solidFill>
                  <a:schemeClr val="dk1"/>
                </a:solidFill>
                <a:latin typeface="Calibri"/>
                <a:ea typeface="Calibri"/>
                <a:cs typeface="Calibri"/>
                <a:sym typeface="Calibri"/>
              </a:rPr>
              <a:t>Example</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class BadLengthException : public </a:t>
            </a:r>
            <a:r>
              <a:rPr lang="en-IN" sz="2800" b="1" i="0" u="none" strike="noStrike" cap="none">
                <a:solidFill>
                  <a:schemeClr val="dk1"/>
                </a:solidFill>
                <a:latin typeface="Calibri"/>
                <a:ea typeface="Calibri"/>
                <a:cs typeface="Calibri"/>
                <a:sym typeface="Calibri"/>
              </a:rPr>
              <a:t>exception</a:t>
            </a:r>
            <a:r>
              <a:rPr lang="en-IN" sz="2800" b="0" i="0" u="none" strike="noStrike" cap="none">
                <a:solidFill>
                  <a:schemeClr val="dk1"/>
                </a:solidFill>
                <a:latin typeface="Calibri"/>
                <a:ea typeface="Calibri"/>
                <a:cs typeface="Calibri"/>
                <a:sym typeface="Calibri"/>
              </a:rPr>
              <a:t>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public:</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int N;</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BadLengthException(N)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this-&gt;N=N;</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int what()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return this-&gt;N;</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a:p>
          <a:p>
            <a:pPr marL="0" marR="0" lvl="1"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62843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a:t>
            </a:r>
            <a:endParaRPr sz="4000" b="1">
              <a:solidFill>
                <a:srgbClr val="E36C09"/>
              </a:solidFill>
              <a:latin typeface="Calibri"/>
              <a:ea typeface="Calibri"/>
              <a:cs typeface="Calibri"/>
              <a:sym typeface="Calibri"/>
            </a:endParaRPr>
          </a:p>
        </p:txBody>
      </p:sp>
      <p:sp>
        <p:nvSpPr>
          <p:cNvPr id="370" name="Google Shape;370;p53"/>
          <p:cNvSpPr/>
          <p:nvPr/>
        </p:nvSpPr>
        <p:spPr>
          <a:xfrm>
            <a:off x="152400" y="1295400"/>
            <a:ext cx="8610600" cy="3108543"/>
          </a:xfrm>
          <a:prstGeom prst="rect">
            <a:avLst/>
          </a:prstGeom>
          <a:noFill/>
          <a:ln>
            <a:noFill/>
          </a:ln>
        </p:spPr>
        <p:txBody>
          <a:bodyPr spcFirstLastPara="1" wrap="square" lIns="91425" tIns="45700" rIns="91425" bIns="45700" anchor="t" anchorCtr="0">
            <a:noAutofit/>
          </a:bodyPr>
          <a:lstStyle/>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The BadLengthException inherited all properties from the exception class. </a:t>
            </a:r>
            <a:endParaRPr sz="2800" b="0" i="0" u="none" strike="noStrike" cap="none">
              <a:solidFill>
                <a:schemeClr val="dk1"/>
              </a:solidFill>
              <a:latin typeface="Calibri"/>
              <a:ea typeface="Calibri"/>
              <a:cs typeface="Calibri"/>
              <a:sym typeface="Calibri"/>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When this class is initialized, it takes the username length and stores it in public variable N. </a:t>
            </a:r>
            <a:endParaRPr sz="2800" b="0" i="0" u="none" strike="noStrike" cap="none">
              <a:solidFill>
                <a:schemeClr val="dk1"/>
              </a:solidFill>
              <a:latin typeface="Calibri"/>
              <a:ea typeface="Calibri"/>
              <a:cs typeface="Calibri"/>
              <a:sym typeface="Calibri"/>
            </a:endParaRPr>
          </a:p>
          <a:p>
            <a:pPr marL="457200" marR="0" lvl="1"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When the catch block detected exception, it will dial with the function </a:t>
            </a:r>
            <a:r>
              <a:rPr lang="en-IN" sz="2800" b="1" i="0" u="none" strike="noStrike" cap="none">
                <a:solidFill>
                  <a:schemeClr val="dk1"/>
                </a:solidFill>
                <a:latin typeface="Calibri"/>
                <a:ea typeface="Calibri"/>
                <a:cs typeface="Calibri"/>
                <a:sym typeface="Calibri"/>
              </a:rPr>
              <a:t>what of our exception class </a:t>
            </a:r>
            <a:r>
              <a:rPr lang="en-IN" sz="2800" b="0" i="0" u="none" strike="noStrike" cap="none">
                <a:solidFill>
                  <a:schemeClr val="dk1"/>
                </a:solidFill>
                <a:latin typeface="Calibri"/>
                <a:ea typeface="Calibri"/>
                <a:cs typeface="Calibri"/>
                <a:sym typeface="Calibri"/>
              </a:rPr>
              <a:t>to get </a:t>
            </a:r>
            <a:r>
              <a:rPr lang="en-IN" sz="2800" b="1" i="0" u="none" strike="noStrike" cap="none">
                <a:solidFill>
                  <a:schemeClr val="dk1"/>
                </a:solidFill>
                <a:latin typeface="Calibri"/>
                <a:ea typeface="Calibri"/>
                <a:cs typeface="Calibri"/>
                <a:sym typeface="Calibri"/>
              </a:rPr>
              <a:t>what is happened</a:t>
            </a:r>
            <a:r>
              <a:rPr lang="en-IN"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87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4"/>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rgbClr val="E36C09"/>
              </a:buClr>
              <a:buSzPct val="100000"/>
              <a:buFont typeface="Times New Roman"/>
              <a:buNone/>
            </a:pPr>
            <a:r>
              <a:rPr lang="en-IN" sz="4000" b="1">
                <a:solidFill>
                  <a:srgbClr val="E36C09"/>
                </a:solidFill>
                <a:latin typeface="Times New Roman"/>
                <a:ea typeface="Times New Roman"/>
                <a:cs typeface="Times New Roman"/>
                <a:sym typeface="Times New Roman"/>
              </a:rPr>
              <a:t>User Defined Exceptions</a:t>
            </a:r>
            <a:endParaRPr sz="4000" b="1">
              <a:solidFill>
                <a:srgbClr val="E36C09"/>
              </a:solidFill>
              <a:latin typeface="Calibri"/>
              <a:ea typeface="Calibri"/>
              <a:cs typeface="Calibri"/>
              <a:sym typeface="Calibri"/>
            </a:endParaRPr>
          </a:p>
        </p:txBody>
      </p:sp>
      <p:sp>
        <p:nvSpPr>
          <p:cNvPr id="376" name="Google Shape;376;p54"/>
          <p:cNvSpPr/>
          <p:nvPr/>
        </p:nvSpPr>
        <p:spPr>
          <a:xfrm>
            <a:off x="152400" y="1295400"/>
            <a:ext cx="8610600" cy="5693866"/>
          </a:xfrm>
          <a:prstGeom prst="rect">
            <a:avLst/>
          </a:prstGeom>
          <a:noFill/>
          <a:ln>
            <a:noFill/>
          </a:ln>
        </p:spPr>
        <p:txBody>
          <a:bodyPr spcFirstLastPara="1" wrap="square" lIns="91425" tIns="45700" rIns="91425" bIns="45700" anchor="t" anchorCtr="0">
            <a:noAutofit/>
          </a:bodyPr>
          <a:lstStyle/>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int main()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int usernameLength;</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cin&gt;&gt;usernameLength;</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try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if(usernameLength&lt;5)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throw BadLengthException(usernameLength);</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else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cout&lt;&lt;"Valid";</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 catch(BadLengthException e)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cout&lt;&lt;"Too short: "&lt;&lt;e.what();</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return 0;</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68489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00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Passing Parameters to Custom Exceptions</a:t>
            </a:r>
            <a:endParaRPr sz="4000" b="1">
              <a:solidFill>
                <a:srgbClr val="FF0000"/>
              </a:solidFill>
              <a:latin typeface="Calibri"/>
              <a:ea typeface="Calibri"/>
              <a:cs typeface="Calibri"/>
              <a:sym typeface="Calibri"/>
            </a:endParaRPr>
          </a:p>
        </p:txBody>
      </p:sp>
      <p:sp>
        <p:nvSpPr>
          <p:cNvPr id="382" name="Google Shape;382;p55"/>
          <p:cNvSpPr/>
          <p:nvPr/>
        </p:nvSpPr>
        <p:spPr>
          <a:xfrm>
            <a:off x="152400" y="1143000"/>
            <a:ext cx="8610600" cy="5262979"/>
          </a:xfrm>
          <a:prstGeom prst="rect">
            <a:avLst/>
          </a:prstGeom>
          <a:noFill/>
          <a:ln>
            <a:noFill/>
          </a:ln>
        </p:spPr>
        <p:txBody>
          <a:bodyPr spcFirstLastPara="1" wrap="square" lIns="91425" tIns="45700" rIns="91425" bIns="45700" anchor="t" anchorCtr="0">
            <a:noAutofit/>
          </a:bodyPr>
          <a:lstStyle/>
          <a:p>
            <a:pPr marL="914400" marR="0" lvl="2" indent="-457200" algn="just" rtl="0">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Custom exceptions can include parameters to provide relevant information about the exception and customize the error message. This can help programmers to better handle the exception. </a:t>
            </a:r>
            <a:endParaRPr sz="2800" b="0" i="0" u="none" strike="noStrike" cap="none">
              <a:solidFill>
                <a:schemeClr val="dk1"/>
              </a:solidFill>
              <a:latin typeface="Calibri"/>
              <a:ea typeface="Calibri"/>
              <a:cs typeface="Calibri"/>
              <a:sym typeface="Calibri"/>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class MyCustomException : public std::exception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private:</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char * message;</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public:</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MyCustomException(char * msg) : message(msg)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char * what ()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return message;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0943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4401205"/>
          </a:xfrm>
          <a:prstGeom prst="rect">
            <a:avLst/>
          </a:prstGeom>
        </p:spPr>
        <p:txBody>
          <a:bodyPr wrap="square">
            <a:spAutoFit/>
          </a:bodyPr>
          <a:lstStyle/>
          <a:p>
            <a:pPr marL="457200" indent="-457200" algn="just">
              <a:buFont typeface="Arial" panose="020B0604020202020204" pitchFamily="34" charset="0"/>
              <a:buChar char="•"/>
            </a:pPr>
            <a:r>
              <a:rPr lang="en-IN" sz="2800" dirty="0">
                <a:cs typeface="Times New Roman" pitchFamily="18" charset="0"/>
              </a:rPr>
              <a:t>A function template starts with keyword template followed by template parameter/s inside &lt;&gt; which is followed by function declaration. </a:t>
            </a:r>
          </a:p>
          <a:p>
            <a:pPr marL="457200" indent="-457200" algn="just">
              <a:buFont typeface="Arial" panose="020B0604020202020204" pitchFamily="34" charset="0"/>
              <a:buChar char="•"/>
            </a:pPr>
            <a:r>
              <a:rPr lang="en-IN" sz="2800" dirty="0">
                <a:cs typeface="Times New Roman" pitchFamily="18" charset="0"/>
              </a:rPr>
              <a:t>T is a template argument and class is a keyword. </a:t>
            </a:r>
          </a:p>
          <a:p>
            <a:pPr marL="457200" indent="-457200" algn="just">
              <a:buFont typeface="Arial" panose="020B0604020202020204" pitchFamily="34" charset="0"/>
              <a:buChar char="•"/>
            </a:pPr>
            <a:r>
              <a:rPr lang="en-IN" sz="2800" dirty="0">
                <a:cs typeface="Times New Roman" pitchFamily="18" charset="0"/>
              </a:rPr>
              <a:t>We can also use keyword </a:t>
            </a:r>
            <a:r>
              <a:rPr lang="en-IN" sz="2800" b="1" dirty="0" err="1">
                <a:cs typeface="Times New Roman" pitchFamily="18" charset="0"/>
              </a:rPr>
              <a:t>typename</a:t>
            </a:r>
            <a:r>
              <a:rPr lang="en-IN" sz="2800" dirty="0">
                <a:cs typeface="Times New Roman" pitchFamily="18" charset="0"/>
              </a:rPr>
              <a:t> instead of class. </a:t>
            </a:r>
          </a:p>
          <a:p>
            <a:pPr marL="457200" indent="-457200" algn="just">
              <a:buFont typeface="Arial" panose="020B0604020202020204" pitchFamily="34" charset="0"/>
              <a:buChar char="•"/>
            </a:pPr>
            <a:r>
              <a:rPr lang="en-IN" sz="2800" dirty="0">
                <a:cs typeface="Times New Roman" pitchFamily="18" charset="0"/>
              </a:rPr>
              <a:t>When, an argument is passed to </a:t>
            </a:r>
            <a:r>
              <a:rPr lang="en-IN" sz="2800" dirty="0" err="1">
                <a:cs typeface="Times New Roman" pitchFamily="18" charset="0"/>
              </a:rPr>
              <a:t>some_function</a:t>
            </a:r>
            <a:r>
              <a:rPr lang="en-IN" sz="2800" dirty="0">
                <a:cs typeface="Times New Roman" pitchFamily="18" charset="0"/>
              </a:rPr>
              <a:t>( ), compiler generates new version of </a:t>
            </a:r>
            <a:r>
              <a:rPr lang="en-IN" sz="2800" dirty="0" err="1">
                <a:cs typeface="Times New Roman" pitchFamily="18" charset="0"/>
              </a:rPr>
              <a:t>some_function</a:t>
            </a:r>
            <a:r>
              <a:rPr lang="en-IN" sz="2800" dirty="0">
                <a:cs typeface="Times New Roman" pitchFamily="18" charset="0"/>
              </a:rPr>
              <a:t>() to work on argument of that type. </a:t>
            </a:r>
          </a:p>
          <a:p>
            <a:pPr lvl="1" algn="just">
              <a:buNone/>
            </a:pPr>
            <a:endParaRPr lang="en-IN" sz="2800" b="1" dirty="0">
              <a:cs typeface="Times New Roman" pitchFamily="18" charset="0"/>
            </a:endParaRPr>
          </a:p>
          <a:p>
            <a:pPr lvl="1" algn="just">
              <a:buNone/>
            </a:pPr>
            <a:endParaRPr lang="en-IN" sz="2800" b="1"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latin typeface="Times New Roman" pitchFamily="18" charset="0"/>
                <a:cs typeface="Times New Roman" pitchFamily="18" charset="0"/>
              </a:rPr>
              <a:t>Function Template</a:t>
            </a:r>
            <a:endParaRPr lang="en-US" sz="4000" b="1" dirty="0">
              <a:solidFill>
                <a:schemeClr val="accent6">
                  <a:lumMod val="75000"/>
                </a:schemeClr>
              </a:solidFill>
            </a:endParaRPr>
          </a:p>
        </p:txBody>
      </p:sp>
    </p:spTree>
    <p:extLst>
      <p:ext uri="{BB962C8B-B14F-4D97-AF65-F5344CB8AC3E}">
        <p14:creationId xmlns:p14="http://schemas.microsoft.com/office/powerpoint/2010/main" val="2989618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6"/>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00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Passing Parameters to Custom Exceptions</a:t>
            </a:r>
            <a:endParaRPr sz="4000" b="1">
              <a:solidFill>
                <a:srgbClr val="FF0000"/>
              </a:solidFill>
              <a:latin typeface="Calibri"/>
              <a:ea typeface="Calibri"/>
              <a:cs typeface="Calibri"/>
              <a:sym typeface="Calibri"/>
            </a:endParaRPr>
          </a:p>
        </p:txBody>
      </p:sp>
      <p:sp>
        <p:nvSpPr>
          <p:cNvPr id="388" name="Google Shape;388;p56"/>
          <p:cNvSpPr/>
          <p:nvPr/>
        </p:nvSpPr>
        <p:spPr>
          <a:xfrm>
            <a:off x="152400" y="1143000"/>
            <a:ext cx="8610600" cy="5262979"/>
          </a:xfrm>
          <a:prstGeom prst="rect">
            <a:avLst/>
          </a:prstGeom>
          <a:noFill/>
          <a:ln>
            <a:noFill/>
          </a:ln>
        </p:spPr>
        <p:txBody>
          <a:bodyPr spcFirstLastPara="1" wrap="square" lIns="91425" tIns="45700" rIns="91425" bIns="45700" anchor="t" anchorCtr="0">
            <a:noAutofit/>
          </a:bodyPr>
          <a:lstStyle/>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int main()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try {</a:t>
            </a:r>
            <a:endParaRPr/>
          </a:p>
          <a:p>
            <a:pPr marL="457200" marR="0" lvl="2" indent="0" algn="l" rtl="0">
              <a:spcBef>
                <a:spcPts val="0"/>
              </a:spcBef>
              <a:spcAft>
                <a:spcPts val="0"/>
              </a:spcAft>
              <a:buNone/>
            </a:pPr>
            <a:r>
              <a:rPr lang="en-IN" sz="2800" b="0" i="0" u="none" strike="noStrike" cap="none">
                <a:solidFill>
                  <a:schemeClr val="dk1"/>
                </a:solidFill>
                <a:latin typeface="Calibri"/>
                <a:ea typeface="Calibri"/>
                <a:cs typeface="Calibri"/>
                <a:sym typeface="Calibri"/>
              </a:rPr>
              <a:t>        throw MyCustomException("Custom C++ </a:t>
            </a:r>
            <a:endParaRPr sz="2800" b="0" i="0" u="none" strike="noStrike" cap="none">
              <a:solidFill>
                <a:schemeClr val="dk1"/>
              </a:solidFill>
              <a:latin typeface="Calibri"/>
              <a:ea typeface="Calibri"/>
              <a:cs typeface="Calibri"/>
              <a:sym typeface="Calibri"/>
            </a:endParaRPr>
          </a:p>
          <a:p>
            <a:pPr marL="457200" marR="0" lvl="2" indent="0" algn="l" rtl="0">
              <a:spcBef>
                <a:spcPts val="0"/>
              </a:spcBef>
              <a:spcAft>
                <a:spcPts val="0"/>
              </a:spcAft>
              <a:buNone/>
            </a:pPr>
            <a:r>
              <a:rPr lang="en-IN" sz="2800" b="0" i="0" u="none" strike="noStrike" cap="none">
                <a:solidFill>
                  <a:schemeClr val="dk1"/>
                </a:solidFill>
                <a:latin typeface="Calibri"/>
                <a:ea typeface="Calibri"/>
                <a:cs typeface="Calibri"/>
                <a:sym typeface="Calibri"/>
              </a:rPr>
              <a:t>                                                                  Exception");</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 catch (MyCustomException mce)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cout &lt;&lt; "Caught MyCustomException" &lt;&lt; endl;</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cout &lt;&lt; mce.what();</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Output</a:t>
            </a:r>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Caught MyCustomException </a:t>
            </a:r>
            <a:endParaRPr sz="2800" b="0" i="0" u="none" strike="noStrike" cap="none">
              <a:solidFill>
                <a:schemeClr val="dk1"/>
              </a:solidFill>
              <a:latin typeface="Calibri"/>
              <a:ea typeface="Calibri"/>
              <a:cs typeface="Calibri"/>
              <a:sym typeface="Calibri"/>
            </a:endParaRPr>
          </a:p>
          <a:p>
            <a:pPr marL="457200" marR="0" lvl="2" indent="0" algn="just" rtl="0">
              <a:spcBef>
                <a:spcPts val="0"/>
              </a:spcBef>
              <a:spcAft>
                <a:spcPts val="0"/>
              </a:spcAft>
              <a:buNone/>
            </a:pPr>
            <a:r>
              <a:rPr lang="en-IN" sz="2800" b="0" i="0" u="none" strike="noStrike" cap="none">
                <a:solidFill>
                  <a:schemeClr val="dk1"/>
                </a:solidFill>
                <a:latin typeface="Calibri"/>
                <a:ea typeface="Calibri"/>
                <a:cs typeface="Calibri"/>
                <a:sym typeface="Calibri"/>
              </a:rPr>
              <a:t>	Custom C++ Exception</a:t>
            </a:r>
            <a:endParaRPr sz="2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380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7"/>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394" name="Google Shape;394;p57"/>
          <p:cNvSpPr/>
          <p:nvPr/>
        </p:nvSpPr>
        <p:spPr>
          <a:xfrm>
            <a:off x="304800" y="1720840"/>
            <a:ext cx="8763000" cy="41549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What is the advantage of exception handling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1. Remove error-handling code from the software’s main line of code.</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2. A method writer can choose to handle certain exceptions and delegate others to the caller.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3. An exception that occurs in a function can be handled anywhere in the function call stack.</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 Only 1</a:t>
            </a:r>
            <a:endParaRPr/>
          </a:p>
          <a:p>
            <a:pPr marL="0" marR="0" lvl="0" indent="0" algn="l" rtl="0">
              <a:spcBef>
                <a:spcPts val="0"/>
              </a:spcBef>
              <a:spcAft>
                <a:spcPts val="0"/>
              </a:spcAft>
              <a:buNone/>
            </a:pPr>
            <a:r>
              <a:rPr lang="en-IN" sz="2400" b="1">
                <a:solidFill>
                  <a:schemeClr val="dk1"/>
                </a:solidFill>
                <a:latin typeface="Calibri"/>
                <a:ea typeface="Calibri"/>
                <a:cs typeface="Calibri"/>
                <a:sym typeface="Calibri"/>
              </a:rPr>
              <a:t>(B) 1, 2 and 3</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(C) 1 and 3</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(D) 1 and 2</a:t>
            </a:r>
            <a:endParaRPr/>
          </a:p>
        </p:txBody>
      </p:sp>
    </p:spTree>
    <p:extLst>
      <p:ext uri="{BB962C8B-B14F-4D97-AF65-F5344CB8AC3E}">
        <p14:creationId xmlns:p14="http://schemas.microsoft.com/office/powerpoint/2010/main" val="766390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400" name="Google Shape;400;p58"/>
          <p:cNvSpPr/>
          <p:nvPr/>
        </p:nvSpPr>
        <p:spPr>
          <a:xfrm>
            <a:off x="152400" y="1066800"/>
            <a:ext cx="87630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Predict the output of the code?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class Base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class Derived: public Base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int main()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Derived d;</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try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throw d;</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   catch(Base b)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cout&lt;&lt;"Caught Base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   catch(Derived d)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cout&lt;&lt;"Caught Derived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 Caught Derived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(B) </a:t>
            </a:r>
            <a:r>
              <a:rPr lang="en-IN" sz="2000" b="1">
                <a:solidFill>
                  <a:schemeClr val="dk1"/>
                </a:solidFill>
                <a:latin typeface="Calibri"/>
                <a:ea typeface="Calibri"/>
                <a:cs typeface="Calibri"/>
                <a:sym typeface="Calibri"/>
              </a:rPr>
              <a:t>Caught Base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 Compiler Error</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 Run Time Error</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9930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9"/>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406" name="Google Shape;406;p59"/>
          <p:cNvSpPr/>
          <p:nvPr/>
        </p:nvSpPr>
        <p:spPr>
          <a:xfrm>
            <a:off x="152400" y="1066800"/>
            <a:ext cx="40386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Predict the output of the code?</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try</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throw 'a';</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catch (int param)</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cout &lt;&lt; "int exception\n";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catch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cout &lt;&lt; "default exception\n";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cout &lt;&lt; "After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07" name="Google Shape;407;p59"/>
          <p:cNvSpPr/>
          <p:nvPr/>
        </p:nvSpPr>
        <p:spPr>
          <a:xfrm>
            <a:off x="4191000" y="1102093"/>
            <a:ext cx="4038600"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(A)   default exception</a:t>
            </a:r>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        After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(B)  int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       After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(C)  int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  default exception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43370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0"/>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413" name="Google Shape;413;p60"/>
          <p:cNvSpPr/>
          <p:nvPr/>
        </p:nvSpPr>
        <p:spPr>
          <a:xfrm>
            <a:off x="152400" y="1066800"/>
            <a:ext cx="40386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Predict the output of the code?</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main()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try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throw 10;</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catch (...)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"default exception\n";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catch (int param)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"int exception\n";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14" name="Google Shape;414;p60"/>
          <p:cNvSpPr/>
          <p:nvPr/>
        </p:nvSpPr>
        <p:spPr>
          <a:xfrm>
            <a:off x="4191000" y="1102093"/>
            <a:ext cx="4038600"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((A) default exception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(B) int exception</a:t>
            </a:r>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(C) Compiler Error</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 Run Time Error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Reason: The catch(…) must be the last catch block.</a:t>
            </a:r>
            <a:endParaRPr/>
          </a:p>
        </p:txBody>
      </p:sp>
    </p:spTree>
    <p:extLst>
      <p:ext uri="{BB962C8B-B14F-4D97-AF65-F5344CB8AC3E}">
        <p14:creationId xmlns:p14="http://schemas.microsoft.com/office/powerpoint/2010/main" val="13654853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1"/>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420" name="Google Shape;420;p61"/>
          <p:cNvSpPr/>
          <p:nvPr/>
        </p:nvSpPr>
        <p:spPr>
          <a:xfrm>
            <a:off x="152400" y="1066800"/>
            <a:ext cx="4191000"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Predict the output of the code?</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main()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try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try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throw 20;</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catch (int n)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"Inner Catch\n";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throw;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catch (int x){</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cout &lt;&lt; "Outer Catch\n";</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    return 0;</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421" name="Google Shape;421;p61"/>
          <p:cNvSpPr/>
          <p:nvPr/>
        </p:nvSpPr>
        <p:spPr>
          <a:xfrm>
            <a:off x="4191000" y="1102093"/>
            <a:ext cx="40386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((A) Outer Catch</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(B) Inner Catch</a:t>
            </a:r>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(C) Inner Catch</a:t>
            </a:r>
            <a:endParaRPr/>
          </a:p>
          <a:p>
            <a:pPr marL="0" marR="0" lvl="0" indent="0" algn="l" rtl="0">
              <a:spcBef>
                <a:spcPts val="0"/>
              </a:spcBef>
              <a:spcAft>
                <a:spcPts val="0"/>
              </a:spcAft>
              <a:buNone/>
            </a:pPr>
            <a:r>
              <a:rPr lang="en-IN" sz="2000" b="1">
                <a:solidFill>
                  <a:schemeClr val="dk1"/>
                </a:solidFill>
                <a:latin typeface="Calibri"/>
                <a:ea typeface="Calibri"/>
                <a:cs typeface="Calibri"/>
                <a:sym typeface="Calibri"/>
              </a:rPr>
              <a:t>      Outer Catch </a:t>
            </a: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(D) Compiler Error</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Reason: The statement ‘throw;’ is used to re-throw an exception.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0672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p:nvPr/>
        </p:nvSpPr>
        <p:spPr>
          <a:xfrm>
            <a:off x="0" y="-76200"/>
            <a:ext cx="8229600" cy="914400"/>
          </a:xfrm>
          <a:prstGeom prst="rect">
            <a:avLst/>
          </a:prstGeom>
          <a:noFill/>
          <a:ln>
            <a:noFill/>
          </a:ln>
        </p:spPr>
        <p:txBody>
          <a:bodyPr spcFirstLastPara="1" wrap="square" lIns="91425" tIns="45700" rIns="91425" bIns="45700" anchor="t" anchorCtr="0">
            <a:normAutofit fontScale="97500"/>
          </a:bodyPr>
          <a:lstStyle/>
          <a:p>
            <a:pPr marL="0" marR="0" lvl="0" indent="0" algn="ctr" rtl="0">
              <a:spcBef>
                <a:spcPts val="0"/>
              </a:spcBef>
              <a:spcAft>
                <a:spcPts val="0"/>
              </a:spcAft>
              <a:buClr>
                <a:srgbClr val="FF0000"/>
              </a:buClr>
              <a:buSzPct val="100000"/>
              <a:buFont typeface="Calibri"/>
              <a:buNone/>
            </a:pPr>
            <a:r>
              <a:rPr lang="en-IN" sz="4000" b="1">
                <a:solidFill>
                  <a:srgbClr val="FF0000"/>
                </a:solidFill>
                <a:latin typeface="Calibri"/>
                <a:ea typeface="Calibri"/>
                <a:cs typeface="Calibri"/>
                <a:sym typeface="Calibri"/>
              </a:rPr>
              <a:t>Questions in Exceptions</a:t>
            </a:r>
            <a:endParaRPr sz="4000" b="1">
              <a:solidFill>
                <a:srgbClr val="FF0000"/>
              </a:solidFill>
              <a:latin typeface="Calibri"/>
              <a:ea typeface="Calibri"/>
              <a:cs typeface="Calibri"/>
              <a:sym typeface="Calibri"/>
            </a:endParaRPr>
          </a:p>
        </p:txBody>
      </p:sp>
      <p:sp>
        <p:nvSpPr>
          <p:cNvPr id="428" name="Google Shape;428;p62"/>
          <p:cNvSpPr/>
          <p:nvPr/>
        </p:nvSpPr>
        <p:spPr>
          <a:xfrm>
            <a:off x="76200" y="889844"/>
            <a:ext cx="8915400" cy="56938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dk1"/>
                </a:solidFill>
                <a:latin typeface="Calibri"/>
                <a:ea typeface="Calibri"/>
                <a:cs typeface="Calibri"/>
                <a:sym typeface="Calibri"/>
              </a:rPr>
              <a:t>Which of the following is true about exception handling in C++?</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1) There is a standard exception class like Exception class in Java.</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2) All exceptions are unchecked in C++, i.e., compiler doesn’t check if the exceptions are caught or not.</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3) In C++, a function can specify the list of exceptions that it can throw using comma separated list like following.</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  void fun(int a, char b) throw (Exception1, Exception2, ..) </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(A) 1 and 3</a:t>
            </a:r>
            <a:endParaRPr/>
          </a:p>
          <a:p>
            <a:pPr marL="0" marR="0" lvl="0" indent="0" algn="l" rtl="0">
              <a:spcBef>
                <a:spcPts val="0"/>
              </a:spcBef>
              <a:spcAft>
                <a:spcPts val="0"/>
              </a:spcAft>
              <a:buNone/>
            </a:pPr>
            <a:r>
              <a:rPr lang="en-IN" sz="2800" b="1">
                <a:solidFill>
                  <a:schemeClr val="dk1"/>
                </a:solidFill>
                <a:latin typeface="Calibri"/>
                <a:ea typeface="Calibri"/>
                <a:cs typeface="Calibri"/>
                <a:sym typeface="Calibri"/>
              </a:rPr>
              <a:t>(B) 1, 2 and 3</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(C) 1 and 2</a:t>
            </a:r>
            <a:endParaRPr/>
          </a:p>
          <a:p>
            <a:pPr marL="0" marR="0" lvl="0" indent="0" algn="l" rtl="0">
              <a:spcBef>
                <a:spcPts val="0"/>
              </a:spcBef>
              <a:spcAft>
                <a:spcPts val="0"/>
              </a:spcAft>
              <a:buNone/>
            </a:pPr>
            <a:r>
              <a:rPr lang="en-IN" sz="2800">
                <a:solidFill>
                  <a:schemeClr val="dk1"/>
                </a:solidFill>
                <a:latin typeface="Calibri"/>
                <a:ea typeface="Calibri"/>
                <a:cs typeface="Calibri"/>
                <a:sym typeface="Calibri"/>
              </a:rPr>
              <a:t>(D) 2 and 3</a:t>
            </a:r>
            <a:endParaRPr/>
          </a:p>
        </p:txBody>
      </p:sp>
    </p:spTree>
    <p:extLst>
      <p:ext uri="{BB962C8B-B14F-4D97-AF65-F5344CB8AC3E}">
        <p14:creationId xmlns:p14="http://schemas.microsoft.com/office/powerpoint/2010/main" val="28820738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4" name="Google Shape;104;p16" descr="pngfind.com-kingpin-png-4152286 (1).png"/>
          <p:cNvPicPr preferRelativeResize="0"/>
          <p:nvPr/>
        </p:nvPicPr>
        <p:blipFill rotWithShape="1">
          <a:blip r:embed="rId3">
            <a:alphaModFix/>
          </a:blip>
          <a:srcRect/>
          <a:stretch/>
        </p:blipFill>
        <p:spPr>
          <a:xfrm>
            <a:off x="7061084" y="1091247"/>
            <a:ext cx="1603353" cy="701467"/>
          </a:xfrm>
          <a:prstGeom prst="rect">
            <a:avLst/>
          </a:prstGeom>
          <a:noFill/>
          <a:ln>
            <a:noFill/>
          </a:ln>
        </p:spPr>
      </p:pic>
      <p:sp>
        <p:nvSpPr>
          <p:cNvPr id="105" name="Google Shape;105;p16"/>
          <p:cNvSpPr txBox="1">
            <a:spLocks noGrp="1"/>
          </p:cNvSpPr>
          <p:nvPr>
            <p:ph type="dt" idx="10"/>
          </p:nvPr>
        </p:nvSpPr>
        <p:spPr>
          <a:xfrm>
            <a:off x="1485900" y="5624514"/>
            <a:ext cx="1600200" cy="273844"/>
          </a:xfrm>
          <a:prstGeom prst="rect">
            <a:avLst/>
          </a:prstGeom>
          <a:noFill/>
          <a:ln>
            <a:noFill/>
          </a:ln>
        </p:spPr>
        <p:txBody>
          <a:bodyPr spcFirstLastPara="1" vert="horz" wrap="square" lIns="68569" tIns="34275" rIns="68569" bIns="34275" rtlCol="0" anchor="ctr" anchorCtr="0">
            <a:noAutofit/>
          </a:bodyPr>
          <a:lstStyle/>
          <a:p>
            <a:r>
              <a:rPr lang="en-US"/>
              <a:t>8/24/2022</a:t>
            </a:r>
            <a:endParaRPr/>
          </a:p>
        </p:txBody>
      </p:sp>
      <p:sp>
        <p:nvSpPr>
          <p:cNvPr id="106" name="Google Shape;106;p16"/>
          <p:cNvSpPr txBox="1">
            <a:spLocks noGrp="1"/>
          </p:cNvSpPr>
          <p:nvPr>
            <p:ph type="sldNum" idx="12"/>
          </p:nvPr>
        </p:nvSpPr>
        <p:spPr>
          <a:xfrm>
            <a:off x="6057900" y="5624514"/>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77</a:t>
            </a:fld>
            <a:endParaRPr/>
          </a:p>
        </p:txBody>
      </p:sp>
      <p:sp>
        <p:nvSpPr>
          <p:cNvPr id="107" name="Google Shape;107;p16"/>
          <p:cNvSpPr txBox="1">
            <a:spLocks noGrp="1"/>
          </p:cNvSpPr>
          <p:nvPr>
            <p:ph type="subTitle" idx="1"/>
          </p:nvPr>
        </p:nvSpPr>
        <p:spPr>
          <a:xfrm>
            <a:off x="2133600" y="2590800"/>
            <a:ext cx="4800600" cy="1314450"/>
          </a:xfrm>
          <a:prstGeom prst="rect">
            <a:avLst/>
          </a:prstGeom>
          <a:noFill/>
          <a:ln>
            <a:noFill/>
          </a:ln>
        </p:spPr>
        <p:txBody>
          <a:bodyPr spcFirstLastPara="1" vert="horz" wrap="square" lIns="68569" tIns="34275" rIns="68569" bIns="34275" rtlCol="0" anchor="t" anchorCtr="0">
            <a:normAutofit fontScale="77500" lnSpcReduction="20000"/>
          </a:bodyPr>
          <a:lstStyle/>
          <a:p>
            <a:pPr>
              <a:spcBef>
                <a:spcPts val="0"/>
              </a:spcBef>
              <a:buClr>
                <a:schemeClr val="dk1"/>
              </a:buClr>
              <a:buSzPts val="3200"/>
            </a:pPr>
            <a:endParaRPr lang="en-US" b="1" dirty="0">
              <a:solidFill>
                <a:schemeClr val="dk1"/>
              </a:solidFill>
              <a:latin typeface="Times New Roman"/>
              <a:cs typeface="Times New Roman"/>
              <a:sym typeface="Times New Roman"/>
            </a:endParaRPr>
          </a:p>
          <a:p>
            <a:pPr>
              <a:spcBef>
                <a:spcPts val="0"/>
              </a:spcBef>
              <a:buClr>
                <a:schemeClr val="dk1"/>
              </a:buClr>
              <a:buSzPts val="3200"/>
            </a:pPr>
            <a:endParaRPr lang="en-US" b="1" dirty="0">
              <a:solidFill>
                <a:schemeClr val="dk1"/>
              </a:solidFill>
              <a:latin typeface="Times New Roman"/>
              <a:cs typeface="Times New Roman"/>
              <a:sym typeface="Times New Roman"/>
            </a:endParaRPr>
          </a:p>
          <a:p>
            <a:pPr>
              <a:spcBef>
                <a:spcPts val="0"/>
              </a:spcBef>
              <a:buClr>
                <a:schemeClr val="dk1"/>
              </a:buClr>
              <a:buSzPts val="3200"/>
            </a:pPr>
            <a:r>
              <a:rPr lang="en-US" b="1" dirty="0">
                <a:solidFill>
                  <a:schemeClr val="dk1"/>
                </a:solidFill>
                <a:latin typeface="Times New Roman"/>
                <a:cs typeface="Times New Roman"/>
                <a:sym typeface="Times New Roman"/>
              </a:rPr>
              <a:t>Package and Component Diagram</a:t>
            </a:r>
            <a:endParaRPr dirty="0"/>
          </a:p>
        </p:txBody>
      </p:sp>
    </p:spTree>
    <p:extLst>
      <p:ext uri="{BB962C8B-B14F-4D97-AF65-F5344CB8AC3E}">
        <p14:creationId xmlns:p14="http://schemas.microsoft.com/office/powerpoint/2010/main" val="2313008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accent6">
                    <a:lumMod val="75000"/>
                  </a:schemeClr>
                </a:solidFill>
              </a:rPr>
              <a:t>Dynamic Modelling </a:t>
            </a:r>
          </a:p>
          <a:p>
            <a:endParaRPr lang="en-US" sz="3000" b="1" dirty="0">
              <a:solidFill>
                <a:schemeClr val="accent6">
                  <a:lumMod val="75000"/>
                </a:schemeClr>
              </a:solidFill>
            </a:endParaRPr>
          </a:p>
        </p:txBody>
      </p:sp>
      <p:sp>
        <p:nvSpPr>
          <p:cNvPr id="12" name="Rectangle 3"/>
          <p:cNvSpPr txBox="1">
            <a:spLocks noChangeArrowheads="1"/>
          </p:cNvSpPr>
          <p:nvPr/>
        </p:nvSpPr>
        <p:spPr>
          <a:xfrm>
            <a:off x="1543050" y="2343150"/>
            <a:ext cx="6115050" cy="32575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1800" dirty="0">
              <a:latin typeface="Times New Roman" pitchFamily="18" charset="0"/>
              <a:cs typeface="Times New Roman" pitchFamily="18" charset="0"/>
            </a:endParaRPr>
          </a:p>
        </p:txBody>
      </p:sp>
      <p:sp>
        <p:nvSpPr>
          <p:cNvPr id="7" name="Rectangle 6"/>
          <p:cNvSpPr/>
          <p:nvPr/>
        </p:nvSpPr>
        <p:spPr>
          <a:xfrm>
            <a:off x="1485900" y="2825577"/>
            <a:ext cx="6343650" cy="1384995"/>
          </a:xfrm>
          <a:prstGeom prst="rect">
            <a:avLst/>
          </a:prstGeom>
        </p:spPr>
        <p:txBody>
          <a:bodyPr wrap="square">
            <a:spAutoFit/>
          </a:bodyPr>
          <a:lstStyle/>
          <a:p>
            <a:pPr algn="just"/>
            <a:r>
              <a:rPr lang="en-IN" sz="2100" dirty="0"/>
              <a:t>The dynamic model is used to express and model the behaviour of the system over time. It includes support for activity diagrams, state diagrams, sequence diagrams and extensions including business process modelling.</a:t>
            </a:r>
          </a:p>
        </p:txBody>
      </p:sp>
    </p:spTree>
    <p:extLst>
      <p:ext uri="{BB962C8B-B14F-4D97-AF65-F5344CB8AC3E}">
        <p14:creationId xmlns:p14="http://schemas.microsoft.com/office/powerpoint/2010/main" val="38407563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dirty="0">
                <a:solidFill>
                  <a:schemeClr val="accent6">
                    <a:lumMod val="75000"/>
                  </a:schemeClr>
                </a:solidFill>
              </a:rPr>
              <a:t>Package Diagram</a:t>
            </a:r>
            <a:endParaRPr lang="en-US" sz="3000" b="1" dirty="0">
              <a:solidFill>
                <a:schemeClr val="accent6">
                  <a:lumMod val="75000"/>
                </a:schemeClr>
              </a:solidFill>
            </a:endParaRPr>
          </a:p>
        </p:txBody>
      </p:sp>
      <p:sp>
        <p:nvSpPr>
          <p:cNvPr id="13" name="Rectangle 12"/>
          <p:cNvSpPr/>
          <p:nvPr/>
        </p:nvSpPr>
        <p:spPr>
          <a:xfrm>
            <a:off x="1600200" y="2628900"/>
            <a:ext cx="5543550" cy="2862322"/>
          </a:xfrm>
          <a:prstGeom prst="rect">
            <a:avLst/>
          </a:prstGeom>
        </p:spPr>
        <p:txBody>
          <a:bodyPr wrap="square">
            <a:spAutoFit/>
          </a:bodyPr>
          <a:lstStyle/>
          <a:p>
            <a:pPr marL="257175" indent="-257175" algn="just">
              <a:buFont typeface="Arial" panose="020B0604020202020204" pitchFamily="34" charset="0"/>
              <a:buChar char="•"/>
            </a:pPr>
            <a:r>
              <a:rPr lang="en-IN" dirty="0"/>
              <a:t>All the interrelated classes and interfaces of the system when grouped together form a package.</a:t>
            </a:r>
            <a:endParaRPr lang="en-US" dirty="0"/>
          </a:p>
          <a:p>
            <a:pPr marL="257175" indent="-257175" algn="just">
              <a:buFont typeface="Arial" panose="020B0604020202020204" pitchFamily="34" charset="0"/>
              <a:buChar char="•"/>
            </a:pPr>
            <a:r>
              <a:rPr lang="en-IN" dirty="0"/>
              <a:t>To represent all these interrelated classes and interface UML provides package diagram.</a:t>
            </a:r>
            <a:endParaRPr lang="en-US" dirty="0"/>
          </a:p>
          <a:p>
            <a:pPr marL="257175" indent="-257175" algn="just">
              <a:buFont typeface="Arial" panose="020B0604020202020204" pitchFamily="34" charset="0"/>
              <a:buChar char="•"/>
            </a:pPr>
            <a:r>
              <a:rPr lang="en-IN" dirty="0"/>
              <a:t>Package diagram helps in representing the various packages of a software system and the dependencies between them.</a:t>
            </a:r>
            <a:endParaRPr lang="en-US" dirty="0"/>
          </a:p>
          <a:p>
            <a:pPr marL="257175" indent="-257175" algn="just">
              <a:buFont typeface="Arial" panose="020B0604020202020204" pitchFamily="34" charset="0"/>
              <a:buChar char="•"/>
            </a:pPr>
            <a:r>
              <a:rPr lang="en-IN" dirty="0"/>
              <a:t>It also gives a high-level impression of use case and class diagram.</a:t>
            </a:r>
            <a:endParaRPr lang="en-US" dirty="0"/>
          </a:p>
          <a:p>
            <a:pPr marL="257175" indent="-257175" algn="just">
              <a:buFont typeface="Arial" panose="020B0604020202020204" pitchFamily="34" charset="0"/>
              <a:buChar char="•"/>
            </a:pPr>
            <a:endParaRPr lang="en-US" dirty="0"/>
          </a:p>
        </p:txBody>
      </p:sp>
    </p:spTree>
    <p:extLst>
      <p:ext uri="{BB962C8B-B14F-4D97-AF65-F5344CB8AC3E}">
        <p14:creationId xmlns:p14="http://schemas.microsoft.com/office/powerpoint/2010/main" val="125157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458200" cy="4524315"/>
          </a:xfrm>
          <a:prstGeom prst="rect">
            <a:avLst/>
          </a:prstGeom>
        </p:spPr>
        <p:txBody>
          <a:bodyPr wrap="square">
            <a:spAutoFit/>
          </a:bodyPr>
          <a:lstStyle/>
          <a:p>
            <a:pPr lvl="1" algn="just">
              <a:buNone/>
            </a:pPr>
            <a:r>
              <a:rPr lang="en-IN" sz="2400" b="1" dirty="0">
                <a:cs typeface="Times New Roman" pitchFamily="18" charset="0"/>
              </a:rPr>
              <a:t>template &lt;class T&gt; </a:t>
            </a:r>
          </a:p>
          <a:p>
            <a:pPr lvl="1" algn="just">
              <a:buNone/>
            </a:pPr>
            <a:r>
              <a:rPr lang="en-IN" sz="2400" b="1" dirty="0">
                <a:cs typeface="Times New Roman" pitchFamily="18" charset="0"/>
              </a:rPr>
              <a:t>T </a:t>
            </a:r>
            <a:r>
              <a:rPr lang="en-IN" sz="2400" b="1" dirty="0" err="1">
                <a:cs typeface="Times New Roman" pitchFamily="18" charset="0"/>
              </a:rPr>
              <a:t>some_function</a:t>
            </a:r>
            <a:r>
              <a:rPr lang="en-IN" sz="2400" b="1" dirty="0">
                <a:cs typeface="Times New Roman" pitchFamily="18" charset="0"/>
              </a:rPr>
              <a:t>(T argument) </a:t>
            </a:r>
          </a:p>
          <a:p>
            <a:pPr lvl="1" algn="just">
              <a:buNone/>
            </a:pPr>
            <a:r>
              <a:rPr lang="en-IN" sz="2400" b="1" dirty="0">
                <a:cs typeface="Times New Roman" pitchFamily="18" charset="0"/>
              </a:rPr>
              <a:t>{</a:t>
            </a:r>
          </a:p>
          <a:p>
            <a:pPr lvl="1" algn="just">
              <a:buNone/>
            </a:pPr>
            <a:r>
              <a:rPr lang="en-IN" sz="2400" b="1" dirty="0">
                <a:cs typeface="Times New Roman" pitchFamily="18" charset="0"/>
              </a:rPr>
              <a:t> .... ... .... </a:t>
            </a:r>
          </a:p>
          <a:p>
            <a:pPr lvl="1" algn="just">
              <a:buNone/>
            </a:pPr>
            <a:r>
              <a:rPr lang="en-IN" sz="2400" b="1" dirty="0">
                <a:cs typeface="Times New Roman" pitchFamily="18" charset="0"/>
              </a:rPr>
              <a:t>}</a:t>
            </a:r>
          </a:p>
          <a:p>
            <a:pPr lvl="1" algn="just">
              <a:buNone/>
            </a:pPr>
            <a:endParaRPr lang="en-IN" sz="2400" b="1" dirty="0">
              <a:cs typeface="Times New Roman" pitchFamily="18" charset="0"/>
            </a:endParaRPr>
          </a:p>
          <a:p>
            <a:pPr lvl="1" algn="just">
              <a:buNone/>
            </a:pPr>
            <a:r>
              <a:rPr lang="en-IN" sz="2400" dirty="0">
                <a:cs typeface="Times New Roman" pitchFamily="18" charset="0"/>
              </a:rPr>
              <a:t>The template type keyword specified can be either "class" or " </a:t>
            </a:r>
            <a:r>
              <a:rPr lang="en-IN" sz="2400" dirty="0" err="1">
                <a:cs typeface="Times New Roman" pitchFamily="18" charset="0"/>
              </a:rPr>
              <a:t>typename</a:t>
            </a:r>
            <a:r>
              <a:rPr lang="en-IN" sz="2400" dirty="0">
                <a:cs typeface="Times New Roman" pitchFamily="18" charset="0"/>
              </a:rPr>
              <a:t>": </a:t>
            </a:r>
          </a:p>
          <a:p>
            <a:pPr lvl="1" algn="just">
              <a:buNone/>
            </a:pPr>
            <a:r>
              <a:rPr lang="en-IN" sz="2400" b="1" dirty="0">
                <a:cs typeface="Times New Roman" pitchFamily="18" charset="0"/>
              </a:rPr>
              <a:t>template&lt;class T&gt; </a:t>
            </a:r>
          </a:p>
          <a:p>
            <a:pPr lvl="1" algn="just">
              <a:buNone/>
            </a:pPr>
            <a:r>
              <a:rPr lang="en-IN" sz="2400" b="1" dirty="0">
                <a:cs typeface="Times New Roman" pitchFamily="18" charset="0"/>
              </a:rPr>
              <a:t>or</a:t>
            </a:r>
          </a:p>
          <a:p>
            <a:pPr lvl="1" algn="just">
              <a:buNone/>
            </a:pPr>
            <a:r>
              <a:rPr lang="en-IN" sz="2400" b="1" dirty="0">
                <a:cs typeface="Times New Roman" pitchFamily="18" charset="0"/>
              </a:rPr>
              <a:t>template&lt;</a:t>
            </a:r>
            <a:r>
              <a:rPr lang="en-IN" sz="2400" b="1" dirty="0" err="1">
                <a:cs typeface="Times New Roman" pitchFamily="18" charset="0"/>
              </a:rPr>
              <a:t>typename</a:t>
            </a:r>
            <a:r>
              <a:rPr lang="en-IN" sz="2400" b="1" dirty="0">
                <a:cs typeface="Times New Roman" pitchFamily="18" charset="0"/>
              </a:rPr>
              <a:t> T&gt;</a:t>
            </a:r>
          </a:p>
          <a:p>
            <a:pPr lvl="1" algn="just">
              <a:buNone/>
            </a:pPr>
            <a:r>
              <a:rPr lang="en-IN" sz="2400" dirty="0">
                <a:cs typeface="Times New Roman" pitchFamily="18" charset="0"/>
              </a:rPr>
              <a:t>Both are valid and behave exactly the same. </a:t>
            </a:r>
            <a:endParaRPr lang="en-IN" sz="2400" b="1" dirty="0">
              <a:cs typeface="Times New Roman" pitchFamily="18" charset="0"/>
            </a:endParaRPr>
          </a:p>
        </p:txBody>
      </p:sp>
      <p:sp>
        <p:nvSpPr>
          <p:cNvPr id="3"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latin typeface="Times New Roman" pitchFamily="18" charset="0"/>
                <a:cs typeface="Times New Roman" pitchFamily="18" charset="0"/>
              </a:rPr>
              <a:t>Template Syntax</a:t>
            </a:r>
            <a:endParaRPr lang="en-US" sz="4000" b="1" dirty="0">
              <a:solidFill>
                <a:schemeClr val="accent6">
                  <a:lumMod val="75000"/>
                </a:schemeClr>
              </a:solidFill>
            </a:endParaRPr>
          </a:p>
        </p:txBody>
      </p:sp>
    </p:spTree>
    <p:extLst>
      <p:ext uri="{BB962C8B-B14F-4D97-AF65-F5344CB8AC3E}">
        <p14:creationId xmlns:p14="http://schemas.microsoft.com/office/powerpoint/2010/main" val="5873097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dirty="0">
                <a:solidFill>
                  <a:schemeClr val="accent6">
                    <a:lumMod val="75000"/>
                  </a:schemeClr>
                </a:solidFill>
              </a:rPr>
              <a:t>Package Diagram: purpose</a:t>
            </a:r>
            <a:endParaRPr lang="en-US" sz="3000" b="1" dirty="0">
              <a:solidFill>
                <a:schemeClr val="accent6">
                  <a:lumMod val="75000"/>
                </a:schemeClr>
              </a:solidFill>
            </a:endParaRPr>
          </a:p>
        </p:txBody>
      </p:sp>
      <p:sp>
        <p:nvSpPr>
          <p:cNvPr id="4" name="Rectangle 3"/>
          <p:cNvSpPr/>
          <p:nvPr/>
        </p:nvSpPr>
        <p:spPr>
          <a:xfrm>
            <a:off x="1428750" y="2400300"/>
            <a:ext cx="6229350" cy="2308324"/>
          </a:xfrm>
          <a:prstGeom prst="rect">
            <a:avLst/>
          </a:prstGeom>
        </p:spPr>
        <p:txBody>
          <a:bodyPr wrap="square">
            <a:spAutoFit/>
          </a:bodyPr>
          <a:lstStyle/>
          <a:p>
            <a:pPr marL="600075" lvl="1" indent="-257175" algn="just">
              <a:buFont typeface="Arial" panose="020B0604020202020204" pitchFamily="34" charset="0"/>
              <a:buChar char="•"/>
            </a:pPr>
            <a:r>
              <a:rPr lang="en-IN" dirty="0">
                <a:ea typeface="Times New Roman" panose="02020603050405020304" pitchFamily="18" charset="0"/>
              </a:rPr>
              <a:t>To provide static models of modules, their parts and their relationships</a:t>
            </a:r>
            <a:endParaRPr lang="en-US" dirty="0">
              <a:ea typeface="Times New Roman" panose="02020603050405020304" pitchFamily="18" charset="0"/>
            </a:endParaRPr>
          </a:p>
          <a:p>
            <a:pPr marL="600075" lvl="1" indent="-257175" algn="just">
              <a:buFont typeface="Arial" panose="020B0604020202020204" pitchFamily="34" charset="0"/>
              <a:buChar char="•"/>
            </a:pPr>
            <a:r>
              <a:rPr lang="en-IN" dirty="0">
                <a:ea typeface="Times New Roman" panose="02020603050405020304" pitchFamily="18" charset="0"/>
              </a:rPr>
              <a:t>To present the architectural modelling of the system</a:t>
            </a:r>
            <a:endParaRPr lang="en-US" dirty="0">
              <a:ea typeface="Times New Roman" panose="02020603050405020304" pitchFamily="18" charset="0"/>
            </a:endParaRPr>
          </a:p>
          <a:p>
            <a:pPr marL="600075" lvl="1" indent="-257175" algn="just">
              <a:buFont typeface="Arial" panose="020B0604020202020204" pitchFamily="34" charset="0"/>
              <a:buChar char="•"/>
            </a:pPr>
            <a:r>
              <a:rPr lang="en-IN" dirty="0">
                <a:ea typeface="Times New Roman" panose="02020603050405020304" pitchFamily="18" charset="0"/>
              </a:rPr>
              <a:t>To group any UML elements</a:t>
            </a:r>
            <a:endParaRPr lang="en-US" dirty="0">
              <a:ea typeface="Times New Roman" panose="02020603050405020304" pitchFamily="18" charset="0"/>
            </a:endParaRPr>
          </a:p>
          <a:p>
            <a:pPr marL="600075" lvl="1" indent="-257175" algn="just">
              <a:buFont typeface="Arial" panose="020B0604020202020204" pitchFamily="34" charset="0"/>
              <a:buChar char="•"/>
            </a:pPr>
            <a:r>
              <a:rPr lang="en-IN" dirty="0">
                <a:ea typeface="Times New Roman" panose="02020603050405020304" pitchFamily="18" charset="0"/>
              </a:rPr>
              <a:t>To specify the logical distribution of classes</a:t>
            </a:r>
            <a:endParaRPr lang="en-US" dirty="0">
              <a:ea typeface="Times New Roman" panose="02020603050405020304" pitchFamily="18" charset="0"/>
            </a:endParaRPr>
          </a:p>
          <a:p>
            <a:pPr marL="600075" lvl="1" indent="-257175" algn="just">
              <a:buFont typeface="Arial" panose="020B0604020202020204" pitchFamily="34" charset="0"/>
              <a:buChar char="•"/>
            </a:pPr>
            <a:r>
              <a:rPr lang="en-IN" dirty="0">
                <a:ea typeface="Times New Roman" panose="02020603050405020304" pitchFamily="18" charset="0"/>
              </a:rPr>
              <a:t>To emphasize the logical structure of the system</a:t>
            </a:r>
            <a:endParaRPr lang="en-US" dirty="0">
              <a:ea typeface="Times New Roman" panose="02020603050405020304" pitchFamily="18" charset="0"/>
            </a:endParaRPr>
          </a:p>
          <a:p>
            <a:pPr marL="600075" lvl="1" indent="-257175" algn="just">
              <a:buFont typeface="Arial" panose="020B0604020202020204" pitchFamily="34" charset="0"/>
              <a:buChar char="•"/>
            </a:pPr>
            <a:r>
              <a:rPr lang="en-IN" dirty="0">
                <a:ea typeface="Times New Roman" panose="02020603050405020304" pitchFamily="18" charset="0"/>
              </a:rPr>
              <a:t>To offer the logical distribution of classes which is inferred from the logical architecture of the system</a:t>
            </a:r>
            <a:endParaRPr lang="en-US" dirty="0">
              <a:ea typeface="Times New Roman" panose="02020603050405020304" pitchFamily="18" charset="0"/>
            </a:endParaRPr>
          </a:p>
        </p:txBody>
      </p:sp>
    </p:spTree>
    <p:extLst>
      <p:ext uri="{BB962C8B-B14F-4D97-AF65-F5344CB8AC3E}">
        <p14:creationId xmlns:p14="http://schemas.microsoft.com/office/powerpoint/2010/main" val="3152199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dirty="0">
                <a:solidFill>
                  <a:schemeClr val="accent6">
                    <a:lumMod val="75000"/>
                  </a:schemeClr>
                </a:solidFill>
              </a:rPr>
              <a:t>Package Diagram: Uses</a:t>
            </a:r>
            <a:endParaRPr lang="en-US" sz="3000" b="1" dirty="0">
              <a:solidFill>
                <a:schemeClr val="accent6">
                  <a:lumMod val="75000"/>
                </a:schemeClr>
              </a:solidFill>
            </a:endParaRPr>
          </a:p>
        </p:txBody>
      </p:sp>
      <p:sp>
        <p:nvSpPr>
          <p:cNvPr id="4" name="Rectangle 3"/>
          <p:cNvSpPr/>
          <p:nvPr/>
        </p:nvSpPr>
        <p:spPr>
          <a:xfrm>
            <a:off x="1428750" y="2400300"/>
            <a:ext cx="6229350" cy="3000821"/>
          </a:xfrm>
          <a:prstGeom prst="rect">
            <a:avLst/>
          </a:prstGeom>
        </p:spPr>
        <p:txBody>
          <a:bodyPr wrap="square">
            <a:spAutoFit/>
          </a:bodyPr>
          <a:lstStyle/>
          <a:p>
            <a:pPr marL="685800" lvl="1" indent="-342900" algn="just">
              <a:buFont typeface="Arial" panose="020B0604020202020204" pitchFamily="34" charset="0"/>
              <a:buChar char="•"/>
            </a:pPr>
            <a:r>
              <a:rPr lang="en-IN" sz="2100" dirty="0"/>
              <a:t>To illustrate the functionality of a software system.</a:t>
            </a:r>
            <a:endParaRPr lang="en-US" sz="2100" dirty="0"/>
          </a:p>
          <a:p>
            <a:pPr marL="685800" lvl="1" indent="-342900" algn="just">
              <a:buFont typeface="Arial" panose="020B0604020202020204" pitchFamily="34" charset="0"/>
              <a:buChar char="•"/>
            </a:pPr>
            <a:r>
              <a:rPr lang="en-IN" sz="2100" dirty="0"/>
              <a:t>To illustrate the layered architecture of a software system.</a:t>
            </a:r>
            <a:endParaRPr lang="en-US" sz="2100" dirty="0"/>
          </a:p>
          <a:p>
            <a:pPr marL="685800" lvl="1" indent="-342900" algn="just">
              <a:buFont typeface="Arial" panose="020B0604020202020204" pitchFamily="34" charset="0"/>
              <a:buChar char="•"/>
            </a:pPr>
            <a:r>
              <a:rPr lang="en-IN" sz="2100" dirty="0"/>
              <a:t>The dependencies between these packages can be adorned with labels / stereotypes to indicate the communication mechanism between the layers.</a:t>
            </a:r>
            <a:endParaRPr lang="en-US" sz="2100" dirty="0"/>
          </a:p>
          <a:p>
            <a:pPr marL="685800" lvl="1" indent="-342900" algn="just">
              <a:buFont typeface="Arial" panose="020B0604020202020204" pitchFamily="34" charset="0"/>
              <a:buChar char="•"/>
            </a:pPr>
            <a:endParaRPr lang="en-US" sz="2100" dirty="0">
              <a:ea typeface="Times New Roman" panose="02020603050405020304" pitchFamily="18" charset="0"/>
            </a:endParaRPr>
          </a:p>
        </p:txBody>
      </p:sp>
    </p:spTree>
    <p:extLst>
      <p:ext uri="{BB962C8B-B14F-4D97-AF65-F5344CB8AC3E}">
        <p14:creationId xmlns:p14="http://schemas.microsoft.com/office/powerpoint/2010/main" val="7730396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accent6">
                    <a:lumMod val="75000"/>
                  </a:schemeClr>
                </a:solidFill>
                <a:latin typeface="Times New Roman" panose="02020603050405020304" pitchFamily="18" charset="0"/>
                <a:cs typeface="Times New Roman" panose="02020603050405020304" pitchFamily="18" charset="0"/>
              </a:rPr>
              <a:t>Notations</a:t>
            </a:r>
          </a:p>
        </p:txBody>
      </p:sp>
      <p:graphicFrame>
        <p:nvGraphicFramePr>
          <p:cNvPr id="14" name="Table 13"/>
          <p:cNvGraphicFramePr>
            <a:graphicFrameLocks noGrp="1"/>
          </p:cNvGraphicFramePr>
          <p:nvPr/>
        </p:nvGraphicFramePr>
        <p:xfrm>
          <a:off x="1314451" y="2228851"/>
          <a:ext cx="6515101" cy="3600451"/>
        </p:xfrm>
        <a:graphic>
          <a:graphicData uri="http://schemas.openxmlformats.org/drawingml/2006/table">
            <a:tbl>
              <a:tblPr firstRow="1" bandRow="1">
                <a:tableStyleId>{5C22544A-7EE6-4342-B048-85BDC9FD1C3A}</a:tableStyleId>
              </a:tblPr>
              <a:tblGrid>
                <a:gridCol w="1628775">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2000251">
                  <a:extLst>
                    <a:ext uri="{9D8B030D-6E8A-4147-A177-3AD203B41FA5}">
                      <a16:colId xmlns:a16="http://schemas.microsoft.com/office/drawing/2014/main" val="20003"/>
                    </a:ext>
                  </a:extLst>
                </a:gridCol>
              </a:tblGrid>
              <a:tr h="520461">
                <a:tc>
                  <a:txBody>
                    <a:bodyPr/>
                    <a:lstStyle/>
                    <a:p>
                      <a:pPr marL="0" marR="0" algn="ctr">
                        <a:lnSpc>
                          <a:spcPct val="150000"/>
                        </a:lnSpc>
                        <a:spcBef>
                          <a:spcPts val="0"/>
                        </a:spcBef>
                        <a:spcAft>
                          <a:spcPts val="0"/>
                        </a:spcAft>
                      </a:pPr>
                      <a:r>
                        <a:rPr lang="en-US" sz="1400" b="1" dirty="0">
                          <a:solidFill>
                            <a:srgbClr val="000000"/>
                          </a:solidFill>
                          <a:effectLst/>
                          <a:latin typeface="+mn-lt"/>
                          <a:ea typeface="Calibri" panose="020F0502020204030204" pitchFamily="34" charset="0"/>
                          <a:cs typeface="Times New Roman" panose="02020603050405020304" pitchFamily="18" charset="0"/>
                        </a:rPr>
                        <a:t>S.NO</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400" b="1" dirty="0">
                          <a:solidFill>
                            <a:srgbClr val="000000"/>
                          </a:solidFill>
                          <a:effectLst/>
                          <a:latin typeface="+mn-lt"/>
                          <a:ea typeface="Calibri" panose="020F0502020204030204" pitchFamily="34" charset="0"/>
                          <a:cs typeface="Times New Roman" panose="02020603050405020304" pitchFamily="18" charset="0"/>
                        </a:rPr>
                        <a:t>NAME</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400" b="1" dirty="0">
                          <a:solidFill>
                            <a:srgbClr val="000000"/>
                          </a:solidFill>
                          <a:effectLst/>
                          <a:latin typeface="+mn-lt"/>
                          <a:ea typeface="Calibri" panose="020F0502020204030204" pitchFamily="34" charset="0"/>
                          <a:cs typeface="Times New Roman" panose="02020603050405020304" pitchFamily="18" charset="0"/>
                        </a:rPr>
                        <a:t>SYMBOL</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ctr">
                        <a:lnSpc>
                          <a:spcPct val="150000"/>
                        </a:lnSpc>
                        <a:spcBef>
                          <a:spcPts val="0"/>
                        </a:spcBef>
                        <a:spcAft>
                          <a:spcPts val="0"/>
                        </a:spcAft>
                      </a:pPr>
                      <a:r>
                        <a:rPr lang="en-US" sz="1400" b="1" dirty="0">
                          <a:solidFill>
                            <a:srgbClr val="000000"/>
                          </a:solidFill>
                          <a:effectLst/>
                          <a:latin typeface="+mn-lt"/>
                          <a:ea typeface="Calibri" panose="020F0502020204030204" pitchFamily="34" charset="0"/>
                          <a:cs typeface="Times New Roman" panose="02020603050405020304" pitchFamily="18" charset="0"/>
                        </a:rPr>
                        <a:t>DESCRIPTION</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1539995">
                <a:tc>
                  <a:txBody>
                    <a:bodyPr/>
                    <a:lstStyle/>
                    <a:p>
                      <a:pPr algn="ctr"/>
                      <a:r>
                        <a:rPr lang="en-US" sz="1400" dirty="0">
                          <a:latin typeface="+mn-lt"/>
                        </a:rPr>
                        <a:t>1</a:t>
                      </a:r>
                    </a:p>
                  </a:txBody>
                  <a:tcPr marL="68580" marR="68580" marT="34290" marB="34290"/>
                </a:tc>
                <a:tc>
                  <a:txBody>
                    <a:bodyPr/>
                    <a:lstStyle/>
                    <a:p>
                      <a:pPr marL="0" marR="0" algn="just">
                        <a:lnSpc>
                          <a:spcPct val="150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Package </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endParaRPr lang="en-US" sz="1400" dirty="0">
                        <a:latin typeface="+mn-lt"/>
                      </a:endParaRPr>
                    </a:p>
                  </a:txBody>
                  <a:tcPr marL="68580" marR="68580" marT="34290" marB="34290"/>
                </a:tc>
                <a:tc>
                  <a:txBody>
                    <a:bodyPr/>
                    <a:lstStyle/>
                    <a:p>
                      <a:pPr marL="0" marR="0" algn="just">
                        <a:lnSpc>
                          <a:spcPct val="150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organize elements into groups to provide better structure for system model</a:t>
                      </a:r>
                      <a:r>
                        <a:rPr lang="en-US" sz="1400" dirty="0">
                          <a:effectLst/>
                          <a:latin typeface="+mn-lt"/>
                          <a:ea typeface="Calibri" panose="020F0502020204030204" pitchFamily="34" charset="0"/>
                          <a:cs typeface="Times New Roman" panose="02020603050405020304" pitchFamily="18" charset="0"/>
                        </a:rPr>
                        <a:t>.</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1539995">
                <a:tc>
                  <a:txBody>
                    <a:bodyPr/>
                    <a:lstStyle/>
                    <a:p>
                      <a:pPr algn="ctr"/>
                      <a:r>
                        <a:rPr lang="en-US" sz="1400" dirty="0">
                          <a:latin typeface="+mn-lt"/>
                        </a:rPr>
                        <a:t>2</a:t>
                      </a:r>
                    </a:p>
                  </a:txBody>
                  <a:tcPr marL="68580" marR="68580" marT="34290" marB="34290"/>
                </a:tc>
                <a:tc>
                  <a:txBody>
                    <a:bodyPr/>
                    <a:lstStyle/>
                    <a:p>
                      <a:pPr marL="0" marR="0" algn="just">
                        <a:lnSpc>
                          <a:spcPct val="150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Mode </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endParaRPr lang="en-US" sz="1400" dirty="0">
                        <a:latin typeface="+mn-lt"/>
                      </a:endParaRPr>
                    </a:p>
                  </a:txBody>
                  <a:tcPr marL="68580" marR="68580" marT="34290" marB="34290"/>
                </a:tc>
                <a:tc>
                  <a:txBody>
                    <a:bodyPr/>
                    <a:lstStyle/>
                    <a:p>
                      <a:pPr marL="0" marR="0" algn="just">
                        <a:lnSpc>
                          <a:spcPct val="150000"/>
                        </a:lnSpc>
                        <a:spcBef>
                          <a:spcPts val="0"/>
                        </a:spcBef>
                        <a:spcAft>
                          <a:spcPts val="0"/>
                        </a:spcAft>
                      </a:pPr>
                      <a:r>
                        <a:rPr lang="en-US" sz="1400" dirty="0">
                          <a:solidFill>
                            <a:srgbClr val="000000"/>
                          </a:solidFill>
                          <a:effectLst/>
                          <a:latin typeface="+mn-lt"/>
                          <a:ea typeface="Calibri" panose="020F0502020204030204" pitchFamily="34" charset="0"/>
                          <a:cs typeface="Times New Roman" panose="02020603050405020304" pitchFamily="18" charset="0"/>
                        </a:rPr>
                        <a:t>show only a subset of the contained elements according to some criterion.</a:t>
                      </a:r>
                      <a:endParaRPr lang="en-US" sz="14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bl>
          </a:graphicData>
        </a:graphic>
      </p:graphicFrame>
      <p:pic>
        <p:nvPicPr>
          <p:cNvPr id="15" name="Picture 14"/>
          <p:cNvPicPr>
            <a:picLocks noChangeAspect="1"/>
          </p:cNvPicPr>
          <p:nvPr/>
        </p:nvPicPr>
        <p:blipFill>
          <a:blip r:embed="rId3"/>
          <a:stretch>
            <a:fillRect/>
          </a:stretch>
        </p:blipFill>
        <p:spPr>
          <a:xfrm>
            <a:off x="4364901" y="2996864"/>
            <a:ext cx="1100000" cy="978572"/>
          </a:xfrm>
          <a:prstGeom prst="rect">
            <a:avLst/>
          </a:prstGeom>
        </p:spPr>
      </p:pic>
      <p:pic>
        <p:nvPicPr>
          <p:cNvPr id="16" name="Picture 15"/>
          <p:cNvPicPr>
            <a:picLocks noChangeAspect="1"/>
          </p:cNvPicPr>
          <p:nvPr/>
        </p:nvPicPr>
        <p:blipFill>
          <a:blip r:embed="rId4"/>
          <a:stretch>
            <a:fillRect/>
          </a:stretch>
        </p:blipFill>
        <p:spPr>
          <a:xfrm>
            <a:off x="4364900" y="4629151"/>
            <a:ext cx="1042857" cy="1021429"/>
          </a:xfrm>
          <a:prstGeom prst="rect">
            <a:avLst/>
          </a:prstGeom>
        </p:spPr>
      </p:pic>
    </p:spTree>
    <p:extLst>
      <p:ext uri="{BB962C8B-B14F-4D97-AF65-F5344CB8AC3E}">
        <p14:creationId xmlns:p14="http://schemas.microsoft.com/office/powerpoint/2010/main" val="6602705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accent6">
                    <a:lumMod val="75000"/>
                  </a:schemeClr>
                </a:solidFill>
                <a:latin typeface="Times New Roman" panose="02020603050405020304" pitchFamily="18" charset="0"/>
                <a:cs typeface="Times New Roman" panose="02020603050405020304" pitchFamily="18" charset="0"/>
              </a:rPr>
              <a:t>Example</a:t>
            </a:r>
          </a:p>
        </p:txBody>
      </p:sp>
      <p:pic>
        <p:nvPicPr>
          <p:cNvPr id="11" name="Picture 10"/>
          <p:cNvPicPr/>
          <p:nvPr/>
        </p:nvPicPr>
        <p:blipFill>
          <a:blip r:embed="rId3"/>
          <a:srcRect/>
          <a:stretch>
            <a:fillRect/>
          </a:stretch>
        </p:blipFill>
        <p:spPr bwMode="auto">
          <a:xfrm>
            <a:off x="1714501" y="2228850"/>
            <a:ext cx="6115049" cy="3771900"/>
          </a:xfrm>
          <a:prstGeom prst="rect">
            <a:avLst/>
          </a:prstGeom>
          <a:noFill/>
          <a:ln w="9525">
            <a:noFill/>
            <a:miter lim="800000"/>
            <a:headEnd/>
            <a:tailEnd/>
          </a:ln>
        </p:spPr>
      </p:pic>
    </p:spTree>
    <p:extLst>
      <p:ext uri="{BB962C8B-B14F-4D97-AF65-F5344CB8AC3E}">
        <p14:creationId xmlns:p14="http://schemas.microsoft.com/office/powerpoint/2010/main" val="3841618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7"/>
          <p:cNvSpPr/>
          <p:nvPr/>
        </p:nvSpPr>
        <p:spPr>
          <a:xfrm>
            <a:off x="2286000" y="2286000"/>
            <a:ext cx="4343400" cy="2308324"/>
          </a:xfrm>
          <a:prstGeom prst="rect">
            <a:avLst/>
          </a:prstGeom>
        </p:spPr>
        <p:txBody>
          <a:bodyPr wrap="square">
            <a:spAutoFit/>
          </a:bodyPr>
          <a:lstStyle/>
          <a:p>
            <a:pPr lvl="0" algn="ctr" fontAlgn="base">
              <a:spcBef>
                <a:spcPct val="0"/>
              </a:spcBef>
              <a:spcAft>
                <a:spcPct val="0"/>
              </a:spcAft>
            </a:pPr>
            <a:r>
              <a:rPr lang="en-US" dirty="0">
                <a:latin typeface="Arial" pitchFamily="34" charset="0"/>
                <a:cs typeface="Arial" pitchFamily="34" charset="0"/>
              </a:rPr>
              <a:t>18CSC202J - OBJECT ORIENTED DESIGN AND PROGRAMMING</a:t>
            </a:r>
          </a:p>
          <a:p>
            <a:pPr lvl="0" algn="ctr" fontAlgn="base">
              <a:spcBef>
                <a:spcPct val="0"/>
              </a:spcBef>
              <a:spcAft>
                <a:spcPct val="0"/>
              </a:spcAft>
            </a:pPr>
            <a:endParaRPr lang="en-US" dirty="0">
              <a:latin typeface="Arial" pitchFamily="34" charset="0"/>
              <a:cs typeface="Arial" pitchFamily="34" charset="0"/>
            </a:endParaRPr>
          </a:p>
          <a:p>
            <a:pPr lvl="0" algn="ctr" fontAlgn="base">
              <a:spcBef>
                <a:spcPct val="0"/>
              </a:spcBef>
              <a:spcAft>
                <a:spcPct val="0"/>
              </a:spcAft>
            </a:pPr>
            <a:r>
              <a:rPr lang="en-US" b="1" dirty="0">
                <a:latin typeface="Arial" pitchFamily="34" charset="0"/>
                <a:cs typeface="Arial" pitchFamily="34" charset="0"/>
              </a:rPr>
              <a:t>Session 12</a:t>
            </a:r>
          </a:p>
          <a:p>
            <a:pPr lvl="0" algn="ctr" fontAlgn="base">
              <a:spcBef>
                <a:spcPct val="0"/>
              </a:spcBef>
              <a:spcAft>
                <a:spcPct val="0"/>
              </a:spcAft>
            </a:pPr>
            <a:endParaRPr lang="en-US" b="1" dirty="0">
              <a:latin typeface="Arial" pitchFamily="34" charset="0"/>
              <a:cs typeface="Arial" pitchFamily="34" charset="0"/>
            </a:endParaRPr>
          </a:p>
          <a:p>
            <a:pPr lvl="0" algn="ctr" fontAlgn="base">
              <a:spcBef>
                <a:spcPct val="0"/>
              </a:spcBef>
              <a:spcAft>
                <a:spcPct val="0"/>
              </a:spcAft>
            </a:pPr>
            <a:r>
              <a:rPr lang="en-US" b="1" dirty="0">
                <a:latin typeface="Arial" pitchFamily="34" charset="0"/>
                <a:cs typeface="Arial" pitchFamily="34" charset="0"/>
              </a:rPr>
              <a:t>Topic : </a:t>
            </a:r>
            <a:r>
              <a:rPr lang="en-IN" b="1" dirty="0">
                <a:latin typeface="Arial" pitchFamily="34" charset="0"/>
                <a:cs typeface="Arial" pitchFamily="34" charset="0"/>
              </a:rPr>
              <a:t>UML Component Diagram</a:t>
            </a:r>
            <a:endParaRPr lang="en-US" b="1" dirty="0">
              <a:latin typeface="Arial" pitchFamily="34" charset="0"/>
              <a:cs typeface="Arial" pitchFamily="34" charset="0"/>
            </a:endParaRPr>
          </a:p>
          <a:p>
            <a:pPr lvl="0" algn="ctr" fontAlgn="base">
              <a:spcBef>
                <a:spcPct val="0"/>
              </a:spcBef>
              <a:spcAft>
                <a:spcPct val="0"/>
              </a:spcAft>
            </a:pPr>
            <a:endParaRPr lang="en-US" dirty="0">
              <a:latin typeface="Arial" pitchFamily="34" charset="0"/>
              <a:cs typeface="Arial" pitchFamily="34" charset="0"/>
            </a:endParaRPr>
          </a:p>
          <a:p>
            <a:pPr lvl="0" algn="ctr" fontAlgn="base">
              <a:spcBef>
                <a:spcPct val="0"/>
              </a:spcBef>
              <a:spcAft>
                <a:spcPct val="0"/>
              </a:spcAft>
            </a:pPr>
            <a:endParaRPr lang="en-US" dirty="0">
              <a:latin typeface="Arial" pitchFamily="34" charset="0"/>
              <a:cs typeface="Arial" pitchFamily="34" charset="0"/>
            </a:endParaRPr>
          </a:p>
        </p:txBody>
      </p:sp>
      <p:sp>
        <p:nvSpPr>
          <p:cNvPr id="7" name="Rectangle 1"/>
          <p:cNvSpPr>
            <a:spLocks noChangeArrowheads="1"/>
          </p:cNvSpPr>
          <p:nvPr/>
        </p:nvSpPr>
        <p:spPr bwMode="auto">
          <a:xfrm>
            <a:off x="3857626" y="343189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br>
              <a:rPr lang="en-US" sz="1350">
                <a:latin typeface="Arial" panose="020B0604020202020204" pitchFamily="34" charset="0"/>
              </a:rPr>
            </a:br>
            <a:endParaRPr lang="en-US" sz="1350">
              <a:latin typeface="Arial" panose="020B0604020202020204" pitchFamily="34" charset="0"/>
            </a:endParaRPr>
          </a:p>
        </p:txBody>
      </p:sp>
      <p:sp>
        <p:nvSpPr>
          <p:cNvPr id="9" name="Rectangle 1"/>
          <p:cNvSpPr>
            <a:spLocks noChangeArrowheads="1"/>
          </p:cNvSpPr>
          <p:nvPr/>
        </p:nvSpPr>
        <p:spPr bwMode="auto">
          <a:xfrm>
            <a:off x="3857626" y="3386653"/>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eaLnBrk="0" fontAlgn="base" hangingPunct="0">
              <a:spcBef>
                <a:spcPct val="0"/>
              </a:spcBef>
              <a:spcAft>
                <a:spcPct val="0"/>
              </a:spcAft>
            </a:pPr>
            <a:br>
              <a:rPr lang="en-US" sz="1350">
                <a:latin typeface="Arial" panose="020B0604020202020204" pitchFamily="34" charset="0"/>
              </a:rPr>
            </a:br>
            <a:endParaRPr lang="en-US" sz="1350">
              <a:latin typeface="Arial" panose="020B0604020202020204" pitchFamily="34" charset="0"/>
            </a:endParaRPr>
          </a:p>
        </p:txBody>
      </p:sp>
    </p:spTree>
    <p:extLst>
      <p:ext uri="{BB962C8B-B14F-4D97-AF65-F5344CB8AC3E}">
        <p14:creationId xmlns:p14="http://schemas.microsoft.com/office/powerpoint/2010/main" val="24490486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accent6">
                    <a:lumMod val="75000"/>
                  </a:schemeClr>
                </a:solidFill>
                <a:latin typeface="Times New Roman" panose="02020603050405020304" pitchFamily="18" charset="0"/>
                <a:cs typeface="Times New Roman" panose="02020603050405020304" pitchFamily="18" charset="0"/>
              </a:rPr>
              <a:t>Guidelines to Draw: Component Diagram</a:t>
            </a:r>
          </a:p>
        </p:txBody>
      </p:sp>
      <p:sp>
        <p:nvSpPr>
          <p:cNvPr id="4" name="Rectangle 3"/>
          <p:cNvSpPr/>
          <p:nvPr/>
        </p:nvSpPr>
        <p:spPr>
          <a:xfrm>
            <a:off x="1028701" y="2271714"/>
            <a:ext cx="6625828" cy="3416320"/>
          </a:xfrm>
          <a:prstGeom prst="rect">
            <a:avLst/>
          </a:prstGeom>
        </p:spPr>
        <p:txBody>
          <a:bodyPr wrap="square">
            <a:spAutoFit/>
          </a:bodyPr>
          <a:lstStyle/>
          <a:p>
            <a:pPr marL="600075" lvl="1" indent="-257175" algn="just">
              <a:buFont typeface="Arial" panose="020B0604020202020204" pitchFamily="34" charset="0"/>
              <a:buChar char="•"/>
            </a:pPr>
            <a:r>
              <a:rPr lang="en-IN" dirty="0"/>
              <a:t>Based on the analysis of the problem description of the system, identify the major subsystem.</a:t>
            </a:r>
            <a:endParaRPr lang="en-US" dirty="0"/>
          </a:p>
          <a:p>
            <a:pPr marL="600075" lvl="1" indent="-257175" algn="just">
              <a:buFont typeface="Arial" panose="020B0604020202020204" pitchFamily="34" charset="0"/>
              <a:buChar char="•"/>
            </a:pPr>
            <a:r>
              <a:rPr lang="en-IN" dirty="0"/>
              <a:t>Group the individual packages and other logical entities in the system to provide as separate components.</a:t>
            </a:r>
            <a:endParaRPr lang="en-US" dirty="0"/>
          </a:p>
          <a:p>
            <a:pPr marL="600075" lvl="1" indent="-257175" algn="just">
              <a:buFont typeface="Arial" panose="020B0604020202020204" pitchFamily="34" charset="0"/>
              <a:buChar char="•"/>
            </a:pPr>
            <a:r>
              <a:rPr lang="en-IN" dirty="0"/>
              <a:t>Then identify the interfaces needed for components interaction.</a:t>
            </a:r>
            <a:endParaRPr lang="en-US" dirty="0"/>
          </a:p>
          <a:p>
            <a:pPr marL="600075" lvl="1" indent="-257175" algn="just">
              <a:buFont typeface="Arial" panose="020B0604020202020204" pitchFamily="34" charset="0"/>
              <a:buChar char="•"/>
            </a:pPr>
            <a:r>
              <a:rPr lang="en-IN" dirty="0"/>
              <a:t>If needed, identify the subprograms which are part of each of the components and draw them along with their associated components.</a:t>
            </a:r>
            <a:endParaRPr lang="en-US" dirty="0"/>
          </a:p>
          <a:p>
            <a:pPr marL="600075" lvl="1" indent="-257175" algn="just">
              <a:buFont typeface="Arial" panose="020B0604020202020204" pitchFamily="34" charset="0"/>
              <a:buChar char="•"/>
            </a:pPr>
            <a:r>
              <a:rPr lang="en-IN" dirty="0"/>
              <a:t>Use appropriate notations to draw the complete component diagram.</a:t>
            </a:r>
            <a:endParaRPr lang="en-US" dirty="0"/>
          </a:p>
          <a:p>
            <a:pPr marL="600075" lvl="1" indent="-257175" algn="just">
              <a:buFont typeface="Arial" panose="020B0604020202020204" pitchFamily="34" charset="0"/>
              <a:buChar char="•"/>
            </a:pPr>
            <a:endParaRPr lang="en-US" dirty="0"/>
          </a:p>
        </p:txBody>
      </p:sp>
    </p:spTree>
    <p:extLst>
      <p:ext uri="{BB962C8B-B14F-4D97-AF65-F5344CB8AC3E}">
        <p14:creationId xmlns:p14="http://schemas.microsoft.com/office/powerpoint/2010/main" val="1989102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2"/>
          <p:cNvSpPr txBox="1">
            <a:spLocks noChangeArrowheads="1"/>
          </p:cNvSpPr>
          <p:nvPr/>
        </p:nvSpPr>
        <p:spPr>
          <a:xfrm>
            <a:off x="1485900" y="1657350"/>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accent6">
                    <a:lumMod val="75000"/>
                  </a:schemeClr>
                </a:solidFill>
              </a:rPr>
              <a:t>Notations </a:t>
            </a:r>
          </a:p>
          <a:p>
            <a:endParaRPr lang="en-US" sz="3000" b="1" dirty="0">
              <a:solidFill>
                <a:schemeClr val="accent6">
                  <a:lumMod val="75000"/>
                </a:schemeClr>
              </a:solidFill>
            </a:endParaRPr>
          </a:p>
        </p:txBody>
      </p:sp>
      <p:sp>
        <p:nvSpPr>
          <p:cNvPr id="12" name="Rectangle 3"/>
          <p:cNvSpPr txBox="1">
            <a:spLocks noChangeArrowheads="1"/>
          </p:cNvSpPr>
          <p:nvPr/>
        </p:nvSpPr>
        <p:spPr>
          <a:xfrm>
            <a:off x="1543050" y="2343150"/>
            <a:ext cx="6115050" cy="32575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1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07333" y="2343150"/>
          <a:ext cx="6322221" cy="3486151"/>
        </p:xfrm>
        <a:graphic>
          <a:graphicData uri="http://schemas.openxmlformats.org/drawingml/2006/table">
            <a:tbl>
              <a:tblPr firstRow="1" bandRow="1">
                <a:tableStyleId>{5C22544A-7EE6-4342-B048-85BDC9FD1C3A}</a:tableStyleId>
              </a:tblPr>
              <a:tblGrid>
                <a:gridCol w="550069">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2228850">
                  <a:extLst>
                    <a:ext uri="{9D8B030D-6E8A-4147-A177-3AD203B41FA5}">
                      <a16:colId xmlns:a16="http://schemas.microsoft.com/office/drawing/2014/main" val="20002"/>
                    </a:ext>
                  </a:extLst>
                </a:gridCol>
                <a:gridCol w="2343152">
                  <a:extLst>
                    <a:ext uri="{9D8B030D-6E8A-4147-A177-3AD203B41FA5}">
                      <a16:colId xmlns:a16="http://schemas.microsoft.com/office/drawing/2014/main" val="20003"/>
                    </a:ext>
                  </a:extLst>
                </a:gridCol>
              </a:tblGrid>
              <a:tr h="564277">
                <a:tc>
                  <a:txBody>
                    <a:bodyPr/>
                    <a:lstStyle/>
                    <a:p>
                      <a:pPr marL="0" marR="0" algn="just">
                        <a:lnSpc>
                          <a:spcPct val="150000"/>
                        </a:lnSpc>
                        <a:spcBef>
                          <a:spcPts val="0"/>
                        </a:spcBef>
                        <a:spcAft>
                          <a:spcPts val="0"/>
                        </a:spcAft>
                      </a:pPr>
                      <a:r>
                        <a:rPr lang="en-US" sz="1200" b="1" dirty="0">
                          <a:solidFill>
                            <a:srgbClr val="000000"/>
                          </a:solidFill>
                          <a:effectLst/>
                          <a:latin typeface="+mn-lt"/>
                          <a:ea typeface="Calibri" panose="020F0502020204030204" pitchFamily="34" charset="0"/>
                          <a:cs typeface="Times New Roman" panose="02020603050405020304" pitchFamily="18" charset="0"/>
                        </a:rPr>
                        <a:t>S.NO</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1200" b="1">
                          <a:solidFill>
                            <a:srgbClr val="000000"/>
                          </a:solidFill>
                          <a:effectLst/>
                          <a:latin typeface="+mn-lt"/>
                          <a:ea typeface="Calibri" panose="020F0502020204030204" pitchFamily="34" charset="0"/>
                          <a:cs typeface="Times New Roman" panose="02020603050405020304" pitchFamily="18" charset="0"/>
                        </a:rPr>
                        <a:t>NAME</a:t>
                      </a:r>
                      <a:endParaRPr lang="en-US" sz="120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1200" b="1">
                          <a:solidFill>
                            <a:srgbClr val="000000"/>
                          </a:solidFill>
                          <a:effectLst/>
                          <a:latin typeface="+mn-lt"/>
                          <a:ea typeface="Calibri" panose="020F0502020204030204" pitchFamily="34" charset="0"/>
                          <a:cs typeface="Times New Roman" panose="02020603050405020304" pitchFamily="18" charset="0"/>
                        </a:rPr>
                        <a:t>SYMBOL</a:t>
                      </a:r>
                      <a:endParaRPr lang="en-US" sz="120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1200" b="1" dirty="0">
                          <a:solidFill>
                            <a:srgbClr val="000000"/>
                          </a:solidFill>
                          <a:effectLst/>
                          <a:latin typeface="+mn-lt"/>
                          <a:ea typeface="Calibri" panose="020F0502020204030204" pitchFamily="34" charset="0"/>
                          <a:cs typeface="Times New Roman" panose="02020603050405020304" pitchFamily="18" charset="0"/>
                        </a:rPr>
                        <a:t>DESCRIPTION</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1669642">
                <a:tc>
                  <a:txBody>
                    <a:bodyPr/>
                    <a:lstStyle/>
                    <a:p>
                      <a:pPr algn="ctr">
                        <a:spcBef>
                          <a:spcPts val="1200"/>
                        </a:spcBef>
                      </a:pPr>
                      <a:endParaRPr lang="en-US" sz="1200" dirty="0">
                        <a:latin typeface="+mn-lt"/>
                      </a:endParaRPr>
                    </a:p>
                    <a:p>
                      <a:pPr algn="ctr">
                        <a:lnSpc>
                          <a:spcPct val="250000"/>
                        </a:lnSpc>
                        <a:spcBef>
                          <a:spcPts val="1200"/>
                        </a:spcBef>
                      </a:pPr>
                      <a:r>
                        <a:rPr lang="en-US" sz="1200" dirty="0">
                          <a:latin typeface="+mn-lt"/>
                        </a:rPr>
                        <a:t>1</a:t>
                      </a:r>
                    </a:p>
                  </a:txBody>
                  <a:tcPr marL="68580" marR="68580" marT="34290" marB="34290"/>
                </a:tc>
                <a:tc>
                  <a:txBody>
                    <a:bodyPr/>
                    <a:lstStyle/>
                    <a:p>
                      <a:pPr marL="0" marR="0" algn="ctr">
                        <a:lnSpc>
                          <a:spcPct val="150000"/>
                        </a:lnSpc>
                        <a:spcBef>
                          <a:spcPts val="1200"/>
                        </a:spcBef>
                        <a:spcAft>
                          <a:spcPts val="0"/>
                        </a:spcAft>
                      </a:pPr>
                      <a:r>
                        <a:rPr lang="en-US" sz="1200" dirty="0">
                          <a:solidFill>
                            <a:srgbClr val="000000"/>
                          </a:solidFill>
                          <a:effectLst/>
                          <a:latin typeface="+mn-lt"/>
                          <a:ea typeface="Calibri" panose="020F0502020204030204" pitchFamily="34" charset="0"/>
                          <a:cs typeface="Times New Roman" panose="02020603050405020304" pitchFamily="18" charset="0"/>
                        </a:rPr>
                        <a:t> </a:t>
                      </a:r>
                      <a:endParaRPr lang="en-US" sz="1200" dirty="0">
                        <a:effectLst/>
                        <a:latin typeface="+mn-lt"/>
                        <a:ea typeface="Times New Roman" panose="02020603050405020304" pitchFamily="18" charset="0"/>
                        <a:cs typeface="Times New Roman" panose="02020603050405020304" pitchFamily="18" charset="0"/>
                      </a:endParaRPr>
                    </a:p>
                    <a:p>
                      <a:pPr marL="0" marR="0" algn="ctr">
                        <a:lnSpc>
                          <a:spcPct val="250000"/>
                        </a:lnSpc>
                        <a:spcBef>
                          <a:spcPts val="1200"/>
                        </a:spcBef>
                        <a:spcAft>
                          <a:spcPts val="0"/>
                        </a:spcAft>
                      </a:pPr>
                      <a:r>
                        <a:rPr lang="en-US" sz="1200" dirty="0">
                          <a:solidFill>
                            <a:srgbClr val="000000"/>
                          </a:solidFill>
                          <a:effectLst/>
                          <a:latin typeface="+mn-lt"/>
                          <a:ea typeface="Calibri" panose="020F0502020204030204" pitchFamily="34" charset="0"/>
                          <a:cs typeface="Times New Roman" panose="02020603050405020304" pitchFamily="18" charset="0"/>
                        </a:rPr>
                        <a:t>Component</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algn="just"/>
                      <a:endParaRPr lang="en-US" sz="1200" dirty="0">
                        <a:latin typeface="+mn-lt"/>
                      </a:endParaRPr>
                    </a:p>
                  </a:txBody>
                  <a:tcPr marL="68580" marR="68580" marT="34290" marB="34290"/>
                </a:tc>
                <a:tc>
                  <a:txBody>
                    <a:bodyPr/>
                    <a:lstStyle/>
                    <a:p>
                      <a:pPr marL="0" marR="0" algn="just">
                        <a:lnSpc>
                          <a:spcPct val="150000"/>
                        </a:lnSpc>
                        <a:spcBef>
                          <a:spcPts val="0"/>
                        </a:spcBef>
                        <a:spcAft>
                          <a:spcPts val="0"/>
                        </a:spcAft>
                      </a:pPr>
                      <a:r>
                        <a:rPr lang="en-US" sz="1200" dirty="0">
                          <a:solidFill>
                            <a:srgbClr val="000000"/>
                          </a:solidFill>
                          <a:effectLst/>
                          <a:latin typeface="+mn-lt"/>
                          <a:ea typeface="Calibri" panose="020F0502020204030204" pitchFamily="34" charset="0"/>
                          <a:cs typeface="Times New Roman" panose="02020603050405020304" pitchFamily="18" charset="0"/>
                        </a:rPr>
                        <a:t>Component is used to represent any part of a system for which UML diagrams are made.</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1252232">
                <a:tc>
                  <a:txBody>
                    <a:bodyPr/>
                    <a:lstStyle/>
                    <a:p>
                      <a:pPr algn="ctr">
                        <a:spcBef>
                          <a:spcPts val="1200"/>
                        </a:spcBef>
                      </a:pPr>
                      <a:endParaRPr lang="en-US" sz="1200" dirty="0">
                        <a:latin typeface="+mn-lt"/>
                      </a:endParaRPr>
                    </a:p>
                    <a:p>
                      <a:pPr algn="ctr">
                        <a:spcBef>
                          <a:spcPts val="1200"/>
                        </a:spcBef>
                      </a:pPr>
                      <a:r>
                        <a:rPr lang="en-US" sz="1200" dirty="0">
                          <a:latin typeface="+mn-lt"/>
                        </a:rPr>
                        <a:t>2</a:t>
                      </a:r>
                    </a:p>
                  </a:txBody>
                  <a:tcPr marL="68580" marR="68580" marT="34290" marB="34290"/>
                </a:tc>
                <a:tc>
                  <a:txBody>
                    <a:bodyPr/>
                    <a:lstStyle/>
                    <a:p>
                      <a:pPr marL="0" marR="0" algn="ctr">
                        <a:lnSpc>
                          <a:spcPct val="100000"/>
                        </a:lnSpc>
                        <a:spcBef>
                          <a:spcPts val="1200"/>
                        </a:spcBef>
                        <a:spcAft>
                          <a:spcPts val="0"/>
                        </a:spcAft>
                      </a:pPr>
                      <a:endParaRPr lang="en-US" sz="1200" dirty="0">
                        <a:solidFill>
                          <a:srgbClr val="000000"/>
                        </a:solidFill>
                        <a:effectLst/>
                        <a:latin typeface="+mn-lt"/>
                        <a:ea typeface="Calibri" panose="020F0502020204030204" pitchFamily="34" charset="0"/>
                        <a:cs typeface="Times New Roman" panose="02020603050405020304" pitchFamily="18" charset="0"/>
                      </a:endParaRPr>
                    </a:p>
                    <a:p>
                      <a:pPr marL="0" marR="0" algn="ctr">
                        <a:lnSpc>
                          <a:spcPct val="100000"/>
                        </a:lnSpc>
                        <a:spcBef>
                          <a:spcPts val="1200"/>
                        </a:spcBef>
                        <a:spcAft>
                          <a:spcPts val="0"/>
                        </a:spcAft>
                      </a:pPr>
                      <a:r>
                        <a:rPr lang="en-US" sz="1200" dirty="0">
                          <a:solidFill>
                            <a:srgbClr val="000000"/>
                          </a:solidFill>
                          <a:effectLst/>
                          <a:latin typeface="+mn-lt"/>
                          <a:ea typeface="Calibri" panose="020F0502020204030204" pitchFamily="34" charset="0"/>
                          <a:cs typeface="Times New Roman" panose="02020603050405020304" pitchFamily="18" charset="0"/>
                        </a:rPr>
                        <a:t>Association</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tc>
                  <a:txBody>
                    <a:bodyPr/>
                    <a:lstStyle/>
                    <a:p>
                      <a:pPr algn="just"/>
                      <a:endParaRPr lang="en-US" sz="1200" dirty="0">
                        <a:latin typeface="+mn-lt"/>
                      </a:endParaRPr>
                    </a:p>
                  </a:txBody>
                  <a:tcPr marL="68580" marR="68580" marT="34290" marB="34290"/>
                </a:tc>
                <a:tc>
                  <a:txBody>
                    <a:bodyPr/>
                    <a:lstStyle/>
                    <a:p>
                      <a:pPr marL="0" marR="0" algn="just">
                        <a:lnSpc>
                          <a:spcPct val="150000"/>
                        </a:lnSpc>
                        <a:spcBef>
                          <a:spcPts val="0"/>
                        </a:spcBef>
                        <a:spcAft>
                          <a:spcPts val="0"/>
                        </a:spcAft>
                      </a:pPr>
                      <a:r>
                        <a:rPr lang="en-US" sz="1200" dirty="0">
                          <a:solidFill>
                            <a:srgbClr val="000000"/>
                          </a:solidFill>
                          <a:effectLst/>
                          <a:latin typeface="+mn-lt"/>
                          <a:ea typeface="Calibri" panose="020F0502020204030204" pitchFamily="34" charset="0"/>
                          <a:cs typeface="Times New Roman" panose="02020603050405020304" pitchFamily="18" charset="0"/>
                        </a:rPr>
                        <a:t>A structural relationship describing a set of links connected between objects.</a:t>
                      </a:r>
                      <a:endParaRPr lang="en-US" sz="1200" dirty="0">
                        <a:effectLst/>
                        <a:latin typeface="+mn-lt"/>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bl>
          </a:graphicData>
        </a:graphic>
      </p:graphicFrame>
      <p:pic>
        <p:nvPicPr>
          <p:cNvPr id="10" name="Picture 9"/>
          <p:cNvPicPr>
            <a:picLocks noChangeAspect="1"/>
          </p:cNvPicPr>
          <p:nvPr/>
        </p:nvPicPr>
        <p:blipFill>
          <a:blip r:embed="rId3"/>
          <a:stretch>
            <a:fillRect/>
          </a:stretch>
        </p:blipFill>
        <p:spPr>
          <a:xfrm>
            <a:off x="3771900" y="3429000"/>
            <a:ext cx="1143000" cy="831273"/>
          </a:xfrm>
          <a:prstGeom prst="rect">
            <a:avLst/>
          </a:prstGeom>
        </p:spPr>
      </p:pic>
      <p:pic>
        <p:nvPicPr>
          <p:cNvPr id="11" name="Picture 10"/>
          <p:cNvPicPr>
            <a:picLocks noChangeAspect="1"/>
          </p:cNvPicPr>
          <p:nvPr/>
        </p:nvPicPr>
        <p:blipFill>
          <a:blip r:embed="rId4"/>
          <a:stretch>
            <a:fillRect/>
          </a:stretch>
        </p:blipFill>
        <p:spPr>
          <a:xfrm>
            <a:off x="3771900" y="4928213"/>
            <a:ext cx="1143000" cy="596348"/>
          </a:xfrm>
          <a:prstGeom prst="rect">
            <a:avLst/>
          </a:prstGeom>
        </p:spPr>
      </p:pic>
    </p:spTree>
    <p:extLst>
      <p:ext uri="{BB962C8B-B14F-4D97-AF65-F5344CB8AC3E}">
        <p14:creationId xmlns:p14="http://schemas.microsoft.com/office/powerpoint/2010/main" val="29395673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CDAF62-C79C-06D2-73BE-8E747E682B4B}"/>
              </a:ext>
            </a:extLst>
          </p:cNvPr>
          <p:cNvSpPr/>
          <p:nvPr/>
        </p:nvSpPr>
        <p:spPr>
          <a:xfrm>
            <a:off x="1143000" y="1299542"/>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8" name="Rectangle 2"/>
          <p:cNvSpPr txBox="1">
            <a:spLocks noChangeArrowheads="1"/>
          </p:cNvSpPr>
          <p:nvPr/>
        </p:nvSpPr>
        <p:spPr>
          <a:xfrm>
            <a:off x="971550" y="1400175"/>
            <a:ext cx="6172200" cy="6858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000" b="1" dirty="0">
                <a:solidFill>
                  <a:schemeClr val="accent6">
                    <a:lumMod val="75000"/>
                  </a:schemeClr>
                </a:solidFill>
              </a:rPr>
              <a:t>Example</a:t>
            </a:r>
            <a:endParaRPr lang="en-US" sz="3000" b="1" dirty="0">
              <a:solidFill>
                <a:schemeClr val="accent6">
                  <a:lumMod val="75000"/>
                </a:schemeClr>
              </a:solidFill>
            </a:endParaRPr>
          </a:p>
        </p:txBody>
      </p:sp>
      <p:pic>
        <p:nvPicPr>
          <p:cNvPr id="9" name="Picture 8"/>
          <p:cNvPicPr/>
          <p:nvPr/>
        </p:nvPicPr>
        <p:blipFill>
          <a:blip r:embed="rId3"/>
          <a:srcRect/>
          <a:stretch>
            <a:fillRect/>
          </a:stretch>
        </p:blipFill>
        <p:spPr bwMode="auto">
          <a:xfrm>
            <a:off x="1371600" y="1930717"/>
            <a:ext cx="6400800" cy="3898583"/>
          </a:xfrm>
          <a:prstGeom prst="rect">
            <a:avLst/>
          </a:prstGeom>
          <a:noFill/>
          <a:ln w="9525">
            <a:noFill/>
            <a:miter lim="800000"/>
            <a:headEnd/>
            <a:tailEnd/>
          </a:ln>
        </p:spPr>
      </p:pic>
      <p:sp>
        <p:nvSpPr>
          <p:cNvPr id="7" name="Rectangle 6">
            <a:extLst>
              <a:ext uri="{FF2B5EF4-FFF2-40B4-BE49-F238E27FC236}">
                <a16:creationId xmlns:a16="http://schemas.microsoft.com/office/drawing/2014/main" id="{CE6BC7E2-149A-A2F8-4FA1-EF6C2A75043E}"/>
              </a:ext>
            </a:extLst>
          </p:cNvPr>
          <p:cNvSpPr/>
          <p:nvPr/>
        </p:nvSpPr>
        <p:spPr>
          <a:xfrm>
            <a:off x="1143000" y="1390982"/>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pic>
        <p:nvPicPr>
          <p:cNvPr id="10" name="Picture 9" descr="pngfind.com-kingpin-png-4152286 (1).png">
            <a:extLst>
              <a:ext uri="{FF2B5EF4-FFF2-40B4-BE49-F238E27FC236}">
                <a16:creationId xmlns:a16="http://schemas.microsoft.com/office/drawing/2014/main" id="{0855BF78-3047-4118-AD6C-B22476E3DA6A}"/>
              </a:ext>
            </a:extLst>
          </p:cNvPr>
          <p:cNvPicPr>
            <a:picLocks noChangeAspect="1"/>
          </p:cNvPicPr>
          <p:nvPr/>
        </p:nvPicPr>
        <p:blipFill>
          <a:blip r:embed="rId2" cstate="print"/>
          <a:stretch>
            <a:fillRect/>
          </a:stretch>
        </p:blipFill>
        <p:spPr>
          <a:xfrm>
            <a:off x="4857750" y="1195553"/>
            <a:ext cx="914400" cy="400050"/>
          </a:xfrm>
          <a:prstGeom prst="rect">
            <a:avLst/>
          </a:prstGeom>
        </p:spPr>
      </p:pic>
    </p:spTree>
    <p:extLst>
      <p:ext uri="{BB962C8B-B14F-4D97-AF65-F5344CB8AC3E}">
        <p14:creationId xmlns:p14="http://schemas.microsoft.com/office/powerpoint/2010/main" val="42720790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E811-DD3C-B4A0-2454-D7086C4B58EE}"/>
              </a:ext>
            </a:extLst>
          </p:cNvPr>
          <p:cNvSpPr txBox="1"/>
          <p:nvPr/>
        </p:nvSpPr>
        <p:spPr>
          <a:xfrm>
            <a:off x="482668" y="1892487"/>
            <a:ext cx="8432732" cy="4039567"/>
          </a:xfrm>
          <a:prstGeom prst="rect">
            <a:avLst/>
          </a:prstGeom>
          <a:noFill/>
        </p:spPr>
        <p:txBody>
          <a:bodyPr wrap="square">
            <a:spAutoFit/>
          </a:bodyPr>
          <a:lstStyle/>
          <a:p>
            <a:pPr algn="l"/>
            <a:r>
              <a:rPr lang="en-US" sz="1350" b="1" dirty="0">
                <a:solidFill>
                  <a:srgbClr val="585858"/>
                </a:solidFill>
                <a:latin typeface="verdana" panose="020B0604030504040204" pitchFamily="34" charset="0"/>
              </a:rPr>
              <a:t>MCQs</a:t>
            </a:r>
          </a:p>
          <a:p>
            <a:pPr algn="l"/>
            <a:endParaRPr lang="en-US" sz="1350" b="1" dirty="0">
              <a:solidFill>
                <a:srgbClr val="585858"/>
              </a:solidFill>
              <a:latin typeface="verdana" panose="020B0604030504040204" pitchFamily="34" charset="0"/>
            </a:endParaRPr>
          </a:p>
          <a:p>
            <a:pPr algn="l"/>
            <a:r>
              <a:rPr lang="en-US" sz="1350" b="1" dirty="0">
                <a:solidFill>
                  <a:srgbClr val="585858"/>
                </a:solidFill>
                <a:latin typeface="verdana" panose="020B0604030504040204" pitchFamily="34" charset="0"/>
              </a:rPr>
              <a:t>Which of the following diagram displays the structural relationship of components of a software?</a:t>
            </a:r>
            <a:endParaRPr lang="en-US" sz="1350" dirty="0">
              <a:solidFill>
                <a:srgbClr val="585858"/>
              </a:solidFill>
              <a:latin typeface="verdana" panose="020B0604030504040204" pitchFamily="34" charset="0"/>
            </a:endParaRPr>
          </a:p>
          <a:p>
            <a:pPr algn="l"/>
            <a:r>
              <a:rPr lang="en-US" sz="1350" dirty="0">
                <a:solidFill>
                  <a:srgbClr val="585858"/>
                </a:solidFill>
                <a:latin typeface="verdana" panose="020B0604030504040204" pitchFamily="34" charset="0"/>
              </a:rPr>
              <a:t>(A). Component Diagram</a:t>
            </a:r>
          </a:p>
          <a:p>
            <a:pPr algn="l"/>
            <a:r>
              <a:rPr lang="en-US" sz="1350" dirty="0">
                <a:solidFill>
                  <a:srgbClr val="585858"/>
                </a:solidFill>
                <a:latin typeface="verdana" panose="020B0604030504040204" pitchFamily="34" charset="0"/>
              </a:rPr>
              <a:t>(B). class diagram </a:t>
            </a:r>
          </a:p>
          <a:p>
            <a:pPr algn="l"/>
            <a:r>
              <a:rPr lang="en-US" sz="1350" dirty="0">
                <a:solidFill>
                  <a:srgbClr val="585858"/>
                </a:solidFill>
                <a:latin typeface="verdana" panose="020B0604030504040204" pitchFamily="34" charset="0"/>
              </a:rPr>
              <a:t>(C). use case diagram</a:t>
            </a:r>
          </a:p>
          <a:p>
            <a:pPr algn="l"/>
            <a:r>
              <a:rPr lang="en-US" sz="1350" dirty="0">
                <a:solidFill>
                  <a:srgbClr val="585858"/>
                </a:solidFill>
                <a:latin typeface="verdana" panose="020B0604030504040204" pitchFamily="34" charset="0"/>
              </a:rPr>
              <a:t>(D). sequence diagram</a:t>
            </a:r>
          </a:p>
          <a:p>
            <a:pPr algn="l"/>
            <a:r>
              <a:rPr lang="en-US" sz="1350" dirty="0">
                <a:solidFill>
                  <a:srgbClr val="585858"/>
                </a:solidFill>
                <a:latin typeface="verdana" panose="020B0604030504040204" pitchFamily="34" charset="0"/>
              </a:rPr>
              <a:t>Answer: Component Diagram</a:t>
            </a:r>
          </a:p>
          <a:p>
            <a:pPr algn="l"/>
            <a:endParaRPr lang="en-US" sz="1350" dirty="0">
              <a:solidFill>
                <a:srgbClr val="585858"/>
              </a:solidFill>
              <a:latin typeface="verdana" panose="020B0604030504040204" pitchFamily="34" charset="0"/>
            </a:endParaRPr>
          </a:p>
          <a:p>
            <a:pPr algn="l"/>
            <a:r>
              <a:rPr lang="en-US" sz="1350" b="1" dirty="0">
                <a:solidFill>
                  <a:srgbClr val="585858"/>
                </a:solidFill>
                <a:latin typeface="verdana" panose="020B0604030504040204" pitchFamily="34" charset="0"/>
              </a:rPr>
              <a:t>Which of the following diagram is required when working with big and complex systems with many components?</a:t>
            </a:r>
            <a:endParaRPr lang="en-US" sz="1350" dirty="0">
              <a:solidFill>
                <a:srgbClr val="585858"/>
              </a:solidFill>
              <a:latin typeface="verdana" panose="020B0604030504040204" pitchFamily="34" charset="0"/>
            </a:endParaRPr>
          </a:p>
          <a:p>
            <a:pPr algn="l"/>
            <a:r>
              <a:rPr lang="en-US" sz="1350" dirty="0">
                <a:solidFill>
                  <a:srgbClr val="585858"/>
                </a:solidFill>
                <a:latin typeface="verdana" panose="020B0604030504040204" pitchFamily="34" charset="0"/>
              </a:rPr>
              <a:t>(A). Component Diagram</a:t>
            </a:r>
          </a:p>
          <a:p>
            <a:pPr algn="l"/>
            <a:r>
              <a:rPr lang="en-US" sz="1350" dirty="0">
                <a:solidFill>
                  <a:srgbClr val="585858"/>
                </a:solidFill>
                <a:latin typeface="verdana" panose="020B0604030504040204" pitchFamily="34" charset="0"/>
              </a:rPr>
              <a:t>(B). class diagram</a:t>
            </a:r>
          </a:p>
          <a:p>
            <a:pPr algn="l"/>
            <a:r>
              <a:rPr lang="en-US" sz="1350" dirty="0">
                <a:solidFill>
                  <a:srgbClr val="585858"/>
                </a:solidFill>
                <a:latin typeface="verdana" panose="020B0604030504040204" pitchFamily="34" charset="0"/>
              </a:rPr>
              <a:t>(C). use case diagram</a:t>
            </a:r>
          </a:p>
          <a:p>
            <a:pPr algn="l"/>
            <a:r>
              <a:rPr lang="en-US" sz="1350" dirty="0">
                <a:solidFill>
                  <a:srgbClr val="585858"/>
                </a:solidFill>
                <a:latin typeface="verdana" panose="020B0604030504040204" pitchFamily="34" charset="0"/>
              </a:rPr>
              <a:t>(D). sequence diagram</a:t>
            </a:r>
          </a:p>
          <a:p>
            <a:pPr algn="l"/>
            <a:r>
              <a:rPr lang="en-US" sz="1350" dirty="0">
                <a:solidFill>
                  <a:srgbClr val="585858"/>
                </a:solidFill>
                <a:latin typeface="verdana" panose="020B0604030504040204" pitchFamily="34" charset="0"/>
              </a:rPr>
              <a:t>MCQ Answer: Component Diagram</a:t>
            </a:r>
          </a:p>
          <a:p>
            <a:pPr algn="l"/>
            <a:endParaRPr lang="en-US" sz="1350" dirty="0">
              <a:solidFill>
                <a:srgbClr val="585858"/>
              </a:solidFill>
              <a:latin typeface="verdana" panose="020B0604030504040204" pitchFamily="34" charset="0"/>
            </a:endParaRPr>
          </a:p>
          <a:p>
            <a:pPr algn="l"/>
            <a:endParaRPr lang="en-US" sz="1350" dirty="0">
              <a:solidFill>
                <a:srgbClr val="585858"/>
              </a:solidFill>
              <a:latin typeface="verdana" panose="020B0604030504040204" pitchFamily="34" charset="0"/>
            </a:endParaRPr>
          </a:p>
        </p:txBody>
      </p:sp>
      <p:pic>
        <p:nvPicPr>
          <p:cNvPr id="4" name="Picture 3" descr="pngfind.com-kingpin-png-4152286 (1).png">
            <a:extLst>
              <a:ext uri="{FF2B5EF4-FFF2-40B4-BE49-F238E27FC236}">
                <a16:creationId xmlns:a16="http://schemas.microsoft.com/office/drawing/2014/main" id="{2BA9B066-DD48-62CA-239A-47F107CA3F53}"/>
              </a:ext>
            </a:extLst>
          </p:cNvPr>
          <p:cNvPicPr>
            <a:picLocks noChangeAspect="1"/>
          </p:cNvPicPr>
          <p:nvPr/>
        </p:nvPicPr>
        <p:blipFill>
          <a:blip r:embed="rId2" cstate="print"/>
          <a:stretch>
            <a:fillRect/>
          </a:stretch>
        </p:blipFill>
        <p:spPr>
          <a:xfrm>
            <a:off x="8001000" y="1190957"/>
            <a:ext cx="914400" cy="400050"/>
          </a:xfrm>
          <a:prstGeom prst="rect">
            <a:avLst/>
          </a:prstGeom>
        </p:spPr>
      </p:pic>
      <p:sp>
        <p:nvSpPr>
          <p:cNvPr id="5" name="Rectangle 4">
            <a:extLst>
              <a:ext uri="{FF2B5EF4-FFF2-40B4-BE49-F238E27FC236}">
                <a16:creationId xmlns:a16="http://schemas.microsoft.com/office/drawing/2014/main" id="{2FA78889-1A17-EE1C-8188-3D9E54668F5E}"/>
              </a:ext>
            </a:extLst>
          </p:cNvPr>
          <p:cNvSpPr/>
          <p:nvPr/>
        </p:nvSpPr>
        <p:spPr>
          <a:xfrm>
            <a:off x="1143000" y="1299542"/>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51C9644A-70A7-1DAD-7FD7-8BE7A79B163A}"/>
              </a:ext>
            </a:extLst>
          </p:cNvPr>
          <p:cNvSpPr/>
          <p:nvPr/>
        </p:nvSpPr>
        <p:spPr>
          <a:xfrm>
            <a:off x="1143000" y="1390982"/>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42412863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E811-DD3C-B4A0-2454-D7086C4B58EE}"/>
              </a:ext>
            </a:extLst>
          </p:cNvPr>
          <p:cNvSpPr txBox="1"/>
          <p:nvPr/>
        </p:nvSpPr>
        <p:spPr>
          <a:xfrm>
            <a:off x="482668" y="1892487"/>
            <a:ext cx="8432732" cy="3831818"/>
          </a:xfrm>
          <a:prstGeom prst="rect">
            <a:avLst/>
          </a:prstGeom>
          <a:noFill/>
        </p:spPr>
        <p:txBody>
          <a:bodyPr wrap="square">
            <a:spAutoFit/>
          </a:bodyPr>
          <a:lstStyle/>
          <a:p>
            <a:pPr algn="l"/>
            <a:r>
              <a:rPr lang="en-US" sz="1350" b="1" dirty="0">
                <a:solidFill>
                  <a:srgbClr val="585858"/>
                </a:solidFill>
                <a:latin typeface="verdana" panose="020B0604030504040204" pitchFamily="34" charset="0"/>
              </a:rPr>
              <a:t>MCQs</a:t>
            </a:r>
          </a:p>
          <a:p>
            <a:pPr algn="l"/>
            <a:endParaRPr lang="en-US" sz="1350" b="1" dirty="0">
              <a:solidFill>
                <a:srgbClr val="585858"/>
              </a:solidFill>
              <a:latin typeface="verdana" panose="020B0604030504040204" pitchFamily="34" charset="0"/>
            </a:endParaRPr>
          </a:p>
          <a:p>
            <a:pPr algn="l"/>
            <a:r>
              <a:rPr lang="en-US" sz="1350" b="1" dirty="0">
                <a:solidFill>
                  <a:srgbClr val="585858"/>
                </a:solidFill>
                <a:latin typeface="verdana" panose="020B0604030504040204" pitchFamily="34" charset="0"/>
              </a:rPr>
              <a:t>In Component Diagram, Components communicate with each other using which of the following?</a:t>
            </a:r>
            <a:endParaRPr lang="en-US" sz="1350" dirty="0">
              <a:solidFill>
                <a:srgbClr val="585858"/>
              </a:solidFill>
              <a:latin typeface="verdana" panose="020B0604030504040204" pitchFamily="34" charset="0"/>
            </a:endParaRPr>
          </a:p>
          <a:p>
            <a:pPr algn="l"/>
            <a:r>
              <a:rPr lang="en-US" sz="1350" dirty="0">
                <a:solidFill>
                  <a:srgbClr val="585858"/>
                </a:solidFill>
                <a:latin typeface="verdana" panose="020B0604030504040204" pitchFamily="34" charset="0"/>
              </a:rPr>
              <a:t>(A). Components</a:t>
            </a:r>
          </a:p>
          <a:p>
            <a:pPr algn="l"/>
            <a:r>
              <a:rPr lang="en-US" sz="1350" dirty="0">
                <a:solidFill>
                  <a:srgbClr val="585858"/>
                </a:solidFill>
                <a:latin typeface="verdana" panose="020B0604030504040204" pitchFamily="34" charset="0"/>
              </a:rPr>
              <a:t>(B). interfaces</a:t>
            </a:r>
          </a:p>
          <a:p>
            <a:pPr algn="l"/>
            <a:r>
              <a:rPr lang="en-US" sz="1350" dirty="0">
                <a:solidFill>
                  <a:srgbClr val="585858"/>
                </a:solidFill>
                <a:latin typeface="verdana" panose="020B0604030504040204" pitchFamily="34" charset="0"/>
              </a:rPr>
              <a:t>(C). Use cases</a:t>
            </a:r>
          </a:p>
          <a:p>
            <a:pPr algn="l"/>
            <a:r>
              <a:rPr lang="en-US" sz="1350" dirty="0">
                <a:solidFill>
                  <a:srgbClr val="585858"/>
                </a:solidFill>
                <a:latin typeface="verdana" panose="020B0604030504040204" pitchFamily="34" charset="0"/>
              </a:rPr>
              <a:t>(D). attributes</a:t>
            </a:r>
          </a:p>
          <a:p>
            <a:pPr algn="l"/>
            <a:r>
              <a:rPr lang="en-US" sz="1350" dirty="0">
                <a:solidFill>
                  <a:srgbClr val="585858"/>
                </a:solidFill>
                <a:latin typeface="verdana" panose="020B0604030504040204" pitchFamily="34" charset="0"/>
              </a:rPr>
              <a:t>MCQ Answer: interfaces</a:t>
            </a:r>
          </a:p>
          <a:p>
            <a:pPr algn="l"/>
            <a:endParaRPr lang="en-US" sz="1350" dirty="0">
              <a:solidFill>
                <a:srgbClr val="585858"/>
              </a:solidFill>
              <a:latin typeface="verdana" panose="020B0604030504040204" pitchFamily="34" charset="0"/>
            </a:endParaRPr>
          </a:p>
          <a:p>
            <a:pPr algn="l"/>
            <a:r>
              <a:rPr lang="en-US" sz="1350" b="1" dirty="0">
                <a:solidFill>
                  <a:srgbClr val="585858"/>
                </a:solidFill>
                <a:latin typeface="verdana" panose="020B0604030504040204" pitchFamily="34" charset="0"/>
              </a:rPr>
              <a:t>The interfaces in component diagrams are linked using which of the following?</a:t>
            </a:r>
            <a:endParaRPr lang="en-US" sz="1350" dirty="0">
              <a:solidFill>
                <a:srgbClr val="585858"/>
              </a:solidFill>
              <a:latin typeface="verdana" panose="020B0604030504040204" pitchFamily="34" charset="0"/>
            </a:endParaRPr>
          </a:p>
          <a:p>
            <a:pPr algn="l"/>
            <a:r>
              <a:rPr lang="en-US" sz="1350" dirty="0">
                <a:solidFill>
                  <a:srgbClr val="585858"/>
                </a:solidFill>
                <a:latin typeface="verdana" panose="020B0604030504040204" pitchFamily="34" charset="0"/>
              </a:rPr>
              <a:t>(A). connectors</a:t>
            </a:r>
          </a:p>
          <a:p>
            <a:pPr algn="l"/>
            <a:r>
              <a:rPr lang="en-US" sz="1350" dirty="0">
                <a:solidFill>
                  <a:srgbClr val="585858"/>
                </a:solidFill>
                <a:latin typeface="verdana" panose="020B0604030504040204" pitchFamily="34" charset="0"/>
              </a:rPr>
              <a:t>(B). interfaces</a:t>
            </a:r>
          </a:p>
          <a:p>
            <a:pPr algn="l"/>
            <a:r>
              <a:rPr lang="en-US" sz="1350" dirty="0">
                <a:solidFill>
                  <a:srgbClr val="585858"/>
                </a:solidFill>
                <a:latin typeface="verdana" panose="020B0604030504040204" pitchFamily="34" charset="0"/>
              </a:rPr>
              <a:t>(C). Components</a:t>
            </a:r>
          </a:p>
          <a:p>
            <a:pPr algn="l"/>
            <a:r>
              <a:rPr lang="en-US" sz="1350" dirty="0">
                <a:solidFill>
                  <a:srgbClr val="585858"/>
                </a:solidFill>
                <a:latin typeface="verdana" panose="020B0604030504040204" pitchFamily="34" charset="0"/>
              </a:rPr>
              <a:t>(D). None of these</a:t>
            </a:r>
          </a:p>
          <a:p>
            <a:pPr algn="l"/>
            <a:r>
              <a:rPr lang="en-US" sz="1350" dirty="0">
                <a:solidFill>
                  <a:srgbClr val="585858"/>
                </a:solidFill>
                <a:latin typeface="verdana" panose="020B0604030504040204" pitchFamily="34" charset="0"/>
              </a:rPr>
              <a:t>MCQ Answer: connectors</a:t>
            </a:r>
          </a:p>
          <a:p>
            <a:pPr algn="l"/>
            <a:endParaRPr lang="en-US" sz="1350" dirty="0">
              <a:solidFill>
                <a:srgbClr val="585858"/>
              </a:solidFill>
              <a:latin typeface="verdana" panose="020B0604030504040204" pitchFamily="34" charset="0"/>
            </a:endParaRPr>
          </a:p>
          <a:p>
            <a:pPr algn="l"/>
            <a:endParaRPr lang="en-US" sz="1350" dirty="0">
              <a:solidFill>
                <a:srgbClr val="585858"/>
              </a:solidFill>
              <a:latin typeface="verdana" panose="020B0604030504040204" pitchFamily="34" charset="0"/>
            </a:endParaRPr>
          </a:p>
        </p:txBody>
      </p:sp>
      <p:pic>
        <p:nvPicPr>
          <p:cNvPr id="4" name="Picture 3" descr="pngfind.com-kingpin-png-4152286 (1).png">
            <a:extLst>
              <a:ext uri="{FF2B5EF4-FFF2-40B4-BE49-F238E27FC236}">
                <a16:creationId xmlns:a16="http://schemas.microsoft.com/office/drawing/2014/main" id="{2BA9B066-DD48-62CA-239A-47F107CA3F53}"/>
              </a:ext>
            </a:extLst>
          </p:cNvPr>
          <p:cNvPicPr>
            <a:picLocks noChangeAspect="1"/>
          </p:cNvPicPr>
          <p:nvPr/>
        </p:nvPicPr>
        <p:blipFill>
          <a:blip r:embed="rId2" cstate="print"/>
          <a:stretch>
            <a:fillRect/>
          </a:stretch>
        </p:blipFill>
        <p:spPr>
          <a:xfrm>
            <a:off x="8001000" y="1190957"/>
            <a:ext cx="914400" cy="400050"/>
          </a:xfrm>
          <a:prstGeom prst="rect">
            <a:avLst/>
          </a:prstGeom>
        </p:spPr>
      </p:pic>
      <p:sp>
        <p:nvSpPr>
          <p:cNvPr id="5" name="Rectangle 4">
            <a:extLst>
              <a:ext uri="{FF2B5EF4-FFF2-40B4-BE49-F238E27FC236}">
                <a16:creationId xmlns:a16="http://schemas.microsoft.com/office/drawing/2014/main" id="{2FA78889-1A17-EE1C-8188-3D9E54668F5E}"/>
              </a:ext>
            </a:extLst>
          </p:cNvPr>
          <p:cNvSpPr/>
          <p:nvPr/>
        </p:nvSpPr>
        <p:spPr>
          <a:xfrm>
            <a:off x="1143000" y="1299542"/>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51C9644A-70A7-1DAD-7FD7-8BE7A79B163A}"/>
              </a:ext>
            </a:extLst>
          </p:cNvPr>
          <p:cNvSpPr/>
          <p:nvPr/>
        </p:nvSpPr>
        <p:spPr>
          <a:xfrm>
            <a:off x="1143000" y="1390982"/>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18622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2677656"/>
          </a:xfrm>
          <a:prstGeom prst="rect">
            <a:avLst/>
          </a:prstGeom>
        </p:spPr>
        <p:txBody>
          <a:bodyPr wrap="square">
            <a:spAutoFit/>
          </a:bodyPr>
          <a:lstStyle/>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Session 2</a:t>
            </a:r>
          </a:p>
          <a:p>
            <a:pPr lvl="0" algn="ctr" fontAlgn="base">
              <a:spcBef>
                <a:spcPct val="0"/>
              </a:spcBef>
              <a:spcAft>
                <a:spcPct val="0"/>
              </a:spcAft>
            </a:pPr>
            <a:endParaRPr lang="en-US" sz="2400" b="1"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Topic :Example Program Function Template, Class Template</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endParaRPr lang="en-US" sz="2400" dirty="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83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E811-DD3C-B4A0-2454-D7086C4B58EE}"/>
              </a:ext>
            </a:extLst>
          </p:cNvPr>
          <p:cNvSpPr txBox="1"/>
          <p:nvPr/>
        </p:nvSpPr>
        <p:spPr>
          <a:xfrm>
            <a:off x="482668" y="1892488"/>
            <a:ext cx="8432732" cy="3208571"/>
          </a:xfrm>
          <a:prstGeom prst="rect">
            <a:avLst/>
          </a:prstGeom>
          <a:noFill/>
        </p:spPr>
        <p:txBody>
          <a:bodyPr wrap="square">
            <a:spAutoFit/>
          </a:bodyPr>
          <a:lstStyle/>
          <a:p>
            <a:pPr algn="l"/>
            <a:r>
              <a:rPr lang="en-US" sz="1350" b="1" dirty="0">
                <a:solidFill>
                  <a:srgbClr val="585858"/>
                </a:solidFill>
                <a:latin typeface="verdana" panose="020B0604030504040204" pitchFamily="34" charset="0"/>
              </a:rPr>
              <a:t>MCQs</a:t>
            </a:r>
          </a:p>
          <a:p>
            <a:r>
              <a:rPr lang="en-US" sz="1350" b="1" dirty="0">
                <a:solidFill>
                  <a:srgbClr val="585858"/>
                </a:solidFill>
                <a:latin typeface="verdana" panose="020B0604030504040204" pitchFamily="34" charset="0"/>
              </a:rPr>
              <a:t>A package diagram consists of the following?</a:t>
            </a:r>
            <a:br>
              <a:rPr lang="en-US" sz="1350" b="1" dirty="0">
                <a:solidFill>
                  <a:srgbClr val="585858"/>
                </a:solidFill>
                <a:latin typeface="verdana" panose="020B0604030504040204" pitchFamily="34" charset="0"/>
              </a:rPr>
            </a:br>
            <a:r>
              <a:rPr lang="en-US" sz="1350" dirty="0">
                <a:solidFill>
                  <a:srgbClr val="585858"/>
                </a:solidFill>
                <a:latin typeface="verdana" panose="020B0604030504040204" pitchFamily="34" charset="0"/>
              </a:rPr>
              <a:t>(A). Package symbols</a:t>
            </a:r>
            <a:br>
              <a:rPr lang="en-US" sz="1350" dirty="0">
                <a:solidFill>
                  <a:srgbClr val="585858"/>
                </a:solidFill>
                <a:latin typeface="verdana" panose="020B0604030504040204" pitchFamily="34" charset="0"/>
              </a:rPr>
            </a:br>
            <a:r>
              <a:rPr lang="en-US" sz="1350" dirty="0">
                <a:solidFill>
                  <a:srgbClr val="585858"/>
                </a:solidFill>
                <a:latin typeface="verdana" panose="020B0604030504040204" pitchFamily="34" charset="0"/>
              </a:rPr>
              <a:t>(B). Groupings of Use cases, classes, components</a:t>
            </a:r>
            <a:br>
              <a:rPr lang="en-US" sz="1350" dirty="0">
                <a:solidFill>
                  <a:srgbClr val="585858"/>
                </a:solidFill>
                <a:latin typeface="verdana" panose="020B0604030504040204" pitchFamily="34" charset="0"/>
              </a:rPr>
            </a:br>
            <a:r>
              <a:rPr lang="en-US" sz="1350" dirty="0">
                <a:solidFill>
                  <a:srgbClr val="585858"/>
                </a:solidFill>
                <a:latin typeface="verdana" panose="020B0604030504040204" pitchFamily="34" charset="0"/>
              </a:rPr>
              <a:t>(C). Interface</a:t>
            </a:r>
            <a:br>
              <a:rPr lang="en-US" sz="1350" dirty="0">
                <a:solidFill>
                  <a:srgbClr val="585858"/>
                </a:solidFill>
                <a:latin typeface="verdana" panose="020B0604030504040204" pitchFamily="34" charset="0"/>
              </a:rPr>
            </a:br>
            <a:r>
              <a:rPr lang="en-US" sz="1350" dirty="0">
                <a:solidFill>
                  <a:srgbClr val="585858"/>
                </a:solidFill>
                <a:latin typeface="verdana" panose="020B0604030504040204" pitchFamily="34" charset="0"/>
              </a:rPr>
              <a:t>(D). Package symbols, Groupings of Use cases, classes &amp; components</a:t>
            </a:r>
          </a:p>
          <a:p>
            <a:r>
              <a:rPr lang="en-US" sz="1350" dirty="0">
                <a:solidFill>
                  <a:srgbClr val="585858"/>
                </a:solidFill>
                <a:latin typeface="verdana" panose="020B0604030504040204" pitchFamily="34" charset="0"/>
              </a:rPr>
              <a:t>MCQ Answer: Package symbols, Groupings of Use cases, classes &amp; components</a:t>
            </a:r>
          </a:p>
          <a:p>
            <a:endParaRPr lang="en-US" sz="1350" dirty="0">
              <a:solidFill>
                <a:srgbClr val="585858"/>
              </a:solidFill>
              <a:latin typeface="verdana" panose="020B0604030504040204" pitchFamily="34" charset="0"/>
            </a:endParaRPr>
          </a:p>
          <a:p>
            <a:pPr fontAlgn="base"/>
            <a:r>
              <a:rPr lang="en-US" sz="1350" b="1" dirty="0">
                <a:solidFill>
                  <a:srgbClr val="585858"/>
                </a:solidFill>
                <a:latin typeface="verdana" panose="020B0604030504040204" pitchFamily="34" charset="0"/>
              </a:rPr>
              <a:t>Which one of the following is not a structural thing?</a:t>
            </a:r>
            <a:r>
              <a:rPr lang="en-US" sz="1350" dirty="0"/>
              <a:t> </a:t>
            </a:r>
          </a:p>
          <a:p>
            <a:pPr fontAlgn="base"/>
            <a:r>
              <a:rPr lang="en-US" sz="1350" dirty="0">
                <a:solidFill>
                  <a:srgbClr val="585858"/>
                </a:solidFill>
                <a:latin typeface="verdana" panose="020B0604030504040204" pitchFamily="34" charset="0"/>
              </a:rPr>
              <a:t>(A). Class </a:t>
            </a:r>
          </a:p>
          <a:p>
            <a:pPr fontAlgn="base"/>
            <a:r>
              <a:rPr lang="en-US" sz="1350" dirty="0">
                <a:solidFill>
                  <a:srgbClr val="585858"/>
                </a:solidFill>
                <a:latin typeface="verdana" panose="020B0604030504040204" pitchFamily="34" charset="0"/>
              </a:rPr>
              <a:t>(B). Package </a:t>
            </a:r>
          </a:p>
          <a:p>
            <a:pPr fontAlgn="base"/>
            <a:r>
              <a:rPr lang="en-US" sz="1350" dirty="0">
                <a:solidFill>
                  <a:srgbClr val="585858"/>
                </a:solidFill>
                <a:latin typeface="verdana" panose="020B0604030504040204" pitchFamily="34" charset="0"/>
              </a:rPr>
              <a:t>(C). Use case </a:t>
            </a:r>
          </a:p>
          <a:p>
            <a:pPr fontAlgn="base"/>
            <a:r>
              <a:rPr lang="en-US" sz="1350" dirty="0">
                <a:solidFill>
                  <a:srgbClr val="585858"/>
                </a:solidFill>
                <a:latin typeface="verdana" panose="020B0604030504040204" pitchFamily="34" charset="0"/>
              </a:rPr>
              <a:t>(D). Node</a:t>
            </a:r>
          </a:p>
          <a:p>
            <a:pPr fontAlgn="base"/>
            <a:r>
              <a:rPr lang="en-US" sz="1350" dirty="0">
                <a:solidFill>
                  <a:srgbClr val="585858"/>
                </a:solidFill>
                <a:latin typeface="verdana" panose="020B0604030504040204" pitchFamily="34" charset="0"/>
              </a:rPr>
              <a:t>MCQ Answer: Package </a:t>
            </a:r>
          </a:p>
          <a:p>
            <a:pPr algn="l"/>
            <a:endParaRPr lang="en-US" sz="1350" dirty="0">
              <a:solidFill>
                <a:srgbClr val="585858"/>
              </a:solidFill>
              <a:latin typeface="verdana" panose="020B0604030504040204" pitchFamily="34" charset="0"/>
            </a:endParaRPr>
          </a:p>
        </p:txBody>
      </p:sp>
      <p:pic>
        <p:nvPicPr>
          <p:cNvPr id="4" name="Picture 3" descr="pngfind.com-kingpin-png-4152286 (1).png">
            <a:extLst>
              <a:ext uri="{FF2B5EF4-FFF2-40B4-BE49-F238E27FC236}">
                <a16:creationId xmlns:a16="http://schemas.microsoft.com/office/drawing/2014/main" id="{2BA9B066-DD48-62CA-239A-47F107CA3F53}"/>
              </a:ext>
            </a:extLst>
          </p:cNvPr>
          <p:cNvPicPr>
            <a:picLocks noChangeAspect="1"/>
          </p:cNvPicPr>
          <p:nvPr/>
        </p:nvPicPr>
        <p:blipFill>
          <a:blip r:embed="rId2" cstate="print"/>
          <a:stretch>
            <a:fillRect/>
          </a:stretch>
        </p:blipFill>
        <p:spPr>
          <a:xfrm>
            <a:off x="8001000" y="1190957"/>
            <a:ext cx="914400" cy="400050"/>
          </a:xfrm>
          <a:prstGeom prst="rect">
            <a:avLst/>
          </a:prstGeom>
        </p:spPr>
      </p:pic>
      <p:sp>
        <p:nvSpPr>
          <p:cNvPr id="5" name="Rectangle 4">
            <a:extLst>
              <a:ext uri="{FF2B5EF4-FFF2-40B4-BE49-F238E27FC236}">
                <a16:creationId xmlns:a16="http://schemas.microsoft.com/office/drawing/2014/main" id="{2FA78889-1A17-EE1C-8188-3D9E54668F5E}"/>
              </a:ext>
            </a:extLst>
          </p:cNvPr>
          <p:cNvSpPr/>
          <p:nvPr/>
        </p:nvSpPr>
        <p:spPr>
          <a:xfrm>
            <a:off x="1143000" y="1299542"/>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51C9644A-70A7-1DAD-7FD7-8BE7A79B163A}"/>
              </a:ext>
            </a:extLst>
          </p:cNvPr>
          <p:cNvSpPr/>
          <p:nvPr/>
        </p:nvSpPr>
        <p:spPr>
          <a:xfrm>
            <a:off x="1143000" y="1390982"/>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823427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7"/>
          <p:cNvSpPr/>
          <p:nvPr/>
        </p:nvSpPr>
        <p:spPr>
          <a:xfrm>
            <a:off x="1524000" y="1905000"/>
            <a:ext cx="5791200" cy="3785652"/>
          </a:xfrm>
          <a:prstGeom prst="rect">
            <a:avLst/>
          </a:prstGeom>
        </p:spPr>
        <p:txBody>
          <a:bodyPr wrap="square">
            <a:spAutoFit/>
          </a:bodyPr>
          <a:lstStyle/>
          <a:p>
            <a:pPr lvl="0" algn="ctr" fontAlgn="base">
              <a:spcBef>
                <a:spcPct val="0"/>
              </a:spcBef>
              <a:spcAft>
                <a:spcPct val="0"/>
              </a:spcAft>
            </a:pPr>
            <a:r>
              <a:rPr lang="en-US" sz="2400" dirty="0">
                <a:latin typeface="Arial" pitchFamily="34" charset="0"/>
                <a:cs typeface="Arial" pitchFamily="34" charset="0"/>
              </a:rPr>
              <a:t>18CSC202J - OBJECT ORIENTED DESIGN AND PROGRAMMING</a:t>
            </a: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Session 13</a:t>
            </a:r>
          </a:p>
          <a:p>
            <a:pPr lvl="0" algn="ctr" fontAlgn="base">
              <a:spcBef>
                <a:spcPct val="0"/>
              </a:spcBef>
              <a:spcAft>
                <a:spcPct val="0"/>
              </a:spcAft>
            </a:pPr>
            <a:endParaRPr lang="en-US" sz="2400" b="1" dirty="0">
              <a:latin typeface="Arial" pitchFamily="34" charset="0"/>
              <a:cs typeface="Arial" pitchFamily="34" charset="0"/>
            </a:endParaRPr>
          </a:p>
          <a:p>
            <a:pPr lvl="0" algn="ctr" fontAlgn="base">
              <a:spcBef>
                <a:spcPct val="0"/>
              </a:spcBef>
              <a:spcAft>
                <a:spcPct val="0"/>
              </a:spcAft>
            </a:pPr>
            <a:r>
              <a:rPr lang="en-US" sz="2400" b="1" dirty="0">
                <a:latin typeface="Arial" pitchFamily="34" charset="0"/>
                <a:cs typeface="Arial" pitchFamily="34" charset="0"/>
              </a:rPr>
              <a:t>Topic : </a:t>
            </a:r>
            <a:r>
              <a:rPr lang="en-IN" sz="2400" b="1" dirty="0">
                <a:latin typeface="Arial" pitchFamily="34" charset="0"/>
                <a:cs typeface="Arial" pitchFamily="34" charset="0"/>
              </a:rPr>
              <a:t>UML Deployment Diagram, Examples</a:t>
            </a:r>
          </a:p>
          <a:p>
            <a:pPr lvl="0" algn="ctr" fontAlgn="base">
              <a:spcBef>
                <a:spcPct val="0"/>
              </a:spcBef>
              <a:spcAft>
                <a:spcPct val="0"/>
              </a:spcAft>
            </a:pPr>
            <a:endParaRPr lang="en-US" sz="2400" b="1" dirty="0">
              <a:latin typeface="Arial" pitchFamily="34" charset="0"/>
              <a:cs typeface="Arial" pitchFamily="34" charset="0"/>
            </a:endParaRPr>
          </a:p>
          <a:p>
            <a:pPr lvl="0" algn="ctr" fontAlgn="base">
              <a:spcBef>
                <a:spcPct val="0"/>
              </a:spcBef>
              <a:spcAft>
                <a:spcPct val="0"/>
              </a:spcAft>
            </a:pPr>
            <a:endParaRPr lang="en-US" sz="2400" dirty="0">
              <a:latin typeface="Arial" pitchFamily="34" charset="0"/>
              <a:cs typeface="Arial" pitchFamily="34" charset="0"/>
            </a:endParaRPr>
          </a:p>
          <a:p>
            <a:pPr lvl="0" algn="ctr" fontAlgn="base">
              <a:spcBef>
                <a:spcPct val="0"/>
              </a:spcBef>
              <a:spcAft>
                <a:spcPct val="0"/>
              </a:spcAft>
            </a:pPr>
            <a:endParaRPr lang="en-US" sz="2400" dirty="0">
              <a:latin typeface="Arial" pitchFamily="34" charset="0"/>
              <a:cs typeface="Arial" pitchFamily="34" charset="0"/>
            </a:endParaRPr>
          </a:p>
        </p:txBody>
      </p:sp>
      <p:sp>
        <p:nvSpPr>
          <p:cNvPr id="7" name="Rectangle 1"/>
          <p:cNvSpPr>
            <a:spLocks noChangeArrowheads="1"/>
          </p:cNvSpPr>
          <p:nvPr/>
        </p:nvSpPr>
        <p:spPr bwMode="auto">
          <a:xfrm>
            <a:off x="3619500" y="375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361950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13471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latin typeface="Times New Roman" panose="02020603050405020304" pitchFamily="18" charset="0"/>
                <a:cs typeface="Times New Roman" panose="02020603050405020304" pitchFamily="18" charset="0"/>
              </a:rPr>
              <a:t>Guidelines to Draw: Deployment Diagram</a:t>
            </a:r>
          </a:p>
        </p:txBody>
      </p:sp>
      <p:sp>
        <p:nvSpPr>
          <p:cNvPr id="4" name="Rectangle 3"/>
          <p:cNvSpPr/>
          <p:nvPr/>
        </p:nvSpPr>
        <p:spPr>
          <a:xfrm>
            <a:off x="-152400" y="1885950"/>
            <a:ext cx="8834437" cy="4524315"/>
          </a:xfrm>
          <a:prstGeom prst="rect">
            <a:avLst/>
          </a:prstGeom>
        </p:spPr>
        <p:txBody>
          <a:bodyPr wrap="square">
            <a:spAutoFit/>
          </a:bodyPr>
          <a:lstStyle/>
          <a:p>
            <a:pPr marL="800100" lvl="1" indent="-342900" algn="just">
              <a:buFont typeface="Arial" panose="020B0604020202020204" pitchFamily="34" charset="0"/>
              <a:buChar char="•"/>
            </a:pPr>
            <a:r>
              <a:rPr lang="en-IN" sz="2400" dirty="0"/>
              <a:t>Identify the hardware components and processing units in the target system.</a:t>
            </a:r>
            <a:endParaRPr lang="en-US" sz="2400" dirty="0"/>
          </a:p>
          <a:p>
            <a:pPr marL="800100" lvl="1" indent="-342900" algn="just">
              <a:buFont typeface="Arial" panose="020B0604020202020204" pitchFamily="34" charset="0"/>
              <a:buChar char="•"/>
            </a:pPr>
            <a:r>
              <a:rPr lang="en-IN" sz="2400" dirty="0" err="1"/>
              <a:t>Analyze</a:t>
            </a:r>
            <a:r>
              <a:rPr lang="en-IN" sz="2400" dirty="0"/>
              <a:t> the software and find out the subsystem, parallel execution of modules, server side components, client side components, business logic components, backend database servers and software and hardware mapping mechanism to map the software components to be mapped with appropriate hardware devices.</a:t>
            </a:r>
            <a:endParaRPr lang="en-US" sz="2400" dirty="0"/>
          </a:p>
          <a:p>
            <a:pPr marL="800100" lvl="1" indent="-342900" algn="just">
              <a:buFont typeface="Arial" panose="020B0604020202020204" pitchFamily="34" charset="0"/>
              <a:buChar char="•"/>
            </a:pPr>
            <a:r>
              <a:rPr lang="en-IN" sz="2400" dirty="0"/>
              <a:t>Draw the hardware components and show the software components inside them and also show the connectivity between them.</a:t>
            </a:r>
            <a:endParaRPr lang="en-US" sz="2400" dirty="0"/>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330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accent6">
                    <a:lumMod val="75000"/>
                  </a:schemeClr>
                </a:solidFill>
              </a:rPr>
              <a:t>Notations </a:t>
            </a:r>
          </a:p>
          <a:p>
            <a:endParaRPr lang="en-US" sz="4000" b="1" dirty="0">
              <a:solidFill>
                <a:schemeClr val="accent6">
                  <a:lumMod val="75000"/>
                </a:schemeClr>
              </a:solidFill>
            </a:endParaRPr>
          </a:p>
        </p:txBody>
      </p:sp>
      <p:sp>
        <p:nvSpPr>
          <p:cNvPr id="12" name="Rectangle 3"/>
          <p:cNvSpPr txBox="1">
            <a:spLocks noChangeArrowheads="1"/>
          </p:cNvSpPr>
          <p:nvPr/>
        </p:nvSpPr>
        <p:spPr>
          <a:xfrm>
            <a:off x="533400" y="1981200"/>
            <a:ext cx="8153400" cy="4343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lang="en-IN"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485775" y="1981200"/>
          <a:ext cx="8429627" cy="4708011"/>
        </p:xfrm>
        <a:graphic>
          <a:graphicData uri="http://schemas.openxmlformats.org/drawingml/2006/table">
            <a:tbl>
              <a:tblPr firstRow="1" bandRow="1">
                <a:tableStyleId>{5C22544A-7EE6-4342-B048-85BDC9FD1C3A}</a:tableStyleId>
              </a:tblPr>
              <a:tblGrid>
                <a:gridCol w="733425">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3124202">
                  <a:extLst>
                    <a:ext uri="{9D8B030D-6E8A-4147-A177-3AD203B41FA5}">
                      <a16:colId xmlns:a16="http://schemas.microsoft.com/office/drawing/2014/main" val="20003"/>
                    </a:ext>
                  </a:extLst>
                </a:gridCol>
              </a:tblGrid>
              <a:tr h="752369">
                <a:tc>
                  <a:txBody>
                    <a:bodyPr/>
                    <a:lstStyle/>
                    <a:p>
                      <a:pPr marL="0" marR="0" algn="just">
                        <a:lnSpc>
                          <a:spcPct val="150000"/>
                        </a:lnSpc>
                        <a:spcBef>
                          <a:spcPts val="0"/>
                        </a:spcBef>
                        <a:spcAft>
                          <a:spcPts val="0"/>
                        </a:spcAft>
                      </a:pPr>
                      <a:r>
                        <a:rPr lang="en-US" sz="1600" b="1" dirty="0">
                          <a:solidFill>
                            <a:srgbClr val="000000"/>
                          </a:solidFill>
                          <a:effectLst/>
                          <a:latin typeface="+mn-lt"/>
                          <a:ea typeface="Calibri" panose="020F0502020204030204" pitchFamily="34" charset="0"/>
                          <a:cs typeface="Times New Roman" panose="02020603050405020304" pitchFamily="18" charset="0"/>
                        </a:rPr>
                        <a:t>S.NO</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a:solidFill>
                            <a:srgbClr val="000000"/>
                          </a:solidFill>
                          <a:effectLst/>
                          <a:latin typeface="+mn-lt"/>
                          <a:ea typeface="Calibri" panose="020F0502020204030204" pitchFamily="34" charset="0"/>
                          <a:cs typeface="Times New Roman" panose="02020603050405020304" pitchFamily="18" charset="0"/>
                        </a:rPr>
                        <a:t>NAME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a:solidFill>
                            <a:srgbClr val="000000"/>
                          </a:solidFill>
                          <a:effectLst/>
                          <a:latin typeface="+mn-lt"/>
                          <a:ea typeface="Calibri" panose="020F0502020204030204" pitchFamily="34" charset="0"/>
                          <a:cs typeface="Times New Roman" panose="02020603050405020304" pitchFamily="18" charset="0"/>
                        </a:rPr>
                        <a:t>SYMBOL</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600" b="1" dirty="0">
                          <a:solidFill>
                            <a:srgbClr val="000000"/>
                          </a:solidFill>
                          <a:effectLst/>
                          <a:latin typeface="+mn-lt"/>
                          <a:ea typeface="Calibri" panose="020F0502020204030204" pitchFamily="34" charset="0"/>
                          <a:cs typeface="Times New Roman" panose="02020603050405020304" pitchFamily="18" charset="0"/>
                        </a:rPr>
                        <a:t>DESCRIPTION</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226189">
                <a:tc>
                  <a:txBody>
                    <a:bodyPr/>
                    <a:lstStyle/>
                    <a:p>
                      <a:pPr algn="ctr">
                        <a:spcBef>
                          <a:spcPts val="1200"/>
                        </a:spcBef>
                      </a:pPr>
                      <a:endParaRPr lang="en-US" sz="1600" dirty="0">
                        <a:latin typeface="+mn-lt"/>
                      </a:endParaRPr>
                    </a:p>
                    <a:p>
                      <a:pPr algn="ctr">
                        <a:lnSpc>
                          <a:spcPct val="250000"/>
                        </a:lnSpc>
                        <a:spcBef>
                          <a:spcPts val="1200"/>
                        </a:spcBef>
                      </a:pPr>
                      <a:r>
                        <a:rPr lang="en-US" sz="1600" dirty="0">
                          <a:latin typeface="+mn-lt"/>
                        </a:rPr>
                        <a:t>1</a:t>
                      </a: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 </a:t>
                      </a:r>
                      <a:endParaRPr lang="en-US" sz="2000" dirty="0">
                        <a:effectLst/>
                        <a:latin typeface="+mn-lt"/>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Node</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endParaRPr lang="en-US" sz="2000" dirty="0">
                        <a:latin typeface="+mn-lt"/>
                      </a:endParaRP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A node represents a physical component of the system. Node is used to represent physical part of a system like server, network etc.</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669642">
                <a:tc>
                  <a:txBody>
                    <a:bodyPr/>
                    <a:lstStyle/>
                    <a:p>
                      <a:pPr algn="ctr">
                        <a:spcBef>
                          <a:spcPts val="1200"/>
                        </a:spcBef>
                      </a:pPr>
                      <a:endParaRPr lang="en-US" sz="1600" dirty="0">
                        <a:latin typeface="+mn-lt"/>
                      </a:endParaRPr>
                    </a:p>
                    <a:p>
                      <a:pPr algn="ctr">
                        <a:spcBef>
                          <a:spcPts val="1200"/>
                        </a:spcBef>
                      </a:pPr>
                      <a:r>
                        <a:rPr lang="en-US" sz="1600" dirty="0">
                          <a:latin typeface="+mn-lt"/>
                        </a:rPr>
                        <a:t>2</a:t>
                      </a:r>
                    </a:p>
                  </a:txBody>
                  <a:tcPr/>
                </a:tc>
                <a:tc>
                  <a:txBody>
                    <a:bodyPr/>
                    <a:lstStyle/>
                    <a:p>
                      <a:pPr marL="0" marR="0" algn="just">
                        <a:lnSpc>
                          <a:spcPct val="150000"/>
                        </a:lnSpc>
                        <a:spcBef>
                          <a:spcPts val="0"/>
                        </a:spcBef>
                        <a:spcAft>
                          <a:spcPts val="0"/>
                        </a:spcAft>
                      </a:pPr>
                      <a:endParaRPr lang="en-US" sz="2000" dirty="0">
                        <a:solidFill>
                          <a:srgbClr val="000000"/>
                        </a:solidFill>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Association</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lgn="just"/>
                      <a:endParaRPr lang="en-US" sz="2000" dirty="0">
                        <a:latin typeface="+mn-lt"/>
                      </a:endParaRPr>
                    </a:p>
                  </a:txBody>
                  <a:tcPr/>
                </a:tc>
                <a:tc>
                  <a:txBody>
                    <a:bodyPr/>
                    <a:lstStyle/>
                    <a:p>
                      <a:pPr marL="0" marR="0" algn="just">
                        <a:lnSpc>
                          <a:spcPct val="150000"/>
                        </a:lnSpc>
                        <a:spcBef>
                          <a:spcPts val="0"/>
                        </a:spcBef>
                        <a:spcAft>
                          <a:spcPts val="0"/>
                        </a:spcAft>
                      </a:pPr>
                      <a:r>
                        <a:rPr lang="en-US" sz="2000" dirty="0">
                          <a:solidFill>
                            <a:srgbClr val="000000"/>
                          </a:solidFill>
                          <a:effectLst/>
                          <a:latin typeface="+mn-lt"/>
                          <a:ea typeface="Calibri" panose="020F0502020204030204" pitchFamily="34" charset="0"/>
                          <a:cs typeface="Times New Roman" panose="02020603050405020304" pitchFamily="18" charset="0"/>
                        </a:rPr>
                        <a:t>A structural relationship describing a set of links connected between objects.</a:t>
                      </a:r>
                      <a:endParaRPr lang="en-US" sz="20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pic>
        <p:nvPicPr>
          <p:cNvPr id="13" name="Picture 12"/>
          <p:cNvPicPr>
            <a:picLocks noChangeAspect="1"/>
          </p:cNvPicPr>
          <p:nvPr/>
        </p:nvPicPr>
        <p:blipFill>
          <a:blip r:embed="rId3"/>
          <a:stretch>
            <a:fillRect/>
          </a:stretch>
        </p:blipFill>
        <p:spPr>
          <a:xfrm>
            <a:off x="3429000" y="3052901"/>
            <a:ext cx="1576961" cy="1366699"/>
          </a:xfrm>
          <a:prstGeom prst="rect">
            <a:avLst/>
          </a:prstGeom>
        </p:spPr>
      </p:pic>
      <p:pic>
        <p:nvPicPr>
          <p:cNvPr id="14" name="Picture 13"/>
          <p:cNvPicPr>
            <a:picLocks noChangeAspect="1"/>
          </p:cNvPicPr>
          <p:nvPr/>
        </p:nvPicPr>
        <p:blipFill>
          <a:blip r:embed="rId4"/>
          <a:stretch>
            <a:fillRect/>
          </a:stretch>
        </p:blipFill>
        <p:spPr>
          <a:xfrm>
            <a:off x="3657600" y="5491301"/>
            <a:ext cx="1295400" cy="675860"/>
          </a:xfrm>
          <a:prstGeom prst="rect">
            <a:avLst/>
          </a:prstGeom>
        </p:spPr>
      </p:pic>
    </p:spTree>
    <p:extLst>
      <p:ext uri="{BB962C8B-B14F-4D97-AF65-F5344CB8AC3E}">
        <p14:creationId xmlns:p14="http://schemas.microsoft.com/office/powerpoint/2010/main" val="7944154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228600" y="7239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rPr>
              <a:t>Example</a:t>
            </a:r>
            <a:endParaRPr lang="en-US" sz="4000" b="1" dirty="0">
              <a:solidFill>
                <a:schemeClr val="accent6">
                  <a:lumMod val="75000"/>
                </a:schemeClr>
              </a:solidFill>
            </a:endParaRPr>
          </a:p>
        </p:txBody>
      </p:sp>
      <p:pic>
        <p:nvPicPr>
          <p:cNvPr id="10" name="Picture 9"/>
          <p:cNvPicPr/>
          <p:nvPr/>
        </p:nvPicPr>
        <p:blipFill>
          <a:blip r:embed="rId3"/>
          <a:srcRect/>
          <a:stretch>
            <a:fillRect/>
          </a:stretch>
        </p:blipFill>
        <p:spPr bwMode="auto">
          <a:xfrm>
            <a:off x="381000" y="1977072"/>
            <a:ext cx="8458200" cy="4499928"/>
          </a:xfrm>
          <a:prstGeom prst="rect">
            <a:avLst/>
          </a:prstGeom>
          <a:noFill/>
          <a:ln w="9525">
            <a:noFill/>
            <a:miter lim="800000"/>
            <a:headEnd/>
            <a:tailEnd/>
          </a:ln>
        </p:spPr>
      </p:pic>
    </p:spTree>
    <p:extLst>
      <p:ext uri="{BB962C8B-B14F-4D97-AF65-F5344CB8AC3E}">
        <p14:creationId xmlns:p14="http://schemas.microsoft.com/office/powerpoint/2010/main" val="1026851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8" name="Rectangle 2"/>
          <p:cNvSpPr txBox="1">
            <a:spLocks noChangeArrowheads="1"/>
          </p:cNvSpPr>
          <p:nvPr/>
        </p:nvSpPr>
        <p:spPr>
          <a:xfrm>
            <a:off x="457200" y="1066800"/>
            <a:ext cx="8229600" cy="9144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dirty="0">
                <a:solidFill>
                  <a:schemeClr val="accent6">
                    <a:lumMod val="75000"/>
                  </a:schemeClr>
                </a:solidFill>
              </a:rPr>
              <a:t>Example</a:t>
            </a:r>
            <a:endParaRPr lang="en-US" sz="4000" b="1" dirty="0">
              <a:solidFill>
                <a:schemeClr val="accent6">
                  <a:lumMod val="75000"/>
                </a:schemeClr>
              </a:solidFill>
            </a:endParaRPr>
          </a:p>
        </p:txBody>
      </p:sp>
      <p:sp>
        <p:nvSpPr>
          <p:cNvPr id="10" name="Rectangle 9"/>
          <p:cNvSpPr/>
          <p:nvPr/>
        </p:nvSpPr>
        <p:spPr>
          <a:xfrm>
            <a:off x="985836" y="1828800"/>
            <a:ext cx="7319963" cy="3046988"/>
          </a:xfrm>
          <a:prstGeom prst="rect">
            <a:avLst/>
          </a:prstGeom>
        </p:spPr>
        <p:txBody>
          <a:bodyPr wrap="square">
            <a:spAutoFit/>
          </a:bodyPr>
          <a:lstStyle/>
          <a:p>
            <a:pPr marL="457200" indent="-457200" algn="just">
              <a:buFont typeface="+mj-lt"/>
              <a:buAutoNum type="arabicPeriod"/>
            </a:pPr>
            <a:r>
              <a:rPr lang="en-US" sz="2400" dirty="0"/>
              <a:t>online shopping UML diagrams </a:t>
            </a:r>
          </a:p>
          <a:p>
            <a:pPr marL="457200" indent="-457200" algn="just">
              <a:buFont typeface="+mj-lt"/>
              <a:buAutoNum type="arabicPeriod"/>
            </a:pPr>
            <a:r>
              <a:rPr lang="en-US" sz="2400" dirty="0"/>
              <a:t>Ticket vending machine UML diagrams </a:t>
            </a:r>
          </a:p>
          <a:p>
            <a:pPr marL="457200" indent="-457200" algn="just">
              <a:buFont typeface="+mj-lt"/>
              <a:buAutoNum type="arabicPeriod"/>
            </a:pPr>
            <a:r>
              <a:rPr lang="en-US" sz="2400" dirty="0"/>
              <a:t>Bank ATM UML diagrams </a:t>
            </a:r>
          </a:p>
          <a:p>
            <a:pPr marL="457200" indent="-457200" algn="just">
              <a:buFont typeface="+mj-lt"/>
              <a:buAutoNum type="arabicPeriod"/>
            </a:pPr>
            <a:r>
              <a:rPr lang="en-US" sz="2400" dirty="0"/>
              <a:t>Hospital management UML diagrams</a:t>
            </a:r>
          </a:p>
          <a:p>
            <a:pPr marL="457200" indent="-457200" algn="just">
              <a:buFont typeface="+mj-lt"/>
              <a:buAutoNum type="arabicPeriod"/>
            </a:pPr>
            <a:r>
              <a:rPr lang="en-US" sz="2400" dirty="0"/>
              <a:t>Digital imaging and communications in medicine (DICOM) UML diagrams</a:t>
            </a:r>
          </a:p>
          <a:p>
            <a:pPr marL="457200" indent="-457200" algn="just">
              <a:buFont typeface="+mj-lt"/>
              <a:buAutoNum type="arabicPeriod"/>
            </a:pPr>
            <a:r>
              <a:rPr lang="en-US" sz="2400" dirty="0"/>
              <a:t>Java technology UML diagrams </a:t>
            </a:r>
          </a:p>
          <a:p>
            <a:pPr marL="457200" indent="-457200" algn="just">
              <a:buFont typeface="+mj-lt"/>
              <a:buAutoNum type="arabicPeriod"/>
            </a:pPr>
            <a:r>
              <a:rPr lang="en-US" sz="2400" dirty="0"/>
              <a:t>Application development for Android UML diagrams</a:t>
            </a:r>
          </a:p>
        </p:txBody>
      </p:sp>
    </p:spTree>
    <p:extLst>
      <p:ext uri="{BB962C8B-B14F-4D97-AF65-F5344CB8AC3E}">
        <p14:creationId xmlns:p14="http://schemas.microsoft.com/office/powerpoint/2010/main" val="7673492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4F7D-C290-2A30-2EC2-7E0F9531FA4F}"/>
              </a:ext>
            </a:extLst>
          </p:cNvPr>
          <p:cNvSpPr>
            <a:spLocks noGrp="1"/>
          </p:cNvSpPr>
          <p:nvPr>
            <p:ph type="title"/>
          </p:nvPr>
        </p:nvSpPr>
        <p:spPr>
          <a:xfrm>
            <a:off x="628650" y="1131094"/>
            <a:ext cx="7886700" cy="584597"/>
          </a:xfrm>
        </p:spPr>
        <p:txBody>
          <a:bodyPr>
            <a:normAutofit fontScale="90000"/>
          </a:bodyPr>
          <a:lstStyle/>
          <a:p>
            <a:pPr algn="ctr"/>
            <a:r>
              <a:rPr lang="en-US" dirty="0"/>
              <a:t>Deployment Diagram </a:t>
            </a:r>
          </a:p>
        </p:txBody>
      </p:sp>
      <p:pic>
        <p:nvPicPr>
          <p:cNvPr id="4" name="Picture 3">
            <a:extLst>
              <a:ext uri="{FF2B5EF4-FFF2-40B4-BE49-F238E27FC236}">
                <a16:creationId xmlns:a16="http://schemas.microsoft.com/office/drawing/2014/main" id="{2F154D0A-97E3-CD29-8B63-1033E5B42B1F}"/>
              </a:ext>
            </a:extLst>
          </p:cNvPr>
          <p:cNvPicPr>
            <a:picLocks noChangeAspect="1"/>
          </p:cNvPicPr>
          <p:nvPr/>
        </p:nvPicPr>
        <p:blipFill>
          <a:blip r:embed="rId2"/>
          <a:stretch>
            <a:fillRect/>
          </a:stretch>
        </p:blipFill>
        <p:spPr>
          <a:xfrm>
            <a:off x="1850780" y="1730340"/>
            <a:ext cx="5829300" cy="4270411"/>
          </a:xfrm>
          <a:prstGeom prst="rect">
            <a:avLst/>
          </a:prstGeom>
        </p:spPr>
      </p:pic>
    </p:spTree>
    <p:extLst>
      <p:ext uri="{BB962C8B-B14F-4D97-AF65-F5344CB8AC3E}">
        <p14:creationId xmlns:p14="http://schemas.microsoft.com/office/powerpoint/2010/main" val="34303260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DEE1-1FAB-F4E8-D1AF-C45980ACD7DE}"/>
              </a:ext>
            </a:extLst>
          </p:cNvPr>
          <p:cNvSpPr>
            <a:spLocks noGrp="1"/>
          </p:cNvSpPr>
          <p:nvPr>
            <p:ph type="title"/>
          </p:nvPr>
        </p:nvSpPr>
        <p:spPr/>
        <p:txBody>
          <a:bodyPr>
            <a:normAutofit fontScale="90000"/>
          </a:bodyPr>
          <a:lstStyle/>
          <a:p>
            <a:pPr algn="ctr"/>
            <a:r>
              <a:rPr lang="en-US" dirty="0"/>
              <a:t>Applications of Deployment Diagram</a:t>
            </a:r>
          </a:p>
        </p:txBody>
      </p:sp>
      <p:sp>
        <p:nvSpPr>
          <p:cNvPr id="3" name="Content Placeholder 2">
            <a:extLst>
              <a:ext uri="{FF2B5EF4-FFF2-40B4-BE49-F238E27FC236}">
                <a16:creationId xmlns:a16="http://schemas.microsoft.com/office/drawing/2014/main" id="{96F679BE-383E-8D31-CF4B-8C2E8F441988}"/>
              </a:ext>
            </a:extLst>
          </p:cNvPr>
          <p:cNvSpPr>
            <a:spLocks noGrp="1"/>
          </p:cNvSpPr>
          <p:nvPr>
            <p:ph idx="1"/>
          </p:nvPr>
        </p:nvSpPr>
        <p:spPr>
          <a:xfrm>
            <a:off x="1318846" y="2226469"/>
            <a:ext cx="7196504" cy="3263504"/>
          </a:xfrm>
        </p:spPr>
        <p:txBody>
          <a:bodyPr>
            <a:normAutofit fontScale="77500" lnSpcReduction="20000"/>
          </a:bodyPr>
          <a:lstStyle/>
          <a:p>
            <a:pPr algn="just"/>
            <a:endParaRPr lang="en-IN" b="0" i="0" u="none" strike="noStrike" dirty="0">
              <a:solidFill>
                <a:srgbClr val="000000"/>
              </a:solidFill>
              <a:effectLst/>
              <a:latin typeface="inter-regular"/>
            </a:endParaRPr>
          </a:p>
          <a:p>
            <a:pPr algn="just"/>
            <a:r>
              <a:rPr lang="en-IN" b="0" i="0" u="none" strike="noStrike" dirty="0">
                <a:solidFill>
                  <a:srgbClr val="000000"/>
                </a:solidFill>
                <a:effectLst/>
                <a:latin typeface="inter-regular"/>
              </a:rPr>
              <a:t>To model the network and hardware topology of a system</a:t>
            </a:r>
          </a:p>
          <a:p>
            <a:pPr algn="just"/>
            <a:r>
              <a:rPr lang="en-IN" b="0" i="0" u="none" strike="noStrike" dirty="0">
                <a:solidFill>
                  <a:srgbClr val="000000"/>
                </a:solidFill>
                <a:effectLst/>
                <a:latin typeface="inter-regular"/>
              </a:rPr>
              <a:t>To model the distributed networks and systems</a:t>
            </a:r>
          </a:p>
          <a:p>
            <a:pPr algn="just"/>
            <a:r>
              <a:rPr lang="en-IN" b="0" i="0" u="none" strike="noStrike" dirty="0">
                <a:solidFill>
                  <a:srgbClr val="000000"/>
                </a:solidFill>
                <a:effectLst/>
                <a:latin typeface="inter-regular"/>
              </a:rPr>
              <a:t>Implement forwarding and reverse engineering processes</a:t>
            </a:r>
          </a:p>
          <a:p>
            <a:pPr algn="just"/>
            <a:r>
              <a:rPr lang="en-IN" b="0" i="0" u="none" strike="noStrike" dirty="0">
                <a:solidFill>
                  <a:srgbClr val="000000"/>
                </a:solidFill>
                <a:effectLst/>
                <a:latin typeface="inter-regular"/>
              </a:rPr>
              <a:t>To model the hardware details for a client/server system</a:t>
            </a:r>
          </a:p>
          <a:p>
            <a:pPr algn="just"/>
            <a:r>
              <a:rPr lang="en-IN" b="0" i="0" u="none" strike="noStrike" dirty="0">
                <a:solidFill>
                  <a:srgbClr val="000000"/>
                </a:solidFill>
                <a:effectLst/>
                <a:latin typeface="inter-regular"/>
              </a:rPr>
              <a:t>For modelling the embedded system</a:t>
            </a:r>
          </a:p>
          <a:p>
            <a:pPr marL="0" indent="0">
              <a:buNone/>
            </a:pPr>
            <a:endParaRPr lang="en-US" dirty="0"/>
          </a:p>
        </p:txBody>
      </p:sp>
    </p:spTree>
    <p:extLst>
      <p:ext uri="{BB962C8B-B14F-4D97-AF65-F5344CB8AC3E}">
        <p14:creationId xmlns:p14="http://schemas.microsoft.com/office/powerpoint/2010/main" val="945733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6033</Words>
  <Application>Microsoft Office PowerPoint</Application>
  <PresentationFormat>On-screen Show (4:3)</PresentationFormat>
  <Paragraphs>977</Paragraphs>
  <Slides>97</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Arial Unicode MS</vt:lpstr>
      <vt:lpstr>Calibri</vt:lpstr>
      <vt:lpstr>inter-regular</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Diagram </vt:lpstr>
      <vt:lpstr>Applications of Deployment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Admin</cp:lastModifiedBy>
  <cp:revision>55</cp:revision>
  <dcterms:created xsi:type="dcterms:W3CDTF">2019-09-14T05:22:07Z</dcterms:created>
  <dcterms:modified xsi:type="dcterms:W3CDTF">2022-10-29T09:08:50Z</dcterms:modified>
</cp:coreProperties>
</file>