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7" r:id="rId6"/>
    <p:sldId id="260" r:id="rId7"/>
    <p:sldId id="258" r:id="rId8"/>
    <p:sldId id="266" r:id="rId9"/>
    <p:sldId id="269" r:id="rId10"/>
    <p:sldId id="268" r:id="rId11"/>
    <p:sldId id="271" r:id="rId12"/>
    <p:sldId id="276" r:id="rId13"/>
    <p:sldId id="275" r:id="rId14"/>
    <p:sldId id="283" r:id="rId15"/>
    <p:sldId id="284" r:id="rId16"/>
    <p:sldId id="285" r:id="rId17"/>
    <p:sldId id="286" r:id="rId18"/>
    <p:sldId id="294" r:id="rId19"/>
    <p:sldId id="288" r:id="rId20"/>
    <p:sldId id="290" r:id="rId21"/>
    <p:sldId id="29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19" autoAdjust="0"/>
  </p:normalViewPr>
  <p:slideViewPr>
    <p:cSldViewPr snapToGrid="0">
      <p:cViewPr>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9/16/2020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9/16/2020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9/16/2020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9/16/2020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9/16/2020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9/16/2020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9/16/2020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9/16/2020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9/16/2020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9/16/2020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9/16/2020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9/16/2020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youtube.com/watch?v=dBT6u0FyKnc&amp;ab_channel=TheRandomVideo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youtu.be/D3a3fgUkw6c"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youtu.be/kzhBlxxMepI" TargetMode="External"/><Relationship Id="rId3" Type="http://schemas.openxmlformats.org/officeDocument/2006/relationships/hyperlink" Target="https://www.skillsyouneed.com/ips/barriers-communication.html" TargetMode="External"/><Relationship Id="rId7" Type="http://schemas.openxmlformats.org/officeDocument/2006/relationships/hyperlink" Target="http://phicare.com/competencies/communicationbarriers.php" TargetMode="Externa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hyperlink" Target="https://www.toppr.com/guides/business-correspondence-and-reporting/communication/barriers-in-communication/" TargetMode="External"/><Relationship Id="rId5" Type="http://schemas.openxmlformats.org/officeDocument/2006/relationships/hyperlink" Target="https://work.chron.com/personal-barriers-11431.html" TargetMode="External"/><Relationship Id="rId4" Type="http://schemas.openxmlformats.org/officeDocument/2006/relationships/hyperlink" Target="https://www.qsstudy.com/business-studies/personal-barriers-business-communication"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bstract image">
            <a:extLst>
              <a:ext uri="{FF2B5EF4-FFF2-40B4-BE49-F238E27FC236}">
                <a16:creationId xmlns:a16="http://schemas.microsoft.com/office/drawing/2014/main" id="{6D3BA21E-E6C8-4E14-8E53-C5DF567E9D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64" name="Rectangle 59">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65" name="Rectangle 61">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276055" y="2350017"/>
            <a:ext cx="4775075" cy="1630906"/>
          </a:xfrm>
        </p:spPr>
        <p:txBody>
          <a:bodyPr>
            <a:normAutofit/>
          </a:bodyPr>
          <a:lstStyle/>
          <a:p>
            <a:r>
              <a:rPr lang="en-US" sz="4400" dirty="0">
                <a:solidFill>
                  <a:schemeClr val="tx1"/>
                </a:solidFill>
              </a:rPr>
              <a:t>18LEH101J</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276055" y="3990546"/>
            <a:ext cx="4775075" cy="559656"/>
          </a:xfrm>
        </p:spPr>
        <p:txBody>
          <a:bodyPr>
            <a:normAutofit/>
          </a:bodyPr>
          <a:lstStyle/>
          <a:p>
            <a:r>
              <a:rPr lang="en-US" dirty="0">
                <a:solidFill>
                  <a:schemeClr val="tx1"/>
                </a:solidFill>
              </a:rPr>
              <a:t>BARRIERS IN COMMUNICATION </a:t>
            </a:r>
          </a:p>
        </p:txBody>
      </p:sp>
      <p:pic>
        <p:nvPicPr>
          <p:cNvPr id="6" name="Picture 5">
            <a:extLst>
              <a:ext uri="{FF2B5EF4-FFF2-40B4-BE49-F238E27FC236}">
                <a16:creationId xmlns:a16="http://schemas.microsoft.com/office/drawing/2014/main" id="{4C10E517-DE4C-43A7-A887-810517907190}"/>
              </a:ext>
            </a:extLst>
          </p:cNvPr>
          <p:cNvPicPr>
            <a:picLocks noChangeAspect="1"/>
          </p:cNvPicPr>
          <p:nvPr/>
        </p:nvPicPr>
        <p:blipFill>
          <a:blip r:embed="rId3"/>
          <a:stretch>
            <a:fillRect/>
          </a:stretch>
        </p:blipFill>
        <p:spPr>
          <a:xfrm>
            <a:off x="1276055" y="2180027"/>
            <a:ext cx="1088956" cy="604172"/>
          </a:xfrm>
          <a:prstGeom prst="rect">
            <a:avLst/>
          </a:prstGeom>
        </p:spPr>
      </p:pic>
    </p:spTree>
    <p:extLst>
      <p:ext uri="{BB962C8B-B14F-4D97-AF65-F5344CB8AC3E}">
        <p14:creationId xmlns:p14="http://schemas.microsoft.com/office/powerpoint/2010/main" val="1736693185"/>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740751" y="642594"/>
            <a:ext cx="6718433" cy="1746504"/>
          </a:xfrm>
        </p:spPr>
        <p:txBody>
          <a:bodyPr>
            <a:normAutofit/>
          </a:bodyPr>
          <a:lstStyle/>
          <a:p>
            <a:r>
              <a:rPr lang="en-US" dirty="0">
                <a:solidFill>
                  <a:schemeClr val="tx1">
                    <a:lumMod val="75000"/>
                    <a:lumOff val="25000"/>
                  </a:schemeClr>
                </a:solidFill>
              </a:rPr>
              <a:t>ORGANIZATIONAL BARRIERS – ATTITUDE BARRIERS</a:t>
            </a:r>
          </a:p>
        </p:txBody>
      </p:sp>
      <p:sp>
        <p:nvSpPr>
          <p:cNvPr id="6" name="TextBox 5">
            <a:extLst>
              <a:ext uri="{FF2B5EF4-FFF2-40B4-BE49-F238E27FC236}">
                <a16:creationId xmlns:a16="http://schemas.microsoft.com/office/drawing/2014/main" id="{FDE60150-EA5C-405F-81B6-2896EB1B948E}"/>
              </a:ext>
            </a:extLst>
          </p:cNvPr>
          <p:cNvSpPr txBox="1"/>
          <p:nvPr/>
        </p:nvSpPr>
        <p:spPr>
          <a:xfrm>
            <a:off x="4903304" y="2389098"/>
            <a:ext cx="6334539" cy="2585323"/>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IN" dirty="0">
                <a:solidFill>
                  <a:prstClr val="black"/>
                </a:solidFill>
                <a:latin typeface="Avenir Next LT Pro" panose="02020404030301010803"/>
              </a:rPr>
              <a:t>Generally, Introverts tend to remain behind the screen and are not usually ‘Social butterflies.’ On the other hand, extroverts tend to always be on the lime light and try to express themselves in a lot of ways. </a:t>
            </a:r>
            <a:r>
              <a:rPr kumimoji="0" lang="en-IN" sz="1800" b="0" i="0" u="none" strike="noStrike" kern="1200" cap="none" spc="0" normalizeH="0" baseline="0" noProof="0" dirty="0">
                <a:ln>
                  <a:noFill/>
                </a:ln>
                <a:solidFill>
                  <a:prstClr val="black"/>
                </a:solidFill>
                <a:effectLst/>
                <a:uLnTx/>
                <a:uFillTx/>
                <a:latin typeface="Avenir Next LT Pro" panose="02020404030301010803"/>
                <a:ea typeface="+mn-ea"/>
                <a:cs typeface="+mn-cs"/>
              </a:rPr>
              <a:t>Both these might create issues in communication in the long run.</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IN" dirty="0">
                <a:solidFill>
                  <a:prstClr val="black"/>
                </a:solidFill>
                <a:latin typeface="Avenir Next LT Pro" panose="02020404030301010803"/>
              </a:rPr>
              <a:t>Huge ego, inconsiderate behaviour, shyness, anger, social anxiety, egocentric behaviour, selfish attitude are a few attitude based barriers that could disrupt communication.</a:t>
            </a:r>
          </a:p>
        </p:txBody>
      </p:sp>
    </p:spTree>
    <p:extLst>
      <p:ext uri="{BB962C8B-B14F-4D97-AF65-F5344CB8AC3E}">
        <p14:creationId xmlns:p14="http://schemas.microsoft.com/office/powerpoint/2010/main" val="3877534151"/>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740751" y="642594"/>
            <a:ext cx="6718433" cy="1746504"/>
          </a:xfrm>
        </p:spPr>
        <p:txBody>
          <a:bodyPr>
            <a:normAutofit/>
          </a:bodyPr>
          <a:lstStyle/>
          <a:p>
            <a:r>
              <a:rPr lang="en-US" dirty="0">
                <a:solidFill>
                  <a:schemeClr val="tx1">
                    <a:lumMod val="75000"/>
                    <a:lumOff val="25000"/>
                  </a:schemeClr>
                </a:solidFill>
              </a:rPr>
              <a:t>ORGANIZATIONAL BARRIERS – PERCEPTION BARRIERS</a:t>
            </a:r>
          </a:p>
        </p:txBody>
      </p:sp>
      <p:sp>
        <p:nvSpPr>
          <p:cNvPr id="6" name="TextBox 5">
            <a:extLst>
              <a:ext uri="{FF2B5EF4-FFF2-40B4-BE49-F238E27FC236}">
                <a16:creationId xmlns:a16="http://schemas.microsoft.com/office/drawing/2014/main" id="{FDE60150-EA5C-405F-81B6-2896EB1B948E}"/>
              </a:ext>
            </a:extLst>
          </p:cNvPr>
          <p:cNvSpPr txBox="1"/>
          <p:nvPr/>
        </p:nvSpPr>
        <p:spPr>
          <a:xfrm>
            <a:off x="4903304" y="2389098"/>
            <a:ext cx="6334539" cy="203132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b="0" i="0" dirty="0">
                <a:effectLst/>
              </a:rPr>
              <a:t>Different people perceive the same things differently.</a:t>
            </a:r>
            <a:endParaRPr lang="en-IN" dirty="0">
              <a:solidFill>
                <a:prstClr val="black"/>
              </a:solidFill>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b="0" i="0" dirty="0">
                <a:effectLst/>
              </a:rPr>
              <a:t>Knowledge of the perception levels of the audience is crucial to effective communication. All the messages must be easy and clear. Usage of jargons in an unwanted scenario and creating room for a diversified interpretational set, paves way to disruption in effective communication. </a:t>
            </a:r>
            <a:endParaRPr kumimoji="0" lang="en-IN" sz="18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2010222818"/>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740751" y="642594"/>
            <a:ext cx="6718433" cy="1746504"/>
          </a:xfrm>
        </p:spPr>
        <p:txBody>
          <a:bodyPr>
            <a:normAutofit fontScale="90000"/>
          </a:bodyPr>
          <a:lstStyle/>
          <a:p>
            <a:r>
              <a:rPr lang="en-US" dirty="0">
                <a:solidFill>
                  <a:schemeClr val="tx1">
                    <a:lumMod val="75000"/>
                    <a:lumOff val="25000"/>
                  </a:schemeClr>
                </a:solidFill>
              </a:rPr>
              <a:t>ORGANIZATIONAL BARRIERS – PSYCHOLOGICAL BARRIERS</a:t>
            </a:r>
          </a:p>
        </p:txBody>
      </p:sp>
      <p:sp>
        <p:nvSpPr>
          <p:cNvPr id="6" name="TextBox 5">
            <a:extLst>
              <a:ext uri="{FF2B5EF4-FFF2-40B4-BE49-F238E27FC236}">
                <a16:creationId xmlns:a16="http://schemas.microsoft.com/office/drawing/2014/main" id="{FDE60150-EA5C-405F-81B6-2896EB1B948E}"/>
              </a:ext>
            </a:extLst>
          </p:cNvPr>
          <p:cNvSpPr txBox="1"/>
          <p:nvPr/>
        </p:nvSpPr>
        <p:spPr>
          <a:xfrm>
            <a:off x="4903304" y="2389098"/>
            <a:ext cx="6334539" cy="1477328"/>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b="0" i="0" dirty="0">
                <a:effectLst/>
              </a:rPr>
              <a:t>Certain disorders or diseases or other limitations could also prevent effective communication between the various channels of an organization. The shrillness of voice, </a:t>
            </a:r>
            <a:r>
              <a:rPr lang="en-US" b="0" i="0" u="none" strike="noStrike" dirty="0">
                <a:effectLst/>
              </a:rPr>
              <a:t>dyslexia</a:t>
            </a:r>
            <a:r>
              <a:rPr lang="en-US" b="0" i="0" dirty="0">
                <a:effectLst/>
              </a:rPr>
              <a:t>, etc. are some examples of physiological barriers to effective communication. </a:t>
            </a:r>
            <a:endParaRPr kumimoji="0" lang="en-IN" sz="1800" b="0" i="0" u="none" strike="noStrike" kern="1200" cap="none" spc="0" normalizeH="0" baseline="0" noProof="0" dirty="0">
              <a:ln>
                <a:noFill/>
              </a:ln>
              <a:effectLst/>
              <a:uLnTx/>
              <a:uFillTx/>
            </a:endParaRPr>
          </a:p>
        </p:txBody>
      </p:sp>
    </p:spTree>
    <p:extLst>
      <p:ext uri="{BB962C8B-B14F-4D97-AF65-F5344CB8AC3E}">
        <p14:creationId xmlns:p14="http://schemas.microsoft.com/office/powerpoint/2010/main" val="699212773"/>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740751" y="642594"/>
            <a:ext cx="6718433" cy="1746504"/>
          </a:xfrm>
        </p:spPr>
        <p:txBody>
          <a:bodyPr>
            <a:normAutofit fontScale="90000"/>
          </a:bodyPr>
          <a:lstStyle/>
          <a:p>
            <a:r>
              <a:rPr lang="en-US" dirty="0">
                <a:solidFill>
                  <a:schemeClr val="tx1">
                    <a:lumMod val="75000"/>
                    <a:lumOff val="25000"/>
                  </a:schemeClr>
                </a:solidFill>
              </a:rPr>
              <a:t>ORGANIZATIONAL BARRIERS – TECHNOLOGICAL AND SOCIO-RELIGIOUS BARRIERS</a:t>
            </a:r>
          </a:p>
        </p:txBody>
      </p:sp>
      <p:sp>
        <p:nvSpPr>
          <p:cNvPr id="6" name="TextBox 5">
            <a:extLst>
              <a:ext uri="{FF2B5EF4-FFF2-40B4-BE49-F238E27FC236}">
                <a16:creationId xmlns:a16="http://schemas.microsoft.com/office/drawing/2014/main" id="{FDE60150-EA5C-405F-81B6-2896EB1B948E}"/>
              </a:ext>
            </a:extLst>
          </p:cNvPr>
          <p:cNvSpPr txBox="1"/>
          <p:nvPr/>
        </p:nvSpPr>
        <p:spPr>
          <a:xfrm>
            <a:off x="4903304" y="2389098"/>
            <a:ext cx="6334539" cy="3139321"/>
          </a:xfrm>
          <a:prstGeom prst="rect">
            <a:avLst/>
          </a:prstGeom>
          <a:noFill/>
        </p:spPr>
        <p:txBody>
          <a:bodyPr wrap="square" rtlCol="0">
            <a:spAutoFit/>
          </a:bodyPr>
          <a:lstStyle/>
          <a:p>
            <a:pPr marL="285750" indent="-285750" algn="l">
              <a:buFont typeface="Wingdings" panose="05000000000000000000" pitchFamily="2" charset="2"/>
              <a:buChar char="q"/>
            </a:pPr>
            <a:r>
              <a:rPr lang="en-US" b="0" i="0" dirty="0">
                <a:effectLst/>
                <a:latin typeface="Minion Pro"/>
              </a:rPr>
              <a:t>Technology is developing fast and as a result, it becomes difficult to keep up with the newest developments. Hence, lack of awareness in the technological advancements may become a barrier. In addition to this, the cost of technology is sometimes very high. Most of the organizations will not be able to afford a decent tech for the purpose of communication. Hence, this becomes a very crucial barrier. </a:t>
            </a:r>
          </a:p>
          <a:p>
            <a:pPr marL="285750" indent="-285750" algn="l">
              <a:buFont typeface="Wingdings" panose="05000000000000000000" pitchFamily="2" charset="2"/>
              <a:buChar char="q"/>
            </a:pPr>
            <a:r>
              <a:rPr lang="en-US" b="0" i="0" dirty="0">
                <a:effectLst/>
                <a:latin typeface="Minion Pro"/>
              </a:rPr>
              <a:t>Socio-religious barriers include the difficulties a woman or a transgender, or a person from any particular religion (a man/ a woman belonging to a particular religion) or a particular race, might face in a patriarchal or a societal setup. </a:t>
            </a:r>
            <a:endParaRPr kumimoji="0" lang="en-IN" sz="1800" b="0" i="0" u="none" strike="noStrike" kern="1200" cap="none" spc="0" normalizeH="0" baseline="0" noProof="0" dirty="0">
              <a:ln>
                <a:noFill/>
              </a:ln>
              <a:solidFill>
                <a:prstClr val="black"/>
              </a:solidFill>
              <a:effectLst/>
              <a:uLnTx/>
              <a:uFillTx/>
              <a:latin typeface="Avenir Next LT Pro" panose="02020404030301010803"/>
              <a:ea typeface="+mn-ea"/>
              <a:cs typeface="+mn-cs"/>
            </a:endParaRPr>
          </a:p>
        </p:txBody>
      </p:sp>
    </p:spTree>
    <p:extLst>
      <p:ext uri="{BB962C8B-B14F-4D97-AF65-F5344CB8AC3E}">
        <p14:creationId xmlns:p14="http://schemas.microsoft.com/office/powerpoint/2010/main" val="1442364555"/>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hlinkClick r:id="rId2"/>
            <a:extLst>
              <a:ext uri="{FF2B5EF4-FFF2-40B4-BE49-F238E27FC236}">
                <a16:creationId xmlns:a16="http://schemas.microsoft.com/office/drawing/2014/main" id="{5C002EE5-E4FF-463C-8DAA-9AC0B6D407F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568473" y="2405133"/>
            <a:ext cx="6718433" cy="1746504"/>
          </a:xfrm>
        </p:spPr>
        <p:txBody>
          <a:bodyPr>
            <a:normAutofit/>
          </a:bodyPr>
          <a:lstStyle/>
          <a:p>
            <a:pPr algn="ctr"/>
            <a:r>
              <a:rPr lang="en-US" dirty="0">
                <a:solidFill>
                  <a:schemeClr val="tx1">
                    <a:lumMod val="75000"/>
                    <a:lumOff val="25000"/>
                  </a:schemeClr>
                </a:solidFill>
              </a:rPr>
              <a:t>TIME TO WATCH A VIDEO!</a:t>
            </a:r>
            <a:br>
              <a:rPr lang="en-US" dirty="0">
                <a:solidFill>
                  <a:schemeClr val="tx1">
                    <a:lumMod val="75000"/>
                    <a:lumOff val="25000"/>
                  </a:schemeClr>
                </a:solidFill>
              </a:rPr>
            </a:br>
            <a:endParaRPr lang="en-US" dirty="0">
              <a:solidFill>
                <a:schemeClr val="tx1">
                  <a:lumMod val="75000"/>
                  <a:lumOff val="25000"/>
                </a:schemeClr>
              </a:solidFill>
            </a:endParaRPr>
          </a:p>
        </p:txBody>
      </p:sp>
    </p:spTree>
    <p:extLst>
      <p:ext uri="{BB962C8B-B14F-4D97-AF65-F5344CB8AC3E}">
        <p14:creationId xmlns:p14="http://schemas.microsoft.com/office/powerpoint/2010/main" val="1592668313"/>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hlinkClick r:id="rId2"/>
            <a:extLst>
              <a:ext uri="{FF2B5EF4-FFF2-40B4-BE49-F238E27FC236}">
                <a16:creationId xmlns:a16="http://schemas.microsoft.com/office/drawing/2014/main" id="{5C002EE5-E4FF-463C-8DAA-9AC0B6D407F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568473" y="2405133"/>
            <a:ext cx="6718433" cy="1746504"/>
          </a:xfrm>
        </p:spPr>
        <p:txBody>
          <a:bodyPr>
            <a:normAutofit/>
          </a:bodyPr>
          <a:lstStyle/>
          <a:p>
            <a:pPr algn="ctr"/>
            <a:r>
              <a:rPr lang="en-US" dirty="0">
                <a:solidFill>
                  <a:schemeClr val="tx1">
                    <a:lumMod val="75000"/>
                    <a:lumOff val="25000"/>
                  </a:schemeClr>
                </a:solidFill>
              </a:rPr>
              <a:t>ONE MORE VIDEO?</a:t>
            </a:r>
          </a:p>
        </p:txBody>
      </p:sp>
    </p:spTree>
    <p:extLst>
      <p:ext uri="{BB962C8B-B14F-4D97-AF65-F5344CB8AC3E}">
        <p14:creationId xmlns:p14="http://schemas.microsoft.com/office/powerpoint/2010/main" val="4206481786"/>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568473" y="2405133"/>
            <a:ext cx="6718433" cy="1746504"/>
          </a:xfrm>
        </p:spPr>
        <p:txBody>
          <a:bodyPr>
            <a:normAutofit/>
          </a:bodyPr>
          <a:lstStyle/>
          <a:p>
            <a:pPr algn="ctr"/>
            <a:r>
              <a:rPr lang="en-US" dirty="0">
                <a:solidFill>
                  <a:schemeClr val="tx1">
                    <a:lumMod val="75000"/>
                    <a:lumOff val="25000"/>
                  </a:schemeClr>
                </a:solidFill>
              </a:rPr>
              <a:t>TIME TO PLAY!</a:t>
            </a:r>
            <a:br>
              <a:rPr lang="en-US" dirty="0">
                <a:solidFill>
                  <a:schemeClr val="tx1">
                    <a:lumMod val="75000"/>
                    <a:lumOff val="25000"/>
                  </a:schemeClr>
                </a:solidFill>
              </a:rPr>
            </a:br>
            <a:r>
              <a:rPr lang="en-US" dirty="0">
                <a:solidFill>
                  <a:schemeClr val="tx1">
                    <a:lumMod val="75000"/>
                    <a:lumOff val="25000"/>
                  </a:schemeClr>
                </a:solidFill>
              </a:rPr>
              <a:t>GAME SESSION</a:t>
            </a:r>
          </a:p>
        </p:txBody>
      </p:sp>
    </p:spTree>
    <p:extLst>
      <p:ext uri="{BB962C8B-B14F-4D97-AF65-F5344CB8AC3E}">
        <p14:creationId xmlns:p14="http://schemas.microsoft.com/office/powerpoint/2010/main" val="2779840324"/>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568473" y="2405133"/>
            <a:ext cx="6718433" cy="1746504"/>
          </a:xfrm>
        </p:spPr>
        <p:txBody>
          <a:bodyPr>
            <a:normAutofit/>
          </a:bodyPr>
          <a:lstStyle/>
          <a:p>
            <a:pPr algn="ctr"/>
            <a:r>
              <a:rPr lang="en-US" dirty="0">
                <a:solidFill>
                  <a:schemeClr val="tx1">
                    <a:lumMod val="75000"/>
                    <a:lumOff val="25000"/>
                  </a:schemeClr>
                </a:solidFill>
              </a:rPr>
              <a:t>TIME FOR QUESTIONS!</a:t>
            </a:r>
          </a:p>
        </p:txBody>
      </p:sp>
    </p:spTree>
    <p:extLst>
      <p:ext uri="{BB962C8B-B14F-4D97-AF65-F5344CB8AC3E}">
        <p14:creationId xmlns:p14="http://schemas.microsoft.com/office/powerpoint/2010/main" val="852319343"/>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555221" y="867881"/>
            <a:ext cx="6718433" cy="1358484"/>
          </a:xfrm>
        </p:spPr>
        <p:txBody>
          <a:bodyPr>
            <a:normAutofit/>
          </a:bodyPr>
          <a:lstStyle/>
          <a:p>
            <a:pPr algn="ctr"/>
            <a:r>
              <a:rPr lang="en-US" dirty="0">
                <a:solidFill>
                  <a:schemeClr val="tx1">
                    <a:lumMod val="75000"/>
                    <a:lumOff val="25000"/>
                  </a:schemeClr>
                </a:solidFill>
              </a:rPr>
              <a:t>NEVER STOP LEARNING MORE!</a:t>
            </a:r>
          </a:p>
        </p:txBody>
      </p:sp>
      <p:sp>
        <p:nvSpPr>
          <p:cNvPr id="3" name="TextBox 2">
            <a:extLst>
              <a:ext uri="{FF2B5EF4-FFF2-40B4-BE49-F238E27FC236}">
                <a16:creationId xmlns:a16="http://schemas.microsoft.com/office/drawing/2014/main" id="{E53DF4C7-706B-4A74-B5C9-0D1CE54E1F7F}"/>
              </a:ext>
            </a:extLst>
          </p:cNvPr>
          <p:cNvSpPr txBox="1"/>
          <p:nvPr/>
        </p:nvSpPr>
        <p:spPr>
          <a:xfrm>
            <a:off x="4943061" y="2464099"/>
            <a:ext cx="6330593" cy="3139321"/>
          </a:xfrm>
          <a:prstGeom prst="rect">
            <a:avLst/>
          </a:prstGeom>
          <a:noFill/>
        </p:spPr>
        <p:txBody>
          <a:bodyPr wrap="square" rtlCol="0">
            <a:spAutoFit/>
          </a:bodyPr>
          <a:lstStyle/>
          <a:p>
            <a:pPr marL="285750" indent="-285750">
              <a:buFont typeface="Arial" panose="020B0604020202020204" pitchFamily="34" charset="0"/>
              <a:buChar char="•"/>
            </a:pPr>
            <a:r>
              <a:rPr lang="en-IN" dirty="0">
                <a:hlinkClick r:id="rId3"/>
              </a:rPr>
              <a:t>https://www.skillsyouneed.com/ips/barriers-communication.html</a:t>
            </a:r>
            <a:endParaRPr lang="en-IN" dirty="0"/>
          </a:p>
          <a:p>
            <a:pPr marL="285750" indent="-285750">
              <a:buFont typeface="Arial" panose="020B0604020202020204" pitchFamily="34" charset="0"/>
              <a:buChar char="•"/>
            </a:pPr>
            <a:r>
              <a:rPr lang="en-IN" dirty="0">
                <a:hlinkClick r:id="rId4"/>
              </a:rPr>
              <a:t>https://www.qsstudy.com/business-studies/personal-barriers-business-communication</a:t>
            </a:r>
            <a:r>
              <a:rPr lang="en-IN" dirty="0"/>
              <a:t> </a:t>
            </a:r>
          </a:p>
          <a:p>
            <a:pPr marL="285750" indent="-285750">
              <a:buFont typeface="Arial" panose="020B0604020202020204" pitchFamily="34" charset="0"/>
              <a:buChar char="•"/>
            </a:pPr>
            <a:r>
              <a:rPr lang="en-IN" dirty="0">
                <a:hlinkClick r:id="rId5"/>
              </a:rPr>
              <a:t>https://work.chron.com/personal-barriers-11431.html</a:t>
            </a:r>
            <a:endParaRPr lang="en-IN" dirty="0"/>
          </a:p>
          <a:p>
            <a:pPr marL="285750" indent="-285750">
              <a:buFont typeface="Arial" panose="020B0604020202020204" pitchFamily="34" charset="0"/>
              <a:buChar char="•"/>
            </a:pPr>
            <a:r>
              <a:rPr lang="en-IN" dirty="0">
                <a:hlinkClick r:id="rId6"/>
              </a:rPr>
              <a:t>https://www.toppr.com/guides/business-correspondence-and-reporting/communication/barriers-in-communication/</a:t>
            </a:r>
            <a:endParaRPr lang="en-IN" dirty="0"/>
          </a:p>
          <a:p>
            <a:pPr marL="285750" indent="-285750">
              <a:buFont typeface="Arial" panose="020B0604020202020204" pitchFamily="34" charset="0"/>
              <a:buChar char="•"/>
            </a:pPr>
            <a:r>
              <a:rPr lang="en-IN" dirty="0">
                <a:hlinkClick r:id="rId7"/>
              </a:rPr>
              <a:t>http://phicare.com/competencies/communicationbarriers.php</a:t>
            </a:r>
            <a:endParaRPr lang="en-IN" dirty="0"/>
          </a:p>
          <a:p>
            <a:pPr marL="285750" indent="-285750">
              <a:buFont typeface="Arial" panose="020B0604020202020204" pitchFamily="34" charset="0"/>
              <a:buChar char="•"/>
            </a:pPr>
            <a:r>
              <a:rPr lang="en-IN" dirty="0">
                <a:hlinkClick r:id="rId8"/>
              </a:rPr>
              <a:t>https://youtu.be/kzhBlxxMepI</a:t>
            </a:r>
            <a:r>
              <a:rPr lang="en-IN" dirty="0"/>
              <a:t> </a:t>
            </a:r>
          </a:p>
        </p:txBody>
      </p:sp>
    </p:spTree>
    <p:extLst>
      <p:ext uri="{BB962C8B-B14F-4D97-AF65-F5344CB8AC3E}">
        <p14:creationId xmlns:p14="http://schemas.microsoft.com/office/powerpoint/2010/main" val="3795358774"/>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740751" y="642594"/>
            <a:ext cx="6718433" cy="1746504"/>
          </a:xfrm>
        </p:spPr>
        <p:txBody>
          <a:bodyPr>
            <a:normAutofit/>
          </a:bodyPr>
          <a:lstStyle/>
          <a:p>
            <a:r>
              <a:rPr lang="en-US" dirty="0">
                <a:solidFill>
                  <a:schemeClr val="tx1">
                    <a:lumMod val="75000"/>
                    <a:lumOff val="25000"/>
                  </a:schemeClr>
                </a:solidFill>
              </a:rPr>
              <a:t>BARRIERS TO EFFECTIVE COMMUNICATION</a:t>
            </a:r>
          </a:p>
        </p:txBody>
      </p:sp>
      <p:sp>
        <p:nvSpPr>
          <p:cNvPr id="6" name="TextBox 5">
            <a:extLst>
              <a:ext uri="{FF2B5EF4-FFF2-40B4-BE49-F238E27FC236}">
                <a16:creationId xmlns:a16="http://schemas.microsoft.com/office/drawing/2014/main" id="{FDE60150-EA5C-405F-81B6-2896EB1B948E}"/>
              </a:ext>
            </a:extLst>
          </p:cNvPr>
          <p:cNvSpPr txBox="1"/>
          <p:nvPr/>
        </p:nvSpPr>
        <p:spPr>
          <a:xfrm>
            <a:off x="4903304" y="2389098"/>
            <a:ext cx="6334539" cy="3693319"/>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IN" dirty="0">
                <a:solidFill>
                  <a:prstClr val="black"/>
                </a:solidFill>
                <a:latin typeface="Avenir Next LT Pro" panose="02020404030301010803"/>
              </a:rPr>
              <a:t>Even after a thorough scrutiny in the process of communication, there comes a few situations where the communication becomes unsuccessful. Communication is prone to barriers. </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IN" dirty="0">
                <a:solidFill>
                  <a:prstClr val="black"/>
                </a:solidFill>
                <a:latin typeface="Avenir Next LT Pro" panose="02020404030301010803"/>
              </a:rPr>
              <a:t>An intended communication might often be disturbed and distorted paving way to misunderstanding or failure in communication. </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IN" sz="1800" b="0" i="0" u="none" strike="noStrike" kern="1200" cap="none" spc="0" normalizeH="0" baseline="0" noProof="0" dirty="0">
                <a:ln>
                  <a:noFill/>
                </a:ln>
                <a:solidFill>
                  <a:prstClr val="black"/>
                </a:solidFill>
                <a:effectLst/>
                <a:uLnTx/>
                <a:uFillTx/>
                <a:latin typeface="Avenir Next LT Pro" panose="02020404030301010803"/>
                <a:ea typeface="+mn-ea"/>
                <a:cs typeface="+mn-cs"/>
              </a:rPr>
              <a:t>The barriers could range from linguistic, psychological and emotional to physical and cultural.</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IN" dirty="0">
                <a:solidFill>
                  <a:prstClr val="black"/>
                </a:solidFill>
                <a:latin typeface="Avenir Next LT Pro" panose="02020404030301010803"/>
              </a:rPr>
              <a:t>There are two main categories under which the barriers are categorised – 1. </a:t>
            </a:r>
            <a:r>
              <a:rPr lang="en-IN" dirty="0"/>
              <a:t>Personal Barriers 2. Organizational Barriers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IN" sz="1800" b="0" i="0" u="none" strike="noStrike" kern="1200" cap="none" spc="0" normalizeH="0" baseline="0" noProof="0" dirty="0">
              <a:ln>
                <a:noFill/>
              </a:ln>
              <a:solidFill>
                <a:prstClr val="black"/>
              </a:solidFill>
              <a:effectLst/>
              <a:uLnTx/>
              <a:uFillTx/>
              <a:latin typeface="Avenir Next LT Pro" panose="02020404030301010803"/>
              <a:ea typeface="+mn-ea"/>
              <a:cs typeface="+mn-cs"/>
            </a:endParaRPr>
          </a:p>
        </p:txBody>
      </p:sp>
    </p:spTree>
    <p:extLst>
      <p:ext uri="{BB962C8B-B14F-4D97-AF65-F5344CB8AC3E}">
        <p14:creationId xmlns:p14="http://schemas.microsoft.com/office/powerpoint/2010/main" val="575426692"/>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740751" y="642594"/>
            <a:ext cx="6718433" cy="1746504"/>
          </a:xfrm>
        </p:spPr>
        <p:txBody>
          <a:bodyPr>
            <a:normAutofit/>
          </a:bodyPr>
          <a:lstStyle/>
          <a:p>
            <a:r>
              <a:rPr lang="en-US" dirty="0">
                <a:solidFill>
                  <a:schemeClr val="tx1">
                    <a:lumMod val="75000"/>
                    <a:lumOff val="25000"/>
                  </a:schemeClr>
                </a:solidFill>
              </a:rPr>
              <a:t>PERSONAL BARRIERS</a:t>
            </a:r>
          </a:p>
        </p:txBody>
      </p:sp>
      <p:sp>
        <p:nvSpPr>
          <p:cNvPr id="6" name="TextBox 5">
            <a:extLst>
              <a:ext uri="{FF2B5EF4-FFF2-40B4-BE49-F238E27FC236}">
                <a16:creationId xmlns:a16="http://schemas.microsoft.com/office/drawing/2014/main" id="{FDE60150-EA5C-405F-81B6-2896EB1B948E}"/>
              </a:ext>
            </a:extLst>
          </p:cNvPr>
          <p:cNvSpPr txBox="1"/>
          <p:nvPr/>
        </p:nvSpPr>
        <p:spPr>
          <a:xfrm>
            <a:off x="4903304" y="2389098"/>
            <a:ext cx="6334539" cy="1477328"/>
          </a:xfrm>
          <a:prstGeom prst="rect">
            <a:avLst/>
          </a:prstGeom>
          <a:noFill/>
        </p:spPr>
        <p:txBody>
          <a:bodyPr wrap="square" rtlCol="0">
            <a:spAutoFit/>
          </a:bodyPr>
          <a:lstStyle/>
          <a:p>
            <a:pPr marL="285750" indent="-285750">
              <a:buFont typeface="Wingdings" panose="05000000000000000000" pitchFamily="2" charset="2"/>
              <a:buChar char="Ø"/>
            </a:pPr>
            <a:r>
              <a:rPr lang="en-IN" dirty="0"/>
              <a:t>LINGUISTIC BARRIERS</a:t>
            </a:r>
          </a:p>
          <a:p>
            <a:pPr marL="285750" indent="-285750">
              <a:buFont typeface="Wingdings" panose="05000000000000000000" pitchFamily="2" charset="2"/>
              <a:buChar char="Ø"/>
            </a:pPr>
            <a:r>
              <a:rPr lang="en-IN" dirty="0"/>
              <a:t>PSYCHOLOGICAL BARRIERS</a:t>
            </a:r>
          </a:p>
          <a:p>
            <a:pPr marL="285750" indent="-285750">
              <a:buFont typeface="Wingdings" panose="05000000000000000000" pitchFamily="2" charset="2"/>
              <a:buChar char="Ø"/>
            </a:pPr>
            <a:r>
              <a:rPr lang="en-IN" dirty="0"/>
              <a:t>EMOTIONAL BARRIERS</a:t>
            </a:r>
          </a:p>
          <a:p>
            <a:pPr marL="285750" indent="-285750">
              <a:buFont typeface="Wingdings" panose="05000000000000000000" pitchFamily="2" charset="2"/>
              <a:buChar char="Ø"/>
            </a:pPr>
            <a:r>
              <a:rPr lang="en-IN" dirty="0"/>
              <a:t>PHYSICAL BARRIERS</a:t>
            </a:r>
          </a:p>
          <a:p>
            <a:pPr marL="285750" indent="-285750">
              <a:buFont typeface="Wingdings" panose="05000000000000000000" pitchFamily="2" charset="2"/>
              <a:buChar char="Ø"/>
            </a:pPr>
            <a:r>
              <a:rPr lang="en-IN" dirty="0"/>
              <a:t>CULTURAL BARRIERS</a:t>
            </a:r>
          </a:p>
        </p:txBody>
      </p:sp>
    </p:spTree>
    <p:extLst>
      <p:ext uri="{BB962C8B-B14F-4D97-AF65-F5344CB8AC3E}">
        <p14:creationId xmlns:p14="http://schemas.microsoft.com/office/powerpoint/2010/main" val="1173792867"/>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740751" y="642594"/>
            <a:ext cx="6718433" cy="1746504"/>
          </a:xfrm>
        </p:spPr>
        <p:txBody>
          <a:bodyPr>
            <a:normAutofit/>
          </a:bodyPr>
          <a:lstStyle/>
          <a:p>
            <a:r>
              <a:rPr lang="en-US" dirty="0">
                <a:solidFill>
                  <a:schemeClr val="tx1">
                    <a:lumMod val="75000"/>
                    <a:lumOff val="25000"/>
                  </a:schemeClr>
                </a:solidFill>
              </a:rPr>
              <a:t>ORGANIZATIONAL BARRIERS</a:t>
            </a:r>
          </a:p>
        </p:txBody>
      </p:sp>
      <p:sp>
        <p:nvSpPr>
          <p:cNvPr id="5" name="TextBox 4">
            <a:extLst>
              <a:ext uri="{FF2B5EF4-FFF2-40B4-BE49-F238E27FC236}">
                <a16:creationId xmlns:a16="http://schemas.microsoft.com/office/drawing/2014/main" id="{19534E34-9F1A-45E0-8849-42EEA162669F}"/>
              </a:ext>
            </a:extLst>
          </p:cNvPr>
          <p:cNvSpPr txBox="1"/>
          <p:nvPr/>
        </p:nvSpPr>
        <p:spPr>
          <a:xfrm>
            <a:off x="4890052" y="2389098"/>
            <a:ext cx="6569132" cy="1200329"/>
          </a:xfrm>
          <a:prstGeom prst="rect">
            <a:avLst/>
          </a:prstGeom>
          <a:noFill/>
        </p:spPr>
        <p:txBody>
          <a:bodyPr wrap="square" rtlCol="0">
            <a:spAutoFit/>
          </a:bodyPr>
          <a:lstStyle/>
          <a:p>
            <a:pPr marL="285750" indent="-285750">
              <a:buFont typeface="Wingdings" panose="05000000000000000000" pitchFamily="2" charset="2"/>
              <a:buChar char="Ø"/>
            </a:pPr>
            <a:r>
              <a:rPr lang="en-IN" dirty="0"/>
              <a:t>ATTITUDE BARRIERS</a:t>
            </a:r>
          </a:p>
          <a:p>
            <a:pPr marL="285750" indent="-285750">
              <a:buFont typeface="Wingdings" panose="05000000000000000000" pitchFamily="2" charset="2"/>
              <a:buChar char="Ø"/>
            </a:pPr>
            <a:r>
              <a:rPr lang="en-IN" dirty="0"/>
              <a:t>PERCEPTION BARRIERS</a:t>
            </a:r>
          </a:p>
          <a:p>
            <a:pPr marL="285750" indent="-285750">
              <a:buFont typeface="Wingdings" panose="05000000000000000000" pitchFamily="2" charset="2"/>
              <a:buChar char="Ø"/>
            </a:pPr>
            <a:r>
              <a:rPr lang="en-IN" dirty="0"/>
              <a:t>PSYCHOLOGICAL BARRIERS</a:t>
            </a:r>
          </a:p>
          <a:p>
            <a:pPr marL="285750" indent="-285750">
              <a:buFont typeface="Wingdings" panose="05000000000000000000" pitchFamily="2" charset="2"/>
              <a:buChar char="Ø"/>
            </a:pPr>
            <a:r>
              <a:rPr lang="en-IN" dirty="0"/>
              <a:t>TECHNOLOGICAL AND SOCIO-RELIGIOUS BARRIERS</a:t>
            </a:r>
          </a:p>
        </p:txBody>
      </p:sp>
    </p:spTree>
    <p:extLst>
      <p:ext uri="{BB962C8B-B14F-4D97-AF65-F5344CB8AC3E}">
        <p14:creationId xmlns:p14="http://schemas.microsoft.com/office/powerpoint/2010/main" val="121601030"/>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740751" y="642594"/>
            <a:ext cx="6718433" cy="1746504"/>
          </a:xfrm>
        </p:spPr>
        <p:txBody>
          <a:bodyPr>
            <a:normAutofit/>
          </a:bodyPr>
          <a:lstStyle/>
          <a:p>
            <a:r>
              <a:rPr lang="en-US" dirty="0">
                <a:solidFill>
                  <a:schemeClr val="tx1">
                    <a:lumMod val="75000"/>
                    <a:lumOff val="25000"/>
                  </a:schemeClr>
                </a:solidFill>
              </a:rPr>
              <a:t>PERSONAL BARRIERS - </a:t>
            </a:r>
            <a:r>
              <a:rPr lang="en-IN" dirty="0"/>
              <a:t>LINGUISTIC BARRIERS</a:t>
            </a:r>
            <a:br>
              <a:rPr lang="en-IN" dirty="0"/>
            </a:br>
            <a:endParaRPr lang="en-US" dirty="0">
              <a:solidFill>
                <a:schemeClr val="tx1">
                  <a:lumMod val="75000"/>
                  <a:lumOff val="25000"/>
                </a:schemeClr>
              </a:solidFill>
            </a:endParaRPr>
          </a:p>
        </p:txBody>
      </p:sp>
      <p:sp>
        <p:nvSpPr>
          <p:cNvPr id="6" name="TextBox 5">
            <a:extLst>
              <a:ext uri="{FF2B5EF4-FFF2-40B4-BE49-F238E27FC236}">
                <a16:creationId xmlns:a16="http://schemas.microsoft.com/office/drawing/2014/main" id="{FDE60150-EA5C-405F-81B6-2896EB1B948E}"/>
              </a:ext>
            </a:extLst>
          </p:cNvPr>
          <p:cNvSpPr txBox="1"/>
          <p:nvPr/>
        </p:nvSpPr>
        <p:spPr>
          <a:xfrm>
            <a:off x="4903304" y="2389098"/>
            <a:ext cx="6334539" cy="1477328"/>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IN" dirty="0">
                <a:solidFill>
                  <a:prstClr val="black"/>
                </a:solidFill>
                <a:latin typeface="Avenir Next LT Pro" panose="02020404030301010803"/>
              </a:rPr>
              <a:t>The most important barrier that limits communication is the linguistic barrier. Having multiple languages (in a country like India), the barriers swell up. </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IN" dirty="0">
                <a:solidFill>
                  <a:prstClr val="black"/>
                </a:solidFill>
                <a:latin typeface="Avenir Next LT Pro" panose="02020404030301010803"/>
              </a:rPr>
              <a:t>With multiple dialects in the same language, a different set of linguistic ability could be witnessed.</a:t>
            </a:r>
            <a:endParaRPr kumimoji="0" lang="en-IN" sz="1800" b="0" i="0" u="none" strike="noStrike" kern="1200" cap="none" spc="0" normalizeH="0" baseline="0" noProof="0" dirty="0">
              <a:ln>
                <a:noFill/>
              </a:ln>
              <a:solidFill>
                <a:prstClr val="black"/>
              </a:solidFill>
              <a:effectLst/>
              <a:uLnTx/>
              <a:uFillTx/>
              <a:latin typeface="Avenir Next LT Pro" panose="02020404030301010803"/>
              <a:ea typeface="+mn-ea"/>
              <a:cs typeface="+mn-cs"/>
            </a:endParaRPr>
          </a:p>
        </p:txBody>
      </p:sp>
    </p:spTree>
    <p:extLst>
      <p:ext uri="{BB962C8B-B14F-4D97-AF65-F5344CB8AC3E}">
        <p14:creationId xmlns:p14="http://schemas.microsoft.com/office/powerpoint/2010/main" val="2143740743"/>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740751" y="642594"/>
            <a:ext cx="6718433" cy="1746504"/>
          </a:xfrm>
        </p:spPr>
        <p:txBody>
          <a:bodyPr>
            <a:normAutofit/>
          </a:bodyPr>
          <a:lstStyle/>
          <a:p>
            <a:r>
              <a:rPr lang="en-US" dirty="0">
                <a:solidFill>
                  <a:schemeClr val="tx1">
                    <a:lumMod val="75000"/>
                    <a:lumOff val="25000"/>
                  </a:schemeClr>
                </a:solidFill>
              </a:rPr>
              <a:t>PERSONAL BARRIERS – PSYCHOLOGICAL BARRIERS</a:t>
            </a:r>
          </a:p>
        </p:txBody>
      </p:sp>
      <p:sp>
        <p:nvSpPr>
          <p:cNvPr id="6" name="TextBox 5">
            <a:extLst>
              <a:ext uri="{FF2B5EF4-FFF2-40B4-BE49-F238E27FC236}">
                <a16:creationId xmlns:a16="http://schemas.microsoft.com/office/drawing/2014/main" id="{FDE60150-EA5C-405F-81B6-2896EB1B948E}"/>
              </a:ext>
            </a:extLst>
          </p:cNvPr>
          <p:cNvSpPr txBox="1"/>
          <p:nvPr/>
        </p:nvSpPr>
        <p:spPr>
          <a:xfrm>
            <a:off x="4903304" y="2389098"/>
            <a:ext cx="6334539" cy="1200329"/>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IN" sz="1800" b="0" i="0" u="none" strike="noStrike" kern="1200" cap="none" spc="0" normalizeH="0" baseline="0" noProof="0" dirty="0">
                <a:ln>
                  <a:noFill/>
                </a:ln>
                <a:solidFill>
                  <a:prstClr val="black"/>
                </a:solidFill>
                <a:effectLst/>
                <a:uLnTx/>
                <a:uFillTx/>
                <a:latin typeface="Avenir Next LT Pro" panose="02020404030301010803"/>
                <a:ea typeface="+mn-ea"/>
                <a:cs typeface="+mn-cs"/>
              </a:rPr>
              <a:t>Psychological barriers such as, stage fear, speech disorders, phobia, depression, anxiety etc; could be difficult to manage in a social scenario, leading to disruption in communication.</a:t>
            </a:r>
          </a:p>
        </p:txBody>
      </p:sp>
    </p:spTree>
    <p:extLst>
      <p:ext uri="{BB962C8B-B14F-4D97-AF65-F5344CB8AC3E}">
        <p14:creationId xmlns:p14="http://schemas.microsoft.com/office/powerpoint/2010/main" val="373420293"/>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740751" y="642594"/>
            <a:ext cx="6718433" cy="1746504"/>
          </a:xfrm>
        </p:spPr>
        <p:txBody>
          <a:bodyPr>
            <a:normAutofit/>
          </a:bodyPr>
          <a:lstStyle/>
          <a:p>
            <a:r>
              <a:rPr lang="en-US" dirty="0">
                <a:solidFill>
                  <a:schemeClr val="tx1">
                    <a:lumMod val="75000"/>
                    <a:lumOff val="25000"/>
                  </a:schemeClr>
                </a:solidFill>
              </a:rPr>
              <a:t>PERSONAL BARRIERS – EMOTIONAL BARRIERS</a:t>
            </a:r>
          </a:p>
        </p:txBody>
      </p:sp>
      <p:sp>
        <p:nvSpPr>
          <p:cNvPr id="6" name="TextBox 5">
            <a:extLst>
              <a:ext uri="{FF2B5EF4-FFF2-40B4-BE49-F238E27FC236}">
                <a16:creationId xmlns:a16="http://schemas.microsoft.com/office/drawing/2014/main" id="{FDE60150-EA5C-405F-81B6-2896EB1B948E}"/>
              </a:ext>
            </a:extLst>
          </p:cNvPr>
          <p:cNvSpPr txBox="1"/>
          <p:nvPr/>
        </p:nvSpPr>
        <p:spPr>
          <a:xfrm>
            <a:off x="4903304" y="2389098"/>
            <a:ext cx="6334539" cy="203132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IN" dirty="0"/>
              <a:t>The Emotional IQ plays a major role in affecting and effecting communication. An emotionally mature person could deal with situations in a better manner and can effectively communicate as well. </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b="0" i="0" dirty="0">
                <a:effectLst/>
              </a:rPr>
              <a:t>Emotions like anger, frustration, humour, can blur the </a:t>
            </a:r>
            <a:r>
              <a:rPr lang="en-US" b="0" i="0" u="none" strike="noStrike" dirty="0">
                <a:effectLst/>
              </a:rPr>
              <a:t>decision-making</a:t>
            </a:r>
            <a:r>
              <a:rPr lang="en-US" b="0" i="0" dirty="0">
                <a:effectLst/>
              </a:rPr>
              <a:t> capacities of a person and thus limit the effectiveness in communication.</a:t>
            </a:r>
            <a:endParaRPr kumimoji="0" lang="en-IN" sz="1800" b="0" i="0" u="none" strike="noStrike" kern="1200" cap="none" spc="0" normalizeH="0" baseline="0" noProof="0" dirty="0">
              <a:ln>
                <a:noFill/>
              </a:ln>
              <a:effectLst/>
              <a:uLnTx/>
              <a:uFillTx/>
            </a:endParaRPr>
          </a:p>
        </p:txBody>
      </p:sp>
    </p:spTree>
    <p:extLst>
      <p:ext uri="{BB962C8B-B14F-4D97-AF65-F5344CB8AC3E}">
        <p14:creationId xmlns:p14="http://schemas.microsoft.com/office/powerpoint/2010/main" val="4117365247"/>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740751" y="642594"/>
            <a:ext cx="6718433" cy="1746504"/>
          </a:xfrm>
        </p:spPr>
        <p:txBody>
          <a:bodyPr>
            <a:normAutofit/>
          </a:bodyPr>
          <a:lstStyle/>
          <a:p>
            <a:r>
              <a:rPr lang="en-US" dirty="0">
                <a:solidFill>
                  <a:schemeClr val="tx1">
                    <a:lumMod val="75000"/>
                    <a:lumOff val="25000"/>
                  </a:schemeClr>
                </a:solidFill>
              </a:rPr>
              <a:t>PERSONAL BARRIERS – PHYSICAL BARRIERS</a:t>
            </a:r>
          </a:p>
        </p:txBody>
      </p:sp>
      <p:sp>
        <p:nvSpPr>
          <p:cNvPr id="6" name="TextBox 5">
            <a:extLst>
              <a:ext uri="{FF2B5EF4-FFF2-40B4-BE49-F238E27FC236}">
                <a16:creationId xmlns:a16="http://schemas.microsoft.com/office/drawing/2014/main" id="{FDE60150-EA5C-405F-81B6-2896EB1B948E}"/>
              </a:ext>
            </a:extLst>
          </p:cNvPr>
          <p:cNvSpPr txBox="1"/>
          <p:nvPr/>
        </p:nvSpPr>
        <p:spPr>
          <a:xfrm>
            <a:off x="4903304" y="2389098"/>
            <a:ext cx="6334539" cy="92333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IN" sz="1800" b="0" i="0" u="none" strike="noStrike" kern="1200" cap="none" spc="0" normalizeH="0" baseline="0" noProof="0" dirty="0">
                <a:ln>
                  <a:noFill/>
                </a:ln>
                <a:solidFill>
                  <a:prstClr val="black"/>
                </a:solidFill>
                <a:effectLst/>
                <a:uLnTx/>
                <a:uFillTx/>
                <a:latin typeface="Avenir Next LT Pro" panose="02020404030301010803"/>
                <a:ea typeface="+mn-ea"/>
                <a:cs typeface="+mn-cs"/>
              </a:rPr>
              <a:t>The Physical barriers include noise, faulty </a:t>
            </a:r>
            <a:r>
              <a:rPr lang="en-IN" dirty="0">
                <a:solidFill>
                  <a:prstClr val="black"/>
                </a:solidFill>
                <a:latin typeface="Avenir Next LT Pro" panose="02020404030301010803"/>
              </a:rPr>
              <a:t>device/equipment used for communication, internet related connectivity issues. </a:t>
            </a:r>
            <a:endParaRPr kumimoji="0" lang="en-IN" sz="1800" b="0" i="0" u="none" strike="noStrike" kern="1200" cap="none" spc="0" normalizeH="0" baseline="0" noProof="0" dirty="0">
              <a:ln>
                <a:noFill/>
              </a:ln>
              <a:solidFill>
                <a:prstClr val="black"/>
              </a:solidFill>
              <a:effectLst/>
              <a:uLnTx/>
              <a:uFillTx/>
              <a:latin typeface="Avenir Next LT Pro" panose="02020404030301010803"/>
              <a:ea typeface="+mn-ea"/>
              <a:cs typeface="+mn-cs"/>
            </a:endParaRPr>
          </a:p>
        </p:txBody>
      </p:sp>
    </p:spTree>
    <p:extLst>
      <p:ext uri="{BB962C8B-B14F-4D97-AF65-F5344CB8AC3E}">
        <p14:creationId xmlns:p14="http://schemas.microsoft.com/office/powerpoint/2010/main" val="1030933657"/>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740751" y="642594"/>
            <a:ext cx="6718433" cy="1746504"/>
          </a:xfrm>
        </p:spPr>
        <p:txBody>
          <a:bodyPr>
            <a:normAutofit/>
          </a:bodyPr>
          <a:lstStyle/>
          <a:p>
            <a:r>
              <a:rPr lang="en-US" dirty="0">
                <a:solidFill>
                  <a:schemeClr val="tx1">
                    <a:lumMod val="75000"/>
                    <a:lumOff val="25000"/>
                  </a:schemeClr>
                </a:solidFill>
              </a:rPr>
              <a:t>PERSONAL BARRIERS – CULTURAL BARRIERS</a:t>
            </a:r>
          </a:p>
        </p:txBody>
      </p:sp>
      <p:sp>
        <p:nvSpPr>
          <p:cNvPr id="6" name="TextBox 5">
            <a:extLst>
              <a:ext uri="{FF2B5EF4-FFF2-40B4-BE49-F238E27FC236}">
                <a16:creationId xmlns:a16="http://schemas.microsoft.com/office/drawing/2014/main" id="{FDE60150-EA5C-405F-81B6-2896EB1B948E}"/>
              </a:ext>
            </a:extLst>
          </p:cNvPr>
          <p:cNvSpPr txBox="1"/>
          <p:nvPr/>
        </p:nvSpPr>
        <p:spPr>
          <a:xfrm>
            <a:off x="4903304" y="2389098"/>
            <a:ext cx="6334539" cy="92333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IN" sz="1800" b="0" i="0" u="none" strike="noStrike" kern="1200" cap="none" spc="0" normalizeH="0" baseline="0" noProof="0" dirty="0">
                <a:ln>
                  <a:noFill/>
                </a:ln>
                <a:solidFill>
                  <a:prstClr val="black"/>
                </a:solidFill>
                <a:effectLst/>
                <a:uLnTx/>
                <a:uFillTx/>
                <a:latin typeface="Avenir Next LT Pro" panose="02020404030301010803"/>
                <a:ea typeface="+mn-ea"/>
                <a:cs typeface="+mn-cs"/>
              </a:rPr>
              <a:t>With the growing globalization and multiculturalism, different cultures, religions, food preferences etc; come together, eventually resulting in cultural barriers. </a:t>
            </a:r>
          </a:p>
        </p:txBody>
      </p:sp>
    </p:spTree>
    <p:extLst>
      <p:ext uri="{BB962C8B-B14F-4D97-AF65-F5344CB8AC3E}">
        <p14:creationId xmlns:p14="http://schemas.microsoft.com/office/powerpoint/2010/main" val="2441808621"/>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38">
      <a:dk1>
        <a:sysClr val="windowText" lastClr="000000"/>
      </a:dk1>
      <a:lt1>
        <a:sysClr val="window" lastClr="FFFFFF"/>
      </a:lt1>
      <a:dk2>
        <a:srgbClr val="505046"/>
      </a:dk2>
      <a:lt2>
        <a:srgbClr val="EEECE1"/>
      </a:lt2>
      <a:accent1>
        <a:srgbClr val="EE462D"/>
      </a:accent1>
      <a:accent2>
        <a:srgbClr val="595A85"/>
      </a:accent2>
      <a:accent3>
        <a:srgbClr val="8D6F5B"/>
      </a:accent3>
      <a:accent4>
        <a:srgbClr val="FABD2F"/>
      </a:accent4>
      <a:accent5>
        <a:srgbClr val="AF8073"/>
      </a:accent5>
      <a:accent6>
        <a:srgbClr val="787880"/>
      </a:accent6>
      <a:hlink>
        <a:srgbClr val="CC8D00"/>
      </a:hlink>
      <a:folHlink>
        <a:srgbClr val="82829E"/>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34A532A-EA0D-41F9-B458-AF9358EF2F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E92E9E5-79AF-4029-8FCA-9C327D54FD8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59927E4-E194-47BE-91C2-B87D50CF51D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{788AACAE-A1A7-4E74-9511-9B343DA9E7E0}tf56410444_win32</Template>
  <TotalTime>141</TotalTime>
  <Words>734</Words>
  <Application>Microsoft Office PowerPoint</Application>
  <PresentationFormat>Widescreen</PresentationFormat>
  <Paragraphs>52</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Avenir Next LT Pro</vt:lpstr>
      <vt:lpstr>Avenir Next LT Pro Light</vt:lpstr>
      <vt:lpstr>Garamond</vt:lpstr>
      <vt:lpstr>Minion Pro</vt:lpstr>
      <vt:lpstr>Wingdings</vt:lpstr>
      <vt:lpstr>SavonVTI</vt:lpstr>
      <vt:lpstr>18LEH101J</vt:lpstr>
      <vt:lpstr>BARRIERS TO EFFECTIVE COMMUNICATION</vt:lpstr>
      <vt:lpstr>PERSONAL BARRIERS</vt:lpstr>
      <vt:lpstr>ORGANIZATIONAL BARRIERS</vt:lpstr>
      <vt:lpstr>PERSONAL BARRIERS - LINGUISTIC BARRIERS </vt:lpstr>
      <vt:lpstr>PERSONAL BARRIERS – PSYCHOLOGICAL BARRIERS</vt:lpstr>
      <vt:lpstr>PERSONAL BARRIERS – EMOTIONAL BARRIERS</vt:lpstr>
      <vt:lpstr>PERSONAL BARRIERS – PHYSICAL BARRIERS</vt:lpstr>
      <vt:lpstr>PERSONAL BARRIERS – CULTURAL BARRIERS</vt:lpstr>
      <vt:lpstr>ORGANIZATIONAL BARRIERS – ATTITUDE BARRIERS</vt:lpstr>
      <vt:lpstr>ORGANIZATIONAL BARRIERS – PERCEPTION BARRIERS</vt:lpstr>
      <vt:lpstr>ORGANIZATIONAL BARRIERS – PSYCHOLOGICAL BARRIERS</vt:lpstr>
      <vt:lpstr>ORGANIZATIONAL BARRIERS – TECHNOLOGICAL AND SOCIO-RELIGIOUS BARRIERS</vt:lpstr>
      <vt:lpstr>TIME TO WATCH A VIDEO! </vt:lpstr>
      <vt:lpstr>ONE MORE VIDEO?</vt:lpstr>
      <vt:lpstr>TIME TO PLAY! GAME SESSION</vt:lpstr>
      <vt:lpstr>TIME FOR QUESTIONS!</vt:lpstr>
      <vt:lpstr>NEVER STOP LEARNING MORE!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18LEH101J</dc:title>
  <dc:creator>Soundarya Ravichandiran</dc:creator>
  <cp:lastModifiedBy>Soundarya Ravichandiran</cp:lastModifiedBy>
  <cp:revision>24</cp:revision>
  <dcterms:created xsi:type="dcterms:W3CDTF">2020-09-16T04:42:53Z</dcterms:created>
  <dcterms:modified xsi:type="dcterms:W3CDTF">2020-09-16T07:11:41Z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