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74" r:id="rId7"/>
    <p:sldId id="261" r:id="rId8"/>
    <p:sldId id="262" r:id="rId9"/>
    <p:sldId id="263" r:id="rId10"/>
    <p:sldId id="264" r:id="rId11"/>
    <p:sldId id="271" r:id="rId12"/>
    <p:sldId id="272" r:id="rId13"/>
    <p:sldId id="265" r:id="rId14"/>
    <p:sldId id="266" r:id="rId15"/>
    <p:sldId id="267" r:id="rId16"/>
    <p:sldId id="268" r:id="rId17"/>
    <p:sldId id="269" r:id="rId18"/>
    <p:sldId id="270"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1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9/18/2020</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9/18/2020</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090611"/>
          </a:xfrm>
        </p:spPr>
        <p:txBody>
          <a:bodyPr/>
          <a:lstStyle/>
          <a:p>
            <a:r>
              <a:rPr lang="en-US" dirty="0" smtClean="0"/>
              <a:t>Letter Writing</a:t>
            </a:r>
            <a:endParaRPr lang="en-IN" dirty="0"/>
          </a:p>
        </p:txBody>
      </p:sp>
      <p:sp>
        <p:nvSpPr>
          <p:cNvPr id="3" name="Subtitle 2"/>
          <p:cNvSpPr>
            <a:spLocks noGrp="1"/>
          </p:cNvSpPr>
          <p:nvPr>
            <p:ph type="subTitle" idx="1"/>
          </p:nvPr>
        </p:nvSpPr>
        <p:spPr>
          <a:xfrm>
            <a:off x="228599" y="5105400"/>
            <a:ext cx="8394927" cy="1371600"/>
          </a:xfrm>
        </p:spPr>
        <p:txBody>
          <a:bodyPr>
            <a:normAutofit/>
          </a:bodyPr>
          <a:lstStyle/>
          <a:p>
            <a:endParaRPr lang="en-US" dirty="0" smtClean="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998" y="1856509"/>
            <a:ext cx="3962401" cy="416329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856510"/>
            <a:ext cx="4724399" cy="4163290"/>
          </a:xfrm>
          <a:prstGeom prst="rect">
            <a:avLst/>
          </a:prstGeom>
        </p:spPr>
      </p:pic>
    </p:spTree>
    <p:extLst>
      <p:ext uri="{BB962C8B-B14F-4D97-AF65-F5344CB8AC3E}">
        <p14:creationId xmlns:p14="http://schemas.microsoft.com/office/powerpoint/2010/main" val="28065993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IN" dirty="0"/>
          </a:p>
        </p:txBody>
      </p:sp>
      <p:sp>
        <p:nvSpPr>
          <p:cNvPr id="3" name="Content Placeholder 2"/>
          <p:cNvSpPr>
            <a:spLocks noGrp="1"/>
          </p:cNvSpPr>
          <p:nvPr>
            <p:ph idx="1"/>
          </p:nvPr>
        </p:nvSpPr>
        <p:spPr>
          <a:xfrm>
            <a:off x="1295400" y="1219200"/>
            <a:ext cx="6553200" cy="5105400"/>
          </a:xfrm>
          <a:ln>
            <a:solidFill>
              <a:schemeClr val="accent1"/>
            </a:solidFill>
          </a:ln>
        </p:spPr>
        <p:txBody>
          <a:bodyPr>
            <a:normAutofit fontScale="70000" lnSpcReduction="20000"/>
          </a:bodyPr>
          <a:lstStyle/>
          <a:p>
            <a:pPr marL="0" indent="0">
              <a:buNone/>
            </a:pPr>
            <a:r>
              <a:rPr lang="en-US" dirty="0" smtClean="0"/>
              <a:t>_____</a:t>
            </a:r>
            <a:endParaRPr lang="en-US" dirty="0"/>
          </a:p>
          <a:p>
            <a:pPr marL="0" indent="0">
              <a:buNone/>
            </a:pPr>
            <a:r>
              <a:rPr lang="en-US" dirty="0"/>
              <a:t>_____</a:t>
            </a:r>
          </a:p>
          <a:p>
            <a:pPr marL="0" indent="0">
              <a:buNone/>
            </a:pPr>
            <a:r>
              <a:rPr lang="en-US" dirty="0"/>
              <a:t>_____</a:t>
            </a:r>
          </a:p>
          <a:p>
            <a:pPr marL="0" indent="0">
              <a:buNone/>
            </a:pPr>
            <a:r>
              <a:rPr lang="en-US" dirty="0"/>
              <a:t>Date</a:t>
            </a:r>
          </a:p>
          <a:p>
            <a:pPr marL="0" indent="0">
              <a:buNone/>
            </a:pPr>
            <a:r>
              <a:rPr lang="en-US" dirty="0" smtClean="0"/>
              <a:t>____</a:t>
            </a:r>
            <a:endParaRPr lang="en-US" dirty="0"/>
          </a:p>
          <a:p>
            <a:pPr marL="0" indent="0">
              <a:buNone/>
            </a:pPr>
            <a:r>
              <a:rPr lang="en-US" dirty="0"/>
              <a:t>____</a:t>
            </a:r>
          </a:p>
          <a:p>
            <a:pPr marL="0" indent="0">
              <a:buNone/>
            </a:pPr>
            <a:r>
              <a:rPr lang="en-US" dirty="0"/>
              <a:t>____</a:t>
            </a:r>
          </a:p>
          <a:p>
            <a:pPr marL="0" indent="0">
              <a:buNone/>
            </a:pPr>
            <a:r>
              <a:rPr lang="en-US" smtClean="0"/>
              <a:t>Dear Sir/Madam</a:t>
            </a:r>
            <a:endParaRPr lang="en-US" dirty="0"/>
          </a:p>
          <a:p>
            <a:pPr marL="0" indent="0">
              <a:buNone/>
            </a:pPr>
            <a:r>
              <a:rPr lang="en-US" dirty="0"/>
              <a:t>Sub:__________</a:t>
            </a:r>
          </a:p>
          <a:p>
            <a:pPr marL="0" indent="0">
              <a:buNone/>
            </a:pPr>
            <a:r>
              <a:rPr lang="en-US" dirty="0"/>
              <a:t>Ref:__________(optional)</a:t>
            </a:r>
          </a:p>
          <a:p>
            <a:pPr marL="0" indent="0">
              <a:buNone/>
            </a:pPr>
            <a:r>
              <a:rPr lang="en-US" dirty="0"/>
              <a:t>Body of the message     	_____________________________________ </a:t>
            </a:r>
          </a:p>
          <a:p>
            <a:pPr marL="0" indent="0">
              <a:buNone/>
            </a:pPr>
            <a:r>
              <a:rPr lang="en-US" dirty="0"/>
              <a:t>__________________________________________________________</a:t>
            </a:r>
          </a:p>
          <a:p>
            <a:pPr marL="0" indent="0">
              <a:buNone/>
            </a:pPr>
            <a:r>
              <a:rPr lang="en-US" dirty="0"/>
              <a:t>__________________________________________________________</a:t>
            </a:r>
          </a:p>
          <a:p>
            <a:pPr marL="0" indent="0">
              <a:buNone/>
            </a:pPr>
            <a:endParaRPr lang="en-US" dirty="0"/>
          </a:p>
          <a:p>
            <a:pPr marL="0" indent="0">
              <a:buNone/>
            </a:pPr>
            <a:r>
              <a:rPr lang="en-US" dirty="0"/>
              <a:t>Yours sincerely</a:t>
            </a:r>
          </a:p>
          <a:p>
            <a:pPr marL="0" indent="0">
              <a:buNone/>
            </a:pPr>
            <a:r>
              <a:rPr lang="en-US" dirty="0"/>
              <a:t>Signature</a:t>
            </a:r>
            <a:endParaRPr lang="en-IN" dirty="0"/>
          </a:p>
          <a:p>
            <a:pPr marL="0" indent="0">
              <a:buNone/>
            </a:pPr>
            <a:endParaRPr lang="en-IN" dirty="0"/>
          </a:p>
        </p:txBody>
      </p:sp>
    </p:spTree>
    <p:extLst>
      <p:ext uri="{BB962C8B-B14F-4D97-AF65-F5344CB8AC3E}">
        <p14:creationId xmlns:p14="http://schemas.microsoft.com/office/powerpoint/2010/main" val="3882548970"/>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Business letters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914400"/>
            <a:ext cx="5562599" cy="5638800"/>
          </a:xfrm>
        </p:spPr>
      </p:pic>
    </p:spTree>
    <p:extLst>
      <p:ext uri="{BB962C8B-B14F-4D97-AF65-F5344CB8AC3E}">
        <p14:creationId xmlns:p14="http://schemas.microsoft.com/office/powerpoint/2010/main" val="6421738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482634"/>
            <a:ext cx="4267200" cy="4572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432560"/>
            <a:ext cx="3657600" cy="4572000"/>
          </a:xfrm>
          <a:prstGeom prst="rect">
            <a:avLst/>
          </a:prstGeom>
        </p:spPr>
      </p:pic>
    </p:spTree>
    <p:extLst>
      <p:ext uri="{BB962C8B-B14F-4D97-AF65-F5344CB8AC3E}">
        <p14:creationId xmlns:p14="http://schemas.microsoft.com/office/powerpoint/2010/main" val="150261844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Exemplary Letters</a:t>
            </a:r>
            <a:endParaRPr lang="en-IN" dirty="0"/>
          </a:p>
        </p:txBody>
      </p:sp>
      <p:sp>
        <p:nvSpPr>
          <p:cNvPr id="3" name="Content Placeholder 2"/>
          <p:cNvSpPr>
            <a:spLocks noGrp="1"/>
          </p:cNvSpPr>
          <p:nvPr>
            <p:ph idx="1"/>
          </p:nvPr>
        </p:nvSpPr>
        <p:spPr>
          <a:ln>
            <a:solidFill>
              <a:schemeClr val="accent1"/>
            </a:solidFill>
          </a:ln>
        </p:spPr>
        <p:txBody>
          <a:bodyPr>
            <a:normAutofit fontScale="77500" lnSpcReduction="20000"/>
          </a:bodyPr>
          <a:lstStyle/>
          <a:p>
            <a:pPr marL="0" indent="0">
              <a:buNone/>
            </a:pPr>
            <a:r>
              <a:rPr lang="en-US" dirty="0"/>
              <a:t>Dear Friend,</a:t>
            </a:r>
            <a:br>
              <a:rPr lang="en-US" dirty="0"/>
            </a:br>
            <a:r>
              <a:rPr lang="en-US" dirty="0"/>
              <a:t/>
            </a:r>
            <a:br>
              <a:rPr lang="en-US" dirty="0"/>
            </a:br>
            <a:r>
              <a:rPr lang="en-US" dirty="0"/>
              <a:t>Friends have been urging me to write to you for the sake of humanity. But I have resisted their request, because of the feeling that any letter from me would be an impertinence. Something tells me that I must not calculate and that I must make my appeal for whatever it may be worth.</a:t>
            </a:r>
            <a:br>
              <a:rPr lang="en-US" dirty="0"/>
            </a:br>
            <a:r>
              <a:rPr lang="en-US" dirty="0"/>
              <a:t/>
            </a:r>
            <a:br>
              <a:rPr lang="en-US" dirty="0"/>
            </a:br>
            <a:r>
              <a:rPr lang="en-US" dirty="0"/>
              <a:t>It is quite clear that you are today the one person in the world who can prevent a war which may reduce humanity to a savage state. Must you pay that price for an object however worthy it may appear to you to be? Will you listen to the appeal of one who has deliberately shunned the method of war not without considerable success? Any way I anticipate your forgiveness, if I have erred in writing to you.</a:t>
            </a:r>
            <a:endParaRPr lang="en-IN" dirty="0"/>
          </a:p>
          <a:p>
            <a:pPr marL="0" indent="0">
              <a:buNone/>
            </a:pPr>
            <a:r>
              <a:rPr lang="en-US" dirty="0"/>
              <a:t>My letter has become too long, so I must stop here. If I have said anything which appears to you to be erroneous, I hope you will pardon me. I know you always like people to speak frankly and openly. That is what emboldened me in writing this frank and long </a:t>
            </a:r>
            <a:r>
              <a:rPr lang="en-US" dirty="0" smtClean="0"/>
              <a:t>letter</a:t>
            </a:r>
            <a:r>
              <a:rPr lang="en-US" dirty="0"/>
              <a:t>									</a:t>
            </a:r>
            <a:endParaRPr lang="en-US" dirty="0" smtClean="0"/>
          </a:p>
          <a:p>
            <a:pPr marL="0" indent="0">
              <a:buNone/>
            </a:pPr>
            <a:r>
              <a:rPr lang="en-US" dirty="0"/>
              <a:t>	</a:t>
            </a:r>
            <a:r>
              <a:rPr lang="en-US" dirty="0" smtClean="0"/>
              <a:t>					With </a:t>
            </a:r>
            <a:r>
              <a:rPr lang="en-US" dirty="0"/>
              <a:t>respectful </a:t>
            </a:r>
            <a:r>
              <a:rPr lang="en-US" dirty="0" err="1"/>
              <a:t>Pranams</a:t>
            </a:r>
            <a:endParaRPr lang="en-IN" dirty="0"/>
          </a:p>
          <a:p>
            <a:pPr marL="0" indent="0">
              <a:buNone/>
            </a:pPr>
            <a:endParaRPr lang="en-IN" dirty="0"/>
          </a:p>
        </p:txBody>
      </p:sp>
    </p:spTree>
    <p:extLst>
      <p:ext uri="{BB962C8B-B14F-4D97-AF65-F5344CB8AC3E}">
        <p14:creationId xmlns:p14="http://schemas.microsoft.com/office/powerpoint/2010/main" val="17598455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IN" dirty="0"/>
          </a:p>
        </p:txBody>
      </p:sp>
      <p:sp>
        <p:nvSpPr>
          <p:cNvPr id="3" name="Content Placeholder 2"/>
          <p:cNvSpPr>
            <a:spLocks noGrp="1"/>
          </p:cNvSpPr>
          <p:nvPr>
            <p:ph idx="1"/>
          </p:nvPr>
        </p:nvSpPr>
        <p:spPr>
          <a:ln>
            <a:solidFill>
              <a:schemeClr val="accent1"/>
            </a:solidFill>
          </a:ln>
        </p:spPr>
        <p:txBody>
          <a:bodyPr>
            <a:normAutofit lnSpcReduction="10000"/>
          </a:bodyPr>
          <a:lstStyle/>
          <a:p>
            <a:pPr marL="0" indent="0">
              <a:buNone/>
            </a:pPr>
            <a:r>
              <a:rPr lang="en-US" dirty="0"/>
              <a:t>I have yours of 31st march as also the previous one. You are quite frank and I like your letters for the clear enunciation of your views.</a:t>
            </a:r>
            <a:br>
              <a:rPr lang="en-US" dirty="0"/>
            </a:br>
            <a:r>
              <a:rPr lang="en-US" dirty="0"/>
              <a:t/>
            </a:r>
            <a:br>
              <a:rPr lang="en-US" dirty="0"/>
            </a:br>
            <a:r>
              <a:rPr lang="en-US" dirty="0"/>
              <a:t>The view you express seem to be so diametrically opposed to those of the others and my own that I do not see any possibility of bridging them. I think that such school of thought should be able to put forth its views before the country without any mixture. And if this is honestly done, I do not see why there should be any bitterness engaging in civil war.</a:t>
            </a:r>
            <a:endParaRPr lang="en-IN" dirty="0"/>
          </a:p>
          <a:p>
            <a:pPr marL="0" indent="0">
              <a:buNone/>
            </a:pPr>
            <a:r>
              <a:rPr lang="en-US" dirty="0"/>
              <a:t>Though we have discussed sharp differences of opinion between us, I am quite sure that our private relations will not suffer in the least. If they are from the heart, I believe they are, they will bear the strain of these differences.</a:t>
            </a:r>
            <a:endParaRPr lang="en-IN" dirty="0"/>
          </a:p>
          <a:p>
            <a:pPr marL="0" indent="0">
              <a:buNone/>
            </a:pPr>
            <a:endParaRPr lang="en-IN" dirty="0"/>
          </a:p>
        </p:txBody>
      </p:sp>
    </p:spTree>
    <p:extLst>
      <p:ext uri="{BB962C8B-B14F-4D97-AF65-F5344CB8AC3E}">
        <p14:creationId xmlns:p14="http://schemas.microsoft.com/office/powerpoint/2010/main" val="19518185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IN" dirty="0"/>
          </a:p>
        </p:txBody>
      </p:sp>
      <p:sp>
        <p:nvSpPr>
          <p:cNvPr id="3" name="Content Placeholder 2"/>
          <p:cNvSpPr>
            <a:spLocks noGrp="1"/>
          </p:cNvSpPr>
          <p:nvPr>
            <p:ph idx="1"/>
          </p:nvPr>
        </p:nvSpPr>
        <p:spPr>
          <a:ln>
            <a:solidFill>
              <a:schemeClr val="accent1"/>
            </a:solidFill>
          </a:ln>
        </p:spPr>
        <p:txBody>
          <a:bodyPr>
            <a:normAutofit fontScale="62500" lnSpcReduction="20000"/>
          </a:bodyPr>
          <a:lstStyle/>
          <a:p>
            <a:pPr marL="0" indent="0">
              <a:buNone/>
            </a:pPr>
            <a:r>
              <a:rPr lang="en-IN" dirty="0"/>
              <a:t>March (?) 1820 </a:t>
            </a:r>
          </a:p>
          <a:p>
            <a:pPr marL="0" indent="0">
              <a:buNone/>
            </a:pPr>
            <a:r>
              <a:rPr lang="en-IN" dirty="0"/>
              <a:t>Sweetest Fanny,</a:t>
            </a:r>
          </a:p>
          <a:p>
            <a:pPr marL="0" indent="0" algn="just">
              <a:buNone/>
            </a:pPr>
            <a:r>
              <a:rPr lang="en-IN" dirty="0"/>
              <a:t>You fear, sometimes, I do not love you so much as you wish? My dear Girl I love you ever and ever and without reserve. The more I have known you the more have I </a:t>
            </a:r>
            <a:r>
              <a:rPr lang="en-IN" dirty="0" err="1"/>
              <a:t>lov'd</a:t>
            </a:r>
            <a:r>
              <a:rPr lang="en-IN" dirty="0"/>
              <a:t>. In every way - even my jealousies have been agonies of Love, in the hottest fit I ever had I would have died for you. I have </a:t>
            </a:r>
            <a:r>
              <a:rPr lang="en-IN" dirty="0" err="1"/>
              <a:t>vex'd</a:t>
            </a:r>
            <a:r>
              <a:rPr lang="en-IN" dirty="0"/>
              <a:t> you too much. But for Love! Can I help it? You are always new. The last of your kisses was ever the sweetest; the last smile the brightest; the last movement the </a:t>
            </a:r>
            <a:r>
              <a:rPr lang="en-IN" dirty="0" err="1"/>
              <a:t>gracefullest</a:t>
            </a:r>
            <a:r>
              <a:rPr lang="en-IN" dirty="0"/>
              <a:t>. When you </a:t>
            </a:r>
            <a:r>
              <a:rPr lang="en-IN" dirty="0" err="1"/>
              <a:t>pass'd</a:t>
            </a:r>
            <a:r>
              <a:rPr lang="en-IN" dirty="0"/>
              <a:t> my window .home yesterday, I was </a:t>
            </a:r>
            <a:r>
              <a:rPr lang="en-IN" dirty="0" err="1"/>
              <a:t>fill'd</a:t>
            </a:r>
            <a:r>
              <a:rPr lang="en-IN" dirty="0"/>
              <a:t> with as much admiration as if I had then seen you for the first time. You uttered a half complaint once that I only </a:t>
            </a:r>
            <a:r>
              <a:rPr lang="en-IN" dirty="0" err="1"/>
              <a:t>lov'd</a:t>
            </a:r>
            <a:r>
              <a:rPr lang="en-IN" dirty="0"/>
              <a:t> your Beauty. Have I nothing else then to love in you but that? Do not I see a heart naturally </a:t>
            </a:r>
            <a:r>
              <a:rPr lang="en-IN" dirty="0" err="1"/>
              <a:t>furnish'd</a:t>
            </a:r>
            <a:r>
              <a:rPr lang="en-IN" dirty="0"/>
              <a:t> with wings imprison itself with me? No ill prospect has been able .to turn your thoughts a moment from me. This perhaps should be as much a subject of sorrow as joy - but I will not talk of that. Even if you did not love me I could not help an entire devotion to you: how much more deeply then must I feel for you knowing you love me. My Mind has been the most discontented and restless one that ever was put into a body too small for it. I never felt my Mind repose upon anything with complete and undistracted enjoyment - upon no person but you. When you are in the room my thoughts never fly out of window: you always concentrate my whole senses. The anxiety shown about our Loves in your last note is an immense pleasure to me: however you must not suffer such speculations to molest you any more: nor will I any more believe you can have the least pique against me. Brown is gone out - but here is </a:t>
            </a:r>
            <a:r>
              <a:rPr lang="en-IN" dirty="0" err="1"/>
              <a:t>Mrs.</a:t>
            </a:r>
            <a:r>
              <a:rPr lang="en-IN" dirty="0"/>
              <a:t> Wylie - when she is gone I shall be awake for you. - Remembrances to your Mother.</a:t>
            </a:r>
          </a:p>
          <a:p>
            <a:pPr marL="0" indent="0">
              <a:buNone/>
            </a:pPr>
            <a:r>
              <a:rPr lang="en-IN" dirty="0"/>
              <a:t>Your affectionate</a:t>
            </a:r>
          </a:p>
          <a:p>
            <a:pPr marL="0" indent="0">
              <a:buNone/>
            </a:pPr>
            <a:r>
              <a:rPr lang="en-IN" dirty="0"/>
              <a:t>J. Keats.</a:t>
            </a:r>
          </a:p>
          <a:p>
            <a:pPr marL="0" indent="0">
              <a:buNone/>
            </a:pPr>
            <a:endParaRPr lang="en-IN" dirty="0"/>
          </a:p>
        </p:txBody>
      </p:sp>
    </p:spTree>
    <p:extLst>
      <p:ext uri="{BB962C8B-B14F-4D97-AF65-F5344CB8AC3E}">
        <p14:creationId xmlns:p14="http://schemas.microsoft.com/office/powerpoint/2010/main" val="41243901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IN" dirty="0"/>
          </a:p>
        </p:txBody>
      </p:sp>
      <p:sp>
        <p:nvSpPr>
          <p:cNvPr id="3" name="Content Placeholder 2"/>
          <p:cNvSpPr>
            <a:spLocks noGrp="1"/>
          </p:cNvSpPr>
          <p:nvPr>
            <p:ph idx="1"/>
          </p:nvPr>
        </p:nvSpPr>
        <p:spPr>
          <a:ln>
            <a:solidFill>
              <a:schemeClr val="accent1"/>
            </a:solidFill>
          </a:ln>
        </p:spPr>
        <p:txBody>
          <a:bodyPr>
            <a:normAutofit fontScale="85000" lnSpcReduction="10000"/>
          </a:bodyPr>
          <a:lstStyle/>
          <a:p>
            <a:pPr marL="0" indent="0">
              <a:buNone/>
            </a:pPr>
            <a:r>
              <a:rPr lang="en-IN" dirty="0"/>
              <a:t>Dear Fanny</a:t>
            </a:r>
          </a:p>
          <a:p>
            <a:pPr marL="0" indent="0">
              <a:buNone/>
            </a:pPr>
            <a:r>
              <a:rPr lang="en-IN" dirty="0"/>
              <a:t>It is with deep grief that I learn of the death of your kind and brave Father; and, especially, that it is affecting your young heart beyond what is common in such cases. In this sad world of ours, sorrow comes to all; and, to the young, it comes with bitterest agony, because it takes them unawares. The older have learned to ever expect it. I am anxious to afford some alleviation of your present distress. Perfect relief is not possible, except with time. You can not now realize that you will ever feel better. Is not this so? And yet it is a mistake. You are sure to be happy again. To know this, which is certainly true, will make you some less miserable now. I have had experience enough to know what I say; and you need only to believe it, to feel better at once. The memory of your dear Father, instead of an agony, will yet be a sad sweet feeling in your heart, of a purer and holier sort than you have known before.</a:t>
            </a:r>
          </a:p>
          <a:p>
            <a:pPr marL="0" indent="0">
              <a:buNone/>
            </a:pPr>
            <a:r>
              <a:rPr lang="en-IN" dirty="0"/>
              <a:t>Please present my kind regards to your afflicted mother.</a:t>
            </a:r>
          </a:p>
          <a:p>
            <a:pPr marL="0" indent="0">
              <a:buNone/>
            </a:pPr>
            <a:r>
              <a:rPr lang="en-IN" dirty="0"/>
              <a:t>Your sincere friend</a:t>
            </a:r>
          </a:p>
          <a:p>
            <a:pPr marL="0" indent="0">
              <a:buNone/>
            </a:pPr>
            <a:endParaRPr lang="en-IN" dirty="0"/>
          </a:p>
        </p:txBody>
      </p:sp>
    </p:spTree>
    <p:extLst>
      <p:ext uri="{BB962C8B-B14F-4D97-AF65-F5344CB8AC3E}">
        <p14:creationId xmlns:p14="http://schemas.microsoft.com/office/powerpoint/2010/main" val="21782138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IN" dirty="0"/>
          </a:p>
        </p:txBody>
      </p:sp>
      <p:sp>
        <p:nvSpPr>
          <p:cNvPr id="3" name="Content Placeholder 2"/>
          <p:cNvSpPr>
            <a:spLocks noGrp="1"/>
          </p:cNvSpPr>
          <p:nvPr>
            <p:ph idx="1"/>
          </p:nvPr>
        </p:nvSpPr>
        <p:spPr>
          <a:xfrm>
            <a:off x="457200" y="1447800"/>
            <a:ext cx="8229600" cy="4876800"/>
          </a:xfrm>
          <a:ln>
            <a:solidFill>
              <a:schemeClr val="accent1"/>
            </a:solidFill>
          </a:ln>
        </p:spPr>
        <p:txBody>
          <a:bodyPr>
            <a:normAutofit fontScale="25000" lnSpcReduction="20000"/>
          </a:bodyPr>
          <a:lstStyle/>
          <a:p>
            <a:pPr marL="0" indent="0">
              <a:lnSpc>
                <a:spcPct val="120000"/>
              </a:lnSpc>
              <a:buNone/>
            </a:pPr>
            <a:r>
              <a:rPr lang="en-IN" sz="6400" dirty="0"/>
              <a:t>Respected Teacher,</a:t>
            </a:r>
          </a:p>
          <a:p>
            <a:pPr marL="0" indent="0">
              <a:lnSpc>
                <a:spcPct val="120000"/>
              </a:lnSpc>
              <a:buNone/>
            </a:pPr>
            <a:endParaRPr lang="en-IN" sz="6400" dirty="0"/>
          </a:p>
          <a:p>
            <a:pPr marL="0" indent="0">
              <a:lnSpc>
                <a:spcPct val="120000"/>
              </a:lnSpc>
              <a:buNone/>
            </a:pPr>
            <a:r>
              <a:rPr lang="en-IN" sz="6400" dirty="0"/>
              <a:t>My son will have to learn I know that all men are not just, all men are not true. But teach him also that for every scoundrel there is a hero; that for every selfish politician, there is a dedicated leader. Teach him that for every enemy there is a friend.</a:t>
            </a:r>
          </a:p>
          <a:p>
            <a:pPr marL="0" indent="0">
              <a:lnSpc>
                <a:spcPct val="120000"/>
              </a:lnSpc>
              <a:buNone/>
            </a:pPr>
            <a:r>
              <a:rPr lang="en-IN" sz="6400" dirty="0" smtClean="0"/>
              <a:t>It </a:t>
            </a:r>
            <a:r>
              <a:rPr lang="en-IN" sz="6400" dirty="0"/>
              <a:t>will take time, I know; but teach him, if you can, that a dollar earned is far more valuable than five found.</a:t>
            </a:r>
          </a:p>
          <a:p>
            <a:pPr marL="0" indent="0">
              <a:lnSpc>
                <a:spcPct val="120000"/>
              </a:lnSpc>
              <a:buNone/>
            </a:pPr>
            <a:r>
              <a:rPr lang="en-IN" sz="6400" dirty="0" smtClean="0"/>
              <a:t>Teach </a:t>
            </a:r>
            <a:r>
              <a:rPr lang="en-IN" sz="6400" dirty="0"/>
              <a:t>him to learn to lose and also to enjoy winning.</a:t>
            </a:r>
          </a:p>
          <a:p>
            <a:pPr marL="0" indent="0">
              <a:lnSpc>
                <a:spcPct val="120000"/>
              </a:lnSpc>
              <a:buNone/>
            </a:pPr>
            <a:r>
              <a:rPr lang="en-IN" sz="6400" dirty="0" smtClean="0"/>
              <a:t>Steer </a:t>
            </a:r>
            <a:r>
              <a:rPr lang="en-IN" sz="6400" dirty="0"/>
              <a:t>him away from envy, if you can.</a:t>
            </a:r>
          </a:p>
          <a:p>
            <a:pPr marL="0" indent="0">
              <a:lnSpc>
                <a:spcPct val="120000"/>
              </a:lnSpc>
              <a:buNone/>
            </a:pPr>
            <a:r>
              <a:rPr lang="en-IN" sz="6400" dirty="0" smtClean="0"/>
              <a:t>Teach </a:t>
            </a:r>
            <a:r>
              <a:rPr lang="en-IN" sz="6400" dirty="0"/>
              <a:t>him the secret of quite laughter. Let him learn early that the bullies are the easiest to tick.</a:t>
            </a:r>
          </a:p>
          <a:p>
            <a:pPr marL="0" indent="0">
              <a:lnSpc>
                <a:spcPct val="120000"/>
              </a:lnSpc>
              <a:buNone/>
            </a:pPr>
            <a:r>
              <a:rPr lang="en-IN" sz="6400" dirty="0" smtClean="0"/>
              <a:t>Teach </a:t>
            </a:r>
            <a:r>
              <a:rPr lang="en-IN" sz="6400" dirty="0"/>
              <a:t>him, if you can, the wonder of books.. but also give him quiet time to ponder over the eternal mystery of birds in the sky, bees in the sun, and flowers on a green hill –side.</a:t>
            </a:r>
          </a:p>
          <a:p>
            <a:pPr marL="0" indent="0">
              <a:lnSpc>
                <a:spcPct val="120000"/>
              </a:lnSpc>
              <a:buNone/>
            </a:pPr>
            <a:r>
              <a:rPr lang="en-IN" sz="6400" dirty="0"/>
              <a:t>In school teach him it is far more honourable to fail than to cheat.</a:t>
            </a:r>
          </a:p>
          <a:p>
            <a:pPr marL="0" indent="0">
              <a:lnSpc>
                <a:spcPct val="120000"/>
              </a:lnSpc>
              <a:buNone/>
            </a:pPr>
            <a:r>
              <a:rPr lang="en-IN" sz="6400" dirty="0"/>
              <a:t>Teach him to have faith in his own ideas, even if every one tells him they are wrong.</a:t>
            </a:r>
          </a:p>
          <a:p>
            <a:pPr marL="0" indent="0">
              <a:lnSpc>
                <a:spcPct val="120000"/>
              </a:lnSpc>
              <a:buNone/>
            </a:pPr>
            <a:r>
              <a:rPr lang="en-IN" sz="6400" dirty="0"/>
              <a:t>Teach him to be gentle with gentle people and tough with the tough.</a:t>
            </a:r>
          </a:p>
          <a:p>
            <a:pPr marL="0" indent="0">
              <a:lnSpc>
                <a:spcPct val="120000"/>
              </a:lnSpc>
              <a:buNone/>
            </a:pPr>
            <a:r>
              <a:rPr lang="en-IN" sz="6400" dirty="0"/>
              <a:t>Try to give my son the strength not to follow the crowd when every one is getting on the bandwagon.</a:t>
            </a:r>
          </a:p>
          <a:p>
            <a:pPr marL="0" indent="0">
              <a:lnSpc>
                <a:spcPct val="120000"/>
              </a:lnSpc>
              <a:buNone/>
            </a:pPr>
            <a:endParaRPr lang="en-IN" sz="6400" dirty="0"/>
          </a:p>
          <a:p>
            <a:pPr marL="0" indent="0">
              <a:buNone/>
            </a:pPr>
            <a:endParaRPr lang="en-IN" dirty="0"/>
          </a:p>
        </p:txBody>
      </p:sp>
    </p:spTree>
    <p:extLst>
      <p:ext uri="{BB962C8B-B14F-4D97-AF65-F5344CB8AC3E}">
        <p14:creationId xmlns:p14="http://schemas.microsoft.com/office/powerpoint/2010/main" val="270177090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IN" dirty="0"/>
          </a:p>
        </p:txBody>
      </p:sp>
      <p:sp>
        <p:nvSpPr>
          <p:cNvPr id="3" name="Content Placeholder 2"/>
          <p:cNvSpPr>
            <a:spLocks noGrp="1"/>
          </p:cNvSpPr>
          <p:nvPr>
            <p:ph idx="1"/>
          </p:nvPr>
        </p:nvSpPr>
        <p:spPr>
          <a:xfrm>
            <a:off x="457200" y="1524000"/>
            <a:ext cx="8229600" cy="4724400"/>
          </a:xfrm>
          <a:ln>
            <a:solidFill>
              <a:schemeClr val="accent1"/>
            </a:solidFill>
          </a:ln>
        </p:spPr>
        <p:txBody>
          <a:bodyPr>
            <a:normAutofit fontScale="32500" lnSpcReduction="20000"/>
          </a:bodyPr>
          <a:lstStyle/>
          <a:p>
            <a:pPr marL="0" indent="0">
              <a:lnSpc>
                <a:spcPct val="120000"/>
              </a:lnSpc>
              <a:buNone/>
            </a:pPr>
            <a:r>
              <a:rPr lang="en-IN" sz="5600" dirty="0" smtClean="0"/>
              <a:t>Teach </a:t>
            </a:r>
            <a:r>
              <a:rPr lang="en-IN" sz="5600" dirty="0"/>
              <a:t>him to listen to all men but teach him also to filter all he hears on a screen of truth and take only the good that comes through.</a:t>
            </a:r>
          </a:p>
          <a:p>
            <a:pPr marL="0" indent="0">
              <a:lnSpc>
                <a:spcPct val="120000"/>
              </a:lnSpc>
              <a:buNone/>
            </a:pPr>
            <a:r>
              <a:rPr lang="en-IN" sz="5600" dirty="0" smtClean="0"/>
              <a:t>Teach </a:t>
            </a:r>
            <a:r>
              <a:rPr lang="en-IN" sz="5600" dirty="0"/>
              <a:t>him, if you can, how to laugh when he is sad. Teach him there is no shame in tears. Teach him to scoff at cynics and to beware of too much sweetness.</a:t>
            </a:r>
          </a:p>
          <a:p>
            <a:pPr marL="0" indent="0">
              <a:lnSpc>
                <a:spcPct val="120000"/>
              </a:lnSpc>
              <a:buNone/>
            </a:pPr>
            <a:r>
              <a:rPr lang="en-IN" sz="5600" dirty="0" smtClean="0"/>
              <a:t>Teach </a:t>
            </a:r>
            <a:r>
              <a:rPr lang="en-IN" sz="5600" dirty="0"/>
              <a:t>him to sell his brawn and brain to the highest bidders; but never to put a price tag on his heart and soul.</a:t>
            </a:r>
          </a:p>
          <a:p>
            <a:pPr marL="0" indent="0">
              <a:lnSpc>
                <a:spcPct val="120000"/>
              </a:lnSpc>
              <a:buNone/>
            </a:pPr>
            <a:r>
              <a:rPr lang="en-IN" sz="5600" dirty="0" smtClean="0"/>
              <a:t>Teach </a:t>
            </a:r>
            <a:r>
              <a:rPr lang="en-IN" sz="5600" dirty="0"/>
              <a:t>him to close his ears to a howling mob… and to stand and fight if he thinks he’s right.</a:t>
            </a:r>
          </a:p>
          <a:p>
            <a:pPr marL="0" indent="0">
              <a:lnSpc>
                <a:spcPct val="120000"/>
              </a:lnSpc>
              <a:buNone/>
            </a:pPr>
            <a:r>
              <a:rPr lang="en-IN" sz="5600" dirty="0" smtClean="0"/>
              <a:t>Treat </a:t>
            </a:r>
            <a:r>
              <a:rPr lang="en-IN" sz="5600" dirty="0"/>
              <a:t>him gently; but do not cuddle him because only the test of fire makes fine steel.</a:t>
            </a:r>
          </a:p>
          <a:p>
            <a:pPr marL="0" indent="0">
              <a:lnSpc>
                <a:spcPct val="120000"/>
              </a:lnSpc>
              <a:buNone/>
            </a:pPr>
            <a:r>
              <a:rPr lang="en-IN" sz="5600" dirty="0" smtClean="0"/>
              <a:t>Let </a:t>
            </a:r>
            <a:r>
              <a:rPr lang="en-IN" sz="5600" dirty="0"/>
              <a:t>him have the courage to be impatient, let him have the patience to be brave. Teach him always to have sublime faith in himself because then he will always have sublime faith in mankind.</a:t>
            </a:r>
          </a:p>
          <a:p>
            <a:pPr marL="0" indent="0">
              <a:lnSpc>
                <a:spcPct val="120000"/>
              </a:lnSpc>
              <a:buNone/>
            </a:pPr>
            <a:r>
              <a:rPr lang="en-IN" sz="5600" dirty="0" smtClean="0"/>
              <a:t>This </a:t>
            </a:r>
            <a:r>
              <a:rPr lang="en-IN" sz="5600" dirty="0"/>
              <a:t>is a big order; but see what you can do. He is such a fine little fellow, my son</a:t>
            </a:r>
            <a:r>
              <a:rPr lang="en-IN" sz="5600" dirty="0" smtClean="0"/>
              <a:t>.</a:t>
            </a:r>
            <a:endParaRPr lang="en-IN" sz="5600" dirty="0"/>
          </a:p>
          <a:p>
            <a:pPr marL="0" indent="0">
              <a:lnSpc>
                <a:spcPct val="120000"/>
              </a:lnSpc>
              <a:buNone/>
            </a:pPr>
            <a:endParaRPr lang="en-IN" sz="5600" dirty="0" smtClean="0"/>
          </a:p>
          <a:p>
            <a:pPr marL="0" indent="0">
              <a:lnSpc>
                <a:spcPct val="120000"/>
              </a:lnSpc>
              <a:buNone/>
            </a:pPr>
            <a:r>
              <a:rPr lang="en-IN" sz="5600" dirty="0" smtClean="0"/>
              <a:t>Abraham </a:t>
            </a:r>
            <a:r>
              <a:rPr lang="en-IN" sz="5600" dirty="0"/>
              <a:t>Lincoln.</a:t>
            </a:r>
          </a:p>
          <a:p>
            <a:pPr marL="0" indent="0">
              <a:buNone/>
            </a:pPr>
            <a:endParaRPr lang="en-IN" dirty="0"/>
          </a:p>
        </p:txBody>
      </p:sp>
    </p:spTree>
    <p:extLst>
      <p:ext uri="{BB962C8B-B14F-4D97-AF65-F5344CB8AC3E}">
        <p14:creationId xmlns:p14="http://schemas.microsoft.com/office/powerpoint/2010/main" val="2954951725"/>
      </p:ext>
    </p:extLst>
  </p:cSld>
  <p:clrMapOvr>
    <a:masterClrMapping/>
  </p:clrMapOvr>
  <p:transition spd="slow">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143000"/>
            <a:ext cx="6629400" cy="4800600"/>
          </a:xfrm>
        </p:spPr>
      </p:pic>
    </p:spTree>
    <p:extLst>
      <p:ext uri="{BB962C8B-B14F-4D97-AF65-F5344CB8AC3E}">
        <p14:creationId xmlns:p14="http://schemas.microsoft.com/office/powerpoint/2010/main" val="127910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letters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69844292"/>
              </p:ext>
            </p:extLst>
          </p:nvPr>
        </p:nvGraphicFramePr>
        <p:xfrm>
          <a:off x="457200" y="1447800"/>
          <a:ext cx="8229600" cy="2971800"/>
        </p:xfrm>
        <a:graphic>
          <a:graphicData uri="http://schemas.openxmlformats.org/drawingml/2006/table">
            <a:tbl>
              <a:tblPr firstRow="1" bandRow="1">
                <a:tableStyleId>{5C22544A-7EE6-4342-B048-85BDC9FD1C3A}</a:tableStyleId>
              </a:tblPr>
              <a:tblGrid>
                <a:gridCol w="4114800"/>
                <a:gridCol w="4114800"/>
              </a:tblGrid>
              <a:tr h="742950">
                <a:tc>
                  <a:txBody>
                    <a:bodyPr/>
                    <a:lstStyle/>
                    <a:p>
                      <a:pPr algn="ctr"/>
                      <a:r>
                        <a:rPr lang="en-US" dirty="0" smtClean="0"/>
                        <a:t>Formal</a:t>
                      </a:r>
                      <a:endParaRPr lang="en-IN" dirty="0"/>
                    </a:p>
                  </a:txBody>
                  <a:tcPr/>
                </a:tc>
                <a:tc>
                  <a:txBody>
                    <a:bodyPr/>
                    <a:lstStyle/>
                    <a:p>
                      <a:pPr algn="ctr"/>
                      <a:r>
                        <a:rPr lang="en-US" dirty="0" smtClean="0"/>
                        <a:t>Informal</a:t>
                      </a:r>
                      <a:endParaRPr lang="en-IN" dirty="0"/>
                    </a:p>
                  </a:txBody>
                  <a:tcPr/>
                </a:tc>
              </a:tr>
              <a:tr h="742950">
                <a:tc>
                  <a:txBody>
                    <a:bodyPr/>
                    <a:lstStyle/>
                    <a:p>
                      <a:pPr algn="l"/>
                      <a:r>
                        <a:rPr lang="en-US" dirty="0" smtClean="0"/>
                        <a:t>Official/Professional</a:t>
                      </a:r>
                      <a:r>
                        <a:rPr lang="en-US" baseline="0" dirty="0" smtClean="0"/>
                        <a:t>/Political/Business</a:t>
                      </a:r>
                      <a:endParaRPr lang="en-IN" dirty="0"/>
                    </a:p>
                  </a:txBody>
                  <a:tcPr/>
                </a:tc>
                <a:tc>
                  <a:txBody>
                    <a:bodyPr/>
                    <a:lstStyle/>
                    <a:p>
                      <a:pPr algn="l"/>
                      <a:r>
                        <a:rPr lang="en-US" dirty="0" smtClean="0"/>
                        <a:t>Personal</a:t>
                      </a:r>
                      <a:endParaRPr lang="en-IN" dirty="0"/>
                    </a:p>
                  </a:txBody>
                  <a:tcPr/>
                </a:tc>
              </a:tr>
              <a:tr h="742950">
                <a:tc>
                  <a:txBody>
                    <a:bodyPr/>
                    <a:lstStyle/>
                    <a:p>
                      <a:pPr algn="l"/>
                      <a:r>
                        <a:rPr lang="en-US" dirty="0" smtClean="0"/>
                        <a:t>Adopts</a:t>
                      </a:r>
                      <a:r>
                        <a:rPr lang="en-US" baseline="0" dirty="0" smtClean="0"/>
                        <a:t> certain format</a:t>
                      </a:r>
                      <a:endParaRPr lang="en-IN" dirty="0"/>
                    </a:p>
                  </a:txBody>
                  <a:tcPr/>
                </a:tc>
                <a:tc>
                  <a:txBody>
                    <a:bodyPr/>
                    <a:lstStyle/>
                    <a:p>
                      <a:pPr algn="l"/>
                      <a:r>
                        <a:rPr lang="en-US" dirty="0" smtClean="0"/>
                        <a:t>No</a:t>
                      </a:r>
                      <a:r>
                        <a:rPr lang="en-US" baseline="0" dirty="0" smtClean="0"/>
                        <a:t> format </a:t>
                      </a:r>
                      <a:endParaRPr lang="en-IN" dirty="0"/>
                    </a:p>
                  </a:txBody>
                  <a:tcPr/>
                </a:tc>
              </a:tr>
              <a:tr h="742950">
                <a:tc>
                  <a:txBody>
                    <a:bodyPr/>
                    <a:lstStyle/>
                    <a:p>
                      <a:pPr algn="l"/>
                      <a:r>
                        <a:rPr lang="en-US" dirty="0" smtClean="0"/>
                        <a:t>Objective</a:t>
                      </a:r>
                      <a:endParaRPr lang="en-IN" dirty="0"/>
                    </a:p>
                  </a:txBody>
                  <a:tcPr/>
                </a:tc>
                <a:tc>
                  <a:txBody>
                    <a:bodyPr/>
                    <a:lstStyle/>
                    <a:p>
                      <a:pPr algn="l"/>
                      <a:r>
                        <a:rPr lang="en-US" dirty="0" smtClean="0"/>
                        <a:t>Subjective</a:t>
                      </a:r>
                      <a:endParaRPr lang="en-IN" dirty="0"/>
                    </a:p>
                  </a:txBody>
                  <a:tcPr/>
                </a:tc>
              </a:tr>
            </a:tbl>
          </a:graphicData>
        </a:graphic>
      </p:graphicFrame>
    </p:spTree>
    <p:extLst>
      <p:ext uri="{BB962C8B-B14F-4D97-AF65-F5344CB8AC3E}">
        <p14:creationId xmlns:p14="http://schemas.microsoft.com/office/powerpoint/2010/main" val="9117884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Kinds of formal letters based on the subject matters</a:t>
            </a:r>
            <a:endParaRPr lang="en-IN" dirty="0"/>
          </a:p>
        </p:txBody>
      </p:sp>
      <p:sp>
        <p:nvSpPr>
          <p:cNvPr id="3" name="Content Placeholder 2"/>
          <p:cNvSpPr>
            <a:spLocks noGrp="1"/>
          </p:cNvSpPr>
          <p:nvPr>
            <p:ph idx="1"/>
          </p:nvPr>
        </p:nvSpPr>
        <p:spPr/>
        <p:txBody>
          <a:bodyPr numCol="2">
            <a:normAutofit fontScale="85000" lnSpcReduction="20000"/>
          </a:bodyPr>
          <a:lstStyle/>
          <a:p>
            <a:r>
              <a:rPr lang="en-US" sz="3300" dirty="0" smtClean="0"/>
              <a:t>Order letter</a:t>
            </a:r>
          </a:p>
          <a:p>
            <a:r>
              <a:rPr lang="en-US" sz="3300" dirty="0" smtClean="0"/>
              <a:t>Enquiry letter or clarification letter</a:t>
            </a:r>
          </a:p>
          <a:p>
            <a:r>
              <a:rPr lang="en-US" sz="3300" dirty="0" smtClean="0"/>
              <a:t>Quotation letter</a:t>
            </a:r>
          </a:p>
          <a:p>
            <a:r>
              <a:rPr lang="en-US" sz="3300" dirty="0" smtClean="0"/>
              <a:t>Compliant letter</a:t>
            </a:r>
          </a:p>
          <a:p>
            <a:r>
              <a:rPr lang="en-US" sz="3300" dirty="0" smtClean="0"/>
              <a:t>Follow-up letter or reminder letter</a:t>
            </a:r>
          </a:p>
          <a:p>
            <a:r>
              <a:rPr lang="en-US" sz="3300" dirty="0" smtClean="0"/>
              <a:t>Acknowledgement letter</a:t>
            </a:r>
          </a:p>
          <a:p>
            <a:r>
              <a:rPr lang="en-US" sz="3300" dirty="0" smtClean="0"/>
              <a:t>Resignation letter</a:t>
            </a:r>
          </a:p>
          <a:p>
            <a:r>
              <a:rPr lang="en-US" sz="3300" dirty="0" smtClean="0"/>
              <a:t>Permission letter</a:t>
            </a:r>
          </a:p>
          <a:p>
            <a:r>
              <a:rPr lang="en-US" sz="3300" dirty="0" smtClean="0"/>
              <a:t>Acceptance letter</a:t>
            </a:r>
          </a:p>
          <a:p>
            <a:r>
              <a:rPr lang="en-US" sz="3300" dirty="0" smtClean="0"/>
              <a:t>Approval letter</a:t>
            </a:r>
          </a:p>
          <a:p>
            <a:r>
              <a:rPr lang="en-US" sz="3300" dirty="0" smtClean="0"/>
              <a:t>Rejection letter</a:t>
            </a:r>
          </a:p>
          <a:p>
            <a:r>
              <a:rPr lang="en-US" sz="3300" dirty="0" smtClean="0"/>
              <a:t>Cover letter</a:t>
            </a:r>
          </a:p>
          <a:p>
            <a:r>
              <a:rPr lang="en-US" sz="3300" dirty="0" smtClean="0"/>
              <a:t>Appointment letter</a:t>
            </a:r>
          </a:p>
          <a:p>
            <a:r>
              <a:rPr lang="en-US" sz="3300" dirty="0" smtClean="0"/>
              <a:t>Certification letter</a:t>
            </a:r>
          </a:p>
          <a:p>
            <a:r>
              <a:rPr lang="en-US" sz="3300" dirty="0" smtClean="0"/>
              <a:t>Recommendation letter</a:t>
            </a:r>
          </a:p>
          <a:p>
            <a:r>
              <a:rPr lang="en-US" sz="3300" dirty="0" smtClean="0"/>
              <a:t>Closure letter</a:t>
            </a:r>
          </a:p>
          <a:p>
            <a:pPr marL="0" indent="0">
              <a:buNone/>
            </a:pPr>
            <a:endParaRPr lang="en-IN" dirty="0"/>
          </a:p>
        </p:txBody>
      </p:sp>
    </p:spTree>
    <p:extLst>
      <p:ext uri="{BB962C8B-B14F-4D97-AF65-F5344CB8AC3E}">
        <p14:creationId xmlns:p14="http://schemas.microsoft.com/office/powerpoint/2010/main" val="378573871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Evolution of letter writing</a:t>
            </a:r>
            <a:endParaRPr lang="en-IN" dirty="0"/>
          </a:p>
        </p:txBody>
      </p:sp>
      <p:sp>
        <p:nvSpPr>
          <p:cNvPr id="3" name="Content Placeholder 2"/>
          <p:cNvSpPr>
            <a:spLocks noGrp="1"/>
          </p:cNvSpPr>
          <p:nvPr>
            <p:ph idx="1"/>
          </p:nvPr>
        </p:nvSpPr>
        <p:spPr/>
        <p:txBody>
          <a:bodyPr/>
          <a:lstStyle/>
          <a:p>
            <a:r>
              <a:rPr lang="en-US" dirty="0" smtClean="0"/>
              <a:t>Earlier form of letter writing adopted no format</a:t>
            </a:r>
          </a:p>
          <a:p>
            <a:r>
              <a:rPr lang="en-US" dirty="0" smtClean="0"/>
              <a:t>The first formal letters for political reasons</a:t>
            </a:r>
          </a:p>
          <a:p>
            <a:r>
              <a:rPr lang="en-US" dirty="0" smtClean="0"/>
              <a:t>Secondly for personal reasons</a:t>
            </a:r>
          </a:p>
          <a:p>
            <a:r>
              <a:rPr lang="en-US" dirty="0" smtClean="0"/>
              <a:t>Thirdly for business purpose</a:t>
            </a:r>
          </a:p>
          <a:p>
            <a:r>
              <a:rPr lang="en-US" dirty="0" smtClean="0"/>
              <a:t>The modern form of letter is e-mail</a:t>
            </a:r>
            <a:endParaRPr lang="en-IN" dirty="0"/>
          </a:p>
        </p:txBody>
      </p:sp>
    </p:spTree>
    <p:extLst>
      <p:ext uri="{BB962C8B-B14F-4D97-AF65-F5344CB8AC3E}">
        <p14:creationId xmlns:p14="http://schemas.microsoft.com/office/powerpoint/2010/main" val="67929893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it still in practice?</a:t>
            </a:r>
            <a:endParaRPr lang="en-IN" dirty="0"/>
          </a:p>
        </p:txBody>
      </p:sp>
      <p:sp>
        <p:nvSpPr>
          <p:cNvPr id="3" name="Content Placeholder 2"/>
          <p:cNvSpPr>
            <a:spLocks noGrp="1"/>
          </p:cNvSpPr>
          <p:nvPr>
            <p:ph idx="1"/>
          </p:nvPr>
        </p:nvSpPr>
        <p:spPr/>
        <p:txBody>
          <a:bodyPr>
            <a:normAutofit/>
          </a:bodyPr>
          <a:lstStyle/>
          <a:p>
            <a:r>
              <a:rPr lang="en-US" dirty="0" smtClean="0"/>
              <a:t>More intimate, touching and possessive.</a:t>
            </a:r>
          </a:p>
          <a:p>
            <a:r>
              <a:rPr lang="en-US" dirty="0" smtClean="0"/>
              <a:t>Right medium to deal with great issues</a:t>
            </a:r>
          </a:p>
          <a:p>
            <a:r>
              <a:rPr lang="en-US" dirty="0" smtClean="0"/>
              <a:t>Avoids hesitation, nervousness and any inhibition while sharing any secret matters</a:t>
            </a:r>
          </a:p>
          <a:p>
            <a:r>
              <a:rPr lang="en-US" dirty="0" smtClean="0"/>
              <a:t>No room for quarrelling, hence the reader is conscious about what he/she is doing</a:t>
            </a:r>
          </a:p>
          <a:p>
            <a:r>
              <a:rPr lang="en-US" dirty="0" smtClean="0"/>
              <a:t>Gives time to think, imagine, understand and continue reading or writing</a:t>
            </a:r>
          </a:p>
          <a:p>
            <a:r>
              <a:rPr lang="en-US" dirty="0" smtClean="0"/>
              <a:t>Allows repeated reading</a:t>
            </a:r>
          </a:p>
          <a:p>
            <a:r>
              <a:rPr lang="en-US" dirty="0" smtClean="0"/>
              <a:t>Serves as a proof </a:t>
            </a:r>
          </a:p>
          <a:p>
            <a:pPr marL="0" indent="0">
              <a:buNone/>
            </a:pPr>
            <a:endParaRPr lang="en-US" dirty="0" smtClean="0"/>
          </a:p>
          <a:p>
            <a:endParaRPr lang="en-IN" dirty="0"/>
          </a:p>
        </p:txBody>
      </p:sp>
    </p:spTree>
    <p:extLst>
      <p:ext uri="{BB962C8B-B14F-4D97-AF65-F5344CB8AC3E}">
        <p14:creationId xmlns:p14="http://schemas.microsoft.com/office/powerpoint/2010/main" val="19741469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be remembered</a:t>
            </a:r>
            <a:endParaRPr lang="en-IN" dirty="0"/>
          </a:p>
        </p:txBody>
      </p:sp>
      <p:sp>
        <p:nvSpPr>
          <p:cNvPr id="3" name="Content Placeholder 2"/>
          <p:cNvSpPr>
            <a:spLocks noGrp="1"/>
          </p:cNvSpPr>
          <p:nvPr>
            <p:ph idx="1"/>
          </p:nvPr>
        </p:nvSpPr>
        <p:spPr/>
        <p:txBody>
          <a:bodyPr/>
          <a:lstStyle/>
          <a:p>
            <a:r>
              <a:rPr lang="en-US" dirty="0" smtClean="0"/>
              <a:t>Proper format</a:t>
            </a:r>
          </a:p>
          <a:p>
            <a:r>
              <a:rPr lang="en-US" dirty="0" smtClean="0"/>
              <a:t>No mistake in address</a:t>
            </a:r>
          </a:p>
          <a:p>
            <a:r>
              <a:rPr lang="en-US" dirty="0" smtClean="0"/>
              <a:t>Date</a:t>
            </a:r>
          </a:p>
          <a:p>
            <a:r>
              <a:rPr lang="en-US" dirty="0" smtClean="0"/>
              <a:t>Salutation</a:t>
            </a:r>
          </a:p>
          <a:p>
            <a:r>
              <a:rPr lang="en-US" dirty="0" smtClean="0"/>
              <a:t>Subject</a:t>
            </a:r>
          </a:p>
          <a:p>
            <a:r>
              <a:rPr lang="en-US" dirty="0" smtClean="0"/>
              <a:t>Reference (if needed)</a:t>
            </a:r>
          </a:p>
          <a:p>
            <a:r>
              <a:rPr lang="en-US" dirty="0" smtClean="0"/>
              <a:t>Body of the letter (short, clear, direct and persuasive)</a:t>
            </a:r>
          </a:p>
          <a:p>
            <a:r>
              <a:rPr lang="en-US" dirty="0" smtClean="0"/>
              <a:t>Complimentary close</a:t>
            </a:r>
          </a:p>
          <a:p>
            <a:r>
              <a:rPr lang="en-US" dirty="0" smtClean="0"/>
              <a:t>Signature</a:t>
            </a:r>
          </a:p>
          <a:p>
            <a:r>
              <a:rPr lang="en-US" dirty="0" smtClean="0"/>
              <a:t>Enclosure (if any)</a:t>
            </a:r>
          </a:p>
          <a:p>
            <a:endParaRPr lang="en-IN" dirty="0"/>
          </a:p>
        </p:txBody>
      </p:sp>
    </p:spTree>
    <p:extLst>
      <p:ext uri="{BB962C8B-B14F-4D97-AF65-F5344CB8AC3E}">
        <p14:creationId xmlns:p14="http://schemas.microsoft.com/office/powerpoint/2010/main" val="312354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letter</a:t>
            </a:r>
            <a:r>
              <a:rPr lang="en-US" dirty="0" smtClean="0"/>
              <a:t> </a:t>
            </a:r>
            <a:r>
              <a:rPr lang="en-US" dirty="0" smtClean="0"/>
              <a:t>formats</a:t>
            </a:r>
            <a:endParaRPr lang="en-IN" dirty="0"/>
          </a:p>
        </p:txBody>
      </p:sp>
      <p:sp>
        <p:nvSpPr>
          <p:cNvPr id="3" name="Content Placeholder 2"/>
          <p:cNvSpPr>
            <a:spLocks noGrp="1"/>
          </p:cNvSpPr>
          <p:nvPr>
            <p:ph idx="1"/>
          </p:nvPr>
        </p:nvSpPr>
        <p:spPr>
          <a:xfrm>
            <a:off x="1066800" y="1371600"/>
            <a:ext cx="6477000" cy="4876800"/>
          </a:xfrm>
          <a:ln>
            <a:solidFill>
              <a:schemeClr val="accent1"/>
            </a:solidFill>
          </a:ln>
        </p:spPr>
        <p:txBody>
          <a:bodyPr>
            <a:normAutofit lnSpcReduction="10000"/>
          </a:bodyPr>
          <a:lstStyle/>
          <a:p>
            <a:pPr marL="0" indent="0" algn="ctr">
              <a:buNone/>
            </a:pPr>
            <a:r>
              <a:rPr lang="en-US" sz="1400" dirty="0" smtClean="0"/>
              <a:t>Title </a:t>
            </a:r>
          </a:p>
          <a:p>
            <a:pPr marL="0" indent="0" algn="ctr">
              <a:buNone/>
            </a:pPr>
            <a:r>
              <a:rPr lang="en-US" sz="1400" dirty="0"/>
              <a:t>	</a:t>
            </a:r>
            <a:r>
              <a:rPr lang="en-US" sz="1400" dirty="0" smtClean="0"/>
              <a:t>					Place</a:t>
            </a:r>
          </a:p>
          <a:p>
            <a:pPr marL="0" indent="0" algn="ctr">
              <a:buNone/>
            </a:pPr>
            <a:r>
              <a:rPr lang="en-US" sz="1400" dirty="0"/>
              <a:t>	</a:t>
            </a:r>
            <a:r>
              <a:rPr lang="en-US" sz="1400" dirty="0" smtClean="0"/>
              <a:t>					Date</a:t>
            </a:r>
          </a:p>
          <a:p>
            <a:pPr marL="0" indent="0">
              <a:buNone/>
            </a:pPr>
            <a:r>
              <a:rPr lang="en-US" sz="1400" dirty="0" smtClean="0"/>
              <a:t>From,</a:t>
            </a:r>
          </a:p>
          <a:p>
            <a:pPr marL="0" indent="0">
              <a:buNone/>
            </a:pPr>
            <a:r>
              <a:rPr lang="en-US" sz="1400" dirty="0"/>
              <a:t>	</a:t>
            </a:r>
            <a:r>
              <a:rPr lang="en-US" sz="1400" dirty="0" smtClean="0"/>
              <a:t>		_____,</a:t>
            </a:r>
          </a:p>
          <a:p>
            <a:pPr marL="0" indent="0">
              <a:buNone/>
            </a:pPr>
            <a:r>
              <a:rPr lang="en-US" sz="1400" dirty="0"/>
              <a:t>	</a:t>
            </a:r>
            <a:r>
              <a:rPr lang="en-US" sz="1400" dirty="0" smtClean="0"/>
              <a:t>		_____,</a:t>
            </a:r>
          </a:p>
          <a:p>
            <a:pPr marL="0" indent="0">
              <a:buNone/>
            </a:pPr>
            <a:r>
              <a:rPr lang="en-US" sz="1400" dirty="0"/>
              <a:t>	</a:t>
            </a:r>
            <a:r>
              <a:rPr lang="en-US" sz="1400" dirty="0" smtClean="0"/>
              <a:t>		_____.</a:t>
            </a:r>
          </a:p>
          <a:p>
            <a:pPr marL="0" indent="0">
              <a:buNone/>
            </a:pPr>
            <a:r>
              <a:rPr lang="en-US" sz="1400" dirty="0" smtClean="0"/>
              <a:t>To,</a:t>
            </a:r>
          </a:p>
          <a:p>
            <a:pPr marL="0" indent="0">
              <a:buNone/>
            </a:pPr>
            <a:r>
              <a:rPr lang="en-US" sz="1400" dirty="0"/>
              <a:t>	</a:t>
            </a:r>
            <a:r>
              <a:rPr lang="en-US" sz="1400" dirty="0" smtClean="0"/>
              <a:t>		____,</a:t>
            </a:r>
          </a:p>
          <a:p>
            <a:pPr marL="0" indent="0">
              <a:buNone/>
            </a:pPr>
            <a:r>
              <a:rPr lang="en-US" sz="1400" dirty="0"/>
              <a:t>	</a:t>
            </a:r>
            <a:r>
              <a:rPr lang="en-US" sz="1400" dirty="0" smtClean="0"/>
              <a:t>		____,</a:t>
            </a:r>
          </a:p>
          <a:p>
            <a:pPr marL="0" indent="0">
              <a:buNone/>
            </a:pPr>
            <a:r>
              <a:rPr lang="en-US" sz="1400" dirty="0"/>
              <a:t>	</a:t>
            </a:r>
            <a:r>
              <a:rPr lang="en-US" sz="1400" dirty="0" smtClean="0"/>
              <a:t>		____.</a:t>
            </a:r>
          </a:p>
          <a:p>
            <a:pPr marL="0" indent="0">
              <a:buNone/>
            </a:pPr>
            <a:r>
              <a:rPr lang="en-US" sz="1400" dirty="0" smtClean="0"/>
              <a:t>	Respected Sir,</a:t>
            </a:r>
          </a:p>
          <a:p>
            <a:pPr marL="0" indent="0">
              <a:buNone/>
            </a:pPr>
            <a:r>
              <a:rPr lang="en-US" sz="1400" dirty="0"/>
              <a:t>	</a:t>
            </a:r>
            <a:r>
              <a:rPr lang="en-US" sz="1400" dirty="0" smtClean="0"/>
              <a:t>Sub:__________</a:t>
            </a:r>
          </a:p>
          <a:p>
            <a:pPr marL="0" indent="0">
              <a:buNone/>
            </a:pPr>
            <a:r>
              <a:rPr lang="en-US" sz="1400" dirty="0"/>
              <a:t>	</a:t>
            </a:r>
            <a:r>
              <a:rPr lang="en-US" sz="1400" dirty="0" smtClean="0"/>
              <a:t>Ref:__________(optional)</a:t>
            </a:r>
          </a:p>
          <a:p>
            <a:pPr marL="0" indent="0">
              <a:buNone/>
            </a:pPr>
            <a:r>
              <a:rPr lang="en-US" sz="1400" dirty="0"/>
              <a:t>	</a:t>
            </a:r>
            <a:r>
              <a:rPr lang="en-US" sz="1400" dirty="0" smtClean="0"/>
              <a:t>Body of the message          _____________________________________ </a:t>
            </a:r>
          </a:p>
          <a:p>
            <a:pPr marL="0" indent="0">
              <a:buNone/>
            </a:pPr>
            <a:r>
              <a:rPr lang="en-US" sz="1400" dirty="0"/>
              <a:t>	</a:t>
            </a:r>
            <a:r>
              <a:rPr lang="en-US" sz="1400" dirty="0" smtClean="0"/>
              <a:t>___________________________________________________________</a:t>
            </a:r>
          </a:p>
          <a:p>
            <a:pPr marL="0" indent="0">
              <a:buNone/>
            </a:pPr>
            <a:r>
              <a:rPr lang="en-US" sz="1400" dirty="0"/>
              <a:t>	</a:t>
            </a:r>
            <a:r>
              <a:rPr lang="en-US" sz="1400" dirty="0" smtClean="0"/>
              <a:t>___________________________________________________________</a:t>
            </a:r>
          </a:p>
          <a:p>
            <a:pPr marL="0" indent="0">
              <a:buNone/>
            </a:pPr>
            <a:endParaRPr lang="en-US" sz="1400" dirty="0" smtClean="0"/>
          </a:p>
          <a:p>
            <a:pPr marL="0" indent="0">
              <a:buNone/>
            </a:pPr>
            <a:r>
              <a:rPr lang="en-US" sz="1400" dirty="0" smtClean="0"/>
              <a:t>					Yours obediently</a:t>
            </a:r>
          </a:p>
          <a:p>
            <a:pPr marL="0" indent="0">
              <a:buNone/>
            </a:pPr>
            <a:r>
              <a:rPr lang="en-US" sz="1400" dirty="0"/>
              <a:t>	</a:t>
            </a:r>
            <a:r>
              <a:rPr lang="en-US" sz="1400" dirty="0" smtClean="0"/>
              <a:t>				Signature</a:t>
            </a:r>
            <a:endParaRPr lang="en-IN" sz="1400" dirty="0"/>
          </a:p>
        </p:txBody>
      </p:sp>
    </p:spTree>
    <p:extLst>
      <p:ext uri="{BB962C8B-B14F-4D97-AF65-F5344CB8AC3E}">
        <p14:creationId xmlns:p14="http://schemas.microsoft.com/office/powerpoint/2010/main" val="1846307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smtClean="0"/>
              <a:t>Contd</a:t>
            </a:r>
            <a:r>
              <a:rPr lang="en-US" dirty="0" smtClean="0"/>
              <a:t>…</a:t>
            </a:r>
            <a:endParaRPr lang="en-IN" dirty="0"/>
          </a:p>
        </p:txBody>
      </p:sp>
      <p:sp>
        <p:nvSpPr>
          <p:cNvPr id="3" name="Content Placeholder 2"/>
          <p:cNvSpPr>
            <a:spLocks noGrp="1"/>
          </p:cNvSpPr>
          <p:nvPr>
            <p:ph idx="1"/>
          </p:nvPr>
        </p:nvSpPr>
        <p:spPr>
          <a:xfrm>
            <a:off x="1219200" y="1066800"/>
            <a:ext cx="6629400" cy="5334000"/>
          </a:xfrm>
          <a:ln>
            <a:solidFill>
              <a:schemeClr val="accent1"/>
            </a:solidFill>
          </a:ln>
        </p:spPr>
        <p:txBody>
          <a:bodyPr>
            <a:normAutofit fontScale="62500" lnSpcReduction="20000"/>
          </a:bodyPr>
          <a:lstStyle/>
          <a:p>
            <a:pPr marL="0" indent="0">
              <a:buNone/>
            </a:pPr>
            <a:r>
              <a:rPr lang="en-US" dirty="0" smtClean="0"/>
              <a:t>From</a:t>
            </a:r>
            <a:endParaRPr lang="en-US" dirty="0"/>
          </a:p>
          <a:p>
            <a:pPr marL="0" indent="0">
              <a:buNone/>
            </a:pPr>
            <a:r>
              <a:rPr lang="en-US" dirty="0"/>
              <a:t>			</a:t>
            </a:r>
            <a:r>
              <a:rPr lang="en-US" dirty="0" smtClean="0"/>
              <a:t>_____</a:t>
            </a:r>
            <a:endParaRPr lang="en-US" dirty="0"/>
          </a:p>
          <a:p>
            <a:pPr marL="0" indent="0">
              <a:buNone/>
            </a:pPr>
            <a:r>
              <a:rPr lang="en-US" dirty="0"/>
              <a:t>			</a:t>
            </a:r>
            <a:r>
              <a:rPr lang="en-US" dirty="0" smtClean="0"/>
              <a:t>_____</a:t>
            </a:r>
            <a:endParaRPr lang="en-US" dirty="0"/>
          </a:p>
          <a:p>
            <a:pPr marL="0" indent="0">
              <a:buNone/>
            </a:pPr>
            <a:r>
              <a:rPr lang="en-US" dirty="0"/>
              <a:t>			</a:t>
            </a:r>
            <a:r>
              <a:rPr lang="en-US" dirty="0" smtClean="0"/>
              <a:t>_____</a:t>
            </a:r>
            <a:endParaRPr lang="en-US" dirty="0"/>
          </a:p>
          <a:p>
            <a:pPr marL="0" indent="0">
              <a:buNone/>
            </a:pPr>
            <a:r>
              <a:rPr lang="en-US" dirty="0"/>
              <a:t>To</a:t>
            </a:r>
          </a:p>
          <a:p>
            <a:pPr marL="0" indent="0">
              <a:buNone/>
            </a:pPr>
            <a:r>
              <a:rPr lang="en-US" dirty="0"/>
              <a:t>			</a:t>
            </a:r>
            <a:r>
              <a:rPr lang="en-US" dirty="0" smtClean="0"/>
              <a:t>____</a:t>
            </a:r>
            <a:endParaRPr lang="en-US" dirty="0"/>
          </a:p>
          <a:p>
            <a:pPr marL="0" indent="0">
              <a:buNone/>
            </a:pPr>
            <a:r>
              <a:rPr lang="en-US" dirty="0"/>
              <a:t>			</a:t>
            </a:r>
            <a:r>
              <a:rPr lang="en-US" dirty="0" smtClean="0"/>
              <a:t>____</a:t>
            </a:r>
            <a:endParaRPr lang="en-US" dirty="0"/>
          </a:p>
          <a:p>
            <a:pPr marL="0" indent="0">
              <a:buNone/>
            </a:pPr>
            <a:r>
              <a:rPr lang="en-US" dirty="0"/>
              <a:t>			</a:t>
            </a:r>
            <a:r>
              <a:rPr lang="en-US" dirty="0" smtClean="0"/>
              <a:t>____</a:t>
            </a:r>
            <a:endParaRPr lang="en-US" dirty="0"/>
          </a:p>
          <a:p>
            <a:pPr marL="0" indent="0">
              <a:buNone/>
            </a:pPr>
            <a:r>
              <a:rPr lang="en-US" dirty="0"/>
              <a:t>	Respected </a:t>
            </a:r>
            <a:r>
              <a:rPr lang="en-US" dirty="0" smtClean="0"/>
              <a:t>Sir/Madam,</a:t>
            </a:r>
            <a:endParaRPr lang="en-US" dirty="0"/>
          </a:p>
          <a:p>
            <a:pPr marL="0" indent="0">
              <a:buNone/>
            </a:pPr>
            <a:r>
              <a:rPr lang="en-US" dirty="0"/>
              <a:t>	Sub:__________</a:t>
            </a:r>
          </a:p>
          <a:p>
            <a:pPr marL="0" indent="0">
              <a:buNone/>
            </a:pPr>
            <a:r>
              <a:rPr lang="en-US" dirty="0"/>
              <a:t>	Ref:__________(optional)</a:t>
            </a:r>
          </a:p>
          <a:p>
            <a:pPr marL="0" indent="0">
              <a:buNone/>
            </a:pPr>
            <a:r>
              <a:rPr lang="en-US" dirty="0"/>
              <a:t>	Body of the message    </a:t>
            </a:r>
            <a:r>
              <a:rPr lang="en-US" dirty="0" smtClean="0"/>
              <a:t> 	_____________________________________ </a:t>
            </a:r>
            <a:endParaRPr lang="en-US" dirty="0"/>
          </a:p>
          <a:p>
            <a:pPr marL="0" indent="0">
              <a:buNone/>
            </a:pPr>
            <a:r>
              <a:rPr lang="en-US" dirty="0" smtClean="0"/>
              <a:t>	__________________________________________________________</a:t>
            </a:r>
            <a:endParaRPr lang="en-US" dirty="0"/>
          </a:p>
          <a:p>
            <a:pPr marL="0" indent="0">
              <a:buNone/>
            </a:pPr>
            <a:r>
              <a:rPr lang="en-US" dirty="0" smtClean="0"/>
              <a:t>	__________________________________________________________</a:t>
            </a:r>
            <a:endParaRPr lang="en-US" dirty="0"/>
          </a:p>
          <a:p>
            <a:pPr marL="0" indent="0">
              <a:buNone/>
            </a:pPr>
            <a:endParaRPr lang="en-US" dirty="0"/>
          </a:p>
          <a:p>
            <a:pPr marL="0" indent="0">
              <a:buNone/>
            </a:pPr>
            <a:r>
              <a:rPr lang="en-US" dirty="0"/>
              <a:t>					Yours </a:t>
            </a:r>
            <a:r>
              <a:rPr lang="en-US" dirty="0" smtClean="0"/>
              <a:t>sincerely</a:t>
            </a:r>
            <a:endParaRPr lang="en-US" dirty="0"/>
          </a:p>
          <a:p>
            <a:pPr marL="0" indent="0">
              <a:buNone/>
            </a:pPr>
            <a:r>
              <a:rPr lang="en-US" dirty="0"/>
              <a:t>					Signature</a:t>
            </a:r>
            <a:endParaRPr lang="en-IN" dirty="0"/>
          </a:p>
          <a:p>
            <a:pPr marL="0" indent="0">
              <a:buNone/>
            </a:pPr>
            <a:r>
              <a:rPr lang="en-US" dirty="0" smtClean="0"/>
              <a:t>Place:</a:t>
            </a:r>
          </a:p>
          <a:p>
            <a:pPr marL="0" indent="0">
              <a:buNone/>
            </a:pPr>
            <a:r>
              <a:rPr lang="en-US" dirty="0" smtClean="0"/>
              <a:t>Date:</a:t>
            </a:r>
            <a:endParaRPr lang="en-IN" dirty="0"/>
          </a:p>
        </p:txBody>
      </p:sp>
    </p:spTree>
    <p:extLst>
      <p:ext uri="{BB962C8B-B14F-4D97-AF65-F5344CB8AC3E}">
        <p14:creationId xmlns:p14="http://schemas.microsoft.com/office/powerpoint/2010/main" val="1846918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IN" dirty="0"/>
          </a:p>
        </p:txBody>
      </p:sp>
      <p:sp>
        <p:nvSpPr>
          <p:cNvPr id="3" name="Content Placeholder 2"/>
          <p:cNvSpPr>
            <a:spLocks noGrp="1"/>
          </p:cNvSpPr>
          <p:nvPr>
            <p:ph idx="1"/>
          </p:nvPr>
        </p:nvSpPr>
        <p:spPr>
          <a:xfrm>
            <a:off x="1295400" y="1219200"/>
            <a:ext cx="6553200" cy="5105400"/>
          </a:xfrm>
          <a:ln>
            <a:solidFill>
              <a:schemeClr val="accent1"/>
            </a:solidFill>
          </a:ln>
        </p:spPr>
        <p:txBody>
          <a:bodyPr>
            <a:normAutofit fontScale="70000" lnSpcReduction="20000"/>
          </a:bodyPr>
          <a:lstStyle/>
          <a:p>
            <a:pPr marL="0" indent="0">
              <a:buNone/>
            </a:pPr>
            <a:r>
              <a:rPr lang="en-US" dirty="0"/>
              <a:t>From</a:t>
            </a:r>
          </a:p>
          <a:p>
            <a:pPr marL="0" indent="0">
              <a:buNone/>
            </a:pPr>
            <a:r>
              <a:rPr lang="en-US" dirty="0" smtClean="0"/>
              <a:t>_____</a:t>
            </a:r>
            <a:endParaRPr lang="en-US" dirty="0"/>
          </a:p>
          <a:p>
            <a:pPr marL="0" indent="0">
              <a:buNone/>
            </a:pPr>
            <a:r>
              <a:rPr lang="en-US" dirty="0" smtClean="0"/>
              <a:t>_____</a:t>
            </a:r>
            <a:endParaRPr lang="en-US" dirty="0"/>
          </a:p>
          <a:p>
            <a:pPr marL="0" indent="0">
              <a:buNone/>
            </a:pPr>
            <a:r>
              <a:rPr lang="en-US" dirty="0" smtClean="0"/>
              <a:t>_____</a:t>
            </a:r>
          </a:p>
          <a:p>
            <a:pPr marL="0" indent="0">
              <a:buNone/>
            </a:pPr>
            <a:r>
              <a:rPr lang="en-US" dirty="0" smtClean="0"/>
              <a:t>Date</a:t>
            </a:r>
            <a:endParaRPr lang="en-US" dirty="0"/>
          </a:p>
          <a:p>
            <a:pPr marL="0" indent="0">
              <a:buNone/>
            </a:pPr>
            <a:r>
              <a:rPr lang="en-US" dirty="0"/>
              <a:t>To</a:t>
            </a:r>
          </a:p>
          <a:p>
            <a:pPr marL="0" indent="0">
              <a:buNone/>
            </a:pPr>
            <a:r>
              <a:rPr lang="en-US" dirty="0" smtClean="0"/>
              <a:t>____</a:t>
            </a:r>
          </a:p>
          <a:p>
            <a:pPr marL="0" indent="0">
              <a:buNone/>
            </a:pPr>
            <a:r>
              <a:rPr lang="en-US" dirty="0" smtClean="0"/>
              <a:t>____</a:t>
            </a:r>
          </a:p>
          <a:p>
            <a:pPr marL="0" indent="0">
              <a:buNone/>
            </a:pPr>
            <a:r>
              <a:rPr lang="en-US" dirty="0" smtClean="0"/>
              <a:t>____</a:t>
            </a:r>
            <a:endParaRPr lang="en-US" dirty="0"/>
          </a:p>
          <a:p>
            <a:pPr marL="0" indent="0">
              <a:buNone/>
            </a:pPr>
            <a:r>
              <a:rPr lang="en-US" dirty="0" smtClean="0"/>
              <a:t>Respected Sir/Madam,</a:t>
            </a:r>
            <a:endParaRPr lang="en-US" dirty="0"/>
          </a:p>
          <a:p>
            <a:pPr marL="0" indent="0">
              <a:buNone/>
            </a:pPr>
            <a:r>
              <a:rPr lang="en-US" dirty="0" smtClean="0"/>
              <a:t>Sub</a:t>
            </a:r>
            <a:r>
              <a:rPr lang="en-US" dirty="0"/>
              <a:t>:__________</a:t>
            </a:r>
          </a:p>
          <a:p>
            <a:pPr marL="0" indent="0">
              <a:buNone/>
            </a:pPr>
            <a:r>
              <a:rPr lang="en-US" dirty="0" smtClean="0"/>
              <a:t>Ref</a:t>
            </a:r>
            <a:r>
              <a:rPr lang="en-US" dirty="0"/>
              <a:t>:__________(optional)</a:t>
            </a:r>
          </a:p>
          <a:p>
            <a:pPr marL="0" indent="0">
              <a:buNone/>
            </a:pPr>
            <a:r>
              <a:rPr lang="en-US" dirty="0" smtClean="0"/>
              <a:t>Body </a:t>
            </a:r>
            <a:r>
              <a:rPr lang="en-US" dirty="0"/>
              <a:t>of the message     	_____________________________________ </a:t>
            </a:r>
          </a:p>
          <a:p>
            <a:pPr marL="0" indent="0">
              <a:buNone/>
            </a:pPr>
            <a:r>
              <a:rPr lang="en-US" dirty="0" smtClean="0"/>
              <a:t>__________________________________________________________</a:t>
            </a:r>
            <a:endParaRPr lang="en-US" dirty="0"/>
          </a:p>
          <a:p>
            <a:pPr marL="0" indent="0">
              <a:buNone/>
            </a:pPr>
            <a:r>
              <a:rPr lang="en-US" dirty="0" smtClean="0"/>
              <a:t>__________________________________________________________</a:t>
            </a:r>
            <a:endParaRPr lang="en-US" dirty="0"/>
          </a:p>
          <a:p>
            <a:pPr marL="0" indent="0">
              <a:buNone/>
            </a:pPr>
            <a:endParaRPr lang="en-US" dirty="0"/>
          </a:p>
          <a:p>
            <a:pPr marL="0" indent="0">
              <a:buNone/>
            </a:pPr>
            <a:r>
              <a:rPr lang="en-US" dirty="0" smtClean="0"/>
              <a:t>Yours </a:t>
            </a:r>
            <a:r>
              <a:rPr lang="en-US" dirty="0"/>
              <a:t>sincerely</a:t>
            </a:r>
          </a:p>
          <a:p>
            <a:pPr marL="0" indent="0">
              <a:buNone/>
            </a:pPr>
            <a:r>
              <a:rPr lang="en-US" dirty="0" smtClean="0"/>
              <a:t>Signature</a:t>
            </a:r>
            <a:endParaRPr lang="en-IN" dirty="0"/>
          </a:p>
          <a:p>
            <a:pPr marL="0" indent="0">
              <a:buNone/>
            </a:pPr>
            <a:endParaRPr lang="en-IN" dirty="0"/>
          </a:p>
        </p:txBody>
      </p:sp>
    </p:spTree>
    <p:extLst>
      <p:ext uri="{BB962C8B-B14F-4D97-AF65-F5344CB8AC3E}">
        <p14:creationId xmlns:p14="http://schemas.microsoft.com/office/powerpoint/2010/main" val="38854878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220</TotalTime>
  <Words>1369</Words>
  <Application>Microsoft Office PowerPoint</Application>
  <PresentationFormat>On-screen Show (4:3)</PresentationFormat>
  <Paragraphs>172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Thatch</vt:lpstr>
      <vt:lpstr>Letter Writing</vt:lpstr>
      <vt:lpstr>Types of letters</vt:lpstr>
      <vt:lpstr>Kinds of formal letters based on the subject matters</vt:lpstr>
      <vt:lpstr>Evolution of letter writing</vt:lpstr>
      <vt:lpstr>Why is it still in practice?</vt:lpstr>
      <vt:lpstr>Points to be remembered</vt:lpstr>
      <vt:lpstr>Evolution of letter formats</vt:lpstr>
      <vt:lpstr>Contd…</vt:lpstr>
      <vt:lpstr>Contd…</vt:lpstr>
      <vt:lpstr>Contd…</vt:lpstr>
      <vt:lpstr>Business letters</vt:lpstr>
      <vt:lpstr>Contd…</vt:lpstr>
      <vt:lpstr>Exemplary Letters</vt:lpstr>
      <vt:lpstr>Contd…</vt:lpstr>
      <vt:lpstr>Contd…</vt:lpstr>
      <vt:lpstr>Contd…</vt:lpstr>
      <vt:lpstr>Contd…</vt:lpstr>
      <vt:lpstr>Contd…</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Letter Writing</dc:title>
  <dc:creator>Alagesan</dc:creator>
  <cp:lastModifiedBy>Alagesan</cp:lastModifiedBy>
  <cp:revision>30</cp:revision>
  <dcterms:created xsi:type="dcterms:W3CDTF">2006-08-16T00:00:00Z</dcterms:created>
  <dcterms:modified xsi:type="dcterms:W3CDTF">2020-09-18T06:39:43Z</dcterms:modified>
</cp:coreProperties>
</file>