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1E258C57-8F56-4EEC-9030-240D20286AA3}" type="datetimeFigureOut">
              <a:rPr lang="en-US" smtClean="0"/>
              <a:pPr/>
              <a:t>9/15/2020</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0B65A5AD-0823-4A88-BB97-F71FA67207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65A5AD-0823-4A88-BB97-F71FA67207B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9/15/2020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7A9799"/>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2100" b="1" i="0">
                <a:solidFill>
                  <a:srgbClr val="001F5F"/>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9/15/2020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7A9799"/>
                </a:solidFill>
                <a:latin typeface="Georgia"/>
                <a:cs typeface="Georg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9/15/2020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7A9799"/>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9/15/2020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9/15/2020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2400" y="1394460"/>
            <a:ext cx="8839200" cy="4993640"/>
          </a:xfrm>
          <a:custGeom>
            <a:avLst/>
            <a:gdLst/>
            <a:ahLst/>
            <a:cxnLst/>
            <a:rect l="l" t="t" r="r" b="b"/>
            <a:pathLst>
              <a:path w="8839200" h="4993640">
                <a:moveTo>
                  <a:pt x="0" y="4993640"/>
                </a:moveTo>
                <a:lnTo>
                  <a:pt x="8839200" y="4993640"/>
                </a:lnTo>
                <a:lnTo>
                  <a:pt x="8839200" y="0"/>
                </a:lnTo>
                <a:lnTo>
                  <a:pt x="0" y="0"/>
                </a:lnTo>
                <a:lnTo>
                  <a:pt x="0" y="4993640"/>
                </a:lnTo>
                <a:close/>
              </a:path>
            </a:pathLst>
          </a:custGeom>
          <a:solidFill>
            <a:srgbClr val="C4D0D6"/>
          </a:solidFill>
        </p:spPr>
        <p:txBody>
          <a:bodyPr wrap="square" lIns="0" tIns="0" rIns="0" bIns="0" rtlCol="0"/>
          <a:lstStyle/>
          <a:p>
            <a:endParaRPr/>
          </a:p>
        </p:txBody>
      </p:sp>
      <p:sp>
        <p:nvSpPr>
          <p:cNvPr id="17" name="bg object 17"/>
          <p:cNvSpPr/>
          <p:nvPr/>
        </p:nvSpPr>
        <p:spPr>
          <a:xfrm>
            <a:off x="152400" y="6697980"/>
            <a:ext cx="8839200" cy="7620"/>
          </a:xfrm>
          <a:custGeom>
            <a:avLst/>
            <a:gdLst/>
            <a:ahLst/>
            <a:cxnLst/>
            <a:rect l="l" t="t" r="r" b="b"/>
            <a:pathLst>
              <a:path w="8839200" h="7620">
                <a:moveTo>
                  <a:pt x="0" y="7620"/>
                </a:moveTo>
                <a:lnTo>
                  <a:pt x="8839200" y="7620"/>
                </a:lnTo>
                <a:lnTo>
                  <a:pt x="8839200" y="0"/>
                </a:lnTo>
                <a:lnTo>
                  <a:pt x="0" y="0"/>
                </a:lnTo>
                <a:lnTo>
                  <a:pt x="0" y="7620"/>
                </a:lnTo>
                <a:close/>
              </a:path>
            </a:pathLst>
          </a:custGeom>
          <a:solidFill>
            <a:srgbClr val="C4D0D6"/>
          </a:solidFill>
        </p:spPr>
        <p:txBody>
          <a:bodyPr wrap="square" lIns="0" tIns="0" rIns="0" bIns="0" rtlCol="0"/>
          <a:lstStyle/>
          <a:p>
            <a:endParaRPr/>
          </a:p>
        </p:txBody>
      </p:sp>
      <p:sp>
        <p:nvSpPr>
          <p:cNvPr id="18" name="bg object 18"/>
          <p:cNvSpPr/>
          <p:nvPr/>
        </p:nvSpPr>
        <p:spPr>
          <a:xfrm>
            <a:off x="0" y="6705600"/>
            <a:ext cx="9144000" cy="152400"/>
          </a:xfrm>
          <a:custGeom>
            <a:avLst/>
            <a:gdLst/>
            <a:ahLst/>
            <a:cxnLst/>
            <a:rect l="l" t="t" r="r" b="b"/>
            <a:pathLst>
              <a:path w="9144000" h="152400">
                <a:moveTo>
                  <a:pt x="9144000" y="0"/>
                </a:moveTo>
                <a:lnTo>
                  <a:pt x="0" y="0"/>
                </a:lnTo>
                <a:lnTo>
                  <a:pt x="0" y="152400"/>
                </a:lnTo>
                <a:lnTo>
                  <a:pt x="9144000" y="152400"/>
                </a:lnTo>
                <a:close/>
              </a:path>
            </a:pathLst>
          </a:custGeom>
          <a:solidFill>
            <a:srgbClr val="FFFFFF"/>
          </a:solidFill>
        </p:spPr>
        <p:txBody>
          <a:bodyPr wrap="square" lIns="0" tIns="0" rIns="0" bIns="0" rtlCol="0"/>
          <a:lstStyle/>
          <a:p>
            <a:endParaRPr/>
          </a:p>
        </p:txBody>
      </p:sp>
      <p:sp>
        <p:nvSpPr>
          <p:cNvPr id="19" name="bg object 19"/>
          <p:cNvSpPr/>
          <p:nvPr/>
        </p:nvSpPr>
        <p:spPr>
          <a:xfrm>
            <a:off x="0" y="0"/>
            <a:ext cx="9144000" cy="6858000"/>
          </a:xfrm>
          <a:custGeom>
            <a:avLst/>
            <a:gdLst/>
            <a:ahLst/>
            <a:cxnLst/>
            <a:rect l="l" t="t" r="r" b="b"/>
            <a:pathLst>
              <a:path w="9144000" h="6858000">
                <a:moveTo>
                  <a:pt x="9144000" y="0"/>
                </a:moveTo>
                <a:lnTo>
                  <a:pt x="8991600" y="0"/>
                </a:lnTo>
                <a:lnTo>
                  <a:pt x="152400" y="0"/>
                </a:lnTo>
                <a:lnTo>
                  <a:pt x="0" y="0"/>
                </a:lnTo>
                <a:lnTo>
                  <a:pt x="0" y="1394460"/>
                </a:lnTo>
                <a:lnTo>
                  <a:pt x="0" y="6858000"/>
                </a:lnTo>
                <a:lnTo>
                  <a:pt x="152400" y="6858000"/>
                </a:lnTo>
                <a:lnTo>
                  <a:pt x="152400" y="1394460"/>
                </a:lnTo>
                <a:lnTo>
                  <a:pt x="8991600" y="1394460"/>
                </a:lnTo>
                <a:lnTo>
                  <a:pt x="8991600" y="6858000"/>
                </a:lnTo>
                <a:lnTo>
                  <a:pt x="9144000" y="6858000"/>
                </a:lnTo>
                <a:lnTo>
                  <a:pt x="9144000" y="1394460"/>
                </a:lnTo>
                <a:lnTo>
                  <a:pt x="9144000" y="0"/>
                </a:lnTo>
                <a:close/>
              </a:path>
            </a:pathLst>
          </a:custGeom>
          <a:solidFill>
            <a:srgbClr val="FFFFFF"/>
          </a:solidFill>
        </p:spPr>
        <p:txBody>
          <a:bodyPr wrap="square" lIns="0" tIns="0" rIns="0" bIns="0" rtlCol="0"/>
          <a:lstStyle/>
          <a:p>
            <a:endParaRPr/>
          </a:p>
        </p:txBody>
      </p:sp>
      <p:sp>
        <p:nvSpPr>
          <p:cNvPr id="20" name="bg object 20"/>
          <p:cNvSpPr/>
          <p:nvPr/>
        </p:nvSpPr>
        <p:spPr>
          <a:xfrm>
            <a:off x="148589" y="638810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a:p>
        </p:txBody>
      </p:sp>
      <p:sp>
        <p:nvSpPr>
          <p:cNvPr id="21" name="bg object 21"/>
          <p:cNvSpPr/>
          <p:nvPr/>
        </p:nvSpPr>
        <p:spPr>
          <a:xfrm>
            <a:off x="152400" y="154939"/>
            <a:ext cx="8832850" cy="6548120"/>
          </a:xfrm>
          <a:custGeom>
            <a:avLst/>
            <a:gdLst/>
            <a:ahLst/>
            <a:cxnLst/>
            <a:rect l="l" t="t" r="r" b="b"/>
            <a:pathLst>
              <a:path w="8832850" h="6548120">
                <a:moveTo>
                  <a:pt x="4415790" y="6548119"/>
                </a:moveTo>
                <a:lnTo>
                  <a:pt x="0" y="6548119"/>
                </a:lnTo>
                <a:lnTo>
                  <a:pt x="0" y="0"/>
                </a:lnTo>
                <a:lnTo>
                  <a:pt x="8832850" y="0"/>
                </a:lnTo>
                <a:lnTo>
                  <a:pt x="8832850" y="6548119"/>
                </a:lnTo>
                <a:lnTo>
                  <a:pt x="4415790" y="6548119"/>
                </a:lnTo>
                <a:close/>
              </a:path>
            </a:pathLst>
          </a:custGeom>
          <a:ln w="9344">
            <a:solidFill>
              <a:srgbClr val="7A9799"/>
            </a:solidFill>
          </a:ln>
        </p:spPr>
        <p:txBody>
          <a:bodyPr wrap="square" lIns="0" tIns="0" rIns="0" bIns="0" rtlCol="0"/>
          <a:lstStyle/>
          <a:p>
            <a:endParaRPr/>
          </a:p>
        </p:txBody>
      </p:sp>
      <p:sp>
        <p:nvSpPr>
          <p:cNvPr id="22" name="bg object 22"/>
          <p:cNvSpPr/>
          <p:nvPr/>
        </p:nvSpPr>
        <p:spPr>
          <a:xfrm>
            <a:off x="152400" y="1276350"/>
            <a:ext cx="8832850" cy="0"/>
          </a:xfrm>
          <a:custGeom>
            <a:avLst/>
            <a:gdLst/>
            <a:ahLst/>
            <a:cxnLst/>
            <a:rect l="l" t="t" r="r" b="b"/>
            <a:pathLst>
              <a:path w="8832850">
                <a:moveTo>
                  <a:pt x="0" y="0"/>
                </a:moveTo>
                <a:lnTo>
                  <a:pt x="8832850" y="0"/>
                </a:lnTo>
              </a:path>
            </a:pathLst>
          </a:custGeom>
          <a:ln w="8890">
            <a:solidFill>
              <a:srgbClr val="7A9799"/>
            </a:solidFill>
            <a:prstDash val="sysDot"/>
          </a:ln>
        </p:spPr>
        <p:txBody>
          <a:bodyPr wrap="square" lIns="0" tIns="0" rIns="0" bIns="0" rtlCol="0"/>
          <a:lstStyle/>
          <a:p>
            <a:endParaRPr/>
          </a:p>
        </p:txBody>
      </p:sp>
      <p:sp>
        <p:nvSpPr>
          <p:cNvPr id="23" name="bg object 23"/>
          <p:cNvSpPr/>
          <p:nvPr/>
        </p:nvSpPr>
        <p:spPr>
          <a:xfrm>
            <a:off x="4267200" y="955039"/>
            <a:ext cx="609600" cy="609600"/>
          </a:xfrm>
          <a:custGeom>
            <a:avLst/>
            <a:gdLst/>
            <a:ahLst/>
            <a:cxnLst/>
            <a:rect l="l" t="t" r="r" b="b"/>
            <a:pathLst>
              <a:path w="609600" h="609600">
                <a:moveTo>
                  <a:pt x="609600" y="304800"/>
                </a:moveTo>
                <a:lnTo>
                  <a:pt x="605726" y="254304"/>
                </a:lnTo>
                <a:lnTo>
                  <a:pt x="594474" y="206781"/>
                </a:lnTo>
                <a:lnTo>
                  <a:pt x="576402" y="162801"/>
                </a:lnTo>
                <a:lnTo>
                  <a:pt x="552043" y="122897"/>
                </a:lnTo>
                <a:lnTo>
                  <a:pt x="521970" y="87630"/>
                </a:lnTo>
                <a:lnTo>
                  <a:pt x="486702" y="57556"/>
                </a:lnTo>
                <a:lnTo>
                  <a:pt x="446798" y="33197"/>
                </a:lnTo>
                <a:lnTo>
                  <a:pt x="402818" y="15125"/>
                </a:lnTo>
                <a:lnTo>
                  <a:pt x="355295" y="3873"/>
                </a:lnTo>
                <a:lnTo>
                  <a:pt x="304800" y="0"/>
                </a:lnTo>
                <a:lnTo>
                  <a:pt x="254292" y="3873"/>
                </a:lnTo>
                <a:lnTo>
                  <a:pt x="206768" y="15125"/>
                </a:lnTo>
                <a:lnTo>
                  <a:pt x="162788" y="33197"/>
                </a:lnTo>
                <a:lnTo>
                  <a:pt x="122885" y="57556"/>
                </a:lnTo>
                <a:lnTo>
                  <a:pt x="87630" y="87642"/>
                </a:lnTo>
                <a:lnTo>
                  <a:pt x="57543" y="122897"/>
                </a:lnTo>
                <a:lnTo>
                  <a:pt x="33185" y="162801"/>
                </a:lnTo>
                <a:lnTo>
                  <a:pt x="15113" y="206781"/>
                </a:lnTo>
                <a:lnTo>
                  <a:pt x="3860" y="254304"/>
                </a:lnTo>
                <a:lnTo>
                  <a:pt x="0" y="304800"/>
                </a:lnTo>
                <a:lnTo>
                  <a:pt x="3860" y="355307"/>
                </a:lnTo>
                <a:lnTo>
                  <a:pt x="15113" y="402831"/>
                </a:lnTo>
                <a:lnTo>
                  <a:pt x="33185" y="446811"/>
                </a:lnTo>
                <a:lnTo>
                  <a:pt x="57543" y="486714"/>
                </a:lnTo>
                <a:lnTo>
                  <a:pt x="87630" y="521970"/>
                </a:lnTo>
                <a:lnTo>
                  <a:pt x="122885" y="552056"/>
                </a:lnTo>
                <a:lnTo>
                  <a:pt x="162788" y="576414"/>
                </a:lnTo>
                <a:lnTo>
                  <a:pt x="206768" y="594487"/>
                </a:lnTo>
                <a:lnTo>
                  <a:pt x="254292" y="605739"/>
                </a:lnTo>
                <a:lnTo>
                  <a:pt x="304800" y="609600"/>
                </a:lnTo>
                <a:lnTo>
                  <a:pt x="355295" y="605739"/>
                </a:lnTo>
                <a:lnTo>
                  <a:pt x="402818" y="594487"/>
                </a:lnTo>
                <a:lnTo>
                  <a:pt x="446798" y="576414"/>
                </a:lnTo>
                <a:lnTo>
                  <a:pt x="486702" y="552056"/>
                </a:lnTo>
                <a:lnTo>
                  <a:pt x="521957" y="521970"/>
                </a:lnTo>
                <a:lnTo>
                  <a:pt x="552043" y="486714"/>
                </a:lnTo>
                <a:lnTo>
                  <a:pt x="576402" y="446811"/>
                </a:lnTo>
                <a:lnTo>
                  <a:pt x="594474" y="402831"/>
                </a:lnTo>
                <a:lnTo>
                  <a:pt x="605726" y="355307"/>
                </a:lnTo>
                <a:lnTo>
                  <a:pt x="609600" y="304800"/>
                </a:lnTo>
                <a:close/>
              </a:path>
            </a:pathLst>
          </a:custGeom>
          <a:solidFill>
            <a:srgbClr val="FFFFFF"/>
          </a:solidFill>
        </p:spPr>
        <p:txBody>
          <a:bodyPr wrap="square" lIns="0" tIns="0" rIns="0" bIns="0" rtlCol="0"/>
          <a:lstStyle/>
          <a:p>
            <a:endParaRPr/>
          </a:p>
        </p:txBody>
      </p:sp>
      <p:sp>
        <p:nvSpPr>
          <p:cNvPr id="24" name="bg object 24"/>
          <p:cNvSpPr/>
          <p:nvPr/>
        </p:nvSpPr>
        <p:spPr>
          <a:xfrm>
            <a:off x="4362450" y="1050289"/>
            <a:ext cx="419100" cy="421640"/>
          </a:xfrm>
          <a:custGeom>
            <a:avLst/>
            <a:gdLst/>
            <a:ahLst/>
            <a:cxnLst/>
            <a:rect l="l" t="t" r="r" b="b"/>
            <a:pathLst>
              <a:path w="419100" h="421640">
                <a:moveTo>
                  <a:pt x="209550" y="0"/>
                </a:moveTo>
                <a:lnTo>
                  <a:pt x="258746" y="5413"/>
                </a:lnTo>
                <a:lnTo>
                  <a:pt x="303300" y="20912"/>
                </a:lnTo>
                <a:lnTo>
                  <a:pt x="342144" y="45386"/>
                </a:lnTo>
                <a:lnTo>
                  <a:pt x="374213" y="77725"/>
                </a:lnTo>
                <a:lnTo>
                  <a:pt x="398439" y="116817"/>
                </a:lnTo>
                <a:lnTo>
                  <a:pt x="413757" y="161552"/>
                </a:lnTo>
                <a:lnTo>
                  <a:pt x="419100" y="210820"/>
                </a:lnTo>
                <a:lnTo>
                  <a:pt x="413757" y="260087"/>
                </a:lnTo>
                <a:lnTo>
                  <a:pt x="398439" y="304822"/>
                </a:lnTo>
                <a:lnTo>
                  <a:pt x="374213" y="343914"/>
                </a:lnTo>
                <a:lnTo>
                  <a:pt x="342144" y="376253"/>
                </a:lnTo>
                <a:lnTo>
                  <a:pt x="303300" y="400727"/>
                </a:lnTo>
                <a:lnTo>
                  <a:pt x="258746" y="416226"/>
                </a:lnTo>
                <a:lnTo>
                  <a:pt x="209550" y="421639"/>
                </a:lnTo>
                <a:lnTo>
                  <a:pt x="160353" y="416226"/>
                </a:lnTo>
                <a:lnTo>
                  <a:pt x="115799" y="400727"/>
                </a:lnTo>
                <a:lnTo>
                  <a:pt x="76955" y="376253"/>
                </a:lnTo>
                <a:lnTo>
                  <a:pt x="44886" y="343914"/>
                </a:lnTo>
                <a:lnTo>
                  <a:pt x="20660" y="304822"/>
                </a:lnTo>
                <a:lnTo>
                  <a:pt x="5342" y="260087"/>
                </a:lnTo>
                <a:lnTo>
                  <a:pt x="0" y="210820"/>
                </a:lnTo>
                <a:lnTo>
                  <a:pt x="5342" y="161552"/>
                </a:lnTo>
                <a:lnTo>
                  <a:pt x="20660" y="116817"/>
                </a:lnTo>
                <a:lnTo>
                  <a:pt x="44886" y="77725"/>
                </a:lnTo>
                <a:lnTo>
                  <a:pt x="76955" y="45386"/>
                </a:lnTo>
                <a:lnTo>
                  <a:pt x="115799" y="20912"/>
                </a:lnTo>
                <a:lnTo>
                  <a:pt x="160353" y="5413"/>
                </a:lnTo>
                <a:lnTo>
                  <a:pt x="209550" y="0"/>
                </a:lnTo>
                <a:close/>
              </a:path>
              <a:path w="419100" h="421640">
                <a:moveTo>
                  <a:pt x="0" y="0"/>
                </a:moveTo>
                <a:lnTo>
                  <a:pt x="0" y="0"/>
                </a:lnTo>
              </a:path>
              <a:path w="419100" h="421640">
                <a:moveTo>
                  <a:pt x="419100" y="421639"/>
                </a:moveTo>
                <a:lnTo>
                  <a:pt x="419100" y="421639"/>
                </a:lnTo>
              </a:path>
            </a:pathLst>
          </a:custGeom>
          <a:ln w="50676">
            <a:solidFill>
              <a:srgbClr val="7A9799"/>
            </a:solidFill>
          </a:ln>
        </p:spPr>
        <p:txBody>
          <a:bodyPr wrap="square" lIns="0" tIns="0" rIns="0" bIns="0" rtlCol="0"/>
          <a:lstStyle/>
          <a:p>
            <a:endParaRPr/>
          </a:p>
        </p:txBody>
      </p:sp>
      <p:sp>
        <p:nvSpPr>
          <p:cNvPr id="2" name="Holder 2"/>
          <p:cNvSpPr>
            <a:spLocks noGrp="1"/>
          </p:cNvSpPr>
          <p:nvPr>
            <p:ph type="title"/>
          </p:nvPr>
        </p:nvSpPr>
        <p:spPr>
          <a:xfrm>
            <a:off x="789940" y="247650"/>
            <a:ext cx="7564119" cy="938530"/>
          </a:xfrm>
          <a:prstGeom prst="rect">
            <a:avLst/>
          </a:prstGeom>
        </p:spPr>
        <p:txBody>
          <a:bodyPr wrap="square" lIns="0" tIns="0" rIns="0" bIns="0">
            <a:spAutoFit/>
          </a:bodyPr>
          <a:lstStyle>
            <a:lvl1pPr>
              <a:defRPr sz="3000" b="1" i="0">
                <a:solidFill>
                  <a:srgbClr val="7A9799"/>
                </a:solidFill>
                <a:latin typeface="Georgia"/>
                <a:cs typeface="Georgia"/>
              </a:defRPr>
            </a:lvl1pPr>
          </a:lstStyle>
          <a:p>
            <a:endParaRPr/>
          </a:p>
        </p:txBody>
      </p:sp>
      <p:sp>
        <p:nvSpPr>
          <p:cNvPr id="3" name="Holder 3"/>
          <p:cNvSpPr>
            <a:spLocks noGrp="1"/>
          </p:cNvSpPr>
          <p:nvPr>
            <p:ph type="body" idx="1"/>
          </p:nvPr>
        </p:nvSpPr>
        <p:spPr>
          <a:xfrm>
            <a:off x="575309" y="2580639"/>
            <a:ext cx="7928609" cy="3239770"/>
          </a:xfrm>
          <a:prstGeom prst="rect">
            <a:avLst/>
          </a:prstGeom>
        </p:spPr>
        <p:txBody>
          <a:bodyPr wrap="square" lIns="0" tIns="0" rIns="0" bIns="0">
            <a:spAutoFit/>
          </a:bodyPr>
          <a:lstStyle>
            <a:lvl1pPr>
              <a:defRPr sz="2100" b="1" i="0">
                <a:solidFill>
                  <a:srgbClr val="001F5F"/>
                </a:solidFill>
                <a:latin typeface="Georgia"/>
                <a:cs typeface="Georgi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9/15/2020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2514600"/>
            <a:ext cx="8839200" cy="3876040"/>
          </a:xfrm>
          <a:custGeom>
            <a:avLst/>
            <a:gdLst/>
            <a:ahLst/>
            <a:cxnLst/>
            <a:rect l="l" t="t" r="r" b="b"/>
            <a:pathLst>
              <a:path w="8839200" h="3876040">
                <a:moveTo>
                  <a:pt x="0" y="3876040"/>
                </a:moveTo>
                <a:lnTo>
                  <a:pt x="8839200" y="3876040"/>
                </a:lnTo>
                <a:lnTo>
                  <a:pt x="8839200" y="0"/>
                </a:lnTo>
                <a:lnTo>
                  <a:pt x="0" y="0"/>
                </a:lnTo>
                <a:lnTo>
                  <a:pt x="0" y="3876040"/>
                </a:lnTo>
                <a:close/>
              </a:path>
            </a:pathLst>
          </a:custGeom>
          <a:solidFill>
            <a:srgbClr val="C4D0D6"/>
          </a:solidFill>
        </p:spPr>
        <p:txBody>
          <a:bodyPr wrap="square" lIns="0" tIns="0" rIns="0" bIns="0" rtlCol="0"/>
          <a:lstStyle/>
          <a:p>
            <a:r>
              <a:rPr lang="en-US" dirty="0" smtClean="0"/>
              <a:t>                                                                                                                                                                                                                                       						</a:t>
            </a:r>
          </a:p>
          <a:p>
            <a:endParaRPr lang="en-US" dirty="0" smtClean="0"/>
          </a:p>
          <a:p>
            <a:endParaRPr lang="en-US" dirty="0" smtClean="0"/>
          </a:p>
          <a:p>
            <a:endParaRPr lang="en-US" dirty="0" smtClean="0"/>
          </a:p>
          <a:p>
            <a:endParaRPr lang="en-US" dirty="0" smtClean="0"/>
          </a:p>
          <a:p>
            <a:endParaRPr lang="en-US" dirty="0" smtClean="0"/>
          </a:p>
          <a:p>
            <a:r>
              <a:rPr lang="en-US" dirty="0" smtClean="0"/>
              <a:t>						</a:t>
            </a:r>
            <a:r>
              <a:rPr lang="en-US" sz="2800" dirty="0" err="1" smtClean="0"/>
              <a:t>Dr.K.MARAGATHAVEL</a:t>
            </a:r>
            <a:endParaRPr lang="en-US" dirty="0"/>
          </a:p>
        </p:txBody>
      </p:sp>
      <p:sp>
        <p:nvSpPr>
          <p:cNvPr id="3" name="object 3"/>
          <p:cNvSpPr/>
          <p:nvPr/>
        </p:nvSpPr>
        <p:spPr>
          <a:xfrm>
            <a:off x="152400" y="6700519"/>
            <a:ext cx="8839200" cy="5080"/>
          </a:xfrm>
          <a:custGeom>
            <a:avLst/>
            <a:gdLst/>
            <a:ahLst/>
            <a:cxnLst/>
            <a:rect l="l" t="t" r="r" b="b"/>
            <a:pathLst>
              <a:path w="8839200" h="5079">
                <a:moveTo>
                  <a:pt x="0" y="5079"/>
                </a:moveTo>
                <a:lnTo>
                  <a:pt x="8839200" y="5079"/>
                </a:lnTo>
                <a:lnTo>
                  <a:pt x="8839200" y="0"/>
                </a:lnTo>
                <a:lnTo>
                  <a:pt x="0" y="0"/>
                </a:lnTo>
                <a:lnTo>
                  <a:pt x="0" y="5079"/>
                </a:lnTo>
                <a:close/>
              </a:path>
            </a:pathLst>
          </a:custGeom>
          <a:solidFill>
            <a:srgbClr val="C4D0D6"/>
          </a:solidFill>
        </p:spPr>
        <p:txBody>
          <a:bodyPr wrap="square" lIns="0" tIns="0" rIns="0" bIns="0" rtlCol="0"/>
          <a:lstStyle/>
          <a:p>
            <a:endParaRPr/>
          </a:p>
        </p:txBody>
      </p:sp>
      <p:sp>
        <p:nvSpPr>
          <p:cNvPr id="4" name="object 4"/>
          <p:cNvSpPr/>
          <p:nvPr/>
        </p:nvSpPr>
        <p:spPr>
          <a:xfrm>
            <a:off x="0" y="6705600"/>
            <a:ext cx="9144000" cy="152400"/>
          </a:xfrm>
          <a:custGeom>
            <a:avLst/>
            <a:gdLst/>
            <a:ahLst/>
            <a:cxnLst/>
            <a:rect l="l" t="t" r="r" b="b"/>
            <a:pathLst>
              <a:path w="9144000" h="152400">
                <a:moveTo>
                  <a:pt x="9144000" y="0"/>
                </a:moveTo>
                <a:lnTo>
                  <a:pt x="0" y="0"/>
                </a:lnTo>
                <a:lnTo>
                  <a:pt x="0" y="152400"/>
                </a:lnTo>
                <a:lnTo>
                  <a:pt x="9144000" y="152400"/>
                </a:lnTo>
                <a:close/>
              </a:path>
            </a:pathLst>
          </a:custGeom>
          <a:solidFill>
            <a:srgbClr val="FFFFFF"/>
          </a:solidFill>
        </p:spPr>
        <p:txBody>
          <a:bodyPr wrap="square" lIns="0" tIns="0" rIns="0" bIns="0" rtlCol="0"/>
          <a:lstStyle/>
          <a:p>
            <a:endParaRPr/>
          </a:p>
        </p:txBody>
      </p:sp>
      <p:sp>
        <p:nvSpPr>
          <p:cNvPr id="5" name="object 5"/>
          <p:cNvSpPr/>
          <p:nvPr/>
        </p:nvSpPr>
        <p:spPr>
          <a:xfrm>
            <a:off x="8991600" y="3810"/>
            <a:ext cx="152400" cy="6854190"/>
          </a:xfrm>
          <a:custGeom>
            <a:avLst/>
            <a:gdLst/>
            <a:ahLst/>
            <a:cxnLst/>
            <a:rect l="l" t="t" r="r" b="b"/>
            <a:pathLst>
              <a:path w="152400" h="6854190">
                <a:moveTo>
                  <a:pt x="152400" y="6854190"/>
                </a:moveTo>
                <a:lnTo>
                  <a:pt x="0" y="6854190"/>
                </a:lnTo>
                <a:lnTo>
                  <a:pt x="0" y="0"/>
                </a:lnTo>
                <a:lnTo>
                  <a:pt x="152400" y="0"/>
                </a:lnTo>
                <a:lnTo>
                  <a:pt x="152400" y="6854190"/>
                </a:lnTo>
                <a:close/>
              </a:path>
            </a:pathLst>
          </a:custGeom>
          <a:solidFill>
            <a:srgbClr val="FFFFFF"/>
          </a:solidFill>
        </p:spPr>
        <p:txBody>
          <a:bodyPr wrap="square" lIns="0" tIns="0" rIns="0" bIns="0" rtlCol="0"/>
          <a:lstStyle/>
          <a:p>
            <a:endParaRPr/>
          </a:p>
        </p:txBody>
      </p:sp>
      <p:grpSp>
        <p:nvGrpSpPr>
          <p:cNvPr id="6" name="object 6"/>
          <p:cNvGrpSpPr/>
          <p:nvPr/>
        </p:nvGrpSpPr>
        <p:grpSpPr>
          <a:xfrm>
            <a:off x="0" y="0"/>
            <a:ext cx="9144000" cy="6858000"/>
            <a:chOff x="0" y="0"/>
            <a:chExt cx="9144000" cy="6858000"/>
          </a:xfrm>
        </p:grpSpPr>
        <p:sp>
          <p:nvSpPr>
            <p:cNvPr id="7" name="object 7"/>
            <p:cNvSpPr/>
            <p:nvPr/>
          </p:nvSpPr>
          <p:spPr>
            <a:xfrm>
              <a:off x="0" y="0"/>
              <a:ext cx="9144000" cy="6858000"/>
            </a:xfrm>
            <a:custGeom>
              <a:avLst/>
              <a:gdLst/>
              <a:ahLst/>
              <a:cxnLst/>
              <a:rect l="l" t="t" r="r" b="b"/>
              <a:pathLst>
                <a:path w="9144000" h="6858000">
                  <a:moveTo>
                    <a:pt x="9144000" y="0"/>
                  </a:moveTo>
                  <a:lnTo>
                    <a:pt x="152400" y="0"/>
                  </a:lnTo>
                  <a:lnTo>
                    <a:pt x="0" y="0"/>
                  </a:lnTo>
                  <a:lnTo>
                    <a:pt x="0" y="2514600"/>
                  </a:lnTo>
                  <a:lnTo>
                    <a:pt x="0" y="6858000"/>
                  </a:lnTo>
                  <a:lnTo>
                    <a:pt x="152400" y="6858000"/>
                  </a:lnTo>
                  <a:lnTo>
                    <a:pt x="152400" y="2514600"/>
                  </a:lnTo>
                  <a:lnTo>
                    <a:pt x="9144000" y="2514600"/>
                  </a:lnTo>
                  <a:lnTo>
                    <a:pt x="9144000" y="0"/>
                  </a:lnTo>
                  <a:close/>
                </a:path>
              </a:pathLst>
            </a:custGeom>
            <a:solidFill>
              <a:srgbClr val="FFFFFF"/>
            </a:solidFill>
          </p:spPr>
          <p:txBody>
            <a:bodyPr wrap="square" lIns="0" tIns="0" rIns="0" bIns="0" rtlCol="0"/>
            <a:lstStyle/>
            <a:p>
              <a:endParaRPr/>
            </a:p>
          </p:txBody>
        </p:sp>
        <p:sp>
          <p:nvSpPr>
            <p:cNvPr id="8" name="object 8"/>
            <p:cNvSpPr/>
            <p:nvPr/>
          </p:nvSpPr>
          <p:spPr>
            <a:xfrm>
              <a:off x="146050" y="639064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a:p>
          </p:txBody>
        </p:sp>
        <p:sp>
          <p:nvSpPr>
            <p:cNvPr id="9" name="object 9"/>
            <p:cNvSpPr/>
            <p:nvPr/>
          </p:nvSpPr>
          <p:spPr>
            <a:xfrm>
              <a:off x="154939" y="2419350"/>
              <a:ext cx="8827770" cy="0"/>
            </a:xfrm>
            <a:custGeom>
              <a:avLst/>
              <a:gdLst/>
              <a:ahLst/>
              <a:cxnLst/>
              <a:rect l="l" t="t" r="r" b="b"/>
              <a:pathLst>
                <a:path w="8827770">
                  <a:moveTo>
                    <a:pt x="0" y="0"/>
                  </a:moveTo>
                  <a:lnTo>
                    <a:pt x="8827769" y="0"/>
                  </a:lnTo>
                </a:path>
              </a:pathLst>
            </a:custGeom>
            <a:ln w="11429">
              <a:solidFill>
                <a:srgbClr val="7A9799"/>
              </a:solidFill>
              <a:prstDash val="sysDot"/>
            </a:ln>
          </p:spPr>
          <p:txBody>
            <a:bodyPr wrap="square" lIns="0" tIns="0" rIns="0" bIns="0" rtlCol="0"/>
            <a:lstStyle/>
            <a:p>
              <a:endParaRPr/>
            </a:p>
          </p:txBody>
        </p:sp>
        <p:sp>
          <p:nvSpPr>
            <p:cNvPr id="10" name="object 10"/>
            <p:cNvSpPr/>
            <p:nvPr/>
          </p:nvSpPr>
          <p:spPr>
            <a:xfrm>
              <a:off x="152400" y="152400"/>
              <a:ext cx="8832850" cy="6546850"/>
            </a:xfrm>
            <a:custGeom>
              <a:avLst/>
              <a:gdLst/>
              <a:ahLst/>
              <a:cxnLst/>
              <a:rect l="l" t="t" r="r" b="b"/>
              <a:pathLst>
                <a:path w="8832850" h="6546850">
                  <a:moveTo>
                    <a:pt x="4415790" y="6546850"/>
                  </a:moveTo>
                  <a:lnTo>
                    <a:pt x="0" y="6546850"/>
                  </a:lnTo>
                  <a:lnTo>
                    <a:pt x="0" y="0"/>
                  </a:lnTo>
                  <a:lnTo>
                    <a:pt x="8832850" y="0"/>
                  </a:lnTo>
                  <a:lnTo>
                    <a:pt x="8832850" y="6546850"/>
                  </a:lnTo>
                  <a:lnTo>
                    <a:pt x="4415790" y="6546850"/>
                  </a:lnTo>
                  <a:close/>
                </a:path>
              </a:pathLst>
            </a:custGeom>
            <a:ln w="9344">
              <a:solidFill>
                <a:srgbClr val="7A9799"/>
              </a:solidFill>
            </a:ln>
          </p:spPr>
          <p:txBody>
            <a:bodyPr wrap="square" lIns="0" tIns="0" rIns="0" bIns="0" rtlCol="0"/>
            <a:lstStyle/>
            <a:p>
              <a:endParaRPr/>
            </a:p>
          </p:txBody>
        </p:sp>
        <p:sp>
          <p:nvSpPr>
            <p:cNvPr id="11" name="object 11"/>
            <p:cNvSpPr/>
            <p:nvPr/>
          </p:nvSpPr>
          <p:spPr>
            <a:xfrm>
              <a:off x="4267200" y="2114549"/>
              <a:ext cx="609600" cy="609600"/>
            </a:xfrm>
            <a:custGeom>
              <a:avLst/>
              <a:gdLst/>
              <a:ahLst/>
              <a:cxnLst/>
              <a:rect l="l" t="t" r="r" b="b"/>
              <a:pathLst>
                <a:path w="609600" h="609600">
                  <a:moveTo>
                    <a:pt x="609600" y="304800"/>
                  </a:moveTo>
                  <a:lnTo>
                    <a:pt x="605726" y="254304"/>
                  </a:lnTo>
                  <a:lnTo>
                    <a:pt x="594474" y="206781"/>
                  </a:lnTo>
                  <a:lnTo>
                    <a:pt x="576402" y="162801"/>
                  </a:lnTo>
                  <a:lnTo>
                    <a:pt x="552043" y="122897"/>
                  </a:lnTo>
                  <a:lnTo>
                    <a:pt x="521970" y="87642"/>
                  </a:lnTo>
                  <a:lnTo>
                    <a:pt x="486702" y="57556"/>
                  </a:lnTo>
                  <a:lnTo>
                    <a:pt x="446798" y="33197"/>
                  </a:lnTo>
                  <a:lnTo>
                    <a:pt x="402818" y="15125"/>
                  </a:lnTo>
                  <a:lnTo>
                    <a:pt x="355295" y="3873"/>
                  </a:lnTo>
                  <a:lnTo>
                    <a:pt x="304800" y="0"/>
                  </a:lnTo>
                  <a:lnTo>
                    <a:pt x="254292" y="3873"/>
                  </a:lnTo>
                  <a:lnTo>
                    <a:pt x="206768" y="15125"/>
                  </a:lnTo>
                  <a:lnTo>
                    <a:pt x="162788" y="33197"/>
                  </a:lnTo>
                  <a:lnTo>
                    <a:pt x="122885" y="57556"/>
                  </a:lnTo>
                  <a:lnTo>
                    <a:pt x="87630" y="87630"/>
                  </a:lnTo>
                  <a:lnTo>
                    <a:pt x="57543" y="122897"/>
                  </a:lnTo>
                  <a:lnTo>
                    <a:pt x="33185" y="162801"/>
                  </a:lnTo>
                  <a:lnTo>
                    <a:pt x="15113" y="206781"/>
                  </a:lnTo>
                  <a:lnTo>
                    <a:pt x="3860" y="254304"/>
                  </a:lnTo>
                  <a:lnTo>
                    <a:pt x="0" y="304800"/>
                  </a:lnTo>
                  <a:lnTo>
                    <a:pt x="3860" y="355307"/>
                  </a:lnTo>
                  <a:lnTo>
                    <a:pt x="15113" y="402831"/>
                  </a:lnTo>
                  <a:lnTo>
                    <a:pt x="33185" y="446811"/>
                  </a:lnTo>
                  <a:lnTo>
                    <a:pt x="57543" y="486714"/>
                  </a:lnTo>
                  <a:lnTo>
                    <a:pt x="87630" y="521970"/>
                  </a:lnTo>
                  <a:lnTo>
                    <a:pt x="122885" y="552056"/>
                  </a:lnTo>
                  <a:lnTo>
                    <a:pt x="162788" y="576414"/>
                  </a:lnTo>
                  <a:lnTo>
                    <a:pt x="206768" y="594487"/>
                  </a:lnTo>
                  <a:lnTo>
                    <a:pt x="254292" y="605739"/>
                  </a:lnTo>
                  <a:lnTo>
                    <a:pt x="304800" y="609600"/>
                  </a:lnTo>
                  <a:lnTo>
                    <a:pt x="355295" y="605739"/>
                  </a:lnTo>
                  <a:lnTo>
                    <a:pt x="402818" y="594487"/>
                  </a:lnTo>
                  <a:lnTo>
                    <a:pt x="446798" y="576414"/>
                  </a:lnTo>
                  <a:lnTo>
                    <a:pt x="486702" y="552056"/>
                  </a:lnTo>
                  <a:lnTo>
                    <a:pt x="521957" y="521970"/>
                  </a:lnTo>
                  <a:lnTo>
                    <a:pt x="552043" y="486714"/>
                  </a:lnTo>
                  <a:lnTo>
                    <a:pt x="576402" y="446811"/>
                  </a:lnTo>
                  <a:lnTo>
                    <a:pt x="594474" y="402831"/>
                  </a:lnTo>
                  <a:lnTo>
                    <a:pt x="605726" y="355307"/>
                  </a:lnTo>
                  <a:lnTo>
                    <a:pt x="609600" y="304800"/>
                  </a:lnTo>
                  <a:close/>
                </a:path>
              </a:pathLst>
            </a:custGeom>
            <a:solidFill>
              <a:srgbClr val="FFFFFF"/>
            </a:solidFill>
          </p:spPr>
          <p:txBody>
            <a:bodyPr wrap="square" lIns="0" tIns="0" rIns="0" bIns="0" rtlCol="0"/>
            <a:lstStyle/>
            <a:p>
              <a:endParaRPr/>
            </a:p>
          </p:txBody>
        </p:sp>
        <p:sp>
          <p:nvSpPr>
            <p:cNvPr id="12" name="object 12"/>
            <p:cNvSpPr/>
            <p:nvPr/>
          </p:nvSpPr>
          <p:spPr>
            <a:xfrm>
              <a:off x="4362450" y="2209800"/>
              <a:ext cx="419100" cy="420370"/>
            </a:xfrm>
            <a:custGeom>
              <a:avLst/>
              <a:gdLst/>
              <a:ahLst/>
              <a:cxnLst/>
              <a:rect l="l" t="t" r="r" b="b"/>
              <a:pathLst>
                <a:path w="419100" h="420369">
                  <a:moveTo>
                    <a:pt x="209550" y="0"/>
                  </a:moveTo>
                  <a:lnTo>
                    <a:pt x="258746" y="5342"/>
                  </a:lnTo>
                  <a:lnTo>
                    <a:pt x="303300" y="20660"/>
                  </a:lnTo>
                  <a:lnTo>
                    <a:pt x="342144" y="44886"/>
                  </a:lnTo>
                  <a:lnTo>
                    <a:pt x="374213" y="76955"/>
                  </a:lnTo>
                  <a:lnTo>
                    <a:pt x="398439" y="115799"/>
                  </a:lnTo>
                  <a:lnTo>
                    <a:pt x="413757" y="160353"/>
                  </a:lnTo>
                  <a:lnTo>
                    <a:pt x="419100" y="209550"/>
                  </a:lnTo>
                  <a:lnTo>
                    <a:pt x="413757" y="258817"/>
                  </a:lnTo>
                  <a:lnTo>
                    <a:pt x="398439" y="303552"/>
                  </a:lnTo>
                  <a:lnTo>
                    <a:pt x="374213" y="342644"/>
                  </a:lnTo>
                  <a:lnTo>
                    <a:pt x="342144" y="374983"/>
                  </a:lnTo>
                  <a:lnTo>
                    <a:pt x="303300" y="399457"/>
                  </a:lnTo>
                  <a:lnTo>
                    <a:pt x="258746" y="414956"/>
                  </a:lnTo>
                  <a:lnTo>
                    <a:pt x="209550" y="420370"/>
                  </a:lnTo>
                  <a:lnTo>
                    <a:pt x="160353" y="414956"/>
                  </a:lnTo>
                  <a:lnTo>
                    <a:pt x="115799" y="399457"/>
                  </a:lnTo>
                  <a:lnTo>
                    <a:pt x="76955" y="374983"/>
                  </a:lnTo>
                  <a:lnTo>
                    <a:pt x="44886" y="342644"/>
                  </a:lnTo>
                  <a:lnTo>
                    <a:pt x="20660" y="303552"/>
                  </a:lnTo>
                  <a:lnTo>
                    <a:pt x="5342" y="258817"/>
                  </a:lnTo>
                  <a:lnTo>
                    <a:pt x="0" y="209550"/>
                  </a:lnTo>
                  <a:lnTo>
                    <a:pt x="5342" y="160353"/>
                  </a:lnTo>
                  <a:lnTo>
                    <a:pt x="20660" y="115799"/>
                  </a:lnTo>
                  <a:lnTo>
                    <a:pt x="44886" y="76955"/>
                  </a:lnTo>
                  <a:lnTo>
                    <a:pt x="76955" y="44886"/>
                  </a:lnTo>
                  <a:lnTo>
                    <a:pt x="115799" y="20660"/>
                  </a:lnTo>
                  <a:lnTo>
                    <a:pt x="160353" y="5342"/>
                  </a:lnTo>
                  <a:lnTo>
                    <a:pt x="209550" y="0"/>
                  </a:lnTo>
                  <a:close/>
                </a:path>
                <a:path w="419100" h="420369">
                  <a:moveTo>
                    <a:pt x="0" y="0"/>
                  </a:moveTo>
                  <a:lnTo>
                    <a:pt x="0" y="0"/>
                  </a:lnTo>
                </a:path>
                <a:path w="419100" h="420369">
                  <a:moveTo>
                    <a:pt x="419100" y="420370"/>
                  </a:moveTo>
                  <a:lnTo>
                    <a:pt x="419100" y="420370"/>
                  </a:lnTo>
                </a:path>
              </a:pathLst>
            </a:custGeom>
            <a:ln w="50676">
              <a:solidFill>
                <a:srgbClr val="7A9799"/>
              </a:solidFill>
            </a:ln>
          </p:spPr>
          <p:txBody>
            <a:bodyPr wrap="square" lIns="0" tIns="0" rIns="0" bIns="0" rtlCol="0"/>
            <a:lstStyle/>
            <a:p>
              <a:endParaRPr/>
            </a:p>
          </p:txBody>
        </p:sp>
      </p:grpSp>
      <p:sp>
        <p:nvSpPr>
          <p:cNvPr id="13" name="object 13"/>
          <p:cNvSpPr txBox="1">
            <a:spLocks noGrp="1"/>
          </p:cNvSpPr>
          <p:nvPr>
            <p:ph type="title"/>
          </p:nvPr>
        </p:nvSpPr>
        <p:spPr>
          <a:xfrm>
            <a:off x="228600" y="505459"/>
            <a:ext cx="8762999" cy="1674817"/>
          </a:xfrm>
          <a:prstGeom prst="rect">
            <a:avLst/>
          </a:prstGeom>
        </p:spPr>
        <p:txBody>
          <a:bodyPr vert="horz" wrap="square" lIns="0" tIns="12700" rIns="0" bIns="0" rtlCol="0">
            <a:spAutoFit/>
          </a:bodyPr>
          <a:lstStyle/>
          <a:p>
            <a:pPr marL="1622425" marR="5080" indent="-1610360" algn="l">
              <a:lnSpc>
                <a:spcPct val="100000"/>
              </a:lnSpc>
              <a:spcBef>
                <a:spcPts val="100"/>
              </a:spcBef>
            </a:pPr>
            <a:r>
              <a:rPr sz="5400" spc="-5">
                <a:solidFill>
                  <a:srgbClr val="D06248"/>
                </a:solidFill>
              </a:rPr>
              <a:t>Communication</a:t>
            </a:r>
            <a:r>
              <a:rPr sz="5400" spc="-110">
                <a:solidFill>
                  <a:srgbClr val="D06248"/>
                </a:solidFill>
              </a:rPr>
              <a:t> </a:t>
            </a:r>
            <a:r>
              <a:rPr lang="en-US" sz="5400" spc="-110" dirty="0" smtClean="0">
                <a:solidFill>
                  <a:srgbClr val="D06248"/>
                </a:solidFill>
              </a:rPr>
              <a:t/>
            </a:r>
            <a:br>
              <a:rPr lang="en-US" sz="5400" spc="-110" dirty="0" smtClean="0">
                <a:solidFill>
                  <a:srgbClr val="D06248"/>
                </a:solidFill>
              </a:rPr>
            </a:br>
            <a:r>
              <a:rPr sz="5400" spc="-5" smtClean="0">
                <a:solidFill>
                  <a:srgbClr val="D06248"/>
                </a:solidFill>
              </a:rPr>
              <a:t>and  </a:t>
            </a:r>
            <a:r>
              <a:rPr sz="5400" spc="-5" dirty="0">
                <a:solidFill>
                  <a:srgbClr val="D06248"/>
                </a:solidFill>
              </a:rPr>
              <a:t>Its</a:t>
            </a:r>
            <a:r>
              <a:rPr sz="5400" spc="-15" dirty="0">
                <a:solidFill>
                  <a:srgbClr val="D06248"/>
                </a:solidFill>
              </a:rPr>
              <a:t> </a:t>
            </a:r>
            <a:r>
              <a:rPr sz="5400">
                <a:solidFill>
                  <a:srgbClr val="D06248"/>
                </a:solidFill>
              </a:rPr>
              <a:t>Process</a:t>
            </a:r>
            <a:r>
              <a:rPr sz="4200" b="0" smtClean="0">
                <a:solidFill>
                  <a:srgbClr val="D06248"/>
                </a:solidFill>
                <a:latin typeface="Georgia"/>
                <a:cs typeface="Georgia"/>
              </a:rPr>
              <a:t>.</a:t>
            </a:r>
            <a:endParaRPr sz="4200">
              <a:latin typeface="Georgia"/>
              <a:cs typeface="Georgia"/>
            </a:endParaRPr>
          </a:p>
        </p:txBody>
      </p:sp>
      <p:sp>
        <p:nvSpPr>
          <p:cNvPr id="14" name="object 14"/>
          <p:cNvSpPr/>
          <p:nvPr/>
        </p:nvSpPr>
        <p:spPr>
          <a:xfrm>
            <a:off x="838200" y="2889250"/>
            <a:ext cx="3529330" cy="3163570"/>
          </a:xfrm>
          <a:prstGeom prst="rect">
            <a:avLst/>
          </a:prstGeom>
          <a:blipFill>
            <a:blip r:embed="rId3" cstate="print"/>
            <a:stretch>
              <a:fillRect/>
            </a:stretch>
          </a:blipFill>
        </p:spPr>
        <p:txBody>
          <a:bodyPr wrap="square" lIns="0" tIns="0" rIns="0" bIns="0" rtlCol="0"/>
          <a:lstStyle/>
          <a:p>
            <a:endParaRPr/>
          </a:p>
        </p:txBody>
      </p:sp>
      <p:pic>
        <p:nvPicPr>
          <p:cNvPr id="12290" name="Picture 2" descr="SRM Institute of Science and Technology Vector Logo - (.SVG + .PNG) -  VectorLogoSeek.Com"/>
          <p:cNvPicPr>
            <a:picLocks noChangeAspect="1" noChangeArrowheads="1"/>
          </p:cNvPicPr>
          <p:nvPr/>
        </p:nvPicPr>
        <p:blipFill>
          <a:blip r:embed="rId4"/>
          <a:srcRect/>
          <a:stretch>
            <a:fillRect/>
          </a:stretch>
        </p:blipFill>
        <p:spPr bwMode="auto">
          <a:xfrm>
            <a:off x="7391400" y="304800"/>
            <a:ext cx="1524000" cy="18288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0540" y="1744979"/>
            <a:ext cx="8027670" cy="2035810"/>
          </a:xfrm>
          <a:prstGeom prst="rect">
            <a:avLst/>
          </a:prstGeom>
        </p:spPr>
        <p:txBody>
          <a:bodyPr vert="horz" wrap="square" lIns="0" tIns="53975" rIns="0" bIns="0" rtlCol="0">
            <a:spAutoFit/>
          </a:bodyPr>
          <a:lstStyle/>
          <a:p>
            <a:pPr marL="311150" marR="30480" indent="-273050">
              <a:lnSpc>
                <a:spcPts val="2590"/>
              </a:lnSpc>
              <a:spcBef>
                <a:spcPts val="425"/>
              </a:spcBef>
            </a:pPr>
            <a:r>
              <a:rPr sz="3075" spc="7" baseline="9485" dirty="0">
                <a:solidFill>
                  <a:srgbClr val="D06248"/>
                </a:solidFill>
                <a:latin typeface="UnDotum"/>
                <a:cs typeface="UnDotum"/>
              </a:rPr>
              <a:t></a:t>
            </a:r>
            <a:r>
              <a:rPr sz="2400" b="1" spc="5" dirty="0">
                <a:latin typeface="Georgia"/>
                <a:cs typeface="Georgia"/>
              </a:rPr>
              <a:t>Receiver </a:t>
            </a:r>
            <a:r>
              <a:rPr sz="2400" b="1" dirty="0">
                <a:latin typeface="Georgia"/>
                <a:cs typeface="Georgia"/>
              </a:rPr>
              <a:t>- </a:t>
            </a:r>
            <a:r>
              <a:rPr sz="2400" spc="-5" dirty="0">
                <a:latin typeface="Georgia"/>
                <a:cs typeface="Georgia"/>
              </a:rPr>
              <a:t>Receiver </a:t>
            </a:r>
            <a:r>
              <a:rPr sz="2400" dirty="0">
                <a:latin typeface="Georgia"/>
                <a:cs typeface="Georgia"/>
              </a:rPr>
              <a:t>is a </a:t>
            </a:r>
            <a:r>
              <a:rPr sz="2400" spc="-5" dirty="0">
                <a:latin typeface="Georgia"/>
                <a:cs typeface="Georgia"/>
              </a:rPr>
              <a:t>person for whom the message </a:t>
            </a:r>
            <a:r>
              <a:rPr sz="2400" dirty="0">
                <a:latin typeface="Georgia"/>
                <a:cs typeface="Georgia"/>
              </a:rPr>
              <a:t>is  </a:t>
            </a:r>
            <a:r>
              <a:rPr sz="2400" spc="-5" dirty="0">
                <a:latin typeface="Georgia"/>
                <a:cs typeface="Georgia"/>
              </a:rPr>
              <a:t>intended </a:t>
            </a:r>
            <a:r>
              <a:rPr sz="2400" dirty="0">
                <a:latin typeface="Georgia"/>
                <a:cs typeface="Georgia"/>
              </a:rPr>
              <a:t>or </a:t>
            </a:r>
            <a:r>
              <a:rPr sz="2400" spc="-5" dirty="0">
                <a:latin typeface="Georgia"/>
                <a:cs typeface="Georgia"/>
              </a:rPr>
              <a:t>aimed. The degree to which the decoder  understands the message </a:t>
            </a:r>
            <a:r>
              <a:rPr sz="2400" dirty="0">
                <a:latin typeface="Georgia"/>
                <a:cs typeface="Georgia"/>
              </a:rPr>
              <a:t>is </a:t>
            </a:r>
            <a:r>
              <a:rPr sz="2400" spc="-5" dirty="0">
                <a:latin typeface="Georgia"/>
                <a:cs typeface="Georgia"/>
              </a:rPr>
              <a:t>dependent upon various  factors such as knowledge </a:t>
            </a:r>
            <a:r>
              <a:rPr sz="2400" dirty="0">
                <a:latin typeface="Georgia"/>
                <a:cs typeface="Georgia"/>
              </a:rPr>
              <a:t>of </a:t>
            </a:r>
            <a:r>
              <a:rPr sz="2400" spc="-5" dirty="0">
                <a:latin typeface="Georgia"/>
                <a:cs typeface="Georgia"/>
              </a:rPr>
              <a:t>recipient, their  responsiveness to the message, and the reliance </a:t>
            </a:r>
            <a:r>
              <a:rPr sz="2400" dirty="0">
                <a:latin typeface="Georgia"/>
                <a:cs typeface="Georgia"/>
              </a:rPr>
              <a:t>of  </a:t>
            </a:r>
            <a:r>
              <a:rPr sz="2400" spc="-5" dirty="0">
                <a:latin typeface="Georgia"/>
                <a:cs typeface="Georgia"/>
              </a:rPr>
              <a:t>encoder </a:t>
            </a:r>
            <a:r>
              <a:rPr sz="2400" dirty="0">
                <a:latin typeface="Georgia"/>
                <a:cs typeface="Georgia"/>
              </a:rPr>
              <a:t>on</a:t>
            </a:r>
            <a:r>
              <a:rPr sz="2400" spc="-15" dirty="0">
                <a:latin typeface="Georgia"/>
                <a:cs typeface="Georgia"/>
              </a:rPr>
              <a:t> </a:t>
            </a:r>
            <a:r>
              <a:rPr sz="2400" spc="-5" dirty="0">
                <a:latin typeface="Georgia"/>
                <a:cs typeface="Georgia"/>
              </a:rPr>
              <a:t>decoder.</a:t>
            </a:r>
            <a:endParaRPr sz="2400">
              <a:latin typeface="Georgia"/>
              <a:cs typeface="Georgia"/>
            </a:endParaRPr>
          </a:p>
        </p:txBody>
      </p:sp>
      <p:pic>
        <p:nvPicPr>
          <p:cNvPr id="3" name="Picture 2" descr="SRM Institute of Science and Technology Vector Logo - (.SVG + .PNG) -  VectorLogoSeek.Com"/>
          <p:cNvPicPr>
            <a:picLocks noChangeAspect="1" noChangeArrowheads="1"/>
          </p:cNvPicPr>
          <p:nvPr/>
        </p:nvPicPr>
        <p:blipFill>
          <a:blip r:embed="rId2"/>
          <a:srcRect/>
          <a:stretch>
            <a:fillRect/>
          </a:stretch>
        </p:blipFill>
        <p:spPr bwMode="auto">
          <a:xfrm>
            <a:off x="7391400" y="304800"/>
            <a:ext cx="1524000" cy="9144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4329" y="1560829"/>
            <a:ext cx="8376920" cy="3437890"/>
          </a:xfrm>
          <a:prstGeom prst="rect">
            <a:avLst/>
          </a:prstGeom>
        </p:spPr>
        <p:txBody>
          <a:bodyPr vert="horz" wrap="square" lIns="0" tIns="12700" rIns="0" bIns="0" rtlCol="0">
            <a:spAutoFit/>
          </a:bodyPr>
          <a:lstStyle/>
          <a:p>
            <a:pPr marL="311150" marR="30480" indent="-273050">
              <a:lnSpc>
                <a:spcPct val="100000"/>
              </a:lnSpc>
              <a:spcBef>
                <a:spcPts val="100"/>
              </a:spcBef>
            </a:pPr>
            <a:r>
              <a:rPr sz="3525" spc="-7" baseline="9456" dirty="0">
                <a:solidFill>
                  <a:srgbClr val="D06248"/>
                </a:solidFill>
                <a:latin typeface="UnDotum"/>
                <a:cs typeface="UnDotum"/>
              </a:rPr>
              <a:t></a:t>
            </a:r>
            <a:r>
              <a:rPr sz="2800" b="1" spc="-5" dirty="0">
                <a:latin typeface="Georgia"/>
                <a:cs typeface="Georgia"/>
              </a:rPr>
              <a:t>Feedback </a:t>
            </a:r>
            <a:r>
              <a:rPr sz="2800" b="1" dirty="0">
                <a:latin typeface="Georgia"/>
                <a:cs typeface="Georgia"/>
              </a:rPr>
              <a:t>- </a:t>
            </a:r>
            <a:r>
              <a:rPr sz="2800" spc="-5" dirty="0">
                <a:latin typeface="Georgia"/>
                <a:cs typeface="Georgia"/>
              </a:rPr>
              <a:t>Feedback </a:t>
            </a:r>
            <a:r>
              <a:rPr sz="2800" spc="-10" dirty="0">
                <a:latin typeface="Georgia"/>
                <a:cs typeface="Georgia"/>
              </a:rPr>
              <a:t>is </a:t>
            </a:r>
            <a:r>
              <a:rPr sz="2800" spc="-5" dirty="0">
                <a:latin typeface="Georgia"/>
                <a:cs typeface="Georgia"/>
              </a:rPr>
              <a:t>the </a:t>
            </a:r>
            <a:r>
              <a:rPr sz="2800" spc="-10" dirty="0">
                <a:latin typeface="Georgia"/>
                <a:cs typeface="Georgia"/>
              </a:rPr>
              <a:t>main </a:t>
            </a:r>
            <a:r>
              <a:rPr sz="2800" spc="-5" dirty="0">
                <a:latin typeface="Georgia"/>
                <a:cs typeface="Georgia"/>
              </a:rPr>
              <a:t>component of  </a:t>
            </a:r>
            <a:r>
              <a:rPr sz="2800" spc="-10" dirty="0">
                <a:latin typeface="Georgia"/>
                <a:cs typeface="Georgia"/>
              </a:rPr>
              <a:t>communication </a:t>
            </a:r>
            <a:r>
              <a:rPr sz="2800" spc="-5" dirty="0">
                <a:latin typeface="Georgia"/>
                <a:cs typeface="Georgia"/>
              </a:rPr>
              <a:t>process </a:t>
            </a:r>
            <a:r>
              <a:rPr sz="2800" spc="-10" dirty="0">
                <a:latin typeface="Georgia"/>
                <a:cs typeface="Georgia"/>
              </a:rPr>
              <a:t>as it permits </a:t>
            </a:r>
            <a:r>
              <a:rPr sz="2800" spc="-5" dirty="0">
                <a:latin typeface="Georgia"/>
                <a:cs typeface="Georgia"/>
              </a:rPr>
              <a:t>the sender to  </a:t>
            </a:r>
            <a:r>
              <a:rPr sz="2800" spc="-10" dirty="0">
                <a:latin typeface="Georgia"/>
                <a:cs typeface="Georgia"/>
              </a:rPr>
              <a:t>analyze </a:t>
            </a:r>
            <a:r>
              <a:rPr sz="2800" spc="-5" dirty="0">
                <a:latin typeface="Georgia"/>
                <a:cs typeface="Georgia"/>
              </a:rPr>
              <a:t>the efficacy of the message. It helps </a:t>
            </a:r>
            <a:r>
              <a:rPr sz="2800" spc="-10" dirty="0">
                <a:latin typeface="Georgia"/>
                <a:cs typeface="Georgia"/>
              </a:rPr>
              <a:t>the  </a:t>
            </a:r>
            <a:r>
              <a:rPr sz="2800" spc="-5" dirty="0">
                <a:latin typeface="Georgia"/>
                <a:cs typeface="Georgia"/>
              </a:rPr>
              <a:t>sender in confirming the correct </a:t>
            </a:r>
            <a:r>
              <a:rPr sz="2800" spc="-10" dirty="0">
                <a:latin typeface="Georgia"/>
                <a:cs typeface="Georgia"/>
              </a:rPr>
              <a:t>interpretation </a:t>
            </a:r>
            <a:r>
              <a:rPr sz="2800" spc="-5" dirty="0">
                <a:latin typeface="Georgia"/>
                <a:cs typeface="Georgia"/>
              </a:rPr>
              <a:t>of  message by the decoder. Feedback </a:t>
            </a:r>
            <a:r>
              <a:rPr sz="2800" spc="-10" dirty="0">
                <a:latin typeface="Georgia"/>
                <a:cs typeface="Georgia"/>
              </a:rPr>
              <a:t>may </a:t>
            </a:r>
            <a:r>
              <a:rPr sz="2800" spc="-5" dirty="0">
                <a:latin typeface="Georgia"/>
                <a:cs typeface="Georgia"/>
              </a:rPr>
              <a:t>be verbal  </a:t>
            </a:r>
            <a:r>
              <a:rPr sz="2800" spc="-10" dirty="0">
                <a:latin typeface="Georgia"/>
                <a:cs typeface="Georgia"/>
              </a:rPr>
              <a:t>(through </a:t>
            </a:r>
            <a:r>
              <a:rPr sz="2800" spc="-5" dirty="0">
                <a:latin typeface="Georgia"/>
                <a:cs typeface="Georgia"/>
              </a:rPr>
              <a:t>words) or non-verbal (in form of smiles,  sighs, etc.). It </a:t>
            </a:r>
            <a:r>
              <a:rPr sz="2800" spc="-10" dirty="0">
                <a:latin typeface="Georgia"/>
                <a:cs typeface="Georgia"/>
              </a:rPr>
              <a:t>may take written </a:t>
            </a:r>
            <a:r>
              <a:rPr sz="2800" spc="-5" dirty="0">
                <a:latin typeface="Georgia"/>
                <a:cs typeface="Georgia"/>
              </a:rPr>
              <a:t>form also in form of  memos, </a:t>
            </a:r>
            <a:r>
              <a:rPr sz="2800" spc="-10" dirty="0">
                <a:latin typeface="Georgia"/>
                <a:cs typeface="Georgia"/>
              </a:rPr>
              <a:t>reports, </a:t>
            </a:r>
            <a:r>
              <a:rPr sz="2800" spc="-5" dirty="0">
                <a:latin typeface="Georgia"/>
                <a:cs typeface="Georgia"/>
              </a:rPr>
              <a:t>etc.</a:t>
            </a:r>
            <a:endParaRPr sz="2800">
              <a:latin typeface="Georgia"/>
              <a:cs typeface="Georgia"/>
            </a:endParaRPr>
          </a:p>
        </p:txBody>
      </p:sp>
      <p:pic>
        <p:nvPicPr>
          <p:cNvPr id="3" name="Picture 2" descr="SRM Institute of Science and Technology Vector Logo - (.SVG + .PNG) -  VectorLogoSeek.Com"/>
          <p:cNvPicPr>
            <a:picLocks noChangeAspect="1" noChangeArrowheads="1"/>
          </p:cNvPicPr>
          <p:nvPr/>
        </p:nvPicPr>
        <p:blipFill>
          <a:blip r:embed="rId2"/>
          <a:srcRect/>
          <a:stretch>
            <a:fillRect/>
          </a:stretch>
        </p:blipFill>
        <p:spPr bwMode="auto">
          <a:xfrm>
            <a:off x="7391400" y="304800"/>
            <a:ext cx="1524000" cy="9144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304800"/>
            <a:ext cx="8839200" cy="6096000"/>
          </a:xfrm>
          <a:prstGeom prst="rect">
            <a:avLst/>
          </a:prstGeom>
          <a:blipFill>
            <a:blip r:embed="rId2" cstate="print"/>
            <a:stretch>
              <a:fillRect/>
            </a:stretch>
          </a:blipFill>
        </p:spPr>
        <p:txBody>
          <a:bodyPr wrap="square" lIns="0" tIns="0" rIns="0" bIns="0" rtlCol="0"/>
          <a:lstStyle/>
          <a:p>
            <a:endParaRPr/>
          </a:p>
        </p:txBody>
      </p:sp>
      <p:pic>
        <p:nvPicPr>
          <p:cNvPr id="3" name="Picture 2" descr="SRM Institute of Science and Technology Vector Logo - (.SVG + .PNG) -  VectorLogoSeek.Com"/>
          <p:cNvPicPr>
            <a:picLocks noChangeAspect="1" noChangeArrowheads="1"/>
          </p:cNvPicPr>
          <p:nvPr/>
        </p:nvPicPr>
        <p:blipFill>
          <a:blip r:embed="rId3"/>
          <a:srcRect/>
          <a:stretch>
            <a:fillRect/>
          </a:stretch>
        </p:blipFill>
        <p:spPr bwMode="auto">
          <a:xfrm>
            <a:off x="7391400" y="304800"/>
            <a:ext cx="1524000" cy="914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0709" y="1494789"/>
            <a:ext cx="108585" cy="297180"/>
          </a:xfrm>
          <a:prstGeom prst="rect">
            <a:avLst/>
          </a:prstGeom>
        </p:spPr>
        <p:txBody>
          <a:bodyPr vert="horz" wrap="square" lIns="0" tIns="16510" rIns="0" bIns="0" rtlCol="0">
            <a:spAutoFit/>
          </a:bodyPr>
          <a:lstStyle/>
          <a:p>
            <a:pPr marL="12700">
              <a:lnSpc>
                <a:spcPct val="100000"/>
              </a:lnSpc>
              <a:spcBef>
                <a:spcPts val="130"/>
              </a:spcBef>
            </a:pPr>
            <a:r>
              <a:rPr sz="1750" spc="-1100" dirty="0">
                <a:solidFill>
                  <a:srgbClr val="D06248"/>
                </a:solidFill>
                <a:latin typeface="UnDotum"/>
                <a:cs typeface="UnDotum"/>
              </a:rPr>
              <a:t></a:t>
            </a:r>
            <a:endParaRPr sz="1750">
              <a:latin typeface="UnDotum"/>
              <a:cs typeface="UnDotum"/>
            </a:endParaRPr>
          </a:p>
        </p:txBody>
      </p:sp>
      <p:sp>
        <p:nvSpPr>
          <p:cNvPr id="3" name="object 3"/>
          <p:cNvSpPr txBox="1"/>
          <p:nvPr/>
        </p:nvSpPr>
        <p:spPr>
          <a:xfrm>
            <a:off x="982980" y="1492250"/>
            <a:ext cx="7614284" cy="1113790"/>
          </a:xfrm>
          <a:prstGeom prst="rect">
            <a:avLst/>
          </a:prstGeom>
        </p:spPr>
        <p:txBody>
          <a:bodyPr vert="horz" wrap="square" lIns="0" tIns="76835" rIns="0" bIns="0" rtlCol="0">
            <a:spAutoFit/>
          </a:bodyPr>
          <a:lstStyle/>
          <a:p>
            <a:pPr marL="12700" marR="5080">
              <a:lnSpc>
                <a:spcPct val="80000"/>
              </a:lnSpc>
              <a:spcBef>
                <a:spcPts val="605"/>
              </a:spcBef>
              <a:tabLst>
                <a:tab pos="1908810" algn="l"/>
                <a:tab pos="2368550" algn="l"/>
                <a:tab pos="2743835" algn="l"/>
                <a:tab pos="2763520" algn="l"/>
                <a:tab pos="3326765" algn="l"/>
                <a:tab pos="3419475" algn="l"/>
                <a:tab pos="3873500" algn="l"/>
                <a:tab pos="4290060" algn="l"/>
                <a:tab pos="4772660" algn="l"/>
                <a:tab pos="5593080" algn="l"/>
                <a:tab pos="6233160" algn="l"/>
                <a:tab pos="7324725" algn="l"/>
              </a:tabLst>
            </a:pPr>
            <a:r>
              <a:rPr sz="2100" b="1" spc="-5" dirty="0">
                <a:solidFill>
                  <a:srgbClr val="001F5F"/>
                </a:solidFill>
                <a:latin typeface="Georgia"/>
                <a:cs typeface="Georgia"/>
              </a:rPr>
              <a:t>Communication	</a:t>
            </a:r>
            <a:r>
              <a:rPr sz="2100" b="1" dirty="0">
                <a:solidFill>
                  <a:srgbClr val="001F5F"/>
                </a:solidFill>
                <a:latin typeface="Georgia"/>
                <a:cs typeface="Georgia"/>
              </a:rPr>
              <a:t>is	the	</a:t>
            </a:r>
            <a:r>
              <a:rPr sz="2100" b="1" spc="-5" dirty="0">
                <a:solidFill>
                  <a:srgbClr val="001F5F"/>
                </a:solidFill>
                <a:latin typeface="Georgia"/>
                <a:cs typeface="Georgia"/>
              </a:rPr>
              <a:t>art	of	transmitting  </a:t>
            </a:r>
            <a:r>
              <a:rPr sz="2100" b="1" spc="5" dirty="0">
                <a:solidFill>
                  <a:srgbClr val="001F5F"/>
                </a:solidFill>
                <a:latin typeface="Georgia"/>
                <a:cs typeface="Georgia"/>
              </a:rPr>
              <a:t>i</a:t>
            </a:r>
            <a:r>
              <a:rPr sz="2100" b="1" spc="-5" dirty="0">
                <a:solidFill>
                  <a:srgbClr val="001F5F"/>
                </a:solidFill>
                <a:latin typeface="Georgia"/>
                <a:cs typeface="Georgia"/>
              </a:rPr>
              <a:t>n</a:t>
            </a:r>
            <a:r>
              <a:rPr sz="2100" b="1" dirty="0">
                <a:solidFill>
                  <a:srgbClr val="001F5F"/>
                </a:solidFill>
                <a:latin typeface="Georgia"/>
                <a:cs typeface="Georgia"/>
              </a:rPr>
              <a:t>f</a:t>
            </a:r>
            <a:r>
              <a:rPr sz="2100" b="1" spc="-10" dirty="0">
                <a:solidFill>
                  <a:srgbClr val="001F5F"/>
                </a:solidFill>
                <a:latin typeface="Georgia"/>
                <a:cs typeface="Georgia"/>
              </a:rPr>
              <a:t>o</a:t>
            </a:r>
            <a:r>
              <a:rPr sz="2100" b="1" spc="-5" dirty="0">
                <a:solidFill>
                  <a:srgbClr val="001F5F"/>
                </a:solidFill>
                <a:latin typeface="Georgia"/>
                <a:cs typeface="Georgia"/>
              </a:rPr>
              <a:t>r</a:t>
            </a:r>
            <a:r>
              <a:rPr sz="2100" b="1" spc="5" dirty="0">
                <a:solidFill>
                  <a:srgbClr val="001F5F"/>
                </a:solidFill>
                <a:latin typeface="Georgia"/>
                <a:cs typeface="Georgia"/>
              </a:rPr>
              <a:t>m</a:t>
            </a:r>
            <a:r>
              <a:rPr sz="2100" b="1" spc="-5" dirty="0">
                <a:solidFill>
                  <a:srgbClr val="001F5F"/>
                </a:solidFill>
                <a:latin typeface="Georgia"/>
                <a:cs typeface="Georgia"/>
              </a:rPr>
              <a:t>a</a:t>
            </a:r>
            <a:r>
              <a:rPr sz="2100" b="1" dirty="0">
                <a:solidFill>
                  <a:srgbClr val="001F5F"/>
                </a:solidFill>
                <a:latin typeface="Georgia"/>
                <a:cs typeface="Georgia"/>
              </a:rPr>
              <a:t>t</a:t>
            </a:r>
            <a:r>
              <a:rPr sz="2100" b="1" spc="-5" dirty="0">
                <a:solidFill>
                  <a:srgbClr val="001F5F"/>
                </a:solidFill>
                <a:latin typeface="Georgia"/>
                <a:cs typeface="Georgia"/>
              </a:rPr>
              <a:t>i</a:t>
            </a:r>
            <a:r>
              <a:rPr sz="2100" b="1" spc="-10" dirty="0">
                <a:solidFill>
                  <a:srgbClr val="001F5F"/>
                </a:solidFill>
                <a:latin typeface="Georgia"/>
                <a:cs typeface="Georgia"/>
              </a:rPr>
              <a:t>o</a:t>
            </a:r>
            <a:r>
              <a:rPr sz="2100" b="1" spc="-5" dirty="0">
                <a:solidFill>
                  <a:srgbClr val="001F5F"/>
                </a:solidFill>
                <a:latin typeface="Georgia"/>
                <a:cs typeface="Georgia"/>
              </a:rPr>
              <a:t>n</a:t>
            </a:r>
            <a:r>
              <a:rPr sz="2100" b="1" dirty="0">
                <a:solidFill>
                  <a:srgbClr val="001F5F"/>
                </a:solidFill>
                <a:latin typeface="Georgia"/>
                <a:cs typeface="Georgia"/>
              </a:rPr>
              <a:t>,	</a:t>
            </a:r>
            <a:r>
              <a:rPr sz="2100" b="1" spc="5" dirty="0">
                <a:solidFill>
                  <a:srgbClr val="001F5F"/>
                </a:solidFill>
                <a:latin typeface="Georgia"/>
                <a:cs typeface="Georgia"/>
              </a:rPr>
              <a:t>i</a:t>
            </a:r>
            <a:r>
              <a:rPr sz="2100" b="1" spc="-5" dirty="0">
                <a:solidFill>
                  <a:srgbClr val="001F5F"/>
                </a:solidFill>
                <a:latin typeface="Georgia"/>
                <a:cs typeface="Georgia"/>
              </a:rPr>
              <a:t>dea</a:t>
            </a:r>
            <a:r>
              <a:rPr sz="2100" b="1" dirty="0">
                <a:solidFill>
                  <a:srgbClr val="001F5F"/>
                </a:solidFill>
                <a:latin typeface="Georgia"/>
                <a:cs typeface="Georgia"/>
              </a:rPr>
              <a:t>s		</a:t>
            </a:r>
            <a:r>
              <a:rPr sz="2100" b="1" spc="-5" dirty="0">
                <a:solidFill>
                  <a:srgbClr val="001F5F"/>
                </a:solidFill>
                <a:latin typeface="Georgia"/>
                <a:cs typeface="Georgia"/>
              </a:rPr>
              <a:t>an</a:t>
            </a:r>
            <a:r>
              <a:rPr sz="2100" b="1" dirty="0">
                <a:solidFill>
                  <a:srgbClr val="001F5F"/>
                </a:solidFill>
                <a:latin typeface="Georgia"/>
                <a:cs typeface="Georgia"/>
              </a:rPr>
              <a:t>d		</a:t>
            </a:r>
            <a:r>
              <a:rPr sz="2100" b="1" spc="-5" dirty="0">
                <a:solidFill>
                  <a:srgbClr val="001F5F"/>
                </a:solidFill>
                <a:latin typeface="Georgia"/>
                <a:cs typeface="Georgia"/>
              </a:rPr>
              <a:t>a</a:t>
            </a:r>
            <a:r>
              <a:rPr sz="2100" b="1" dirty="0">
                <a:solidFill>
                  <a:srgbClr val="001F5F"/>
                </a:solidFill>
                <a:latin typeface="Georgia"/>
                <a:cs typeface="Georgia"/>
              </a:rPr>
              <a:t>tt</a:t>
            </a:r>
            <a:r>
              <a:rPr sz="2100" b="1" spc="-5" dirty="0">
                <a:solidFill>
                  <a:srgbClr val="001F5F"/>
                </a:solidFill>
                <a:latin typeface="Georgia"/>
                <a:cs typeface="Georgia"/>
              </a:rPr>
              <a:t>i</a:t>
            </a:r>
            <a:r>
              <a:rPr sz="2100" b="1" dirty="0">
                <a:solidFill>
                  <a:srgbClr val="001F5F"/>
                </a:solidFill>
                <a:latin typeface="Georgia"/>
                <a:cs typeface="Georgia"/>
              </a:rPr>
              <a:t>t</a:t>
            </a:r>
            <a:r>
              <a:rPr sz="2100" b="1" spc="-5" dirty="0">
                <a:solidFill>
                  <a:srgbClr val="001F5F"/>
                </a:solidFill>
                <a:latin typeface="Georgia"/>
                <a:cs typeface="Georgia"/>
              </a:rPr>
              <a:t>ude</a:t>
            </a:r>
            <a:r>
              <a:rPr sz="2100" b="1" dirty="0">
                <a:solidFill>
                  <a:srgbClr val="001F5F"/>
                </a:solidFill>
                <a:latin typeface="Georgia"/>
                <a:cs typeface="Georgia"/>
              </a:rPr>
              <a:t>s	f</a:t>
            </a:r>
            <a:r>
              <a:rPr sz="2100" b="1" spc="-5" dirty="0">
                <a:solidFill>
                  <a:srgbClr val="001F5F"/>
                </a:solidFill>
                <a:latin typeface="Georgia"/>
                <a:cs typeface="Georgia"/>
              </a:rPr>
              <a:t>r</a:t>
            </a:r>
            <a:r>
              <a:rPr sz="2100" b="1" dirty="0">
                <a:solidFill>
                  <a:srgbClr val="001F5F"/>
                </a:solidFill>
                <a:latin typeface="Georgia"/>
                <a:cs typeface="Georgia"/>
              </a:rPr>
              <a:t>om	</a:t>
            </a:r>
            <a:r>
              <a:rPr sz="2100" b="1" spc="-10" dirty="0">
                <a:solidFill>
                  <a:srgbClr val="001F5F"/>
                </a:solidFill>
                <a:latin typeface="Georgia"/>
                <a:cs typeface="Georgia"/>
              </a:rPr>
              <a:t>o</a:t>
            </a:r>
            <a:r>
              <a:rPr sz="2100" b="1" spc="-5" dirty="0">
                <a:solidFill>
                  <a:srgbClr val="001F5F"/>
                </a:solidFill>
                <a:latin typeface="Georgia"/>
                <a:cs typeface="Georgia"/>
              </a:rPr>
              <a:t>n</a:t>
            </a:r>
            <a:r>
              <a:rPr sz="2100" b="1" dirty="0">
                <a:solidFill>
                  <a:srgbClr val="001F5F"/>
                </a:solidFill>
                <a:latin typeface="Georgia"/>
                <a:cs typeface="Georgia"/>
              </a:rPr>
              <a:t>e	</a:t>
            </a:r>
            <a:r>
              <a:rPr sz="2100" b="1" spc="-5" dirty="0">
                <a:solidFill>
                  <a:srgbClr val="001F5F"/>
                </a:solidFill>
                <a:latin typeface="Georgia"/>
                <a:cs typeface="Georgia"/>
              </a:rPr>
              <a:t>pe</a:t>
            </a:r>
            <a:r>
              <a:rPr sz="2100" b="1" dirty="0">
                <a:solidFill>
                  <a:srgbClr val="001F5F"/>
                </a:solidFill>
                <a:latin typeface="Georgia"/>
                <a:cs typeface="Georgia"/>
              </a:rPr>
              <a:t>rs</a:t>
            </a:r>
            <a:r>
              <a:rPr sz="2100" b="1" spc="-10" dirty="0">
                <a:solidFill>
                  <a:srgbClr val="001F5F"/>
                </a:solidFill>
                <a:latin typeface="Georgia"/>
                <a:cs typeface="Georgia"/>
              </a:rPr>
              <a:t>o</a:t>
            </a:r>
            <a:r>
              <a:rPr sz="2100" b="1" dirty="0">
                <a:solidFill>
                  <a:srgbClr val="001F5F"/>
                </a:solidFill>
                <a:latin typeface="Georgia"/>
                <a:cs typeface="Georgia"/>
              </a:rPr>
              <a:t>n	to  </a:t>
            </a:r>
            <a:r>
              <a:rPr sz="2100" b="1" spc="-5" dirty="0">
                <a:solidFill>
                  <a:srgbClr val="001F5F"/>
                </a:solidFill>
                <a:latin typeface="Georgia"/>
                <a:cs typeface="Georgia"/>
              </a:rPr>
              <a:t>another. Communication </a:t>
            </a:r>
            <a:r>
              <a:rPr sz="2100" b="1" dirty="0">
                <a:solidFill>
                  <a:srgbClr val="001F5F"/>
                </a:solidFill>
                <a:latin typeface="Georgia"/>
                <a:cs typeface="Georgia"/>
              </a:rPr>
              <a:t>is the </a:t>
            </a:r>
            <a:r>
              <a:rPr sz="2100" b="1" spc="-5" dirty="0">
                <a:solidFill>
                  <a:srgbClr val="001F5F"/>
                </a:solidFill>
                <a:latin typeface="Georgia"/>
                <a:cs typeface="Georgia"/>
              </a:rPr>
              <a:t>process of meaningful  interaction among human</a:t>
            </a:r>
            <a:r>
              <a:rPr sz="2100" b="1" spc="-25" dirty="0">
                <a:solidFill>
                  <a:srgbClr val="001F5F"/>
                </a:solidFill>
                <a:latin typeface="Georgia"/>
                <a:cs typeface="Georgia"/>
              </a:rPr>
              <a:t> </a:t>
            </a:r>
            <a:r>
              <a:rPr sz="2100" b="1" spc="-5" dirty="0">
                <a:solidFill>
                  <a:srgbClr val="001F5F"/>
                </a:solidFill>
                <a:latin typeface="Georgia"/>
                <a:cs typeface="Georgia"/>
              </a:rPr>
              <a:t>beings.</a:t>
            </a:r>
            <a:endParaRPr sz="2100">
              <a:latin typeface="Georgia"/>
              <a:cs typeface="Georgia"/>
            </a:endParaRPr>
          </a:p>
        </p:txBody>
      </p:sp>
      <p:sp>
        <p:nvSpPr>
          <p:cNvPr id="4" name="object 4"/>
          <p:cNvSpPr txBox="1">
            <a:spLocks noGrp="1"/>
          </p:cNvSpPr>
          <p:nvPr>
            <p:ph type="body" idx="1"/>
          </p:nvPr>
        </p:nvSpPr>
        <p:spPr>
          <a:prstGeom prst="rect">
            <a:avLst/>
          </a:prstGeom>
        </p:spPr>
        <p:txBody>
          <a:bodyPr vert="horz" wrap="square" lIns="0" tIns="115570" rIns="0" bIns="0" rtlCol="0">
            <a:spAutoFit/>
          </a:bodyPr>
          <a:lstStyle/>
          <a:p>
            <a:pPr marL="420370" indent="-382270">
              <a:lnSpc>
                <a:spcPct val="100000"/>
              </a:lnSpc>
              <a:spcBef>
                <a:spcPts val="910"/>
              </a:spcBef>
              <a:buClr>
                <a:srgbClr val="636A85"/>
              </a:buClr>
              <a:buSzPct val="95238"/>
              <a:buFont typeface="UnDotum"/>
              <a:buChar char=""/>
              <a:tabLst>
                <a:tab pos="419734" algn="l"/>
                <a:tab pos="420370" algn="l"/>
              </a:tabLst>
            </a:pPr>
            <a:r>
              <a:rPr sz="2100" spc="-5" dirty="0"/>
              <a:t>Personal</a:t>
            </a:r>
            <a:r>
              <a:rPr sz="2100" spc="-15" dirty="0"/>
              <a:t> </a:t>
            </a:r>
            <a:r>
              <a:rPr sz="2100" spc="-5" dirty="0"/>
              <a:t>process</a:t>
            </a:r>
            <a:endParaRPr sz="2100"/>
          </a:p>
          <a:p>
            <a:pPr marL="420370" indent="-382270">
              <a:lnSpc>
                <a:spcPct val="100000"/>
              </a:lnSpc>
              <a:spcBef>
                <a:spcPts val="810"/>
              </a:spcBef>
              <a:buClr>
                <a:srgbClr val="636A85"/>
              </a:buClr>
              <a:buSzPct val="95238"/>
              <a:buFont typeface="UnDotum"/>
              <a:buChar char=""/>
              <a:tabLst>
                <a:tab pos="419734" algn="l"/>
                <a:tab pos="420370" algn="l"/>
              </a:tabLst>
            </a:pPr>
            <a:r>
              <a:rPr sz="2100" spc="-5" dirty="0"/>
              <a:t>Occurs between</a:t>
            </a:r>
            <a:r>
              <a:rPr sz="2100" spc="-25" dirty="0"/>
              <a:t> </a:t>
            </a:r>
            <a:r>
              <a:rPr sz="2100" spc="-5" dirty="0"/>
              <a:t>people</a:t>
            </a:r>
            <a:endParaRPr sz="2100"/>
          </a:p>
          <a:p>
            <a:pPr marL="420370" indent="-382270">
              <a:lnSpc>
                <a:spcPct val="100000"/>
              </a:lnSpc>
              <a:spcBef>
                <a:spcPts val="800"/>
              </a:spcBef>
              <a:buClr>
                <a:srgbClr val="636A85"/>
              </a:buClr>
              <a:buSzPct val="95238"/>
              <a:buFont typeface="UnDotum"/>
              <a:buChar char=""/>
              <a:tabLst>
                <a:tab pos="419734" algn="l"/>
                <a:tab pos="420370" algn="l"/>
              </a:tabLst>
            </a:pPr>
            <a:r>
              <a:rPr sz="2100" spc="-5" dirty="0"/>
              <a:t>Involves change </a:t>
            </a:r>
            <a:r>
              <a:rPr sz="2100" dirty="0"/>
              <a:t>in</a:t>
            </a:r>
            <a:r>
              <a:rPr sz="2100" spc="-30" dirty="0"/>
              <a:t> </a:t>
            </a:r>
            <a:r>
              <a:rPr sz="2100" spc="-5" dirty="0"/>
              <a:t>behaviour</a:t>
            </a:r>
            <a:endParaRPr sz="2100"/>
          </a:p>
          <a:p>
            <a:pPr marL="420370" indent="-382270">
              <a:lnSpc>
                <a:spcPct val="100000"/>
              </a:lnSpc>
              <a:spcBef>
                <a:spcPts val="810"/>
              </a:spcBef>
              <a:buClr>
                <a:srgbClr val="636A85"/>
              </a:buClr>
              <a:buSzPct val="95238"/>
              <a:buFont typeface="UnDotum"/>
              <a:buChar char=""/>
              <a:tabLst>
                <a:tab pos="419734" algn="l"/>
                <a:tab pos="420370" algn="l"/>
              </a:tabLst>
            </a:pPr>
            <a:r>
              <a:rPr sz="2100" spc="-5" dirty="0"/>
              <a:t>Means </a:t>
            </a:r>
            <a:r>
              <a:rPr sz="2100" dirty="0"/>
              <a:t>to </a:t>
            </a:r>
            <a:r>
              <a:rPr sz="2100" spc="-5" dirty="0"/>
              <a:t>influence</a:t>
            </a:r>
            <a:r>
              <a:rPr sz="2100" spc="-25" dirty="0"/>
              <a:t> </a:t>
            </a:r>
            <a:r>
              <a:rPr sz="2100" spc="-5" dirty="0"/>
              <a:t>others</a:t>
            </a:r>
            <a:endParaRPr sz="2100"/>
          </a:p>
          <a:p>
            <a:pPr marL="420370" marR="30480" indent="-382270">
              <a:lnSpc>
                <a:spcPts val="2020"/>
              </a:lnSpc>
              <a:spcBef>
                <a:spcPts val="1295"/>
              </a:spcBef>
              <a:buClr>
                <a:srgbClr val="636A85"/>
              </a:buClr>
              <a:buSzPct val="95238"/>
              <a:buFont typeface="UnDotum"/>
              <a:buChar char=""/>
              <a:tabLst>
                <a:tab pos="419734" algn="l"/>
                <a:tab pos="420370" algn="l"/>
              </a:tabLst>
            </a:pPr>
            <a:r>
              <a:rPr sz="2100" spc="-5" dirty="0"/>
              <a:t>Expression of thoughts and emotions through words </a:t>
            </a:r>
            <a:r>
              <a:rPr sz="2100" dirty="0"/>
              <a:t>&amp;  </a:t>
            </a:r>
            <a:r>
              <a:rPr sz="2100" spc="-5" dirty="0"/>
              <a:t>actions.</a:t>
            </a:r>
            <a:endParaRPr sz="2100"/>
          </a:p>
          <a:p>
            <a:pPr marL="420370" indent="-382270">
              <a:lnSpc>
                <a:spcPct val="100000"/>
              </a:lnSpc>
              <a:spcBef>
                <a:spcPts val="815"/>
              </a:spcBef>
              <a:buClr>
                <a:srgbClr val="636A85"/>
              </a:buClr>
              <a:buSzPct val="95238"/>
              <a:buFont typeface="UnDotum"/>
              <a:buChar char=""/>
              <a:tabLst>
                <a:tab pos="419734" algn="l"/>
                <a:tab pos="420370" algn="l"/>
              </a:tabLst>
            </a:pPr>
            <a:r>
              <a:rPr sz="2100" spc="-5" dirty="0"/>
              <a:t>Tools for controlling </a:t>
            </a:r>
            <a:r>
              <a:rPr sz="2100" dirty="0"/>
              <a:t>and </a:t>
            </a:r>
            <a:r>
              <a:rPr sz="2100" spc="-5" dirty="0"/>
              <a:t>motivating</a:t>
            </a:r>
            <a:r>
              <a:rPr sz="2100" spc="-50" dirty="0"/>
              <a:t> </a:t>
            </a:r>
            <a:r>
              <a:rPr sz="2100" spc="-10" dirty="0"/>
              <a:t>people.</a:t>
            </a:r>
            <a:endParaRPr sz="2100"/>
          </a:p>
          <a:p>
            <a:pPr marL="420370" indent="-382270">
              <a:lnSpc>
                <a:spcPct val="100000"/>
              </a:lnSpc>
              <a:spcBef>
                <a:spcPts val="810"/>
              </a:spcBef>
              <a:buClr>
                <a:srgbClr val="636A85"/>
              </a:buClr>
              <a:buSzPct val="95238"/>
              <a:buFont typeface="UnDotum"/>
              <a:buChar char=""/>
              <a:tabLst>
                <a:tab pos="419734" algn="l"/>
                <a:tab pos="420370" algn="l"/>
              </a:tabLst>
            </a:pPr>
            <a:r>
              <a:rPr sz="2100" dirty="0"/>
              <a:t>It </a:t>
            </a:r>
            <a:r>
              <a:rPr sz="2100" spc="-5" dirty="0"/>
              <a:t>is </a:t>
            </a:r>
            <a:r>
              <a:rPr sz="2100" dirty="0"/>
              <a:t>a </a:t>
            </a:r>
            <a:r>
              <a:rPr sz="2100" spc="-5" dirty="0"/>
              <a:t>social and emotional</a:t>
            </a:r>
            <a:r>
              <a:rPr sz="2100" spc="-45" dirty="0"/>
              <a:t> </a:t>
            </a:r>
            <a:r>
              <a:rPr sz="2100" dirty="0"/>
              <a:t>process</a:t>
            </a:r>
            <a:r>
              <a:rPr sz="2100" dirty="0">
                <a:solidFill>
                  <a:srgbClr val="FFFF99"/>
                </a:solidFill>
              </a:rPr>
              <a:t>.</a:t>
            </a:r>
            <a:endParaRPr sz="2100"/>
          </a:p>
        </p:txBody>
      </p:sp>
      <p:sp>
        <p:nvSpPr>
          <p:cNvPr id="5" name="object 5"/>
          <p:cNvSpPr txBox="1">
            <a:spLocks noGrp="1"/>
          </p:cNvSpPr>
          <p:nvPr>
            <p:ph type="title"/>
          </p:nvPr>
        </p:nvSpPr>
        <p:spPr>
          <a:xfrm>
            <a:off x="457200" y="304800"/>
            <a:ext cx="8305800" cy="751488"/>
          </a:xfrm>
          <a:prstGeom prst="rect">
            <a:avLst/>
          </a:prstGeom>
        </p:spPr>
        <p:txBody>
          <a:bodyPr vert="horz" wrap="square" lIns="0" tIns="12700" rIns="0" bIns="0" rtlCol="0">
            <a:spAutoFit/>
          </a:bodyPr>
          <a:lstStyle/>
          <a:p>
            <a:pPr marL="12700">
              <a:lnSpc>
                <a:spcPct val="100000"/>
              </a:lnSpc>
              <a:spcBef>
                <a:spcPts val="100"/>
              </a:spcBef>
            </a:pPr>
            <a:r>
              <a:rPr sz="4800" b="0" spc="-10" dirty="0">
                <a:solidFill>
                  <a:srgbClr val="D06248"/>
                </a:solidFill>
                <a:latin typeface="Arial"/>
                <a:cs typeface="Arial"/>
              </a:rPr>
              <a:t>What </a:t>
            </a:r>
            <a:r>
              <a:rPr sz="4800" b="0" spc="-5" dirty="0">
                <a:solidFill>
                  <a:srgbClr val="D06248"/>
                </a:solidFill>
                <a:latin typeface="Arial"/>
                <a:cs typeface="Arial"/>
              </a:rPr>
              <a:t>is</a:t>
            </a:r>
            <a:r>
              <a:rPr sz="4800" b="0" spc="-55" dirty="0">
                <a:solidFill>
                  <a:srgbClr val="D06248"/>
                </a:solidFill>
                <a:latin typeface="Arial"/>
                <a:cs typeface="Arial"/>
              </a:rPr>
              <a:t> </a:t>
            </a:r>
            <a:r>
              <a:rPr sz="4800" b="0" spc="-5">
                <a:solidFill>
                  <a:srgbClr val="D06248"/>
                </a:solidFill>
                <a:latin typeface="Arial"/>
                <a:cs typeface="Arial"/>
              </a:rPr>
              <a:t>Communication</a:t>
            </a:r>
            <a:r>
              <a:rPr sz="4400" b="0" spc="-5" smtClean="0">
                <a:solidFill>
                  <a:srgbClr val="D06248"/>
                </a:solidFill>
                <a:latin typeface="Arial"/>
                <a:cs typeface="Arial"/>
              </a:rPr>
              <a:t>?</a:t>
            </a:r>
            <a:r>
              <a:rPr lang="en-US" sz="4400" b="0" spc="-5" dirty="0" smtClean="0">
                <a:solidFill>
                  <a:srgbClr val="D06248"/>
                </a:solidFill>
                <a:latin typeface="Arial"/>
                <a:cs typeface="Arial"/>
              </a:rPr>
              <a:t>  </a:t>
            </a:r>
            <a:endParaRPr sz="4400">
              <a:latin typeface="Arial"/>
              <a:cs typeface="Arial"/>
            </a:endParaRPr>
          </a:p>
        </p:txBody>
      </p:sp>
      <p:pic>
        <p:nvPicPr>
          <p:cNvPr id="6" name="Picture 2" descr="SRM Institute of Science and Technology Vector Logo - (.SVG + .PNG) -  VectorLogoSeek.Com"/>
          <p:cNvPicPr>
            <a:picLocks noChangeAspect="1" noChangeArrowheads="1"/>
          </p:cNvPicPr>
          <p:nvPr/>
        </p:nvPicPr>
        <p:blipFill>
          <a:blip r:embed="rId2"/>
          <a:srcRect/>
          <a:stretch>
            <a:fillRect/>
          </a:stretch>
        </p:blipFill>
        <p:spPr bwMode="auto">
          <a:xfrm>
            <a:off x="7391400" y="304800"/>
            <a:ext cx="1524000" cy="914400"/>
          </a:xfrm>
          <a:prstGeom prst="rect">
            <a:avLst/>
          </a:prstGeom>
          <a:noFill/>
        </p:spPr>
      </p:pic>
    </p:spTree>
  </p:cSld>
  <p:clrMapOvr>
    <a:masterClrMapping/>
  </p:clrMapOvr>
  <p:transition>
    <p:split orient="vert"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426720"/>
            <a:ext cx="8458200" cy="628377"/>
          </a:xfrm>
          <a:prstGeom prst="rect">
            <a:avLst/>
          </a:prstGeom>
        </p:spPr>
        <p:txBody>
          <a:bodyPr vert="horz" wrap="square" lIns="0" tIns="12700" rIns="0" bIns="0" rtlCol="0">
            <a:spAutoFit/>
          </a:bodyPr>
          <a:lstStyle/>
          <a:p>
            <a:pPr marL="12700">
              <a:lnSpc>
                <a:spcPct val="100000"/>
              </a:lnSpc>
              <a:spcBef>
                <a:spcPts val="100"/>
              </a:spcBef>
            </a:pPr>
            <a:r>
              <a:rPr sz="4000" b="0" spc="-5" dirty="0">
                <a:latin typeface="Georgia"/>
                <a:cs typeface="Georgia"/>
              </a:rPr>
              <a:t>Features </a:t>
            </a:r>
            <a:r>
              <a:rPr sz="4000" b="0" spc="-5">
                <a:latin typeface="Georgia"/>
                <a:cs typeface="Georgia"/>
              </a:rPr>
              <a:t>of</a:t>
            </a:r>
            <a:r>
              <a:rPr sz="4000" b="0" spc="-80">
                <a:latin typeface="Georgia"/>
                <a:cs typeface="Georgia"/>
              </a:rPr>
              <a:t> </a:t>
            </a:r>
            <a:r>
              <a:rPr sz="4000" b="0" spc="-5" smtClean="0">
                <a:latin typeface="Georgia"/>
                <a:cs typeface="Georgia"/>
              </a:rPr>
              <a:t>Communication</a:t>
            </a:r>
            <a:r>
              <a:rPr lang="en-US" sz="4000" b="0" spc="-5" dirty="0" smtClean="0">
                <a:latin typeface="Georgia"/>
                <a:cs typeface="Georgia"/>
              </a:rPr>
              <a:t> </a:t>
            </a:r>
            <a:endParaRPr sz="4000">
              <a:latin typeface="Georgia"/>
              <a:cs typeface="Georgia"/>
            </a:endParaRPr>
          </a:p>
        </p:txBody>
      </p:sp>
      <p:sp>
        <p:nvSpPr>
          <p:cNvPr id="3" name="object 3"/>
          <p:cNvSpPr txBox="1"/>
          <p:nvPr/>
        </p:nvSpPr>
        <p:spPr>
          <a:xfrm>
            <a:off x="354329" y="1475739"/>
            <a:ext cx="6498590" cy="3503929"/>
          </a:xfrm>
          <a:prstGeom prst="rect">
            <a:avLst/>
          </a:prstGeom>
        </p:spPr>
        <p:txBody>
          <a:bodyPr vert="horz" wrap="square" lIns="0" tIns="97790" rIns="0" bIns="0" rtlCol="0">
            <a:spAutoFit/>
          </a:bodyPr>
          <a:lstStyle/>
          <a:p>
            <a:pPr marL="38100">
              <a:lnSpc>
                <a:spcPct val="100000"/>
              </a:lnSpc>
              <a:spcBef>
                <a:spcPts val="770"/>
              </a:spcBef>
            </a:pPr>
            <a:r>
              <a:rPr sz="3450" spc="-15" baseline="9661" dirty="0">
                <a:solidFill>
                  <a:srgbClr val="D06248"/>
                </a:solidFill>
                <a:latin typeface="UnDotum"/>
                <a:cs typeface="UnDotum"/>
              </a:rPr>
              <a:t></a:t>
            </a:r>
            <a:r>
              <a:rPr sz="2700" spc="-10" dirty="0">
                <a:latin typeface="Georgia"/>
                <a:cs typeface="Georgia"/>
              </a:rPr>
              <a:t>Two-way Process</a:t>
            </a:r>
            <a:endParaRPr sz="2700">
              <a:latin typeface="Georgia"/>
              <a:cs typeface="Georgia"/>
            </a:endParaRPr>
          </a:p>
          <a:p>
            <a:pPr marL="38100">
              <a:lnSpc>
                <a:spcPct val="100000"/>
              </a:lnSpc>
              <a:spcBef>
                <a:spcPts val="670"/>
              </a:spcBef>
            </a:pPr>
            <a:r>
              <a:rPr sz="3450" spc="-7" baseline="9661" dirty="0">
                <a:solidFill>
                  <a:srgbClr val="D06248"/>
                </a:solidFill>
                <a:latin typeface="UnDotum"/>
                <a:cs typeface="UnDotum"/>
              </a:rPr>
              <a:t></a:t>
            </a:r>
            <a:r>
              <a:rPr sz="2700" spc="-5" dirty="0">
                <a:latin typeface="Georgia"/>
                <a:cs typeface="Georgia"/>
              </a:rPr>
              <a:t>Information Sharing and</a:t>
            </a:r>
            <a:r>
              <a:rPr sz="2700" spc="-80" dirty="0">
                <a:latin typeface="Georgia"/>
                <a:cs typeface="Georgia"/>
              </a:rPr>
              <a:t> </a:t>
            </a:r>
            <a:r>
              <a:rPr sz="2700" spc="-5" dirty="0">
                <a:latin typeface="Georgia"/>
                <a:cs typeface="Georgia"/>
              </a:rPr>
              <a:t>Understanding</a:t>
            </a:r>
            <a:endParaRPr sz="2700">
              <a:latin typeface="Georgia"/>
              <a:cs typeface="Georgia"/>
            </a:endParaRPr>
          </a:p>
          <a:p>
            <a:pPr marL="38100">
              <a:lnSpc>
                <a:spcPct val="100000"/>
              </a:lnSpc>
              <a:spcBef>
                <a:spcPts val="680"/>
              </a:spcBef>
            </a:pPr>
            <a:r>
              <a:rPr sz="3450" spc="-7" baseline="9661" dirty="0">
                <a:solidFill>
                  <a:srgbClr val="D06248"/>
                </a:solidFill>
                <a:latin typeface="UnDotum"/>
                <a:cs typeface="UnDotum"/>
              </a:rPr>
              <a:t></a:t>
            </a:r>
            <a:r>
              <a:rPr sz="2700" spc="-5" dirty="0">
                <a:latin typeface="Georgia"/>
                <a:cs typeface="Georgia"/>
              </a:rPr>
              <a:t>Verbal and</a:t>
            </a:r>
            <a:r>
              <a:rPr sz="2700" spc="-15" dirty="0">
                <a:latin typeface="Georgia"/>
                <a:cs typeface="Georgia"/>
              </a:rPr>
              <a:t> </a:t>
            </a:r>
            <a:r>
              <a:rPr sz="2700" spc="-5" dirty="0">
                <a:latin typeface="Georgia"/>
                <a:cs typeface="Georgia"/>
              </a:rPr>
              <a:t>Non-Verbal.</a:t>
            </a:r>
            <a:endParaRPr sz="2700">
              <a:latin typeface="Georgia"/>
              <a:cs typeface="Georgia"/>
            </a:endParaRPr>
          </a:p>
          <a:p>
            <a:pPr marL="38100">
              <a:lnSpc>
                <a:spcPct val="100000"/>
              </a:lnSpc>
              <a:spcBef>
                <a:spcPts val="670"/>
              </a:spcBef>
            </a:pPr>
            <a:r>
              <a:rPr sz="3450" spc="-15" baseline="9661" dirty="0">
                <a:solidFill>
                  <a:srgbClr val="D06248"/>
                </a:solidFill>
                <a:latin typeface="UnDotum"/>
                <a:cs typeface="UnDotum"/>
              </a:rPr>
              <a:t></a:t>
            </a:r>
            <a:r>
              <a:rPr sz="2700" spc="-10" dirty="0">
                <a:latin typeface="Georgia"/>
                <a:cs typeface="Georgia"/>
              </a:rPr>
              <a:t>Circular</a:t>
            </a:r>
            <a:r>
              <a:rPr sz="2700" spc="-5" dirty="0">
                <a:latin typeface="Georgia"/>
                <a:cs typeface="Georgia"/>
              </a:rPr>
              <a:t> Flow.</a:t>
            </a:r>
            <a:endParaRPr sz="2700">
              <a:latin typeface="Georgia"/>
              <a:cs typeface="Georgia"/>
            </a:endParaRPr>
          </a:p>
          <a:p>
            <a:pPr marL="38100">
              <a:lnSpc>
                <a:spcPct val="100000"/>
              </a:lnSpc>
              <a:spcBef>
                <a:spcPts val="670"/>
              </a:spcBef>
            </a:pPr>
            <a:r>
              <a:rPr sz="3450" spc="-15" baseline="9661" dirty="0">
                <a:solidFill>
                  <a:srgbClr val="D06248"/>
                </a:solidFill>
                <a:latin typeface="UnDotum"/>
                <a:cs typeface="UnDotum"/>
              </a:rPr>
              <a:t></a:t>
            </a:r>
            <a:r>
              <a:rPr sz="2700" spc="-10" dirty="0">
                <a:latin typeface="Georgia"/>
                <a:cs typeface="Georgia"/>
              </a:rPr>
              <a:t>Goal</a:t>
            </a:r>
            <a:r>
              <a:rPr sz="2700" spc="-25" dirty="0">
                <a:latin typeface="Georgia"/>
                <a:cs typeface="Georgia"/>
              </a:rPr>
              <a:t> </a:t>
            </a:r>
            <a:r>
              <a:rPr sz="2700" spc="-5" dirty="0">
                <a:latin typeface="Georgia"/>
                <a:cs typeface="Georgia"/>
              </a:rPr>
              <a:t>Oriented.</a:t>
            </a:r>
            <a:endParaRPr sz="2700">
              <a:latin typeface="Georgia"/>
              <a:cs typeface="Georgia"/>
            </a:endParaRPr>
          </a:p>
          <a:p>
            <a:pPr marL="38100">
              <a:lnSpc>
                <a:spcPct val="100000"/>
              </a:lnSpc>
              <a:spcBef>
                <a:spcPts val="680"/>
              </a:spcBef>
            </a:pPr>
            <a:r>
              <a:rPr sz="3450" spc="-7" baseline="9661" dirty="0">
                <a:solidFill>
                  <a:srgbClr val="D06248"/>
                </a:solidFill>
                <a:latin typeface="UnDotum"/>
                <a:cs typeface="UnDotum"/>
              </a:rPr>
              <a:t></a:t>
            </a:r>
            <a:r>
              <a:rPr sz="2700" spc="-5" dirty="0">
                <a:latin typeface="Georgia"/>
                <a:cs typeface="Georgia"/>
              </a:rPr>
              <a:t>Continuous</a:t>
            </a:r>
            <a:r>
              <a:rPr sz="2700" spc="-20" dirty="0">
                <a:latin typeface="Georgia"/>
                <a:cs typeface="Georgia"/>
              </a:rPr>
              <a:t> </a:t>
            </a:r>
            <a:r>
              <a:rPr sz="2700" spc="-10" dirty="0">
                <a:latin typeface="Georgia"/>
                <a:cs typeface="Georgia"/>
              </a:rPr>
              <a:t>Process</a:t>
            </a:r>
            <a:endParaRPr sz="2700">
              <a:latin typeface="Georgia"/>
              <a:cs typeface="Georgia"/>
            </a:endParaRPr>
          </a:p>
          <a:p>
            <a:pPr marL="38100">
              <a:lnSpc>
                <a:spcPct val="100000"/>
              </a:lnSpc>
              <a:spcBef>
                <a:spcPts val="670"/>
              </a:spcBef>
            </a:pPr>
            <a:r>
              <a:rPr sz="3450" spc="-7" baseline="9661" dirty="0">
                <a:solidFill>
                  <a:srgbClr val="D06248"/>
                </a:solidFill>
                <a:latin typeface="UnDotum"/>
                <a:cs typeface="UnDotum"/>
              </a:rPr>
              <a:t></a:t>
            </a:r>
            <a:r>
              <a:rPr sz="2700" spc="-5" dirty="0">
                <a:latin typeface="Georgia"/>
                <a:cs typeface="Georgia"/>
              </a:rPr>
              <a:t>Pervasive Activity.</a:t>
            </a:r>
            <a:endParaRPr sz="2700">
              <a:latin typeface="Georgia"/>
              <a:cs typeface="Georgia"/>
            </a:endParaRPr>
          </a:p>
        </p:txBody>
      </p:sp>
      <p:pic>
        <p:nvPicPr>
          <p:cNvPr id="4" name="Picture 2" descr="SRM Institute of Science and Technology Vector Logo - (.SVG + .PNG) -  VectorLogoSeek.Com"/>
          <p:cNvPicPr>
            <a:picLocks noChangeAspect="1" noChangeArrowheads="1"/>
          </p:cNvPicPr>
          <p:nvPr/>
        </p:nvPicPr>
        <p:blipFill>
          <a:blip r:embed="rId2"/>
          <a:srcRect/>
          <a:stretch>
            <a:fillRect/>
          </a:stretch>
        </p:blipFill>
        <p:spPr bwMode="auto">
          <a:xfrm>
            <a:off x="7391400" y="304800"/>
            <a:ext cx="1524000" cy="9144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92100" y="226059"/>
            <a:ext cx="7099300" cy="999490"/>
          </a:xfrm>
          <a:prstGeom prst="rect">
            <a:avLst/>
          </a:prstGeom>
          <a:blipFill>
            <a:blip r:embed="rId2" cstate="print"/>
            <a:stretch>
              <a:fillRect/>
            </a:stretch>
          </a:blipFill>
        </p:spPr>
        <p:txBody>
          <a:bodyPr wrap="square" lIns="0" tIns="0" rIns="0" bIns="0" rtlCol="0"/>
          <a:lstStyle/>
          <a:p>
            <a:endParaRPr/>
          </a:p>
        </p:txBody>
      </p:sp>
      <p:pic>
        <p:nvPicPr>
          <p:cNvPr id="5" name="Picture 2" descr="SRM Institute of Science and Technology Vector Logo - (.SVG + .PNG) -  VectorLogoSeek.Com"/>
          <p:cNvPicPr>
            <a:picLocks noChangeAspect="1" noChangeArrowheads="1"/>
          </p:cNvPicPr>
          <p:nvPr/>
        </p:nvPicPr>
        <p:blipFill>
          <a:blip r:embed="rId3"/>
          <a:srcRect/>
          <a:stretch>
            <a:fillRect/>
          </a:stretch>
        </p:blipFill>
        <p:spPr bwMode="auto">
          <a:xfrm>
            <a:off x="7391400" y="304800"/>
            <a:ext cx="1524000" cy="914400"/>
          </a:xfrm>
          <a:prstGeom prst="rect">
            <a:avLst/>
          </a:prstGeom>
          <a:noFill/>
        </p:spPr>
      </p:pic>
      <p:pic>
        <p:nvPicPr>
          <p:cNvPr id="7" name="Picture 6" descr="Clarity in communication – Blue Horizons"/>
          <p:cNvPicPr/>
          <p:nvPr/>
        </p:nvPicPr>
        <p:blipFill>
          <a:blip r:embed="rId4" cstate="print"/>
          <a:srcRect/>
          <a:stretch>
            <a:fillRect/>
          </a:stretch>
        </p:blipFill>
        <p:spPr bwMode="auto">
          <a:xfrm>
            <a:off x="457200" y="1676400"/>
            <a:ext cx="8305800" cy="4648199"/>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0540" y="1953259"/>
            <a:ext cx="7886700" cy="1560830"/>
          </a:xfrm>
          <a:prstGeom prst="rect">
            <a:avLst/>
          </a:prstGeom>
        </p:spPr>
        <p:txBody>
          <a:bodyPr vert="horz" wrap="square" lIns="0" tIns="85725" rIns="0" bIns="0" rtlCol="0">
            <a:spAutoFit/>
          </a:bodyPr>
          <a:lstStyle/>
          <a:p>
            <a:pPr marL="311150" marR="30480" indent="-273050">
              <a:lnSpc>
                <a:spcPct val="79900"/>
              </a:lnSpc>
              <a:spcBef>
                <a:spcPts val="675"/>
              </a:spcBef>
            </a:pPr>
            <a:r>
              <a:rPr sz="3075" b="0" spc="15" baseline="9485" dirty="0">
                <a:solidFill>
                  <a:srgbClr val="D06248"/>
                </a:solidFill>
                <a:latin typeface="UnDotum"/>
                <a:cs typeface="UnDotum"/>
              </a:rPr>
              <a:t></a:t>
            </a:r>
            <a:r>
              <a:rPr sz="2400" spc="10" dirty="0">
                <a:solidFill>
                  <a:srgbClr val="000000"/>
                </a:solidFill>
                <a:latin typeface="Times New Roman"/>
                <a:cs typeface="Times New Roman"/>
              </a:rPr>
              <a:t>Message</a:t>
            </a:r>
            <a:r>
              <a:rPr sz="2400" b="0" spc="10" dirty="0">
                <a:solidFill>
                  <a:srgbClr val="000000"/>
                </a:solidFill>
                <a:latin typeface="Times New Roman"/>
                <a:cs typeface="Times New Roman"/>
              </a:rPr>
              <a:t>: </a:t>
            </a:r>
            <a:r>
              <a:rPr sz="2400" b="0" spc="-5" dirty="0">
                <a:solidFill>
                  <a:srgbClr val="000000"/>
                </a:solidFill>
                <a:latin typeface="Times New Roman"/>
                <a:cs typeface="Times New Roman"/>
              </a:rPr>
              <a:t>Message </a:t>
            </a:r>
            <a:r>
              <a:rPr sz="2400" b="0" dirty="0">
                <a:solidFill>
                  <a:srgbClr val="000000"/>
                </a:solidFill>
                <a:latin typeface="Times New Roman"/>
                <a:cs typeface="Times New Roman"/>
              </a:rPr>
              <a:t>is a key idea that the </a:t>
            </a:r>
            <a:r>
              <a:rPr sz="2400" b="0" spc="-5" dirty="0">
                <a:solidFill>
                  <a:srgbClr val="000000"/>
                </a:solidFill>
                <a:latin typeface="Times New Roman"/>
                <a:cs typeface="Times New Roman"/>
              </a:rPr>
              <a:t>sender wants </a:t>
            </a:r>
            <a:r>
              <a:rPr sz="2400" b="0" dirty="0">
                <a:solidFill>
                  <a:srgbClr val="000000"/>
                </a:solidFill>
                <a:latin typeface="Times New Roman"/>
                <a:cs typeface="Times New Roman"/>
              </a:rPr>
              <a:t>to  </a:t>
            </a:r>
            <a:r>
              <a:rPr sz="2400" b="0" spc="-5" dirty="0">
                <a:solidFill>
                  <a:srgbClr val="000000"/>
                </a:solidFill>
                <a:latin typeface="Times New Roman"/>
                <a:cs typeface="Times New Roman"/>
              </a:rPr>
              <a:t>communicate. </a:t>
            </a:r>
            <a:r>
              <a:rPr sz="2400" b="0" dirty="0">
                <a:solidFill>
                  <a:srgbClr val="000000"/>
                </a:solidFill>
                <a:latin typeface="Times New Roman"/>
                <a:cs typeface="Times New Roman"/>
              </a:rPr>
              <a:t>It is a sign that elicits the </a:t>
            </a:r>
            <a:r>
              <a:rPr sz="2400" b="0" spc="-5" dirty="0">
                <a:solidFill>
                  <a:srgbClr val="000000"/>
                </a:solidFill>
                <a:latin typeface="Times New Roman"/>
                <a:cs typeface="Times New Roman"/>
              </a:rPr>
              <a:t>response </a:t>
            </a:r>
            <a:r>
              <a:rPr sz="2400" b="0" dirty="0">
                <a:solidFill>
                  <a:srgbClr val="000000"/>
                </a:solidFill>
                <a:latin typeface="Times New Roman"/>
                <a:cs typeface="Times New Roman"/>
              </a:rPr>
              <a:t>of recipient.  </a:t>
            </a:r>
            <a:r>
              <a:rPr sz="2400" b="0" spc="-5" dirty="0">
                <a:solidFill>
                  <a:srgbClr val="000000"/>
                </a:solidFill>
                <a:latin typeface="Times New Roman"/>
                <a:cs typeface="Times New Roman"/>
              </a:rPr>
              <a:t>Communication </a:t>
            </a:r>
            <a:r>
              <a:rPr sz="2400" b="0" dirty="0">
                <a:solidFill>
                  <a:srgbClr val="000000"/>
                </a:solidFill>
                <a:latin typeface="Times New Roman"/>
                <a:cs typeface="Times New Roman"/>
              </a:rPr>
              <a:t>process </a:t>
            </a:r>
            <a:r>
              <a:rPr sz="2400" b="0" spc="-5" dirty="0">
                <a:solidFill>
                  <a:srgbClr val="000000"/>
                </a:solidFill>
                <a:latin typeface="Times New Roman"/>
                <a:cs typeface="Times New Roman"/>
              </a:rPr>
              <a:t>begins with </a:t>
            </a:r>
            <a:r>
              <a:rPr sz="2400" b="0" dirty="0">
                <a:solidFill>
                  <a:srgbClr val="000000"/>
                </a:solidFill>
                <a:latin typeface="Times New Roman"/>
                <a:cs typeface="Times New Roman"/>
              </a:rPr>
              <a:t>deciding about the  </a:t>
            </a:r>
            <a:r>
              <a:rPr sz="2400" b="0" spc="-10" dirty="0">
                <a:solidFill>
                  <a:srgbClr val="000000"/>
                </a:solidFill>
                <a:latin typeface="Times New Roman"/>
                <a:cs typeface="Times New Roman"/>
              </a:rPr>
              <a:t>message </a:t>
            </a:r>
            <a:r>
              <a:rPr sz="2400" b="0" spc="5" dirty="0">
                <a:solidFill>
                  <a:srgbClr val="000000"/>
                </a:solidFill>
                <a:latin typeface="Times New Roman"/>
                <a:cs typeface="Times New Roman"/>
              </a:rPr>
              <a:t>to </a:t>
            </a:r>
            <a:r>
              <a:rPr sz="2400" b="0" spc="-5" dirty="0">
                <a:solidFill>
                  <a:srgbClr val="000000"/>
                </a:solidFill>
                <a:latin typeface="Times New Roman"/>
                <a:cs typeface="Times New Roman"/>
              </a:rPr>
              <a:t>be </a:t>
            </a:r>
            <a:r>
              <a:rPr sz="2400" b="0" dirty="0">
                <a:solidFill>
                  <a:srgbClr val="000000"/>
                </a:solidFill>
                <a:latin typeface="Times New Roman"/>
                <a:cs typeface="Times New Roman"/>
              </a:rPr>
              <a:t>conveyed. It </a:t>
            </a:r>
            <a:r>
              <a:rPr sz="2400" b="0" spc="-10" dirty="0">
                <a:solidFill>
                  <a:srgbClr val="000000"/>
                </a:solidFill>
                <a:latin typeface="Times New Roman"/>
                <a:cs typeface="Times New Roman"/>
              </a:rPr>
              <a:t>must </a:t>
            </a:r>
            <a:r>
              <a:rPr sz="2400" b="0" dirty="0">
                <a:solidFill>
                  <a:srgbClr val="000000"/>
                </a:solidFill>
                <a:latin typeface="Times New Roman"/>
                <a:cs typeface="Times New Roman"/>
              </a:rPr>
              <a:t>be </a:t>
            </a:r>
            <a:r>
              <a:rPr sz="2400" b="0" spc="-5" dirty="0">
                <a:solidFill>
                  <a:srgbClr val="000000"/>
                </a:solidFill>
                <a:latin typeface="Times New Roman"/>
                <a:cs typeface="Times New Roman"/>
              </a:rPr>
              <a:t>ensured </a:t>
            </a:r>
            <a:r>
              <a:rPr sz="2400" b="0" dirty="0">
                <a:solidFill>
                  <a:srgbClr val="000000"/>
                </a:solidFill>
                <a:latin typeface="Times New Roman"/>
                <a:cs typeface="Times New Roman"/>
              </a:rPr>
              <a:t>that the </a:t>
            </a:r>
            <a:r>
              <a:rPr sz="2400" b="0" spc="-5" dirty="0">
                <a:solidFill>
                  <a:srgbClr val="000000"/>
                </a:solidFill>
                <a:latin typeface="Times New Roman"/>
                <a:cs typeface="Times New Roman"/>
              </a:rPr>
              <a:t>main  </a:t>
            </a:r>
            <a:r>
              <a:rPr sz="2400" b="0" dirty="0">
                <a:solidFill>
                  <a:srgbClr val="000000"/>
                </a:solidFill>
                <a:latin typeface="Times New Roman"/>
                <a:cs typeface="Times New Roman"/>
              </a:rPr>
              <a:t>objective of the </a:t>
            </a:r>
            <a:r>
              <a:rPr sz="2400" b="0" spc="-5" dirty="0">
                <a:solidFill>
                  <a:srgbClr val="000000"/>
                </a:solidFill>
                <a:latin typeface="Times New Roman"/>
                <a:cs typeface="Times New Roman"/>
              </a:rPr>
              <a:t>message </a:t>
            </a:r>
            <a:r>
              <a:rPr sz="2400" b="0" spc="5" dirty="0">
                <a:solidFill>
                  <a:srgbClr val="000000"/>
                </a:solidFill>
                <a:latin typeface="Times New Roman"/>
                <a:cs typeface="Times New Roman"/>
              </a:rPr>
              <a:t>is</a:t>
            </a:r>
            <a:r>
              <a:rPr sz="2400" b="0" spc="-30" dirty="0">
                <a:solidFill>
                  <a:srgbClr val="000000"/>
                </a:solidFill>
                <a:latin typeface="Times New Roman"/>
                <a:cs typeface="Times New Roman"/>
              </a:rPr>
              <a:t> </a:t>
            </a:r>
            <a:r>
              <a:rPr sz="2400" b="0" spc="-25" dirty="0">
                <a:solidFill>
                  <a:srgbClr val="000000"/>
                </a:solidFill>
                <a:latin typeface="Times New Roman"/>
                <a:cs typeface="Times New Roman"/>
              </a:rPr>
              <a:t>clear.</a:t>
            </a:r>
            <a:endParaRPr sz="2400">
              <a:latin typeface="Times New Roman"/>
              <a:cs typeface="Times New Roman"/>
            </a:endParaRPr>
          </a:p>
        </p:txBody>
      </p:sp>
      <p:pic>
        <p:nvPicPr>
          <p:cNvPr id="3" name="Picture 2" descr="SRM Institute of Science and Technology Vector Logo - (.SVG + .PNG) -  VectorLogoSeek.Com"/>
          <p:cNvPicPr>
            <a:picLocks noChangeAspect="1" noChangeArrowheads="1"/>
          </p:cNvPicPr>
          <p:nvPr/>
        </p:nvPicPr>
        <p:blipFill>
          <a:blip r:embed="rId2"/>
          <a:srcRect/>
          <a:stretch>
            <a:fillRect/>
          </a:stretch>
        </p:blipFill>
        <p:spPr bwMode="auto">
          <a:xfrm>
            <a:off x="7391400" y="304800"/>
            <a:ext cx="1524000" cy="9144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9941" y="247651"/>
            <a:ext cx="6525260" cy="908005"/>
          </a:xfrm>
          <a:prstGeom prst="rect">
            <a:avLst/>
          </a:prstGeom>
        </p:spPr>
        <p:txBody>
          <a:bodyPr vert="horz" wrap="square" lIns="0" tIns="28575" rIns="0" bIns="0" rtlCol="0">
            <a:spAutoFit/>
          </a:bodyPr>
          <a:lstStyle/>
          <a:p>
            <a:pPr marL="2816860" marR="5080" indent="-2804160">
              <a:lnSpc>
                <a:spcPts val="3590"/>
              </a:lnSpc>
              <a:spcBef>
                <a:spcPts val="225"/>
              </a:spcBef>
            </a:pPr>
            <a:r>
              <a:rPr sz="2400" spc="-5" dirty="0"/>
              <a:t>COMPONENTS </a:t>
            </a:r>
            <a:r>
              <a:rPr sz="2400" spc="-5"/>
              <a:t>OF</a:t>
            </a:r>
            <a:r>
              <a:rPr sz="2400" spc="-105"/>
              <a:t> </a:t>
            </a:r>
            <a:r>
              <a:rPr sz="2400" spc="-5" smtClean="0"/>
              <a:t>COMMUNICATION</a:t>
            </a:r>
            <a:r>
              <a:rPr lang="en-US" sz="2400" spc="-5" dirty="0" smtClean="0"/>
              <a:t/>
            </a:r>
            <a:br>
              <a:rPr lang="en-US" sz="2400" spc="-5" dirty="0" smtClean="0"/>
            </a:br>
            <a:r>
              <a:rPr sz="2400" spc="-5" smtClean="0"/>
              <a:t>  </a:t>
            </a:r>
            <a:r>
              <a:rPr sz="2400" spc="-5" dirty="0"/>
              <a:t>PROCESS</a:t>
            </a:r>
          </a:p>
        </p:txBody>
      </p:sp>
      <p:sp>
        <p:nvSpPr>
          <p:cNvPr id="3" name="object 3"/>
          <p:cNvSpPr txBox="1"/>
          <p:nvPr/>
        </p:nvSpPr>
        <p:spPr>
          <a:xfrm>
            <a:off x="354329" y="1805940"/>
            <a:ext cx="8114665" cy="3101340"/>
          </a:xfrm>
          <a:prstGeom prst="rect">
            <a:avLst/>
          </a:prstGeom>
        </p:spPr>
        <p:txBody>
          <a:bodyPr vert="horz" wrap="square" lIns="0" tIns="12700" rIns="0" bIns="0" rtlCol="0">
            <a:spAutoFit/>
          </a:bodyPr>
          <a:lstStyle/>
          <a:p>
            <a:pPr marL="38100">
              <a:lnSpc>
                <a:spcPct val="100000"/>
              </a:lnSpc>
              <a:spcBef>
                <a:spcPts val="100"/>
              </a:spcBef>
            </a:pPr>
            <a:r>
              <a:rPr sz="2550" baseline="9803" dirty="0">
                <a:solidFill>
                  <a:srgbClr val="D06248"/>
                </a:solidFill>
                <a:latin typeface="UnDotum"/>
                <a:cs typeface="UnDotum"/>
              </a:rPr>
              <a:t> </a:t>
            </a:r>
            <a:r>
              <a:rPr sz="2000" b="1" spc="-5" dirty="0">
                <a:latin typeface="Georgia"/>
                <a:cs typeface="Georgia"/>
              </a:rPr>
              <a:t>Sender </a:t>
            </a:r>
            <a:r>
              <a:rPr sz="2000" b="1" dirty="0">
                <a:latin typeface="Georgia"/>
                <a:cs typeface="Georgia"/>
              </a:rPr>
              <a:t>/</a:t>
            </a:r>
            <a:r>
              <a:rPr sz="2000" b="1" spc="-65" dirty="0">
                <a:latin typeface="Georgia"/>
                <a:cs typeface="Georgia"/>
              </a:rPr>
              <a:t> </a:t>
            </a:r>
            <a:r>
              <a:rPr sz="2000" b="1" spc="-5" dirty="0">
                <a:latin typeface="Georgia"/>
                <a:cs typeface="Georgia"/>
              </a:rPr>
              <a:t>Encoder</a:t>
            </a:r>
            <a:endParaRPr sz="2000">
              <a:latin typeface="Georgia"/>
              <a:cs typeface="Georgia"/>
            </a:endParaRPr>
          </a:p>
          <a:p>
            <a:pPr marL="311150" marR="238760" indent="-20320">
              <a:lnSpc>
                <a:spcPct val="80000"/>
              </a:lnSpc>
              <a:spcBef>
                <a:spcPts val="595"/>
              </a:spcBef>
            </a:pPr>
            <a:r>
              <a:rPr sz="2400" spc="-5" dirty="0">
                <a:latin typeface="Georgia"/>
                <a:cs typeface="Georgia"/>
              </a:rPr>
              <a:t>Sender </a:t>
            </a:r>
            <a:r>
              <a:rPr sz="2400" dirty="0">
                <a:latin typeface="Georgia"/>
                <a:cs typeface="Georgia"/>
              </a:rPr>
              <a:t>/ </a:t>
            </a:r>
            <a:r>
              <a:rPr sz="2400" spc="-5" dirty="0">
                <a:latin typeface="Georgia"/>
                <a:cs typeface="Georgia"/>
              </a:rPr>
              <a:t>Encoder is </a:t>
            </a:r>
            <a:r>
              <a:rPr sz="2400" dirty="0">
                <a:latin typeface="Georgia"/>
                <a:cs typeface="Georgia"/>
              </a:rPr>
              <a:t>a </a:t>
            </a:r>
            <a:r>
              <a:rPr sz="2400" spc="-5" dirty="0">
                <a:latin typeface="Georgia"/>
                <a:cs typeface="Georgia"/>
              </a:rPr>
              <a:t>person </a:t>
            </a:r>
            <a:r>
              <a:rPr sz="2400" spc="-10" dirty="0">
                <a:latin typeface="Georgia"/>
                <a:cs typeface="Georgia"/>
              </a:rPr>
              <a:t>who </a:t>
            </a:r>
            <a:r>
              <a:rPr sz="2400" spc="-5" dirty="0">
                <a:latin typeface="Georgia"/>
                <a:cs typeface="Georgia"/>
              </a:rPr>
              <a:t>sends the message. </a:t>
            </a:r>
            <a:r>
              <a:rPr sz="2400" dirty="0">
                <a:latin typeface="Georgia"/>
                <a:cs typeface="Georgia"/>
              </a:rPr>
              <a:t>A  </a:t>
            </a:r>
            <a:r>
              <a:rPr sz="2400" spc="-5" dirty="0">
                <a:latin typeface="Georgia"/>
                <a:cs typeface="Georgia"/>
              </a:rPr>
              <a:t>sender makes use of symbols (words or graphic or visual  aids) to convey the message and produce the required  response.</a:t>
            </a:r>
            <a:endParaRPr sz="2400">
              <a:latin typeface="Georgia"/>
              <a:cs typeface="Georgia"/>
            </a:endParaRPr>
          </a:p>
          <a:p>
            <a:pPr marL="311150" marR="30480" indent="20320">
              <a:lnSpc>
                <a:spcPct val="79900"/>
              </a:lnSpc>
              <a:spcBef>
                <a:spcPts val="500"/>
              </a:spcBef>
            </a:pPr>
            <a:r>
              <a:rPr sz="2400" spc="-5" dirty="0">
                <a:latin typeface="Georgia"/>
                <a:cs typeface="Georgia"/>
              </a:rPr>
              <a:t>For instance </a:t>
            </a:r>
            <a:r>
              <a:rPr sz="2400" dirty="0">
                <a:latin typeface="Georgia"/>
                <a:cs typeface="Georgia"/>
              </a:rPr>
              <a:t>- a </a:t>
            </a:r>
            <a:r>
              <a:rPr sz="2400" spc="-5" dirty="0">
                <a:latin typeface="Georgia"/>
                <a:cs typeface="Georgia"/>
              </a:rPr>
              <a:t>training manager conducting training for  new batch of employees. Sender may </a:t>
            </a:r>
            <a:r>
              <a:rPr sz="2400" dirty="0">
                <a:latin typeface="Georgia"/>
                <a:cs typeface="Georgia"/>
              </a:rPr>
              <a:t>be </a:t>
            </a:r>
            <a:r>
              <a:rPr sz="2400" spc="-5" dirty="0">
                <a:latin typeface="Georgia"/>
                <a:cs typeface="Georgia"/>
              </a:rPr>
              <a:t>an individual </a:t>
            </a:r>
            <a:r>
              <a:rPr sz="2400" dirty="0">
                <a:latin typeface="Georgia"/>
                <a:cs typeface="Georgia"/>
              </a:rPr>
              <a:t>or a  group or an </a:t>
            </a:r>
            <a:r>
              <a:rPr sz="2400" spc="-5" dirty="0">
                <a:latin typeface="Georgia"/>
                <a:cs typeface="Georgia"/>
              </a:rPr>
              <a:t>organization. The views, background,  approach, skills, competencies, and knowledge </a:t>
            </a:r>
            <a:r>
              <a:rPr sz="2400" dirty="0">
                <a:latin typeface="Georgia"/>
                <a:cs typeface="Georgia"/>
              </a:rPr>
              <a:t>of </a:t>
            </a:r>
            <a:r>
              <a:rPr sz="2400" spc="-10" dirty="0">
                <a:latin typeface="Georgia"/>
                <a:cs typeface="Georgia"/>
              </a:rPr>
              <a:t>the  </a:t>
            </a:r>
            <a:r>
              <a:rPr sz="2400" spc="-5" dirty="0">
                <a:latin typeface="Georgia"/>
                <a:cs typeface="Georgia"/>
              </a:rPr>
              <a:t>sender have </a:t>
            </a:r>
            <a:r>
              <a:rPr sz="2400" dirty="0">
                <a:latin typeface="Georgia"/>
                <a:cs typeface="Georgia"/>
              </a:rPr>
              <a:t>a </a:t>
            </a:r>
            <a:r>
              <a:rPr sz="2400" spc="-5" dirty="0">
                <a:latin typeface="Georgia"/>
                <a:cs typeface="Georgia"/>
              </a:rPr>
              <a:t>great impact </a:t>
            </a:r>
            <a:r>
              <a:rPr sz="2400" dirty="0">
                <a:latin typeface="Georgia"/>
                <a:cs typeface="Georgia"/>
              </a:rPr>
              <a:t>on </a:t>
            </a:r>
            <a:r>
              <a:rPr sz="2400" spc="-5" dirty="0">
                <a:latin typeface="Georgia"/>
                <a:cs typeface="Georgia"/>
              </a:rPr>
              <a:t>the</a:t>
            </a:r>
            <a:r>
              <a:rPr sz="2400" spc="-35" dirty="0">
                <a:latin typeface="Georgia"/>
                <a:cs typeface="Georgia"/>
              </a:rPr>
              <a:t> </a:t>
            </a:r>
            <a:r>
              <a:rPr sz="2400" spc="-5" dirty="0">
                <a:latin typeface="Georgia"/>
                <a:cs typeface="Georgia"/>
              </a:rPr>
              <a:t>message.</a:t>
            </a:r>
            <a:endParaRPr sz="2400">
              <a:latin typeface="Georgia"/>
              <a:cs typeface="Georgia"/>
            </a:endParaRPr>
          </a:p>
        </p:txBody>
      </p:sp>
      <p:pic>
        <p:nvPicPr>
          <p:cNvPr id="4" name="Picture 2" descr="SRM Institute of Science and Technology Vector Logo - (.SVG + .PNG) -  VectorLogoSeek.Com"/>
          <p:cNvPicPr>
            <a:picLocks noChangeAspect="1" noChangeArrowheads="1"/>
          </p:cNvPicPr>
          <p:nvPr/>
        </p:nvPicPr>
        <p:blipFill>
          <a:blip r:embed="rId2"/>
          <a:srcRect/>
          <a:stretch>
            <a:fillRect/>
          </a:stretch>
        </p:blipFill>
        <p:spPr bwMode="auto">
          <a:xfrm>
            <a:off x="7391400" y="304800"/>
            <a:ext cx="1524000" cy="914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4329" y="1560829"/>
            <a:ext cx="8357870" cy="1671320"/>
          </a:xfrm>
          <a:prstGeom prst="rect">
            <a:avLst/>
          </a:prstGeom>
        </p:spPr>
        <p:txBody>
          <a:bodyPr vert="horz" wrap="square" lIns="0" tIns="12700" rIns="0" bIns="0" rtlCol="0">
            <a:spAutoFit/>
          </a:bodyPr>
          <a:lstStyle/>
          <a:p>
            <a:pPr marL="311150" marR="30480" indent="-273050">
              <a:lnSpc>
                <a:spcPct val="100000"/>
              </a:lnSpc>
              <a:spcBef>
                <a:spcPts val="100"/>
              </a:spcBef>
            </a:pPr>
            <a:r>
              <a:rPr sz="3450" b="0" spc="-7" baseline="9661" dirty="0">
                <a:solidFill>
                  <a:srgbClr val="D06248"/>
                </a:solidFill>
                <a:latin typeface="UnDotum"/>
                <a:cs typeface="UnDotum"/>
              </a:rPr>
              <a:t></a:t>
            </a:r>
            <a:r>
              <a:rPr sz="2700" spc="-5" dirty="0">
                <a:solidFill>
                  <a:srgbClr val="000000"/>
                </a:solidFill>
              </a:rPr>
              <a:t>Encoding </a:t>
            </a:r>
            <a:r>
              <a:rPr sz="2700" dirty="0">
                <a:solidFill>
                  <a:srgbClr val="000000"/>
                </a:solidFill>
              </a:rPr>
              <a:t>– </a:t>
            </a:r>
            <a:r>
              <a:rPr sz="2700" b="0" spc="-5" dirty="0">
                <a:solidFill>
                  <a:srgbClr val="000000"/>
                </a:solidFill>
                <a:latin typeface="Georgia"/>
                <a:cs typeface="Georgia"/>
              </a:rPr>
              <a:t>Encoding </a:t>
            </a:r>
            <a:r>
              <a:rPr sz="2700" b="0" dirty="0">
                <a:solidFill>
                  <a:srgbClr val="000000"/>
                </a:solidFill>
                <a:latin typeface="Georgia"/>
                <a:cs typeface="Georgia"/>
              </a:rPr>
              <a:t>is </a:t>
            </a:r>
            <a:r>
              <a:rPr sz="2700" b="0" spc="-5" dirty="0">
                <a:solidFill>
                  <a:srgbClr val="000000"/>
                </a:solidFill>
                <a:latin typeface="Georgia"/>
                <a:cs typeface="Georgia"/>
              </a:rPr>
              <a:t>the process where </a:t>
            </a:r>
            <a:r>
              <a:rPr sz="2700" b="0" dirty="0">
                <a:solidFill>
                  <a:srgbClr val="000000"/>
                </a:solidFill>
                <a:latin typeface="Georgia"/>
                <a:cs typeface="Georgia"/>
              </a:rPr>
              <a:t>the  </a:t>
            </a:r>
            <a:r>
              <a:rPr sz="2700" b="0" spc="-10" dirty="0">
                <a:solidFill>
                  <a:srgbClr val="000000"/>
                </a:solidFill>
                <a:latin typeface="Georgia"/>
                <a:cs typeface="Georgia"/>
              </a:rPr>
              <a:t>information </a:t>
            </a:r>
            <a:r>
              <a:rPr sz="2700" b="0" spc="-5" dirty="0">
                <a:solidFill>
                  <a:srgbClr val="000000"/>
                </a:solidFill>
                <a:latin typeface="Georgia"/>
                <a:cs typeface="Georgia"/>
              </a:rPr>
              <a:t>you would like </a:t>
            </a:r>
            <a:r>
              <a:rPr sz="2700" b="0" dirty="0">
                <a:solidFill>
                  <a:srgbClr val="000000"/>
                </a:solidFill>
                <a:latin typeface="Georgia"/>
                <a:cs typeface="Georgia"/>
              </a:rPr>
              <a:t>to </a:t>
            </a:r>
            <a:r>
              <a:rPr sz="2700" b="0" spc="-10" dirty="0">
                <a:solidFill>
                  <a:srgbClr val="000000"/>
                </a:solidFill>
                <a:latin typeface="Georgia"/>
                <a:cs typeface="Georgia"/>
              </a:rPr>
              <a:t>communicate </a:t>
            </a:r>
            <a:r>
              <a:rPr sz="2700" b="0" dirty="0">
                <a:solidFill>
                  <a:srgbClr val="000000"/>
                </a:solidFill>
                <a:latin typeface="Georgia"/>
                <a:cs typeface="Georgia"/>
              </a:rPr>
              <a:t>gets  </a:t>
            </a:r>
            <a:r>
              <a:rPr sz="2700" b="0" spc="-5" dirty="0">
                <a:solidFill>
                  <a:srgbClr val="000000"/>
                </a:solidFill>
                <a:latin typeface="Georgia"/>
                <a:cs typeface="Georgia"/>
              </a:rPr>
              <a:t>transferred </a:t>
            </a:r>
            <a:r>
              <a:rPr sz="2700" b="0" dirty="0">
                <a:solidFill>
                  <a:srgbClr val="000000"/>
                </a:solidFill>
                <a:latin typeface="Georgia"/>
                <a:cs typeface="Georgia"/>
              </a:rPr>
              <a:t>into a </a:t>
            </a:r>
            <a:r>
              <a:rPr sz="2700" b="0" spc="-10" dirty="0">
                <a:solidFill>
                  <a:srgbClr val="000000"/>
                </a:solidFill>
                <a:latin typeface="Georgia"/>
                <a:cs typeface="Georgia"/>
              </a:rPr>
              <a:t>form </a:t>
            </a:r>
            <a:r>
              <a:rPr sz="2700" b="0" spc="-5" dirty="0">
                <a:solidFill>
                  <a:srgbClr val="000000"/>
                </a:solidFill>
                <a:latin typeface="Georgia"/>
                <a:cs typeface="Georgia"/>
              </a:rPr>
              <a:t>to </a:t>
            </a:r>
            <a:r>
              <a:rPr sz="2700" b="0" dirty="0">
                <a:solidFill>
                  <a:srgbClr val="000000"/>
                </a:solidFill>
                <a:latin typeface="Georgia"/>
                <a:cs typeface="Georgia"/>
              </a:rPr>
              <a:t>be </a:t>
            </a:r>
            <a:r>
              <a:rPr sz="2700" b="0" spc="-5" dirty="0">
                <a:solidFill>
                  <a:srgbClr val="000000"/>
                </a:solidFill>
                <a:latin typeface="Georgia"/>
                <a:cs typeface="Georgia"/>
              </a:rPr>
              <a:t>sent and decoded </a:t>
            </a:r>
            <a:r>
              <a:rPr sz="2700" b="0" dirty="0">
                <a:solidFill>
                  <a:srgbClr val="000000"/>
                </a:solidFill>
                <a:latin typeface="Georgia"/>
                <a:cs typeface="Georgia"/>
              </a:rPr>
              <a:t>by </a:t>
            </a:r>
            <a:r>
              <a:rPr sz="2700" b="0" spc="-5" dirty="0">
                <a:solidFill>
                  <a:srgbClr val="000000"/>
                </a:solidFill>
                <a:latin typeface="Georgia"/>
                <a:cs typeface="Georgia"/>
              </a:rPr>
              <a:t>the  receiver.</a:t>
            </a:r>
            <a:endParaRPr sz="2700">
              <a:latin typeface="Georgia"/>
              <a:cs typeface="Georgia"/>
            </a:endParaRPr>
          </a:p>
        </p:txBody>
      </p:sp>
      <p:pic>
        <p:nvPicPr>
          <p:cNvPr id="3" name="Picture 2" descr="SRM Institute of Science and Technology Vector Logo - (.SVG + .PNG) -  VectorLogoSeek.Com"/>
          <p:cNvPicPr>
            <a:picLocks noChangeAspect="1" noChangeArrowheads="1"/>
          </p:cNvPicPr>
          <p:nvPr/>
        </p:nvPicPr>
        <p:blipFill>
          <a:blip r:embed="rId2"/>
          <a:srcRect/>
          <a:stretch>
            <a:fillRect/>
          </a:stretch>
        </p:blipFill>
        <p:spPr bwMode="auto">
          <a:xfrm>
            <a:off x="7391400" y="304800"/>
            <a:ext cx="1524000" cy="9144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29" y="1560829"/>
            <a:ext cx="8345170" cy="1854200"/>
          </a:xfrm>
          <a:prstGeom prst="rect">
            <a:avLst/>
          </a:prstGeom>
        </p:spPr>
        <p:txBody>
          <a:bodyPr vert="horz" wrap="square" lIns="0" tIns="12700" rIns="0" bIns="0" rtlCol="0">
            <a:spAutoFit/>
          </a:bodyPr>
          <a:lstStyle/>
          <a:p>
            <a:pPr marL="298450" marR="17780" indent="-273050">
              <a:lnSpc>
                <a:spcPct val="100000"/>
              </a:lnSpc>
              <a:spcBef>
                <a:spcPts val="100"/>
              </a:spcBef>
            </a:pPr>
            <a:r>
              <a:rPr sz="3075" b="0" spc="7" baseline="9485" dirty="0">
                <a:solidFill>
                  <a:srgbClr val="D06248"/>
                </a:solidFill>
                <a:latin typeface="UnDotum"/>
                <a:cs typeface="UnDotum"/>
              </a:rPr>
              <a:t></a:t>
            </a:r>
            <a:r>
              <a:rPr sz="2400" spc="5" dirty="0">
                <a:solidFill>
                  <a:srgbClr val="000000"/>
                </a:solidFill>
              </a:rPr>
              <a:t>Channel </a:t>
            </a:r>
            <a:r>
              <a:rPr sz="2400" dirty="0">
                <a:solidFill>
                  <a:srgbClr val="000000"/>
                </a:solidFill>
              </a:rPr>
              <a:t>– </a:t>
            </a:r>
            <a:r>
              <a:rPr sz="2400" b="0" spc="-5" dirty="0">
                <a:solidFill>
                  <a:srgbClr val="000000"/>
                </a:solidFill>
                <a:latin typeface="Georgia"/>
                <a:cs typeface="Georgia"/>
              </a:rPr>
              <a:t>Channels are </a:t>
            </a:r>
            <a:r>
              <a:rPr sz="2400" b="0" spc="-10" dirty="0">
                <a:solidFill>
                  <a:srgbClr val="000000"/>
                </a:solidFill>
                <a:latin typeface="Georgia"/>
                <a:cs typeface="Georgia"/>
              </a:rPr>
              <a:t>the way </a:t>
            </a:r>
            <a:r>
              <a:rPr sz="2400" b="0" spc="-5" dirty="0">
                <a:solidFill>
                  <a:srgbClr val="000000"/>
                </a:solidFill>
                <a:latin typeface="Georgia"/>
                <a:cs typeface="Georgia"/>
              </a:rPr>
              <a:t>you convey </a:t>
            </a:r>
            <a:r>
              <a:rPr sz="2400" b="0" spc="-10" dirty="0">
                <a:solidFill>
                  <a:srgbClr val="000000"/>
                </a:solidFill>
                <a:latin typeface="Georgia"/>
                <a:cs typeface="Georgia"/>
              </a:rPr>
              <a:t>your  </a:t>
            </a:r>
            <a:r>
              <a:rPr sz="2400" b="0" spc="-5" dirty="0">
                <a:solidFill>
                  <a:srgbClr val="000000"/>
                </a:solidFill>
                <a:latin typeface="Georgia"/>
                <a:cs typeface="Georgia"/>
              </a:rPr>
              <a:t>message. These channels include verbal such </a:t>
            </a:r>
            <a:r>
              <a:rPr sz="2400" b="0" dirty="0">
                <a:solidFill>
                  <a:srgbClr val="000000"/>
                </a:solidFill>
                <a:latin typeface="Georgia"/>
                <a:cs typeface="Georgia"/>
              </a:rPr>
              <a:t>as </a:t>
            </a:r>
            <a:r>
              <a:rPr sz="2400" b="0" spc="-5" dirty="0">
                <a:solidFill>
                  <a:srgbClr val="000000"/>
                </a:solidFill>
                <a:latin typeface="Georgia"/>
                <a:cs typeface="Georgia"/>
              </a:rPr>
              <a:t>telephone,  and face-to-face conversations as well as non-verbal such as  e-mail and text messaging. Each individual channel has its  strengths and weaknesses </a:t>
            </a:r>
            <a:r>
              <a:rPr sz="2400" b="0" dirty="0">
                <a:solidFill>
                  <a:srgbClr val="000000"/>
                </a:solidFill>
                <a:latin typeface="Georgia"/>
                <a:cs typeface="Georgia"/>
              </a:rPr>
              <a:t>in </a:t>
            </a:r>
            <a:r>
              <a:rPr sz="2400" b="0" spc="-5" dirty="0">
                <a:solidFill>
                  <a:srgbClr val="000000"/>
                </a:solidFill>
                <a:latin typeface="Georgia"/>
                <a:cs typeface="Georgia"/>
              </a:rPr>
              <a:t>terms of</a:t>
            </a:r>
            <a:r>
              <a:rPr sz="2400" b="0" spc="-50" dirty="0">
                <a:solidFill>
                  <a:srgbClr val="000000"/>
                </a:solidFill>
                <a:latin typeface="Georgia"/>
                <a:cs typeface="Georgia"/>
              </a:rPr>
              <a:t> </a:t>
            </a:r>
            <a:r>
              <a:rPr sz="2400" b="0" spc="-5" dirty="0">
                <a:solidFill>
                  <a:srgbClr val="000000"/>
                </a:solidFill>
                <a:latin typeface="Georgia"/>
                <a:cs typeface="Georgia"/>
              </a:rPr>
              <a:t>communicating.</a:t>
            </a:r>
            <a:endParaRPr sz="2400">
              <a:latin typeface="Georgia"/>
              <a:cs typeface="Georgia"/>
            </a:endParaRPr>
          </a:p>
        </p:txBody>
      </p:sp>
      <p:sp>
        <p:nvSpPr>
          <p:cNvPr id="3" name="object 3"/>
          <p:cNvSpPr txBox="1"/>
          <p:nvPr/>
        </p:nvSpPr>
        <p:spPr>
          <a:xfrm>
            <a:off x="367029" y="3477259"/>
            <a:ext cx="8300720" cy="1549400"/>
          </a:xfrm>
          <a:prstGeom prst="rect">
            <a:avLst/>
          </a:prstGeom>
        </p:spPr>
        <p:txBody>
          <a:bodyPr vert="horz" wrap="square" lIns="0" tIns="12700" rIns="0" bIns="0" rtlCol="0">
            <a:spAutoFit/>
          </a:bodyPr>
          <a:lstStyle/>
          <a:p>
            <a:pPr marL="298450" marR="17780" indent="-273050">
              <a:lnSpc>
                <a:spcPct val="100000"/>
              </a:lnSpc>
              <a:spcBef>
                <a:spcPts val="100"/>
              </a:spcBef>
            </a:pPr>
            <a:r>
              <a:rPr sz="3075" spc="30" baseline="9485" dirty="0">
                <a:solidFill>
                  <a:srgbClr val="D06248"/>
                </a:solidFill>
                <a:latin typeface="UnDotum"/>
                <a:cs typeface="UnDotum"/>
              </a:rPr>
              <a:t></a:t>
            </a:r>
            <a:r>
              <a:rPr sz="2400" spc="20" dirty="0">
                <a:latin typeface="Times New Roman"/>
                <a:cs typeface="Times New Roman"/>
              </a:rPr>
              <a:t>For </a:t>
            </a:r>
            <a:r>
              <a:rPr sz="2400" spc="-5" dirty="0">
                <a:latin typeface="Times New Roman"/>
                <a:cs typeface="Times New Roman"/>
              </a:rPr>
              <a:t>instance </a:t>
            </a:r>
            <a:r>
              <a:rPr sz="2400" dirty="0">
                <a:latin typeface="Times New Roman"/>
                <a:cs typeface="Times New Roman"/>
              </a:rPr>
              <a:t>- </a:t>
            </a:r>
            <a:r>
              <a:rPr sz="2400" spc="-20" dirty="0">
                <a:latin typeface="Times New Roman"/>
                <a:cs typeface="Times New Roman"/>
              </a:rPr>
              <a:t>Written </a:t>
            </a:r>
            <a:r>
              <a:rPr sz="2400" spc="-5" dirty="0">
                <a:latin typeface="Times New Roman"/>
                <a:cs typeface="Times New Roman"/>
              </a:rPr>
              <a:t>medium </a:t>
            </a:r>
            <a:r>
              <a:rPr sz="2400" dirty="0">
                <a:latin typeface="Times New Roman"/>
                <a:cs typeface="Times New Roman"/>
              </a:rPr>
              <a:t>is </a:t>
            </a:r>
            <a:r>
              <a:rPr sz="2400" spc="-5" dirty="0">
                <a:latin typeface="Times New Roman"/>
                <a:cs typeface="Times New Roman"/>
              </a:rPr>
              <a:t>chosen when </a:t>
            </a:r>
            <a:r>
              <a:rPr sz="2400" dirty="0">
                <a:latin typeface="Times New Roman"/>
                <a:cs typeface="Times New Roman"/>
              </a:rPr>
              <a:t>a </a:t>
            </a:r>
            <a:r>
              <a:rPr sz="2400" spc="-5" dirty="0">
                <a:latin typeface="Times New Roman"/>
                <a:cs typeface="Times New Roman"/>
              </a:rPr>
              <a:t>message has </a:t>
            </a:r>
            <a:r>
              <a:rPr sz="2400" dirty="0">
                <a:latin typeface="Times New Roman"/>
                <a:cs typeface="Times New Roman"/>
              </a:rPr>
              <a:t>to  be conveyed to a </a:t>
            </a:r>
            <a:r>
              <a:rPr sz="2400" spc="-10" dirty="0">
                <a:latin typeface="Times New Roman"/>
                <a:cs typeface="Times New Roman"/>
              </a:rPr>
              <a:t>small </a:t>
            </a:r>
            <a:r>
              <a:rPr sz="2400" dirty="0">
                <a:latin typeface="Times New Roman"/>
                <a:cs typeface="Times New Roman"/>
              </a:rPr>
              <a:t>group of people, </a:t>
            </a:r>
            <a:r>
              <a:rPr sz="2400" spc="-5" dirty="0">
                <a:latin typeface="Times New Roman"/>
                <a:cs typeface="Times New Roman"/>
              </a:rPr>
              <a:t>while an </a:t>
            </a:r>
            <a:r>
              <a:rPr sz="2400" dirty="0">
                <a:latin typeface="Times New Roman"/>
                <a:cs typeface="Times New Roman"/>
              </a:rPr>
              <a:t>oral </a:t>
            </a:r>
            <a:r>
              <a:rPr sz="2400" spc="-5" dirty="0">
                <a:latin typeface="Times New Roman"/>
                <a:cs typeface="Times New Roman"/>
              </a:rPr>
              <a:t>medium </a:t>
            </a:r>
            <a:r>
              <a:rPr sz="2400" dirty="0">
                <a:latin typeface="Times New Roman"/>
                <a:cs typeface="Times New Roman"/>
              </a:rPr>
              <a:t>is  </a:t>
            </a:r>
            <a:r>
              <a:rPr sz="2400" spc="-5" dirty="0">
                <a:latin typeface="Times New Roman"/>
                <a:cs typeface="Times New Roman"/>
              </a:rPr>
              <a:t>chosen when spontaneous feedback </a:t>
            </a:r>
            <a:r>
              <a:rPr sz="2400" spc="5" dirty="0">
                <a:latin typeface="Times New Roman"/>
                <a:cs typeface="Times New Roman"/>
              </a:rPr>
              <a:t>is </a:t>
            </a:r>
            <a:r>
              <a:rPr sz="2400" dirty="0">
                <a:latin typeface="Times New Roman"/>
                <a:cs typeface="Times New Roman"/>
              </a:rPr>
              <a:t>required </a:t>
            </a:r>
            <a:r>
              <a:rPr sz="2400" spc="-5" dirty="0">
                <a:latin typeface="Times New Roman"/>
                <a:cs typeface="Times New Roman"/>
              </a:rPr>
              <a:t>from </a:t>
            </a:r>
            <a:r>
              <a:rPr sz="2400" dirty="0">
                <a:latin typeface="Times New Roman"/>
                <a:cs typeface="Times New Roman"/>
              </a:rPr>
              <a:t>the recipient  as </a:t>
            </a:r>
            <a:r>
              <a:rPr sz="2400" spc="-5" dirty="0">
                <a:latin typeface="Times New Roman"/>
                <a:cs typeface="Times New Roman"/>
              </a:rPr>
              <a:t>misunderstandings </a:t>
            </a:r>
            <a:r>
              <a:rPr sz="2400" dirty="0">
                <a:latin typeface="Times New Roman"/>
                <a:cs typeface="Times New Roman"/>
              </a:rPr>
              <a:t>are cleared then and</a:t>
            </a:r>
            <a:r>
              <a:rPr sz="2400" spc="-10" dirty="0">
                <a:latin typeface="Times New Roman"/>
                <a:cs typeface="Times New Roman"/>
              </a:rPr>
              <a:t> </a:t>
            </a:r>
            <a:r>
              <a:rPr sz="2400" spc="5" dirty="0">
                <a:latin typeface="Times New Roman"/>
                <a:cs typeface="Times New Roman"/>
              </a:rPr>
              <a:t>there</a:t>
            </a:r>
            <a:r>
              <a:rPr sz="2800" spc="5" dirty="0">
                <a:latin typeface="Times New Roman"/>
                <a:cs typeface="Times New Roman"/>
              </a:rPr>
              <a:t>.</a:t>
            </a:r>
            <a:endParaRPr sz="2800">
              <a:latin typeface="Times New Roman"/>
              <a:cs typeface="Times New Roman"/>
            </a:endParaRPr>
          </a:p>
        </p:txBody>
      </p:sp>
      <p:pic>
        <p:nvPicPr>
          <p:cNvPr id="4" name="Picture 2" descr="SRM Institute of Science and Technology Vector Logo - (.SVG + .PNG) -  VectorLogoSeek.Com"/>
          <p:cNvPicPr>
            <a:picLocks noChangeAspect="1" noChangeArrowheads="1"/>
          </p:cNvPicPr>
          <p:nvPr/>
        </p:nvPicPr>
        <p:blipFill>
          <a:blip r:embed="rId2"/>
          <a:srcRect/>
          <a:stretch>
            <a:fillRect/>
          </a:stretch>
        </p:blipFill>
        <p:spPr bwMode="auto">
          <a:xfrm>
            <a:off x="7391400" y="304800"/>
            <a:ext cx="1524000" cy="9144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4329" y="1560829"/>
            <a:ext cx="8319134" cy="2494280"/>
          </a:xfrm>
          <a:prstGeom prst="rect">
            <a:avLst/>
          </a:prstGeom>
        </p:spPr>
        <p:txBody>
          <a:bodyPr vert="horz" wrap="square" lIns="0" tIns="12700" rIns="0" bIns="0" rtlCol="0">
            <a:spAutoFit/>
          </a:bodyPr>
          <a:lstStyle/>
          <a:p>
            <a:pPr marL="311150" marR="30480" indent="-273050">
              <a:lnSpc>
                <a:spcPct val="100000"/>
              </a:lnSpc>
              <a:spcBef>
                <a:spcPts val="100"/>
              </a:spcBef>
            </a:pPr>
            <a:r>
              <a:rPr sz="3450" spc="-7" baseline="9661" dirty="0">
                <a:solidFill>
                  <a:srgbClr val="D06248"/>
                </a:solidFill>
                <a:latin typeface="UnDotum"/>
                <a:cs typeface="UnDotum"/>
              </a:rPr>
              <a:t></a:t>
            </a:r>
            <a:r>
              <a:rPr sz="2700" b="1" spc="-5" dirty="0">
                <a:latin typeface="Georgia"/>
                <a:cs typeface="Georgia"/>
              </a:rPr>
              <a:t>Decoding </a:t>
            </a:r>
            <a:r>
              <a:rPr sz="2700" b="1" dirty="0">
                <a:latin typeface="Georgia"/>
                <a:cs typeface="Georgia"/>
              </a:rPr>
              <a:t>– </a:t>
            </a:r>
            <a:r>
              <a:rPr sz="2700" spc="-5" dirty="0">
                <a:latin typeface="Georgia"/>
                <a:cs typeface="Georgia"/>
              </a:rPr>
              <a:t>Decoding is on the receiving </a:t>
            </a:r>
            <a:r>
              <a:rPr sz="2700" dirty="0">
                <a:latin typeface="Georgia"/>
                <a:cs typeface="Georgia"/>
              </a:rPr>
              <a:t>end </a:t>
            </a:r>
            <a:r>
              <a:rPr sz="2700" spc="-5" dirty="0">
                <a:latin typeface="Georgia"/>
                <a:cs typeface="Georgia"/>
              </a:rPr>
              <a:t>of  communication. This stage is just </a:t>
            </a:r>
            <a:r>
              <a:rPr sz="2700" spc="-10" dirty="0">
                <a:latin typeface="Georgia"/>
                <a:cs typeface="Georgia"/>
              </a:rPr>
              <a:t>as </a:t>
            </a:r>
            <a:r>
              <a:rPr sz="2700" spc="-5" dirty="0">
                <a:latin typeface="Georgia"/>
                <a:cs typeface="Georgia"/>
              </a:rPr>
              <a:t>important as  encoding. </a:t>
            </a:r>
            <a:r>
              <a:rPr sz="2700" spc="-10" dirty="0">
                <a:latin typeface="Georgia"/>
                <a:cs typeface="Georgia"/>
              </a:rPr>
              <a:t>Communication </a:t>
            </a:r>
            <a:r>
              <a:rPr sz="2700" spc="-5" dirty="0">
                <a:latin typeface="Georgia"/>
                <a:cs typeface="Georgia"/>
              </a:rPr>
              <a:t>can </a:t>
            </a:r>
            <a:r>
              <a:rPr sz="2700" dirty="0">
                <a:latin typeface="Georgia"/>
                <a:cs typeface="Georgia"/>
              </a:rPr>
              <a:t>go </a:t>
            </a:r>
            <a:r>
              <a:rPr sz="2700" spc="-5" dirty="0">
                <a:latin typeface="Georgia"/>
                <a:cs typeface="Georgia"/>
              </a:rPr>
              <a:t>downhill </a:t>
            </a:r>
            <a:r>
              <a:rPr sz="2700" spc="-10" dirty="0">
                <a:latin typeface="Georgia"/>
                <a:cs typeface="Georgia"/>
              </a:rPr>
              <a:t>at </a:t>
            </a:r>
            <a:r>
              <a:rPr sz="2700" spc="-5" dirty="0">
                <a:latin typeface="Georgia"/>
                <a:cs typeface="Georgia"/>
              </a:rPr>
              <a:t>this  stage if </a:t>
            </a:r>
            <a:r>
              <a:rPr sz="2700" dirty="0">
                <a:latin typeface="Georgia"/>
                <a:cs typeface="Georgia"/>
              </a:rPr>
              <a:t>the </a:t>
            </a:r>
            <a:r>
              <a:rPr sz="2700" spc="-5" dirty="0">
                <a:latin typeface="Georgia"/>
                <a:cs typeface="Georgia"/>
              </a:rPr>
              <a:t>receiver is not practicing active listening  </a:t>
            </a:r>
            <a:r>
              <a:rPr sz="2700" spc="-10" dirty="0">
                <a:latin typeface="Georgia"/>
                <a:cs typeface="Georgia"/>
              </a:rPr>
              <a:t>skills </a:t>
            </a:r>
            <a:r>
              <a:rPr sz="2700" spc="-5" dirty="0">
                <a:latin typeface="Georgia"/>
                <a:cs typeface="Georgia"/>
              </a:rPr>
              <a:t>or if they do not possess enough information </a:t>
            </a:r>
            <a:r>
              <a:rPr sz="2700" dirty="0">
                <a:latin typeface="Georgia"/>
                <a:cs typeface="Georgia"/>
              </a:rPr>
              <a:t>to  </a:t>
            </a:r>
            <a:r>
              <a:rPr sz="2700" spc="-10" dirty="0">
                <a:latin typeface="Georgia"/>
                <a:cs typeface="Georgia"/>
              </a:rPr>
              <a:t>accurately </a:t>
            </a:r>
            <a:r>
              <a:rPr sz="2700" spc="-5" dirty="0">
                <a:latin typeface="Georgia"/>
                <a:cs typeface="Georgia"/>
              </a:rPr>
              <a:t>decode the message</a:t>
            </a:r>
            <a:endParaRPr sz="2700">
              <a:latin typeface="Georgia"/>
              <a:cs typeface="Georgia"/>
            </a:endParaRPr>
          </a:p>
        </p:txBody>
      </p:sp>
      <p:pic>
        <p:nvPicPr>
          <p:cNvPr id="3" name="Picture 2" descr="SRM Institute of Science and Technology Vector Logo - (.SVG + .PNG) -  VectorLogoSeek.Com"/>
          <p:cNvPicPr>
            <a:picLocks noChangeAspect="1" noChangeArrowheads="1"/>
          </p:cNvPicPr>
          <p:nvPr/>
        </p:nvPicPr>
        <p:blipFill>
          <a:blip r:embed="rId2"/>
          <a:srcRect/>
          <a:stretch>
            <a:fillRect/>
          </a:stretch>
        </p:blipFill>
        <p:spPr bwMode="auto">
          <a:xfrm>
            <a:off x="7391400" y="304800"/>
            <a:ext cx="1524000" cy="9144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516</Words>
  <Application>Microsoft Office PowerPoint</Application>
  <PresentationFormat>On-screen Show (4:3)</PresentationFormat>
  <Paragraphs>38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Communication  and  Its Process.</vt:lpstr>
      <vt:lpstr>What is Communication?  </vt:lpstr>
      <vt:lpstr>Features of Communication </vt:lpstr>
      <vt:lpstr>Slide 4</vt:lpstr>
      <vt:lpstr>Message: Message is a key idea that the sender wants to  communicate. It is a sign that elicits the response of recipient.  Communication process begins with deciding about the  message to be conveyed. It must be ensured that the main  objective of the message is clear.</vt:lpstr>
      <vt:lpstr>COMPONENTS OF COMMUNICATION   PROCESS</vt:lpstr>
      <vt:lpstr>Encoding – Encoding is the process where the  information you would like to communicate gets  transferred into a form to be sent and decoded by the  receiver.</vt:lpstr>
      <vt:lpstr>Channel – Channels are the way you convey your  message. These channels include verbal such as telephone,  and face-to-face conversations as well as non-verbal such as  e-mail and text messaging. Each individual channel has its  strengths and weaknesses in terms of communicating.</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and  Its Process.</dc:title>
  <dc:creator>jjj</dc:creator>
  <cp:lastModifiedBy>jjj</cp:lastModifiedBy>
  <cp:revision>5</cp:revision>
  <dcterms:created xsi:type="dcterms:W3CDTF">2020-09-15T06:27:30Z</dcterms:created>
  <dcterms:modified xsi:type="dcterms:W3CDTF">2020-09-15T06:57:45Z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2013-07-25T00:00:00Z</vt:filetime>
  </property>
  <property fmtid="{D5CDD505-2E9C-101B-9397-08002B2CF9AE}" pid="3" name="Creator">
    <vt:lpwstr>pdftk 1.44 - www.pdftk.com</vt:lpwstr>
  </property>
  <property fmtid="{D5CDD505-2E9C-101B-9397-08002B2CF9AE}" pid="4" name="LastSaved">
    <vt:filetime>2020-09-15T00:00:00Z</vt:filetime>
  </property>
</Properties>
</file>