
<file path=[Content_Types].xml><?xml version="1.0" encoding="utf-8"?>
<Types xmlns="http://schemas.openxmlformats.org/package/2006/content-types">
  <Default Extension="bin" ContentType="image/unknown"/>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79" r:id="rId3"/>
    <p:sldId id="280" r:id="rId4"/>
    <p:sldId id="282" r:id="rId5"/>
    <p:sldId id="273" r:id="rId6"/>
    <p:sldId id="274" r:id="rId7"/>
    <p:sldId id="256" r:id="rId8"/>
    <p:sldId id="257" r:id="rId9"/>
    <p:sldId id="258" r:id="rId10"/>
    <p:sldId id="277" r:id="rId11"/>
    <p:sldId id="264" r:id="rId12"/>
    <p:sldId id="265" r:id="rId13"/>
    <p:sldId id="266" r:id="rId14"/>
    <p:sldId id="267" r:id="rId15"/>
    <p:sldId id="268" r:id="rId16"/>
    <p:sldId id="269" r:id="rId17"/>
    <p:sldId id="270" r:id="rId18"/>
    <p:sldId id="272" r:id="rId19"/>
    <p:sldId id="27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varScale="1">
        <p:scale>
          <a:sx n="86" d="100"/>
          <a:sy n="86" d="100"/>
        </p:scale>
        <p:origin x="4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401D-E11A-4931-A2F5-0C7DAA481D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ABBE61-27FE-4687-A0F0-46CEAA31E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F782CC-BFB7-4C95-88A6-B5F141BA5686}"/>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5" name="Footer Placeholder 4">
            <a:extLst>
              <a:ext uri="{FF2B5EF4-FFF2-40B4-BE49-F238E27FC236}">
                <a16:creationId xmlns:a16="http://schemas.microsoft.com/office/drawing/2014/main" id="{C8083C40-C60E-41E4-8B3A-0E5CB6144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18F5C-F390-45D4-93F4-3C46B73854FF}"/>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257146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4099-628F-4176-BCEE-58294E3684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8D0D6-BFE8-4217-BCFE-1A679ED8CD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60AE0-1810-4B29-A2DF-E1BB9604E54F}"/>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5" name="Footer Placeholder 4">
            <a:extLst>
              <a:ext uri="{FF2B5EF4-FFF2-40B4-BE49-F238E27FC236}">
                <a16:creationId xmlns:a16="http://schemas.microsoft.com/office/drawing/2014/main" id="{530FC485-4AAA-4F0D-9E66-D46355C3A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10AAE-F3D3-4010-8C94-AE76349107E2}"/>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247098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63E07B-D49E-46F8-8D12-20308A2EB1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7B75B-4E26-4A68-9767-4347A1F11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35AA06-6229-46F6-9189-C1054CC405C6}"/>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5" name="Footer Placeholder 4">
            <a:extLst>
              <a:ext uri="{FF2B5EF4-FFF2-40B4-BE49-F238E27FC236}">
                <a16:creationId xmlns:a16="http://schemas.microsoft.com/office/drawing/2014/main" id="{6491534B-C925-4F70-A907-7F918BA59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35C1D-035F-4041-BA6F-93CEA4A52F6E}"/>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343927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27FC-DF60-4745-8C35-3D78B142D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7B5CC-40DB-49CD-AB33-9749D2462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314BC-73FA-445D-9972-C27EC9F78100}"/>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5" name="Footer Placeholder 4">
            <a:extLst>
              <a:ext uri="{FF2B5EF4-FFF2-40B4-BE49-F238E27FC236}">
                <a16:creationId xmlns:a16="http://schemas.microsoft.com/office/drawing/2014/main" id="{3C12BB68-4383-4BB8-9A10-F593FDAB8E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1BBDA-F762-4716-9F11-2B13C05FA230}"/>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163902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D2EC-BC9C-4CDB-B96D-4016BF19B5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A6E2FC-88D8-4775-ABA8-3A4FE4BE3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AAEC2-0D26-449A-A371-7ED23B743892}"/>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5" name="Footer Placeholder 4">
            <a:extLst>
              <a:ext uri="{FF2B5EF4-FFF2-40B4-BE49-F238E27FC236}">
                <a16:creationId xmlns:a16="http://schemas.microsoft.com/office/drawing/2014/main" id="{33B6C69E-6C69-4610-9CF1-C088630F7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3F2A6-3B23-465A-8F7B-22BF4D8A0CDC}"/>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9587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9815-DCF5-43FF-B0DC-D385ABA6B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8DCBAF-050F-4613-9451-E1B4348E9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6C2FE2-6209-477D-AD9E-9D8308F3FD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2ACBFA-64E7-4ABA-B8B1-8FEECF259B63}"/>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6" name="Footer Placeholder 5">
            <a:extLst>
              <a:ext uri="{FF2B5EF4-FFF2-40B4-BE49-F238E27FC236}">
                <a16:creationId xmlns:a16="http://schemas.microsoft.com/office/drawing/2014/main" id="{E1C9009C-1EC8-4827-8307-3D4985AB67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D304D-35FF-4D44-BB3C-07EB0E51936C}"/>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107568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CBAE-7402-4912-B6A5-659C784B0B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E4DC94-CEE3-445A-B451-11DA82EC11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BF4F39-2679-40C5-A8EE-7DBE80329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4F4F90-10AF-493E-9792-D6C8C7AEC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DF3EC-A8CA-4261-AEF4-0AEE13106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AC9E2F-862C-4C56-8B8C-D95D43301CF0}"/>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8" name="Footer Placeholder 7">
            <a:extLst>
              <a:ext uri="{FF2B5EF4-FFF2-40B4-BE49-F238E27FC236}">
                <a16:creationId xmlns:a16="http://schemas.microsoft.com/office/drawing/2014/main" id="{15FA5B53-10C7-4A1E-AE0C-3192640AA2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381253-667F-4F45-98F9-F80D94FCFD5A}"/>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351428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BD80-8CCD-4E50-8206-D45D1AEE1E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986DD2-388E-4D7D-9AAA-0DD1BB36D009}"/>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4" name="Footer Placeholder 3">
            <a:extLst>
              <a:ext uri="{FF2B5EF4-FFF2-40B4-BE49-F238E27FC236}">
                <a16:creationId xmlns:a16="http://schemas.microsoft.com/office/drawing/2014/main" id="{24076B11-5A5D-49AE-8873-0EFCDC3904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01B7CD-D848-49C2-92D1-46BCF5A2D268}"/>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11868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19A522-D184-440B-8EF8-A07102A33CF3}"/>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3" name="Footer Placeholder 2">
            <a:extLst>
              <a:ext uri="{FF2B5EF4-FFF2-40B4-BE49-F238E27FC236}">
                <a16:creationId xmlns:a16="http://schemas.microsoft.com/office/drawing/2014/main" id="{0CE18107-8D3D-434E-8FE0-92D6DD3FCC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9BFC99-B019-45E5-A598-71615FDB2849}"/>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299120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F9-C0B1-433A-829B-B0B5A0617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BD4968-82AE-47B2-B303-ACB545779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B9DE75-B571-4CF0-9D3C-27BAF4883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5F40C-6C2D-421E-9609-BF0C79F57296}"/>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6" name="Footer Placeholder 5">
            <a:extLst>
              <a:ext uri="{FF2B5EF4-FFF2-40B4-BE49-F238E27FC236}">
                <a16:creationId xmlns:a16="http://schemas.microsoft.com/office/drawing/2014/main" id="{74DFCF6A-A43B-4BD7-AD1B-35234DCAA5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3AF9B3-77C4-4B83-819F-0242FBE60DE9}"/>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254788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8AA4-6F20-4870-A5D4-5AAFBC6D5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375884-D2EF-4E55-B1FE-969B21A2B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E46B1B-58FE-4A63-9828-46D940BFC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BC9F5-D131-4150-ADFD-06A9DE2573B1}"/>
              </a:ext>
            </a:extLst>
          </p:cNvPr>
          <p:cNvSpPr>
            <a:spLocks noGrp="1"/>
          </p:cNvSpPr>
          <p:nvPr>
            <p:ph type="dt" sz="half" idx="10"/>
          </p:nvPr>
        </p:nvSpPr>
        <p:spPr/>
        <p:txBody>
          <a:bodyPr/>
          <a:lstStyle/>
          <a:p>
            <a:fld id="{6C79EBE0-2101-4E08-98D4-1B7E02758302}" type="datetimeFigureOut">
              <a:rPr lang="en-IN" smtClean="0"/>
              <a:t>27-01-2022</a:t>
            </a:fld>
            <a:endParaRPr lang="en-IN"/>
          </a:p>
        </p:txBody>
      </p:sp>
      <p:sp>
        <p:nvSpPr>
          <p:cNvPr id="6" name="Footer Placeholder 5">
            <a:extLst>
              <a:ext uri="{FF2B5EF4-FFF2-40B4-BE49-F238E27FC236}">
                <a16:creationId xmlns:a16="http://schemas.microsoft.com/office/drawing/2014/main" id="{8FA77183-BFD8-41D3-96E1-1E41BE2537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F19A4-A6DE-4FCB-BCC5-406926124A07}"/>
              </a:ext>
            </a:extLst>
          </p:cNvPr>
          <p:cNvSpPr>
            <a:spLocks noGrp="1"/>
          </p:cNvSpPr>
          <p:nvPr>
            <p:ph type="sldNum" sz="quarter" idx="12"/>
          </p:nvPr>
        </p:nvSpPr>
        <p:spPr/>
        <p:txBody>
          <a:bodyPr/>
          <a:lstStyle/>
          <a:p>
            <a:fld id="{9BBB94AA-1197-42CF-BF77-F9EFC60707CF}" type="slidenum">
              <a:rPr lang="en-IN" smtClean="0"/>
              <a:t>‹#›</a:t>
            </a:fld>
            <a:endParaRPr lang="en-IN"/>
          </a:p>
        </p:txBody>
      </p:sp>
    </p:spTree>
    <p:extLst>
      <p:ext uri="{BB962C8B-B14F-4D97-AF65-F5344CB8AC3E}">
        <p14:creationId xmlns:p14="http://schemas.microsoft.com/office/powerpoint/2010/main" val="50716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DEBD0-51E1-466A-BFA6-84EB017F7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5AEF48-FF7B-44AE-B3EB-BA5D8845F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876B4-0F2D-4D97-AD0A-DE2F7345D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9EBE0-2101-4E08-98D4-1B7E02758302}" type="datetimeFigureOut">
              <a:rPr lang="en-IN" smtClean="0"/>
              <a:t>27-01-2022</a:t>
            </a:fld>
            <a:endParaRPr lang="en-IN"/>
          </a:p>
        </p:txBody>
      </p:sp>
      <p:sp>
        <p:nvSpPr>
          <p:cNvPr id="5" name="Footer Placeholder 4">
            <a:extLst>
              <a:ext uri="{FF2B5EF4-FFF2-40B4-BE49-F238E27FC236}">
                <a16:creationId xmlns:a16="http://schemas.microsoft.com/office/drawing/2014/main" id="{21DD6958-58B8-4D77-900E-D485AB804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2F3F82-8115-447E-9184-85C0D8D65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B94AA-1197-42CF-BF77-F9EFC60707CF}" type="slidenum">
              <a:rPr lang="en-IN" smtClean="0"/>
              <a:t>‹#›</a:t>
            </a:fld>
            <a:endParaRPr lang="en-IN"/>
          </a:p>
        </p:txBody>
      </p:sp>
    </p:spTree>
    <p:extLst>
      <p:ext uri="{BB962C8B-B14F-4D97-AF65-F5344CB8AC3E}">
        <p14:creationId xmlns:p14="http://schemas.microsoft.com/office/powerpoint/2010/main" val="424580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22721-4B7E-4E64-B5A5-B5C2053D050D}"/>
              </a:ext>
            </a:extLst>
          </p:cNvPr>
          <p:cNvSpPr txBox="1"/>
          <p:nvPr/>
        </p:nvSpPr>
        <p:spPr>
          <a:xfrm>
            <a:off x="3517093" y="570370"/>
            <a:ext cx="6667018" cy="584775"/>
          </a:xfrm>
          <a:prstGeom prst="rect">
            <a:avLst/>
          </a:prstGeom>
          <a:noFill/>
        </p:spPr>
        <p:txBody>
          <a:bodyPr wrap="square" rtlCol="0">
            <a:spAutoFit/>
          </a:bodyPr>
          <a:lstStyle/>
          <a:p>
            <a:r>
              <a:rPr lang="en-IN" sz="3200" dirty="0"/>
              <a:t>CENTER FOR YOGA - SRMIST</a:t>
            </a:r>
          </a:p>
        </p:txBody>
      </p:sp>
      <p:sp>
        <p:nvSpPr>
          <p:cNvPr id="6" name="TextBox 5">
            <a:extLst>
              <a:ext uri="{FF2B5EF4-FFF2-40B4-BE49-F238E27FC236}">
                <a16:creationId xmlns:a16="http://schemas.microsoft.com/office/drawing/2014/main" id="{DBB73467-8534-4C33-A51E-8A3E9C232DE3}"/>
              </a:ext>
            </a:extLst>
          </p:cNvPr>
          <p:cNvSpPr txBox="1"/>
          <p:nvPr/>
        </p:nvSpPr>
        <p:spPr>
          <a:xfrm>
            <a:off x="2508456" y="4656126"/>
            <a:ext cx="7972147" cy="461665"/>
          </a:xfrm>
          <a:prstGeom prst="rect">
            <a:avLst/>
          </a:prstGeom>
          <a:noFill/>
        </p:spPr>
        <p:txBody>
          <a:bodyPr wrap="square" rtlCol="0">
            <a:spAutoFit/>
          </a:bodyPr>
          <a:lstStyle/>
          <a:p>
            <a:r>
              <a:rPr lang="en-IN" sz="2400" dirty="0"/>
              <a:t>Fundamentals Of Yoga / Yoga For Physical Development</a:t>
            </a:r>
          </a:p>
        </p:txBody>
      </p:sp>
      <p:pic>
        <p:nvPicPr>
          <p:cNvPr id="7" name="Picture 1">
            <a:extLst>
              <a:ext uri="{FF2B5EF4-FFF2-40B4-BE49-F238E27FC236}">
                <a16:creationId xmlns:a16="http://schemas.microsoft.com/office/drawing/2014/main" id="{CCB56A89-0E56-4B88-B75F-06BDEF58A1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2599" y="1928137"/>
            <a:ext cx="37496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422AA57-8380-4D0B-9187-2E04F4A67913}"/>
              </a:ext>
            </a:extLst>
          </p:cNvPr>
          <p:cNvSpPr txBox="1"/>
          <p:nvPr/>
        </p:nvSpPr>
        <p:spPr>
          <a:xfrm>
            <a:off x="8288830" y="2707315"/>
            <a:ext cx="2395960" cy="461665"/>
          </a:xfrm>
          <a:prstGeom prst="rect">
            <a:avLst/>
          </a:prstGeom>
          <a:noFill/>
        </p:spPr>
        <p:txBody>
          <a:bodyPr wrap="square" rtlCol="0">
            <a:spAutoFit/>
          </a:bodyPr>
          <a:lstStyle/>
          <a:p>
            <a:r>
              <a:rPr lang="en-IN" sz="2400" dirty="0"/>
              <a:t>SESSION – 1 &amp; 2</a:t>
            </a:r>
          </a:p>
        </p:txBody>
      </p:sp>
      <p:sp>
        <p:nvSpPr>
          <p:cNvPr id="9" name="TextBox 8">
            <a:extLst>
              <a:ext uri="{FF2B5EF4-FFF2-40B4-BE49-F238E27FC236}">
                <a16:creationId xmlns:a16="http://schemas.microsoft.com/office/drawing/2014/main" id="{4697AC17-FAE0-4C18-95E2-14912DF40527}"/>
              </a:ext>
            </a:extLst>
          </p:cNvPr>
          <p:cNvSpPr txBox="1"/>
          <p:nvPr/>
        </p:nvSpPr>
        <p:spPr>
          <a:xfrm>
            <a:off x="1880072" y="2740201"/>
            <a:ext cx="1444916" cy="461665"/>
          </a:xfrm>
          <a:prstGeom prst="rect">
            <a:avLst/>
          </a:prstGeom>
          <a:noFill/>
        </p:spPr>
        <p:txBody>
          <a:bodyPr wrap="square" rtlCol="0">
            <a:spAutoFit/>
          </a:bodyPr>
          <a:lstStyle/>
          <a:p>
            <a:r>
              <a:rPr lang="en-IN" sz="2400" dirty="0"/>
              <a:t>UNIT - 1</a:t>
            </a:r>
          </a:p>
        </p:txBody>
      </p:sp>
    </p:spTree>
    <p:extLst>
      <p:ext uri="{BB962C8B-B14F-4D97-AF65-F5344CB8AC3E}">
        <p14:creationId xmlns:p14="http://schemas.microsoft.com/office/powerpoint/2010/main" val="405189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56CB5C-C04A-49DB-84D3-CE88DC3A4B5D}"/>
              </a:ext>
            </a:extLst>
          </p:cNvPr>
          <p:cNvSpPr txBox="1"/>
          <p:nvPr/>
        </p:nvSpPr>
        <p:spPr>
          <a:xfrm>
            <a:off x="1248696" y="2310763"/>
            <a:ext cx="9694607" cy="1993110"/>
          </a:xfrm>
          <a:prstGeom prst="rect">
            <a:avLst/>
          </a:prstGeom>
          <a:noFill/>
        </p:spPr>
        <p:txBody>
          <a:bodyPr wrap="square">
            <a:spAutoFit/>
          </a:bodyPr>
          <a:lstStyle/>
          <a:p>
            <a:pPr marL="285750" indent="-285750" algn="just">
              <a:lnSpc>
                <a:spcPct val="200000"/>
              </a:lnSpc>
              <a:buFont typeface="Wingdings" panose="05000000000000000000" pitchFamily="2" charset="2"/>
              <a:buChar char="Ø"/>
            </a:pPr>
            <a:r>
              <a:rPr lang="en-US" sz="1600" dirty="0"/>
              <a:t>Dharma – Ethical and Moral Conducts</a:t>
            </a:r>
          </a:p>
          <a:p>
            <a:pPr marL="285750" indent="-285750" algn="just">
              <a:lnSpc>
                <a:spcPct val="200000"/>
              </a:lnSpc>
              <a:buFont typeface="Wingdings" panose="05000000000000000000" pitchFamily="2" charset="2"/>
              <a:buChar char="Ø"/>
            </a:pPr>
            <a:r>
              <a:rPr lang="en-US" sz="1600" dirty="0" err="1"/>
              <a:t>Artha</a:t>
            </a:r>
            <a:r>
              <a:rPr lang="en-US" sz="1600" dirty="0"/>
              <a:t> – Earnings in proper way as guided by the dharma</a:t>
            </a:r>
          </a:p>
          <a:p>
            <a:pPr marL="285750" indent="-285750" algn="just">
              <a:lnSpc>
                <a:spcPct val="200000"/>
              </a:lnSpc>
              <a:buFont typeface="Wingdings" panose="05000000000000000000" pitchFamily="2" charset="2"/>
              <a:buChar char="Ø"/>
            </a:pPr>
            <a:r>
              <a:rPr lang="en-US" sz="1600" dirty="0"/>
              <a:t>Kama – Desires to be fulfilled in a proper way as guided by dharma</a:t>
            </a:r>
          </a:p>
          <a:p>
            <a:pPr marL="285750" indent="-285750" algn="just">
              <a:lnSpc>
                <a:spcPct val="200000"/>
              </a:lnSpc>
              <a:buFont typeface="Wingdings" panose="05000000000000000000" pitchFamily="2" charset="2"/>
              <a:buChar char="Ø"/>
            </a:pPr>
            <a:r>
              <a:rPr lang="en-US" sz="1600" dirty="0" err="1"/>
              <a:t>Moksham</a:t>
            </a:r>
            <a:r>
              <a:rPr lang="en-US" sz="1600" dirty="0"/>
              <a:t> – The final purpose, Which happens if you follow the above 3 properly</a:t>
            </a:r>
            <a:endParaRPr lang="en-IN" sz="1600" dirty="0"/>
          </a:p>
        </p:txBody>
      </p:sp>
      <p:sp>
        <p:nvSpPr>
          <p:cNvPr id="5" name="TextBox 4">
            <a:extLst>
              <a:ext uri="{FF2B5EF4-FFF2-40B4-BE49-F238E27FC236}">
                <a16:creationId xmlns:a16="http://schemas.microsoft.com/office/drawing/2014/main" id="{CEEC008A-AE0D-45AF-A027-1F3A35DC88D9}"/>
              </a:ext>
            </a:extLst>
          </p:cNvPr>
          <p:cNvSpPr txBox="1"/>
          <p:nvPr/>
        </p:nvSpPr>
        <p:spPr>
          <a:xfrm>
            <a:off x="4316026" y="747058"/>
            <a:ext cx="3559945" cy="369332"/>
          </a:xfrm>
          <a:prstGeom prst="rect">
            <a:avLst/>
          </a:prstGeom>
          <a:noFill/>
        </p:spPr>
        <p:txBody>
          <a:bodyPr wrap="square" rtlCol="0">
            <a:spAutoFit/>
          </a:bodyPr>
          <a:lstStyle/>
          <a:p>
            <a:pPr algn="ctr"/>
            <a:r>
              <a:rPr lang="en-IN" b="1" dirty="0"/>
              <a:t>Purpose Of Life</a:t>
            </a:r>
          </a:p>
        </p:txBody>
      </p:sp>
    </p:spTree>
    <p:extLst>
      <p:ext uri="{BB962C8B-B14F-4D97-AF65-F5344CB8AC3E}">
        <p14:creationId xmlns:p14="http://schemas.microsoft.com/office/powerpoint/2010/main" val="382576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58827" y="811686"/>
            <a:ext cx="4474345" cy="369332"/>
          </a:xfrm>
          <a:prstGeom prst="rect">
            <a:avLst/>
          </a:prstGeom>
          <a:noFill/>
        </p:spPr>
        <p:txBody>
          <a:bodyPr wrap="square" rtlCol="0">
            <a:spAutoFit/>
          </a:bodyPr>
          <a:lstStyle/>
          <a:p>
            <a:pPr algn="ctr"/>
            <a:r>
              <a:rPr lang="en-IN" b="1" dirty="0"/>
              <a:t>Body Structure and Maintenance</a:t>
            </a:r>
          </a:p>
        </p:txBody>
      </p:sp>
      <p:pic>
        <p:nvPicPr>
          <p:cNvPr id="4" name="Picture 3">
            <a:extLst>
              <a:ext uri="{FF2B5EF4-FFF2-40B4-BE49-F238E27FC236}">
                <a16:creationId xmlns:a16="http://schemas.microsoft.com/office/drawing/2014/main" id="{99514F52-B63B-49F3-A36C-C35DBFAE5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3" y="2219458"/>
            <a:ext cx="5635599" cy="31718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02C02458-34BD-446A-9E4E-716A04D58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823" y="2210540"/>
            <a:ext cx="5912124" cy="31120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2931E38-AF0B-4B92-98D0-54855D9673EF}"/>
              </a:ext>
            </a:extLst>
          </p:cNvPr>
          <p:cNvSpPr txBox="1"/>
          <p:nvPr/>
        </p:nvSpPr>
        <p:spPr>
          <a:xfrm>
            <a:off x="1411550" y="1624612"/>
            <a:ext cx="1828800" cy="369332"/>
          </a:xfrm>
          <a:prstGeom prst="rect">
            <a:avLst/>
          </a:prstGeom>
          <a:noFill/>
        </p:spPr>
        <p:txBody>
          <a:bodyPr wrap="square" rtlCol="0">
            <a:spAutoFit/>
          </a:bodyPr>
          <a:lstStyle/>
          <a:p>
            <a:r>
              <a:rPr lang="en-IN" dirty="0"/>
              <a:t>Variation - 1</a:t>
            </a:r>
          </a:p>
        </p:txBody>
      </p:sp>
      <p:sp>
        <p:nvSpPr>
          <p:cNvPr id="7" name="TextBox 6">
            <a:extLst>
              <a:ext uri="{FF2B5EF4-FFF2-40B4-BE49-F238E27FC236}">
                <a16:creationId xmlns:a16="http://schemas.microsoft.com/office/drawing/2014/main" id="{14B4B07E-C872-4CE7-B85F-A84AFF0101DA}"/>
              </a:ext>
            </a:extLst>
          </p:cNvPr>
          <p:cNvSpPr txBox="1"/>
          <p:nvPr/>
        </p:nvSpPr>
        <p:spPr>
          <a:xfrm>
            <a:off x="7920379" y="1624612"/>
            <a:ext cx="1828800" cy="369332"/>
          </a:xfrm>
          <a:prstGeom prst="rect">
            <a:avLst/>
          </a:prstGeom>
          <a:noFill/>
        </p:spPr>
        <p:txBody>
          <a:bodyPr wrap="square" rtlCol="0">
            <a:spAutoFit/>
          </a:bodyPr>
          <a:lstStyle/>
          <a:p>
            <a:r>
              <a:rPr lang="en-IN" dirty="0"/>
              <a:t>Variation - 2</a:t>
            </a:r>
          </a:p>
        </p:txBody>
      </p:sp>
    </p:spTree>
    <p:extLst>
      <p:ext uri="{BB962C8B-B14F-4D97-AF65-F5344CB8AC3E}">
        <p14:creationId xmlns:p14="http://schemas.microsoft.com/office/powerpoint/2010/main" val="382953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58827" y="764899"/>
            <a:ext cx="4474345" cy="369332"/>
          </a:xfrm>
          <a:prstGeom prst="rect">
            <a:avLst/>
          </a:prstGeom>
          <a:noFill/>
        </p:spPr>
        <p:txBody>
          <a:bodyPr wrap="square" rtlCol="0">
            <a:spAutoFit/>
          </a:bodyPr>
          <a:lstStyle/>
          <a:p>
            <a:pPr algn="ctr"/>
            <a:r>
              <a:rPr lang="en-IN" b="1" dirty="0"/>
              <a:t>Yogic Anatomy</a:t>
            </a:r>
          </a:p>
        </p:txBody>
      </p:sp>
      <p:sp>
        <p:nvSpPr>
          <p:cNvPr id="2" name="TextBox 1">
            <a:extLst>
              <a:ext uri="{FF2B5EF4-FFF2-40B4-BE49-F238E27FC236}">
                <a16:creationId xmlns:a16="http://schemas.microsoft.com/office/drawing/2014/main" id="{299CCA87-831E-4459-B0D2-CF81763E19E7}"/>
              </a:ext>
            </a:extLst>
          </p:cNvPr>
          <p:cNvSpPr txBox="1"/>
          <p:nvPr/>
        </p:nvSpPr>
        <p:spPr>
          <a:xfrm>
            <a:off x="1233423" y="1931386"/>
            <a:ext cx="9725154" cy="3470437"/>
          </a:xfrm>
          <a:prstGeom prst="rect">
            <a:avLst/>
          </a:prstGeom>
          <a:noFill/>
        </p:spPr>
        <p:txBody>
          <a:bodyPr wrap="square" rtlCol="0">
            <a:spAutoFit/>
          </a:bodyPr>
          <a:lstStyle/>
          <a:p>
            <a:pPr>
              <a:lnSpc>
                <a:spcPct val="200000"/>
              </a:lnSpc>
            </a:pPr>
            <a:r>
              <a:rPr lang="en-IN" sz="1600" dirty="0"/>
              <a:t>Now lets discuss how Yogis have seen the anatomy in their </a:t>
            </a:r>
          </a:p>
          <a:p>
            <a:pPr>
              <a:lnSpc>
                <a:spcPct val="200000"/>
              </a:lnSpc>
            </a:pPr>
            <a:r>
              <a:rPr lang="en-IN" sz="1600" dirty="0"/>
              <a:t>deep meditative states. Lets understand few terminologies </a:t>
            </a:r>
          </a:p>
          <a:p>
            <a:pPr>
              <a:lnSpc>
                <a:spcPct val="200000"/>
              </a:lnSpc>
            </a:pPr>
            <a:r>
              <a:rPr lang="en-IN" sz="1600" dirty="0"/>
              <a:t>before going into the subject.</a:t>
            </a:r>
          </a:p>
          <a:p>
            <a:pPr>
              <a:lnSpc>
                <a:spcPct val="200000"/>
              </a:lnSpc>
            </a:pPr>
            <a:r>
              <a:rPr lang="en-IN" sz="1600" b="1" dirty="0" err="1"/>
              <a:t>Nadi’s</a:t>
            </a:r>
            <a:r>
              <a:rPr lang="en-IN" sz="1600" b="1" dirty="0"/>
              <a:t>:</a:t>
            </a:r>
            <a:r>
              <a:rPr lang="en-IN" sz="1600" dirty="0"/>
              <a:t> They are subtle energy channels. </a:t>
            </a:r>
          </a:p>
          <a:p>
            <a:pPr>
              <a:lnSpc>
                <a:spcPct val="200000"/>
              </a:lnSpc>
            </a:pPr>
            <a:r>
              <a:rPr lang="en-IN" sz="1600" dirty="0"/>
              <a:t>There are 3 main </a:t>
            </a:r>
            <a:r>
              <a:rPr lang="en-IN" sz="1600" dirty="0" err="1"/>
              <a:t>Nadi’s</a:t>
            </a:r>
            <a:r>
              <a:rPr lang="en-IN" sz="1600" dirty="0"/>
              <a:t> they are Ida, Pingala and </a:t>
            </a:r>
            <a:r>
              <a:rPr lang="en-IN" sz="1600" dirty="0" err="1"/>
              <a:t>Sushumna</a:t>
            </a:r>
            <a:endParaRPr lang="en-IN" sz="1600" dirty="0"/>
          </a:p>
          <a:p>
            <a:pPr>
              <a:lnSpc>
                <a:spcPct val="200000"/>
              </a:lnSpc>
            </a:pPr>
            <a:r>
              <a:rPr lang="en-IN" sz="1600" b="1" dirty="0"/>
              <a:t>Prana:</a:t>
            </a:r>
            <a:r>
              <a:rPr lang="en-IN" sz="1600" dirty="0"/>
              <a:t> Energy that enliven us</a:t>
            </a:r>
          </a:p>
          <a:p>
            <a:pPr>
              <a:lnSpc>
                <a:spcPct val="200000"/>
              </a:lnSpc>
            </a:pPr>
            <a:r>
              <a:rPr lang="en-IN" sz="1600" b="1" dirty="0"/>
              <a:t>Chakras:</a:t>
            </a:r>
            <a:r>
              <a:rPr lang="en-IN" sz="1600" dirty="0"/>
              <a:t> The Juncture of these 3 </a:t>
            </a:r>
            <a:r>
              <a:rPr lang="en-IN" sz="1600" dirty="0" err="1"/>
              <a:t>nadis</a:t>
            </a:r>
            <a:r>
              <a:rPr lang="en-IN" sz="1600" dirty="0"/>
              <a:t> are called Chakras</a:t>
            </a:r>
          </a:p>
        </p:txBody>
      </p:sp>
      <p:pic>
        <p:nvPicPr>
          <p:cNvPr id="4" name="Picture 3">
            <a:extLst>
              <a:ext uri="{FF2B5EF4-FFF2-40B4-BE49-F238E27FC236}">
                <a16:creationId xmlns:a16="http://schemas.microsoft.com/office/drawing/2014/main" id="{1AC90EE4-6D80-4889-8254-E1C93E7A3569}"/>
              </a:ext>
            </a:extLst>
          </p:cNvPr>
          <p:cNvPicPr/>
          <p:nvPr/>
        </p:nvPicPr>
        <p:blipFill>
          <a:blip r:embed="rId2">
            <a:extLst>
              <a:ext uri="{28A0092B-C50C-407E-A947-70E740481C1C}">
                <a14:useLocalDpi xmlns:a14="http://schemas.microsoft.com/office/drawing/2010/main" val="0"/>
              </a:ext>
            </a:extLst>
          </a:blip>
          <a:stretch>
            <a:fillRect/>
          </a:stretch>
        </p:blipFill>
        <p:spPr>
          <a:xfrm>
            <a:off x="6440127" y="2158182"/>
            <a:ext cx="4219089" cy="31944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7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53910" y="614468"/>
            <a:ext cx="4474345" cy="369332"/>
          </a:xfrm>
          <a:prstGeom prst="rect">
            <a:avLst/>
          </a:prstGeom>
          <a:noFill/>
        </p:spPr>
        <p:txBody>
          <a:bodyPr wrap="square" rtlCol="0">
            <a:spAutoFit/>
          </a:bodyPr>
          <a:lstStyle/>
          <a:p>
            <a:pPr algn="ctr"/>
            <a:r>
              <a:rPr lang="en-IN" b="1" dirty="0"/>
              <a:t>Yogic Anatomy </a:t>
            </a:r>
            <a:r>
              <a:rPr lang="en-IN" b="1" dirty="0" err="1"/>
              <a:t>Cotn</a:t>
            </a:r>
            <a:r>
              <a:rPr lang="en-IN" b="1" dirty="0"/>
              <a:t>..</a:t>
            </a:r>
          </a:p>
        </p:txBody>
      </p:sp>
      <p:sp>
        <p:nvSpPr>
          <p:cNvPr id="2" name="TextBox 1">
            <a:extLst>
              <a:ext uri="{FF2B5EF4-FFF2-40B4-BE49-F238E27FC236}">
                <a16:creationId xmlns:a16="http://schemas.microsoft.com/office/drawing/2014/main" id="{299CCA87-831E-4459-B0D2-CF81763E19E7}"/>
              </a:ext>
            </a:extLst>
          </p:cNvPr>
          <p:cNvSpPr txBox="1"/>
          <p:nvPr/>
        </p:nvSpPr>
        <p:spPr>
          <a:xfrm>
            <a:off x="1268361" y="1447560"/>
            <a:ext cx="9645445" cy="3962880"/>
          </a:xfrm>
          <a:prstGeom prst="rect">
            <a:avLst/>
          </a:prstGeom>
          <a:noFill/>
        </p:spPr>
        <p:txBody>
          <a:bodyPr wrap="square" rtlCol="0">
            <a:spAutoFit/>
          </a:bodyPr>
          <a:lstStyle/>
          <a:p>
            <a:pPr>
              <a:lnSpc>
                <a:spcPct val="200000"/>
              </a:lnSpc>
            </a:pPr>
            <a:r>
              <a:rPr lang="en-IN" sz="1600" dirty="0"/>
              <a:t>The Seven Chakras,</a:t>
            </a:r>
          </a:p>
          <a:p>
            <a:pPr marL="342900" indent="-342900">
              <a:lnSpc>
                <a:spcPct val="200000"/>
              </a:lnSpc>
              <a:buFont typeface="+mj-lt"/>
              <a:buAutoNum type="arabicPeriod"/>
            </a:pPr>
            <a:r>
              <a:rPr lang="en-IN" sz="1600" dirty="0" err="1"/>
              <a:t>Muladhara</a:t>
            </a:r>
            <a:endParaRPr lang="en-IN" sz="1600" dirty="0"/>
          </a:p>
          <a:p>
            <a:pPr marL="342900" indent="-342900">
              <a:lnSpc>
                <a:spcPct val="200000"/>
              </a:lnSpc>
              <a:buFont typeface="+mj-lt"/>
              <a:buAutoNum type="arabicPeriod"/>
            </a:pPr>
            <a:r>
              <a:rPr lang="en-IN" sz="1600" dirty="0" err="1"/>
              <a:t>Svadhistana</a:t>
            </a:r>
            <a:endParaRPr lang="en-IN" sz="1600" dirty="0"/>
          </a:p>
          <a:p>
            <a:pPr marL="342900" indent="-342900">
              <a:lnSpc>
                <a:spcPct val="200000"/>
              </a:lnSpc>
              <a:buFont typeface="+mj-lt"/>
              <a:buAutoNum type="arabicPeriod"/>
            </a:pPr>
            <a:r>
              <a:rPr lang="en-IN" sz="1600" dirty="0" err="1"/>
              <a:t>Manipura</a:t>
            </a:r>
            <a:endParaRPr lang="en-IN" sz="1600" dirty="0"/>
          </a:p>
          <a:p>
            <a:pPr marL="342900" indent="-342900">
              <a:lnSpc>
                <a:spcPct val="200000"/>
              </a:lnSpc>
              <a:buFont typeface="+mj-lt"/>
              <a:buAutoNum type="arabicPeriod"/>
            </a:pPr>
            <a:r>
              <a:rPr lang="en-IN" sz="1600" dirty="0" err="1"/>
              <a:t>Anahata</a:t>
            </a:r>
            <a:endParaRPr lang="en-IN" sz="1600" dirty="0"/>
          </a:p>
          <a:p>
            <a:pPr marL="342900" indent="-342900">
              <a:lnSpc>
                <a:spcPct val="200000"/>
              </a:lnSpc>
              <a:buFont typeface="+mj-lt"/>
              <a:buAutoNum type="arabicPeriod"/>
            </a:pPr>
            <a:r>
              <a:rPr lang="en-IN" sz="1600" dirty="0" err="1"/>
              <a:t>Visuddha</a:t>
            </a:r>
            <a:endParaRPr lang="en-IN" sz="1600" dirty="0"/>
          </a:p>
          <a:p>
            <a:pPr marL="342900" indent="-342900">
              <a:lnSpc>
                <a:spcPct val="200000"/>
              </a:lnSpc>
              <a:buFont typeface="+mj-lt"/>
              <a:buAutoNum type="arabicPeriod"/>
            </a:pPr>
            <a:r>
              <a:rPr lang="en-IN" sz="1600" dirty="0" err="1"/>
              <a:t>Ajna</a:t>
            </a:r>
            <a:endParaRPr lang="en-IN" sz="1600" dirty="0"/>
          </a:p>
          <a:p>
            <a:pPr marL="342900" indent="-342900">
              <a:lnSpc>
                <a:spcPct val="200000"/>
              </a:lnSpc>
              <a:buFont typeface="+mj-lt"/>
              <a:buAutoNum type="arabicPeriod"/>
            </a:pPr>
            <a:r>
              <a:rPr lang="en-IN" sz="1600" dirty="0" err="1"/>
              <a:t>Sahasra</a:t>
            </a:r>
            <a:endParaRPr lang="en-IN" sz="1600" dirty="0"/>
          </a:p>
        </p:txBody>
      </p:sp>
      <p:pic>
        <p:nvPicPr>
          <p:cNvPr id="8" name="Picture 7">
            <a:extLst>
              <a:ext uri="{FF2B5EF4-FFF2-40B4-BE49-F238E27FC236}">
                <a16:creationId xmlns:a16="http://schemas.microsoft.com/office/drawing/2014/main" id="{26D4BA1B-4AC7-458F-80B3-63088CB04816}"/>
              </a:ext>
            </a:extLst>
          </p:cNvPr>
          <p:cNvPicPr/>
          <p:nvPr/>
        </p:nvPicPr>
        <p:blipFill>
          <a:blip r:embed="rId2">
            <a:extLst>
              <a:ext uri="{28A0092B-C50C-407E-A947-70E740481C1C}">
                <a14:useLocalDpi xmlns:a14="http://schemas.microsoft.com/office/drawing/2010/main" val="0"/>
              </a:ext>
            </a:extLst>
          </a:blip>
          <a:stretch>
            <a:fillRect/>
          </a:stretch>
        </p:blipFill>
        <p:spPr>
          <a:xfrm>
            <a:off x="2995688" y="2183908"/>
            <a:ext cx="4864964" cy="3036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E9DDDA82-098A-429E-993E-AD2538F86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637" y="2183908"/>
            <a:ext cx="2572616" cy="2993993"/>
          </a:xfrm>
          <a:prstGeom prst="rect">
            <a:avLst/>
          </a:prstGeom>
        </p:spPr>
      </p:pic>
    </p:spTree>
    <p:extLst>
      <p:ext uri="{BB962C8B-B14F-4D97-AF65-F5344CB8AC3E}">
        <p14:creationId xmlns:p14="http://schemas.microsoft.com/office/powerpoint/2010/main" val="54518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2A5E0-248F-43EB-8553-E8EA0EFF0A5F}"/>
              </a:ext>
            </a:extLst>
          </p:cNvPr>
          <p:cNvPicPr/>
          <p:nvPr/>
        </p:nvPicPr>
        <p:blipFill>
          <a:blip r:embed="rId2"/>
          <a:stretch>
            <a:fillRect/>
          </a:stretch>
        </p:blipFill>
        <p:spPr>
          <a:xfrm>
            <a:off x="3124200" y="2777437"/>
            <a:ext cx="5943600" cy="2854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5F402AF7-7097-45D9-B22A-052A8F0D139D}"/>
              </a:ext>
            </a:extLst>
          </p:cNvPr>
          <p:cNvSpPr txBox="1"/>
          <p:nvPr/>
        </p:nvSpPr>
        <p:spPr>
          <a:xfrm>
            <a:off x="3780624" y="2143431"/>
            <a:ext cx="6098959" cy="369332"/>
          </a:xfrm>
          <a:prstGeom prst="rect">
            <a:avLst/>
          </a:prstGeom>
          <a:noFill/>
        </p:spPr>
        <p:txBody>
          <a:bodyPr wrap="square" rtlCol="0">
            <a:spAutoFit/>
          </a:bodyPr>
          <a:lstStyle/>
          <a:p>
            <a:r>
              <a:rPr lang="en-IN" dirty="0"/>
              <a:t>Here is the consolidated table for easy memory</a:t>
            </a:r>
          </a:p>
        </p:txBody>
      </p:sp>
      <p:sp>
        <p:nvSpPr>
          <p:cNvPr id="5" name="TextBox 4">
            <a:extLst>
              <a:ext uri="{FF2B5EF4-FFF2-40B4-BE49-F238E27FC236}">
                <a16:creationId xmlns:a16="http://schemas.microsoft.com/office/drawing/2014/main" id="{7FA7DDED-BBA8-41AD-A488-88E3F35A4A76}"/>
              </a:ext>
            </a:extLst>
          </p:cNvPr>
          <p:cNvSpPr txBox="1"/>
          <p:nvPr/>
        </p:nvSpPr>
        <p:spPr>
          <a:xfrm>
            <a:off x="3858827" y="594804"/>
            <a:ext cx="4474345" cy="369332"/>
          </a:xfrm>
          <a:prstGeom prst="rect">
            <a:avLst/>
          </a:prstGeom>
          <a:noFill/>
        </p:spPr>
        <p:txBody>
          <a:bodyPr wrap="square" rtlCol="0">
            <a:spAutoFit/>
          </a:bodyPr>
          <a:lstStyle/>
          <a:p>
            <a:pPr algn="ctr"/>
            <a:r>
              <a:rPr lang="en-IN" b="1" dirty="0"/>
              <a:t>Yogic Anatomy </a:t>
            </a:r>
            <a:r>
              <a:rPr lang="en-IN" b="1" dirty="0" err="1"/>
              <a:t>Cotn</a:t>
            </a:r>
            <a:r>
              <a:rPr lang="en-IN" b="1" dirty="0"/>
              <a:t>..</a:t>
            </a:r>
          </a:p>
        </p:txBody>
      </p:sp>
    </p:spTree>
    <p:extLst>
      <p:ext uri="{BB962C8B-B14F-4D97-AF65-F5344CB8AC3E}">
        <p14:creationId xmlns:p14="http://schemas.microsoft.com/office/powerpoint/2010/main" val="245733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58827" y="727968"/>
            <a:ext cx="4474345" cy="369332"/>
          </a:xfrm>
          <a:prstGeom prst="rect">
            <a:avLst/>
          </a:prstGeom>
          <a:noFill/>
        </p:spPr>
        <p:txBody>
          <a:bodyPr wrap="square" rtlCol="0">
            <a:spAutoFit/>
          </a:bodyPr>
          <a:lstStyle/>
          <a:p>
            <a:pPr algn="ctr"/>
            <a:r>
              <a:rPr lang="en-IN" b="1" dirty="0" err="1"/>
              <a:t>Pancha</a:t>
            </a:r>
            <a:r>
              <a:rPr lang="en-IN" b="1" dirty="0"/>
              <a:t> Koshas</a:t>
            </a:r>
          </a:p>
        </p:txBody>
      </p:sp>
      <p:sp>
        <p:nvSpPr>
          <p:cNvPr id="2" name="TextBox 1">
            <a:extLst>
              <a:ext uri="{FF2B5EF4-FFF2-40B4-BE49-F238E27FC236}">
                <a16:creationId xmlns:a16="http://schemas.microsoft.com/office/drawing/2014/main" id="{299CCA87-831E-4459-B0D2-CF81763E19E7}"/>
              </a:ext>
            </a:extLst>
          </p:cNvPr>
          <p:cNvSpPr txBox="1"/>
          <p:nvPr/>
        </p:nvSpPr>
        <p:spPr>
          <a:xfrm>
            <a:off x="1238866" y="1905230"/>
            <a:ext cx="9694606" cy="4455322"/>
          </a:xfrm>
          <a:prstGeom prst="rect">
            <a:avLst/>
          </a:prstGeom>
          <a:noFill/>
        </p:spPr>
        <p:txBody>
          <a:bodyPr wrap="square" rtlCol="0">
            <a:spAutoFit/>
          </a:bodyPr>
          <a:lstStyle/>
          <a:p>
            <a:pPr>
              <a:lnSpc>
                <a:spcPct val="200000"/>
              </a:lnSpc>
            </a:pPr>
            <a:r>
              <a:rPr lang="en-US" sz="1600" dirty="0"/>
              <a:t>The Understanding of the human anatomy is explained in yet another interesting way in </a:t>
            </a:r>
            <a:r>
              <a:rPr lang="en-US" sz="1600" dirty="0" err="1"/>
              <a:t>Taittriya</a:t>
            </a:r>
            <a:r>
              <a:rPr lang="en-US" sz="1600" dirty="0"/>
              <a:t> Upanishad. It calls it as Kosha’s or sheaths. Let’s Understand the human body with insights from </a:t>
            </a:r>
            <a:r>
              <a:rPr lang="en-US" sz="1600" dirty="0" err="1"/>
              <a:t>Tattriya</a:t>
            </a:r>
            <a:r>
              <a:rPr lang="en-US" sz="1600" dirty="0"/>
              <a:t> Upanishad.</a:t>
            </a:r>
          </a:p>
          <a:p>
            <a:pPr>
              <a:lnSpc>
                <a:spcPct val="200000"/>
              </a:lnSpc>
            </a:pPr>
            <a:endParaRPr lang="en-US" sz="1600" dirty="0"/>
          </a:p>
          <a:p>
            <a:pPr>
              <a:lnSpc>
                <a:spcPct val="200000"/>
              </a:lnSpc>
            </a:pPr>
            <a:r>
              <a:rPr lang="en-US" sz="1600" dirty="0"/>
              <a:t>1. </a:t>
            </a:r>
            <a:r>
              <a:rPr lang="en-US" sz="1600" dirty="0" err="1"/>
              <a:t>Annamaya</a:t>
            </a:r>
            <a:r>
              <a:rPr lang="en-US" sz="1600" dirty="0"/>
              <a:t> Kosha </a:t>
            </a:r>
          </a:p>
          <a:p>
            <a:pPr>
              <a:lnSpc>
                <a:spcPct val="200000"/>
              </a:lnSpc>
            </a:pPr>
            <a:r>
              <a:rPr lang="en-US" sz="1600" dirty="0"/>
              <a:t>2. </a:t>
            </a:r>
            <a:r>
              <a:rPr lang="en-US" sz="1600" dirty="0" err="1"/>
              <a:t>Pranamaya</a:t>
            </a:r>
            <a:r>
              <a:rPr lang="en-US" sz="1600" dirty="0"/>
              <a:t> Kosha </a:t>
            </a:r>
          </a:p>
          <a:p>
            <a:pPr>
              <a:lnSpc>
                <a:spcPct val="200000"/>
              </a:lnSpc>
            </a:pPr>
            <a:r>
              <a:rPr lang="en-US" sz="1600" dirty="0"/>
              <a:t>3. </a:t>
            </a:r>
            <a:r>
              <a:rPr lang="en-US" sz="1600" dirty="0" err="1"/>
              <a:t>Manomaya</a:t>
            </a:r>
            <a:r>
              <a:rPr lang="en-US" sz="1600" dirty="0"/>
              <a:t> Kosha </a:t>
            </a:r>
          </a:p>
          <a:p>
            <a:pPr>
              <a:lnSpc>
                <a:spcPct val="200000"/>
              </a:lnSpc>
            </a:pPr>
            <a:r>
              <a:rPr lang="en-US" sz="1600" dirty="0"/>
              <a:t>4. </a:t>
            </a:r>
            <a:r>
              <a:rPr lang="en-US" sz="1600" dirty="0" err="1"/>
              <a:t>Vijnanamaya</a:t>
            </a:r>
            <a:r>
              <a:rPr lang="en-US" sz="1600" dirty="0"/>
              <a:t> Kosha </a:t>
            </a:r>
          </a:p>
          <a:p>
            <a:pPr>
              <a:lnSpc>
                <a:spcPct val="200000"/>
              </a:lnSpc>
            </a:pPr>
            <a:r>
              <a:rPr lang="en-US" sz="1600" dirty="0"/>
              <a:t>5. </a:t>
            </a:r>
            <a:r>
              <a:rPr lang="en-US" sz="1600" dirty="0" err="1"/>
              <a:t>Anandamaya</a:t>
            </a:r>
            <a:r>
              <a:rPr lang="en-US" sz="1600" dirty="0"/>
              <a:t> Kosha </a:t>
            </a:r>
          </a:p>
          <a:p>
            <a:pPr>
              <a:lnSpc>
                <a:spcPct val="200000"/>
              </a:lnSpc>
            </a:pPr>
            <a:endParaRPr lang="en-US" sz="1600" dirty="0"/>
          </a:p>
        </p:txBody>
      </p:sp>
      <p:pic>
        <p:nvPicPr>
          <p:cNvPr id="6" name="Picture 5">
            <a:extLst>
              <a:ext uri="{FF2B5EF4-FFF2-40B4-BE49-F238E27FC236}">
                <a16:creationId xmlns:a16="http://schemas.microsoft.com/office/drawing/2014/main" id="{CBCAE120-9922-4DE9-9834-C78ED2A88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836" y="3245347"/>
            <a:ext cx="5175681" cy="2926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9573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58826" y="499428"/>
            <a:ext cx="4474345" cy="369332"/>
          </a:xfrm>
          <a:prstGeom prst="rect">
            <a:avLst/>
          </a:prstGeom>
          <a:noFill/>
        </p:spPr>
        <p:txBody>
          <a:bodyPr wrap="square" rtlCol="0">
            <a:spAutoFit/>
          </a:bodyPr>
          <a:lstStyle/>
          <a:p>
            <a:pPr algn="ctr"/>
            <a:r>
              <a:rPr lang="en-IN" b="1" dirty="0"/>
              <a:t>Human Anatomy [Scientific View]</a:t>
            </a:r>
          </a:p>
        </p:txBody>
      </p:sp>
      <p:sp>
        <p:nvSpPr>
          <p:cNvPr id="2" name="TextBox 1">
            <a:extLst>
              <a:ext uri="{FF2B5EF4-FFF2-40B4-BE49-F238E27FC236}">
                <a16:creationId xmlns:a16="http://schemas.microsoft.com/office/drawing/2014/main" id="{299CCA87-831E-4459-B0D2-CF81763E19E7}"/>
              </a:ext>
            </a:extLst>
          </p:cNvPr>
          <p:cNvSpPr txBox="1"/>
          <p:nvPr/>
        </p:nvSpPr>
        <p:spPr>
          <a:xfrm>
            <a:off x="1238864" y="952765"/>
            <a:ext cx="9714271" cy="59634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t>Humans—and other complex multicellular organisms—have systems of organs that work together, carrying out processes that keep us alive.</a:t>
            </a:r>
          </a:p>
          <a:p>
            <a:pPr marL="285750" indent="-285750" algn="just">
              <a:lnSpc>
                <a:spcPct val="150000"/>
              </a:lnSpc>
              <a:buFont typeface="Wingdings" panose="05000000000000000000" pitchFamily="2" charset="2"/>
              <a:buChar char="Ø"/>
            </a:pPr>
            <a:r>
              <a:rPr lang="en-US" sz="1600" dirty="0"/>
              <a:t>The body has levels of organization that build on each other. Cells make up tissues, tissues make up organs, and organs make up  systems.</a:t>
            </a:r>
          </a:p>
          <a:p>
            <a:pPr algn="just">
              <a:lnSpc>
                <a:spcPct val="150000"/>
              </a:lnSpc>
            </a:pPr>
            <a:r>
              <a:rPr lang="en-US" sz="1600" dirty="0"/>
              <a:t>The collection of various organs of the body is called a system. The human body is divided into different systems according to their function. They are:</a:t>
            </a:r>
          </a:p>
          <a:p>
            <a:pPr algn="just">
              <a:lnSpc>
                <a:spcPct val="150000"/>
              </a:lnSpc>
            </a:pPr>
            <a:r>
              <a:rPr lang="en-US" sz="1600" dirty="0"/>
              <a:t>1. Skeletal system 	– dealing with bones and joints of human body, Gives Shape.</a:t>
            </a:r>
          </a:p>
          <a:p>
            <a:pPr algn="just">
              <a:lnSpc>
                <a:spcPct val="150000"/>
              </a:lnSpc>
            </a:pPr>
            <a:r>
              <a:rPr lang="en-US" sz="1600" dirty="0"/>
              <a:t>2. Muscular system 	– dealing with Various muscles and their function, Protecting the Skeletal system</a:t>
            </a:r>
          </a:p>
          <a:p>
            <a:pPr algn="just">
              <a:lnSpc>
                <a:spcPct val="150000"/>
              </a:lnSpc>
            </a:pPr>
            <a:r>
              <a:rPr lang="en-US" sz="1600" dirty="0"/>
              <a:t>3. Respiratory system	– dealing with organs responsible for breathing</a:t>
            </a:r>
          </a:p>
          <a:p>
            <a:pPr algn="just">
              <a:lnSpc>
                <a:spcPct val="150000"/>
              </a:lnSpc>
            </a:pPr>
            <a:r>
              <a:rPr lang="en-US" sz="1600" dirty="0"/>
              <a:t>4. Circulatory system 	– dealing with heart and the blood vessels</a:t>
            </a:r>
          </a:p>
          <a:p>
            <a:pPr algn="just">
              <a:lnSpc>
                <a:spcPct val="150000"/>
              </a:lnSpc>
            </a:pPr>
            <a:r>
              <a:rPr lang="en-US" sz="1600" dirty="0"/>
              <a:t>5. Digestive system 	– dealing with the organs and associated glands involved in the digestion for food</a:t>
            </a:r>
          </a:p>
          <a:p>
            <a:pPr algn="just">
              <a:lnSpc>
                <a:spcPct val="150000"/>
              </a:lnSpc>
            </a:pPr>
            <a:r>
              <a:rPr lang="en-US" sz="1600" dirty="0"/>
              <a:t>6. Urinary system 	– dealing with the organs involved in the excretion of wastes</a:t>
            </a:r>
          </a:p>
          <a:p>
            <a:pPr algn="just">
              <a:lnSpc>
                <a:spcPct val="150000"/>
              </a:lnSpc>
            </a:pPr>
            <a:r>
              <a:rPr lang="en-US" sz="1600" dirty="0"/>
              <a:t>7. Genital system 	– dealing with the organs of reproduction</a:t>
            </a:r>
          </a:p>
          <a:p>
            <a:pPr algn="just">
              <a:lnSpc>
                <a:spcPct val="150000"/>
              </a:lnSpc>
            </a:pPr>
            <a:r>
              <a:rPr lang="en-US" sz="1600" dirty="0"/>
              <a:t>8. Endocrine system 	– dealing with ductless glands and their functions.</a:t>
            </a:r>
          </a:p>
          <a:p>
            <a:pPr algn="just">
              <a:lnSpc>
                <a:spcPct val="150000"/>
              </a:lnSpc>
            </a:pPr>
            <a:r>
              <a:rPr lang="en-US" sz="1600" dirty="0"/>
              <a:t>9. Nervous system 	– dealing with brain, spinal cord and their structures responsible for all type of senses like touch, taste etc..</a:t>
            </a:r>
            <a:endParaRPr lang="en-IN" sz="1600" dirty="0"/>
          </a:p>
        </p:txBody>
      </p:sp>
    </p:spTree>
    <p:extLst>
      <p:ext uri="{BB962C8B-B14F-4D97-AF65-F5344CB8AC3E}">
        <p14:creationId xmlns:p14="http://schemas.microsoft.com/office/powerpoint/2010/main" val="1034065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58826" y="326905"/>
            <a:ext cx="4474345" cy="369332"/>
          </a:xfrm>
          <a:prstGeom prst="rect">
            <a:avLst/>
          </a:prstGeom>
          <a:noFill/>
        </p:spPr>
        <p:txBody>
          <a:bodyPr wrap="square" rtlCol="0">
            <a:spAutoFit/>
          </a:bodyPr>
          <a:lstStyle/>
          <a:p>
            <a:pPr algn="ctr"/>
            <a:r>
              <a:rPr lang="en-IN" b="1" dirty="0"/>
              <a:t>Yogic Creation of this Universe </a:t>
            </a:r>
          </a:p>
        </p:txBody>
      </p:sp>
      <p:sp>
        <p:nvSpPr>
          <p:cNvPr id="2" name="TextBox 1">
            <a:extLst>
              <a:ext uri="{FF2B5EF4-FFF2-40B4-BE49-F238E27FC236}">
                <a16:creationId xmlns:a16="http://schemas.microsoft.com/office/drawing/2014/main" id="{299CCA87-831E-4459-B0D2-CF81763E19E7}"/>
              </a:ext>
            </a:extLst>
          </p:cNvPr>
          <p:cNvSpPr txBox="1"/>
          <p:nvPr/>
        </p:nvSpPr>
        <p:spPr>
          <a:xfrm>
            <a:off x="126999" y="826621"/>
            <a:ext cx="11938000" cy="5963427"/>
          </a:xfrm>
          <a:prstGeom prst="rect">
            <a:avLst/>
          </a:prstGeom>
          <a:noFill/>
        </p:spPr>
        <p:txBody>
          <a:bodyPr wrap="square" rtlCol="0">
            <a:spAutoFit/>
          </a:bodyPr>
          <a:lstStyle/>
          <a:p>
            <a:pPr algn="just">
              <a:lnSpc>
                <a:spcPct val="150000"/>
              </a:lnSpc>
            </a:pPr>
            <a:r>
              <a:rPr lang="en-IN" sz="1600" dirty="0"/>
              <a:t>Before Understanding the yogic view of creation of this universe, Lets understand the terminologies so that the process becomes easier.</a:t>
            </a:r>
          </a:p>
          <a:p>
            <a:pPr marL="285750" indent="-285750" algn="just">
              <a:lnSpc>
                <a:spcPct val="150000"/>
              </a:lnSpc>
              <a:buFont typeface="Wingdings" panose="05000000000000000000" pitchFamily="2" charset="2"/>
              <a:buChar char="Ø"/>
            </a:pPr>
            <a:r>
              <a:rPr lang="en-IN" sz="1600" b="1" dirty="0" err="1"/>
              <a:t>Purusa</a:t>
            </a:r>
            <a:r>
              <a:rPr lang="en-IN" sz="1600" b="1" dirty="0"/>
              <a:t>	</a:t>
            </a:r>
            <a:r>
              <a:rPr lang="en-IN" sz="1600" dirty="0"/>
              <a:t>	- Spirit , Self, Consciousness, Atman, Soul  - Its Characteristics are [</a:t>
            </a:r>
            <a:r>
              <a:rPr lang="en-IN" sz="1600" dirty="0">
                <a:solidFill>
                  <a:srgbClr val="C00000"/>
                </a:solidFill>
              </a:rPr>
              <a:t>Unchangeable, Ever Active, Aware, Birthless, 			   Deathless, Cannot be Created or destroyed, Changeless substratum which witnesses all the changes</a:t>
            </a:r>
            <a:r>
              <a:rPr lang="en-IN" sz="1600" dirty="0"/>
              <a:t>]	</a:t>
            </a:r>
          </a:p>
          <a:p>
            <a:pPr marL="285750" indent="-285750" algn="just">
              <a:lnSpc>
                <a:spcPct val="150000"/>
              </a:lnSpc>
              <a:buFont typeface="Wingdings" panose="05000000000000000000" pitchFamily="2" charset="2"/>
              <a:buChar char="Ø"/>
            </a:pPr>
            <a:r>
              <a:rPr lang="en-IN" sz="1600" b="1" dirty="0"/>
              <a:t>Prakriti	</a:t>
            </a:r>
            <a:r>
              <a:rPr lang="en-IN" sz="1600" dirty="0"/>
              <a:t>	- </a:t>
            </a:r>
            <a:r>
              <a:rPr lang="en-US" sz="1600" dirty="0"/>
              <a:t>Prakriti is the potency that brings about evolution and change in the empirical universe. It includes, </a:t>
            </a:r>
            <a:r>
              <a:rPr lang="en-US" sz="1600" dirty="0" err="1"/>
              <a:t>Gunas</a:t>
            </a:r>
            <a:r>
              <a:rPr lang="en-US" sz="1600" dirty="0"/>
              <a:t>, The 5 		  great elements, The organs of senses and action. [</a:t>
            </a:r>
            <a:r>
              <a:rPr lang="en-US" sz="1600" dirty="0">
                <a:solidFill>
                  <a:srgbClr val="C00000"/>
                </a:solidFill>
              </a:rPr>
              <a:t>Ever Changing, Not Aware</a:t>
            </a:r>
            <a:r>
              <a:rPr lang="en-US" sz="1600" dirty="0"/>
              <a:t>]</a:t>
            </a:r>
          </a:p>
          <a:p>
            <a:pPr marL="285750" indent="-285750" algn="just">
              <a:lnSpc>
                <a:spcPct val="150000"/>
              </a:lnSpc>
              <a:buFont typeface="Wingdings" panose="05000000000000000000" pitchFamily="2" charset="2"/>
              <a:buChar char="Ø"/>
            </a:pPr>
            <a:r>
              <a:rPr lang="en-US" sz="1600" b="1" dirty="0" err="1"/>
              <a:t>Gunas</a:t>
            </a:r>
            <a:r>
              <a:rPr lang="en-US" sz="1600" dirty="0"/>
              <a:t>		- Sattva [Illumination] , Rajas [Activity] and Tamas [Laziness]</a:t>
            </a:r>
          </a:p>
          <a:p>
            <a:pPr algn="just">
              <a:lnSpc>
                <a:spcPct val="150000"/>
              </a:lnSpc>
            </a:pPr>
            <a:r>
              <a:rPr lang="en-US" sz="1600" b="1" dirty="0"/>
              <a:t>How the creation Happens.?</a:t>
            </a:r>
          </a:p>
          <a:p>
            <a:pPr algn="just">
              <a:lnSpc>
                <a:spcPct val="150000"/>
              </a:lnSpc>
            </a:pPr>
            <a:r>
              <a:rPr lang="en-US" sz="1600" dirty="0"/>
              <a:t>The contact of these two is necessary for the purpose of creation. Evolution can take place through the activity of prakriti only when the energy of prakriti is conjoined with </a:t>
            </a:r>
            <a:r>
              <a:rPr lang="en-US" sz="1600" dirty="0" err="1"/>
              <a:t>purusa</a:t>
            </a:r>
            <a:r>
              <a:rPr lang="en-US" sz="1600" dirty="0"/>
              <a:t> although their natures are so different. In explaining this </a:t>
            </a:r>
          </a:p>
          <a:p>
            <a:pPr algn="just">
              <a:lnSpc>
                <a:spcPct val="150000"/>
              </a:lnSpc>
            </a:pPr>
            <a:r>
              <a:rPr lang="en-US" sz="1600" dirty="0"/>
              <a:t>contradiction, Samkhya employs the classic examples of the blind man and the lame man. The blind man and </a:t>
            </a:r>
          </a:p>
          <a:p>
            <a:pPr algn="just">
              <a:lnSpc>
                <a:spcPct val="150000"/>
              </a:lnSpc>
            </a:pPr>
            <a:r>
              <a:rPr lang="en-US" sz="1600" dirty="0"/>
              <a:t>the lame man co-operated with each other to escape a fire. The lame man climbed on the shoulders of the</a:t>
            </a:r>
          </a:p>
          <a:p>
            <a:pPr algn="just">
              <a:lnSpc>
                <a:spcPct val="150000"/>
              </a:lnSpc>
            </a:pPr>
            <a:r>
              <a:rPr lang="en-US" sz="1600" dirty="0"/>
              <a:t>blind man and directed him along the correct path. In this way both of them reached a safe and desired spot.</a:t>
            </a:r>
          </a:p>
          <a:p>
            <a:pPr algn="just">
              <a:lnSpc>
                <a:spcPct val="150000"/>
              </a:lnSpc>
            </a:pPr>
            <a:r>
              <a:rPr lang="en-US" sz="1600" dirty="0"/>
              <a:t> In much the same manner, the Conscious </a:t>
            </a:r>
            <a:r>
              <a:rPr lang="en-US" sz="1600" dirty="0" err="1"/>
              <a:t>purusa</a:t>
            </a:r>
            <a:r>
              <a:rPr lang="en-US" sz="1600" dirty="0"/>
              <a:t> and the unconscious prakriti cooperate in order to achieve</a:t>
            </a:r>
          </a:p>
          <a:p>
            <a:pPr algn="just">
              <a:lnSpc>
                <a:spcPct val="150000"/>
              </a:lnSpc>
            </a:pPr>
            <a:r>
              <a:rPr lang="en-US" sz="1600" dirty="0"/>
              <a:t> the objective of creation. This contact creates disturbance in the stability of the </a:t>
            </a:r>
            <a:r>
              <a:rPr lang="en-US" sz="1600" dirty="0" err="1"/>
              <a:t>gunas</a:t>
            </a:r>
            <a:r>
              <a:rPr lang="en-US" sz="1600" dirty="0"/>
              <a:t> of prakriti and evolution</a:t>
            </a:r>
          </a:p>
          <a:p>
            <a:pPr algn="just">
              <a:lnSpc>
                <a:spcPct val="150000"/>
              </a:lnSpc>
            </a:pPr>
            <a:r>
              <a:rPr lang="en-US" sz="1600" dirty="0"/>
              <a:t> starts. Prakriti needs </a:t>
            </a:r>
            <a:r>
              <a:rPr lang="en-US" sz="1600" dirty="0" err="1"/>
              <a:t>purusa</a:t>
            </a:r>
            <a:r>
              <a:rPr lang="en-US" sz="1600" dirty="0"/>
              <a:t> so that it may be seen, known and utilized and the </a:t>
            </a:r>
            <a:r>
              <a:rPr lang="en-US" sz="1600" dirty="0" err="1"/>
              <a:t>purusa</a:t>
            </a:r>
            <a:r>
              <a:rPr lang="en-US" sz="1600" dirty="0"/>
              <a:t> stands in need of</a:t>
            </a:r>
          </a:p>
          <a:p>
            <a:pPr algn="just">
              <a:lnSpc>
                <a:spcPct val="150000"/>
              </a:lnSpc>
            </a:pPr>
            <a:r>
              <a:rPr lang="en-US" sz="1600" dirty="0"/>
              <a:t> prakriti in order to experience and attain salvation by distinguishing between itself and the prakriti.</a:t>
            </a:r>
            <a:endParaRPr lang="en-IN" sz="1600" dirty="0"/>
          </a:p>
        </p:txBody>
      </p:sp>
      <p:pic>
        <p:nvPicPr>
          <p:cNvPr id="7" name="Picture 6">
            <a:extLst>
              <a:ext uri="{FF2B5EF4-FFF2-40B4-BE49-F238E27FC236}">
                <a16:creationId xmlns:a16="http://schemas.microsoft.com/office/drawing/2014/main" id="{76806164-BCB3-4200-BE3F-8E21599DCD5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529445" y="3883756"/>
            <a:ext cx="2053590" cy="29032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415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58827" y="172958"/>
            <a:ext cx="4474345" cy="369332"/>
          </a:xfrm>
          <a:prstGeom prst="rect">
            <a:avLst/>
          </a:prstGeom>
          <a:noFill/>
        </p:spPr>
        <p:txBody>
          <a:bodyPr wrap="square" rtlCol="0">
            <a:spAutoFit/>
          </a:bodyPr>
          <a:lstStyle/>
          <a:p>
            <a:pPr algn="ctr"/>
            <a:r>
              <a:rPr lang="en-IN" b="1" dirty="0"/>
              <a:t>Understanding Mind</a:t>
            </a:r>
          </a:p>
        </p:txBody>
      </p:sp>
      <p:sp>
        <p:nvSpPr>
          <p:cNvPr id="3" name="TextBox 2">
            <a:extLst>
              <a:ext uri="{FF2B5EF4-FFF2-40B4-BE49-F238E27FC236}">
                <a16:creationId xmlns:a16="http://schemas.microsoft.com/office/drawing/2014/main" id="{B147BA77-907D-48C1-8249-CB3906D4F3EE}"/>
              </a:ext>
            </a:extLst>
          </p:cNvPr>
          <p:cNvSpPr txBox="1"/>
          <p:nvPr/>
        </p:nvSpPr>
        <p:spPr>
          <a:xfrm>
            <a:off x="142043" y="946915"/>
            <a:ext cx="11691891" cy="5594096"/>
          </a:xfrm>
          <a:prstGeom prst="rect">
            <a:avLst/>
          </a:prstGeom>
          <a:noFill/>
        </p:spPr>
        <p:txBody>
          <a:bodyPr wrap="square" rtlCol="0">
            <a:spAutoFit/>
          </a:bodyPr>
          <a:lstStyle/>
          <a:p>
            <a:pPr algn="just">
              <a:lnSpc>
                <a:spcPct val="150000"/>
              </a:lnSpc>
            </a:pPr>
            <a:r>
              <a:rPr lang="en-IN" sz="1600" b="1" dirty="0"/>
              <a:t>What is your understanding of Mind.?  - Is it brain.?, Is it inside the body.?, Is there a way to see using MRI or CT Scan.? So where actually the Mind is.? </a:t>
            </a:r>
            <a:r>
              <a:rPr lang="en-IN" sz="1600" dirty="0"/>
              <a:t>– If we answer these questions, we may get a fair idea of what is called a Mind.  </a:t>
            </a:r>
          </a:p>
          <a:p>
            <a:pPr algn="just">
              <a:lnSpc>
                <a:spcPct val="150000"/>
              </a:lnSpc>
            </a:pPr>
            <a:r>
              <a:rPr lang="en-IN" sz="1600" dirty="0"/>
              <a:t>EX – The term </a:t>
            </a:r>
            <a:r>
              <a:rPr lang="en-IN" sz="1600" b="1" dirty="0"/>
              <a:t>“ORCA”</a:t>
            </a:r>
            <a:r>
              <a:rPr lang="en-IN" sz="1600" dirty="0"/>
              <a:t> or </a:t>
            </a:r>
            <a:r>
              <a:rPr lang="en-IN" sz="1600" b="1" dirty="0"/>
              <a:t>“Platypus”</a:t>
            </a:r>
            <a:r>
              <a:rPr lang="en-IN" sz="1600" dirty="0"/>
              <a:t> or </a:t>
            </a:r>
            <a:r>
              <a:rPr lang="en-IN" sz="1600" b="1" dirty="0"/>
              <a:t>‘’Ambidexterity’’</a:t>
            </a:r>
          </a:p>
          <a:p>
            <a:pPr algn="just">
              <a:lnSpc>
                <a:spcPct val="150000"/>
              </a:lnSpc>
            </a:pPr>
            <a:r>
              <a:rPr lang="en-IN" sz="1600" b="1" dirty="0"/>
              <a:t>Definition of Mind From </a:t>
            </a:r>
            <a:r>
              <a:rPr lang="en-IN" sz="1600" b="1" dirty="0" err="1"/>
              <a:t>Britanica</a:t>
            </a:r>
            <a:r>
              <a:rPr lang="en-IN" sz="1600" b="1" dirty="0"/>
              <a:t> </a:t>
            </a:r>
            <a:r>
              <a:rPr lang="en-IN" sz="1600" dirty="0"/>
              <a:t>- </a:t>
            </a:r>
            <a:r>
              <a:rPr lang="en-US" sz="1600" dirty="0"/>
              <a:t>Mind, in the Western tradition, the complex of faculties involved in perceiving, remembering, considering, evaluating, and deciding. Mind is in some sense reflected in such occurrences as sensations, perceptions, emotions, memory, desires, various types of reasoning, motives, choices, traits of personality, and the unconscious. In Indian Context the mind is the </a:t>
            </a:r>
            <a:r>
              <a:rPr lang="en-US" sz="1600" b="1" dirty="0"/>
              <a:t>“Psychic extension of life force”</a:t>
            </a:r>
            <a:r>
              <a:rPr lang="en-US" sz="1600" dirty="0"/>
              <a:t>.</a:t>
            </a:r>
          </a:p>
          <a:p>
            <a:pPr algn="just">
              <a:lnSpc>
                <a:spcPct val="150000"/>
              </a:lnSpc>
            </a:pPr>
            <a:r>
              <a:rPr lang="en-US" sz="1600" b="1" dirty="0"/>
              <a:t>What according to Yoga is Mind.?</a:t>
            </a:r>
          </a:p>
          <a:p>
            <a:pPr algn="just">
              <a:lnSpc>
                <a:spcPct val="150000"/>
              </a:lnSpc>
            </a:pPr>
            <a:r>
              <a:rPr lang="en-US" sz="1600" dirty="0"/>
              <a:t>The Yoga Sastra uses the word </a:t>
            </a:r>
            <a:r>
              <a:rPr lang="en-US" sz="1600" b="1" dirty="0"/>
              <a:t>“</a:t>
            </a:r>
            <a:r>
              <a:rPr lang="en-US" sz="1600" b="1" dirty="0" err="1"/>
              <a:t>Citta</a:t>
            </a:r>
            <a:r>
              <a:rPr lang="en-US" sz="1600" b="1" dirty="0"/>
              <a:t>”</a:t>
            </a:r>
            <a:r>
              <a:rPr lang="en-US" sz="1600" dirty="0"/>
              <a:t> to represent the mind. It says the mind is identified my its activities. The activities it lists are,</a:t>
            </a:r>
          </a:p>
          <a:p>
            <a:pPr algn="just">
              <a:lnSpc>
                <a:spcPct val="150000"/>
              </a:lnSpc>
            </a:pPr>
            <a:r>
              <a:rPr lang="en-US" sz="1600" dirty="0" err="1"/>
              <a:t>Pramana</a:t>
            </a:r>
            <a:r>
              <a:rPr lang="en-US" sz="1600" dirty="0"/>
              <a:t> 		– Right Understanding</a:t>
            </a:r>
          </a:p>
          <a:p>
            <a:pPr algn="just">
              <a:lnSpc>
                <a:spcPct val="150000"/>
              </a:lnSpc>
            </a:pPr>
            <a:r>
              <a:rPr lang="en-US" sz="1600" dirty="0" err="1"/>
              <a:t>Viparyaya</a:t>
            </a:r>
            <a:r>
              <a:rPr lang="en-US" sz="1600" dirty="0"/>
              <a:t>		- Wrong Understanding</a:t>
            </a:r>
          </a:p>
          <a:p>
            <a:pPr algn="just">
              <a:lnSpc>
                <a:spcPct val="150000"/>
              </a:lnSpc>
            </a:pPr>
            <a:r>
              <a:rPr lang="en-US" sz="1600" dirty="0" err="1"/>
              <a:t>Vikalpa</a:t>
            </a:r>
            <a:r>
              <a:rPr lang="en-US" sz="1600" dirty="0"/>
              <a:t>		- Imagination</a:t>
            </a:r>
          </a:p>
          <a:p>
            <a:pPr algn="just">
              <a:lnSpc>
                <a:spcPct val="150000"/>
              </a:lnSpc>
            </a:pPr>
            <a:r>
              <a:rPr lang="en-US" sz="1600" dirty="0" err="1"/>
              <a:t>Nidra</a:t>
            </a:r>
            <a:r>
              <a:rPr lang="en-US" sz="1600" dirty="0"/>
              <a:t>		- Deep sleep [Unconscious]</a:t>
            </a:r>
          </a:p>
          <a:p>
            <a:pPr algn="just">
              <a:lnSpc>
                <a:spcPct val="150000"/>
              </a:lnSpc>
            </a:pPr>
            <a:r>
              <a:rPr lang="en-US" sz="1600" dirty="0" err="1"/>
              <a:t>Smrthihi</a:t>
            </a:r>
            <a:r>
              <a:rPr lang="en-US" sz="1600" dirty="0"/>
              <a:t>		- Memory</a:t>
            </a:r>
          </a:p>
          <a:p>
            <a:pPr algn="just">
              <a:lnSpc>
                <a:spcPct val="150000"/>
              </a:lnSpc>
            </a:pPr>
            <a:r>
              <a:rPr lang="en-US" sz="1600" dirty="0"/>
              <a:t>From this understanding's we get to know there is something called mind and it is different from the brain.</a:t>
            </a:r>
            <a:endParaRPr lang="en-IN" sz="1600" dirty="0"/>
          </a:p>
        </p:txBody>
      </p:sp>
    </p:spTree>
    <p:extLst>
      <p:ext uri="{BB962C8B-B14F-4D97-AF65-F5344CB8AC3E}">
        <p14:creationId xmlns:p14="http://schemas.microsoft.com/office/powerpoint/2010/main" val="369298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43588" y="253068"/>
            <a:ext cx="4474345" cy="369332"/>
          </a:xfrm>
          <a:prstGeom prst="rect">
            <a:avLst/>
          </a:prstGeom>
          <a:noFill/>
        </p:spPr>
        <p:txBody>
          <a:bodyPr wrap="square" rtlCol="0">
            <a:spAutoFit/>
          </a:bodyPr>
          <a:lstStyle/>
          <a:p>
            <a:pPr algn="ctr"/>
            <a:r>
              <a:rPr lang="en-IN" b="1" dirty="0"/>
              <a:t>Disease and Causes</a:t>
            </a:r>
          </a:p>
        </p:txBody>
      </p:sp>
      <p:sp>
        <p:nvSpPr>
          <p:cNvPr id="3" name="TextBox 2">
            <a:extLst>
              <a:ext uri="{FF2B5EF4-FFF2-40B4-BE49-F238E27FC236}">
                <a16:creationId xmlns:a16="http://schemas.microsoft.com/office/drawing/2014/main" id="{B147BA77-907D-48C1-8249-CB3906D4F3EE}"/>
              </a:ext>
            </a:extLst>
          </p:cNvPr>
          <p:cNvSpPr txBox="1"/>
          <p:nvPr/>
        </p:nvSpPr>
        <p:spPr>
          <a:xfrm>
            <a:off x="1239521" y="898185"/>
            <a:ext cx="9682480" cy="5963427"/>
          </a:xfrm>
          <a:prstGeom prst="rect">
            <a:avLst/>
          </a:prstGeom>
          <a:noFill/>
        </p:spPr>
        <p:txBody>
          <a:bodyPr wrap="square" rtlCol="0">
            <a:spAutoFit/>
          </a:bodyPr>
          <a:lstStyle/>
          <a:p>
            <a:pPr algn="just">
              <a:lnSpc>
                <a:spcPct val="150000"/>
              </a:lnSpc>
            </a:pPr>
            <a:r>
              <a:rPr lang="en-IN" sz="1600" dirty="0"/>
              <a:t>There are various reasons that causes diseases in the body. We will see  few important things so that precautionary measures can be taken to avoid suffering.</a:t>
            </a:r>
          </a:p>
          <a:p>
            <a:pPr algn="just">
              <a:lnSpc>
                <a:spcPct val="150000"/>
              </a:lnSpc>
            </a:pPr>
            <a:r>
              <a:rPr lang="en-IN" sz="1600" b="1" dirty="0"/>
              <a:t>Natural Reasons:</a:t>
            </a:r>
          </a:p>
          <a:p>
            <a:pPr marL="285750" indent="-285750" algn="just">
              <a:lnSpc>
                <a:spcPct val="150000"/>
              </a:lnSpc>
              <a:buFont typeface="Wingdings" panose="05000000000000000000" pitchFamily="2" charset="2"/>
              <a:buChar char="Ø"/>
            </a:pPr>
            <a:r>
              <a:rPr lang="en-IN" sz="1600" dirty="0"/>
              <a:t>Genetic Imprints [Hereditary]</a:t>
            </a:r>
          </a:p>
          <a:p>
            <a:pPr marL="285750" indent="-285750" algn="just">
              <a:lnSpc>
                <a:spcPct val="150000"/>
              </a:lnSpc>
              <a:buFont typeface="Wingdings" panose="05000000000000000000" pitchFamily="2" charset="2"/>
              <a:buChar char="Ø"/>
            </a:pPr>
            <a:r>
              <a:rPr lang="en-IN" sz="1600" dirty="0"/>
              <a:t> Planetary Position</a:t>
            </a:r>
          </a:p>
          <a:p>
            <a:pPr marL="285750" indent="-285750" algn="just">
              <a:lnSpc>
                <a:spcPct val="150000"/>
              </a:lnSpc>
              <a:buFont typeface="Wingdings" panose="05000000000000000000" pitchFamily="2" charset="2"/>
              <a:buChar char="Ø"/>
            </a:pPr>
            <a:r>
              <a:rPr lang="en-IN" sz="1600" dirty="0"/>
              <a:t>Natural Calamities and Climatic Changes</a:t>
            </a:r>
          </a:p>
          <a:p>
            <a:pPr algn="just">
              <a:lnSpc>
                <a:spcPct val="150000"/>
              </a:lnSpc>
            </a:pPr>
            <a:r>
              <a:rPr lang="en-IN" sz="1600" b="1" dirty="0"/>
              <a:t>Artificial Reasons:</a:t>
            </a:r>
          </a:p>
          <a:p>
            <a:pPr marL="285750" indent="-285750" algn="just">
              <a:lnSpc>
                <a:spcPct val="150000"/>
              </a:lnSpc>
              <a:buFont typeface="Wingdings" panose="05000000000000000000" pitchFamily="2" charset="2"/>
              <a:buChar char="Ø"/>
            </a:pPr>
            <a:r>
              <a:rPr lang="en-IN" sz="1600" dirty="0"/>
              <a:t>Food [</a:t>
            </a:r>
            <a:r>
              <a:rPr lang="en-IN" sz="1600" dirty="0" err="1"/>
              <a:t>Hitham</a:t>
            </a:r>
            <a:r>
              <a:rPr lang="en-IN" sz="1600" dirty="0"/>
              <a:t> </a:t>
            </a:r>
            <a:r>
              <a:rPr lang="en-IN" sz="1600" dirty="0" err="1"/>
              <a:t>Mitham</a:t>
            </a:r>
            <a:r>
              <a:rPr lang="en-IN" sz="1600" dirty="0"/>
              <a:t> </a:t>
            </a:r>
            <a:r>
              <a:rPr lang="en-IN" sz="1600" dirty="0" err="1"/>
              <a:t>Aharam</a:t>
            </a:r>
            <a:r>
              <a:rPr lang="en-IN" sz="1600" dirty="0"/>
              <a:t> – Appropriate food with right quantity]</a:t>
            </a:r>
          </a:p>
          <a:p>
            <a:pPr marL="285750" indent="-285750" algn="just">
              <a:lnSpc>
                <a:spcPct val="150000"/>
              </a:lnSpc>
              <a:buFont typeface="Wingdings" panose="05000000000000000000" pitchFamily="2" charset="2"/>
              <a:buChar char="Ø"/>
            </a:pPr>
            <a:r>
              <a:rPr lang="en-IN" sz="1600" dirty="0"/>
              <a:t>Thought [Seek a way to avoid negative thoughts]</a:t>
            </a:r>
          </a:p>
          <a:p>
            <a:pPr marL="285750" indent="-285750" algn="just">
              <a:lnSpc>
                <a:spcPct val="150000"/>
              </a:lnSpc>
              <a:buFont typeface="Wingdings" panose="05000000000000000000" pitchFamily="2" charset="2"/>
              <a:buChar char="Ø"/>
            </a:pPr>
            <a:r>
              <a:rPr lang="en-IN" sz="1600" dirty="0"/>
              <a:t>Deed [As you so, so you reap]</a:t>
            </a:r>
          </a:p>
          <a:p>
            <a:pPr algn="just">
              <a:lnSpc>
                <a:spcPct val="150000"/>
              </a:lnSpc>
            </a:pPr>
            <a:r>
              <a:rPr lang="en-IN" sz="1600" b="1" dirty="0"/>
              <a:t>Factors To Be Limited:</a:t>
            </a:r>
          </a:p>
          <a:p>
            <a:pPr marL="285750" indent="-285750" algn="just">
              <a:lnSpc>
                <a:spcPct val="150000"/>
              </a:lnSpc>
              <a:buFont typeface="Wingdings" panose="05000000000000000000" pitchFamily="2" charset="2"/>
              <a:buChar char="Ø"/>
            </a:pPr>
            <a:r>
              <a:rPr lang="en-IN" sz="1600" dirty="0"/>
              <a:t>Over eating [What Yoga says about this]</a:t>
            </a:r>
          </a:p>
          <a:p>
            <a:pPr marL="285750" indent="-285750" algn="just">
              <a:lnSpc>
                <a:spcPct val="150000"/>
              </a:lnSpc>
              <a:buFont typeface="Wingdings" panose="05000000000000000000" pitchFamily="2" charset="2"/>
              <a:buChar char="Ø"/>
            </a:pPr>
            <a:r>
              <a:rPr lang="en-IN" sz="1600" dirty="0"/>
              <a:t>Work [Don't Over exert]</a:t>
            </a:r>
          </a:p>
          <a:p>
            <a:pPr marL="285750" indent="-285750" algn="just">
              <a:lnSpc>
                <a:spcPct val="150000"/>
              </a:lnSpc>
              <a:buFont typeface="Wingdings" panose="05000000000000000000" pitchFamily="2" charset="2"/>
              <a:buChar char="Ø"/>
            </a:pPr>
            <a:r>
              <a:rPr lang="en-IN" sz="1600" dirty="0"/>
              <a:t>Sleep [Repair time]</a:t>
            </a:r>
          </a:p>
          <a:p>
            <a:pPr marL="285750" indent="-285750" algn="just">
              <a:lnSpc>
                <a:spcPct val="150000"/>
              </a:lnSpc>
              <a:buFont typeface="Wingdings" panose="05000000000000000000" pitchFamily="2" charset="2"/>
              <a:buChar char="Ø"/>
            </a:pPr>
            <a:r>
              <a:rPr lang="en-IN" sz="1600" dirty="0"/>
              <a:t>Sexual Gratification [Within Limits]</a:t>
            </a:r>
          </a:p>
          <a:p>
            <a:pPr marL="285750" indent="-285750" algn="just">
              <a:lnSpc>
                <a:spcPct val="150000"/>
              </a:lnSpc>
              <a:buFont typeface="Wingdings" panose="05000000000000000000" pitchFamily="2" charset="2"/>
              <a:buChar char="Ø"/>
            </a:pPr>
            <a:r>
              <a:rPr lang="en-IN" sz="1600" dirty="0"/>
              <a:t>Use of thoughts [Be aware of this process – Divert yourself if necessary]</a:t>
            </a:r>
          </a:p>
        </p:txBody>
      </p:sp>
    </p:spTree>
    <p:extLst>
      <p:ext uri="{BB962C8B-B14F-4D97-AF65-F5344CB8AC3E}">
        <p14:creationId xmlns:p14="http://schemas.microsoft.com/office/powerpoint/2010/main" val="349083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38AC7-3913-430F-970E-726E5A33E263}"/>
              </a:ext>
            </a:extLst>
          </p:cNvPr>
          <p:cNvSpPr txBox="1"/>
          <p:nvPr/>
        </p:nvSpPr>
        <p:spPr>
          <a:xfrm>
            <a:off x="4857959" y="420901"/>
            <a:ext cx="2476082" cy="369332"/>
          </a:xfrm>
          <a:prstGeom prst="rect">
            <a:avLst/>
          </a:prstGeom>
          <a:noFill/>
        </p:spPr>
        <p:txBody>
          <a:bodyPr wrap="square" rtlCol="0">
            <a:spAutoFit/>
          </a:bodyPr>
          <a:lstStyle/>
          <a:p>
            <a:r>
              <a:rPr lang="en-IN" b="1" dirty="0"/>
              <a:t>Where Yoga Stands.?</a:t>
            </a:r>
          </a:p>
        </p:txBody>
      </p:sp>
      <p:pic>
        <p:nvPicPr>
          <p:cNvPr id="4" name="Picture 3">
            <a:extLst>
              <a:ext uri="{FF2B5EF4-FFF2-40B4-BE49-F238E27FC236}">
                <a16:creationId xmlns:a16="http://schemas.microsoft.com/office/drawing/2014/main" id="{E90A901C-EA8F-4A48-B01A-6205B00FB1C2}"/>
              </a:ext>
            </a:extLst>
          </p:cNvPr>
          <p:cNvPicPr>
            <a:picLocks noChangeAspect="1"/>
          </p:cNvPicPr>
          <p:nvPr/>
        </p:nvPicPr>
        <p:blipFill>
          <a:blip r:embed="rId2"/>
          <a:stretch>
            <a:fillRect/>
          </a:stretch>
        </p:blipFill>
        <p:spPr>
          <a:xfrm>
            <a:off x="1281112" y="1243983"/>
            <a:ext cx="9629775" cy="5257800"/>
          </a:xfrm>
          <a:prstGeom prst="rect">
            <a:avLst/>
          </a:prstGeom>
        </p:spPr>
      </p:pic>
    </p:spTree>
    <p:extLst>
      <p:ext uri="{BB962C8B-B14F-4D97-AF65-F5344CB8AC3E}">
        <p14:creationId xmlns:p14="http://schemas.microsoft.com/office/powerpoint/2010/main" val="78814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7BA77-907D-48C1-8249-CB3906D4F3EE}"/>
              </a:ext>
            </a:extLst>
          </p:cNvPr>
          <p:cNvSpPr txBox="1"/>
          <p:nvPr/>
        </p:nvSpPr>
        <p:spPr>
          <a:xfrm>
            <a:off x="550415" y="948690"/>
            <a:ext cx="11301273" cy="3244543"/>
          </a:xfrm>
          <a:prstGeom prst="rect">
            <a:avLst/>
          </a:prstGeom>
          <a:noFill/>
        </p:spPr>
        <p:txBody>
          <a:bodyPr wrap="square" rtlCol="0">
            <a:spAutoFit/>
          </a:bodyPr>
          <a:lstStyle/>
          <a:p>
            <a:pPr algn="ctr">
              <a:lnSpc>
                <a:spcPct val="150000"/>
              </a:lnSpc>
            </a:pPr>
            <a:endParaRPr lang="en-IN" sz="7200" b="1" dirty="0"/>
          </a:p>
          <a:p>
            <a:pPr algn="ctr">
              <a:lnSpc>
                <a:spcPct val="150000"/>
              </a:lnSpc>
            </a:pPr>
            <a:r>
              <a:rPr lang="en-IN" sz="7200" b="1" dirty="0"/>
              <a:t>END</a:t>
            </a:r>
            <a:endParaRPr lang="en-IN" sz="7200" dirty="0"/>
          </a:p>
        </p:txBody>
      </p:sp>
    </p:spTree>
    <p:extLst>
      <p:ext uri="{BB962C8B-B14F-4D97-AF65-F5344CB8AC3E}">
        <p14:creationId xmlns:p14="http://schemas.microsoft.com/office/powerpoint/2010/main" val="99388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38AC7-3913-430F-970E-726E5A33E263}"/>
              </a:ext>
            </a:extLst>
          </p:cNvPr>
          <p:cNvSpPr txBox="1"/>
          <p:nvPr/>
        </p:nvSpPr>
        <p:spPr>
          <a:xfrm>
            <a:off x="4897909" y="420901"/>
            <a:ext cx="2396183" cy="369332"/>
          </a:xfrm>
          <a:prstGeom prst="rect">
            <a:avLst/>
          </a:prstGeom>
          <a:noFill/>
        </p:spPr>
        <p:txBody>
          <a:bodyPr wrap="square" rtlCol="0">
            <a:spAutoFit/>
          </a:bodyPr>
          <a:lstStyle/>
          <a:p>
            <a:r>
              <a:rPr lang="en-IN" b="1" dirty="0"/>
              <a:t>Darshana Classification</a:t>
            </a:r>
          </a:p>
        </p:txBody>
      </p:sp>
      <p:pic>
        <p:nvPicPr>
          <p:cNvPr id="4" name="Picture 3">
            <a:extLst>
              <a:ext uri="{FF2B5EF4-FFF2-40B4-BE49-F238E27FC236}">
                <a16:creationId xmlns:a16="http://schemas.microsoft.com/office/drawing/2014/main" id="{D69C384D-EBFC-4291-A80D-FDD17091BA86}"/>
              </a:ext>
            </a:extLst>
          </p:cNvPr>
          <p:cNvPicPr>
            <a:picLocks noChangeAspect="1" noChangeArrowheads="1"/>
          </p:cNvPicPr>
          <p:nvPr/>
        </p:nvPicPr>
        <p:blipFill>
          <a:blip r:embed="rId2"/>
          <a:srcRect/>
          <a:stretch>
            <a:fillRect/>
          </a:stretch>
        </p:blipFill>
        <p:spPr bwMode="auto">
          <a:xfrm>
            <a:off x="1723084" y="1535685"/>
            <a:ext cx="8745831"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606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EE6BB9-3EA6-4178-A44E-A21A3BBCEC10}"/>
              </a:ext>
            </a:extLst>
          </p:cNvPr>
          <p:cNvSpPr txBox="1"/>
          <p:nvPr/>
        </p:nvSpPr>
        <p:spPr>
          <a:xfrm>
            <a:off x="1269506" y="900282"/>
            <a:ext cx="9663965" cy="4486100"/>
          </a:xfrm>
          <a:prstGeom prst="rect">
            <a:avLst/>
          </a:prstGeom>
          <a:noFill/>
        </p:spPr>
        <p:txBody>
          <a:bodyPr wrap="square" rtlCol="0">
            <a:spAutoFit/>
          </a:bodyPr>
          <a:lstStyle/>
          <a:p>
            <a:pPr algn="just">
              <a:lnSpc>
                <a:spcPct val="150000"/>
              </a:lnSpc>
            </a:pPr>
            <a:r>
              <a:rPr lang="en-IN" sz="1600" b="1" dirty="0"/>
              <a:t>Who is a Guru.?</a:t>
            </a:r>
          </a:p>
          <a:p>
            <a:pPr marL="285750" indent="-285750" algn="just">
              <a:lnSpc>
                <a:spcPct val="150000"/>
              </a:lnSpc>
              <a:buFont typeface="Wingdings" panose="05000000000000000000" pitchFamily="2" charset="2"/>
              <a:buChar char="Ø"/>
            </a:pPr>
            <a:r>
              <a:rPr lang="en-US" sz="1600" dirty="0"/>
              <a:t>The syllable </a:t>
            </a:r>
            <a:r>
              <a:rPr lang="en-US" sz="1600" dirty="0" err="1"/>
              <a:t>gu</a:t>
            </a:r>
            <a:r>
              <a:rPr lang="en-US" sz="1600" dirty="0"/>
              <a:t> means darkness, the syllable </a:t>
            </a:r>
            <a:r>
              <a:rPr lang="en-US" sz="1600" dirty="0" err="1"/>
              <a:t>ru</a:t>
            </a:r>
            <a:r>
              <a:rPr lang="en-US" sz="1600" dirty="0"/>
              <a:t> means one who dispels them, Because of the power to dispel darkness, the guru is thus named.</a:t>
            </a:r>
          </a:p>
          <a:p>
            <a:pPr marL="285750" indent="-285750" algn="just">
              <a:lnSpc>
                <a:spcPct val="150000"/>
              </a:lnSpc>
              <a:buFont typeface="Wingdings" panose="05000000000000000000" pitchFamily="2" charset="2"/>
              <a:buChar char="Ø"/>
            </a:pPr>
            <a:r>
              <a:rPr lang="en-US" sz="1600" b="0" i="0" dirty="0">
                <a:effectLst/>
              </a:rPr>
              <a:t>A Guru will remove all doubts and ignorance and transform the vicious samskaras (mental impressions).</a:t>
            </a:r>
          </a:p>
          <a:p>
            <a:pPr marL="285750" indent="-285750" algn="just">
              <a:lnSpc>
                <a:spcPct val="150000"/>
              </a:lnSpc>
              <a:buFont typeface="Wingdings" panose="05000000000000000000" pitchFamily="2" charset="2"/>
              <a:buChar char="Ø"/>
            </a:pPr>
            <a:r>
              <a:rPr lang="en-US" sz="1600" b="0" i="0" dirty="0">
                <a:effectLst/>
              </a:rPr>
              <a:t>When you come to the Guru, seeking stops and blossoming begins.</a:t>
            </a:r>
          </a:p>
          <a:p>
            <a:pPr marL="285750" indent="-285750" algn="just">
              <a:lnSpc>
                <a:spcPct val="150000"/>
              </a:lnSpc>
              <a:buFont typeface="Wingdings" panose="05000000000000000000" pitchFamily="2" charset="2"/>
              <a:buChar char="Ø"/>
            </a:pPr>
            <a:r>
              <a:rPr lang="en-US" sz="1600" b="0" i="0" dirty="0">
                <a:effectLst/>
              </a:rPr>
              <a:t>The Guru is presence unlimited, vast, infinite and all-inclusive.</a:t>
            </a:r>
          </a:p>
          <a:p>
            <a:pPr marL="285750" indent="-285750" algn="just">
              <a:lnSpc>
                <a:spcPct val="150000"/>
              </a:lnSpc>
              <a:buFont typeface="Wingdings" panose="05000000000000000000" pitchFamily="2" charset="2"/>
              <a:buChar char="Ø"/>
            </a:pPr>
            <a:r>
              <a:rPr lang="en-US" sz="1600" b="0" i="0" dirty="0">
                <a:effectLst/>
              </a:rPr>
              <a:t>The presence of the Guru in one’s life brings fulfillment to all other relationships.</a:t>
            </a:r>
          </a:p>
          <a:p>
            <a:pPr algn="just">
              <a:lnSpc>
                <a:spcPct val="150000"/>
              </a:lnSpc>
            </a:pPr>
            <a:r>
              <a:rPr lang="en-US" sz="1600" dirty="0" err="1">
                <a:solidFill>
                  <a:srgbClr val="C00000"/>
                </a:solidFill>
              </a:rPr>
              <a:t>citraṃ</a:t>
            </a:r>
            <a:r>
              <a:rPr lang="en-US" sz="1600" dirty="0">
                <a:solidFill>
                  <a:srgbClr val="C00000"/>
                </a:solidFill>
              </a:rPr>
              <a:t> </a:t>
            </a:r>
            <a:r>
              <a:rPr lang="en-US" sz="1600" dirty="0" err="1">
                <a:solidFill>
                  <a:srgbClr val="C00000"/>
                </a:solidFill>
              </a:rPr>
              <a:t>vaṭatarormūle</a:t>
            </a:r>
            <a:r>
              <a:rPr lang="en-US" sz="1600" dirty="0">
                <a:solidFill>
                  <a:srgbClr val="C00000"/>
                </a:solidFill>
              </a:rPr>
              <a:t> </a:t>
            </a:r>
            <a:r>
              <a:rPr lang="en-US" sz="1600" dirty="0" err="1">
                <a:solidFill>
                  <a:srgbClr val="C00000"/>
                </a:solidFill>
              </a:rPr>
              <a:t>vṛddhāḥ</a:t>
            </a:r>
            <a:r>
              <a:rPr lang="en-US" sz="1600" dirty="0">
                <a:solidFill>
                  <a:srgbClr val="C00000"/>
                </a:solidFill>
              </a:rPr>
              <a:t> </a:t>
            </a:r>
            <a:r>
              <a:rPr lang="en-US" sz="1600" dirty="0" err="1">
                <a:solidFill>
                  <a:srgbClr val="C00000"/>
                </a:solidFill>
              </a:rPr>
              <a:t>śiṣyāḥ</a:t>
            </a:r>
            <a:r>
              <a:rPr lang="en-US" sz="1600" dirty="0">
                <a:solidFill>
                  <a:srgbClr val="C00000"/>
                </a:solidFill>
              </a:rPr>
              <a:t> </a:t>
            </a:r>
            <a:r>
              <a:rPr lang="en-US" sz="1600" dirty="0" err="1">
                <a:solidFill>
                  <a:srgbClr val="C00000"/>
                </a:solidFill>
              </a:rPr>
              <a:t>gururyuvā</a:t>
            </a:r>
            <a:r>
              <a:rPr lang="en-US" sz="1600" dirty="0">
                <a:solidFill>
                  <a:srgbClr val="C00000"/>
                </a:solidFill>
              </a:rPr>
              <a:t> |</a:t>
            </a:r>
          </a:p>
          <a:p>
            <a:pPr algn="just">
              <a:lnSpc>
                <a:spcPct val="150000"/>
              </a:lnSpc>
            </a:pPr>
            <a:r>
              <a:rPr lang="en-US" sz="1600" dirty="0" err="1">
                <a:solidFill>
                  <a:srgbClr val="C00000"/>
                </a:solidFill>
              </a:rPr>
              <a:t>gurostu</a:t>
            </a:r>
            <a:r>
              <a:rPr lang="en-US" sz="1600" dirty="0">
                <a:solidFill>
                  <a:srgbClr val="C00000"/>
                </a:solidFill>
              </a:rPr>
              <a:t> </a:t>
            </a:r>
            <a:r>
              <a:rPr lang="en-US" sz="1600" dirty="0" err="1">
                <a:solidFill>
                  <a:srgbClr val="C00000"/>
                </a:solidFill>
              </a:rPr>
              <a:t>maunavyākhyānaṃ</a:t>
            </a:r>
            <a:r>
              <a:rPr lang="en-US" sz="1600" dirty="0">
                <a:solidFill>
                  <a:srgbClr val="C00000"/>
                </a:solidFill>
              </a:rPr>
              <a:t> </a:t>
            </a:r>
            <a:r>
              <a:rPr lang="en-US" sz="1600" dirty="0" err="1">
                <a:solidFill>
                  <a:srgbClr val="C00000"/>
                </a:solidFill>
              </a:rPr>
              <a:t>śiṣyās</a:t>
            </a:r>
            <a:r>
              <a:rPr lang="en-US" sz="1600" dirty="0">
                <a:solidFill>
                  <a:srgbClr val="C00000"/>
                </a:solidFill>
              </a:rPr>
              <a:t> </a:t>
            </a:r>
            <a:r>
              <a:rPr lang="en-US" sz="1600" dirty="0" err="1">
                <a:solidFill>
                  <a:srgbClr val="C00000"/>
                </a:solidFill>
              </a:rPr>
              <a:t>tu</a:t>
            </a:r>
            <a:r>
              <a:rPr lang="en-US" sz="1600" dirty="0">
                <a:solidFill>
                  <a:srgbClr val="C00000"/>
                </a:solidFill>
              </a:rPr>
              <a:t> </a:t>
            </a:r>
            <a:r>
              <a:rPr lang="en-US" sz="1600" dirty="0" err="1">
                <a:solidFill>
                  <a:srgbClr val="C00000"/>
                </a:solidFill>
              </a:rPr>
              <a:t>chinna</a:t>
            </a:r>
            <a:r>
              <a:rPr lang="en-US" sz="1600" dirty="0">
                <a:solidFill>
                  <a:srgbClr val="C00000"/>
                </a:solidFill>
              </a:rPr>
              <a:t> </a:t>
            </a:r>
            <a:r>
              <a:rPr lang="en-US" sz="1600" dirty="0" err="1">
                <a:solidFill>
                  <a:srgbClr val="C00000"/>
                </a:solidFill>
              </a:rPr>
              <a:t>saṃśayāḥ</a:t>
            </a:r>
            <a:r>
              <a:rPr lang="en-US" sz="1600" dirty="0">
                <a:solidFill>
                  <a:srgbClr val="C00000"/>
                </a:solidFill>
              </a:rPr>
              <a:t> ‖</a:t>
            </a:r>
          </a:p>
          <a:p>
            <a:pPr algn="just">
              <a:lnSpc>
                <a:spcPct val="150000"/>
              </a:lnSpc>
            </a:pPr>
            <a:r>
              <a:rPr lang="en-US" sz="1600" dirty="0"/>
              <a:t>Wonderous indeed! Under the tree are the aged disciples around the youthful Guru. He taught them with silence, but the doubts of the disciples were all dispelled.</a:t>
            </a:r>
          </a:p>
          <a:p>
            <a:pPr marL="285750" indent="-285750" algn="just">
              <a:lnSpc>
                <a:spcPct val="150000"/>
              </a:lnSpc>
              <a:buFont typeface="Wingdings" panose="05000000000000000000" pitchFamily="2" charset="2"/>
              <a:buChar char="ü"/>
            </a:pPr>
            <a:r>
              <a:rPr lang="en-US" sz="1600" b="1" dirty="0"/>
              <a:t>Yoga Journey must start in the presence of the Guru. Without the Guru, You will lose out on the path.</a:t>
            </a:r>
            <a:endParaRPr lang="en-IN" sz="1600" b="1" dirty="0"/>
          </a:p>
        </p:txBody>
      </p:sp>
      <p:sp>
        <p:nvSpPr>
          <p:cNvPr id="3" name="TextBox 2">
            <a:extLst>
              <a:ext uri="{FF2B5EF4-FFF2-40B4-BE49-F238E27FC236}">
                <a16:creationId xmlns:a16="http://schemas.microsoft.com/office/drawing/2014/main" id="{9FDB1121-7512-4E95-B509-693E23211085}"/>
              </a:ext>
            </a:extLst>
          </p:cNvPr>
          <p:cNvSpPr txBox="1"/>
          <p:nvPr/>
        </p:nvSpPr>
        <p:spPr>
          <a:xfrm>
            <a:off x="4023587" y="325133"/>
            <a:ext cx="4474345" cy="369332"/>
          </a:xfrm>
          <a:prstGeom prst="rect">
            <a:avLst/>
          </a:prstGeom>
          <a:noFill/>
        </p:spPr>
        <p:txBody>
          <a:bodyPr wrap="square" rtlCol="0">
            <a:spAutoFit/>
          </a:bodyPr>
          <a:lstStyle/>
          <a:p>
            <a:pPr algn="ctr"/>
            <a:r>
              <a:rPr lang="en-IN" b="1" dirty="0"/>
              <a:t>Importance Of Guru in Yoga </a:t>
            </a:r>
          </a:p>
        </p:txBody>
      </p:sp>
      <p:sp>
        <p:nvSpPr>
          <p:cNvPr id="5" name="TextBox 4">
            <a:extLst>
              <a:ext uri="{FF2B5EF4-FFF2-40B4-BE49-F238E27FC236}">
                <a16:creationId xmlns:a16="http://schemas.microsoft.com/office/drawing/2014/main" id="{DB8BCFAD-4868-4B5B-AD39-CA22C6C98785}"/>
              </a:ext>
            </a:extLst>
          </p:cNvPr>
          <p:cNvSpPr txBox="1"/>
          <p:nvPr/>
        </p:nvSpPr>
        <p:spPr>
          <a:xfrm>
            <a:off x="1242872" y="5386382"/>
            <a:ext cx="4012709" cy="1350178"/>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IN" sz="1400" dirty="0" err="1"/>
              <a:t>தெளிவு</a:t>
            </a:r>
            <a:r>
              <a:rPr lang="en-IN" sz="1400" dirty="0"/>
              <a:t> </a:t>
            </a:r>
            <a:r>
              <a:rPr lang="en-IN" sz="1400" dirty="0" err="1"/>
              <a:t>குருவின்</a:t>
            </a:r>
            <a:r>
              <a:rPr lang="en-IN" sz="1400" dirty="0"/>
              <a:t> </a:t>
            </a:r>
            <a:r>
              <a:rPr lang="en-IN" sz="1400" dirty="0" err="1"/>
              <a:t>திருமேனி</a:t>
            </a:r>
            <a:r>
              <a:rPr lang="en-IN" sz="1400" dirty="0"/>
              <a:t> </a:t>
            </a:r>
            <a:r>
              <a:rPr lang="en-IN" sz="1400" dirty="0" err="1"/>
              <a:t>காண்டல்</a:t>
            </a:r>
            <a:endParaRPr lang="en-IN" sz="1400" dirty="0"/>
          </a:p>
          <a:p>
            <a:pPr>
              <a:lnSpc>
                <a:spcPct val="150000"/>
              </a:lnSpc>
            </a:pPr>
            <a:r>
              <a:rPr lang="en-IN" sz="1400" dirty="0" err="1"/>
              <a:t>தெளிவு</a:t>
            </a:r>
            <a:r>
              <a:rPr lang="en-IN" sz="1400" dirty="0"/>
              <a:t> </a:t>
            </a:r>
            <a:r>
              <a:rPr lang="en-IN" sz="1400" dirty="0" err="1"/>
              <a:t>குருவின்</a:t>
            </a:r>
            <a:r>
              <a:rPr lang="en-IN" sz="1400" dirty="0"/>
              <a:t> </a:t>
            </a:r>
            <a:r>
              <a:rPr lang="en-IN" sz="1400" dirty="0" err="1"/>
              <a:t>திருநாமஞ்</a:t>
            </a:r>
            <a:r>
              <a:rPr lang="en-IN" sz="1400" dirty="0"/>
              <a:t> </a:t>
            </a:r>
            <a:r>
              <a:rPr lang="en-IN" sz="1400" dirty="0" err="1"/>
              <a:t>செப்பல்</a:t>
            </a:r>
            <a:endParaRPr lang="en-IN" sz="1400" dirty="0"/>
          </a:p>
          <a:p>
            <a:pPr>
              <a:lnSpc>
                <a:spcPct val="150000"/>
              </a:lnSpc>
            </a:pPr>
            <a:r>
              <a:rPr lang="en-IN" sz="1400" dirty="0" err="1"/>
              <a:t>தெளிவு</a:t>
            </a:r>
            <a:r>
              <a:rPr lang="en-IN" sz="1400" dirty="0"/>
              <a:t> </a:t>
            </a:r>
            <a:r>
              <a:rPr lang="en-IN" sz="1400" dirty="0" err="1"/>
              <a:t>குருவின்</a:t>
            </a:r>
            <a:r>
              <a:rPr lang="en-IN" sz="1400" dirty="0"/>
              <a:t> </a:t>
            </a:r>
            <a:r>
              <a:rPr lang="en-IN" sz="1400" dirty="0" err="1"/>
              <a:t>திருவார்த்தை</a:t>
            </a:r>
            <a:r>
              <a:rPr lang="en-IN" sz="1400" dirty="0"/>
              <a:t> </a:t>
            </a:r>
            <a:r>
              <a:rPr lang="en-IN" sz="1400" dirty="0" err="1"/>
              <a:t>கேட்டல்</a:t>
            </a:r>
            <a:endParaRPr lang="en-IN" sz="1400" dirty="0"/>
          </a:p>
          <a:p>
            <a:pPr>
              <a:lnSpc>
                <a:spcPct val="150000"/>
              </a:lnSpc>
            </a:pPr>
            <a:r>
              <a:rPr lang="en-IN" sz="1400" dirty="0" err="1"/>
              <a:t>தெளிவு</a:t>
            </a:r>
            <a:r>
              <a:rPr lang="en-IN" sz="1400" dirty="0"/>
              <a:t> </a:t>
            </a:r>
            <a:r>
              <a:rPr lang="en-IN" sz="1400" dirty="0" err="1"/>
              <a:t>குருவுரு</a:t>
            </a:r>
            <a:r>
              <a:rPr lang="en-IN" sz="1400" dirty="0"/>
              <a:t> </a:t>
            </a:r>
            <a:r>
              <a:rPr lang="en-IN" sz="1400" dirty="0" err="1"/>
              <a:t>சிந்தித்தல்</a:t>
            </a:r>
            <a:r>
              <a:rPr lang="en-IN" sz="1400" dirty="0"/>
              <a:t> </a:t>
            </a:r>
            <a:r>
              <a:rPr lang="en-IN" sz="1400" dirty="0" err="1"/>
              <a:t>தானே</a:t>
            </a:r>
            <a:r>
              <a:rPr lang="en-IN" sz="1400" dirty="0"/>
              <a:t>.</a:t>
            </a:r>
          </a:p>
        </p:txBody>
      </p:sp>
      <p:sp>
        <p:nvSpPr>
          <p:cNvPr id="9" name="TextBox 8">
            <a:extLst>
              <a:ext uri="{FF2B5EF4-FFF2-40B4-BE49-F238E27FC236}">
                <a16:creationId xmlns:a16="http://schemas.microsoft.com/office/drawing/2014/main" id="{C6830472-772E-4A2C-8BEA-33AB02C7230A}"/>
              </a:ext>
            </a:extLst>
          </p:cNvPr>
          <p:cNvSpPr txBox="1"/>
          <p:nvPr/>
        </p:nvSpPr>
        <p:spPr>
          <a:xfrm>
            <a:off x="7113014" y="5386382"/>
            <a:ext cx="3835154" cy="1351588"/>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IN" sz="1400" dirty="0"/>
              <a:t>Clarity is seeing the holy Body of guru;</a:t>
            </a:r>
          </a:p>
          <a:p>
            <a:pPr>
              <a:lnSpc>
                <a:spcPct val="150000"/>
              </a:lnSpc>
            </a:pPr>
            <a:r>
              <a:rPr lang="en-IN" sz="1400" dirty="0"/>
              <a:t>Clarity is saying the holy Name of guru;</a:t>
            </a:r>
          </a:p>
          <a:p>
            <a:pPr>
              <a:lnSpc>
                <a:spcPct val="150000"/>
              </a:lnSpc>
            </a:pPr>
            <a:r>
              <a:rPr lang="en-IN" sz="1400" dirty="0"/>
              <a:t>Clarity is listening to the holy Words of guru;</a:t>
            </a:r>
          </a:p>
          <a:p>
            <a:pPr>
              <a:lnSpc>
                <a:spcPct val="150000"/>
              </a:lnSpc>
            </a:pPr>
            <a:r>
              <a:rPr lang="en-IN" sz="1400" dirty="0"/>
              <a:t>Clarity is contemplating on the holy Form of guru.</a:t>
            </a:r>
          </a:p>
        </p:txBody>
      </p:sp>
      <p:pic>
        <p:nvPicPr>
          <p:cNvPr id="11" name="Picture 10">
            <a:extLst>
              <a:ext uri="{FF2B5EF4-FFF2-40B4-BE49-F238E27FC236}">
                <a16:creationId xmlns:a16="http://schemas.microsoft.com/office/drawing/2014/main" id="{BF6FCE5F-143E-4FC1-8D5E-369AAB0EB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804" y="5395260"/>
            <a:ext cx="1710986" cy="1386936"/>
          </a:xfrm>
          <a:prstGeom prst="rect">
            <a:avLst/>
          </a:prstGeom>
        </p:spPr>
      </p:pic>
    </p:spTree>
    <p:extLst>
      <p:ext uri="{BB962C8B-B14F-4D97-AF65-F5344CB8AC3E}">
        <p14:creationId xmlns:p14="http://schemas.microsoft.com/office/powerpoint/2010/main" val="362446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4023587" y="431667"/>
            <a:ext cx="4474345" cy="369332"/>
          </a:xfrm>
          <a:prstGeom prst="rect">
            <a:avLst/>
          </a:prstGeom>
          <a:noFill/>
        </p:spPr>
        <p:txBody>
          <a:bodyPr wrap="square" rtlCol="0">
            <a:spAutoFit/>
          </a:bodyPr>
          <a:lstStyle/>
          <a:p>
            <a:pPr algn="ctr"/>
            <a:r>
              <a:rPr lang="en-IN" b="1" dirty="0"/>
              <a:t>Indian Heritage and Culture </a:t>
            </a:r>
          </a:p>
        </p:txBody>
      </p:sp>
      <p:sp>
        <p:nvSpPr>
          <p:cNvPr id="6" name="TextBox 5">
            <a:extLst>
              <a:ext uri="{FF2B5EF4-FFF2-40B4-BE49-F238E27FC236}">
                <a16:creationId xmlns:a16="http://schemas.microsoft.com/office/drawing/2014/main" id="{CA5E8E18-38DB-4A20-84B4-35D771C64474}"/>
              </a:ext>
            </a:extLst>
          </p:cNvPr>
          <p:cNvSpPr txBox="1"/>
          <p:nvPr/>
        </p:nvSpPr>
        <p:spPr>
          <a:xfrm>
            <a:off x="1288026" y="1033449"/>
            <a:ext cx="9645445" cy="5594096"/>
          </a:xfrm>
          <a:prstGeom prst="rect">
            <a:avLst/>
          </a:prstGeom>
          <a:noFill/>
        </p:spPr>
        <p:txBody>
          <a:bodyPr wrap="square" rtlCol="0">
            <a:spAutoFit/>
          </a:bodyPr>
          <a:lstStyle/>
          <a:p>
            <a:pPr algn="just">
              <a:lnSpc>
                <a:spcPct val="150000"/>
              </a:lnSpc>
            </a:pPr>
            <a:r>
              <a:rPr lang="en-IN" sz="1600" b="1" dirty="0"/>
              <a:t>Meaning and Definitions Of the Term Yoga</a:t>
            </a:r>
          </a:p>
          <a:p>
            <a:pPr algn="just">
              <a:lnSpc>
                <a:spcPct val="150000"/>
              </a:lnSpc>
            </a:pPr>
            <a:r>
              <a:rPr lang="en-US" sz="1600" dirty="0"/>
              <a:t>Yoga is usually defined as union: union between the limited self and the Divine Self. The aim of Yoga is not really to unite us with anything for we are already united. It is to help us realize our identity with the Divine Self, to make us know and tune into our intrinsic nature. There are many definitions of Yoga, which apply to all levels of existence and awareness. At the physical level, we need to harmonize the functions of different organs, muscles and nerves so that they do not hamper or oppose each other. Disharmony in various body parts and systems brings about inefficiency and lethargy or clumsiness. Moreover, it manifests in diseases in the body.</a:t>
            </a:r>
          </a:p>
          <a:p>
            <a:pPr algn="just">
              <a:lnSpc>
                <a:spcPct val="150000"/>
              </a:lnSpc>
            </a:pPr>
            <a:r>
              <a:rPr lang="en-US" sz="1600" dirty="0"/>
              <a:t>In this context we can define Yoga as physical harmony &amp; health and mental balance &amp; peace.</a:t>
            </a:r>
          </a:p>
          <a:p>
            <a:pPr algn="just">
              <a:lnSpc>
                <a:spcPct val="150000"/>
              </a:lnSpc>
            </a:pPr>
            <a:r>
              <a:rPr lang="en-US" sz="1600" dirty="0"/>
              <a:t>The </a:t>
            </a:r>
            <a:r>
              <a:rPr lang="en-US" sz="1600" dirty="0" err="1"/>
              <a:t>Bhagwad</a:t>
            </a:r>
            <a:r>
              <a:rPr lang="en-US" sz="1600" dirty="0"/>
              <a:t> Gita, a very widely known classical text on Yoga, gives various definitions of Yoga.</a:t>
            </a:r>
          </a:p>
          <a:p>
            <a:pPr marL="285750" indent="-285750" algn="just">
              <a:lnSpc>
                <a:spcPct val="150000"/>
              </a:lnSpc>
              <a:buFont typeface="Wingdings" panose="05000000000000000000" pitchFamily="2" charset="2"/>
              <a:buChar char="Ø"/>
            </a:pPr>
            <a:r>
              <a:rPr lang="en-US" sz="1600" dirty="0"/>
              <a:t>Yoga is equanimity of mind in success and failure.</a:t>
            </a:r>
          </a:p>
          <a:p>
            <a:pPr marL="285750" indent="-285750" algn="just">
              <a:lnSpc>
                <a:spcPct val="150000"/>
              </a:lnSpc>
              <a:buFont typeface="Wingdings" panose="05000000000000000000" pitchFamily="2" charset="2"/>
              <a:buChar char="Ø"/>
            </a:pPr>
            <a:r>
              <a:rPr lang="en-US" sz="1600" dirty="0"/>
              <a:t>Yoga is discretion in work.</a:t>
            </a:r>
          </a:p>
          <a:p>
            <a:pPr marL="285750" indent="-285750" algn="just">
              <a:lnSpc>
                <a:spcPct val="150000"/>
              </a:lnSpc>
              <a:buFont typeface="Wingdings" panose="05000000000000000000" pitchFamily="2" charset="2"/>
              <a:buChar char="Ø"/>
            </a:pPr>
            <a:r>
              <a:rPr lang="en-US" sz="1600" dirty="0"/>
              <a:t>Yoga is the remover of misery and destroyer of pain. Yoga is the supreme secret of life.</a:t>
            </a:r>
          </a:p>
          <a:p>
            <a:pPr marL="285750" indent="-285750" algn="just">
              <a:lnSpc>
                <a:spcPct val="150000"/>
              </a:lnSpc>
              <a:buFont typeface="Wingdings" panose="05000000000000000000" pitchFamily="2" charset="2"/>
              <a:buChar char="Ø"/>
            </a:pPr>
            <a:r>
              <a:rPr lang="en-US" sz="1600" dirty="0"/>
              <a:t>Yoga is serenity.</a:t>
            </a:r>
          </a:p>
          <a:p>
            <a:pPr algn="just">
              <a:lnSpc>
                <a:spcPct val="150000"/>
              </a:lnSpc>
            </a:pPr>
            <a:r>
              <a:rPr lang="en-US" sz="1600" dirty="0" err="1"/>
              <a:t>Patañjali</a:t>
            </a:r>
            <a:r>
              <a:rPr lang="en-US" sz="1600" dirty="0"/>
              <a:t>, the author of the classical Yoga text, The Yoga Sutras, defines Yoga as, “complete control over patterns or modifications of the mind.”</a:t>
            </a:r>
            <a:r>
              <a:rPr lang="en-IN" sz="1600" dirty="0"/>
              <a:t>  [</a:t>
            </a:r>
            <a:r>
              <a:rPr lang="en-IN" sz="1600" dirty="0" err="1">
                <a:solidFill>
                  <a:srgbClr val="C00000"/>
                </a:solidFill>
              </a:rPr>
              <a:t>Yogah</a:t>
            </a:r>
            <a:r>
              <a:rPr lang="en-IN" sz="1600" dirty="0">
                <a:solidFill>
                  <a:srgbClr val="C00000"/>
                </a:solidFill>
              </a:rPr>
              <a:t> </a:t>
            </a:r>
            <a:r>
              <a:rPr lang="en-IN" sz="1600" dirty="0" err="1">
                <a:solidFill>
                  <a:srgbClr val="C00000"/>
                </a:solidFill>
              </a:rPr>
              <a:t>cittavrtti</a:t>
            </a:r>
            <a:r>
              <a:rPr lang="en-IN" sz="1600" dirty="0">
                <a:solidFill>
                  <a:srgbClr val="C00000"/>
                </a:solidFill>
              </a:rPr>
              <a:t> </a:t>
            </a:r>
            <a:r>
              <a:rPr lang="en-IN" sz="1600" dirty="0" err="1">
                <a:solidFill>
                  <a:srgbClr val="C00000"/>
                </a:solidFill>
              </a:rPr>
              <a:t>Nirodhah</a:t>
            </a:r>
            <a:r>
              <a:rPr lang="en-IN" sz="1600" dirty="0">
                <a:solidFill>
                  <a:srgbClr val="C00000"/>
                </a:solidFill>
              </a:rPr>
              <a:t> (PYS I/2)</a:t>
            </a:r>
            <a:r>
              <a:rPr lang="en-IN" sz="1600" dirty="0"/>
              <a:t>]</a:t>
            </a:r>
          </a:p>
        </p:txBody>
      </p:sp>
    </p:spTree>
    <p:extLst>
      <p:ext uri="{BB962C8B-B14F-4D97-AF65-F5344CB8AC3E}">
        <p14:creationId xmlns:p14="http://schemas.microsoft.com/office/powerpoint/2010/main" val="214757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925177" y="811214"/>
            <a:ext cx="4474345" cy="369332"/>
          </a:xfrm>
          <a:prstGeom prst="rect">
            <a:avLst/>
          </a:prstGeom>
          <a:noFill/>
        </p:spPr>
        <p:txBody>
          <a:bodyPr wrap="square" rtlCol="0">
            <a:spAutoFit/>
          </a:bodyPr>
          <a:lstStyle/>
          <a:p>
            <a:pPr algn="ctr"/>
            <a:r>
              <a:rPr lang="en-IN" b="1" dirty="0"/>
              <a:t>Misconceptions About Yoga</a:t>
            </a:r>
          </a:p>
        </p:txBody>
      </p:sp>
      <p:sp>
        <p:nvSpPr>
          <p:cNvPr id="6" name="TextBox 5">
            <a:extLst>
              <a:ext uri="{FF2B5EF4-FFF2-40B4-BE49-F238E27FC236}">
                <a16:creationId xmlns:a16="http://schemas.microsoft.com/office/drawing/2014/main" id="{CA5E8E18-38DB-4A20-84B4-35D771C64474}"/>
              </a:ext>
            </a:extLst>
          </p:cNvPr>
          <p:cNvSpPr txBox="1"/>
          <p:nvPr/>
        </p:nvSpPr>
        <p:spPr>
          <a:xfrm>
            <a:off x="1209368" y="2007906"/>
            <a:ext cx="9714271" cy="29779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600" dirty="0"/>
              <a:t>For many the practice of yoga is restricted to asanas</a:t>
            </a:r>
          </a:p>
          <a:p>
            <a:pPr marL="285750" indent="-285750" algn="just">
              <a:lnSpc>
                <a:spcPct val="200000"/>
              </a:lnSpc>
              <a:buFont typeface="Wingdings" panose="05000000000000000000" pitchFamily="2" charset="2"/>
              <a:buChar char="Ø"/>
            </a:pPr>
            <a:r>
              <a:rPr lang="en-US" sz="1600" dirty="0"/>
              <a:t>Many consider yoga as an exercise and well being regimen of the </a:t>
            </a:r>
            <a:r>
              <a:rPr lang="en-US" sz="1600" dirty="0" err="1"/>
              <a:t>hindus</a:t>
            </a:r>
            <a:endParaRPr lang="en-US" sz="1600" dirty="0"/>
          </a:p>
          <a:p>
            <a:pPr marL="285750" indent="-285750" algn="just">
              <a:lnSpc>
                <a:spcPct val="200000"/>
              </a:lnSpc>
              <a:buFont typeface="Wingdings" panose="05000000000000000000" pitchFamily="2" charset="2"/>
              <a:buChar char="Ø"/>
            </a:pPr>
            <a:r>
              <a:rPr lang="en-US" sz="1600" dirty="0"/>
              <a:t>Some people consider yoga as mere exercise[Where as it should never be mistaken for any other mode of exercise, which is operational only on a physical level]</a:t>
            </a:r>
          </a:p>
          <a:p>
            <a:pPr marL="285750" indent="-285750" algn="just">
              <a:lnSpc>
                <a:spcPct val="200000"/>
              </a:lnSpc>
              <a:buFont typeface="Wingdings" panose="05000000000000000000" pitchFamily="2" charset="2"/>
              <a:buChar char="Ø"/>
            </a:pPr>
            <a:r>
              <a:rPr lang="en-US" sz="1600" dirty="0"/>
              <a:t>Some people believe that yoga is not challenging enough and ranks low as a cardiovascular workout</a:t>
            </a:r>
          </a:p>
          <a:p>
            <a:pPr marL="285750" indent="-285750" algn="just">
              <a:lnSpc>
                <a:spcPct val="200000"/>
              </a:lnSpc>
              <a:buFont typeface="Wingdings" panose="05000000000000000000" pitchFamily="2" charset="2"/>
              <a:buChar char="Ø"/>
            </a:pPr>
            <a:endParaRPr lang="en-IN" sz="1600" dirty="0"/>
          </a:p>
        </p:txBody>
      </p:sp>
    </p:spTree>
    <p:extLst>
      <p:ext uri="{BB962C8B-B14F-4D97-AF65-F5344CB8AC3E}">
        <p14:creationId xmlns:p14="http://schemas.microsoft.com/office/powerpoint/2010/main" val="293415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3858827" y="772738"/>
            <a:ext cx="4474345" cy="369332"/>
          </a:xfrm>
          <a:prstGeom prst="rect">
            <a:avLst/>
          </a:prstGeom>
          <a:noFill/>
        </p:spPr>
        <p:txBody>
          <a:bodyPr wrap="square" rtlCol="0">
            <a:spAutoFit/>
          </a:bodyPr>
          <a:lstStyle/>
          <a:p>
            <a:pPr algn="ctr"/>
            <a:r>
              <a:rPr lang="en-IN" b="1" dirty="0"/>
              <a:t>History Of Yoga</a:t>
            </a:r>
          </a:p>
        </p:txBody>
      </p:sp>
      <p:sp>
        <p:nvSpPr>
          <p:cNvPr id="6" name="TextBox 5">
            <a:extLst>
              <a:ext uri="{FF2B5EF4-FFF2-40B4-BE49-F238E27FC236}">
                <a16:creationId xmlns:a16="http://schemas.microsoft.com/office/drawing/2014/main" id="{CA5E8E18-38DB-4A20-84B4-35D771C64474}"/>
              </a:ext>
            </a:extLst>
          </p:cNvPr>
          <p:cNvSpPr txBox="1"/>
          <p:nvPr/>
        </p:nvSpPr>
        <p:spPr>
          <a:xfrm>
            <a:off x="1229032" y="1447146"/>
            <a:ext cx="9704440" cy="297799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sz="1600" dirty="0"/>
              <a:t>Pre Vedic Period [ Harappa and </a:t>
            </a:r>
            <a:r>
              <a:rPr lang="en-IN" sz="1600" dirty="0" err="1"/>
              <a:t>Mohenjedaro</a:t>
            </a:r>
            <a:r>
              <a:rPr lang="en-IN" sz="1600" dirty="0"/>
              <a:t>]</a:t>
            </a:r>
          </a:p>
          <a:p>
            <a:pPr marL="285750" indent="-285750">
              <a:lnSpc>
                <a:spcPct val="200000"/>
              </a:lnSpc>
              <a:buFont typeface="Wingdings" panose="05000000000000000000" pitchFamily="2" charset="2"/>
              <a:buChar char="Ø"/>
            </a:pPr>
            <a:r>
              <a:rPr lang="en-IN" sz="1600" dirty="0"/>
              <a:t>Vedic Period [ 4 Vedas ]</a:t>
            </a:r>
          </a:p>
          <a:p>
            <a:pPr marL="285750" indent="-285750">
              <a:lnSpc>
                <a:spcPct val="200000"/>
              </a:lnSpc>
              <a:buFont typeface="Wingdings" panose="05000000000000000000" pitchFamily="2" charset="2"/>
              <a:buChar char="Ø"/>
            </a:pPr>
            <a:r>
              <a:rPr lang="en-IN" sz="1600" dirty="0"/>
              <a:t>Post Vedic Period [ Upanishads, Ramayana and </a:t>
            </a:r>
            <a:r>
              <a:rPr lang="en-IN" sz="1600" dirty="0" err="1"/>
              <a:t>Mahabharatha</a:t>
            </a:r>
            <a:r>
              <a:rPr lang="en-IN" sz="1600" dirty="0"/>
              <a:t>]</a:t>
            </a:r>
          </a:p>
          <a:p>
            <a:pPr marL="285750" indent="-285750">
              <a:lnSpc>
                <a:spcPct val="200000"/>
              </a:lnSpc>
              <a:buFont typeface="Wingdings" panose="05000000000000000000" pitchFamily="2" charset="2"/>
              <a:buChar char="Ø"/>
            </a:pPr>
            <a:r>
              <a:rPr lang="en-IN" sz="1600" dirty="0"/>
              <a:t>Pre Classical Period [ Yoga sutras  - Ashtanga Yoga]</a:t>
            </a:r>
          </a:p>
          <a:p>
            <a:pPr marL="285750" indent="-285750">
              <a:lnSpc>
                <a:spcPct val="200000"/>
              </a:lnSpc>
              <a:buFont typeface="Wingdings" panose="05000000000000000000" pitchFamily="2" charset="2"/>
              <a:buChar char="Ø"/>
            </a:pPr>
            <a:r>
              <a:rPr lang="en-IN" sz="1600" dirty="0"/>
              <a:t>Classical Period [ Hatha Yoga Texts ] </a:t>
            </a:r>
          </a:p>
          <a:p>
            <a:pPr marL="285750" indent="-285750">
              <a:lnSpc>
                <a:spcPct val="200000"/>
              </a:lnSpc>
              <a:buFont typeface="Wingdings" panose="05000000000000000000" pitchFamily="2" charset="2"/>
              <a:buChar char="Ø"/>
            </a:pPr>
            <a:r>
              <a:rPr lang="en-IN" sz="1600" dirty="0"/>
              <a:t>Modern Period [ Swami Vivekananda, Ramana Maharishi, Sivananda, </a:t>
            </a:r>
            <a:r>
              <a:rPr lang="en-IN" sz="1600" dirty="0" err="1"/>
              <a:t>Krishnamacarya</a:t>
            </a:r>
            <a:r>
              <a:rPr lang="en-IN" sz="1600" dirty="0"/>
              <a:t>, </a:t>
            </a:r>
            <a:r>
              <a:rPr lang="en-IN" sz="1600" dirty="0" err="1"/>
              <a:t>Yogananda</a:t>
            </a:r>
            <a:r>
              <a:rPr lang="en-IN" sz="1600" dirty="0"/>
              <a:t>]</a:t>
            </a:r>
          </a:p>
        </p:txBody>
      </p:sp>
    </p:spTree>
    <p:extLst>
      <p:ext uri="{BB962C8B-B14F-4D97-AF65-F5344CB8AC3E}">
        <p14:creationId xmlns:p14="http://schemas.microsoft.com/office/powerpoint/2010/main" val="259810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4306530" y="761223"/>
            <a:ext cx="3514602" cy="369332"/>
          </a:xfrm>
          <a:prstGeom prst="rect">
            <a:avLst/>
          </a:prstGeom>
          <a:noFill/>
        </p:spPr>
        <p:txBody>
          <a:bodyPr wrap="square" rtlCol="0">
            <a:spAutoFit/>
          </a:bodyPr>
          <a:lstStyle/>
          <a:p>
            <a:pPr algn="ctr"/>
            <a:r>
              <a:rPr lang="en-IN" b="1" dirty="0"/>
              <a:t>Objectives Of Yoga</a:t>
            </a:r>
          </a:p>
        </p:txBody>
      </p:sp>
      <p:sp>
        <p:nvSpPr>
          <p:cNvPr id="2" name="TextBox 1">
            <a:extLst>
              <a:ext uri="{FF2B5EF4-FFF2-40B4-BE49-F238E27FC236}">
                <a16:creationId xmlns:a16="http://schemas.microsoft.com/office/drawing/2014/main" id="{299CCA87-831E-4459-B0D2-CF81763E19E7}"/>
              </a:ext>
            </a:extLst>
          </p:cNvPr>
          <p:cNvSpPr txBox="1"/>
          <p:nvPr/>
        </p:nvSpPr>
        <p:spPr>
          <a:xfrm>
            <a:off x="1278193" y="1590013"/>
            <a:ext cx="9645445" cy="248555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sz="1600" dirty="0" err="1"/>
              <a:t>Kaivalyam</a:t>
            </a:r>
            <a:r>
              <a:rPr lang="en-IN" sz="1600" dirty="0"/>
              <a:t> [Self Realisation and Actualization]</a:t>
            </a:r>
          </a:p>
          <a:p>
            <a:pPr marL="285750" indent="-285750">
              <a:lnSpc>
                <a:spcPct val="200000"/>
              </a:lnSpc>
              <a:buFont typeface="Wingdings" panose="05000000000000000000" pitchFamily="2" charset="2"/>
              <a:buChar char="Ø"/>
            </a:pPr>
            <a:r>
              <a:rPr lang="en-IN" sz="1600" dirty="0"/>
              <a:t>Mind Control</a:t>
            </a:r>
          </a:p>
          <a:p>
            <a:pPr marL="285750" indent="-285750">
              <a:lnSpc>
                <a:spcPct val="200000"/>
              </a:lnSpc>
              <a:buFont typeface="Wingdings" panose="05000000000000000000" pitchFamily="2" charset="2"/>
              <a:buChar char="Ø"/>
            </a:pPr>
            <a:r>
              <a:rPr lang="en-IN" sz="1600" dirty="0"/>
              <a:t>Body and Breath Control</a:t>
            </a:r>
          </a:p>
          <a:p>
            <a:pPr marL="285750" indent="-285750">
              <a:lnSpc>
                <a:spcPct val="200000"/>
              </a:lnSpc>
              <a:buFont typeface="Wingdings" panose="05000000000000000000" pitchFamily="2" charset="2"/>
              <a:buChar char="Ø"/>
            </a:pPr>
            <a:r>
              <a:rPr lang="en-IN" sz="1600" dirty="0"/>
              <a:t>Harmonious Living [Enhances the function of all body systems]</a:t>
            </a:r>
          </a:p>
          <a:p>
            <a:pPr marL="285750" indent="-285750">
              <a:lnSpc>
                <a:spcPct val="200000"/>
              </a:lnSpc>
              <a:buFont typeface="Wingdings" panose="05000000000000000000" pitchFamily="2" charset="2"/>
              <a:buChar char="Ø"/>
            </a:pPr>
            <a:r>
              <a:rPr lang="en-IN" sz="1600" dirty="0"/>
              <a:t>Helps oneself to come out of suffering [Therapy]</a:t>
            </a:r>
          </a:p>
        </p:txBody>
      </p:sp>
    </p:spTree>
    <p:extLst>
      <p:ext uri="{BB962C8B-B14F-4D97-AF65-F5344CB8AC3E}">
        <p14:creationId xmlns:p14="http://schemas.microsoft.com/office/powerpoint/2010/main" val="130920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EFA91-DB6A-4310-8C49-347F838EA989}"/>
              </a:ext>
            </a:extLst>
          </p:cNvPr>
          <p:cNvSpPr txBox="1"/>
          <p:nvPr/>
        </p:nvSpPr>
        <p:spPr>
          <a:xfrm>
            <a:off x="4023309" y="745724"/>
            <a:ext cx="4474345" cy="369332"/>
          </a:xfrm>
          <a:prstGeom prst="rect">
            <a:avLst/>
          </a:prstGeom>
          <a:noFill/>
        </p:spPr>
        <p:txBody>
          <a:bodyPr wrap="square" rtlCol="0">
            <a:spAutoFit/>
          </a:bodyPr>
          <a:lstStyle/>
          <a:p>
            <a:pPr algn="ctr"/>
            <a:r>
              <a:rPr lang="en-IN" b="1" dirty="0"/>
              <a:t>Woman and Yoga Practice</a:t>
            </a:r>
          </a:p>
        </p:txBody>
      </p:sp>
      <p:sp>
        <p:nvSpPr>
          <p:cNvPr id="2" name="TextBox 1">
            <a:extLst>
              <a:ext uri="{FF2B5EF4-FFF2-40B4-BE49-F238E27FC236}">
                <a16:creationId xmlns:a16="http://schemas.microsoft.com/office/drawing/2014/main" id="{299CCA87-831E-4459-B0D2-CF81763E19E7}"/>
              </a:ext>
            </a:extLst>
          </p:cNvPr>
          <p:cNvSpPr txBox="1"/>
          <p:nvPr/>
        </p:nvSpPr>
        <p:spPr>
          <a:xfrm>
            <a:off x="1268362" y="1673288"/>
            <a:ext cx="9655278" cy="3962880"/>
          </a:xfrm>
          <a:prstGeom prst="rect">
            <a:avLst/>
          </a:prstGeom>
          <a:noFill/>
        </p:spPr>
        <p:txBody>
          <a:bodyPr wrap="square" rtlCol="0">
            <a:spAutoFit/>
          </a:bodyPr>
          <a:lstStyle/>
          <a:p>
            <a:pPr>
              <a:lnSpc>
                <a:spcPct val="200000"/>
              </a:lnSpc>
            </a:pPr>
            <a:r>
              <a:rPr lang="en-US" sz="1600" dirty="0"/>
              <a:t>Women, who were allowed to study and practice Yoga during the Vedic period, were prevented from doing so, in the later years; the situation has however changed, with women practicing Yoga, everywhere for various reasons. Primarily they practice yoga for,</a:t>
            </a:r>
          </a:p>
          <a:p>
            <a:pPr marL="285750" indent="-285750">
              <a:lnSpc>
                <a:spcPct val="200000"/>
              </a:lnSpc>
              <a:buFont typeface="Wingdings" panose="05000000000000000000" pitchFamily="2" charset="2"/>
              <a:buChar char="Ø"/>
            </a:pPr>
            <a:r>
              <a:rPr lang="en-US" sz="1600" dirty="0"/>
              <a:t>Keeping themselves Fit and in shape</a:t>
            </a:r>
          </a:p>
          <a:p>
            <a:pPr marL="285750" indent="-285750">
              <a:lnSpc>
                <a:spcPct val="200000"/>
              </a:lnSpc>
              <a:buFont typeface="Wingdings" panose="05000000000000000000" pitchFamily="2" charset="2"/>
              <a:buChar char="Ø"/>
            </a:pPr>
            <a:r>
              <a:rPr lang="en-US" sz="1600" dirty="0"/>
              <a:t>Pregnancy Yoga for Normal Delivery</a:t>
            </a:r>
          </a:p>
          <a:p>
            <a:pPr marL="285750" indent="-285750">
              <a:lnSpc>
                <a:spcPct val="200000"/>
              </a:lnSpc>
              <a:buFont typeface="Wingdings" panose="05000000000000000000" pitchFamily="2" charset="2"/>
              <a:buChar char="Ø"/>
            </a:pPr>
            <a:r>
              <a:rPr lang="en-US" sz="1600" dirty="0"/>
              <a:t>Post Pregnancy stress</a:t>
            </a:r>
          </a:p>
          <a:p>
            <a:pPr marL="285750" indent="-285750">
              <a:lnSpc>
                <a:spcPct val="200000"/>
              </a:lnSpc>
              <a:buFont typeface="Wingdings" panose="05000000000000000000" pitchFamily="2" charset="2"/>
              <a:buChar char="Ø"/>
            </a:pPr>
            <a:r>
              <a:rPr lang="en-US" sz="1600" dirty="0"/>
              <a:t>Weight loss</a:t>
            </a:r>
          </a:p>
          <a:p>
            <a:pPr marL="285750" indent="-285750">
              <a:lnSpc>
                <a:spcPct val="200000"/>
              </a:lnSpc>
              <a:buFont typeface="Wingdings" panose="05000000000000000000" pitchFamily="2" charset="2"/>
              <a:buChar char="Ø"/>
            </a:pPr>
            <a:r>
              <a:rPr lang="en-US" sz="1600" dirty="0"/>
              <a:t>Therapy Needs</a:t>
            </a:r>
            <a:endParaRPr lang="en-IN" sz="1600" dirty="0"/>
          </a:p>
        </p:txBody>
      </p:sp>
    </p:spTree>
    <p:extLst>
      <p:ext uri="{BB962C8B-B14F-4D97-AF65-F5344CB8AC3E}">
        <p14:creationId xmlns:p14="http://schemas.microsoft.com/office/powerpoint/2010/main" val="337069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1100</TotalTime>
  <Words>1885</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Reshma Ram</dc:creator>
  <cp:lastModifiedBy>Reshma Ram</cp:lastModifiedBy>
  <cp:revision>56</cp:revision>
  <dcterms:created xsi:type="dcterms:W3CDTF">2021-04-18T16:52:22Z</dcterms:created>
  <dcterms:modified xsi:type="dcterms:W3CDTF">2022-01-27T08:01:10Z</dcterms:modified>
</cp:coreProperties>
</file>