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2272-A90E-4BE5-B7F7-BE9574D15DC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0F43D-7161-466B-9524-A257805B1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15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4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9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1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8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9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04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2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3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5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13D223-D64F-4AA1-AF89-FB4A2BC44C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ABB2-28AD-4130-B331-C94034940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5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22721-4B7E-4E64-B5A5-B5C2053D050D}"/>
              </a:ext>
            </a:extLst>
          </p:cNvPr>
          <p:cNvSpPr txBox="1"/>
          <p:nvPr/>
        </p:nvSpPr>
        <p:spPr>
          <a:xfrm>
            <a:off x="2762491" y="370390"/>
            <a:ext cx="666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CENTER FOR YOGA - SRMIST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3467-8534-4C33-A51E-8A3E9C232DE3}"/>
              </a:ext>
            </a:extLst>
          </p:cNvPr>
          <p:cNvSpPr txBox="1"/>
          <p:nvPr/>
        </p:nvSpPr>
        <p:spPr>
          <a:xfrm>
            <a:off x="1524965" y="4763288"/>
            <a:ext cx="914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BRAIN FUNCTIONS / BIO MAGNETISM AND MIND COGNITION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B56A89-0E56-4B88-B75F-06BDEF58A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22" y="1928137"/>
            <a:ext cx="37496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2AA57-8380-4D0B-9187-2E04F4A67913}"/>
              </a:ext>
            </a:extLst>
          </p:cNvPr>
          <p:cNvSpPr txBox="1"/>
          <p:nvPr/>
        </p:nvSpPr>
        <p:spPr>
          <a:xfrm>
            <a:off x="8796758" y="2728385"/>
            <a:ext cx="239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SESSION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7AC17-FAE0-4C18-95E2-14912DF40527}"/>
              </a:ext>
            </a:extLst>
          </p:cNvPr>
          <p:cNvSpPr txBox="1"/>
          <p:nvPr/>
        </p:nvSpPr>
        <p:spPr>
          <a:xfrm>
            <a:off x="765849" y="2728385"/>
            <a:ext cx="144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UNIT - 2</a:t>
            </a:r>
          </a:p>
        </p:txBody>
      </p:sp>
    </p:spTree>
    <p:extLst>
      <p:ext uri="{BB962C8B-B14F-4D97-AF65-F5344CB8AC3E}">
        <p14:creationId xmlns:p14="http://schemas.microsoft.com/office/powerpoint/2010/main" val="405189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CEA21-3149-41CC-94FB-183A18C24D63}"/>
              </a:ext>
            </a:extLst>
          </p:cNvPr>
          <p:cNvSpPr txBox="1"/>
          <p:nvPr/>
        </p:nvSpPr>
        <p:spPr>
          <a:xfrm>
            <a:off x="208344" y="1322773"/>
            <a:ext cx="11803143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Conscious Mind: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The conscious mind consists of what we are aware of at any given point in time. It includes the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things that we are thinking about right now, whether it’s in the front of our minds or the back.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 If we’re aware of it, then it is in the conscious mind. Robert Collier explained the conscious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mind expertly when he said, “It is only through your conscious mind that you can reach the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subconscious. Your conscious mind is the porter at the door, the watchman at the gate. It is to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 the conscious mind that the subconscious looks for all its impressions.”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ahnschrift Condense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Unconscious Mind: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The final level of consciousness is known as the unconscious. This is made up of thoughts, memories, and primitive/instinctual desires that are buried deep within ourselves, far below our conscious awareness. Even though we’re not aware of their existence, they have a significant influence on our behavior.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65B70-781A-4742-8463-7BEF663B16C6}"/>
              </a:ext>
            </a:extLst>
          </p:cNvPr>
          <p:cNvSpPr txBox="1"/>
          <p:nvPr/>
        </p:nvSpPr>
        <p:spPr>
          <a:xfrm>
            <a:off x="2997842" y="282378"/>
            <a:ext cx="56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The 3 Levels of Consciousness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163B9-048F-4D7E-9A10-E9E81942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4069" r="7876"/>
          <a:stretch/>
        </p:blipFill>
        <p:spPr>
          <a:xfrm>
            <a:off x="7981950" y="1543050"/>
            <a:ext cx="3914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CEA21-3149-41CC-94FB-183A18C24D63}"/>
              </a:ext>
            </a:extLst>
          </p:cNvPr>
          <p:cNvSpPr txBox="1"/>
          <p:nvPr/>
        </p:nvSpPr>
        <p:spPr>
          <a:xfrm>
            <a:off x="150457" y="1381276"/>
            <a:ext cx="11487704" cy="585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Subconscious Mind: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The next level of consciousness, the subconscious (or preconscious), is the stuff from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which dreams are made. We can consider it as the storehouse of all remembered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experiences, impressions that are left on the mind by such experiences, and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tendencies that are awakened or reinforced by these impressions. Every experience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you’ve ever had, every thought, every impression lives in the subconscious mind and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influences our patterns of thought and behavior far  more than we realize. The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subconscious holds information that is just below the surface of awareness. An individual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can retrieve such information with relative ease,  and we usually refer to these as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memories.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Take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Away: </a:t>
            </a:r>
            <a:r>
              <a:rPr lang="en-US" dirty="0">
                <a:latin typeface="Bahnschrift Condensed" panose="020B0502040204020203" pitchFamily="34" charset="0"/>
              </a:rPr>
              <a:t>This is important than the other 2 levels because the brain operates in the state of  alpha waves and it is highly receptive, Whatever you feed at this state, good or bad it become a reality. Hence it is very important to feed good and positive thoughts when you are in Sub-Conscious state. [Yogic Training – Yoga </a:t>
            </a:r>
            <a:r>
              <a:rPr lang="en-US" dirty="0" err="1">
                <a:latin typeface="Bahnschrift Condensed" panose="020B0502040204020203" pitchFamily="34" charset="0"/>
              </a:rPr>
              <a:t>Nidra</a:t>
            </a:r>
            <a:r>
              <a:rPr lang="en-US" dirty="0">
                <a:latin typeface="Bahnschrift Condensed" panose="020B0502040204020203" pitchFamily="34" charset="0"/>
              </a:rPr>
              <a:t>]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65B70-781A-4742-8463-7BEF663B16C6}"/>
              </a:ext>
            </a:extLst>
          </p:cNvPr>
          <p:cNvSpPr txBox="1"/>
          <p:nvPr/>
        </p:nvSpPr>
        <p:spPr>
          <a:xfrm>
            <a:off x="3307101" y="393428"/>
            <a:ext cx="467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The 3 Levels of Consciousness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A0310-342B-4F59-B007-FEE777CB2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2"/>
          <a:stretch/>
        </p:blipFill>
        <p:spPr>
          <a:xfrm>
            <a:off x="7323708" y="1562100"/>
            <a:ext cx="4717835" cy="4003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4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E65B70-781A-4742-8463-7BEF663B16C6}"/>
              </a:ext>
            </a:extLst>
          </p:cNvPr>
          <p:cNvSpPr txBox="1"/>
          <p:nvPr/>
        </p:nvSpPr>
        <p:spPr>
          <a:xfrm>
            <a:off x="3924658" y="312092"/>
            <a:ext cx="367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Brain and its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4B843-2B46-4096-8D37-13F1BAFE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1" y="1141116"/>
            <a:ext cx="2668950" cy="5503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24A3AB-DE29-4EFA-857F-59D250CA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"/>
          <a:stretch/>
        </p:blipFill>
        <p:spPr>
          <a:xfrm>
            <a:off x="3228975" y="1200150"/>
            <a:ext cx="7105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E65B70-781A-4742-8463-7BEF663B16C6}"/>
              </a:ext>
            </a:extLst>
          </p:cNvPr>
          <p:cNvSpPr txBox="1"/>
          <p:nvPr/>
        </p:nvSpPr>
        <p:spPr>
          <a:xfrm>
            <a:off x="3505077" y="427709"/>
            <a:ext cx="511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Bio Magnetism and Its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C43A2-E6C9-4E2B-95A4-414AF7B64971}"/>
              </a:ext>
            </a:extLst>
          </p:cNvPr>
          <p:cNvSpPr txBox="1"/>
          <p:nvPr/>
        </p:nvSpPr>
        <p:spPr>
          <a:xfrm>
            <a:off x="304800" y="1371600"/>
            <a:ext cx="11515725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92D050"/>
                </a:solidFill>
                <a:latin typeface="Bahnschrift Condensed" panose="020B0502040204020203" pitchFamily="34" charset="0"/>
              </a:rPr>
              <a:t>What is Bio Magnetism.?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Bahnschrift Condensed" panose="020B0502040204020203" pitchFamily="34" charset="0"/>
              </a:rPr>
              <a:t>It is nothing but the </a:t>
            </a:r>
            <a:r>
              <a:rPr lang="en-US" dirty="0">
                <a:latin typeface="Bahnschrift Condensed" panose="020B0502040204020203" pitchFamily="34" charset="0"/>
              </a:rPr>
              <a:t>phenomenon of magnetic fields produced by living organisms;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ahnschrift Condense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Can you Explain Further.?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In and around every cell infinitesimally tiny particles are circulating, each of which keeps rotating about itself. Due to this self-rotation a “centrifugal force” is generated. This particle is called the “life-force”. On account of this self-rotation a “spreading wave” is given rise to, from the life-force and it spreads throughout the body. Collectively this wave is called “bio-magnetism”. This is the main fuel for all the metabolic routines of the physical body. A small portion of this wave is released through the sense-organs – skin, ears, eyes, nose and tongue – after being converted into pressure, sound, light, smell and taste. This spreading wave of the life-force is called “biomagnetism” or “human-magnetism”. The bio-magnetism is that which energizes all cells and tissues.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ahnschrift Condense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E65B70-781A-4742-8463-7BEF663B16C6}"/>
              </a:ext>
            </a:extLst>
          </p:cNvPr>
          <p:cNvSpPr txBox="1"/>
          <p:nvPr/>
        </p:nvSpPr>
        <p:spPr>
          <a:xfrm>
            <a:off x="2295039" y="485581"/>
            <a:ext cx="791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Bio Magnetic Operation and Food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DB2A9-B32B-4126-91A8-324431ECC24D}"/>
              </a:ext>
            </a:extLst>
          </p:cNvPr>
          <p:cNvSpPr txBox="1"/>
          <p:nvPr/>
        </p:nvSpPr>
        <p:spPr>
          <a:xfrm>
            <a:off x="485774" y="1228725"/>
            <a:ext cx="11534775" cy="543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Bahnschrift Condensed" panose="020B0502040204020203" pitchFamily="34" charset="0"/>
              </a:rPr>
              <a:t>Food-Transformation in to Seven Minerals:</a:t>
            </a:r>
            <a:r>
              <a:rPr lang="en-US" dirty="0">
                <a:latin typeface="Bahnschrift Condensed" panose="020B0502040204020203" pitchFamily="34" charset="0"/>
              </a:rPr>
              <a:t> The food one eats through metabolism gets converted into seven essential minerals. They are juice, blood, flesh, fat, bone, bone marrow, and sexual vital fluid.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The food intake gets digested and all mineral became a juicy substance. It is absorbed by the small intestine.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The juice along with some acid became blood.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A part of blood became flesh.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Fat gets separated from fat and became bone.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Calcium gets separated from fat and becomes bone.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After becoming bone the rest of the juice became bone marrow.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Bahnschrift Condensed" panose="020B0502040204020203" pitchFamily="34" charset="0"/>
              </a:rPr>
              <a:t>Bone marrow is the origin of the sexual vital fluid.</a:t>
            </a:r>
          </a:p>
          <a:p>
            <a:pPr>
              <a:lnSpc>
                <a:spcPct val="150000"/>
              </a:lnSpc>
            </a:pPr>
            <a:endParaRPr lang="en-US" dirty="0">
              <a:latin typeface="Bahnschrif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ahnschrift Condensed" panose="020B0502040204020203" pitchFamily="34" charset="0"/>
              </a:rPr>
              <a:t>It is the source which produces life force particles and these lifeforce particles liberate dust particles as bio-magnetism.  This life-force particle circulates throughout the physical boy and energizes all the cells and tissues.</a:t>
            </a:r>
          </a:p>
          <a:p>
            <a:pPr>
              <a:lnSpc>
                <a:spcPct val="150000"/>
              </a:lnSpc>
            </a:pP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197F47-845A-4443-BF1C-32A249C5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057526"/>
            <a:ext cx="2809875" cy="2150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D1A34-6A57-496D-87A7-1821406C9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r="8144"/>
          <a:stretch/>
        </p:blipFill>
        <p:spPr>
          <a:xfrm>
            <a:off x="8877300" y="3057526"/>
            <a:ext cx="2914650" cy="21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E65B70-781A-4742-8463-7BEF663B16C6}"/>
              </a:ext>
            </a:extLst>
          </p:cNvPr>
          <p:cNvSpPr txBox="1"/>
          <p:nvPr/>
        </p:nvSpPr>
        <p:spPr>
          <a:xfrm>
            <a:off x="2528137" y="471785"/>
            <a:ext cx="656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States Of Mind As Per </a:t>
            </a:r>
            <a:r>
              <a:rPr lang="en-IN" sz="2400" dirty="0" err="1">
                <a:solidFill>
                  <a:srgbClr val="FFFF00"/>
                </a:solidFill>
              </a:rPr>
              <a:t>Sankhyan</a:t>
            </a:r>
            <a:r>
              <a:rPr lang="en-IN" sz="2400" dirty="0">
                <a:solidFill>
                  <a:srgbClr val="FFFF00"/>
                </a:solidFill>
              </a:rPr>
              <a:t> Philosophy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FC9B3-A06F-43D7-8C74-35561454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1700212"/>
            <a:ext cx="3533378" cy="1871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C213F-05FB-4886-8986-B22D1DBF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733841"/>
            <a:ext cx="3933825" cy="1809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9345D-1783-4384-8069-73CFD096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20" y="1695740"/>
            <a:ext cx="3942210" cy="1809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A31339-8A86-4C2D-B9FD-FC7FA9BB6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8" y="4559107"/>
            <a:ext cx="4629150" cy="2049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4438CF-3CD6-41D8-BEF7-0E7AC46E2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530532"/>
            <a:ext cx="4781000" cy="2024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A51136-7032-4D43-9032-D53EABA65AAF}"/>
              </a:ext>
            </a:extLst>
          </p:cNvPr>
          <p:cNvSpPr txBox="1"/>
          <p:nvPr/>
        </p:nvSpPr>
        <p:spPr>
          <a:xfrm>
            <a:off x="132240" y="119062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  <a:latin typeface="Bahnschrift Condensed" panose="020B0502040204020203" pitchFamily="34" charset="0"/>
              </a:rPr>
              <a:t>			Distracted						 	  Dull								  Partially Focussed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F0B89-A1DD-4C57-AAD8-09974E4199CC}"/>
              </a:ext>
            </a:extLst>
          </p:cNvPr>
          <p:cNvSpPr txBox="1"/>
          <p:nvPr/>
        </p:nvSpPr>
        <p:spPr>
          <a:xfrm>
            <a:off x="627540" y="4057650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  <a:latin typeface="Bahnschrift Condensed" panose="020B0502040204020203" pitchFamily="34" charset="0"/>
              </a:rPr>
              <a:t>			Concentrated (One Pointed)			            		Fully Concentrated(Pure Consciousness)</a:t>
            </a:r>
          </a:p>
        </p:txBody>
      </p:sp>
    </p:spTree>
    <p:extLst>
      <p:ext uri="{BB962C8B-B14F-4D97-AF65-F5344CB8AC3E}">
        <p14:creationId xmlns:p14="http://schemas.microsoft.com/office/powerpoint/2010/main" val="119228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8CA117-AFC5-4DA2-A7A3-82EE4031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20402"/>
              </p:ext>
            </p:extLst>
          </p:nvPr>
        </p:nvGraphicFramePr>
        <p:xfrm>
          <a:off x="2136775" y="1866106"/>
          <a:ext cx="7918450" cy="3125788"/>
        </p:xfrm>
        <a:graphic>
          <a:graphicData uri="http://schemas.openxmlformats.org/drawingml/2006/table">
            <a:tbl>
              <a:tblPr firstRow="1" firstCol="1" bandRow="1"/>
              <a:tblGrid>
                <a:gridCol w="219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0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3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Gamma (32-100Hz)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 Problem solving, Peak Performance, Learning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Beta (13-32Hz)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Normal Problem solving, Excitement, Alert conscious, Normal Awake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Alpha (8-13Hz)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Relaxed, Starting stage of meditation, Calm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Theta (4-8Hz)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 Dream, Meditation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Delta (0.5-4Hz)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Dreamless, Deep Meditation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66EB8D-3F3B-454C-BD99-A3063CAD844C}"/>
              </a:ext>
            </a:extLst>
          </p:cNvPr>
          <p:cNvSpPr txBox="1"/>
          <p:nvPr/>
        </p:nvSpPr>
        <p:spPr>
          <a:xfrm>
            <a:off x="3158503" y="531350"/>
            <a:ext cx="527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Meditation and Brain Waves [EEG]</a:t>
            </a:r>
          </a:p>
        </p:txBody>
      </p:sp>
    </p:spTree>
    <p:extLst>
      <p:ext uri="{BB962C8B-B14F-4D97-AF65-F5344CB8AC3E}">
        <p14:creationId xmlns:p14="http://schemas.microsoft.com/office/powerpoint/2010/main" val="366672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6EB8D-3F3B-454C-BD99-A3063CAD844C}"/>
              </a:ext>
            </a:extLst>
          </p:cNvPr>
          <p:cNvSpPr txBox="1"/>
          <p:nvPr/>
        </p:nvSpPr>
        <p:spPr>
          <a:xfrm>
            <a:off x="3988594" y="3031093"/>
            <a:ext cx="421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5133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848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 Ram</dc:creator>
  <cp:lastModifiedBy>Reshma Ram</cp:lastModifiedBy>
  <cp:revision>8</cp:revision>
  <dcterms:created xsi:type="dcterms:W3CDTF">2021-08-02T04:18:32Z</dcterms:created>
  <dcterms:modified xsi:type="dcterms:W3CDTF">2022-01-27T07:09:09Z</dcterms:modified>
</cp:coreProperties>
</file>