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81"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206ACED-BE46-49FF-B644-117A24177BD3}"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323779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297991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758242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3022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176013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06ACED-BE46-49FF-B644-117A24177BD3}"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4155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06ACED-BE46-49FF-B644-117A24177BD3}"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325665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6ACED-BE46-49FF-B644-117A24177B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888216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6ACED-BE46-49FF-B644-117A24177B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197920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6ACED-BE46-49FF-B644-117A24177B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218392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6ACED-BE46-49FF-B644-117A24177B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347868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52961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6ACED-BE46-49FF-B644-117A24177BD3}"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28298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06ACED-BE46-49FF-B644-117A24177BD3}"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131324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6ACED-BE46-49FF-B644-117A24177BD3}"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267667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373183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6ACED-BE46-49FF-B644-117A24177B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EA37C8-1571-440C-A6E5-F9A7767C9788}" type="slidenum">
              <a:rPr lang="en-IN" smtClean="0"/>
              <a:t>‹#›</a:t>
            </a:fld>
            <a:endParaRPr lang="en-IN"/>
          </a:p>
        </p:txBody>
      </p:sp>
    </p:spTree>
    <p:extLst>
      <p:ext uri="{BB962C8B-B14F-4D97-AF65-F5344CB8AC3E}">
        <p14:creationId xmlns:p14="http://schemas.microsoft.com/office/powerpoint/2010/main" val="379426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206ACED-BE46-49FF-B644-117A24177BD3}" type="datetimeFigureOut">
              <a:rPr lang="en-IN" smtClean="0"/>
              <a:t>27-01-2022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BEA37C8-1571-440C-A6E5-F9A7767C9788}" type="slidenum">
              <a:rPr lang="en-IN" smtClean="0"/>
              <a:t>‹#›</a:t>
            </a:fld>
            <a:endParaRPr lang="en-IN"/>
          </a:p>
        </p:txBody>
      </p:sp>
    </p:spTree>
    <p:extLst>
      <p:ext uri="{BB962C8B-B14F-4D97-AF65-F5344CB8AC3E}">
        <p14:creationId xmlns:p14="http://schemas.microsoft.com/office/powerpoint/2010/main" val="815001151"/>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22721-4B7E-4E64-B5A5-B5C2053D050D}"/>
              </a:ext>
            </a:extLst>
          </p:cNvPr>
          <p:cNvSpPr txBox="1"/>
          <p:nvPr/>
        </p:nvSpPr>
        <p:spPr>
          <a:xfrm>
            <a:off x="3517093" y="570370"/>
            <a:ext cx="6667018" cy="584775"/>
          </a:xfrm>
          <a:prstGeom prst="rect">
            <a:avLst/>
          </a:prstGeom>
          <a:noFill/>
        </p:spPr>
        <p:txBody>
          <a:bodyPr wrap="square" rtlCol="0">
            <a:spAutoFit/>
          </a:bodyPr>
          <a:lstStyle/>
          <a:p>
            <a:r>
              <a:rPr lang="en-IN" sz="3200" dirty="0"/>
              <a:t>CENTER FOR YOGA - SRMIST</a:t>
            </a:r>
          </a:p>
        </p:txBody>
      </p:sp>
      <p:sp>
        <p:nvSpPr>
          <p:cNvPr id="6" name="TextBox 5">
            <a:extLst>
              <a:ext uri="{FF2B5EF4-FFF2-40B4-BE49-F238E27FC236}">
                <a16:creationId xmlns:a16="http://schemas.microsoft.com/office/drawing/2014/main" id="{DBB73467-8534-4C33-A51E-8A3E9C232DE3}"/>
              </a:ext>
            </a:extLst>
          </p:cNvPr>
          <p:cNvSpPr txBox="1"/>
          <p:nvPr/>
        </p:nvSpPr>
        <p:spPr>
          <a:xfrm>
            <a:off x="2836934" y="4656126"/>
            <a:ext cx="6102884" cy="461665"/>
          </a:xfrm>
          <a:prstGeom prst="rect">
            <a:avLst/>
          </a:prstGeom>
          <a:noFill/>
        </p:spPr>
        <p:txBody>
          <a:bodyPr wrap="square" rtlCol="0">
            <a:spAutoFit/>
          </a:bodyPr>
          <a:lstStyle/>
          <a:p>
            <a:r>
              <a:rPr lang="en-IN" sz="2400" dirty="0"/>
              <a:t>Yoga For The Development Of Concentration</a:t>
            </a:r>
          </a:p>
        </p:txBody>
      </p:sp>
      <p:pic>
        <p:nvPicPr>
          <p:cNvPr id="7" name="Picture 1">
            <a:extLst>
              <a:ext uri="{FF2B5EF4-FFF2-40B4-BE49-F238E27FC236}">
                <a16:creationId xmlns:a16="http://schemas.microsoft.com/office/drawing/2014/main" id="{CCB56A89-0E56-4B88-B75F-06BDEF58A1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2599" y="1928137"/>
            <a:ext cx="37496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422AA57-8380-4D0B-9187-2E04F4A67913}"/>
              </a:ext>
            </a:extLst>
          </p:cNvPr>
          <p:cNvSpPr txBox="1"/>
          <p:nvPr/>
        </p:nvSpPr>
        <p:spPr>
          <a:xfrm>
            <a:off x="8288830" y="2707315"/>
            <a:ext cx="2395960" cy="461665"/>
          </a:xfrm>
          <a:prstGeom prst="rect">
            <a:avLst/>
          </a:prstGeom>
          <a:noFill/>
        </p:spPr>
        <p:txBody>
          <a:bodyPr wrap="square" rtlCol="0">
            <a:spAutoFit/>
          </a:bodyPr>
          <a:lstStyle/>
          <a:p>
            <a:r>
              <a:rPr lang="en-IN" sz="2400" dirty="0"/>
              <a:t>SESSION – 4</a:t>
            </a:r>
          </a:p>
        </p:txBody>
      </p:sp>
      <p:sp>
        <p:nvSpPr>
          <p:cNvPr id="9" name="TextBox 8">
            <a:extLst>
              <a:ext uri="{FF2B5EF4-FFF2-40B4-BE49-F238E27FC236}">
                <a16:creationId xmlns:a16="http://schemas.microsoft.com/office/drawing/2014/main" id="{4697AC17-FAE0-4C18-95E2-14912DF40527}"/>
              </a:ext>
            </a:extLst>
          </p:cNvPr>
          <p:cNvSpPr txBox="1"/>
          <p:nvPr/>
        </p:nvSpPr>
        <p:spPr>
          <a:xfrm>
            <a:off x="1880072" y="2740201"/>
            <a:ext cx="1444916" cy="461665"/>
          </a:xfrm>
          <a:prstGeom prst="rect">
            <a:avLst/>
          </a:prstGeom>
          <a:noFill/>
        </p:spPr>
        <p:txBody>
          <a:bodyPr wrap="square" rtlCol="0">
            <a:spAutoFit/>
          </a:bodyPr>
          <a:lstStyle/>
          <a:p>
            <a:r>
              <a:rPr lang="en-IN" sz="2400" dirty="0"/>
              <a:t>UNIT - 3</a:t>
            </a:r>
          </a:p>
        </p:txBody>
      </p:sp>
    </p:spTree>
    <p:extLst>
      <p:ext uri="{BB962C8B-B14F-4D97-AF65-F5344CB8AC3E}">
        <p14:creationId xmlns:p14="http://schemas.microsoft.com/office/powerpoint/2010/main" val="405189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79776-C297-4C82-95BA-65A5D0A844BF}"/>
              </a:ext>
            </a:extLst>
          </p:cNvPr>
          <p:cNvSpPr txBox="1"/>
          <p:nvPr/>
        </p:nvSpPr>
        <p:spPr>
          <a:xfrm>
            <a:off x="221938" y="1145220"/>
            <a:ext cx="11647502" cy="5594096"/>
          </a:xfrm>
          <a:prstGeom prst="rect">
            <a:avLst/>
          </a:prstGeom>
          <a:noFill/>
        </p:spPr>
        <p:txBody>
          <a:bodyPr wrap="square" rtlCol="0">
            <a:spAutoFit/>
          </a:bodyPr>
          <a:lstStyle/>
          <a:p>
            <a:pPr algn="just">
              <a:lnSpc>
                <a:spcPct val="150000"/>
              </a:lnSpc>
            </a:pPr>
            <a:r>
              <a:rPr lang="en-US" sz="1600" dirty="0"/>
              <a:t>You manage to do many activities with full attention, but sometimes there is no mental relaxation. And there are other moments when your awareness seems to have expanded, but the mind is not sharp. Is it then possible to be totally aware, relaxed and happy, as well as have sharpness of intelligence at the same time? Yes, Yoga can help us to achieve this balanced state of awareness that gives clarity and sharpness of mind, as well as calmness and joy.</a:t>
            </a:r>
          </a:p>
          <a:p>
            <a:pPr algn="just">
              <a:lnSpc>
                <a:spcPct val="150000"/>
              </a:lnSpc>
            </a:pPr>
            <a:r>
              <a:rPr lang="en-US" sz="1600" b="1" dirty="0">
                <a:solidFill>
                  <a:srgbClr val="00B050"/>
                </a:solidFill>
              </a:rPr>
              <a:t>Current Challenges and Sensory Overload:</a:t>
            </a:r>
          </a:p>
          <a:p>
            <a:pPr algn="just">
              <a:lnSpc>
                <a:spcPct val="150000"/>
              </a:lnSpc>
            </a:pPr>
            <a:r>
              <a:rPr lang="en-US" sz="1600" dirty="0"/>
              <a:t>Faced with certain challenges  He or she  knows how to handle Failure/ Acceptance level . </a:t>
            </a:r>
          </a:p>
          <a:p>
            <a:pPr algn="just">
              <a:lnSpc>
                <a:spcPct val="150000"/>
              </a:lnSpc>
            </a:pPr>
            <a:r>
              <a:rPr lang="en-US" sz="1600" dirty="0"/>
              <a:t>(</a:t>
            </a:r>
            <a:r>
              <a:rPr lang="en-US" sz="1600" dirty="0" err="1"/>
              <a:t>Samatvam</a:t>
            </a:r>
            <a:r>
              <a:rPr lang="en-US" sz="1600" dirty="0"/>
              <a:t> yoga </a:t>
            </a:r>
            <a:r>
              <a:rPr lang="en-US" sz="1600" dirty="0" err="1"/>
              <a:t>uchyate</a:t>
            </a:r>
            <a:r>
              <a:rPr lang="en-US" sz="1600" dirty="0"/>
              <a:t> Bhagavad </a:t>
            </a:r>
            <a:r>
              <a:rPr lang="en-US" sz="1600" dirty="0" err="1"/>
              <a:t>gita</a:t>
            </a:r>
            <a:r>
              <a:rPr lang="en-US" sz="1600" dirty="0"/>
              <a:t> ,Chapter 2, verse 48).</a:t>
            </a:r>
          </a:p>
          <a:p>
            <a:pPr algn="just">
              <a:lnSpc>
                <a:spcPct val="150000"/>
              </a:lnSpc>
            </a:pPr>
            <a:r>
              <a:rPr lang="en-US" sz="1600" b="1" dirty="0">
                <a:solidFill>
                  <a:srgbClr val="00B050"/>
                </a:solidFill>
              </a:rPr>
              <a:t>Take charge of your mind with awareness:</a:t>
            </a:r>
          </a:p>
          <a:p>
            <a:pPr algn="just">
              <a:lnSpc>
                <a:spcPct val="150000"/>
              </a:lnSpc>
            </a:pPr>
            <a:r>
              <a:rPr lang="en-US" sz="1600" dirty="0"/>
              <a:t>But why is awareness important? When you act without awareness – you are like</a:t>
            </a:r>
          </a:p>
          <a:p>
            <a:pPr algn="just">
              <a:lnSpc>
                <a:spcPct val="150000"/>
              </a:lnSpc>
            </a:pPr>
            <a:r>
              <a:rPr lang="en-US" sz="1600" dirty="0"/>
              <a:t> a sleepwalker, who doesn’t know where he is walking. You just act on the strongest impulse – your mind controls you. However, when you act with awareness, you are in control of your mind. Your senses become so clear that they can perceive better, see better, think better, hear better.</a:t>
            </a:r>
            <a:endParaRPr lang="en-US" sz="1600" b="1" dirty="0">
              <a:solidFill>
                <a:srgbClr val="00B050"/>
              </a:solidFill>
            </a:endParaRPr>
          </a:p>
          <a:p>
            <a:pPr algn="just">
              <a:lnSpc>
                <a:spcPct val="150000"/>
              </a:lnSpc>
            </a:pPr>
            <a:r>
              <a:rPr lang="en-US" sz="1600" b="1" dirty="0">
                <a:solidFill>
                  <a:srgbClr val="00B050"/>
                </a:solidFill>
              </a:rPr>
              <a:t>Be established in awareness through Yoga:</a:t>
            </a:r>
          </a:p>
          <a:p>
            <a:pPr algn="just">
              <a:lnSpc>
                <a:spcPct val="150000"/>
              </a:lnSpc>
            </a:pPr>
            <a:r>
              <a:rPr lang="en-US" sz="1600" dirty="0"/>
              <a:t>Yoga attends to all aspects of our being – body, mind, breath, emotions and the inner Self. Awareness of breath establishes you in the present moment. [Atha </a:t>
            </a:r>
            <a:r>
              <a:rPr lang="en-US" sz="1600" dirty="0" err="1"/>
              <a:t>Yogaanusasanam</a:t>
            </a:r>
            <a:r>
              <a:rPr lang="en-US" sz="1600" dirty="0"/>
              <a:t>] – PYS – I.1.</a:t>
            </a:r>
          </a:p>
        </p:txBody>
      </p:sp>
      <p:sp>
        <p:nvSpPr>
          <p:cNvPr id="3" name="TextBox 2">
            <a:extLst>
              <a:ext uri="{FF2B5EF4-FFF2-40B4-BE49-F238E27FC236}">
                <a16:creationId xmlns:a16="http://schemas.microsoft.com/office/drawing/2014/main" id="{757B44E9-0091-4867-9BCD-CB4889F4E209}"/>
              </a:ext>
            </a:extLst>
          </p:cNvPr>
          <p:cNvSpPr txBox="1"/>
          <p:nvPr/>
        </p:nvSpPr>
        <p:spPr>
          <a:xfrm>
            <a:off x="4321206" y="293911"/>
            <a:ext cx="3549588" cy="461665"/>
          </a:xfrm>
          <a:prstGeom prst="rect">
            <a:avLst/>
          </a:prstGeom>
          <a:noFill/>
        </p:spPr>
        <p:txBody>
          <a:bodyPr wrap="square" rtlCol="0">
            <a:spAutoFit/>
          </a:bodyPr>
          <a:lstStyle/>
          <a:p>
            <a:r>
              <a:rPr lang="en-IN" sz="2400" dirty="0"/>
              <a:t>Attention and Awareness</a:t>
            </a:r>
          </a:p>
        </p:txBody>
      </p:sp>
      <p:pic>
        <p:nvPicPr>
          <p:cNvPr id="5" name="Content Placeholder 4" descr="multitasking-is-overrated.jpg">
            <a:extLst>
              <a:ext uri="{FF2B5EF4-FFF2-40B4-BE49-F238E27FC236}">
                <a16:creationId xmlns:a16="http://schemas.microsoft.com/office/drawing/2014/main" id="{C278A47E-B451-4BED-A060-63F95C0FB7BD}"/>
              </a:ext>
            </a:extLst>
          </p:cNvPr>
          <p:cNvPicPr>
            <a:picLocks noChangeAspect="1"/>
          </p:cNvPicPr>
          <p:nvPr/>
        </p:nvPicPr>
        <p:blipFill>
          <a:blip r:embed="rId2"/>
          <a:stretch>
            <a:fillRect/>
          </a:stretch>
        </p:blipFill>
        <p:spPr>
          <a:xfrm>
            <a:off x="7914462" y="2386174"/>
            <a:ext cx="3657600" cy="2094523"/>
          </a:xfrm>
          <a:prstGeom prst="rect">
            <a:avLst/>
          </a:prstGeom>
        </p:spPr>
      </p:pic>
    </p:spTree>
    <p:extLst>
      <p:ext uri="{BB962C8B-B14F-4D97-AF65-F5344CB8AC3E}">
        <p14:creationId xmlns:p14="http://schemas.microsoft.com/office/powerpoint/2010/main" val="306384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2953305" y="443883"/>
            <a:ext cx="6661212" cy="461665"/>
          </a:xfrm>
          <a:prstGeom prst="rect">
            <a:avLst/>
          </a:prstGeom>
          <a:noFill/>
        </p:spPr>
        <p:txBody>
          <a:bodyPr wrap="square" rtlCol="0">
            <a:spAutoFit/>
          </a:bodyPr>
          <a:lstStyle/>
          <a:p>
            <a:r>
              <a:rPr lang="en-IN" sz="2400" dirty="0"/>
              <a:t>Methods To Improve Self- Awareness Through Yoga</a:t>
            </a:r>
          </a:p>
        </p:txBody>
      </p:sp>
      <p:sp>
        <p:nvSpPr>
          <p:cNvPr id="4" name="TextBox 3">
            <a:extLst>
              <a:ext uri="{FF2B5EF4-FFF2-40B4-BE49-F238E27FC236}">
                <a16:creationId xmlns:a16="http://schemas.microsoft.com/office/drawing/2014/main" id="{40645570-8741-46C7-B2C5-7DF9486DABE3}"/>
              </a:ext>
            </a:extLst>
          </p:cNvPr>
          <p:cNvSpPr txBox="1"/>
          <p:nvPr/>
        </p:nvSpPr>
        <p:spPr>
          <a:xfrm>
            <a:off x="1136343" y="1087184"/>
            <a:ext cx="9513900" cy="3962880"/>
          </a:xfrm>
          <a:prstGeom prst="rect">
            <a:avLst/>
          </a:prstGeom>
          <a:noFill/>
        </p:spPr>
        <p:txBody>
          <a:bodyPr wrap="square" rtlCol="0" anchor="ctr">
            <a:spAutoFit/>
          </a:bodyPr>
          <a:lstStyle/>
          <a:p>
            <a:pPr marL="285750" indent="-285750" algn="just">
              <a:lnSpc>
                <a:spcPct val="200000"/>
              </a:lnSpc>
              <a:buFont typeface="Wingdings" panose="05000000000000000000" pitchFamily="2" charset="2"/>
              <a:buChar char="ü"/>
            </a:pPr>
            <a:r>
              <a:rPr lang="en-US" sz="1600" dirty="0"/>
              <a:t>Take charge of your mind with awareness [ Take Responsibility]</a:t>
            </a:r>
          </a:p>
          <a:p>
            <a:pPr marL="285750" indent="-285750" algn="just">
              <a:lnSpc>
                <a:spcPct val="200000"/>
              </a:lnSpc>
              <a:buFont typeface="Wingdings" panose="05000000000000000000" pitchFamily="2" charset="2"/>
              <a:buChar char="ü"/>
            </a:pPr>
            <a:r>
              <a:rPr lang="en-US" sz="1600" dirty="0"/>
              <a:t>Be established in awareness through Yoga [ Chanting, Observation of Breath, Meditation]</a:t>
            </a:r>
          </a:p>
          <a:p>
            <a:pPr marL="285750" indent="-285750" algn="just">
              <a:lnSpc>
                <a:spcPct val="200000"/>
              </a:lnSpc>
              <a:buFont typeface="Wingdings" panose="05000000000000000000" pitchFamily="2" charset="2"/>
              <a:buChar char="ü"/>
            </a:pPr>
            <a:r>
              <a:rPr lang="en-US" sz="1600" dirty="0"/>
              <a:t>Yoga maintains and energizes the body [ Asanas and Pranayama]</a:t>
            </a:r>
          </a:p>
          <a:p>
            <a:pPr marL="285750" indent="-285750" algn="just">
              <a:lnSpc>
                <a:spcPct val="200000"/>
              </a:lnSpc>
              <a:buFont typeface="Wingdings" panose="05000000000000000000" pitchFamily="2" charset="2"/>
              <a:buChar char="ü"/>
            </a:pPr>
            <a:r>
              <a:rPr lang="en-US" sz="1600" dirty="0"/>
              <a:t>Yoga refines the mind and improve the awareness [ Mindful techniques]</a:t>
            </a:r>
          </a:p>
          <a:p>
            <a:pPr marL="285750" indent="-285750" algn="just">
              <a:lnSpc>
                <a:spcPct val="200000"/>
              </a:lnSpc>
              <a:buFont typeface="Wingdings" panose="05000000000000000000" pitchFamily="2" charset="2"/>
              <a:buChar char="ü"/>
            </a:pPr>
            <a:r>
              <a:rPr lang="en-US" sz="1600" dirty="0"/>
              <a:t>Yoga cultures the speech and kindles dynamic action [ Yoga Streamlines the thoughts and creates effectiveness in Words &amp; Deeds]</a:t>
            </a:r>
          </a:p>
          <a:p>
            <a:pPr marL="285750" indent="-285750" algn="just">
              <a:lnSpc>
                <a:spcPct val="200000"/>
              </a:lnSpc>
              <a:buFont typeface="Wingdings" panose="05000000000000000000" pitchFamily="2" charset="2"/>
              <a:buChar char="ü"/>
            </a:pPr>
            <a:r>
              <a:rPr lang="en-US" sz="1600" dirty="0"/>
              <a:t>Yoga leads you to Self-awareness [ Self Knowledge]</a:t>
            </a:r>
          </a:p>
          <a:p>
            <a:pPr marL="285750" indent="-285750" algn="just">
              <a:lnSpc>
                <a:spcPct val="200000"/>
              </a:lnSpc>
              <a:buFont typeface="Wingdings" panose="05000000000000000000" pitchFamily="2" charset="2"/>
              <a:buChar char="ü"/>
            </a:pPr>
            <a:endParaRPr lang="en-US" sz="1600" dirty="0"/>
          </a:p>
        </p:txBody>
      </p:sp>
      <p:pic>
        <p:nvPicPr>
          <p:cNvPr id="18" name="Picture 17">
            <a:extLst>
              <a:ext uri="{FF2B5EF4-FFF2-40B4-BE49-F238E27FC236}">
                <a16:creationId xmlns:a16="http://schemas.microsoft.com/office/drawing/2014/main" id="{2B9B1086-6A71-4A69-B4AA-312C352E7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5" y="5202315"/>
            <a:ext cx="2584108" cy="1211802"/>
          </a:xfrm>
          <a:prstGeom prst="rect">
            <a:avLst/>
          </a:prstGeom>
        </p:spPr>
      </p:pic>
      <p:pic>
        <p:nvPicPr>
          <p:cNvPr id="24" name="Picture 23">
            <a:extLst>
              <a:ext uri="{FF2B5EF4-FFF2-40B4-BE49-F238E27FC236}">
                <a16:creationId xmlns:a16="http://schemas.microsoft.com/office/drawing/2014/main" id="{08056F12-C9E2-4189-A753-482BF30FE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795" y="5194640"/>
            <a:ext cx="1219385" cy="1219385"/>
          </a:xfrm>
          <a:prstGeom prst="rect">
            <a:avLst/>
          </a:prstGeom>
        </p:spPr>
      </p:pic>
      <p:pic>
        <p:nvPicPr>
          <p:cNvPr id="26" name="Picture 25">
            <a:extLst>
              <a:ext uri="{FF2B5EF4-FFF2-40B4-BE49-F238E27FC236}">
                <a16:creationId xmlns:a16="http://schemas.microsoft.com/office/drawing/2014/main" id="{3D90C235-479C-4AC2-8907-4F5D88DC0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481" y="5167084"/>
            <a:ext cx="1321748" cy="1246849"/>
          </a:xfrm>
          <a:prstGeom prst="rect">
            <a:avLst/>
          </a:prstGeom>
        </p:spPr>
      </p:pic>
      <p:pic>
        <p:nvPicPr>
          <p:cNvPr id="28" name="Picture 27">
            <a:extLst>
              <a:ext uri="{FF2B5EF4-FFF2-40B4-BE49-F238E27FC236}">
                <a16:creationId xmlns:a16="http://schemas.microsoft.com/office/drawing/2014/main" id="{FD13D5A9-2AD5-405C-BB81-0F9608DF7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1122" y="5194640"/>
            <a:ext cx="1662465" cy="1246849"/>
          </a:xfrm>
          <a:prstGeom prst="rect">
            <a:avLst/>
          </a:prstGeom>
        </p:spPr>
      </p:pic>
      <p:pic>
        <p:nvPicPr>
          <p:cNvPr id="30" name="Picture 29">
            <a:extLst>
              <a:ext uri="{FF2B5EF4-FFF2-40B4-BE49-F238E27FC236}">
                <a16:creationId xmlns:a16="http://schemas.microsoft.com/office/drawing/2014/main" id="{A1A6D4CF-05A2-4DF4-88E6-A44CD0C19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0228" y="5202316"/>
            <a:ext cx="1673334" cy="1211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299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3423822" y="532663"/>
            <a:ext cx="5116497" cy="461665"/>
          </a:xfrm>
          <a:prstGeom prst="rect">
            <a:avLst/>
          </a:prstGeom>
          <a:noFill/>
        </p:spPr>
        <p:txBody>
          <a:bodyPr wrap="square" rtlCol="0">
            <a:spAutoFit/>
          </a:bodyPr>
          <a:lstStyle/>
          <a:p>
            <a:r>
              <a:rPr lang="en-IN" sz="2400" dirty="0"/>
              <a:t>Methods to Improve Concentration</a:t>
            </a:r>
          </a:p>
        </p:txBody>
      </p:sp>
      <p:sp>
        <p:nvSpPr>
          <p:cNvPr id="4" name="TextBox 3">
            <a:extLst>
              <a:ext uri="{FF2B5EF4-FFF2-40B4-BE49-F238E27FC236}">
                <a16:creationId xmlns:a16="http://schemas.microsoft.com/office/drawing/2014/main" id="{40645570-8741-46C7-B2C5-7DF9486DABE3}"/>
              </a:ext>
            </a:extLst>
          </p:cNvPr>
          <p:cNvSpPr txBox="1"/>
          <p:nvPr/>
        </p:nvSpPr>
        <p:spPr>
          <a:xfrm>
            <a:off x="932156" y="919709"/>
            <a:ext cx="9513900" cy="5440207"/>
          </a:xfrm>
          <a:prstGeom prst="rect">
            <a:avLst/>
          </a:prstGeom>
          <a:noFill/>
        </p:spPr>
        <p:txBody>
          <a:bodyPr wrap="square" rtlCol="0" anchor="ctr">
            <a:spAutoFit/>
          </a:bodyPr>
          <a:lstStyle/>
          <a:p>
            <a:pPr algn="just">
              <a:lnSpc>
                <a:spcPct val="200000"/>
              </a:lnSpc>
            </a:pPr>
            <a:r>
              <a:rPr lang="en-US" sz="1600" b="1" dirty="0">
                <a:solidFill>
                  <a:srgbClr val="00B050"/>
                </a:solidFill>
              </a:rPr>
              <a:t>General Techniques:</a:t>
            </a:r>
          </a:p>
          <a:p>
            <a:pPr marL="285750" indent="-285750" algn="just">
              <a:lnSpc>
                <a:spcPct val="200000"/>
              </a:lnSpc>
              <a:buFont typeface="Wingdings" panose="05000000000000000000" pitchFamily="2" charset="2"/>
              <a:buChar char="ü"/>
            </a:pPr>
            <a:r>
              <a:rPr lang="en-US" sz="1600" dirty="0"/>
              <a:t>Sleep Well. Nothing like a good sleep at night</a:t>
            </a:r>
          </a:p>
          <a:p>
            <a:pPr marL="285750" indent="-285750" algn="just">
              <a:lnSpc>
                <a:spcPct val="200000"/>
              </a:lnSpc>
              <a:buFont typeface="Wingdings" panose="05000000000000000000" pitchFamily="2" charset="2"/>
              <a:buChar char="ü"/>
            </a:pPr>
            <a:r>
              <a:rPr lang="en-US" sz="1600" dirty="0"/>
              <a:t>Eat healthy food to avoid restless mind</a:t>
            </a:r>
          </a:p>
          <a:p>
            <a:pPr marL="285750" indent="-285750" algn="just">
              <a:lnSpc>
                <a:spcPct val="200000"/>
              </a:lnSpc>
              <a:buFont typeface="Wingdings" panose="05000000000000000000" pitchFamily="2" charset="2"/>
              <a:buChar char="ü"/>
            </a:pPr>
            <a:r>
              <a:rPr lang="en-US" sz="1600" dirty="0"/>
              <a:t>Love the Subject or make innovative ways to make the subject interesting [Ex – </a:t>
            </a:r>
            <a:r>
              <a:rPr lang="en-US" sz="1600" dirty="0" err="1"/>
              <a:t>Byju</a:t>
            </a:r>
            <a:r>
              <a:rPr lang="en-US" sz="1600" dirty="0"/>
              <a:t>]</a:t>
            </a:r>
          </a:p>
          <a:p>
            <a:pPr marL="285750" indent="-285750" algn="just">
              <a:lnSpc>
                <a:spcPct val="200000"/>
              </a:lnSpc>
              <a:buFont typeface="Wingdings" panose="05000000000000000000" pitchFamily="2" charset="2"/>
              <a:buChar char="ü"/>
            </a:pPr>
            <a:r>
              <a:rPr lang="en-US" sz="1600" dirty="0"/>
              <a:t>Understanding the science of Pain and Pleasure </a:t>
            </a:r>
          </a:p>
          <a:p>
            <a:pPr algn="just">
              <a:lnSpc>
                <a:spcPct val="200000"/>
              </a:lnSpc>
            </a:pPr>
            <a:r>
              <a:rPr lang="en-US" sz="1600" b="1" dirty="0">
                <a:solidFill>
                  <a:srgbClr val="00B050"/>
                </a:solidFill>
              </a:rPr>
              <a:t>Yogic Way:</a:t>
            </a:r>
          </a:p>
          <a:p>
            <a:pPr marL="285750" indent="-285750" algn="just">
              <a:lnSpc>
                <a:spcPct val="200000"/>
              </a:lnSpc>
              <a:buFont typeface="Wingdings" panose="05000000000000000000" pitchFamily="2" charset="2"/>
              <a:buChar char="ü"/>
            </a:pPr>
            <a:r>
              <a:rPr lang="en-US" sz="1600" dirty="0"/>
              <a:t>Breath variations in Asana </a:t>
            </a:r>
          </a:p>
          <a:p>
            <a:pPr marL="285750" indent="-285750" algn="just">
              <a:lnSpc>
                <a:spcPct val="200000"/>
              </a:lnSpc>
              <a:buFont typeface="Wingdings" panose="05000000000000000000" pitchFamily="2" charset="2"/>
              <a:buChar char="ü"/>
            </a:pPr>
            <a:r>
              <a:rPr lang="en-US" sz="1600" dirty="0"/>
              <a:t>Pranayama</a:t>
            </a:r>
          </a:p>
          <a:p>
            <a:pPr marL="285750" indent="-285750" algn="just">
              <a:lnSpc>
                <a:spcPct val="200000"/>
              </a:lnSpc>
              <a:buFont typeface="Wingdings" panose="05000000000000000000" pitchFamily="2" charset="2"/>
              <a:buChar char="ü"/>
            </a:pPr>
            <a:r>
              <a:rPr lang="en-US" sz="1600" dirty="0"/>
              <a:t>Meditation</a:t>
            </a:r>
          </a:p>
          <a:p>
            <a:pPr marL="285750" indent="-285750" algn="just">
              <a:lnSpc>
                <a:spcPct val="200000"/>
              </a:lnSpc>
              <a:buFont typeface="Wingdings" panose="05000000000000000000" pitchFamily="2" charset="2"/>
              <a:buChar char="ü"/>
            </a:pPr>
            <a:r>
              <a:rPr lang="en-US" sz="1600" dirty="0"/>
              <a:t>Internal Wellness</a:t>
            </a:r>
          </a:p>
          <a:p>
            <a:pPr marL="285750" indent="-285750" algn="just">
              <a:lnSpc>
                <a:spcPct val="200000"/>
              </a:lnSpc>
              <a:buFont typeface="Wingdings" panose="05000000000000000000" pitchFamily="2" charset="2"/>
              <a:buChar char="ü"/>
            </a:pPr>
            <a:endParaRPr lang="en-US" sz="1600" dirty="0"/>
          </a:p>
        </p:txBody>
      </p:sp>
    </p:spTree>
    <p:extLst>
      <p:ext uri="{BB962C8B-B14F-4D97-AF65-F5344CB8AC3E}">
        <p14:creationId xmlns:p14="http://schemas.microsoft.com/office/powerpoint/2010/main" val="169829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4580877" y="585929"/>
            <a:ext cx="4048217" cy="461665"/>
          </a:xfrm>
          <a:prstGeom prst="rect">
            <a:avLst/>
          </a:prstGeom>
          <a:noFill/>
        </p:spPr>
        <p:txBody>
          <a:bodyPr wrap="square" rtlCol="0">
            <a:spAutoFit/>
          </a:bodyPr>
          <a:lstStyle/>
          <a:p>
            <a:r>
              <a:rPr lang="en-IN" sz="2400" dirty="0"/>
              <a:t>Mind Taming Techniques</a:t>
            </a:r>
          </a:p>
        </p:txBody>
      </p:sp>
      <p:sp>
        <p:nvSpPr>
          <p:cNvPr id="4" name="TextBox 3">
            <a:extLst>
              <a:ext uri="{FF2B5EF4-FFF2-40B4-BE49-F238E27FC236}">
                <a16:creationId xmlns:a16="http://schemas.microsoft.com/office/drawing/2014/main" id="{40645570-8741-46C7-B2C5-7DF9486DABE3}"/>
              </a:ext>
            </a:extLst>
          </p:cNvPr>
          <p:cNvSpPr txBox="1"/>
          <p:nvPr/>
        </p:nvSpPr>
        <p:spPr>
          <a:xfrm>
            <a:off x="1339050" y="1513979"/>
            <a:ext cx="9513900" cy="3470437"/>
          </a:xfrm>
          <a:prstGeom prst="rect">
            <a:avLst/>
          </a:prstGeom>
          <a:noFill/>
        </p:spPr>
        <p:txBody>
          <a:bodyPr wrap="square" rtlCol="0" anchor="ctr">
            <a:spAutoFit/>
          </a:bodyPr>
          <a:lstStyle/>
          <a:p>
            <a:pPr marL="285750" indent="-285750" algn="just">
              <a:lnSpc>
                <a:spcPct val="200000"/>
              </a:lnSpc>
              <a:buFont typeface="Wingdings" panose="05000000000000000000" pitchFamily="2" charset="2"/>
              <a:buChar char="ü"/>
            </a:pPr>
            <a:r>
              <a:rPr lang="en-US" sz="1600" dirty="0"/>
              <a:t>Hold on to a commitments</a:t>
            </a:r>
          </a:p>
          <a:p>
            <a:pPr marL="285750" indent="-285750" algn="just">
              <a:lnSpc>
                <a:spcPct val="200000"/>
              </a:lnSpc>
              <a:buFont typeface="Wingdings" panose="05000000000000000000" pitchFamily="2" charset="2"/>
              <a:buChar char="ü"/>
            </a:pPr>
            <a:r>
              <a:rPr lang="en-US" sz="1600" dirty="0"/>
              <a:t>Fulfill your Promises</a:t>
            </a:r>
          </a:p>
          <a:p>
            <a:pPr marL="285750" indent="-285750" algn="just">
              <a:lnSpc>
                <a:spcPct val="200000"/>
              </a:lnSpc>
              <a:buFont typeface="Wingdings" panose="05000000000000000000" pitchFamily="2" charset="2"/>
              <a:buChar char="ü"/>
            </a:pPr>
            <a:r>
              <a:rPr lang="en-US" sz="1600" dirty="0"/>
              <a:t>Discipline is delayed gratification [Ex – </a:t>
            </a:r>
            <a:r>
              <a:rPr lang="en-US" sz="1600" dirty="0" err="1"/>
              <a:t>V.Anand</a:t>
            </a:r>
            <a:r>
              <a:rPr lang="en-US" sz="1600" dirty="0"/>
              <a:t> &amp; </a:t>
            </a:r>
            <a:r>
              <a:rPr lang="en-US" sz="1600" dirty="0" err="1"/>
              <a:t>Mohammaed</a:t>
            </a:r>
            <a:r>
              <a:rPr lang="en-US" sz="1600" dirty="0"/>
              <a:t> Ali]</a:t>
            </a:r>
          </a:p>
          <a:p>
            <a:pPr marL="285750" indent="-285750" algn="just">
              <a:lnSpc>
                <a:spcPct val="200000"/>
              </a:lnSpc>
              <a:buFont typeface="Wingdings" panose="05000000000000000000" pitchFamily="2" charset="2"/>
              <a:buChar char="ü"/>
            </a:pPr>
            <a:r>
              <a:rPr lang="en-US" sz="1600" dirty="0"/>
              <a:t>Intuition Process – Ability to use the 6</a:t>
            </a:r>
            <a:r>
              <a:rPr lang="en-US" sz="1600" baseline="30000" dirty="0"/>
              <a:t>th</a:t>
            </a:r>
            <a:r>
              <a:rPr lang="en-US" sz="1600" dirty="0"/>
              <a:t> sense</a:t>
            </a:r>
          </a:p>
          <a:p>
            <a:pPr marL="285750" indent="-285750" algn="just">
              <a:lnSpc>
                <a:spcPct val="200000"/>
              </a:lnSpc>
              <a:buFont typeface="Wingdings" panose="05000000000000000000" pitchFamily="2" charset="2"/>
              <a:buChar char="ü"/>
            </a:pPr>
            <a:r>
              <a:rPr lang="en-US" sz="1600" dirty="0"/>
              <a:t>Will Power games</a:t>
            </a:r>
          </a:p>
          <a:p>
            <a:pPr marL="285750" indent="-285750" algn="just">
              <a:lnSpc>
                <a:spcPct val="200000"/>
              </a:lnSpc>
              <a:buFont typeface="Wingdings" panose="05000000000000000000" pitchFamily="2" charset="2"/>
              <a:buChar char="ü"/>
            </a:pPr>
            <a:r>
              <a:rPr lang="en-US" sz="1600" dirty="0"/>
              <a:t>Do not fall in your own eyes</a:t>
            </a:r>
          </a:p>
          <a:p>
            <a:pPr marL="285750" indent="-285750" algn="just">
              <a:lnSpc>
                <a:spcPct val="200000"/>
              </a:lnSpc>
              <a:buFont typeface="Wingdings" panose="05000000000000000000" pitchFamily="2" charset="2"/>
              <a:buChar char="ü"/>
            </a:pPr>
            <a:r>
              <a:rPr lang="en-US" sz="1600" dirty="0"/>
              <a:t>Belief in the beginning of the journey defines the journey. Do not take the eyes of the goal.</a:t>
            </a:r>
          </a:p>
        </p:txBody>
      </p:sp>
    </p:spTree>
    <p:extLst>
      <p:ext uri="{BB962C8B-B14F-4D97-AF65-F5344CB8AC3E}">
        <p14:creationId xmlns:p14="http://schemas.microsoft.com/office/powerpoint/2010/main" val="75004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4580878" y="630074"/>
            <a:ext cx="3030244" cy="461665"/>
          </a:xfrm>
          <a:prstGeom prst="rect">
            <a:avLst/>
          </a:prstGeom>
          <a:noFill/>
        </p:spPr>
        <p:txBody>
          <a:bodyPr wrap="square" rtlCol="0">
            <a:spAutoFit/>
          </a:bodyPr>
          <a:lstStyle/>
          <a:p>
            <a:r>
              <a:rPr lang="en-IN" sz="2400" dirty="0"/>
              <a:t>Divine States</a:t>
            </a:r>
          </a:p>
        </p:txBody>
      </p:sp>
      <p:sp>
        <p:nvSpPr>
          <p:cNvPr id="4" name="TextBox 3">
            <a:extLst>
              <a:ext uri="{FF2B5EF4-FFF2-40B4-BE49-F238E27FC236}">
                <a16:creationId xmlns:a16="http://schemas.microsoft.com/office/drawing/2014/main" id="{40645570-8741-46C7-B2C5-7DF9486DABE3}"/>
              </a:ext>
            </a:extLst>
          </p:cNvPr>
          <p:cNvSpPr txBox="1"/>
          <p:nvPr/>
        </p:nvSpPr>
        <p:spPr>
          <a:xfrm>
            <a:off x="426128" y="1403272"/>
            <a:ext cx="10533354" cy="4455322"/>
          </a:xfrm>
          <a:prstGeom prst="rect">
            <a:avLst/>
          </a:prstGeom>
          <a:noFill/>
        </p:spPr>
        <p:txBody>
          <a:bodyPr wrap="square" rtlCol="0" anchor="ctr">
            <a:spAutoFit/>
          </a:bodyPr>
          <a:lstStyle/>
          <a:p>
            <a:pPr algn="just">
              <a:lnSpc>
                <a:spcPct val="200000"/>
              </a:lnSpc>
            </a:pPr>
            <a:r>
              <a:rPr lang="en-US" sz="1600" dirty="0"/>
              <a:t>When Man continues to expand his possibilities of his mind it reaches or experiences a state called Divine state where he/she feels absolute bliss and everlasting happiness. Lets see the characteristics of Divine.</a:t>
            </a:r>
          </a:p>
          <a:p>
            <a:pPr marL="285750" indent="-285750" algn="just">
              <a:lnSpc>
                <a:spcPct val="200000"/>
              </a:lnSpc>
              <a:buFont typeface="Wingdings" panose="05000000000000000000" pitchFamily="2" charset="2"/>
              <a:buChar char="Ø"/>
            </a:pPr>
            <a:r>
              <a:rPr lang="en-US" sz="1600" dirty="0"/>
              <a:t>Is beyond the Cause and effect system [Karmic Cycle]</a:t>
            </a:r>
          </a:p>
          <a:p>
            <a:pPr marL="285750" indent="-285750" algn="just">
              <a:lnSpc>
                <a:spcPct val="200000"/>
              </a:lnSpc>
              <a:buFont typeface="Wingdings" panose="05000000000000000000" pitchFamily="2" charset="2"/>
              <a:buChar char="Ø"/>
            </a:pPr>
            <a:r>
              <a:rPr lang="en-US" sz="1600" dirty="0"/>
              <a:t>Seed of all intelligence</a:t>
            </a:r>
          </a:p>
          <a:p>
            <a:pPr marL="285750" indent="-285750" algn="just">
              <a:lnSpc>
                <a:spcPct val="200000"/>
              </a:lnSpc>
              <a:buFont typeface="Wingdings" panose="05000000000000000000" pitchFamily="2" charset="2"/>
              <a:buChar char="Ø"/>
            </a:pPr>
            <a:r>
              <a:rPr lang="en-US" sz="1600" dirty="0"/>
              <a:t>Beyond time and space</a:t>
            </a:r>
          </a:p>
          <a:p>
            <a:pPr marL="285750" indent="-285750" algn="just">
              <a:lnSpc>
                <a:spcPct val="200000"/>
              </a:lnSpc>
              <a:buFont typeface="Wingdings" panose="05000000000000000000" pitchFamily="2" charset="2"/>
              <a:buChar char="Ø"/>
            </a:pPr>
            <a:r>
              <a:rPr lang="en-US" sz="1600" dirty="0"/>
              <a:t>Changeless substratum of all that is changing</a:t>
            </a:r>
          </a:p>
          <a:p>
            <a:pPr marL="285750" indent="-285750" algn="just">
              <a:lnSpc>
                <a:spcPct val="200000"/>
              </a:lnSpc>
              <a:buFont typeface="Wingdings" panose="05000000000000000000" pitchFamily="2" charset="2"/>
              <a:buChar char="Ø"/>
            </a:pPr>
            <a:r>
              <a:rPr lang="en-US" sz="1600" dirty="0"/>
              <a:t>Water wets it not, Air moves it not, Fire burns it not – It is beyond the 5 elements of nature</a:t>
            </a:r>
          </a:p>
          <a:p>
            <a:pPr marL="285750" indent="-285750" algn="just">
              <a:lnSpc>
                <a:spcPct val="200000"/>
              </a:lnSpc>
              <a:buFont typeface="Wingdings" panose="05000000000000000000" pitchFamily="2" charset="2"/>
              <a:buChar char="Ø"/>
            </a:pPr>
            <a:r>
              <a:rPr lang="en-US" sz="1600" dirty="0"/>
              <a:t>In the presence of which we operate and in the absence of which we cease to exist</a:t>
            </a:r>
          </a:p>
          <a:p>
            <a:pPr marL="285750" indent="-285750" algn="just">
              <a:lnSpc>
                <a:spcPct val="200000"/>
              </a:lnSpc>
              <a:buFont typeface="Wingdings" panose="05000000000000000000" pitchFamily="2" charset="2"/>
              <a:buChar char="Ø"/>
            </a:pPr>
            <a:r>
              <a:rPr lang="en-US" sz="1600" dirty="0"/>
              <a:t>It cannot be created nor destroyed – Just like Energy.</a:t>
            </a:r>
          </a:p>
        </p:txBody>
      </p:sp>
    </p:spTree>
    <p:extLst>
      <p:ext uri="{BB962C8B-B14F-4D97-AF65-F5344CB8AC3E}">
        <p14:creationId xmlns:p14="http://schemas.microsoft.com/office/powerpoint/2010/main" val="117348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1899821" y="585929"/>
            <a:ext cx="7332215" cy="461665"/>
          </a:xfrm>
          <a:prstGeom prst="rect">
            <a:avLst/>
          </a:prstGeom>
          <a:noFill/>
        </p:spPr>
        <p:txBody>
          <a:bodyPr wrap="square" rtlCol="0">
            <a:spAutoFit/>
          </a:bodyPr>
          <a:lstStyle/>
          <a:p>
            <a:r>
              <a:rPr lang="en-IN" sz="2400" dirty="0"/>
              <a:t>Transformation of Divine Energy into Various Life forms</a:t>
            </a:r>
          </a:p>
        </p:txBody>
      </p:sp>
      <p:sp>
        <p:nvSpPr>
          <p:cNvPr id="4" name="TextBox 3">
            <a:extLst>
              <a:ext uri="{FF2B5EF4-FFF2-40B4-BE49-F238E27FC236}">
                <a16:creationId xmlns:a16="http://schemas.microsoft.com/office/drawing/2014/main" id="{40645570-8741-46C7-B2C5-7DF9486DABE3}"/>
              </a:ext>
            </a:extLst>
          </p:cNvPr>
          <p:cNvSpPr txBox="1"/>
          <p:nvPr/>
        </p:nvSpPr>
        <p:spPr>
          <a:xfrm>
            <a:off x="1339050" y="1627037"/>
            <a:ext cx="9513900" cy="2977995"/>
          </a:xfrm>
          <a:prstGeom prst="rect">
            <a:avLst/>
          </a:prstGeom>
          <a:noFill/>
        </p:spPr>
        <p:txBody>
          <a:bodyPr wrap="square" rtlCol="0" anchor="ctr">
            <a:spAutoFit/>
          </a:bodyPr>
          <a:lstStyle/>
          <a:p>
            <a:pPr marL="285750" indent="-285750" algn="just">
              <a:lnSpc>
                <a:spcPct val="200000"/>
              </a:lnSpc>
              <a:buFont typeface="Wingdings" panose="05000000000000000000" pitchFamily="2" charset="2"/>
              <a:buChar char="v"/>
            </a:pPr>
            <a:r>
              <a:rPr lang="en-US" sz="1600" dirty="0"/>
              <a:t>One Sense		-	Plant</a:t>
            </a:r>
          </a:p>
          <a:p>
            <a:pPr marL="285750" indent="-285750" algn="just">
              <a:lnSpc>
                <a:spcPct val="200000"/>
              </a:lnSpc>
              <a:buFont typeface="Wingdings" panose="05000000000000000000" pitchFamily="2" charset="2"/>
              <a:buChar char="v"/>
            </a:pPr>
            <a:r>
              <a:rPr lang="en-US" sz="1600" dirty="0"/>
              <a:t>Two Sense		-	Worms</a:t>
            </a:r>
          </a:p>
          <a:p>
            <a:pPr marL="285750" indent="-285750" algn="just">
              <a:lnSpc>
                <a:spcPct val="200000"/>
              </a:lnSpc>
              <a:buFont typeface="Wingdings" panose="05000000000000000000" pitchFamily="2" charset="2"/>
              <a:buChar char="v"/>
            </a:pPr>
            <a:r>
              <a:rPr lang="en-US" sz="1600" dirty="0"/>
              <a:t>Three Sense		-	Ant, Bees</a:t>
            </a:r>
          </a:p>
          <a:p>
            <a:pPr marL="285750" indent="-285750" algn="just">
              <a:lnSpc>
                <a:spcPct val="200000"/>
              </a:lnSpc>
              <a:buFont typeface="Wingdings" panose="05000000000000000000" pitchFamily="2" charset="2"/>
              <a:buChar char="v"/>
            </a:pPr>
            <a:r>
              <a:rPr lang="en-US" sz="1600" dirty="0"/>
              <a:t>Four Sense		-	Reptiles</a:t>
            </a:r>
          </a:p>
          <a:p>
            <a:pPr marL="285750" indent="-285750" algn="just">
              <a:lnSpc>
                <a:spcPct val="200000"/>
              </a:lnSpc>
              <a:buFont typeface="Wingdings" panose="05000000000000000000" pitchFamily="2" charset="2"/>
              <a:buChar char="v"/>
            </a:pPr>
            <a:r>
              <a:rPr lang="en-US" sz="1600" dirty="0"/>
              <a:t>Five Sense 		-	Animals</a:t>
            </a:r>
          </a:p>
          <a:p>
            <a:pPr marL="285750" indent="-285750" algn="just">
              <a:lnSpc>
                <a:spcPct val="200000"/>
              </a:lnSpc>
              <a:buFont typeface="Wingdings" panose="05000000000000000000" pitchFamily="2" charset="2"/>
              <a:buChar char="v"/>
            </a:pPr>
            <a:r>
              <a:rPr lang="en-US" sz="1600" dirty="0"/>
              <a:t>Six Sense		-	Man</a:t>
            </a:r>
          </a:p>
        </p:txBody>
      </p:sp>
    </p:spTree>
    <p:extLst>
      <p:ext uri="{BB962C8B-B14F-4D97-AF65-F5344CB8AC3E}">
        <p14:creationId xmlns:p14="http://schemas.microsoft.com/office/powerpoint/2010/main" val="354142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B44E9-0091-4867-9BCD-CB4889F4E209}"/>
              </a:ext>
            </a:extLst>
          </p:cNvPr>
          <p:cNvSpPr txBox="1"/>
          <p:nvPr/>
        </p:nvSpPr>
        <p:spPr>
          <a:xfrm>
            <a:off x="4868293" y="3169331"/>
            <a:ext cx="2455415" cy="769441"/>
          </a:xfrm>
          <a:prstGeom prst="rect">
            <a:avLst/>
          </a:prstGeom>
          <a:noFill/>
        </p:spPr>
        <p:txBody>
          <a:bodyPr wrap="square" rtlCol="0">
            <a:spAutoFit/>
          </a:bodyPr>
          <a:lstStyle/>
          <a:p>
            <a:r>
              <a:rPr lang="en-IN" sz="4400" dirty="0"/>
              <a:t>The End</a:t>
            </a:r>
          </a:p>
        </p:txBody>
      </p:sp>
    </p:spTree>
    <p:extLst>
      <p:ext uri="{BB962C8B-B14F-4D97-AF65-F5344CB8AC3E}">
        <p14:creationId xmlns:p14="http://schemas.microsoft.com/office/powerpoint/2010/main" val="33601374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docProps/app.xml><?xml version="1.0" encoding="utf-8"?>
<Properties xmlns="http://schemas.openxmlformats.org/officeDocument/2006/extended-properties" xmlns:vt="http://schemas.openxmlformats.org/officeDocument/2006/docPropsVTypes">
  <Template>Depth</Template>
  <TotalTime>788</TotalTime>
  <Words>658</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 Ram</dc:creator>
  <cp:lastModifiedBy>Reshma Ram</cp:lastModifiedBy>
  <cp:revision>12</cp:revision>
  <dcterms:created xsi:type="dcterms:W3CDTF">2021-08-04T05:02:02Z</dcterms:created>
  <dcterms:modified xsi:type="dcterms:W3CDTF">2022-01-27T07:11:38Z</dcterms:modified>
</cp:coreProperties>
</file>