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6858000" cx="9144000"/>
  <p:notesSz cx="6858000" cy="9144000"/>
  <p:embeddedFontLst>
    <p:embeddedFont>
      <p:font typeface="Helvetica Neue"/>
      <p:regular r:id="rId39"/>
      <p:bold r:id="rId40"/>
      <p:italic r:id="rId41"/>
      <p:boldItalic r:id="rId42"/>
    </p:embeddedFont>
    <p:embeddedFont>
      <p:font typeface="Gill Sans"/>
      <p:regular r:id="rId43"/>
      <p:bold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jVklcPeEpGvLsQdjqlDf/rc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GillSans-bold.fntdata"/><Relationship Id="rId43" Type="http://schemas.openxmlformats.org/officeDocument/2006/relationships/font" Target="fonts/GillSans-regular.fntdata"/><Relationship Id="rId46" Type="http://schemas.openxmlformats.org/officeDocument/2006/relationships/font" Target="fonts/SourceSansPro-bold.fntdata"/><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SourceSansPro-boldItalic.fntdata"/><Relationship Id="rId47" Type="http://schemas.openxmlformats.org/officeDocument/2006/relationships/font" Target="fonts/SourceSansPro-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HelveticaNeue-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47" name="Google Shape;3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77" name="Google Shape;3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01" name="Google Shape;40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4" name="Google Shape;4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23" name="Google Shape;4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51" name="Google Shape;4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1" name="Google Shape;4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4" name="Google Shape;47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17" name="Google Shape;51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27" name="Google Shape;5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40" name="Google Shape;5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5" name="Google Shape;56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74" name="Google Shape;5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2" name="Google Shape;58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57" name="Google Shape;2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1"/>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ine title, 1 column">
  <p:cSld name="2 line title, 1 column">
    <p:spTree>
      <p:nvGrpSpPr>
        <p:cNvPr id="84" name="Shape 84"/>
        <p:cNvGrpSpPr/>
        <p:nvPr/>
      </p:nvGrpSpPr>
      <p:grpSpPr>
        <a:xfrm>
          <a:off x="0" y="0"/>
          <a:ext cx="0" cy="0"/>
          <a:chOff x="0" y="0"/>
          <a:chExt cx="0" cy="0"/>
        </a:xfrm>
      </p:grpSpPr>
      <p:sp>
        <p:nvSpPr>
          <p:cNvPr id="85" name="Google Shape;85;p62"/>
          <p:cNvSpPr/>
          <p:nvPr/>
        </p:nvSpPr>
        <p:spPr>
          <a:xfrm>
            <a:off x="0" y="0"/>
            <a:ext cx="9144000" cy="584200"/>
          </a:xfrm>
          <a:prstGeom prst="rect">
            <a:avLst/>
          </a:prstGeom>
          <a:solidFill>
            <a:schemeClr val="accent1"/>
          </a:solidFill>
          <a:ln>
            <a:noFill/>
          </a:ln>
          <a:effectLst>
            <a:outerShdw sx="1000" rotWithShape="0" algn="tl"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FFFFFF"/>
              </a:solidFill>
              <a:latin typeface="Verdana"/>
              <a:ea typeface="Verdana"/>
              <a:cs typeface="Verdana"/>
              <a:sym typeface="Verdana"/>
            </a:endParaRPr>
          </a:p>
        </p:txBody>
      </p:sp>
      <p:sp>
        <p:nvSpPr>
          <p:cNvPr id="86" name="Google Shape;86;p62"/>
          <p:cNvSpPr txBox="1"/>
          <p:nvPr>
            <p:ph idx="1" type="body"/>
          </p:nvPr>
        </p:nvSpPr>
        <p:spPr>
          <a:xfrm>
            <a:off x="475488" y="685800"/>
            <a:ext cx="7848600" cy="1600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2"/>
              </a:buClr>
              <a:buSzPts val="3200"/>
              <a:buNone/>
              <a:defRPr b="0" i="0" sz="3200">
                <a:solidFill>
                  <a:schemeClr val="dk2"/>
                </a:solidFill>
                <a:latin typeface="Calibri"/>
                <a:ea typeface="Calibri"/>
                <a:cs typeface="Calibri"/>
                <a:sym typeface="Calibri"/>
              </a:defRPr>
            </a:lvl1pPr>
            <a:lvl2pPr indent="-342900" lvl="1" marL="914400" algn="l">
              <a:lnSpc>
                <a:spcPct val="90000"/>
              </a:lnSpc>
              <a:spcBef>
                <a:spcPts val="375"/>
              </a:spcBef>
              <a:spcAft>
                <a:spcPts val="0"/>
              </a:spcAft>
              <a:buClr>
                <a:schemeClr val="dk2"/>
              </a:buClr>
              <a:buSzPts val="1800"/>
              <a:buFont typeface="Merriweather Sans"/>
              <a:buChar char="&gt;"/>
              <a:defRPr>
                <a:solidFill>
                  <a:schemeClr val="dk2"/>
                </a:solidFill>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solidFill>
                  <a:srgbClr val="888888"/>
                </a:solidFill>
              </a:defRPr>
            </a:lvl1pPr>
            <a:lvl2pPr indent="0" lvl="1" marL="0" algn="ctr">
              <a:spcBef>
                <a:spcPts val="0"/>
              </a:spcBef>
              <a:spcAft>
                <a:spcPts val="0"/>
              </a:spcAft>
              <a:buNone/>
              <a:defRPr>
                <a:solidFill>
                  <a:srgbClr val="888888"/>
                </a:solidFill>
              </a:defRPr>
            </a:lvl2pPr>
            <a:lvl3pPr indent="0" lvl="2" marL="0" algn="ctr">
              <a:spcBef>
                <a:spcPts val="0"/>
              </a:spcBef>
              <a:spcAft>
                <a:spcPts val="0"/>
              </a:spcAft>
              <a:buNone/>
              <a:defRPr>
                <a:solidFill>
                  <a:srgbClr val="888888"/>
                </a:solidFill>
              </a:defRPr>
            </a:lvl3pPr>
            <a:lvl4pPr indent="0" lvl="3" marL="0" algn="ctr">
              <a:spcBef>
                <a:spcPts val="0"/>
              </a:spcBef>
              <a:spcAft>
                <a:spcPts val="0"/>
              </a:spcAft>
              <a:buNone/>
              <a:defRPr>
                <a:solidFill>
                  <a:srgbClr val="888888"/>
                </a:solidFill>
              </a:defRPr>
            </a:lvl4pPr>
            <a:lvl5pPr indent="0" lvl="4" marL="0" algn="ctr">
              <a:spcBef>
                <a:spcPts val="0"/>
              </a:spcBef>
              <a:spcAft>
                <a:spcPts val="0"/>
              </a:spcAft>
              <a:buNone/>
              <a:defRPr>
                <a:solidFill>
                  <a:srgbClr val="888888"/>
                </a:solidFill>
              </a:defRPr>
            </a:lvl5pPr>
            <a:lvl6pPr indent="0" lvl="5" marL="0" algn="ctr">
              <a:spcBef>
                <a:spcPts val="0"/>
              </a:spcBef>
              <a:spcAft>
                <a:spcPts val="0"/>
              </a:spcAft>
              <a:buNone/>
              <a:defRPr>
                <a:solidFill>
                  <a:srgbClr val="888888"/>
                </a:solidFill>
              </a:defRPr>
            </a:lvl6pPr>
            <a:lvl7pPr indent="0" lvl="6" marL="0" algn="ctr">
              <a:spcBef>
                <a:spcPts val="0"/>
              </a:spcBef>
              <a:spcAft>
                <a:spcPts val="0"/>
              </a:spcAft>
              <a:buNone/>
              <a:defRPr>
                <a:solidFill>
                  <a:srgbClr val="888888"/>
                </a:solidFill>
              </a:defRPr>
            </a:lvl7pPr>
            <a:lvl8pPr indent="0" lvl="7" marL="0" algn="ctr">
              <a:spcBef>
                <a:spcPts val="0"/>
              </a:spcBef>
              <a:spcAft>
                <a:spcPts val="0"/>
              </a:spcAft>
              <a:buNone/>
              <a:defRPr>
                <a:solidFill>
                  <a:srgbClr val="888888"/>
                </a:solidFill>
              </a:defRPr>
            </a:lvl8pPr>
            <a:lvl9pPr indent="0" lvl="8" marL="0" algn="ctr">
              <a:spcBef>
                <a:spcPts val="0"/>
              </a:spcBef>
              <a:spcAft>
                <a:spcPts val="0"/>
              </a:spcAft>
              <a:buNone/>
              <a:defRPr>
                <a:solidFill>
                  <a:srgbClr val="888888"/>
                </a:solidFill>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62"/>
          <p:cNvSpPr txBox="1"/>
          <p:nvPr>
            <p:ph idx="2" type="body"/>
          </p:nvPr>
        </p:nvSpPr>
        <p:spPr>
          <a:xfrm>
            <a:off x="482601" y="2311400"/>
            <a:ext cx="7823200" cy="386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Lesson White.png" id="89" name="Google Shape;89;p62"/>
          <p:cNvPicPr preferRelativeResize="0"/>
          <p:nvPr/>
        </p:nvPicPr>
        <p:blipFill rotWithShape="1">
          <a:blip r:embed="rId2">
            <a:alphaModFix/>
          </a:blip>
          <a:srcRect b="0" l="0" r="0" t="0"/>
          <a:stretch/>
        </p:blipFill>
        <p:spPr>
          <a:xfrm>
            <a:off x="8778856" y="128470"/>
            <a:ext cx="207264" cy="345441"/>
          </a:xfrm>
          <a:prstGeom prst="rect">
            <a:avLst/>
          </a:prstGeom>
          <a:noFill/>
          <a:ln>
            <a:noFill/>
          </a:ln>
        </p:spPr>
      </p:pic>
      <p:sp>
        <p:nvSpPr>
          <p:cNvPr id="90" name="Google Shape;90;p62"/>
          <p:cNvSpPr txBox="1"/>
          <p:nvPr>
            <p:ph idx="3" type="body"/>
          </p:nvPr>
        </p:nvSpPr>
        <p:spPr>
          <a:xfrm>
            <a:off x="219076" y="76200"/>
            <a:ext cx="6562725" cy="431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1600"/>
              <a:buNone/>
              <a:defRPr sz="1600">
                <a:solidFill>
                  <a:schemeClr val="lt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3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3" name="Google Shape;103;p3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Verdana"/>
                <a:ea typeface="Verdana"/>
                <a:cs typeface="Verdana"/>
                <a:sym typeface="Verdana"/>
              </a:defRPr>
            </a:lvl1pPr>
            <a:lvl2pPr indent="0" lvl="1" marL="0" marR="0" algn="l">
              <a:spcBef>
                <a:spcPts val="0"/>
              </a:spcBef>
              <a:spcAft>
                <a:spcPts val="0"/>
              </a:spcAft>
              <a:buNone/>
              <a:defRPr b="0" i="0" sz="1400" u="none" cap="none" strike="noStrike">
                <a:solidFill>
                  <a:schemeClr val="dk2"/>
                </a:solidFill>
                <a:latin typeface="Verdana"/>
                <a:ea typeface="Verdana"/>
                <a:cs typeface="Verdana"/>
                <a:sym typeface="Verdana"/>
              </a:defRPr>
            </a:lvl2pPr>
            <a:lvl3pPr indent="0" lvl="2" marL="0" marR="0" algn="l">
              <a:spcBef>
                <a:spcPts val="0"/>
              </a:spcBef>
              <a:spcAft>
                <a:spcPts val="0"/>
              </a:spcAft>
              <a:buNone/>
              <a:defRPr b="0" i="0" sz="1400" u="none" cap="none" strike="noStrike">
                <a:solidFill>
                  <a:schemeClr val="dk2"/>
                </a:solidFill>
                <a:latin typeface="Verdana"/>
                <a:ea typeface="Verdana"/>
                <a:cs typeface="Verdana"/>
                <a:sym typeface="Verdana"/>
              </a:defRPr>
            </a:lvl3pPr>
            <a:lvl4pPr indent="0" lvl="3" marL="0" marR="0" algn="l">
              <a:spcBef>
                <a:spcPts val="0"/>
              </a:spcBef>
              <a:spcAft>
                <a:spcPts val="0"/>
              </a:spcAft>
              <a:buNone/>
              <a:defRPr b="0" i="0" sz="1400" u="none" cap="none" strike="noStrike">
                <a:solidFill>
                  <a:schemeClr val="dk2"/>
                </a:solidFill>
                <a:latin typeface="Verdana"/>
                <a:ea typeface="Verdana"/>
                <a:cs typeface="Verdana"/>
                <a:sym typeface="Verdana"/>
              </a:defRPr>
            </a:lvl4pPr>
            <a:lvl5pPr indent="0" lvl="4" marL="0" marR="0" algn="l">
              <a:spcBef>
                <a:spcPts val="0"/>
              </a:spcBef>
              <a:spcAft>
                <a:spcPts val="0"/>
              </a:spcAft>
              <a:buNone/>
              <a:defRPr b="0" i="0" sz="1400" u="none" cap="none" strike="noStrike">
                <a:solidFill>
                  <a:schemeClr val="dk2"/>
                </a:solidFill>
                <a:latin typeface="Verdana"/>
                <a:ea typeface="Verdana"/>
                <a:cs typeface="Verdana"/>
                <a:sym typeface="Verdana"/>
              </a:defRPr>
            </a:lvl5pPr>
            <a:lvl6pPr indent="0" lvl="5" marL="0" marR="0" algn="l">
              <a:spcBef>
                <a:spcPts val="0"/>
              </a:spcBef>
              <a:spcAft>
                <a:spcPts val="0"/>
              </a:spcAft>
              <a:buNone/>
              <a:defRPr b="0" i="0" sz="1400" u="none" cap="none" strike="noStrike">
                <a:solidFill>
                  <a:schemeClr val="dk2"/>
                </a:solidFill>
                <a:latin typeface="Verdana"/>
                <a:ea typeface="Verdana"/>
                <a:cs typeface="Verdana"/>
                <a:sym typeface="Verdana"/>
              </a:defRPr>
            </a:lvl6pPr>
            <a:lvl7pPr indent="0" lvl="6" marL="0" marR="0" algn="l">
              <a:spcBef>
                <a:spcPts val="0"/>
              </a:spcBef>
              <a:spcAft>
                <a:spcPts val="0"/>
              </a:spcAft>
              <a:buNone/>
              <a:defRPr b="0" i="0" sz="1400" u="none" cap="none" strike="noStrike">
                <a:solidFill>
                  <a:schemeClr val="dk2"/>
                </a:solidFill>
                <a:latin typeface="Verdana"/>
                <a:ea typeface="Verdana"/>
                <a:cs typeface="Verdana"/>
                <a:sym typeface="Verdana"/>
              </a:defRPr>
            </a:lvl7pPr>
            <a:lvl8pPr indent="0" lvl="7" marL="0" marR="0" algn="l">
              <a:spcBef>
                <a:spcPts val="0"/>
              </a:spcBef>
              <a:spcAft>
                <a:spcPts val="0"/>
              </a:spcAft>
              <a:buNone/>
              <a:defRPr b="0" i="0" sz="1400" u="none" cap="none" strike="noStrike">
                <a:solidFill>
                  <a:schemeClr val="dk2"/>
                </a:solidFill>
                <a:latin typeface="Verdana"/>
                <a:ea typeface="Verdana"/>
                <a:cs typeface="Verdana"/>
                <a:sym typeface="Verdana"/>
              </a:defRPr>
            </a:lvl8pPr>
            <a:lvl9pPr indent="0" lvl="8" marL="0" marR="0" algn="l">
              <a:spcBef>
                <a:spcPts val="0"/>
              </a:spcBef>
              <a:spcAft>
                <a:spcPts val="0"/>
              </a:spcAft>
              <a:buNone/>
              <a:defRPr b="0" i="0" sz="1400" u="none" cap="none" strike="noStrike">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6" name="Shape 106"/>
        <p:cNvGrpSpPr/>
        <p:nvPr/>
      </p:nvGrpSpPr>
      <p:grpSpPr>
        <a:xfrm>
          <a:off x="0" y="0"/>
          <a:ext cx="0" cy="0"/>
          <a:chOff x="0" y="0"/>
          <a:chExt cx="0" cy="0"/>
        </a:xfrm>
      </p:grpSpPr>
      <p:sp>
        <p:nvSpPr>
          <p:cNvPr id="107" name="Google Shape;107;p37"/>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08" name="Google Shape;108;p37"/>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09" name="Google Shape;109;p37"/>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10" name="Google Shape;110;p37"/>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11" name="Google Shape;111;p37"/>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7"/>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13" name="Google Shape;113;p37"/>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7"/>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7"/>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Verdana"/>
                <a:ea typeface="Verdana"/>
                <a:cs typeface="Verdana"/>
                <a:sym typeface="Verdana"/>
              </a:defRPr>
            </a:lvl1pPr>
            <a:lvl2pPr indent="0" lvl="1" marL="0" marR="0" algn="l">
              <a:spcBef>
                <a:spcPts val="0"/>
              </a:spcBef>
              <a:spcAft>
                <a:spcPts val="0"/>
              </a:spcAft>
              <a:buNone/>
              <a:defRPr b="0" i="0" sz="1400" u="none" cap="none" strike="noStrike">
                <a:solidFill>
                  <a:schemeClr val="dk2"/>
                </a:solidFill>
                <a:latin typeface="Verdana"/>
                <a:ea typeface="Verdana"/>
                <a:cs typeface="Verdana"/>
                <a:sym typeface="Verdana"/>
              </a:defRPr>
            </a:lvl2pPr>
            <a:lvl3pPr indent="0" lvl="2" marL="0" marR="0" algn="l">
              <a:spcBef>
                <a:spcPts val="0"/>
              </a:spcBef>
              <a:spcAft>
                <a:spcPts val="0"/>
              </a:spcAft>
              <a:buNone/>
              <a:defRPr b="0" i="0" sz="1400" u="none" cap="none" strike="noStrike">
                <a:solidFill>
                  <a:schemeClr val="dk2"/>
                </a:solidFill>
                <a:latin typeface="Verdana"/>
                <a:ea typeface="Verdana"/>
                <a:cs typeface="Verdana"/>
                <a:sym typeface="Verdana"/>
              </a:defRPr>
            </a:lvl3pPr>
            <a:lvl4pPr indent="0" lvl="3" marL="0" marR="0" algn="l">
              <a:spcBef>
                <a:spcPts val="0"/>
              </a:spcBef>
              <a:spcAft>
                <a:spcPts val="0"/>
              </a:spcAft>
              <a:buNone/>
              <a:defRPr b="0" i="0" sz="1400" u="none" cap="none" strike="noStrike">
                <a:solidFill>
                  <a:schemeClr val="dk2"/>
                </a:solidFill>
                <a:latin typeface="Verdana"/>
                <a:ea typeface="Verdana"/>
                <a:cs typeface="Verdana"/>
                <a:sym typeface="Verdana"/>
              </a:defRPr>
            </a:lvl4pPr>
            <a:lvl5pPr indent="0" lvl="4" marL="0" marR="0" algn="l">
              <a:spcBef>
                <a:spcPts val="0"/>
              </a:spcBef>
              <a:spcAft>
                <a:spcPts val="0"/>
              </a:spcAft>
              <a:buNone/>
              <a:defRPr b="0" i="0" sz="1400" u="none" cap="none" strike="noStrike">
                <a:solidFill>
                  <a:schemeClr val="dk2"/>
                </a:solidFill>
                <a:latin typeface="Verdana"/>
                <a:ea typeface="Verdana"/>
                <a:cs typeface="Verdana"/>
                <a:sym typeface="Verdana"/>
              </a:defRPr>
            </a:lvl5pPr>
            <a:lvl6pPr indent="0" lvl="5" marL="0" marR="0" algn="l">
              <a:spcBef>
                <a:spcPts val="0"/>
              </a:spcBef>
              <a:spcAft>
                <a:spcPts val="0"/>
              </a:spcAft>
              <a:buNone/>
              <a:defRPr b="0" i="0" sz="1400" u="none" cap="none" strike="noStrike">
                <a:solidFill>
                  <a:schemeClr val="dk2"/>
                </a:solidFill>
                <a:latin typeface="Verdana"/>
                <a:ea typeface="Verdana"/>
                <a:cs typeface="Verdana"/>
                <a:sym typeface="Verdana"/>
              </a:defRPr>
            </a:lvl6pPr>
            <a:lvl7pPr indent="0" lvl="6" marL="0" marR="0" algn="l">
              <a:spcBef>
                <a:spcPts val="0"/>
              </a:spcBef>
              <a:spcAft>
                <a:spcPts val="0"/>
              </a:spcAft>
              <a:buNone/>
              <a:defRPr b="0" i="0" sz="1400" u="none" cap="none" strike="noStrike">
                <a:solidFill>
                  <a:schemeClr val="dk2"/>
                </a:solidFill>
                <a:latin typeface="Verdana"/>
                <a:ea typeface="Verdana"/>
                <a:cs typeface="Verdana"/>
                <a:sym typeface="Verdana"/>
              </a:defRPr>
            </a:lvl7pPr>
            <a:lvl8pPr indent="0" lvl="7" marL="0" marR="0" algn="l">
              <a:spcBef>
                <a:spcPts val="0"/>
              </a:spcBef>
              <a:spcAft>
                <a:spcPts val="0"/>
              </a:spcAft>
              <a:buNone/>
              <a:defRPr b="0" i="0" sz="1400" u="none" cap="none" strike="noStrike">
                <a:solidFill>
                  <a:schemeClr val="dk2"/>
                </a:solidFill>
                <a:latin typeface="Verdana"/>
                <a:ea typeface="Verdana"/>
                <a:cs typeface="Verdana"/>
                <a:sym typeface="Verdana"/>
              </a:defRPr>
            </a:lvl8pPr>
            <a:lvl9pPr indent="0" lvl="8" marL="0" marR="0" algn="l">
              <a:spcBef>
                <a:spcPts val="0"/>
              </a:spcBef>
              <a:spcAft>
                <a:spcPts val="0"/>
              </a:spcAft>
              <a:buNone/>
              <a:defRPr b="0" i="0" sz="1400" u="none" cap="none" strike="noStrike">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9" name="Google Shape;119;p38"/>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0" name="Google Shape;120;p3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Verdana"/>
                <a:ea typeface="Verdana"/>
                <a:cs typeface="Verdana"/>
                <a:sym typeface="Verdana"/>
              </a:defRPr>
            </a:lvl1pPr>
            <a:lvl2pPr indent="0" lvl="1" marL="0" marR="0" algn="l">
              <a:spcBef>
                <a:spcPts val="0"/>
              </a:spcBef>
              <a:spcAft>
                <a:spcPts val="0"/>
              </a:spcAft>
              <a:buNone/>
              <a:defRPr b="0" i="0" sz="1400" u="none" cap="none" strike="noStrike">
                <a:solidFill>
                  <a:schemeClr val="dk2"/>
                </a:solidFill>
                <a:latin typeface="Verdana"/>
                <a:ea typeface="Verdana"/>
                <a:cs typeface="Verdana"/>
                <a:sym typeface="Verdana"/>
              </a:defRPr>
            </a:lvl2pPr>
            <a:lvl3pPr indent="0" lvl="2" marL="0" marR="0" algn="l">
              <a:spcBef>
                <a:spcPts val="0"/>
              </a:spcBef>
              <a:spcAft>
                <a:spcPts val="0"/>
              </a:spcAft>
              <a:buNone/>
              <a:defRPr b="0" i="0" sz="1400" u="none" cap="none" strike="noStrike">
                <a:solidFill>
                  <a:schemeClr val="dk2"/>
                </a:solidFill>
                <a:latin typeface="Verdana"/>
                <a:ea typeface="Verdana"/>
                <a:cs typeface="Verdana"/>
                <a:sym typeface="Verdana"/>
              </a:defRPr>
            </a:lvl3pPr>
            <a:lvl4pPr indent="0" lvl="3" marL="0" marR="0" algn="l">
              <a:spcBef>
                <a:spcPts val="0"/>
              </a:spcBef>
              <a:spcAft>
                <a:spcPts val="0"/>
              </a:spcAft>
              <a:buNone/>
              <a:defRPr b="0" i="0" sz="1400" u="none" cap="none" strike="noStrike">
                <a:solidFill>
                  <a:schemeClr val="dk2"/>
                </a:solidFill>
                <a:latin typeface="Verdana"/>
                <a:ea typeface="Verdana"/>
                <a:cs typeface="Verdana"/>
                <a:sym typeface="Verdana"/>
              </a:defRPr>
            </a:lvl4pPr>
            <a:lvl5pPr indent="0" lvl="4" marL="0" marR="0" algn="l">
              <a:spcBef>
                <a:spcPts val="0"/>
              </a:spcBef>
              <a:spcAft>
                <a:spcPts val="0"/>
              </a:spcAft>
              <a:buNone/>
              <a:defRPr b="0" i="0" sz="1400" u="none" cap="none" strike="noStrike">
                <a:solidFill>
                  <a:schemeClr val="dk2"/>
                </a:solidFill>
                <a:latin typeface="Verdana"/>
                <a:ea typeface="Verdana"/>
                <a:cs typeface="Verdana"/>
                <a:sym typeface="Verdana"/>
              </a:defRPr>
            </a:lvl5pPr>
            <a:lvl6pPr indent="0" lvl="5" marL="0" marR="0" algn="l">
              <a:spcBef>
                <a:spcPts val="0"/>
              </a:spcBef>
              <a:spcAft>
                <a:spcPts val="0"/>
              </a:spcAft>
              <a:buNone/>
              <a:defRPr b="0" i="0" sz="1400" u="none" cap="none" strike="noStrike">
                <a:solidFill>
                  <a:schemeClr val="dk2"/>
                </a:solidFill>
                <a:latin typeface="Verdana"/>
                <a:ea typeface="Verdana"/>
                <a:cs typeface="Verdana"/>
                <a:sym typeface="Verdana"/>
              </a:defRPr>
            </a:lvl6pPr>
            <a:lvl7pPr indent="0" lvl="6" marL="0" marR="0" algn="l">
              <a:spcBef>
                <a:spcPts val="0"/>
              </a:spcBef>
              <a:spcAft>
                <a:spcPts val="0"/>
              </a:spcAft>
              <a:buNone/>
              <a:defRPr b="0" i="0" sz="1400" u="none" cap="none" strike="noStrike">
                <a:solidFill>
                  <a:schemeClr val="dk2"/>
                </a:solidFill>
                <a:latin typeface="Verdana"/>
                <a:ea typeface="Verdana"/>
                <a:cs typeface="Verdana"/>
                <a:sym typeface="Verdana"/>
              </a:defRPr>
            </a:lvl7pPr>
            <a:lvl8pPr indent="0" lvl="7" marL="0" marR="0" algn="l">
              <a:spcBef>
                <a:spcPts val="0"/>
              </a:spcBef>
              <a:spcAft>
                <a:spcPts val="0"/>
              </a:spcAft>
              <a:buNone/>
              <a:defRPr b="0" i="0" sz="1400" u="none" cap="none" strike="noStrike">
                <a:solidFill>
                  <a:schemeClr val="dk2"/>
                </a:solidFill>
                <a:latin typeface="Verdana"/>
                <a:ea typeface="Verdana"/>
                <a:cs typeface="Verdana"/>
                <a:sym typeface="Verdana"/>
              </a:defRPr>
            </a:lvl8pPr>
            <a:lvl9pPr indent="0" lvl="8" marL="0" marR="0" algn="l">
              <a:spcBef>
                <a:spcPts val="0"/>
              </a:spcBef>
              <a:spcAft>
                <a:spcPts val="0"/>
              </a:spcAft>
              <a:buNone/>
              <a:defRPr b="0" i="0" sz="1400" u="none" cap="none" strike="noStrike">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23" name="Shape 123"/>
        <p:cNvGrpSpPr/>
        <p:nvPr/>
      </p:nvGrpSpPr>
      <p:grpSpPr>
        <a:xfrm>
          <a:off x="0" y="0"/>
          <a:ext cx="0" cy="0"/>
          <a:chOff x="0" y="0"/>
          <a:chExt cx="0" cy="0"/>
        </a:xfrm>
      </p:grpSpPr>
      <p:sp>
        <p:nvSpPr>
          <p:cNvPr id="124" name="Google Shape;124;p41"/>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5" name="Google Shape;125;p41"/>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26" name="Google Shape;126;p41"/>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1"/>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41"/>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1"/>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1"/>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Verdana"/>
                <a:ea typeface="Verdana"/>
                <a:cs typeface="Verdana"/>
                <a:sym typeface="Verdana"/>
              </a:defRPr>
            </a:lvl1pPr>
            <a:lvl2pPr indent="0" lvl="1" marL="0" marR="0" algn="l">
              <a:spcBef>
                <a:spcPts val="0"/>
              </a:spcBef>
              <a:spcAft>
                <a:spcPts val="0"/>
              </a:spcAft>
              <a:buNone/>
              <a:defRPr sz="1400">
                <a:solidFill>
                  <a:schemeClr val="lt2"/>
                </a:solidFill>
                <a:latin typeface="Verdana"/>
                <a:ea typeface="Verdana"/>
                <a:cs typeface="Verdana"/>
                <a:sym typeface="Verdana"/>
              </a:defRPr>
            </a:lvl2pPr>
            <a:lvl3pPr indent="0" lvl="2" marL="0" marR="0" algn="l">
              <a:spcBef>
                <a:spcPts val="0"/>
              </a:spcBef>
              <a:spcAft>
                <a:spcPts val="0"/>
              </a:spcAft>
              <a:buNone/>
              <a:defRPr sz="1400">
                <a:solidFill>
                  <a:schemeClr val="lt2"/>
                </a:solidFill>
                <a:latin typeface="Verdana"/>
                <a:ea typeface="Verdana"/>
                <a:cs typeface="Verdana"/>
                <a:sym typeface="Verdana"/>
              </a:defRPr>
            </a:lvl3pPr>
            <a:lvl4pPr indent="0" lvl="3" marL="0" marR="0" algn="l">
              <a:spcBef>
                <a:spcPts val="0"/>
              </a:spcBef>
              <a:spcAft>
                <a:spcPts val="0"/>
              </a:spcAft>
              <a:buNone/>
              <a:defRPr sz="1400">
                <a:solidFill>
                  <a:schemeClr val="lt2"/>
                </a:solidFill>
                <a:latin typeface="Verdana"/>
                <a:ea typeface="Verdana"/>
                <a:cs typeface="Verdana"/>
                <a:sym typeface="Verdana"/>
              </a:defRPr>
            </a:lvl4pPr>
            <a:lvl5pPr indent="0" lvl="4" marL="0" marR="0" algn="l">
              <a:spcBef>
                <a:spcPts val="0"/>
              </a:spcBef>
              <a:spcAft>
                <a:spcPts val="0"/>
              </a:spcAft>
              <a:buNone/>
              <a:defRPr sz="1400">
                <a:solidFill>
                  <a:schemeClr val="lt2"/>
                </a:solidFill>
                <a:latin typeface="Verdana"/>
                <a:ea typeface="Verdana"/>
                <a:cs typeface="Verdana"/>
                <a:sym typeface="Verdana"/>
              </a:defRPr>
            </a:lvl5pPr>
            <a:lvl6pPr indent="0" lvl="5" marL="0" marR="0" algn="l">
              <a:spcBef>
                <a:spcPts val="0"/>
              </a:spcBef>
              <a:spcAft>
                <a:spcPts val="0"/>
              </a:spcAft>
              <a:buNone/>
              <a:defRPr sz="1400">
                <a:solidFill>
                  <a:schemeClr val="lt2"/>
                </a:solidFill>
                <a:latin typeface="Verdana"/>
                <a:ea typeface="Verdana"/>
                <a:cs typeface="Verdana"/>
                <a:sym typeface="Verdana"/>
              </a:defRPr>
            </a:lvl6pPr>
            <a:lvl7pPr indent="0" lvl="6" marL="0" marR="0" algn="l">
              <a:spcBef>
                <a:spcPts val="0"/>
              </a:spcBef>
              <a:spcAft>
                <a:spcPts val="0"/>
              </a:spcAft>
              <a:buNone/>
              <a:defRPr sz="1400">
                <a:solidFill>
                  <a:schemeClr val="lt2"/>
                </a:solidFill>
                <a:latin typeface="Verdana"/>
                <a:ea typeface="Verdana"/>
                <a:cs typeface="Verdana"/>
                <a:sym typeface="Verdana"/>
              </a:defRPr>
            </a:lvl7pPr>
            <a:lvl8pPr indent="0" lvl="7" marL="0" marR="0" algn="l">
              <a:spcBef>
                <a:spcPts val="0"/>
              </a:spcBef>
              <a:spcAft>
                <a:spcPts val="0"/>
              </a:spcAft>
              <a:buNone/>
              <a:defRPr sz="1400">
                <a:solidFill>
                  <a:schemeClr val="lt2"/>
                </a:solidFill>
                <a:latin typeface="Verdana"/>
                <a:ea typeface="Verdana"/>
                <a:cs typeface="Verdana"/>
                <a:sym typeface="Verdana"/>
              </a:defRPr>
            </a:lvl8pPr>
            <a:lvl9pPr indent="0" lvl="8" marL="0" marR="0" algn="l">
              <a:spcBef>
                <a:spcPts val="0"/>
              </a:spcBef>
              <a:spcAft>
                <a:spcPts val="0"/>
              </a:spcAft>
              <a:buNone/>
              <a:defRPr sz="1400">
                <a:solidFill>
                  <a:schemeClr val="lt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1" name="Shape 131"/>
        <p:cNvGrpSpPr/>
        <p:nvPr/>
      </p:nvGrpSpPr>
      <p:grpSpPr>
        <a:xfrm>
          <a:off x="0" y="0"/>
          <a:ext cx="0" cy="0"/>
          <a:chOff x="0" y="0"/>
          <a:chExt cx="0" cy="0"/>
        </a:xfrm>
      </p:grpSpPr>
      <p:sp>
        <p:nvSpPr>
          <p:cNvPr id="132" name="Google Shape;132;p42"/>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2"/>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4" name="Google Shape;134;p42"/>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5" name="Google Shape;135;p42"/>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6" name="Google Shape;136;p42"/>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7" name="Google Shape;137;p4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4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42" name="Google Shape;142;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6" name="Shape 146"/>
        <p:cNvGrpSpPr/>
        <p:nvPr/>
      </p:nvGrpSpPr>
      <p:grpSpPr>
        <a:xfrm>
          <a:off x="0" y="0"/>
          <a:ext cx="0" cy="0"/>
          <a:chOff x="0" y="0"/>
          <a:chExt cx="0" cy="0"/>
        </a:xfrm>
      </p:grpSpPr>
      <p:cxnSp>
        <p:nvCxnSpPr>
          <p:cNvPr id="147" name="Google Shape;147;p44"/>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148" name="Google Shape;148;p44"/>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49" name="Google Shape;149;p4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2" name="Shape 152"/>
        <p:cNvGrpSpPr/>
        <p:nvPr/>
      </p:nvGrpSpPr>
      <p:grpSpPr>
        <a:xfrm>
          <a:off x="0" y="0"/>
          <a:ext cx="0" cy="0"/>
          <a:chOff x="0" y="0"/>
          <a:chExt cx="0" cy="0"/>
        </a:xfrm>
      </p:grpSpPr>
      <p:cxnSp>
        <p:nvCxnSpPr>
          <p:cNvPr id="153" name="Google Shape;153;p45"/>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54" name="Google Shape;154;p45"/>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155" name="Google Shape;155;p45"/>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56" name="Google Shape;156;p45"/>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5"/>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58" name="Google Shape;158;p45"/>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59" name="Google Shape;159;p45"/>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162" name="Shape 162"/>
        <p:cNvGrpSpPr/>
        <p:nvPr/>
      </p:nvGrpSpPr>
      <p:grpSpPr>
        <a:xfrm>
          <a:off x="0" y="0"/>
          <a:ext cx="0" cy="0"/>
          <a:chOff x="0" y="0"/>
          <a:chExt cx="0" cy="0"/>
        </a:xfrm>
      </p:grpSpPr>
      <p:cxnSp>
        <p:nvCxnSpPr>
          <p:cNvPr id="163" name="Google Shape;163;p46"/>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164" name="Google Shape;164;p46"/>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65" name="Google Shape;165;p46"/>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66" name="Google Shape;166;p46"/>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6"/>
          <p:cNvSpPr/>
          <p:nvPr>
            <p:ph idx="2" type="pic"/>
          </p:nvPr>
        </p:nvSpPr>
        <p:spPr>
          <a:xfrm>
            <a:off x="457200" y="1905000"/>
            <a:ext cx="8229600" cy="4270248"/>
          </a:xfrm>
          <a:prstGeom prst="rect">
            <a:avLst/>
          </a:prstGeom>
          <a:solidFill>
            <a:srgbClr val="BABABA"/>
          </a:solidFill>
          <a:ln>
            <a:noFill/>
          </a:ln>
        </p:spPr>
      </p:sp>
      <p:sp>
        <p:nvSpPr>
          <p:cNvPr id="168" name="Google Shape;168;p46"/>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4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lt2"/>
                </a:solidFill>
                <a:latin typeface="Verdana"/>
                <a:ea typeface="Verdana"/>
                <a:cs typeface="Verdana"/>
                <a:sym typeface="Verdana"/>
              </a:defRPr>
            </a:lvl1pPr>
            <a:lvl2pPr indent="0" lvl="1" marL="0" marR="0" algn="l">
              <a:spcBef>
                <a:spcPts val="0"/>
              </a:spcBef>
              <a:spcAft>
                <a:spcPts val="0"/>
              </a:spcAft>
              <a:buNone/>
              <a:defRPr sz="1400">
                <a:solidFill>
                  <a:schemeClr val="lt2"/>
                </a:solidFill>
                <a:latin typeface="Verdana"/>
                <a:ea typeface="Verdana"/>
                <a:cs typeface="Verdana"/>
                <a:sym typeface="Verdana"/>
              </a:defRPr>
            </a:lvl2pPr>
            <a:lvl3pPr indent="0" lvl="2" marL="0" marR="0" algn="l">
              <a:spcBef>
                <a:spcPts val="0"/>
              </a:spcBef>
              <a:spcAft>
                <a:spcPts val="0"/>
              </a:spcAft>
              <a:buNone/>
              <a:defRPr sz="1400">
                <a:solidFill>
                  <a:schemeClr val="lt2"/>
                </a:solidFill>
                <a:latin typeface="Verdana"/>
                <a:ea typeface="Verdana"/>
                <a:cs typeface="Verdana"/>
                <a:sym typeface="Verdana"/>
              </a:defRPr>
            </a:lvl3pPr>
            <a:lvl4pPr indent="0" lvl="3" marL="0" marR="0" algn="l">
              <a:spcBef>
                <a:spcPts val="0"/>
              </a:spcBef>
              <a:spcAft>
                <a:spcPts val="0"/>
              </a:spcAft>
              <a:buNone/>
              <a:defRPr sz="1400">
                <a:solidFill>
                  <a:schemeClr val="lt2"/>
                </a:solidFill>
                <a:latin typeface="Verdana"/>
                <a:ea typeface="Verdana"/>
                <a:cs typeface="Verdana"/>
                <a:sym typeface="Verdana"/>
              </a:defRPr>
            </a:lvl4pPr>
            <a:lvl5pPr indent="0" lvl="4" marL="0" marR="0" algn="l">
              <a:spcBef>
                <a:spcPts val="0"/>
              </a:spcBef>
              <a:spcAft>
                <a:spcPts val="0"/>
              </a:spcAft>
              <a:buNone/>
              <a:defRPr sz="1400">
                <a:solidFill>
                  <a:schemeClr val="lt2"/>
                </a:solidFill>
                <a:latin typeface="Verdana"/>
                <a:ea typeface="Verdana"/>
                <a:cs typeface="Verdana"/>
                <a:sym typeface="Verdana"/>
              </a:defRPr>
            </a:lvl5pPr>
            <a:lvl6pPr indent="0" lvl="5" marL="0" marR="0" algn="l">
              <a:spcBef>
                <a:spcPts val="0"/>
              </a:spcBef>
              <a:spcAft>
                <a:spcPts val="0"/>
              </a:spcAft>
              <a:buNone/>
              <a:defRPr sz="1400">
                <a:solidFill>
                  <a:schemeClr val="lt2"/>
                </a:solidFill>
                <a:latin typeface="Verdana"/>
                <a:ea typeface="Verdana"/>
                <a:cs typeface="Verdana"/>
                <a:sym typeface="Verdana"/>
              </a:defRPr>
            </a:lvl6pPr>
            <a:lvl7pPr indent="0" lvl="6" marL="0" marR="0" algn="l">
              <a:spcBef>
                <a:spcPts val="0"/>
              </a:spcBef>
              <a:spcAft>
                <a:spcPts val="0"/>
              </a:spcAft>
              <a:buNone/>
              <a:defRPr sz="1400">
                <a:solidFill>
                  <a:schemeClr val="lt2"/>
                </a:solidFill>
                <a:latin typeface="Verdana"/>
                <a:ea typeface="Verdana"/>
                <a:cs typeface="Verdana"/>
                <a:sym typeface="Verdana"/>
              </a:defRPr>
            </a:lvl7pPr>
            <a:lvl8pPr indent="0" lvl="7" marL="0" marR="0" algn="l">
              <a:spcBef>
                <a:spcPts val="0"/>
              </a:spcBef>
              <a:spcAft>
                <a:spcPts val="0"/>
              </a:spcAft>
              <a:buNone/>
              <a:defRPr sz="1400">
                <a:solidFill>
                  <a:schemeClr val="lt2"/>
                </a:solidFill>
                <a:latin typeface="Verdana"/>
                <a:ea typeface="Verdana"/>
                <a:cs typeface="Verdana"/>
                <a:sym typeface="Verdana"/>
              </a:defRPr>
            </a:lvl8pPr>
            <a:lvl9pPr indent="0" lvl="8" marL="0" marR="0" algn="l">
              <a:spcBef>
                <a:spcPts val="0"/>
              </a:spcBef>
              <a:spcAft>
                <a:spcPts val="0"/>
              </a:spcAft>
              <a:buNone/>
              <a:defRPr sz="1400">
                <a:solidFill>
                  <a:schemeClr val="lt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4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7"/>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4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8" name="Shape 178"/>
        <p:cNvGrpSpPr/>
        <p:nvPr/>
      </p:nvGrpSpPr>
      <p:grpSpPr>
        <a:xfrm>
          <a:off x="0" y="0"/>
          <a:ext cx="0" cy="0"/>
          <a:chOff x="0" y="0"/>
          <a:chExt cx="0" cy="0"/>
        </a:xfrm>
      </p:grpSpPr>
      <p:cxnSp>
        <p:nvCxnSpPr>
          <p:cNvPr id="179" name="Google Shape;179;p4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180" name="Google Shape;180;p4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81" name="Google Shape;181;p48"/>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82" name="Google Shape;182;p48"/>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84" name="Google Shape;184;p4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4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400">
                <a:solidFill>
                  <a:schemeClr val="dk2"/>
                </a:solidFill>
                <a:latin typeface="Verdana"/>
                <a:ea typeface="Verdana"/>
                <a:cs typeface="Verdana"/>
                <a:sym typeface="Verdana"/>
              </a:defRPr>
            </a:lvl1pPr>
            <a:lvl2pPr indent="0" lvl="1" marL="0" marR="0" algn="l">
              <a:spcBef>
                <a:spcPts val="0"/>
              </a:spcBef>
              <a:spcAft>
                <a:spcPts val="0"/>
              </a:spcAft>
              <a:buNone/>
              <a:defRPr sz="1400">
                <a:solidFill>
                  <a:schemeClr val="dk2"/>
                </a:solidFill>
                <a:latin typeface="Verdana"/>
                <a:ea typeface="Verdana"/>
                <a:cs typeface="Verdana"/>
                <a:sym typeface="Verdana"/>
              </a:defRPr>
            </a:lvl2pPr>
            <a:lvl3pPr indent="0" lvl="2" marL="0" marR="0" algn="l">
              <a:spcBef>
                <a:spcPts val="0"/>
              </a:spcBef>
              <a:spcAft>
                <a:spcPts val="0"/>
              </a:spcAft>
              <a:buNone/>
              <a:defRPr sz="1400">
                <a:solidFill>
                  <a:schemeClr val="dk2"/>
                </a:solidFill>
                <a:latin typeface="Verdana"/>
                <a:ea typeface="Verdana"/>
                <a:cs typeface="Verdana"/>
                <a:sym typeface="Verdana"/>
              </a:defRPr>
            </a:lvl3pPr>
            <a:lvl4pPr indent="0" lvl="3" marL="0" marR="0" algn="l">
              <a:spcBef>
                <a:spcPts val="0"/>
              </a:spcBef>
              <a:spcAft>
                <a:spcPts val="0"/>
              </a:spcAft>
              <a:buNone/>
              <a:defRPr sz="1400">
                <a:solidFill>
                  <a:schemeClr val="dk2"/>
                </a:solidFill>
                <a:latin typeface="Verdana"/>
                <a:ea typeface="Verdana"/>
                <a:cs typeface="Verdana"/>
                <a:sym typeface="Verdana"/>
              </a:defRPr>
            </a:lvl4pPr>
            <a:lvl5pPr indent="0" lvl="4" marL="0" marR="0" algn="l">
              <a:spcBef>
                <a:spcPts val="0"/>
              </a:spcBef>
              <a:spcAft>
                <a:spcPts val="0"/>
              </a:spcAft>
              <a:buNone/>
              <a:defRPr sz="1400">
                <a:solidFill>
                  <a:schemeClr val="dk2"/>
                </a:solidFill>
                <a:latin typeface="Verdana"/>
                <a:ea typeface="Verdana"/>
                <a:cs typeface="Verdana"/>
                <a:sym typeface="Verdana"/>
              </a:defRPr>
            </a:lvl5pPr>
            <a:lvl6pPr indent="0" lvl="5" marL="0" marR="0" algn="l">
              <a:spcBef>
                <a:spcPts val="0"/>
              </a:spcBef>
              <a:spcAft>
                <a:spcPts val="0"/>
              </a:spcAft>
              <a:buNone/>
              <a:defRPr sz="1400">
                <a:solidFill>
                  <a:schemeClr val="dk2"/>
                </a:solidFill>
                <a:latin typeface="Verdana"/>
                <a:ea typeface="Verdana"/>
                <a:cs typeface="Verdana"/>
                <a:sym typeface="Verdana"/>
              </a:defRPr>
            </a:lvl6pPr>
            <a:lvl7pPr indent="0" lvl="6" marL="0" marR="0" algn="l">
              <a:spcBef>
                <a:spcPts val="0"/>
              </a:spcBef>
              <a:spcAft>
                <a:spcPts val="0"/>
              </a:spcAft>
              <a:buNone/>
              <a:defRPr sz="1400">
                <a:solidFill>
                  <a:schemeClr val="dk2"/>
                </a:solidFill>
                <a:latin typeface="Verdana"/>
                <a:ea typeface="Verdana"/>
                <a:cs typeface="Verdana"/>
                <a:sym typeface="Verdana"/>
              </a:defRPr>
            </a:lvl7pPr>
            <a:lvl8pPr indent="0" lvl="7" marL="0" marR="0" algn="l">
              <a:spcBef>
                <a:spcPts val="0"/>
              </a:spcBef>
              <a:spcAft>
                <a:spcPts val="0"/>
              </a:spcAft>
              <a:buNone/>
              <a:defRPr sz="1400">
                <a:solidFill>
                  <a:schemeClr val="dk2"/>
                </a:solidFill>
                <a:latin typeface="Verdana"/>
                <a:ea typeface="Verdana"/>
                <a:cs typeface="Verdana"/>
                <a:sym typeface="Verdana"/>
              </a:defRPr>
            </a:lvl8pPr>
            <a:lvl9pPr indent="0" lvl="8" marL="0" marR="0" algn="l">
              <a:spcBef>
                <a:spcPts val="0"/>
              </a:spcBef>
              <a:spcAft>
                <a:spcPts val="0"/>
              </a:spcAft>
              <a:buNone/>
              <a:defRPr sz="1400">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3" name="Shape 193"/>
        <p:cNvGrpSpPr/>
        <p:nvPr/>
      </p:nvGrpSpPr>
      <p:grpSpPr>
        <a:xfrm>
          <a:off x="0" y="0"/>
          <a:ext cx="0" cy="0"/>
          <a:chOff x="0" y="0"/>
          <a:chExt cx="0" cy="0"/>
        </a:xfrm>
      </p:grpSpPr>
      <p:sp>
        <p:nvSpPr>
          <p:cNvPr id="194" name="Google Shape;194;p40"/>
          <p:cNvSpPr txBox="1"/>
          <p:nvPr>
            <p:ph type="title"/>
          </p:nvPr>
        </p:nvSpPr>
        <p:spPr>
          <a:xfrm>
            <a:off x="2653489" y="339018"/>
            <a:ext cx="3837020"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hlink"/>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0"/>
          <p:cNvSpPr txBox="1"/>
          <p:nvPr>
            <p:ph idx="1" type="body"/>
          </p:nvPr>
        </p:nvSpPr>
        <p:spPr>
          <a:xfrm>
            <a:off x="420609" y="1054163"/>
            <a:ext cx="8282305" cy="33782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0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0"/>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0"/>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1200">
                <a:solidFill>
                  <a:srgbClr val="898989"/>
                </a:solidFill>
                <a:latin typeface="PMingLiU"/>
                <a:ea typeface="PMingLiU"/>
                <a:cs typeface="PMingLiU"/>
                <a:sym typeface="PMingLi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0"/>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9" name="Shape 199"/>
        <p:cNvGrpSpPr/>
        <p:nvPr/>
      </p:nvGrpSpPr>
      <p:grpSpPr>
        <a:xfrm>
          <a:off x="0" y="0"/>
          <a:ext cx="0" cy="0"/>
          <a:chOff x="0" y="0"/>
          <a:chExt cx="0" cy="0"/>
        </a:xfrm>
      </p:grpSpPr>
      <p:sp>
        <p:nvSpPr>
          <p:cNvPr id="200" name="Google Shape;200;p49"/>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9"/>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9"/>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9"/>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1200">
                <a:solidFill>
                  <a:srgbClr val="898989"/>
                </a:solidFill>
                <a:latin typeface="PMingLiU"/>
                <a:ea typeface="PMingLiU"/>
                <a:cs typeface="PMingLiU"/>
                <a:sym typeface="PMingLi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9"/>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5" name="Shape 205"/>
        <p:cNvGrpSpPr/>
        <p:nvPr/>
      </p:nvGrpSpPr>
      <p:grpSpPr>
        <a:xfrm>
          <a:off x="0" y="0"/>
          <a:ext cx="0" cy="0"/>
          <a:chOff x="0" y="0"/>
          <a:chExt cx="0" cy="0"/>
        </a:xfrm>
      </p:grpSpPr>
      <p:sp>
        <p:nvSpPr>
          <p:cNvPr id="206" name="Google Shape;206;p50"/>
          <p:cNvSpPr txBox="1"/>
          <p:nvPr>
            <p:ph type="title"/>
          </p:nvPr>
        </p:nvSpPr>
        <p:spPr>
          <a:xfrm>
            <a:off x="2653489" y="339018"/>
            <a:ext cx="3837020"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hlink"/>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50"/>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0"/>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0"/>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50"/>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1200">
                <a:solidFill>
                  <a:srgbClr val="898989"/>
                </a:solidFill>
                <a:latin typeface="PMingLiU"/>
                <a:ea typeface="PMingLiU"/>
                <a:cs typeface="PMingLiU"/>
                <a:sym typeface="PMingLi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0"/>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2" name="Shape 212"/>
        <p:cNvGrpSpPr/>
        <p:nvPr/>
      </p:nvGrpSpPr>
      <p:grpSpPr>
        <a:xfrm>
          <a:off x="0" y="0"/>
          <a:ext cx="0" cy="0"/>
          <a:chOff x="0" y="0"/>
          <a:chExt cx="0" cy="0"/>
        </a:xfrm>
      </p:grpSpPr>
      <p:sp>
        <p:nvSpPr>
          <p:cNvPr id="213" name="Google Shape;213;p51"/>
          <p:cNvSpPr txBox="1"/>
          <p:nvPr>
            <p:ph type="title"/>
          </p:nvPr>
        </p:nvSpPr>
        <p:spPr>
          <a:xfrm>
            <a:off x="2653489" y="339018"/>
            <a:ext cx="3837020"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hlink"/>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51"/>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1"/>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1200">
                <a:solidFill>
                  <a:srgbClr val="898989"/>
                </a:solidFill>
                <a:latin typeface="PMingLiU"/>
                <a:ea typeface="PMingLiU"/>
                <a:cs typeface="PMingLiU"/>
                <a:sym typeface="PMingLi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1"/>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7" name="Shape 217"/>
        <p:cNvGrpSpPr/>
        <p:nvPr/>
      </p:nvGrpSpPr>
      <p:grpSpPr>
        <a:xfrm>
          <a:off x="0" y="0"/>
          <a:ext cx="0" cy="0"/>
          <a:chOff x="0" y="0"/>
          <a:chExt cx="0" cy="0"/>
        </a:xfrm>
      </p:grpSpPr>
      <p:sp>
        <p:nvSpPr>
          <p:cNvPr id="218" name="Google Shape;218;p52"/>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2"/>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1200">
                <a:solidFill>
                  <a:srgbClr val="898989"/>
                </a:solidFill>
                <a:latin typeface="PMingLiU"/>
                <a:ea typeface="PMingLiU"/>
                <a:cs typeface="PMingLiU"/>
                <a:sym typeface="PMingLi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52"/>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5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8" name="Google Shape;28;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5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5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5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5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9"/>
          <p:cNvSpPr/>
          <p:nvPr>
            <p:ph idx="2" type="pic"/>
          </p:nvPr>
        </p:nvSpPr>
        <p:spPr>
          <a:xfrm>
            <a:off x="3887391" y="987426"/>
            <a:ext cx="4629150" cy="4873625"/>
          </a:xfrm>
          <a:prstGeom prst="rect">
            <a:avLst/>
          </a:prstGeom>
          <a:noFill/>
          <a:ln>
            <a:noFill/>
          </a:ln>
        </p:spPr>
      </p:sp>
      <p:sp>
        <p:nvSpPr>
          <p:cNvPr id="68" name="Google Shape;68;p5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Verdana"/>
                <a:ea typeface="Verdana"/>
                <a:cs typeface="Verdana"/>
                <a:sym typeface="Verdana"/>
              </a:defRPr>
            </a:lvl1pPr>
            <a:lvl2pPr indent="0" lvl="1" marL="0" marR="0" rtl="0" algn="r">
              <a:spcBef>
                <a:spcPts val="0"/>
              </a:spcBef>
              <a:spcAft>
                <a:spcPts val="0"/>
              </a:spcAft>
              <a:buNone/>
              <a:defRPr b="0" i="0" sz="900" u="none" cap="none" strike="noStrike">
                <a:solidFill>
                  <a:srgbClr val="888888"/>
                </a:solidFill>
                <a:latin typeface="Verdana"/>
                <a:ea typeface="Verdana"/>
                <a:cs typeface="Verdana"/>
                <a:sym typeface="Verdana"/>
              </a:defRPr>
            </a:lvl2pPr>
            <a:lvl3pPr indent="0" lvl="2" marL="0" marR="0" rtl="0" algn="r">
              <a:spcBef>
                <a:spcPts val="0"/>
              </a:spcBef>
              <a:spcAft>
                <a:spcPts val="0"/>
              </a:spcAft>
              <a:buNone/>
              <a:defRPr b="0" i="0" sz="900" u="none" cap="none" strike="noStrike">
                <a:solidFill>
                  <a:srgbClr val="888888"/>
                </a:solidFill>
                <a:latin typeface="Verdana"/>
                <a:ea typeface="Verdana"/>
                <a:cs typeface="Verdana"/>
                <a:sym typeface="Verdana"/>
              </a:defRPr>
            </a:lvl3pPr>
            <a:lvl4pPr indent="0" lvl="3" marL="0" marR="0" rtl="0" algn="r">
              <a:spcBef>
                <a:spcPts val="0"/>
              </a:spcBef>
              <a:spcAft>
                <a:spcPts val="0"/>
              </a:spcAft>
              <a:buNone/>
              <a:defRPr b="0" i="0" sz="900" u="none" cap="none" strike="noStrike">
                <a:solidFill>
                  <a:srgbClr val="888888"/>
                </a:solidFill>
                <a:latin typeface="Verdana"/>
                <a:ea typeface="Verdana"/>
                <a:cs typeface="Verdana"/>
                <a:sym typeface="Verdana"/>
              </a:defRPr>
            </a:lvl4pPr>
            <a:lvl5pPr indent="0" lvl="4" marL="0" marR="0" rtl="0" algn="r">
              <a:spcBef>
                <a:spcPts val="0"/>
              </a:spcBef>
              <a:spcAft>
                <a:spcPts val="0"/>
              </a:spcAft>
              <a:buNone/>
              <a:defRPr b="0" i="0" sz="900" u="none" cap="none" strike="noStrike">
                <a:solidFill>
                  <a:srgbClr val="888888"/>
                </a:solidFill>
                <a:latin typeface="Verdana"/>
                <a:ea typeface="Verdana"/>
                <a:cs typeface="Verdana"/>
                <a:sym typeface="Verdana"/>
              </a:defRPr>
            </a:lvl5pPr>
            <a:lvl6pPr indent="0" lvl="5" marL="0" marR="0" rtl="0" algn="r">
              <a:spcBef>
                <a:spcPts val="0"/>
              </a:spcBef>
              <a:spcAft>
                <a:spcPts val="0"/>
              </a:spcAft>
              <a:buNone/>
              <a:defRPr b="0" i="0" sz="900" u="none" cap="none" strike="noStrike">
                <a:solidFill>
                  <a:srgbClr val="888888"/>
                </a:solidFill>
                <a:latin typeface="Verdana"/>
                <a:ea typeface="Verdana"/>
                <a:cs typeface="Verdana"/>
                <a:sym typeface="Verdana"/>
              </a:defRPr>
            </a:lvl6pPr>
            <a:lvl7pPr indent="0" lvl="6" marL="0" marR="0" rtl="0" algn="r">
              <a:spcBef>
                <a:spcPts val="0"/>
              </a:spcBef>
              <a:spcAft>
                <a:spcPts val="0"/>
              </a:spcAft>
              <a:buNone/>
              <a:defRPr b="0" i="0" sz="900" u="none" cap="none" strike="noStrike">
                <a:solidFill>
                  <a:srgbClr val="888888"/>
                </a:solidFill>
                <a:latin typeface="Verdana"/>
                <a:ea typeface="Verdana"/>
                <a:cs typeface="Verdana"/>
                <a:sym typeface="Verdana"/>
              </a:defRPr>
            </a:lvl7pPr>
            <a:lvl8pPr indent="0" lvl="7" marL="0" marR="0" rtl="0" algn="r">
              <a:spcBef>
                <a:spcPts val="0"/>
              </a:spcBef>
              <a:spcAft>
                <a:spcPts val="0"/>
              </a:spcAft>
              <a:buNone/>
              <a:defRPr b="0" i="0" sz="900" u="none" cap="none" strike="noStrike">
                <a:solidFill>
                  <a:srgbClr val="888888"/>
                </a:solidFill>
                <a:latin typeface="Verdana"/>
                <a:ea typeface="Verdana"/>
                <a:cs typeface="Verdana"/>
                <a:sym typeface="Verdana"/>
              </a:defRPr>
            </a:lvl8pPr>
            <a:lvl9pPr indent="0" lvl="8" marL="0" marR="0" rtl="0" algn="r">
              <a:spcBef>
                <a:spcPts val="0"/>
              </a:spcBef>
              <a:spcAft>
                <a:spcPts val="0"/>
              </a:spcAft>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93" name="Google Shape;93;p35"/>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94" name="Google Shape;94;p35"/>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5" name="Google Shape;95;p3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6" name="Google Shape;96;p3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Verdana"/>
                <a:ea typeface="Verdana"/>
                <a:cs typeface="Verdana"/>
                <a:sym typeface="Verdana"/>
              </a:defRPr>
            </a:lvl1pPr>
            <a:lvl2pPr indent="0" lvl="1" marL="0" marR="0" rtl="0" algn="l">
              <a:spcBef>
                <a:spcPts val="0"/>
              </a:spcBef>
              <a:spcAft>
                <a:spcPts val="0"/>
              </a:spcAft>
              <a:buNone/>
              <a:defRPr b="0" i="0" sz="1400" u="none" cap="none" strike="noStrike">
                <a:solidFill>
                  <a:schemeClr val="dk2"/>
                </a:solidFill>
                <a:latin typeface="Verdana"/>
                <a:ea typeface="Verdana"/>
                <a:cs typeface="Verdana"/>
                <a:sym typeface="Verdana"/>
              </a:defRPr>
            </a:lvl2pPr>
            <a:lvl3pPr indent="0" lvl="2" marL="0" marR="0" rtl="0" algn="l">
              <a:spcBef>
                <a:spcPts val="0"/>
              </a:spcBef>
              <a:spcAft>
                <a:spcPts val="0"/>
              </a:spcAft>
              <a:buNone/>
              <a:defRPr b="0" i="0" sz="1400" u="none" cap="none" strike="noStrike">
                <a:solidFill>
                  <a:schemeClr val="dk2"/>
                </a:solidFill>
                <a:latin typeface="Verdana"/>
                <a:ea typeface="Verdana"/>
                <a:cs typeface="Verdana"/>
                <a:sym typeface="Verdana"/>
              </a:defRPr>
            </a:lvl3pPr>
            <a:lvl4pPr indent="0" lvl="3" marL="0" marR="0" rtl="0" algn="l">
              <a:spcBef>
                <a:spcPts val="0"/>
              </a:spcBef>
              <a:spcAft>
                <a:spcPts val="0"/>
              </a:spcAft>
              <a:buNone/>
              <a:defRPr b="0" i="0" sz="1400" u="none" cap="none" strike="noStrike">
                <a:solidFill>
                  <a:schemeClr val="dk2"/>
                </a:solidFill>
                <a:latin typeface="Verdana"/>
                <a:ea typeface="Verdana"/>
                <a:cs typeface="Verdana"/>
                <a:sym typeface="Verdana"/>
              </a:defRPr>
            </a:lvl4pPr>
            <a:lvl5pPr indent="0" lvl="4" marL="0" marR="0" rtl="0" algn="l">
              <a:spcBef>
                <a:spcPts val="0"/>
              </a:spcBef>
              <a:spcAft>
                <a:spcPts val="0"/>
              </a:spcAft>
              <a:buNone/>
              <a:defRPr b="0" i="0" sz="1400" u="none" cap="none" strike="noStrike">
                <a:solidFill>
                  <a:schemeClr val="dk2"/>
                </a:solidFill>
                <a:latin typeface="Verdana"/>
                <a:ea typeface="Verdana"/>
                <a:cs typeface="Verdana"/>
                <a:sym typeface="Verdana"/>
              </a:defRPr>
            </a:lvl5pPr>
            <a:lvl6pPr indent="0" lvl="5" marL="0" marR="0" rtl="0" algn="l">
              <a:spcBef>
                <a:spcPts val="0"/>
              </a:spcBef>
              <a:spcAft>
                <a:spcPts val="0"/>
              </a:spcAft>
              <a:buNone/>
              <a:defRPr b="0" i="0" sz="1400" u="none" cap="none" strike="noStrike">
                <a:solidFill>
                  <a:schemeClr val="dk2"/>
                </a:solidFill>
                <a:latin typeface="Verdana"/>
                <a:ea typeface="Verdana"/>
                <a:cs typeface="Verdana"/>
                <a:sym typeface="Verdana"/>
              </a:defRPr>
            </a:lvl6pPr>
            <a:lvl7pPr indent="0" lvl="6" marL="0" marR="0" rtl="0" algn="l">
              <a:spcBef>
                <a:spcPts val="0"/>
              </a:spcBef>
              <a:spcAft>
                <a:spcPts val="0"/>
              </a:spcAft>
              <a:buNone/>
              <a:defRPr b="0" i="0" sz="1400" u="none" cap="none" strike="noStrike">
                <a:solidFill>
                  <a:schemeClr val="dk2"/>
                </a:solidFill>
                <a:latin typeface="Verdana"/>
                <a:ea typeface="Verdana"/>
                <a:cs typeface="Verdana"/>
                <a:sym typeface="Verdana"/>
              </a:defRPr>
            </a:lvl7pPr>
            <a:lvl8pPr indent="0" lvl="7" marL="0" marR="0" rtl="0" algn="l">
              <a:spcBef>
                <a:spcPts val="0"/>
              </a:spcBef>
              <a:spcAft>
                <a:spcPts val="0"/>
              </a:spcAft>
              <a:buNone/>
              <a:defRPr b="0" i="0" sz="1400" u="none" cap="none" strike="noStrike">
                <a:solidFill>
                  <a:schemeClr val="dk2"/>
                </a:solidFill>
                <a:latin typeface="Verdana"/>
                <a:ea typeface="Verdana"/>
                <a:cs typeface="Verdana"/>
                <a:sym typeface="Verdana"/>
              </a:defRPr>
            </a:lvl8pPr>
            <a:lvl9pPr indent="0" lvl="8" marL="0" marR="0" rtl="0" algn="l">
              <a:spcBef>
                <a:spcPts val="0"/>
              </a:spcBef>
              <a:spcAft>
                <a:spcPts val="0"/>
              </a:spcAft>
              <a:buNone/>
              <a:defRPr b="0" i="0" sz="1400" u="none" cap="none" strike="noStrike">
                <a:solidFill>
                  <a:schemeClr val="dk2"/>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cxnSp>
        <p:nvCxnSpPr>
          <p:cNvPr id="97" name="Google Shape;97;p35"/>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98" name="Google Shape;98;p35"/>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99" name="Google Shape;99;p35"/>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9"/>
          <p:cNvSpPr txBox="1"/>
          <p:nvPr>
            <p:ph type="title"/>
          </p:nvPr>
        </p:nvSpPr>
        <p:spPr>
          <a:xfrm>
            <a:off x="2653489" y="339018"/>
            <a:ext cx="3837020"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hlink"/>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9" name="Google Shape;189;p39"/>
          <p:cNvSpPr txBox="1"/>
          <p:nvPr>
            <p:ph idx="1" type="body"/>
          </p:nvPr>
        </p:nvSpPr>
        <p:spPr>
          <a:xfrm>
            <a:off x="420609" y="1054163"/>
            <a:ext cx="8282305" cy="33782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90" name="Google Shape;190;p39"/>
          <p:cNvSpPr txBox="1"/>
          <p:nvPr>
            <p:ph idx="11" type="ftr"/>
          </p:nvPr>
        </p:nvSpPr>
        <p:spPr>
          <a:xfrm>
            <a:off x="3965597" y="6442064"/>
            <a:ext cx="1218564" cy="21145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91" name="Google Shape;191;p39"/>
          <p:cNvSpPr txBox="1"/>
          <p:nvPr>
            <p:ph idx="10" type="dt"/>
          </p:nvPr>
        </p:nvSpPr>
        <p:spPr>
          <a:xfrm>
            <a:off x="535939" y="6465133"/>
            <a:ext cx="535305" cy="177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1" sz="1200">
                <a:solidFill>
                  <a:srgbClr val="898989"/>
                </a:solidFill>
                <a:latin typeface="PMingLiU"/>
                <a:ea typeface="PMingLiU"/>
                <a:cs typeface="PMingLiU"/>
                <a:sym typeface="PMingLiU"/>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92" name="Google Shape;192;p39"/>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lvl1pPr indent="0" lvl="0"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1pPr>
            <a:lvl2pPr indent="0" lvl="1"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2pPr>
            <a:lvl3pPr indent="0" lvl="2"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3pPr>
            <a:lvl4pPr indent="0" lvl="3"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4pPr>
            <a:lvl5pPr indent="0" lvl="4"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5pPr>
            <a:lvl6pPr indent="0" lvl="5"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6pPr>
            <a:lvl7pPr indent="0" lvl="6"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7pPr>
            <a:lvl8pPr indent="0" lvl="7"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8pPr>
            <a:lvl9pPr indent="0" lvl="8" marL="25400" marR="0" rtl="0" algn="l">
              <a:lnSpc>
                <a:spcPct val="108333"/>
              </a:lnSpc>
              <a:spcBef>
                <a:spcPts val="0"/>
              </a:spcBef>
              <a:spcAft>
                <a:spcPts val="0"/>
              </a:spcAft>
              <a:buNone/>
              <a:defRPr b="0" i="1" sz="1200">
                <a:solidFill>
                  <a:srgbClr val="898989"/>
                </a:solidFill>
                <a:latin typeface="PMingLiU"/>
                <a:ea typeface="PMingLiU"/>
                <a:cs typeface="PMingLiU"/>
                <a:sym typeface="PMingLiU"/>
              </a:defRPr>
            </a:lvl9pPr>
          </a:lstStyle>
          <a:p>
            <a:pPr indent="0" lvl="0" marL="254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3.png"/><Relationship Id="rId13" Type="http://schemas.openxmlformats.org/officeDocument/2006/relationships/image" Target="../media/image27.jpg"/><Relationship Id="rId12" Type="http://schemas.openxmlformats.org/officeDocument/2006/relationships/image" Target="../media/image26.jpg"/><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 Id="rId9" Type="http://schemas.openxmlformats.org/officeDocument/2006/relationships/image" Target="../media/image24.png"/><Relationship Id="rId15" Type="http://schemas.openxmlformats.org/officeDocument/2006/relationships/image" Target="../media/image2.png"/><Relationship Id="rId14" Type="http://schemas.openxmlformats.org/officeDocument/2006/relationships/image" Target="../media/image2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jp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0.gif"/><Relationship Id="rId4" Type="http://schemas.openxmlformats.org/officeDocument/2006/relationships/image" Target="../media/image33.gif"/><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
          <p:cNvSpPr txBox="1"/>
          <p:nvPr>
            <p:ph idx="4294967295" type="body"/>
          </p:nvPr>
        </p:nvSpPr>
        <p:spPr>
          <a:xfrm>
            <a:off x="1214438" y="1469493"/>
            <a:ext cx="7650956" cy="1600200"/>
          </a:xfrm>
          <a:prstGeom prst="rect">
            <a:avLst/>
          </a:prstGeom>
          <a:noFill/>
          <a:ln>
            <a:noFill/>
          </a:ln>
        </p:spPr>
        <p:txBody>
          <a:bodyPr anchorCtr="0" anchor="t" bIns="45700" lIns="91425" spcFirstLastPara="1" rIns="91425" wrap="square" tIns="45700">
            <a:normAutofit/>
          </a:bodyPr>
          <a:lstStyle/>
          <a:p>
            <a:pPr indent="-171450" lvl="0" marL="171450" rtl="0" algn="ctr">
              <a:lnSpc>
                <a:spcPct val="90000"/>
              </a:lnSpc>
              <a:spcBef>
                <a:spcPts val="0"/>
              </a:spcBef>
              <a:spcAft>
                <a:spcPts val="0"/>
              </a:spcAft>
              <a:buClr>
                <a:srgbClr val="0A2090"/>
              </a:buClr>
              <a:buSzPts val="3600"/>
              <a:buFont typeface="Calibri"/>
              <a:buNone/>
            </a:pPr>
            <a:r>
              <a:rPr lang="en-US" sz="3600">
                <a:solidFill>
                  <a:srgbClr val="0A2090"/>
                </a:solidFill>
              </a:rPr>
              <a:t>18ECC301T – Wireless Communications</a:t>
            </a:r>
            <a:endParaRPr sz="3300">
              <a:solidFill>
                <a:srgbClr val="0A2090"/>
              </a:solidFill>
              <a:latin typeface="Times New Roman"/>
              <a:ea typeface="Times New Roman"/>
              <a:cs typeface="Times New Roman"/>
              <a:sym typeface="Times New Roman"/>
            </a:endParaRPr>
          </a:p>
        </p:txBody>
      </p:sp>
      <p:sp>
        <p:nvSpPr>
          <p:cNvPr id="226" name="Google Shape;226;p1"/>
          <p:cNvSpPr txBox="1"/>
          <p:nvPr>
            <p:ph idx="12" type="sldNum"/>
          </p:nvPr>
        </p:nvSpPr>
        <p:spPr>
          <a:xfrm>
            <a:off x="6636544" y="562451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900" u="none" cap="none" strike="noStrike">
                <a:solidFill>
                  <a:schemeClr val="dk2"/>
                </a:solidFill>
                <a:latin typeface="Verdana"/>
                <a:ea typeface="Verdana"/>
                <a:cs typeface="Verdana"/>
                <a:sym typeface="Verdana"/>
              </a:rPr>
              <a:t>‹#›</a:t>
            </a:fld>
            <a:endParaRPr b="0" i="0" sz="900" u="none" cap="none" strike="noStrike">
              <a:solidFill>
                <a:schemeClr val="dk2"/>
              </a:solidFill>
              <a:latin typeface="Verdana"/>
              <a:ea typeface="Verdana"/>
              <a:cs typeface="Verdana"/>
              <a:sym typeface="Verdana"/>
            </a:endParaRPr>
          </a:p>
        </p:txBody>
      </p:sp>
      <p:sp>
        <p:nvSpPr>
          <p:cNvPr id="227" name="Google Shape;227;p1"/>
          <p:cNvSpPr txBox="1"/>
          <p:nvPr/>
        </p:nvSpPr>
        <p:spPr>
          <a:xfrm>
            <a:off x="457201" y="1924333"/>
            <a:ext cx="8508206" cy="1600200"/>
          </a:xfrm>
          <a:prstGeom prst="rect">
            <a:avLst/>
          </a:prstGeom>
          <a:noFill/>
          <a:ln>
            <a:noFill/>
          </a:ln>
        </p:spPr>
        <p:txBody>
          <a:bodyPr anchorCtr="0" anchor="t" bIns="34275" lIns="68575" spcFirstLastPara="1" rIns="68575" wrap="square" tIns="34275">
            <a:noAutofit/>
          </a:bodyPr>
          <a:lstStyle/>
          <a:p>
            <a:pPr indent="-273050" lvl="0" marL="273050" marR="0" rtl="0" algn="ctr">
              <a:spcBef>
                <a:spcPts val="0"/>
              </a:spcBef>
              <a:spcAft>
                <a:spcPts val="0"/>
              </a:spcAft>
              <a:buClr>
                <a:schemeClr val="accent1"/>
              </a:buClr>
              <a:buSzPts val="2736"/>
              <a:buFont typeface="Noto Sans Symbols"/>
              <a:buNone/>
            </a:pPr>
            <a:r>
              <a:rPr b="0" i="0" lang="en-US" sz="3600" u="none" cap="none" strike="noStrike">
                <a:solidFill>
                  <a:srgbClr val="C00000"/>
                </a:solidFill>
                <a:latin typeface="Calibri"/>
                <a:ea typeface="Calibri"/>
                <a:cs typeface="Calibri"/>
                <a:sym typeface="Calibri"/>
              </a:rPr>
              <a:t>Unit IV –Improvement on Link Performance </a:t>
            </a:r>
            <a:endParaRPr b="0" i="0" sz="3300" u="none" cap="none" strike="noStrike">
              <a:solidFill>
                <a:srgbClr val="C00000"/>
              </a:solidFill>
              <a:latin typeface="Times New Roman"/>
              <a:ea typeface="Times New Roman"/>
              <a:cs typeface="Times New Roman"/>
              <a:sym typeface="Times New Roman"/>
            </a:endParaRPr>
          </a:p>
        </p:txBody>
      </p:sp>
      <p:pic>
        <p:nvPicPr>
          <p:cNvPr descr="SRM Logo - Srm logo png 7 » PNG Image" id="228" name="Google Shape;228;p1"/>
          <p:cNvPicPr preferRelativeResize="0"/>
          <p:nvPr/>
        </p:nvPicPr>
        <p:blipFill rotWithShape="1">
          <a:blip r:embed="rId3">
            <a:alphaModFix/>
          </a:blip>
          <a:srcRect b="0" l="0" r="0" t="0"/>
          <a:stretch/>
        </p:blipFill>
        <p:spPr>
          <a:xfrm>
            <a:off x="50183" y="988932"/>
            <a:ext cx="1423335" cy="480561"/>
          </a:xfrm>
          <a:prstGeom prst="rect">
            <a:avLst/>
          </a:prstGeom>
          <a:noFill/>
          <a:ln>
            <a:noFill/>
          </a:ln>
        </p:spPr>
      </p:pic>
      <p:sp>
        <p:nvSpPr>
          <p:cNvPr id="229" name="Google Shape;229;p1"/>
          <p:cNvSpPr txBox="1"/>
          <p:nvPr/>
        </p:nvSpPr>
        <p:spPr>
          <a:xfrm>
            <a:off x="540394" y="2724433"/>
            <a:ext cx="8063213" cy="1945616"/>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1950"/>
              <a:buFont typeface="Noto Sans Symbols"/>
              <a:buNone/>
            </a:pPr>
            <a:r>
              <a:rPr b="0" i="0" lang="en-US" sz="1950" u="none" cap="none" strike="noStrike">
                <a:solidFill>
                  <a:schemeClr val="dk1"/>
                </a:solidFill>
                <a:latin typeface="Gill Sans"/>
                <a:ea typeface="Gill Sans"/>
                <a:cs typeface="Gill Sans"/>
                <a:sym typeface="Gill Sans"/>
              </a:rPr>
              <a:t>	Week 1 : Introduction to diversity, equalization and capacity, Space diversity, Scanning diversity, Maximal ratio combiner, Equal gain diversity, </a:t>
            </a:r>
            <a:endParaRPr/>
          </a:p>
          <a:p>
            <a:pPr indent="-228600" lvl="0" marL="228600" marR="0" rtl="0" algn="just">
              <a:lnSpc>
                <a:spcPct val="90000"/>
              </a:lnSpc>
              <a:spcBef>
                <a:spcPts val="1000"/>
              </a:spcBef>
              <a:spcAft>
                <a:spcPts val="0"/>
              </a:spcAft>
              <a:buClr>
                <a:schemeClr val="dk1"/>
              </a:buClr>
              <a:buSzPts val="1950"/>
              <a:buFont typeface="Noto Sans Symbols"/>
              <a:buNone/>
            </a:pPr>
            <a:r>
              <a:rPr b="0" i="0" lang="en-US" sz="1950" u="none" cap="none" strike="noStrike">
                <a:solidFill>
                  <a:schemeClr val="dk1"/>
                </a:solidFill>
                <a:latin typeface="Gill Sans"/>
                <a:ea typeface="Gill Sans"/>
                <a:cs typeface="Gill Sans"/>
                <a:sym typeface="Gill Sans"/>
              </a:rPr>
              <a:t>	Week 2: Rake Receiver, Capacity in AWGN, Capacity of flat fading channels, Equalizer and its mode, Adaptive equalizer block diagram</a:t>
            </a:r>
            <a:endParaRPr/>
          </a:p>
          <a:p>
            <a:pPr indent="-228600" lvl="0" marL="228600" marR="0" rtl="0" algn="just">
              <a:lnSpc>
                <a:spcPct val="90000"/>
              </a:lnSpc>
              <a:spcBef>
                <a:spcPts val="1000"/>
              </a:spcBef>
              <a:spcAft>
                <a:spcPts val="0"/>
              </a:spcAft>
              <a:buClr>
                <a:schemeClr val="dk1"/>
              </a:buClr>
              <a:buSzPts val="1950"/>
              <a:buFont typeface="Noto Sans Symbols"/>
              <a:buNone/>
            </a:pPr>
            <a:r>
              <a:rPr b="0" i="0" lang="en-US" sz="1950" u="none" cap="none" strike="noStrike">
                <a:solidFill>
                  <a:schemeClr val="dk1"/>
                </a:solidFill>
                <a:latin typeface="Gill Sans"/>
                <a:ea typeface="Gill Sans"/>
                <a:cs typeface="Gill Sans"/>
                <a:sym typeface="Gill Sans"/>
              </a:rPr>
              <a:t>	Week 3: Types of Equalizers - elementary level only, Introduction to MIMO antennas, Case study: Recent trends in Diversity and MIMO antenna	</a:t>
            </a:r>
            <a:endParaRPr/>
          </a:p>
        </p:txBody>
      </p:sp>
      <p:sp>
        <p:nvSpPr>
          <p:cNvPr id="230" name="Google Shape;230;p1"/>
          <p:cNvSpPr txBox="1"/>
          <p:nvPr/>
        </p:nvSpPr>
        <p:spPr>
          <a:xfrm>
            <a:off x="635794" y="4736724"/>
            <a:ext cx="8329613" cy="1338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chemeClr val="dk1"/>
                </a:solidFill>
                <a:latin typeface="Verdana"/>
                <a:ea typeface="Verdana"/>
                <a:cs typeface="Verdana"/>
                <a:sym typeface="Verdana"/>
              </a:rPr>
              <a:t>References : </a:t>
            </a:r>
            <a:endParaRPr/>
          </a:p>
          <a:p>
            <a:pPr indent="-214313" lvl="0" marL="214313" marR="0" rtl="0" algn="l">
              <a:spcBef>
                <a:spcPts val="0"/>
              </a:spcBef>
              <a:spcAft>
                <a:spcPts val="0"/>
              </a:spcAft>
              <a:buClr>
                <a:srgbClr val="0A2090"/>
              </a:buClr>
              <a:buSzPts val="1350"/>
              <a:buFont typeface="Noto Sans Symbols"/>
              <a:buChar char="✔"/>
            </a:pPr>
            <a:r>
              <a:rPr b="0" i="0" lang="en-US" sz="1350" u="none" cap="none" strike="noStrike">
                <a:solidFill>
                  <a:srgbClr val="0A2090"/>
                </a:solidFill>
                <a:latin typeface="Comic Sans MS"/>
                <a:ea typeface="Comic Sans MS"/>
                <a:cs typeface="Comic Sans MS"/>
                <a:sym typeface="Comic Sans MS"/>
              </a:rPr>
              <a:t>Rappaport T.S, </a:t>
            </a:r>
            <a:r>
              <a:rPr b="0" i="1" lang="en-US" sz="1350" u="none" cap="none" strike="noStrike">
                <a:solidFill>
                  <a:srgbClr val="0A2090"/>
                </a:solidFill>
                <a:latin typeface="Comic Sans MS"/>
                <a:ea typeface="Comic Sans MS"/>
                <a:cs typeface="Comic Sans MS"/>
                <a:sym typeface="Comic Sans MS"/>
              </a:rPr>
              <a:t>“Wireless Communications: Principles and Practice”, </a:t>
            </a:r>
            <a:r>
              <a:rPr b="0" i="0" lang="en-US" sz="1350" u="none" cap="none" strike="noStrike">
                <a:solidFill>
                  <a:srgbClr val="0A2090"/>
                </a:solidFill>
                <a:latin typeface="Comic Sans MS"/>
                <a:ea typeface="Comic Sans MS"/>
                <a:cs typeface="Comic Sans MS"/>
                <a:sym typeface="Comic Sans MS"/>
              </a:rPr>
              <a:t>Pearson education, 2nd edition, 2009.</a:t>
            </a:r>
            <a:endParaRPr b="0" i="0" sz="1800" u="none" cap="none" strike="noStrike">
              <a:solidFill>
                <a:srgbClr val="0A2090"/>
              </a:solidFill>
              <a:latin typeface="Comic Sans MS"/>
              <a:ea typeface="Comic Sans MS"/>
              <a:cs typeface="Comic Sans MS"/>
              <a:sym typeface="Comic Sans MS"/>
            </a:endParaRPr>
          </a:p>
          <a:p>
            <a:pPr indent="-214313" lvl="0" marL="214313" marR="0" rtl="0" algn="l">
              <a:spcBef>
                <a:spcPts val="0"/>
              </a:spcBef>
              <a:spcAft>
                <a:spcPts val="0"/>
              </a:spcAft>
              <a:buClr>
                <a:srgbClr val="0A2090"/>
              </a:buClr>
              <a:buSzPts val="1800"/>
              <a:buFont typeface="Noto Sans Symbols"/>
              <a:buChar char="✔"/>
            </a:pPr>
            <a:r>
              <a:rPr b="0" i="0" lang="en-US" sz="1800" u="none" cap="none" strike="noStrike">
                <a:solidFill>
                  <a:srgbClr val="0A2090"/>
                </a:solidFill>
                <a:latin typeface="Comic Sans MS"/>
                <a:ea typeface="Comic Sans MS"/>
                <a:cs typeface="Comic Sans MS"/>
                <a:sym typeface="Comic Sans MS"/>
              </a:rPr>
              <a:t>Andrea Goldsmith, “Wireless Communications”, Cambridge University Press, Aug 2005</a:t>
            </a:r>
            <a:endParaRPr b="0" i="0" sz="1800" u="none" cap="none" strike="noStrike">
              <a:solidFill>
                <a:srgbClr val="0A209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t>Key Takeaways </a:t>
            </a:r>
            <a:endParaRPr b="1"/>
          </a:p>
        </p:txBody>
      </p:sp>
      <p:sp>
        <p:nvSpPr>
          <p:cNvPr id="328" name="Google Shape;328;p10"/>
          <p:cNvSpPr txBox="1"/>
          <p:nvPr>
            <p:ph idx="1" type="body"/>
          </p:nvPr>
        </p:nvSpPr>
        <p:spPr>
          <a:xfrm>
            <a:off x="457200" y="1142797"/>
            <a:ext cx="8363272" cy="513715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20"/>
              <a:buFont typeface="Noto Sans Symbols"/>
              <a:buChar char="✔"/>
            </a:pPr>
            <a:r>
              <a:rPr lang="en-US" sz="2000"/>
              <a:t>Diversity requires a training sequence. </a:t>
            </a:r>
            <a:endParaRPr/>
          </a:p>
          <a:p>
            <a:pPr indent="0" lvl="0" marL="0" rtl="0" algn="l">
              <a:spcBef>
                <a:spcPts val="600"/>
              </a:spcBef>
              <a:spcAft>
                <a:spcPts val="0"/>
              </a:spcAft>
              <a:buSzPts val="1520"/>
              <a:buNone/>
            </a:pPr>
            <a:r>
              <a:rPr lang="en-US" sz="2000"/>
              <a:t>	a) True			</a:t>
            </a:r>
            <a:r>
              <a:rPr lang="en-US" sz="2000">
                <a:solidFill>
                  <a:srgbClr val="0070C0"/>
                </a:solidFill>
              </a:rPr>
              <a:t>b) False</a:t>
            </a:r>
            <a:endParaRPr/>
          </a:p>
          <a:p>
            <a:pPr indent="-273050" lvl="0" marL="273050" rtl="0" algn="l">
              <a:spcBef>
                <a:spcPts val="600"/>
              </a:spcBef>
              <a:spcAft>
                <a:spcPts val="0"/>
              </a:spcAft>
              <a:buSzPts val="1520"/>
              <a:buFont typeface="Noto Sans Symbols"/>
              <a:buChar char="✔"/>
            </a:pPr>
            <a:r>
              <a:rPr lang="en-US" sz="2000"/>
              <a:t>Diversity decisions are made by ____________</a:t>
            </a:r>
            <a:endParaRPr/>
          </a:p>
          <a:p>
            <a:pPr indent="0" lvl="0" marL="0" rtl="0" algn="l">
              <a:spcBef>
                <a:spcPts val="0"/>
              </a:spcBef>
              <a:spcAft>
                <a:spcPts val="0"/>
              </a:spcAft>
              <a:buSzPts val="1520"/>
              <a:buNone/>
            </a:pPr>
            <a:r>
              <a:rPr lang="en-US" sz="2000"/>
              <a:t>	</a:t>
            </a:r>
            <a:r>
              <a:rPr lang="en-US" sz="2000">
                <a:solidFill>
                  <a:srgbClr val="0070C0"/>
                </a:solidFill>
              </a:rPr>
              <a:t>a) Receiver</a:t>
            </a:r>
            <a:r>
              <a:rPr lang="en-US" sz="2000">
                <a:solidFill>
                  <a:srgbClr val="002060"/>
                </a:solidFill>
              </a:rPr>
              <a:t>	</a:t>
            </a:r>
            <a:r>
              <a:rPr lang="en-US" sz="2000"/>
              <a:t>	b) Transmitter</a:t>
            </a:r>
            <a:endParaRPr/>
          </a:p>
          <a:p>
            <a:pPr indent="0" lvl="0" marL="0" rtl="0" algn="l">
              <a:spcBef>
                <a:spcPts val="0"/>
              </a:spcBef>
              <a:spcAft>
                <a:spcPts val="0"/>
              </a:spcAft>
              <a:buSzPts val="1520"/>
              <a:buNone/>
            </a:pPr>
            <a:r>
              <a:rPr lang="en-US" sz="2000"/>
              <a:t>	c) Channel		d) Adaptive algorithms</a:t>
            </a:r>
            <a:endParaRPr/>
          </a:p>
          <a:p>
            <a:pPr indent="-273050" lvl="0" marL="273050" rtl="0" algn="l">
              <a:spcBef>
                <a:spcPts val="600"/>
              </a:spcBef>
              <a:spcAft>
                <a:spcPts val="0"/>
              </a:spcAft>
              <a:buSzPts val="1520"/>
              <a:buFont typeface="Noto Sans Symbols"/>
              <a:buChar char="✔"/>
            </a:pPr>
            <a:r>
              <a:rPr lang="en-US" sz="2000"/>
              <a:t>Small scale fades are characterized by ____________ amplitude fluctuations.</a:t>
            </a:r>
            <a:endParaRPr/>
          </a:p>
          <a:p>
            <a:pPr indent="0" lvl="0" marL="0" rtl="0" algn="l">
              <a:spcBef>
                <a:spcPts val="0"/>
              </a:spcBef>
              <a:spcAft>
                <a:spcPts val="0"/>
              </a:spcAft>
              <a:buSzPts val="1520"/>
              <a:buNone/>
            </a:pPr>
            <a:r>
              <a:rPr lang="en-US" sz="2000"/>
              <a:t>	a) Large			b) Small</a:t>
            </a:r>
            <a:endParaRPr/>
          </a:p>
          <a:p>
            <a:pPr indent="0" lvl="0" marL="0" rtl="0" algn="l">
              <a:spcBef>
                <a:spcPts val="0"/>
              </a:spcBef>
              <a:spcAft>
                <a:spcPts val="0"/>
              </a:spcAft>
              <a:buSzPts val="1520"/>
              <a:buNone/>
            </a:pPr>
            <a:r>
              <a:rPr lang="en-US" sz="2000"/>
              <a:t>	</a:t>
            </a:r>
            <a:r>
              <a:rPr lang="en-US" sz="2000">
                <a:solidFill>
                  <a:srgbClr val="0070C0"/>
                </a:solidFill>
              </a:rPr>
              <a:t>c) Rapid	</a:t>
            </a:r>
            <a:r>
              <a:rPr lang="en-US" sz="2000"/>
              <a:t>		d) Slow</a:t>
            </a:r>
            <a:endParaRPr/>
          </a:p>
          <a:p>
            <a:pPr indent="-273050" lvl="0" marL="273050" rtl="0" algn="l">
              <a:spcBef>
                <a:spcPts val="600"/>
              </a:spcBef>
              <a:spcAft>
                <a:spcPts val="0"/>
              </a:spcAft>
              <a:buSzPts val="1520"/>
              <a:buFont typeface="Noto Sans Symbols"/>
              <a:buChar char="✔"/>
            </a:pPr>
            <a:r>
              <a:rPr lang="en-US" sz="2000"/>
              <a:t>____________ is used to prevent deep fade for rapidly varying channel.</a:t>
            </a:r>
            <a:endParaRPr/>
          </a:p>
          <a:p>
            <a:pPr indent="0" lvl="0" marL="0" rtl="0" algn="l">
              <a:spcBef>
                <a:spcPts val="0"/>
              </a:spcBef>
              <a:spcAft>
                <a:spcPts val="0"/>
              </a:spcAft>
              <a:buSzPts val="1520"/>
              <a:buNone/>
            </a:pPr>
            <a:r>
              <a:rPr lang="en-US" sz="2000"/>
              <a:t>	a) Modulation			b) Demodulation</a:t>
            </a:r>
            <a:endParaRPr/>
          </a:p>
          <a:p>
            <a:pPr indent="0" lvl="0" marL="0" rtl="0" algn="l">
              <a:spcBef>
                <a:spcPts val="0"/>
              </a:spcBef>
              <a:spcAft>
                <a:spcPts val="0"/>
              </a:spcAft>
              <a:buSzPts val="1520"/>
              <a:buNone/>
            </a:pPr>
            <a:r>
              <a:rPr lang="en-US" sz="2000"/>
              <a:t>	c) Macroscopic diversity technique </a:t>
            </a:r>
            <a:r>
              <a:rPr lang="en-US" sz="2000">
                <a:solidFill>
                  <a:srgbClr val="0070C0"/>
                </a:solidFill>
              </a:rPr>
              <a:t>d) Microscopic diversity technique</a:t>
            </a:r>
            <a:endParaRPr/>
          </a:p>
          <a:p>
            <a:pPr indent="-273050" lvl="0" marL="273050" rtl="0" algn="l">
              <a:spcBef>
                <a:spcPts val="600"/>
              </a:spcBef>
              <a:spcAft>
                <a:spcPts val="0"/>
              </a:spcAft>
              <a:buSzPts val="1672"/>
              <a:buFont typeface="Noto Sans Symbols"/>
              <a:buChar char="✔"/>
            </a:pPr>
            <a:r>
              <a:rPr lang="en-US" sz="2200"/>
              <a:t>Large scale fading can be mitigated with the help of _________</a:t>
            </a:r>
            <a:endParaRPr/>
          </a:p>
          <a:p>
            <a:pPr indent="0" lvl="0" marL="0" rtl="0" algn="l">
              <a:spcBef>
                <a:spcPts val="0"/>
              </a:spcBef>
              <a:spcAft>
                <a:spcPts val="0"/>
              </a:spcAft>
              <a:buSzPts val="1824"/>
              <a:buNone/>
            </a:pPr>
            <a:r>
              <a:rPr lang="en-US" sz="2400"/>
              <a:t>	</a:t>
            </a:r>
            <a:r>
              <a:rPr lang="en-US" sz="2000"/>
              <a:t>a) Modulation			b) Demodulation</a:t>
            </a:r>
            <a:endParaRPr/>
          </a:p>
          <a:p>
            <a:pPr indent="0" lvl="0" marL="0" rtl="0" algn="l">
              <a:spcBef>
                <a:spcPts val="0"/>
              </a:spcBef>
              <a:spcAft>
                <a:spcPts val="0"/>
              </a:spcAft>
              <a:buSzPts val="1520"/>
              <a:buNone/>
            </a:pPr>
            <a:r>
              <a:rPr lang="en-US" sz="2000"/>
              <a:t>	</a:t>
            </a:r>
            <a:r>
              <a:rPr lang="en-US" sz="2000">
                <a:solidFill>
                  <a:srgbClr val="0070C0"/>
                </a:solidFill>
              </a:rPr>
              <a:t>c) Macroscopic diversity technique </a:t>
            </a:r>
            <a:r>
              <a:rPr lang="en-US" sz="2000"/>
              <a:t>d) Microscopic diversity technique</a:t>
            </a:r>
            <a:endParaRPr/>
          </a:p>
          <a:p>
            <a:pPr indent="0" lvl="0" marL="0" rtl="0" algn="l">
              <a:spcBef>
                <a:spcPts val="600"/>
              </a:spcBef>
              <a:spcAft>
                <a:spcPts val="0"/>
              </a:spcAft>
              <a:buSzPts val="1672"/>
              <a:buNone/>
            </a:pPr>
            <a:r>
              <a:t/>
            </a:r>
            <a:endParaRPr sz="2200"/>
          </a:p>
        </p:txBody>
      </p:sp>
      <p:sp>
        <p:nvSpPr>
          <p:cNvPr id="329" name="Google Shape;32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solidFill>
                  <a:srgbClr val="0070C0"/>
                </a:solidFill>
              </a:rPr>
              <a:t>Diversity Techniques </a:t>
            </a:r>
            <a:endParaRPr>
              <a:solidFill>
                <a:srgbClr val="0070C0"/>
              </a:solidFill>
            </a:endParaRPr>
          </a:p>
        </p:txBody>
      </p:sp>
      <p:sp>
        <p:nvSpPr>
          <p:cNvPr id="335" name="Google Shape;335;p1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520"/>
              <a:buNone/>
            </a:pPr>
            <a:r>
              <a:rPr lang="en-US" sz="2000"/>
              <a:t>Techniques that help to reduce depth and duration of small-scale fades</a:t>
            </a:r>
            <a:endParaRPr/>
          </a:p>
        </p:txBody>
      </p:sp>
      <p:sp>
        <p:nvSpPr>
          <p:cNvPr id="336" name="Google Shape;336;p11"/>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Techniques</a:t>
            </a:r>
            <a:endParaRPr b="1">
              <a:solidFill>
                <a:srgbClr val="002060"/>
              </a:solidFill>
              <a:latin typeface="Gill Sans"/>
              <a:ea typeface="Gill Sans"/>
              <a:cs typeface="Gill Sans"/>
              <a:sym typeface="Gill Sans"/>
            </a:endParaRPr>
          </a:p>
        </p:txBody>
      </p:sp>
      <p:sp>
        <p:nvSpPr>
          <p:cNvPr id="342" name="Google Shape;342;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343" name="Google Shape;343;p12"/>
          <p:cNvSpPr txBox="1"/>
          <p:nvPr>
            <p:ph idx="1" type="body"/>
          </p:nvPr>
        </p:nvSpPr>
        <p:spPr>
          <a:xfrm>
            <a:off x="457200" y="1219200"/>
            <a:ext cx="8229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824"/>
              <a:buChar char="🞂"/>
            </a:pPr>
            <a:r>
              <a:rPr lang="en-US" sz="2400">
                <a:solidFill>
                  <a:srgbClr val="3333FF"/>
                </a:solidFill>
              </a:rPr>
              <a:t>Transmit Diversity</a:t>
            </a:r>
            <a:r>
              <a:rPr b="1" lang="en-US" sz="2400"/>
              <a:t>:</a:t>
            </a:r>
            <a:r>
              <a:rPr lang="en-US" sz="2400">
                <a:solidFill>
                  <a:srgbClr val="0000FF"/>
                </a:solidFill>
              </a:rPr>
              <a:t> </a:t>
            </a:r>
            <a:r>
              <a:rPr lang="en-US" sz="2400"/>
              <a:t>(used in 3G) - </a:t>
            </a:r>
            <a:r>
              <a:rPr lang="en-US" sz="2400">
                <a:solidFill>
                  <a:srgbClr val="3333FF"/>
                </a:solidFill>
              </a:rPr>
              <a:t>	</a:t>
            </a:r>
            <a:r>
              <a:rPr lang="en-US" sz="2400"/>
              <a:t>BST transmits replica signals separated by frequency and spatially separated antennas</a:t>
            </a:r>
            <a:endParaRPr/>
          </a:p>
          <a:p>
            <a:pPr indent="-273050" lvl="0" marL="273050" rtl="0" algn="just">
              <a:spcBef>
                <a:spcPts val="600"/>
              </a:spcBef>
              <a:spcAft>
                <a:spcPts val="0"/>
              </a:spcAft>
              <a:buSzPts val="1824"/>
              <a:buChar char="🞂"/>
            </a:pPr>
            <a:r>
              <a:rPr lang="en-US" sz="2400">
                <a:solidFill>
                  <a:srgbClr val="3333FF"/>
                </a:solidFill>
              </a:rPr>
              <a:t>Spatial Diversity </a:t>
            </a:r>
            <a:r>
              <a:rPr lang="en-US" sz="2400"/>
              <a:t>(most common) -	 multiple receive antennas spaced to achieve uncorrelated fading. :Using antennas spaced enough (at Tx or Rx). </a:t>
            </a:r>
            <a:endParaRPr/>
          </a:p>
          <a:p>
            <a:pPr indent="-342900" lvl="4" marL="1239838" rtl="0" algn="l">
              <a:spcBef>
                <a:spcPts val="300"/>
              </a:spcBef>
              <a:spcAft>
                <a:spcPts val="0"/>
              </a:spcAft>
              <a:buSzPts val="1680"/>
              <a:buFont typeface="Gill Sans"/>
              <a:buChar char="#"/>
            </a:pPr>
            <a:r>
              <a:rPr lang="en-US" sz="2400"/>
              <a:t>one antennas see peak &amp; while other see nulls</a:t>
            </a:r>
            <a:endParaRPr/>
          </a:p>
          <a:p>
            <a:pPr indent="-342900" lvl="4" marL="1239838" rtl="0" algn="l">
              <a:spcBef>
                <a:spcPts val="300"/>
              </a:spcBef>
              <a:spcAft>
                <a:spcPts val="0"/>
              </a:spcAft>
              <a:buSzPts val="1680"/>
              <a:buFont typeface="Gill Sans"/>
              <a:buChar char="#"/>
            </a:pPr>
            <a:r>
              <a:rPr lang="en-US" sz="2400"/>
              <a:t>receiver selects strongest signal</a:t>
            </a:r>
            <a:endParaRPr/>
          </a:p>
          <a:p>
            <a:pPr indent="-273050" lvl="0" marL="273050" rtl="0" algn="l">
              <a:spcBef>
                <a:spcPts val="600"/>
              </a:spcBef>
              <a:spcAft>
                <a:spcPts val="0"/>
              </a:spcAft>
              <a:buSzPts val="1824"/>
              <a:buChar char="🞂"/>
            </a:pPr>
            <a:r>
              <a:rPr lang="en-US" sz="2400">
                <a:solidFill>
                  <a:srgbClr val="3333FF"/>
                </a:solidFill>
              </a:rPr>
              <a:t>Polarization Diversity - </a:t>
            </a:r>
            <a:r>
              <a:rPr lang="en-US" sz="2400"/>
              <a:t>Using antennas with different polarizations</a:t>
            </a:r>
            <a:endParaRPr/>
          </a:p>
          <a:p>
            <a:pPr indent="-273050" lvl="0" marL="273050" rtl="0" algn="l">
              <a:spcBef>
                <a:spcPts val="600"/>
              </a:spcBef>
              <a:spcAft>
                <a:spcPts val="0"/>
              </a:spcAft>
              <a:buSzPts val="1824"/>
              <a:buChar char="🞂"/>
            </a:pPr>
            <a:r>
              <a:rPr lang="en-US" sz="2400">
                <a:solidFill>
                  <a:srgbClr val="3333FF"/>
                </a:solidFill>
              </a:rPr>
              <a:t>Frequency Diversity - </a:t>
            </a:r>
            <a:r>
              <a:rPr lang="en-US" sz="2400"/>
              <a:t>Using frequency channels separated in frequency more than the channel coherence bandwidth</a:t>
            </a:r>
            <a:endParaRPr sz="2400">
              <a:solidFill>
                <a:srgbClr val="3333FF"/>
              </a:solidFill>
            </a:endParaRPr>
          </a:p>
          <a:p>
            <a:pPr indent="-273050" lvl="0" marL="273050" rtl="0" algn="l">
              <a:spcBef>
                <a:spcPts val="600"/>
              </a:spcBef>
              <a:spcAft>
                <a:spcPts val="0"/>
              </a:spcAft>
              <a:buSzPts val="1824"/>
              <a:buChar char="🞂"/>
            </a:pPr>
            <a:r>
              <a:rPr lang="en-US" sz="2400">
                <a:solidFill>
                  <a:srgbClr val="3333FF"/>
                </a:solidFill>
              </a:rPr>
              <a:t>Time Diversity - </a:t>
            </a:r>
            <a:r>
              <a:rPr lang="en-US" sz="2400"/>
              <a:t>Using time slots separated in time more than the channel coherence time.</a:t>
            </a:r>
            <a:endParaRPr/>
          </a:p>
          <a:p>
            <a:pPr indent="-273050" lvl="0" marL="273050" rtl="0" algn="l">
              <a:spcBef>
                <a:spcPts val="600"/>
              </a:spcBef>
              <a:spcAft>
                <a:spcPts val="0"/>
              </a:spcAft>
              <a:buSzPts val="1976"/>
              <a:buFont typeface="Noto Sans Symbols"/>
              <a:buNone/>
            </a:pPr>
            <a:r>
              <a:t/>
            </a:r>
            <a:endParaRPr/>
          </a:p>
        </p:txBody>
      </p:sp>
      <p:pic>
        <p:nvPicPr>
          <p:cNvPr descr="SRM Logo - Srm logo png 7 » PNG Image" id="344" name="Google Shape;344;p12"/>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title"/>
          </p:nvPr>
        </p:nvSpPr>
        <p:spPr>
          <a:xfrm>
            <a:off x="457200" y="147638"/>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Space Diversity</a:t>
            </a:r>
            <a:endParaRPr/>
          </a:p>
        </p:txBody>
      </p:sp>
      <p:sp>
        <p:nvSpPr>
          <p:cNvPr id="351" name="Google Shape;351;p1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352" name="Google Shape;352;p13"/>
          <p:cNvSpPr txBox="1"/>
          <p:nvPr>
            <p:ph idx="1" type="body"/>
          </p:nvPr>
        </p:nvSpPr>
        <p:spPr>
          <a:xfrm>
            <a:off x="92075" y="1052513"/>
            <a:ext cx="8718550" cy="5402262"/>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1976"/>
              <a:buChar char="🞂"/>
            </a:pPr>
            <a:r>
              <a:rPr i="1" lang="en-US">
                <a:solidFill>
                  <a:srgbClr val="000000"/>
                </a:solidFill>
                <a:latin typeface="Arial"/>
                <a:ea typeface="Arial"/>
                <a:cs typeface="Arial"/>
                <a:sym typeface="Arial"/>
              </a:rPr>
              <a:t>Method of transmission or reception, or both, in which the effects of fading are minimized by the simultaneous use of two or more physically separated antennas, ideally separated by one half or more wavelengths.</a:t>
            </a:r>
            <a:endParaRPr>
              <a:solidFill>
                <a:srgbClr val="000000"/>
              </a:solidFill>
              <a:latin typeface="Source Sans Pro"/>
              <a:ea typeface="Source Sans Pro"/>
              <a:cs typeface="Source Sans Pro"/>
              <a:sym typeface="Source Sans Pro"/>
            </a:endParaRPr>
          </a:p>
          <a:p>
            <a:pPr indent="-273050" lvl="0" marL="273050" rtl="0" algn="just">
              <a:spcBef>
                <a:spcPts val="600"/>
              </a:spcBef>
              <a:spcAft>
                <a:spcPts val="0"/>
              </a:spcAft>
              <a:buSzPts val="1976"/>
              <a:buChar char="🞂"/>
            </a:pPr>
            <a:r>
              <a:rPr b="1" lang="en-US">
                <a:solidFill>
                  <a:srgbClr val="000000"/>
                </a:solidFill>
                <a:latin typeface="Source Sans Pro"/>
                <a:ea typeface="Source Sans Pro"/>
                <a:cs typeface="Source Sans Pro"/>
                <a:sym typeface="Source Sans Pro"/>
              </a:rPr>
              <a:t>Types </a:t>
            </a:r>
            <a:endParaRPr/>
          </a:p>
          <a:p>
            <a:pPr indent="-147574" lvl="0" marL="273050" rtl="0" algn="l">
              <a:spcBef>
                <a:spcPts val="600"/>
              </a:spcBef>
              <a:spcAft>
                <a:spcPts val="0"/>
              </a:spcAft>
              <a:buSzPts val="1976"/>
              <a:buNone/>
            </a:pPr>
            <a:r>
              <a:t/>
            </a:r>
            <a:endParaRPr/>
          </a:p>
        </p:txBody>
      </p:sp>
      <p:sp>
        <p:nvSpPr>
          <p:cNvPr id="353" name="Google Shape;353;p13"/>
          <p:cNvSpPr txBox="1"/>
          <p:nvPr/>
        </p:nvSpPr>
        <p:spPr>
          <a:xfrm>
            <a:off x="9142413" y="3424238"/>
            <a:ext cx="4572000" cy="203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B3835"/>
                </a:solidFill>
                <a:latin typeface="Helvetica Neue"/>
                <a:ea typeface="Helvetica Neue"/>
                <a:cs typeface="Helvetica Neue"/>
                <a:sym typeface="Helvetica Neue"/>
              </a:rPr>
              <a:t>Spatial separation between antennas, so that the diversity branches experience uncorrelated fading •More hardware/ antennas Receiver • (•r The total transmitted power is Receiver Transmitter Combiner split among the antennas Open loop/ close loop (for 3G) </a:t>
            </a:r>
            <a:endParaRPr b="0" i="0" sz="1800" u="none" cap="none" strike="noStrike">
              <a:solidFill>
                <a:schemeClr val="dk1"/>
              </a:solidFill>
              <a:latin typeface="Verdana"/>
              <a:ea typeface="Verdana"/>
              <a:cs typeface="Verdana"/>
              <a:sym typeface="Verdana"/>
            </a:endParaRPr>
          </a:p>
        </p:txBody>
      </p:sp>
      <p:sp>
        <p:nvSpPr>
          <p:cNvPr id="354" name="Google Shape;354;p13"/>
          <p:cNvSpPr txBox="1"/>
          <p:nvPr/>
        </p:nvSpPr>
        <p:spPr>
          <a:xfrm>
            <a:off x="265113" y="3522663"/>
            <a:ext cx="4572000" cy="6461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3B3835"/>
                </a:solidFill>
                <a:latin typeface="Helvetica Neue"/>
                <a:ea typeface="Helvetica Neue"/>
                <a:cs typeface="Helvetica Neue"/>
                <a:sym typeface="Helvetica Neue"/>
              </a:rPr>
              <a:t>.</a:t>
            </a:r>
            <a:endParaRPr/>
          </a:p>
          <a:p>
            <a:pPr indent="0" lvl="0" marL="0" marR="0" rtl="0" algn="just">
              <a:spcBef>
                <a:spcPts val="0"/>
              </a:spcBef>
              <a:spcAft>
                <a:spcPts val="0"/>
              </a:spcAft>
              <a:buNone/>
            </a:pPr>
            <a:r>
              <a:t/>
            </a:r>
            <a:endParaRPr b="0" i="0" sz="1800" u="none" cap="none" strike="noStrike">
              <a:solidFill>
                <a:srgbClr val="3B3835"/>
              </a:solidFill>
              <a:latin typeface="Helvetica Neue"/>
              <a:ea typeface="Helvetica Neue"/>
              <a:cs typeface="Helvetica Neue"/>
              <a:sym typeface="Helvetica Neue"/>
            </a:endParaRPr>
          </a:p>
        </p:txBody>
      </p:sp>
      <p:pic>
        <p:nvPicPr>
          <p:cNvPr id="355" name="Google Shape;355;p13"/>
          <p:cNvPicPr preferRelativeResize="0"/>
          <p:nvPr/>
        </p:nvPicPr>
        <p:blipFill rotWithShape="1">
          <a:blip r:embed="rId3">
            <a:alphaModFix/>
          </a:blip>
          <a:srcRect b="12226" l="0" r="0" t="0"/>
          <a:stretch/>
        </p:blipFill>
        <p:spPr>
          <a:xfrm>
            <a:off x="4502152" y="4658571"/>
            <a:ext cx="4095750" cy="1529938"/>
          </a:xfrm>
          <a:prstGeom prst="rect">
            <a:avLst/>
          </a:prstGeom>
          <a:noFill/>
          <a:ln>
            <a:noFill/>
          </a:ln>
        </p:spPr>
      </p:pic>
      <p:pic>
        <p:nvPicPr>
          <p:cNvPr id="356" name="Google Shape;356;p13"/>
          <p:cNvPicPr preferRelativeResize="0"/>
          <p:nvPr/>
        </p:nvPicPr>
        <p:blipFill rotWithShape="1">
          <a:blip r:embed="rId4">
            <a:alphaModFix/>
          </a:blip>
          <a:srcRect b="0" l="0" r="0" t="0"/>
          <a:stretch/>
        </p:blipFill>
        <p:spPr>
          <a:xfrm>
            <a:off x="341313" y="4692494"/>
            <a:ext cx="4019550" cy="1438275"/>
          </a:xfrm>
          <a:prstGeom prst="rect">
            <a:avLst/>
          </a:prstGeom>
          <a:noFill/>
          <a:ln>
            <a:noFill/>
          </a:ln>
        </p:spPr>
      </p:pic>
      <p:grpSp>
        <p:nvGrpSpPr>
          <p:cNvPr id="357" name="Google Shape;357;p13"/>
          <p:cNvGrpSpPr/>
          <p:nvPr/>
        </p:nvGrpSpPr>
        <p:grpSpPr>
          <a:xfrm>
            <a:off x="1244014" y="2844571"/>
            <a:ext cx="6444541" cy="1538795"/>
            <a:chOff x="793614" y="1152"/>
            <a:chExt cx="6444541" cy="1538795"/>
          </a:xfrm>
        </p:grpSpPr>
        <p:sp>
          <p:nvSpPr>
            <p:cNvPr id="358" name="Google Shape;358;p13"/>
            <p:cNvSpPr/>
            <p:nvPr/>
          </p:nvSpPr>
          <p:spPr>
            <a:xfrm>
              <a:off x="4000949" y="632405"/>
              <a:ext cx="1611217" cy="265126"/>
            </a:xfrm>
            <a:custGeom>
              <a:rect b="b" l="l" r="r" t="t"/>
              <a:pathLst>
                <a:path extrusionOk="0" h="120000" w="120000">
                  <a:moveTo>
                    <a:pt x="0" y="0"/>
                  </a:moveTo>
                  <a:lnTo>
                    <a:pt x="0" y="60000"/>
                  </a:lnTo>
                  <a:lnTo>
                    <a:pt x="120000" y="60000"/>
                  </a:lnTo>
                  <a:lnTo>
                    <a:pt x="120000" y="120000"/>
                  </a:lnTo>
                </a:path>
              </a:pathLst>
            </a:custGeom>
            <a:noFill/>
            <a:ln cap="flat" cmpd="sng" w="19050">
              <a:solidFill>
                <a:srgbClr val="596181"/>
              </a:solidFill>
              <a:prstDash val="solid"/>
              <a:round/>
              <a:headEnd len="sm" w="sm" type="none"/>
              <a:tailEnd len="sm" w="sm" type="none"/>
            </a:ln>
          </p:spPr>
        </p:sp>
        <p:sp>
          <p:nvSpPr>
            <p:cNvPr id="359" name="Google Shape;359;p13"/>
            <p:cNvSpPr/>
            <p:nvPr/>
          </p:nvSpPr>
          <p:spPr>
            <a:xfrm>
              <a:off x="2272268" y="632405"/>
              <a:ext cx="1728680" cy="276288"/>
            </a:xfrm>
            <a:custGeom>
              <a:rect b="b" l="l" r="r" t="t"/>
              <a:pathLst>
                <a:path extrusionOk="0" h="120000" w="120000">
                  <a:moveTo>
                    <a:pt x="120000" y="0"/>
                  </a:moveTo>
                  <a:lnTo>
                    <a:pt x="120000" y="62424"/>
                  </a:lnTo>
                  <a:lnTo>
                    <a:pt x="0" y="62424"/>
                  </a:lnTo>
                  <a:lnTo>
                    <a:pt x="0" y="120000"/>
                  </a:lnTo>
                </a:path>
              </a:pathLst>
            </a:custGeom>
            <a:noFill/>
            <a:ln cap="flat" cmpd="sng" w="19050">
              <a:solidFill>
                <a:srgbClr val="596181"/>
              </a:solidFill>
              <a:prstDash val="solid"/>
              <a:round/>
              <a:headEnd len="sm" w="sm" type="none"/>
              <a:tailEnd len="sm" w="sm" type="none"/>
            </a:ln>
          </p:spPr>
        </p:sp>
        <p:sp>
          <p:nvSpPr>
            <p:cNvPr id="360" name="Google Shape;360;p13"/>
            <p:cNvSpPr/>
            <p:nvPr/>
          </p:nvSpPr>
          <p:spPr>
            <a:xfrm>
              <a:off x="3450316" y="1152"/>
              <a:ext cx="1101265" cy="631253"/>
            </a:xfrm>
            <a:prstGeom prst="arc">
              <a:avLst>
                <a:gd fmla="val 13200000" name="adj1"/>
                <a:gd fmla="val 192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3450316" y="1152"/>
              <a:ext cx="1101265" cy="631253"/>
            </a:xfrm>
            <a:prstGeom prst="arc">
              <a:avLst>
                <a:gd fmla="val 2400000" name="adj1"/>
                <a:gd fmla="val 84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2899683" y="114778"/>
              <a:ext cx="2202531" cy="4040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txBox="1"/>
            <p:nvPr/>
          </p:nvSpPr>
          <p:spPr>
            <a:xfrm>
              <a:off x="2899683" y="114778"/>
              <a:ext cx="2202531" cy="404002"/>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rgbClr val="002060"/>
                </a:buClr>
                <a:buSzPts val="2300"/>
                <a:buFont typeface="Gill Sans"/>
                <a:buNone/>
              </a:pPr>
              <a:r>
                <a:rPr b="1" i="0" lang="en-US" sz="2300" u="none" cap="none" strike="noStrike">
                  <a:solidFill>
                    <a:srgbClr val="002060"/>
                  </a:solidFill>
                  <a:latin typeface="Gill Sans"/>
                  <a:ea typeface="Gill Sans"/>
                  <a:cs typeface="Gill Sans"/>
                  <a:sym typeface="Gill Sans"/>
                </a:rPr>
                <a:t>Space Diversity</a:t>
              </a:r>
              <a:endParaRPr b="0" i="0" sz="2300" u="none" cap="none" strike="noStrike">
                <a:solidFill>
                  <a:schemeClr val="dk1"/>
                </a:solidFill>
                <a:latin typeface="Verdana"/>
                <a:ea typeface="Verdana"/>
                <a:cs typeface="Verdana"/>
                <a:sym typeface="Verdana"/>
              </a:endParaRPr>
            </a:p>
          </p:txBody>
        </p:sp>
        <p:sp>
          <p:nvSpPr>
            <p:cNvPr id="364" name="Google Shape;364;p13"/>
            <p:cNvSpPr/>
            <p:nvPr/>
          </p:nvSpPr>
          <p:spPr>
            <a:xfrm>
              <a:off x="1532941" y="908694"/>
              <a:ext cx="1478654" cy="631253"/>
            </a:xfrm>
            <a:prstGeom prst="arc">
              <a:avLst>
                <a:gd fmla="val 13200000" name="adj1"/>
                <a:gd fmla="val 192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1532941" y="908694"/>
              <a:ext cx="1478654" cy="631253"/>
            </a:xfrm>
            <a:prstGeom prst="arc">
              <a:avLst>
                <a:gd fmla="val 2400000" name="adj1"/>
                <a:gd fmla="val 84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793614" y="1022320"/>
              <a:ext cx="2957308" cy="4040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txBox="1"/>
            <p:nvPr/>
          </p:nvSpPr>
          <p:spPr>
            <a:xfrm>
              <a:off x="793614" y="1022320"/>
              <a:ext cx="2957308" cy="404002"/>
            </a:xfrm>
            <a:prstGeom prst="rect">
              <a:avLst/>
            </a:prstGeom>
            <a:noFill/>
            <a:ln>
              <a:noFill/>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0070C0"/>
                </a:buClr>
                <a:buSzPts val="2000"/>
                <a:buFont typeface="Helvetica Neue"/>
                <a:buNone/>
              </a:pPr>
              <a:r>
                <a:rPr b="1" i="0" lang="en-US" sz="2000" u="none" cap="none" strike="noStrike">
                  <a:solidFill>
                    <a:srgbClr val="0070C0"/>
                  </a:solidFill>
                  <a:latin typeface="Helvetica Neue"/>
                  <a:ea typeface="Helvetica Neue"/>
                  <a:cs typeface="Helvetica Neue"/>
                  <a:sym typeface="Helvetica Neue"/>
                </a:rPr>
                <a:t>Receiver</a:t>
              </a:r>
              <a:r>
                <a:rPr b="1" i="0" lang="en-US" sz="1800" u="none" cap="none" strike="noStrike">
                  <a:solidFill>
                    <a:srgbClr val="0070C0"/>
                  </a:solidFill>
                  <a:latin typeface="Helvetica Neue"/>
                  <a:ea typeface="Helvetica Neue"/>
                  <a:cs typeface="Helvetica Neue"/>
                  <a:sym typeface="Helvetica Neue"/>
                </a:rPr>
                <a:t> Diversity (SIMO)</a:t>
              </a:r>
              <a:endParaRPr/>
            </a:p>
            <a:p>
              <a:pPr indent="0" lvl="0" marL="0" marR="0" rtl="0" algn="l">
                <a:lnSpc>
                  <a:spcPct val="90000"/>
                </a:lnSpc>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sp>
          <p:nvSpPr>
            <p:cNvPr id="368" name="Google Shape;368;p13"/>
            <p:cNvSpPr/>
            <p:nvPr/>
          </p:nvSpPr>
          <p:spPr>
            <a:xfrm>
              <a:off x="4799172" y="897532"/>
              <a:ext cx="1625988" cy="631253"/>
            </a:xfrm>
            <a:prstGeom prst="arc">
              <a:avLst>
                <a:gd fmla="val 13200000" name="adj1"/>
                <a:gd fmla="val 192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4799172" y="897532"/>
              <a:ext cx="1625988" cy="631253"/>
            </a:xfrm>
            <a:prstGeom prst="arc">
              <a:avLst>
                <a:gd fmla="val 2400000" name="adj1"/>
                <a:gd fmla="val 8400000" name="adj2"/>
              </a:avLst>
            </a:prstGeom>
            <a:noFill/>
            <a:ln cap="flat" cmpd="sng" w="19050">
              <a:solidFill>
                <a:srgbClr val="596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3986178" y="1011157"/>
              <a:ext cx="3251977" cy="4040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txBox="1"/>
            <p:nvPr/>
          </p:nvSpPr>
          <p:spPr>
            <a:xfrm>
              <a:off x="3986178" y="1011157"/>
              <a:ext cx="3251977" cy="404002"/>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70C0"/>
                </a:buClr>
                <a:buSzPts val="1800"/>
                <a:buFont typeface="Helvetica Neue"/>
                <a:buNone/>
              </a:pPr>
              <a:r>
                <a:rPr b="1" i="0" lang="en-US" sz="1800" u="none" cap="none" strike="noStrike">
                  <a:solidFill>
                    <a:srgbClr val="0070C0"/>
                  </a:solidFill>
                  <a:latin typeface="Helvetica Neue"/>
                  <a:ea typeface="Helvetica Neue"/>
                  <a:cs typeface="Helvetica Neue"/>
                  <a:sym typeface="Helvetica Neue"/>
                </a:rPr>
                <a:t>Transmit Diversity (MISO) </a:t>
              </a:r>
              <a:endParaRPr b="0" i="0" sz="1800" u="none" cap="none" strike="noStrike">
                <a:solidFill>
                  <a:schemeClr val="dk1"/>
                </a:solidFill>
                <a:latin typeface="Verdana"/>
                <a:ea typeface="Verdana"/>
                <a:cs typeface="Verdana"/>
                <a:sym typeface="Verdana"/>
              </a:endParaRPr>
            </a:p>
          </p:txBody>
        </p:sp>
      </p:grpSp>
      <p:sp>
        <p:nvSpPr>
          <p:cNvPr id="372" name="Google Shape;372;p13"/>
          <p:cNvSpPr txBox="1"/>
          <p:nvPr/>
        </p:nvSpPr>
        <p:spPr>
          <a:xfrm>
            <a:off x="4716016" y="4449660"/>
            <a:ext cx="6858000" cy="368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3B3835"/>
                </a:solidFill>
                <a:latin typeface="Helvetica Neue"/>
                <a:ea typeface="Helvetica Neue"/>
                <a:cs typeface="Helvetica Neue"/>
                <a:sym typeface="Helvetica Neue"/>
              </a:rPr>
              <a:t>Antenna separation 10λ Transmitter</a:t>
            </a:r>
            <a:endParaRPr/>
          </a:p>
        </p:txBody>
      </p:sp>
      <p:sp>
        <p:nvSpPr>
          <p:cNvPr id="373" name="Google Shape;373;p13"/>
          <p:cNvSpPr txBox="1"/>
          <p:nvPr/>
        </p:nvSpPr>
        <p:spPr>
          <a:xfrm>
            <a:off x="537626" y="4352131"/>
            <a:ext cx="3727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B3835"/>
                </a:solidFill>
                <a:latin typeface="Helvetica Neue"/>
                <a:ea typeface="Helvetica Neue"/>
                <a:cs typeface="Helvetica Neue"/>
                <a:sym typeface="Helvetica Neue"/>
              </a:rPr>
              <a:t> Antenna separation λ/2 Receiver</a:t>
            </a:r>
            <a:endParaRPr b="0" i="0" sz="1800" u="none" cap="none" strike="noStrike">
              <a:solidFill>
                <a:schemeClr val="dk1"/>
              </a:solidFill>
              <a:latin typeface="Verdana"/>
              <a:ea typeface="Verdana"/>
              <a:cs typeface="Verdana"/>
              <a:sym typeface="Verdana"/>
            </a:endParaRPr>
          </a:p>
        </p:txBody>
      </p:sp>
      <p:pic>
        <p:nvPicPr>
          <p:cNvPr descr="SRM Logo - Srm logo png 7 » PNG Image" id="374" name="Google Shape;374;p13"/>
          <p:cNvPicPr preferRelativeResize="0"/>
          <p:nvPr/>
        </p:nvPicPr>
        <p:blipFill rotWithShape="1">
          <a:blip r:embed="rId5">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rPr>
              <a:t>Space Diversity Techniques</a:t>
            </a:r>
            <a:endParaRPr/>
          </a:p>
        </p:txBody>
      </p:sp>
      <p:sp>
        <p:nvSpPr>
          <p:cNvPr id="381" name="Google Shape;381;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382" name="Google Shape;382;p14"/>
          <p:cNvSpPr txBox="1"/>
          <p:nvPr>
            <p:ph idx="1" type="body"/>
          </p:nvPr>
        </p:nvSpPr>
        <p:spPr>
          <a:xfrm>
            <a:off x="612775" y="1379489"/>
            <a:ext cx="7632849" cy="3024336"/>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1976"/>
              <a:buChar char="🞂"/>
            </a:pPr>
            <a:r>
              <a:rPr lang="en-US"/>
              <a:t>Space Diversity is also known as </a:t>
            </a:r>
            <a:r>
              <a:rPr lang="en-US">
                <a:solidFill>
                  <a:srgbClr val="002060"/>
                </a:solidFill>
              </a:rPr>
              <a:t>Antenna Diversity or Spatial diversity.</a:t>
            </a:r>
            <a:endParaRPr/>
          </a:p>
          <a:p>
            <a:pPr indent="-273050" lvl="0" marL="273050" rtl="0" algn="just">
              <a:spcBef>
                <a:spcPts val="600"/>
              </a:spcBef>
              <a:spcAft>
                <a:spcPts val="0"/>
              </a:spcAft>
              <a:buSzPts val="1976"/>
              <a:buChar char="🞂"/>
            </a:pPr>
            <a:r>
              <a:rPr lang="en-US"/>
              <a:t>It is one of the diversity schemes that uses two or more antennas to improve the quality and reliability of a wireless link</a:t>
            </a:r>
            <a:endParaRPr/>
          </a:p>
        </p:txBody>
      </p:sp>
      <p:grpSp>
        <p:nvGrpSpPr>
          <p:cNvPr id="383" name="Google Shape;383;p14"/>
          <p:cNvGrpSpPr/>
          <p:nvPr/>
        </p:nvGrpSpPr>
        <p:grpSpPr>
          <a:xfrm>
            <a:off x="705415" y="3949893"/>
            <a:ext cx="7554465" cy="1656181"/>
            <a:chOff x="3187" y="504057"/>
            <a:chExt cx="7554465" cy="1656181"/>
          </a:xfrm>
        </p:grpSpPr>
        <p:sp>
          <p:nvSpPr>
            <p:cNvPr id="384" name="Google Shape;384;p14"/>
            <p:cNvSpPr/>
            <p:nvPr/>
          </p:nvSpPr>
          <p:spPr>
            <a:xfrm>
              <a:off x="3780420" y="1217468"/>
              <a:ext cx="2953266" cy="316411"/>
            </a:xfrm>
            <a:custGeom>
              <a:rect b="b" l="l" r="r" t="t"/>
              <a:pathLst>
                <a:path extrusionOk="0" h="120000" w="120000">
                  <a:moveTo>
                    <a:pt x="0" y="0"/>
                  </a:moveTo>
                  <a:lnTo>
                    <a:pt x="0" y="60000"/>
                  </a:lnTo>
                  <a:lnTo>
                    <a:pt x="120000" y="60000"/>
                  </a:lnTo>
                  <a:lnTo>
                    <a:pt x="120000" y="120000"/>
                  </a:lnTo>
                </a:path>
              </a:pathLst>
            </a:custGeom>
            <a:noFill/>
            <a:ln cap="flat" cmpd="sng" w="19050">
              <a:solidFill>
                <a:srgbClr val="B78471"/>
              </a:solidFill>
              <a:prstDash val="solid"/>
              <a:round/>
              <a:headEnd len="sm" w="sm" type="none"/>
              <a:tailEnd len="sm" w="sm" type="none"/>
            </a:ln>
          </p:spPr>
        </p:sp>
        <p:sp>
          <p:nvSpPr>
            <p:cNvPr id="385" name="Google Shape;385;p14"/>
            <p:cNvSpPr/>
            <p:nvPr/>
          </p:nvSpPr>
          <p:spPr>
            <a:xfrm>
              <a:off x="3780420" y="1217468"/>
              <a:ext cx="961989" cy="316411"/>
            </a:xfrm>
            <a:custGeom>
              <a:rect b="b" l="l" r="r" t="t"/>
              <a:pathLst>
                <a:path extrusionOk="0" h="120000" w="120000">
                  <a:moveTo>
                    <a:pt x="0" y="0"/>
                  </a:moveTo>
                  <a:lnTo>
                    <a:pt x="0" y="60000"/>
                  </a:lnTo>
                  <a:lnTo>
                    <a:pt x="120000" y="60000"/>
                  </a:lnTo>
                  <a:lnTo>
                    <a:pt x="120000" y="120000"/>
                  </a:lnTo>
                </a:path>
              </a:pathLst>
            </a:custGeom>
            <a:noFill/>
            <a:ln cap="flat" cmpd="sng" w="19050">
              <a:solidFill>
                <a:srgbClr val="B78471"/>
              </a:solidFill>
              <a:prstDash val="solid"/>
              <a:round/>
              <a:headEnd len="sm" w="sm" type="none"/>
              <a:tailEnd len="sm" w="sm" type="none"/>
            </a:ln>
          </p:spPr>
        </p:sp>
        <p:sp>
          <p:nvSpPr>
            <p:cNvPr id="386" name="Google Shape;386;p14"/>
            <p:cNvSpPr/>
            <p:nvPr/>
          </p:nvSpPr>
          <p:spPr>
            <a:xfrm>
              <a:off x="2704725" y="1217468"/>
              <a:ext cx="1075694" cy="316411"/>
            </a:xfrm>
            <a:custGeom>
              <a:rect b="b" l="l" r="r" t="t"/>
              <a:pathLst>
                <a:path extrusionOk="0" h="120000" w="120000">
                  <a:moveTo>
                    <a:pt x="120000" y="0"/>
                  </a:moveTo>
                  <a:lnTo>
                    <a:pt x="120000" y="60000"/>
                  </a:lnTo>
                  <a:lnTo>
                    <a:pt x="0" y="60000"/>
                  </a:lnTo>
                  <a:lnTo>
                    <a:pt x="0" y="120000"/>
                  </a:lnTo>
                </a:path>
              </a:pathLst>
            </a:custGeom>
            <a:noFill/>
            <a:ln cap="flat" cmpd="sng" w="19050">
              <a:solidFill>
                <a:srgbClr val="B78471"/>
              </a:solidFill>
              <a:prstDash val="solid"/>
              <a:round/>
              <a:headEnd len="sm" w="sm" type="none"/>
              <a:tailEnd len="sm" w="sm" type="none"/>
            </a:ln>
          </p:spPr>
        </p:sp>
        <p:sp>
          <p:nvSpPr>
            <p:cNvPr id="387" name="Google Shape;387;p14"/>
            <p:cNvSpPr/>
            <p:nvPr/>
          </p:nvSpPr>
          <p:spPr>
            <a:xfrm>
              <a:off x="760563" y="1217468"/>
              <a:ext cx="3019856" cy="316411"/>
            </a:xfrm>
            <a:custGeom>
              <a:rect b="b" l="l" r="r" t="t"/>
              <a:pathLst>
                <a:path extrusionOk="0" h="120000" w="120000">
                  <a:moveTo>
                    <a:pt x="120000" y="0"/>
                  </a:moveTo>
                  <a:lnTo>
                    <a:pt x="120000" y="60000"/>
                  </a:lnTo>
                  <a:lnTo>
                    <a:pt x="0" y="60000"/>
                  </a:lnTo>
                  <a:lnTo>
                    <a:pt x="0" y="120000"/>
                  </a:lnTo>
                </a:path>
              </a:pathLst>
            </a:custGeom>
            <a:noFill/>
            <a:ln cap="flat" cmpd="sng" w="19050">
              <a:solidFill>
                <a:srgbClr val="B78471"/>
              </a:solidFill>
              <a:prstDash val="solid"/>
              <a:round/>
              <a:headEnd len="sm" w="sm" type="none"/>
              <a:tailEnd len="sm" w="sm" type="none"/>
            </a:ln>
          </p:spPr>
        </p:sp>
        <p:sp>
          <p:nvSpPr>
            <p:cNvPr id="388" name="Google Shape;388;p14"/>
            <p:cNvSpPr/>
            <p:nvPr/>
          </p:nvSpPr>
          <p:spPr>
            <a:xfrm>
              <a:off x="2880319" y="504057"/>
              <a:ext cx="1800201" cy="71341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txBox="1"/>
            <p:nvPr/>
          </p:nvSpPr>
          <p:spPr>
            <a:xfrm>
              <a:off x="2880319" y="504057"/>
              <a:ext cx="1800201" cy="71341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2"/>
                </a:buClr>
                <a:buSzPts val="2000"/>
                <a:buFont typeface="Verdana"/>
                <a:buNone/>
              </a:pPr>
              <a:r>
                <a:rPr b="0" i="0" lang="en-US" sz="2000" u="none" cap="none" strike="noStrike">
                  <a:solidFill>
                    <a:schemeClr val="dk2"/>
                  </a:solidFill>
                  <a:latin typeface="Verdana"/>
                  <a:ea typeface="Verdana"/>
                  <a:cs typeface="Verdana"/>
                  <a:sym typeface="Verdana"/>
                </a:rPr>
                <a:t>Space Diversity</a:t>
              </a:r>
              <a:endParaRPr b="0" i="0" sz="2000" u="none" cap="none" strike="noStrike">
                <a:solidFill>
                  <a:schemeClr val="dk2"/>
                </a:solidFill>
                <a:latin typeface="Verdana"/>
                <a:ea typeface="Verdana"/>
                <a:cs typeface="Verdana"/>
                <a:sym typeface="Verdana"/>
              </a:endParaRPr>
            </a:p>
          </p:txBody>
        </p:sp>
        <p:sp>
          <p:nvSpPr>
            <p:cNvPr id="390" name="Google Shape;390;p14"/>
            <p:cNvSpPr/>
            <p:nvPr/>
          </p:nvSpPr>
          <p:spPr>
            <a:xfrm>
              <a:off x="3187" y="1533879"/>
              <a:ext cx="1514753" cy="626359"/>
            </a:xfrm>
            <a:prstGeom prst="rect">
              <a:avLst/>
            </a:prstGeom>
            <a:solidFill>
              <a:srgbClr val="B784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txBox="1"/>
            <p:nvPr/>
          </p:nvSpPr>
          <p:spPr>
            <a:xfrm>
              <a:off x="3187" y="1533879"/>
              <a:ext cx="1514753" cy="626359"/>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2"/>
                </a:buClr>
                <a:buSzPts val="2000"/>
                <a:buFont typeface="Verdana"/>
                <a:buNone/>
              </a:pPr>
              <a:r>
                <a:rPr b="0" i="0" lang="en-US" sz="2000" u="none" cap="none" strike="noStrike">
                  <a:solidFill>
                    <a:schemeClr val="dk2"/>
                  </a:solidFill>
                  <a:latin typeface="Verdana"/>
                  <a:ea typeface="Verdana"/>
                  <a:cs typeface="Verdana"/>
                  <a:sym typeface="Verdana"/>
                </a:rPr>
                <a:t>Selection Diversity</a:t>
              </a:r>
              <a:endParaRPr b="0" i="0" sz="2000" u="none" cap="none" strike="noStrike">
                <a:solidFill>
                  <a:schemeClr val="dk2"/>
                </a:solidFill>
                <a:latin typeface="Verdana"/>
                <a:ea typeface="Verdana"/>
                <a:cs typeface="Verdana"/>
                <a:sym typeface="Verdana"/>
              </a:endParaRPr>
            </a:p>
          </p:txBody>
        </p:sp>
        <p:sp>
          <p:nvSpPr>
            <p:cNvPr id="392" name="Google Shape;392;p14"/>
            <p:cNvSpPr/>
            <p:nvPr/>
          </p:nvSpPr>
          <p:spPr>
            <a:xfrm>
              <a:off x="1834352" y="1533879"/>
              <a:ext cx="1740746" cy="626359"/>
            </a:xfrm>
            <a:prstGeom prst="rect">
              <a:avLst/>
            </a:prstGeom>
            <a:solidFill>
              <a:srgbClr val="B784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txBox="1"/>
            <p:nvPr/>
          </p:nvSpPr>
          <p:spPr>
            <a:xfrm>
              <a:off x="1834352" y="1533879"/>
              <a:ext cx="1740746" cy="626359"/>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2"/>
                </a:buClr>
                <a:buSzPts val="2000"/>
                <a:buFont typeface="Verdana"/>
                <a:buNone/>
              </a:pPr>
              <a:r>
                <a:rPr b="0" i="0" lang="en-US" sz="2000" u="none" cap="none" strike="noStrike">
                  <a:solidFill>
                    <a:schemeClr val="dk2"/>
                  </a:solidFill>
                  <a:latin typeface="Verdana"/>
                  <a:ea typeface="Verdana"/>
                  <a:cs typeface="Verdana"/>
                  <a:sym typeface="Verdana"/>
                </a:rPr>
                <a:t>Scanning Diversity</a:t>
              </a:r>
              <a:endParaRPr b="0" i="0" sz="2000" u="none" cap="none" strike="noStrike">
                <a:solidFill>
                  <a:schemeClr val="dk2"/>
                </a:solidFill>
                <a:latin typeface="Verdana"/>
                <a:ea typeface="Verdana"/>
                <a:cs typeface="Verdana"/>
                <a:sym typeface="Verdana"/>
              </a:endParaRPr>
            </a:p>
          </p:txBody>
        </p:sp>
        <p:sp>
          <p:nvSpPr>
            <p:cNvPr id="394" name="Google Shape;394;p14"/>
            <p:cNvSpPr/>
            <p:nvPr/>
          </p:nvSpPr>
          <p:spPr>
            <a:xfrm>
              <a:off x="3891510" y="1533879"/>
              <a:ext cx="1701797" cy="626359"/>
            </a:xfrm>
            <a:prstGeom prst="rect">
              <a:avLst/>
            </a:prstGeom>
            <a:solidFill>
              <a:srgbClr val="B784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txBox="1"/>
            <p:nvPr/>
          </p:nvSpPr>
          <p:spPr>
            <a:xfrm>
              <a:off x="3891510" y="1533879"/>
              <a:ext cx="1701797" cy="626359"/>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2"/>
                </a:buClr>
                <a:buSzPts val="2000"/>
                <a:buFont typeface="Verdana"/>
                <a:buNone/>
              </a:pPr>
              <a:r>
                <a:rPr b="0" i="0" lang="en-US" sz="2000" u="none" cap="none" strike="noStrike">
                  <a:solidFill>
                    <a:schemeClr val="dk2"/>
                  </a:solidFill>
                  <a:latin typeface="Verdana"/>
                  <a:ea typeface="Verdana"/>
                  <a:cs typeface="Verdana"/>
                  <a:sym typeface="Verdana"/>
                </a:rPr>
                <a:t>Maximum Ratio Combining</a:t>
              </a:r>
              <a:endParaRPr b="0" i="0" sz="2000" u="none" cap="none" strike="noStrike">
                <a:solidFill>
                  <a:schemeClr val="dk2"/>
                </a:solidFill>
                <a:latin typeface="Verdana"/>
                <a:ea typeface="Verdana"/>
                <a:cs typeface="Verdana"/>
                <a:sym typeface="Verdana"/>
              </a:endParaRPr>
            </a:p>
          </p:txBody>
        </p:sp>
        <p:sp>
          <p:nvSpPr>
            <p:cNvPr id="396" name="Google Shape;396;p14"/>
            <p:cNvSpPr/>
            <p:nvPr/>
          </p:nvSpPr>
          <p:spPr>
            <a:xfrm>
              <a:off x="5909720" y="1533879"/>
              <a:ext cx="1647932" cy="626359"/>
            </a:xfrm>
            <a:prstGeom prst="rect">
              <a:avLst/>
            </a:prstGeom>
            <a:solidFill>
              <a:srgbClr val="B784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txBox="1"/>
            <p:nvPr/>
          </p:nvSpPr>
          <p:spPr>
            <a:xfrm>
              <a:off x="5909720" y="1533879"/>
              <a:ext cx="1647932" cy="626359"/>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2"/>
                </a:buClr>
                <a:buSzPts val="2000"/>
                <a:buFont typeface="Verdana"/>
                <a:buNone/>
              </a:pPr>
              <a:r>
                <a:rPr b="0" i="0" lang="en-US" sz="2000" u="none" cap="none" strike="noStrike">
                  <a:solidFill>
                    <a:schemeClr val="dk2"/>
                  </a:solidFill>
                  <a:latin typeface="Verdana"/>
                  <a:ea typeface="Verdana"/>
                  <a:cs typeface="Verdana"/>
                  <a:sym typeface="Verdana"/>
                </a:rPr>
                <a:t>Equal Gain Combining</a:t>
              </a:r>
              <a:endParaRPr/>
            </a:p>
          </p:txBody>
        </p:sp>
      </p:grpSp>
      <p:pic>
        <p:nvPicPr>
          <p:cNvPr descr="SRM Logo - Srm logo png 7 » PNG Image" id="398" name="Google Shape;398;p14"/>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Space Diversity</a:t>
            </a:r>
            <a:endParaRPr b="1">
              <a:solidFill>
                <a:srgbClr val="0A2090"/>
              </a:solidFill>
            </a:endParaRPr>
          </a:p>
        </p:txBody>
      </p:sp>
      <p:sp>
        <p:nvSpPr>
          <p:cNvPr id="405" name="Google Shape;405;p15"/>
          <p:cNvSpPr txBox="1"/>
          <p:nvPr>
            <p:ph idx="1" type="body"/>
          </p:nvPr>
        </p:nvSpPr>
        <p:spPr>
          <a:xfrm>
            <a:off x="457200" y="1219200"/>
            <a:ext cx="4041775" cy="4937125"/>
          </a:xfrm>
          <a:prstGeom prst="rect">
            <a:avLst/>
          </a:prstGeom>
          <a:noFill/>
          <a:ln>
            <a:noFill/>
          </a:ln>
        </p:spPr>
        <p:txBody>
          <a:bodyPr anchorCtr="0" anchor="t" bIns="45700" lIns="91425" spcFirstLastPara="1" rIns="91425" wrap="square" tIns="45700">
            <a:noAutofit/>
          </a:bodyPr>
          <a:lstStyle/>
          <a:p>
            <a:pPr indent="-147574" lvl="0" marL="273050" rtl="0" algn="l">
              <a:spcBef>
                <a:spcPts val="0"/>
              </a:spcBef>
              <a:spcAft>
                <a:spcPts val="0"/>
              </a:spcAft>
              <a:buSzPts val="1976"/>
              <a:buNone/>
            </a:pPr>
            <a:r>
              <a:t/>
            </a:r>
            <a:endParaRPr/>
          </a:p>
          <a:p>
            <a:pPr indent="-273050" lvl="0" marL="273050" rtl="0" algn="l">
              <a:spcBef>
                <a:spcPts val="600"/>
              </a:spcBef>
              <a:spcAft>
                <a:spcPts val="0"/>
              </a:spcAft>
              <a:buSzPts val="1976"/>
              <a:buFont typeface="Noto Sans Symbols"/>
              <a:buNone/>
            </a:pPr>
            <a:r>
              <a:t/>
            </a:r>
            <a:endParaRPr/>
          </a:p>
        </p:txBody>
      </p:sp>
      <p:sp>
        <p:nvSpPr>
          <p:cNvPr id="406" name="Google Shape;406;p15"/>
          <p:cNvSpPr txBox="1"/>
          <p:nvPr>
            <p:ph idx="2" type="body"/>
          </p:nvPr>
        </p:nvSpPr>
        <p:spPr>
          <a:xfrm>
            <a:off x="612775" y="4070350"/>
            <a:ext cx="6238875" cy="49371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976"/>
              <a:buChar char="🞂"/>
            </a:pPr>
            <a:r>
              <a:rPr lang="en-US"/>
              <a:t>Space diversity methods:</a:t>
            </a:r>
            <a:endParaRPr/>
          </a:p>
          <a:p>
            <a:pPr indent="-228600" lvl="2" marL="822325" rtl="0" algn="l">
              <a:spcBef>
                <a:spcPts val="500"/>
              </a:spcBef>
              <a:spcAft>
                <a:spcPts val="0"/>
              </a:spcAft>
              <a:buSzPts val="1520"/>
              <a:buFont typeface="Noto Sans Symbols"/>
              <a:buNone/>
            </a:pPr>
            <a:r>
              <a:rPr lang="en-US"/>
              <a:t>1) </a:t>
            </a:r>
            <a:r>
              <a:rPr lang="en-US" sz="2400"/>
              <a:t>Selection Diversity</a:t>
            </a:r>
            <a:endParaRPr/>
          </a:p>
          <a:p>
            <a:pPr indent="-228600" lvl="2" marL="822325" rtl="0" algn="l">
              <a:spcBef>
                <a:spcPts val="500"/>
              </a:spcBef>
              <a:spcAft>
                <a:spcPts val="0"/>
              </a:spcAft>
              <a:buSzPts val="1824"/>
              <a:buFont typeface="Noto Sans Symbols"/>
              <a:buNone/>
            </a:pPr>
            <a:r>
              <a:rPr lang="en-US" sz="2400"/>
              <a:t>2) Feedback Diversity</a:t>
            </a:r>
            <a:endParaRPr/>
          </a:p>
          <a:p>
            <a:pPr indent="-228600" lvl="2" marL="822325" rtl="0" algn="l">
              <a:spcBef>
                <a:spcPts val="500"/>
              </a:spcBef>
              <a:spcAft>
                <a:spcPts val="0"/>
              </a:spcAft>
              <a:buSzPts val="1824"/>
              <a:buFont typeface="Noto Sans Symbols"/>
              <a:buNone/>
            </a:pPr>
            <a:r>
              <a:rPr lang="en-US" sz="2400"/>
              <a:t>3) Maximal Radio Combining</a:t>
            </a:r>
            <a:endParaRPr/>
          </a:p>
          <a:p>
            <a:pPr indent="-228600" lvl="2" marL="822325" rtl="0" algn="l">
              <a:spcBef>
                <a:spcPts val="500"/>
              </a:spcBef>
              <a:spcAft>
                <a:spcPts val="0"/>
              </a:spcAft>
              <a:buSzPts val="1824"/>
              <a:buFont typeface="Noto Sans Symbols"/>
              <a:buNone/>
            </a:pPr>
            <a:r>
              <a:rPr lang="en-US" sz="2400"/>
              <a:t>4) Equal Gain Diversity</a:t>
            </a:r>
            <a:endParaRPr/>
          </a:p>
          <a:p>
            <a:pPr indent="-147574" lvl="0" marL="273050" rtl="0" algn="l">
              <a:spcBef>
                <a:spcPts val="600"/>
              </a:spcBef>
              <a:spcAft>
                <a:spcPts val="0"/>
              </a:spcAft>
              <a:buSzPts val="1976"/>
              <a:buNone/>
            </a:pPr>
            <a:r>
              <a:t/>
            </a:r>
            <a:endParaRPr/>
          </a:p>
        </p:txBody>
      </p:sp>
      <p:sp>
        <p:nvSpPr>
          <p:cNvPr id="407" name="Google Shape;407;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grpSp>
        <p:nvGrpSpPr>
          <p:cNvPr id="408" name="Google Shape;408;p15"/>
          <p:cNvGrpSpPr/>
          <p:nvPr/>
        </p:nvGrpSpPr>
        <p:grpSpPr>
          <a:xfrm>
            <a:off x="463550" y="1184275"/>
            <a:ext cx="6842125" cy="2805113"/>
            <a:chOff x="1242120" y="1581348"/>
            <a:chExt cx="6339780" cy="2981523"/>
          </a:xfrm>
        </p:grpSpPr>
        <p:pic>
          <p:nvPicPr>
            <p:cNvPr id="409" name="Google Shape;409;p15"/>
            <p:cNvPicPr preferRelativeResize="0"/>
            <p:nvPr/>
          </p:nvPicPr>
          <p:blipFill rotWithShape="1">
            <a:blip r:embed="rId3">
              <a:alphaModFix/>
            </a:blip>
            <a:srcRect b="0" l="0" r="0" t="0"/>
            <a:stretch/>
          </p:blipFill>
          <p:spPr>
            <a:xfrm>
              <a:off x="1242120" y="1581348"/>
              <a:ext cx="6019800" cy="2543175"/>
            </a:xfrm>
            <a:prstGeom prst="rect">
              <a:avLst/>
            </a:prstGeom>
            <a:noFill/>
            <a:ln>
              <a:noFill/>
            </a:ln>
          </p:spPr>
        </p:pic>
        <p:sp>
          <p:nvSpPr>
            <p:cNvPr id="410" name="Google Shape;410;p15"/>
            <p:cNvSpPr txBox="1"/>
            <p:nvPr/>
          </p:nvSpPr>
          <p:spPr>
            <a:xfrm>
              <a:off x="1562100" y="4193539"/>
              <a:ext cx="6019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Verdana"/>
                  <a:ea typeface="Verdana"/>
                  <a:cs typeface="Verdana"/>
                  <a:sym typeface="Verdana"/>
                </a:rPr>
                <a:t>Generalized block diagram of Space Diversity</a:t>
              </a:r>
              <a:endParaRPr b="0" i="0" sz="1800" u="none" cap="none" strike="noStrike">
                <a:solidFill>
                  <a:schemeClr val="dk1"/>
                </a:solidFill>
                <a:latin typeface="Verdana"/>
                <a:ea typeface="Verdana"/>
                <a:cs typeface="Verdana"/>
                <a:sym typeface="Verdana"/>
              </a:endParaRPr>
            </a:p>
          </p:txBody>
        </p:sp>
      </p:grpSp>
      <p:pic>
        <p:nvPicPr>
          <p:cNvPr descr="SRM Logo - Srm logo png 7 » PNG Image" id="411" name="Google Shape;411;p15"/>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Selection Diversity</a:t>
            </a:r>
            <a:endParaRPr/>
          </a:p>
        </p:txBody>
      </p:sp>
      <p:pic>
        <p:nvPicPr>
          <p:cNvPr id="418" name="Google Shape;418;p16"/>
          <p:cNvPicPr preferRelativeResize="0"/>
          <p:nvPr>
            <p:ph idx="1" type="body"/>
          </p:nvPr>
        </p:nvPicPr>
        <p:blipFill rotWithShape="1">
          <a:blip r:embed="rId3">
            <a:alphaModFix/>
          </a:blip>
          <a:srcRect b="0" l="0" r="0" t="0"/>
          <a:stretch/>
        </p:blipFill>
        <p:spPr>
          <a:xfrm>
            <a:off x="612775" y="1268413"/>
            <a:ext cx="8229600" cy="4762500"/>
          </a:xfrm>
          <a:prstGeom prst="rect">
            <a:avLst/>
          </a:prstGeom>
          <a:noFill/>
          <a:ln>
            <a:noFill/>
          </a:ln>
        </p:spPr>
      </p:pic>
      <p:sp>
        <p:nvSpPr>
          <p:cNvPr id="419" name="Google Shape;419;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descr="SRM Logo - Srm logo png 7 » PNG Image" id="420" name="Google Shape;420;p16"/>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Selection Combining</a:t>
            </a:r>
            <a:endParaRPr/>
          </a:p>
        </p:txBody>
      </p:sp>
      <p:sp>
        <p:nvSpPr>
          <p:cNvPr id="427" name="Google Shape;427;p17"/>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976"/>
              <a:buChar char="🞂"/>
            </a:pPr>
            <a:r>
              <a:rPr lang="en-US"/>
              <a:t>Select the Strongest Signal</a:t>
            </a:r>
            <a:endParaRPr/>
          </a:p>
          <a:p>
            <a:pPr indent="-273050" lvl="0" marL="273050" rtl="0" algn="l">
              <a:spcBef>
                <a:spcPts val="600"/>
              </a:spcBef>
              <a:spcAft>
                <a:spcPts val="0"/>
              </a:spcAft>
              <a:buSzPts val="1976"/>
              <a:buChar char="🞂"/>
            </a:pPr>
            <a:r>
              <a:rPr lang="en-US"/>
              <a:t>The receiver branch having the highest instantaneous SNR is connected to the demodulator.</a:t>
            </a:r>
            <a:endParaRPr/>
          </a:p>
          <a:p>
            <a:pPr indent="0" lvl="0" marL="0" rtl="0" algn="l">
              <a:spcBef>
                <a:spcPts val="600"/>
              </a:spcBef>
              <a:spcAft>
                <a:spcPts val="0"/>
              </a:spcAft>
              <a:buSzPts val="1976"/>
              <a:buFont typeface="Noto Sans Symbols"/>
              <a:buNone/>
            </a:pPr>
            <a:r>
              <a:t/>
            </a:r>
            <a:endParaRPr/>
          </a:p>
        </p:txBody>
      </p:sp>
      <p:sp>
        <p:nvSpPr>
          <p:cNvPr id="428" name="Google Shape;428;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id="429" name="Google Shape;429;p17"/>
          <p:cNvPicPr preferRelativeResize="0"/>
          <p:nvPr/>
        </p:nvPicPr>
        <p:blipFill rotWithShape="1">
          <a:blip r:embed="rId3">
            <a:alphaModFix/>
          </a:blip>
          <a:srcRect b="0" l="0" r="0" t="0"/>
          <a:stretch/>
        </p:blipFill>
        <p:spPr>
          <a:xfrm>
            <a:off x="1979613" y="2887663"/>
            <a:ext cx="7011987" cy="3654425"/>
          </a:xfrm>
          <a:prstGeom prst="rect">
            <a:avLst/>
          </a:prstGeom>
          <a:noFill/>
          <a:ln>
            <a:noFill/>
          </a:ln>
        </p:spPr>
      </p:pic>
      <p:pic>
        <p:nvPicPr>
          <p:cNvPr descr="SRM Logo - Srm logo png 7 » PNG Image" id="430" name="Google Shape;430;p17"/>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Selection Combining</a:t>
            </a:r>
            <a:endParaRPr b="1">
              <a:solidFill>
                <a:srgbClr val="0A2090"/>
              </a:solidFill>
            </a:endParaRPr>
          </a:p>
        </p:txBody>
      </p:sp>
      <p:sp>
        <p:nvSpPr>
          <p:cNvPr id="436" name="Google Shape;436;p18"/>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147574" lvl="0" marL="273050" rtl="0" algn="l">
              <a:spcBef>
                <a:spcPts val="0"/>
              </a:spcBef>
              <a:spcAft>
                <a:spcPts val="0"/>
              </a:spcAft>
              <a:buSzPts val="1976"/>
              <a:buNone/>
            </a:pPr>
            <a:r>
              <a:t/>
            </a:r>
            <a:endParaRPr/>
          </a:p>
        </p:txBody>
      </p:sp>
      <p:sp>
        <p:nvSpPr>
          <p:cNvPr id="437" name="Google Shape;437;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id="438" name="Google Shape;438;p18"/>
          <p:cNvPicPr preferRelativeResize="0"/>
          <p:nvPr/>
        </p:nvPicPr>
        <p:blipFill rotWithShape="1">
          <a:blip r:embed="rId3">
            <a:alphaModFix/>
          </a:blip>
          <a:srcRect b="0" l="0" r="0" t="0"/>
          <a:stretch/>
        </p:blipFill>
        <p:spPr>
          <a:xfrm>
            <a:off x="471488" y="1343025"/>
            <a:ext cx="8237537" cy="2733675"/>
          </a:xfrm>
          <a:prstGeom prst="rect">
            <a:avLst/>
          </a:prstGeom>
          <a:noFill/>
          <a:ln>
            <a:noFill/>
          </a:ln>
        </p:spPr>
      </p:pic>
      <p:pic>
        <p:nvPicPr>
          <p:cNvPr descr="SRM Logo - Srm logo png 7 » PNG Image" id="439" name="Google Shape;439;p18"/>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Selection Combining</a:t>
            </a:r>
            <a:endParaRPr b="1">
              <a:solidFill>
                <a:srgbClr val="0A2090"/>
              </a:solidFill>
            </a:endParaRPr>
          </a:p>
        </p:txBody>
      </p:sp>
      <p:sp>
        <p:nvSpPr>
          <p:cNvPr id="445" name="Google Shape;445;p19"/>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342900" lvl="0" marL="354965" marR="234315" rtl="0" algn="just">
              <a:lnSpc>
                <a:spcPct val="100000"/>
              </a:lnSpc>
              <a:spcBef>
                <a:spcPts val="0"/>
              </a:spcBef>
              <a:spcAft>
                <a:spcPts val="0"/>
              </a:spcAft>
              <a:buClr>
                <a:srgbClr val="000000"/>
              </a:buClr>
              <a:buSzPts val="2400"/>
              <a:buFont typeface="Arial"/>
              <a:buChar char="•"/>
            </a:pPr>
            <a:r>
              <a:rPr i="0" lang="en-US" sz="2400" u="none" cap="none" strike="noStrike">
                <a:solidFill>
                  <a:srgbClr val="000000"/>
                </a:solidFill>
              </a:rPr>
              <a:t>In selection combining (SC), the combiner outputs  the signal on the branch with the highest SNR </a:t>
            </a:r>
            <a:endParaRPr/>
          </a:p>
          <a:p>
            <a:pPr indent="-190500" lvl="0" marL="354965" marR="5080" rtl="0" algn="just">
              <a:lnSpc>
                <a:spcPct val="100000"/>
              </a:lnSpc>
              <a:spcBef>
                <a:spcPts val="0"/>
              </a:spcBef>
              <a:spcAft>
                <a:spcPts val="0"/>
              </a:spcAft>
              <a:buClr>
                <a:schemeClr val="dk1"/>
              </a:buClr>
              <a:buSzPts val="2400"/>
              <a:buFont typeface="Arial"/>
              <a:buNone/>
            </a:pPr>
            <a:r>
              <a:t/>
            </a:r>
            <a:endParaRPr i="0" sz="2400" u="none" cap="none" strike="noStrike">
              <a:solidFill>
                <a:srgbClr val="000000"/>
              </a:solidFill>
            </a:endParaRPr>
          </a:p>
          <a:p>
            <a:pPr indent="-342900" lvl="0" marL="354965" marR="5080" rtl="0" algn="just">
              <a:lnSpc>
                <a:spcPct val="100000"/>
              </a:lnSpc>
              <a:spcBef>
                <a:spcPts val="0"/>
              </a:spcBef>
              <a:spcAft>
                <a:spcPts val="0"/>
              </a:spcAft>
              <a:buClr>
                <a:srgbClr val="000000"/>
              </a:buClr>
              <a:buSzPts val="2400"/>
              <a:buFont typeface="Arial"/>
              <a:buChar char="•"/>
            </a:pPr>
            <a:r>
              <a:rPr i="0" lang="en-US" sz="2400" u="none" cap="none" strike="noStrike">
                <a:solidFill>
                  <a:srgbClr val="000000"/>
                </a:solidFill>
              </a:rPr>
              <a:t>Since only one branch is used at a time, SC often requires just one receiver  that is switched into the active antenna branch.</a:t>
            </a:r>
            <a:endParaRPr i="0" sz="2400" u="none" cap="none" strike="noStrike">
              <a:solidFill>
                <a:srgbClr val="000000"/>
              </a:solidFill>
            </a:endParaRPr>
          </a:p>
          <a:p>
            <a:pPr indent="-190500" lvl="0" marL="354965" marR="101600" rtl="0" algn="just">
              <a:lnSpc>
                <a:spcPct val="100000"/>
              </a:lnSpc>
              <a:spcBef>
                <a:spcPts val="0"/>
              </a:spcBef>
              <a:spcAft>
                <a:spcPts val="0"/>
              </a:spcAft>
              <a:buClr>
                <a:schemeClr val="dk1"/>
              </a:buClr>
              <a:buSzPts val="2400"/>
              <a:buFont typeface="Arial"/>
              <a:buNone/>
            </a:pPr>
            <a:r>
              <a:t/>
            </a:r>
            <a:endParaRPr i="0" sz="2400" u="none" cap="none" strike="noStrike"/>
          </a:p>
          <a:p>
            <a:pPr indent="-342900" lvl="0" marL="354965" marR="101600" rtl="0" algn="just">
              <a:lnSpc>
                <a:spcPct val="100000"/>
              </a:lnSpc>
              <a:spcBef>
                <a:spcPts val="0"/>
              </a:spcBef>
              <a:spcAft>
                <a:spcPts val="0"/>
              </a:spcAft>
              <a:buClr>
                <a:schemeClr val="dk1"/>
              </a:buClr>
              <a:buSzPts val="2400"/>
              <a:buFont typeface="Arial"/>
              <a:buChar char="•"/>
            </a:pPr>
            <a:r>
              <a:rPr i="0" lang="en-US" sz="2400" u="none" cap="none" strike="noStrike"/>
              <a:t>However, a dedicated receiver on each antenna branch may be needed for  systems that transmit continuously in order to simultaneously and  continuously monitor SNR on each branch.</a:t>
            </a:r>
            <a:endParaRPr i="0" sz="2400" u="none" cap="none" strike="noStrike"/>
          </a:p>
          <a:p>
            <a:pPr indent="0" lvl="0" marL="0" rtl="0" algn="l">
              <a:spcBef>
                <a:spcPts val="600"/>
              </a:spcBef>
              <a:spcAft>
                <a:spcPts val="0"/>
              </a:spcAft>
              <a:buSzPts val="1824"/>
              <a:buNone/>
            </a:pPr>
            <a:r>
              <a:t/>
            </a:r>
            <a:endParaRPr sz="2400"/>
          </a:p>
        </p:txBody>
      </p:sp>
      <p:sp>
        <p:nvSpPr>
          <p:cNvPr id="446" name="Google Shape;446;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descr="SRM Logo - Srm logo png 7 » PNG Image" id="447" name="Google Shape;447;p19"/>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
        <p:nvSpPr>
          <p:cNvPr id="448" name="Google Shape;448;p19"/>
          <p:cNvSpPr/>
          <p:nvPr/>
        </p:nvSpPr>
        <p:spPr>
          <a:xfrm>
            <a:off x="6156176" y="1628800"/>
            <a:ext cx="618150" cy="3030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44546A"/>
              </a:buClr>
              <a:buSzPts val="1050"/>
              <a:buFont typeface="Noto Sans Symbols"/>
              <a:buNone/>
            </a:pPr>
            <a:fld id="{00000000-1234-1234-1234-123412341234}" type="slidenum">
              <a:rPr b="0" i="0" lang="en-US" sz="1050" u="none" cap="none" strike="noStrike">
                <a:solidFill>
                  <a:srgbClr val="44546A"/>
                </a:solidFill>
                <a:latin typeface="Verdana"/>
                <a:ea typeface="Verdana"/>
                <a:cs typeface="Verdana"/>
                <a:sym typeface="Verdana"/>
              </a:rPr>
              <a:t>‹#›</a:t>
            </a:fld>
            <a:endParaRPr b="0" i="0" sz="1050" u="none" cap="none" strike="noStrike">
              <a:solidFill>
                <a:srgbClr val="44546A"/>
              </a:solidFill>
              <a:latin typeface="Verdana"/>
              <a:ea typeface="Verdana"/>
              <a:cs typeface="Verdana"/>
              <a:sym typeface="Verdana"/>
            </a:endParaRPr>
          </a:p>
        </p:txBody>
      </p:sp>
      <p:sp>
        <p:nvSpPr>
          <p:cNvPr id="236" name="Google Shape;236;p2"/>
          <p:cNvSpPr txBox="1"/>
          <p:nvPr/>
        </p:nvSpPr>
        <p:spPr>
          <a:xfrm>
            <a:off x="1601391" y="1554768"/>
            <a:ext cx="588526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rgbClr val="0070C0"/>
                </a:solidFill>
                <a:latin typeface="Times New Roman"/>
                <a:ea typeface="Times New Roman"/>
                <a:cs typeface="Times New Roman"/>
                <a:sym typeface="Times New Roman"/>
              </a:rPr>
              <a:t>WEEK-1</a:t>
            </a:r>
            <a:endParaRPr b="0" i="0" sz="3000" u="none" cap="none" strike="noStrike">
              <a:solidFill>
                <a:srgbClr val="0070C0"/>
              </a:solidFill>
              <a:latin typeface="Verdana"/>
              <a:ea typeface="Verdana"/>
              <a:cs typeface="Verdana"/>
              <a:sym typeface="Verdana"/>
            </a:endParaRPr>
          </a:p>
        </p:txBody>
      </p:sp>
      <p:sp>
        <p:nvSpPr>
          <p:cNvPr id="237" name="Google Shape;237;p2"/>
          <p:cNvSpPr txBox="1"/>
          <p:nvPr/>
        </p:nvSpPr>
        <p:spPr>
          <a:xfrm>
            <a:off x="450056" y="2342451"/>
            <a:ext cx="85011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00" u="none" cap="none" strike="noStrike">
                <a:solidFill>
                  <a:srgbClr val="000000"/>
                </a:solidFill>
                <a:latin typeface="Gill Sans"/>
                <a:ea typeface="Gill Sans"/>
                <a:cs typeface="Gill Sans"/>
                <a:sym typeface="Gill Sans"/>
              </a:rPr>
              <a:t>Introduction to diversity, equalization and capacity, Space diversity, Scanning diversity, Maximal ratio combiner, Equal gain diversity</a:t>
            </a:r>
            <a:endParaRPr b="0" i="0" sz="2700" u="none" cap="none"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700">
              <a:latin typeface="Gill Sans"/>
              <a:ea typeface="Gill Sans"/>
              <a:cs typeface="Gill Sans"/>
              <a:sym typeface="Gill Sans"/>
            </a:endParaRPr>
          </a:p>
          <a:p>
            <a:pPr indent="0" lvl="0" marL="0" rtl="0" algn="just">
              <a:spcBef>
                <a:spcPts val="0"/>
              </a:spcBef>
              <a:spcAft>
                <a:spcPts val="0"/>
              </a:spcAft>
              <a:buClr>
                <a:schemeClr val="dk1"/>
              </a:buClr>
              <a:buSzPts val="1800"/>
              <a:buFont typeface="Arial"/>
              <a:buNone/>
            </a:pPr>
            <a:r>
              <a:rPr b="1" lang="en-US" sz="1800">
                <a:solidFill>
                  <a:schemeClr val="dk1"/>
                </a:solidFill>
              </a:rPr>
              <a:t>Courtesy:</a:t>
            </a:r>
            <a:endParaRPr b="1" sz="1800">
              <a:solidFill>
                <a:schemeClr val="dk1"/>
              </a:solidFill>
            </a:endParaRPr>
          </a:p>
          <a:p>
            <a:pPr indent="-342900" lvl="0" marL="342900" rtl="0" algn="l">
              <a:spcBef>
                <a:spcPts val="0"/>
              </a:spcBef>
              <a:spcAft>
                <a:spcPts val="0"/>
              </a:spcAft>
              <a:buClr>
                <a:schemeClr val="dk1"/>
              </a:buClr>
              <a:buSzPts val="1800"/>
              <a:buAutoNum type="arabicPeriod"/>
            </a:pPr>
            <a:r>
              <a:rPr lang="en-US" sz="1800">
                <a:solidFill>
                  <a:schemeClr val="dk1"/>
                </a:solidFill>
              </a:rPr>
              <a:t>Rappaport T.S, </a:t>
            </a:r>
            <a:r>
              <a:rPr i="1" lang="en-US" sz="1800">
                <a:solidFill>
                  <a:schemeClr val="dk1"/>
                </a:solidFill>
              </a:rPr>
              <a:t>“Wireless Communications: Principles and Practice”, </a:t>
            </a:r>
            <a:r>
              <a:rPr lang="en-US" sz="1800">
                <a:solidFill>
                  <a:schemeClr val="dk1"/>
                </a:solidFill>
              </a:rPr>
              <a:t>Pearson education.</a:t>
            </a:r>
            <a:endParaRPr sz="2700">
              <a:latin typeface="Gill Sans"/>
              <a:ea typeface="Gill Sans"/>
              <a:cs typeface="Gill Sans"/>
              <a:sym typeface="Gill Sans"/>
            </a:endParaRPr>
          </a:p>
        </p:txBody>
      </p:sp>
      <p:pic>
        <p:nvPicPr>
          <p:cNvPr descr="SRM Logo - Srm logo png 7 » PNG Image" id="238" name="Google Shape;238;p2"/>
          <p:cNvPicPr preferRelativeResize="0"/>
          <p:nvPr/>
        </p:nvPicPr>
        <p:blipFill rotWithShape="1">
          <a:blip r:embed="rId3">
            <a:alphaModFix/>
          </a:blip>
          <a:srcRect b="0" l="0" r="0" t="0"/>
          <a:stretch/>
        </p:blipFill>
        <p:spPr>
          <a:xfrm>
            <a:off x="170870" y="1023618"/>
            <a:ext cx="1390355" cy="4694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Feedback or Scanning Combining </a:t>
            </a:r>
            <a:endParaRPr/>
          </a:p>
        </p:txBody>
      </p:sp>
      <p:pic>
        <p:nvPicPr>
          <p:cNvPr id="455" name="Google Shape;455;p20"/>
          <p:cNvPicPr preferRelativeResize="0"/>
          <p:nvPr>
            <p:ph idx="1" type="body"/>
          </p:nvPr>
        </p:nvPicPr>
        <p:blipFill rotWithShape="1">
          <a:blip r:embed="rId3">
            <a:alphaModFix/>
          </a:blip>
          <a:srcRect b="0" l="0" r="0" t="0"/>
          <a:stretch/>
        </p:blipFill>
        <p:spPr>
          <a:xfrm>
            <a:off x="2597424" y="3483362"/>
            <a:ext cx="5678290" cy="2872988"/>
          </a:xfrm>
          <a:prstGeom prst="rect">
            <a:avLst/>
          </a:prstGeom>
          <a:noFill/>
          <a:ln>
            <a:noFill/>
          </a:ln>
        </p:spPr>
      </p:pic>
      <p:sp>
        <p:nvSpPr>
          <p:cNvPr id="456" name="Google Shape;456;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457" name="Google Shape;457;p20"/>
          <p:cNvSpPr txBox="1"/>
          <p:nvPr/>
        </p:nvSpPr>
        <p:spPr>
          <a:xfrm>
            <a:off x="251520" y="1370256"/>
            <a:ext cx="8229600" cy="1938992"/>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rgbClr val="262626"/>
              </a:buClr>
              <a:buSzPts val="2400"/>
              <a:buFont typeface="Noto Sans Symbols"/>
              <a:buChar char="⮚"/>
            </a:pPr>
            <a:r>
              <a:rPr b="0" i="0" lang="en-US" sz="2400" u="none" cap="none" strike="noStrike">
                <a:solidFill>
                  <a:schemeClr val="dk1"/>
                </a:solidFill>
                <a:latin typeface="Gill Sans"/>
                <a:ea typeface="Gill Sans"/>
                <a:cs typeface="Gill Sans"/>
                <a:sym typeface="Gill Sans"/>
              </a:rPr>
              <a:t>Scan each antenna until a signal is found that is above predetermined threshold</a:t>
            </a:r>
            <a:endParaRPr/>
          </a:p>
          <a:p>
            <a:pPr indent="-342900" lvl="1" marL="800100" marR="0" rtl="0" algn="just">
              <a:spcBef>
                <a:spcPts val="0"/>
              </a:spcBef>
              <a:spcAft>
                <a:spcPts val="0"/>
              </a:spcAft>
              <a:buClr>
                <a:srgbClr val="262626"/>
              </a:buClr>
              <a:buSzPts val="2400"/>
              <a:buFont typeface="Noto Sans Symbols"/>
              <a:buChar char="⮚"/>
            </a:pPr>
            <a:r>
              <a:rPr b="0" i="0" lang="en-US" sz="2400" u="none" cap="none" strike="noStrike">
                <a:solidFill>
                  <a:schemeClr val="dk1"/>
                </a:solidFill>
                <a:latin typeface="Gill Sans"/>
                <a:ea typeface="Gill Sans"/>
                <a:cs typeface="Gill Sans"/>
                <a:sym typeface="Gill Sans"/>
              </a:rPr>
              <a:t>If signal drops below threshold → rescan</a:t>
            </a:r>
            <a:endParaRPr/>
          </a:p>
          <a:p>
            <a:pPr indent="-342900" lvl="1" marL="800100" marR="0" rtl="0" algn="just">
              <a:spcBef>
                <a:spcPts val="0"/>
              </a:spcBef>
              <a:spcAft>
                <a:spcPts val="0"/>
              </a:spcAft>
              <a:buClr>
                <a:srgbClr val="262626"/>
              </a:buClr>
              <a:buSzPts val="2400"/>
              <a:buFont typeface="Noto Sans Symbols"/>
              <a:buChar char="⮚"/>
            </a:pPr>
            <a:r>
              <a:rPr b="0" i="0" lang="en-US" sz="2400" u="none" cap="none" strike="noStrike">
                <a:solidFill>
                  <a:schemeClr val="dk1"/>
                </a:solidFill>
                <a:latin typeface="Gill Sans"/>
                <a:ea typeface="Gill Sans"/>
                <a:cs typeface="Gill Sans"/>
                <a:sym typeface="Gill Sans"/>
              </a:rPr>
              <a:t>Only one Rx is required (since only receiving one signal at a time), so less costly → still need multiple antennas</a:t>
            </a:r>
            <a:endParaRPr/>
          </a:p>
        </p:txBody>
      </p:sp>
      <p:pic>
        <p:nvPicPr>
          <p:cNvPr descr="SRM Logo - Srm logo png 7 » PNG Image" id="458" name="Google Shape;458;p20"/>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Maximum Ratio Combining (MRC)</a:t>
            </a:r>
            <a:endParaRPr/>
          </a:p>
        </p:txBody>
      </p:sp>
      <p:sp>
        <p:nvSpPr>
          <p:cNvPr id="465" name="Google Shape;465;p21"/>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Clr>
                <a:srgbClr val="002060"/>
              </a:buClr>
              <a:buSzPts val="1976"/>
              <a:buFont typeface="Noto Sans Symbols"/>
              <a:buChar char="⮚"/>
            </a:pPr>
            <a:r>
              <a:rPr lang="en-US"/>
              <a:t>Weight branches for maximum SNR</a:t>
            </a:r>
            <a:endParaRPr/>
          </a:p>
          <a:p>
            <a:pPr indent="-273050" lvl="0" marL="273050" rtl="0" algn="l">
              <a:spcBef>
                <a:spcPts val="600"/>
              </a:spcBef>
              <a:spcAft>
                <a:spcPts val="0"/>
              </a:spcAft>
              <a:buClr>
                <a:srgbClr val="002060"/>
              </a:buClr>
              <a:buSzPts val="1976"/>
              <a:buFont typeface="Noto Sans Symbols"/>
              <a:buChar char="⮚"/>
            </a:pPr>
            <a:r>
              <a:rPr lang="en-US"/>
              <a:t>MRC produces an output SNR equal to sum of the individual SNR.</a:t>
            </a:r>
            <a:endParaRPr/>
          </a:p>
          <a:p>
            <a:pPr indent="-273050" lvl="0" marL="273050" rtl="0" algn="l">
              <a:spcBef>
                <a:spcPts val="600"/>
              </a:spcBef>
              <a:spcAft>
                <a:spcPts val="0"/>
              </a:spcAft>
              <a:buClr>
                <a:srgbClr val="002060"/>
              </a:buClr>
              <a:buSzPts val="1976"/>
              <a:buFont typeface="Noto Sans Symbols"/>
              <a:buChar char="⮚"/>
            </a:pPr>
            <a:r>
              <a:rPr i="1" lang="en-US"/>
              <a:t>It produces an output with an acceptable SNR even when none of the individual signals are themselves acceptable. </a:t>
            </a:r>
            <a:endParaRPr/>
          </a:p>
          <a:p>
            <a:pPr indent="0" lvl="0" marL="0" rtl="0" algn="l">
              <a:spcBef>
                <a:spcPts val="600"/>
              </a:spcBef>
              <a:spcAft>
                <a:spcPts val="0"/>
              </a:spcAft>
              <a:buSzPts val="1976"/>
              <a:buFont typeface="Noto Sans Symbols"/>
              <a:buNone/>
            </a:pPr>
            <a:r>
              <a:t/>
            </a:r>
            <a:endParaRPr i="1"/>
          </a:p>
        </p:txBody>
      </p:sp>
      <p:sp>
        <p:nvSpPr>
          <p:cNvPr id="466" name="Google Shape;466;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grpSp>
        <p:nvGrpSpPr>
          <p:cNvPr id="467" name="Google Shape;467;p21"/>
          <p:cNvGrpSpPr/>
          <p:nvPr/>
        </p:nvGrpSpPr>
        <p:grpSpPr>
          <a:xfrm>
            <a:off x="1922644" y="3429000"/>
            <a:ext cx="6785049" cy="2490829"/>
            <a:chOff x="1966663" y="3334067"/>
            <a:chExt cx="7177337" cy="2981608"/>
          </a:xfrm>
        </p:grpSpPr>
        <p:pic>
          <p:nvPicPr>
            <p:cNvPr id="468" name="Google Shape;468;p21"/>
            <p:cNvPicPr preferRelativeResize="0"/>
            <p:nvPr/>
          </p:nvPicPr>
          <p:blipFill rotWithShape="1">
            <a:blip r:embed="rId3">
              <a:alphaModFix/>
            </a:blip>
            <a:srcRect b="0" l="0" r="0" t="0"/>
            <a:stretch/>
          </p:blipFill>
          <p:spPr>
            <a:xfrm>
              <a:off x="1966663" y="3334067"/>
              <a:ext cx="6720137" cy="2981608"/>
            </a:xfrm>
            <a:prstGeom prst="rect">
              <a:avLst/>
            </a:prstGeom>
            <a:noFill/>
            <a:ln>
              <a:noFill/>
            </a:ln>
          </p:spPr>
        </p:pic>
        <p:pic>
          <p:nvPicPr>
            <p:cNvPr id="469" name="Google Shape;469;p21"/>
            <p:cNvPicPr preferRelativeResize="0"/>
            <p:nvPr/>
          </p:nvPicPr>
          <p:blipFill rotWithShape="1">
            <a:blip r:embed="rId4">
              <a:alphaModFix/>
            </a:blip>
            <a:srcRect b="0" l="0" r="0" t="0"/>
            <a:stretch/>
          </p:blipFill>
          <p:spPr>
            <a:xfrm>
              <a:off x="6859272" y="3645024"/>
              <a:ext cx="2284728" cy="864096"/>
            </a:xfrm>
            <a:prstGeom prst="rect">
              <a:avLst/>
            </a:prstGeom>
            <a:noFill/>
            <a:ln>
              <a:noFill/>
            </a:ln>
          </p:spPr>
        </p:pic>
      </p:grpSp>
      <p:pic>
        <p:nvPicPr>
          <p:cNvPr descr="SRM Logo - Srm logo png 7 » PNG Image" id="470" name="Google Shape;470;p21"/>
          <p:cNvPicPr preferRelativeResize="0"/>
          <p:nvPr/>
        </p:nvPicPr>
        <p:blipFill rotWithShape="1">
          <a:blip r:embed="rId5">
            <a:alphaModFix/>
          </a:blip>
          <a:srcRect b="0" l="0" r="0" t="0"/>
          <a:stretch/>
        </p:blipFill>
        <p:spPr>
          <a:xfrm>
            <a:off x="70987" y="43942"/>
            <a:ext cx="1083967" cy="365980"/>
          </a:xfrm>
          <a:prstGeom prst="rect">
            <a:avLst/>
          </a:prstGeom>
          <a:noFill/>
          <a:ln>
            <a:noFill/>
          </a:ln>
        </p:spPr>
      </p:pic>
      <p:sp>
        <p:nvSpPr>
          <p:cNvPr id="471" name="Google Shape;471;p21"/>
          <p:cNvSpPr txBox="1"/>
          <p:nvPr/>
        </p:nvSpPr>
        <p:spPr>
          <a:xfrm>
            <a:off x="436307" y="3789040"/>
            <a:ext cx="181054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rgbClr val="002060"/>
                </a:solidFill>
                <a:latin typeface="Gill Sans"/>
                <a:ea typeface="Gill Sans"/>
                <a:cs typeface="Gill Sans"/>
                <a:sym typeface="Gill Sans"/>
              </a:rPr>
              <a:t>Select </a:t>
            </a:r>
            <a:r>
              <a:rPr b="0" i="1" lang="en-US" sz="1800" u="none" cap="none" strike="noStrike">
                <a:solidFill>
                  <a:srgbClr val="002060"/>
                </a:solidFill>
                <a:latin typeface="Gill Sans"/>
                <a:ea typeface="Gill Sans"/>
                <a:cs typeface="Gill Sans"/>
                <a:sym typeface="Gill Sans"/>
              </a:rPr>
              <a:t>path with best SNR or </a:t>
            </a:r>
            <a:r>
              <a:rPr b="1" i="1" lang="en-US" sz="1800" u="none" cap="none" strike="noStrike">
                <a:solidFill>
                  <a:srgbClr val="002060"/>
                </a:solidFill>
                <a:latin typeface="Gill Sans"/>
                <a:ea typeface="Gill Sans"/>
                <a:cs typeface="Gill Sans"/>
                <a:sym typeface="Gill Sans"/>
              </a:rPr>
              <a:t>combine </a:t>
            </a:r>
            <a:r>
              <a:rPr b="0" i="1" lang="en-US" sz="1800" u="none" cap="none" strike="noStrike">
                <a:solidFill>
                  <a:srgbClr val="002060"/>
                </a:solidFill>
                <a:latin typeface="Gill Sans"/>
                <a:ea typeface="Gill Sans"/>
                <a:cs typeface="Gill Sans"/>
                <a:sym typeface="Gill Sans"/>
              </a:rPr>
              <a:t>multiple paths to improve overall SNR performance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Maximal Ratio Combining (MRC)</a:t>
            </a:r>
            <a:endParaRPr/>
          </a:p>
        </p:txBody>
      </p:sp>
      <p:sp>
        <p:nvSpPr>
          <p:cNvPr id="478" name="Google Shape;478;p22"/>
          <p:cNvSpPr txBox="1"/>
          <p:nvPr>
            <p:ph idx="1" type="body"/>
          </p:nvPr>
        </p:nvSpPr>
        <p:spPr>
          <a:xfrm>
            <a:off x="457200" y="1095216"/>
            <a:ext cx="8229600" cy="49371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824"/>
              <a:buChar char="🞂"/>
            </a:pPr>
            <a:r>
              <a:rPr lang="en-US" sz="2400"/>
              <a:t>MRC Impairments</a:t>
            </a:r>
            <a:r>
              <a:rPr lang="en-US"/>
              <a:t>:</a:t>
            </a:r>
            <a:endParaRPr/>
          </a:p>
          <a:p>
            <a:pPr indent="-228600" lvl="3" marL="1096963" rtl="0" algn="l">
              <a:spcBef>
                <a:spcPts val="400"/>
              </a:spcBef>
              <a:spcAft>
                <a:spcPts val="0"/>
              </a:spcAft>
              <a:buSzPts val="1540"/>
              <a:buNone/>
            </a:pPr>
            <a:r>
              <a:rPr lang="en-US" sz="2200">
                <a:solidFill>
                  <a:schemeClr val="dk1"/>
                </a:solidFill>
              </a:rPr>
              <a:t>1) ACI/CCI → system generated interference</a:t>
            </a:r>
            <a:endParaRPr/>
          </a:p>
          <a:p>
            <a:pPr indent="-228600" lvl="3" marL="1096963" rtl="0" algn="l">
              <a:spcBef>
                <a:spcPts val="400"/>
              </a:spcBef>
              <a:spcAft>
                <a:spcPts val="0"/>
              </a:spcAft>
              <a:buSzPts val="1540"/>
              <a:buNone/>
            </a:pPr>
            <a:r>
              <a:rPr lang="en-US" sz="2200">
                <a:solidFill>
                  <a:schemeClr val="dk1"/>
                </a:solidFill>
              </a:rPr>
              <a:t>2) Shadowing → large-scale path loss from LOS obstructions</a:t>
            </a:r>
            <a:endParaRPr/>
          </a:p>
          <a:p>
            <a:pPr indent="-228600" lvl="3" marL="1096963" rtl="0" algn="l">
              <a:spcBef>
                <a:spcPts val="400"/>
              </a:spcBef>
              <a:spcAft>
                <a:spcPts val="0"/>
              </a:spcAft>
              <a:buSzPts val="1540"/>
              <a:buNone/>
            </a:pPr>
            <a:r>
              <a:rPr lang="en-US" sz="2200">
                <a:solidFill>
                  <a:schemeClr val="dk1"/>
                </a:solidFill>
              </a:rPr>
              <a:t>3) Multipath Fading → rapid small-scale signal variations</a:t>
            </a:r>
            <a:endParaRPr/>
          </a:p>
          <a:p>
            <a:pPr indent="-228600" lvl="3" marL="1096963" rtl="0" algn="l">
              <a:lnSpc>
                <a:spcPct val="120000"/>
              </a:lnSpc>
              <a:spcBef>
                <a:spcPts val="400"/>
              </a:spcBef>
              <a:spcAft>
                <a:spcPts val="0"/>
              </a:spcAft>
              <a:buSzPts val="1540"/>
              <a:buNone/>
            </a:pPr>
            <a:r>
              <a:rPr lang="en-US" sz="2200">
                <a:solidFill>
                  <a:schemeClr val="dk1"/>
                </a:solidFill>
              </a:rPr>
              <a:t>4) Doppler Spread → due to motion of mobile unit</a:t>
            </a:r>
            <a:endParaRPr/>
          </a:p>
          <a:p>
            <a:pPr indent="-273050" lvl="0" marL="273050" rtl="0" algn="l">
              <a:lnSpc>
                <a:spcPct val="120000"/>
              </a:lnSpc>
              <a:spcBef>
                <a:spcPts val="600"/>
              </a:spcBef>
              <a:spcAft>
                <a:spcPts val="0"/>
              </a:spcAft>
              <a:buSzPts val="1368"/>
              <a:buChar char="🞂"/>
            </a:pPr>
            <a:r>
              <a:rPr i="1" lang="en-US" sz="1800"/>
              <a:t>These can lead to significant distortion or attenuation of Rx signal : </a:t>
            </a:r>
            <a:r>
              <a:rPr b="1" i="1" lang="en-US" sz="1800"/>
              <a:t>Degrade Bit Error Rate (BER) </a:t>
            </a:r>
            <a:r>
              <a:rPr i="1" lang="en-US" sz="1800"/>
              <a:t>of digitally modulated signal</a:t>
            </a:r>
            <a:endParaRPr/>
          </a:p>
          <a:p>
            <a:pPr indent="0" lvl="0" marL="0" rtl="0" algn="l">
              <a:spcBef>
                <a:spcPts val="600"/>
              </a:spcBef>
              <a:spcAft>
                <a:spcPts val="0"/>
              </a:spcAft>
              <a:buSzPts val="1976"/>
              <a:buFont typeface="Noto Sans Symbols"/>
              <a:buNone/>
            </a:pPr>
            <a:r>
              <a:t/>
            </a:r>
            <a:endParaRPr i="1"/>
          </a:p>
        </p:txBody>
      </p:sp>
      <p:sp>
        <p:nvSpPr>
          <p:cNvPr id="479" name="Google Shape;479;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480" name="Google Shape;480;p22"/>
          <p:cNvSpPr txBox="1"/>
          <p:nvPr/>
        </p:nvSpPr>
        <p:spPr>
          <a:xfrm>
            <a:off x="765175" y="65087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id="481" name="Google Shape;481;p22"/>
          <p:cNvPicPr preferRelativeResize="0"/>
          <p:nvPr/>
        </p:nvPicPr>
        <p:blipFill rotWithShape="1">
          <a:blip r:embed="rId3">
            <a:alphaModFix/>
          </a:blip>
          <a:srcRect b="0" l="0" r="0" t="0"/>
          <a:stretch/>
        </p:blipFill>
        <p:spPr>
          <a:xfrm>
            <a:off x="1475656" y="3804794"/>
            <a:ext cx="6305550" cy="2551556"/>
          </a:xfrm>
          <a:prstGeom prst="rect">
            <a:avLst/>
          </a:prstGeom>
          <a:noFill/>
          <a:ln>
            <a:noFill/>
          </a:ln>
        </p:spPr>
      </p:pic>
      <p:sp>
        <p:nvSpPr>
          <p:cNvPr id="482" name="Google Shape;482;p22"/>
          <p:cNvSpPr txBox="1"/>
          <p:nvPr/>
        </p:nvSpPr>
        <p:spPr>
          <a:xfrm>
            <a:off x="3059832" y="6319087"/>
            <a:ext cx="269894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Verdana"/>
                <a:ea typeface="Verdana"/>
                <a:cs typeface="Verdana"/>
                <a:sym typeface="Verdana"/>
              </a:rPr>
              <a:t>Maximal Ratio Combiner</a:t>
            </a:r>
            <a:endParaRPr sz="1600">
              <a:solidFill>
                <a:schemeClr val="dk1"/>
              </a:solidFill>
              <a:latin typeface="Verdana"/>
              <a:ea typeface="Verdana"/>
              <a:cs typeface="Verdana"/>
              <a:sym typeface="Verdana"/>
            </a:endParaRPr>
          </a:p>
        </p:txBody>
      </p:sp>
      <p:pic>
        <p:nvPicPr>
          <p:cNvPr descr="SRM Logo - Srm logo png 7 » PNG Image" id="483" name="Google Shape;483;p22"/>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7" name="Shape 487"/>
        <p:cNvGrpSpPr/>
        <p:nvPr/>
      </p:nvGrpSpPr>
      <p:grpSpPr>
        <a:xfrm>
          <a:off x="0" y="0"/>
          <a:ext cx="0" cy="0"/>
          <a:chOff x="0" y="0"/>
          <a:chExt cx="0" cy="0"/>
        </a:xfrm>
      </p:grpSpPr>
      <p:sp>
        <p:nvSpPr>
          <p:cNvPr id="488" name="Google Shape;488;p23"/>
          <p:cNvSpPr txBox="1"/>
          <p:nvPr/>
        </p:nvSpPr>
        <p:spPr>
          <a:xfrm>
            <a:off x="452901" y="950678"/>
            <a:ext cx="8016875" cy="6350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In maximal ratio combining (MRC) the output is a weighted sum of all  branches, so the	in are all nonzero.</a:t>
            </a:r>
            <a:endParaRPr i="0" sz="2000" u="none" cap="none" strike="noStrike">
              <a:solidFill>
                <a:srgbClr val="000000"/>
              </a:solidFill>
              <a:latin typeface="Gill Sans"/>
              <a:ea typeface="Gill Sans"/>
              <a:cs typeface="Gill Sans"/>
              <a:sym typeface="Gill Sans"/>
            </a:endParaRPr>
          </a:p>
        </p:txBody>
      </p:sp>
      <p:sp>
        <p:nvSpPr>
          <p:cNvPr id="489" name="Google Shape;489;p23"/>
          <p:cNvSpPr txBox="1"/>
          <p:nvPr/>
        </p:nvSpPr>
        <p:spPr>
          <a:xfrm>
            <a:off x="6020787" y="2210236"/>
            <a:ext cx="63500" cy="281305"/>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p:txBody>
      </p:sp>
      <p:sp>
        <p:nvSpPr>
          <p:cNvPr id="490" name="Google Shape;490;p23"/>
          <p:cNvSpPr txBox="1"/>
          <p:nvPr/>
        </p:nvSpPr>
        <p:spPr>
          <a:xfrm>
            <a:off x="4422581" y="1865078"/>
            <a:ext cx="4224020"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in each branch yields a total noise PSD</a:t>
            </a:r>
            <a:endParaRPr b="0" i="0" sz="2000" u="none" cap="none" strike="noStrike">
              <a:solidFill>
                <a:srgbClr val="000000"/>
              </a:solidFill>
              <a:latin typeface="Times New Roman"/>
              <a:ea typeface="Times New Roman"/>
              <a:cs typeface="Times New Roman"/>
              <a:sym typeface="Times New Roman"/>
            </a:endParaRPr>
          </a:p>
        </p:txBody>
      </p:sp>
      <p:sp>
        <p:nvSpPr>
          <p:cNvPr id="491" name="Google Shape;491;p23"/>
          <p:cNvSpPr txBox="1"/>
          <p:nvPr/>
        </p:nvSpPr>
        <p:spPr>
          <a:xfrm>
            <a:off x="452901" y="1560278"/>
            <a:ext cx="6713855" cy="124393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The envelope of the combiner output will be	.</a:t>
            </a:r>
            <a:endParaRPr/>
          </a:p>
          <a:p>
            <a:pPr indent="-354965" lvl="0" marL="354965" marR="3104515"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Assuming the same noise PSD  at the combiner output of</a:t>
            </a:r>
            <a:endParaRPr/>
          </a:p>
          <a:p>
            <a:pPr indent="0" lvl="0" marL="266700"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Thus, the output SNR of the combiner is</a:t>
            </a:r>
            <a:endParaRPr i="0" sz="2000" u="none" cap="none" strike="noStrike">
              <a:solidFill>
                <a:srgbClr val="000000"/>
              </a:solidFill>
              <a:latin typeface="Gill Sans"/>
              <a:ea typeface="Gill Sans"/>
              <a:cs typeface="Gill Sans"/>
              <a:sym typeface="Gill Sans"/>
            </a:endParaRPr>
          </a:p>
        </p:txBody>
      </p:sp>
      <p:sp>
        <p:nvSpPr>
          <p:cNvPr id="492" name="Google Shape;492;p23"/>
          <p:cNvSpPr/>
          <p:nvPr/>
        </p:nvSpPr>
        <p:spPr>
          <a:xfrm>
            <a:off x="2624685" y="1378291"/>
            <a:ext cx="243446" cy="1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3" name="Google Shape;493;p23"/>
          <p:cNvSpPr/>
          <p:nvPr/>
        </p:nvSpPr>
        <p:spPr>
          <a:xfrm>
            <a:off x="5625694" y="1576673"/>
            <a:ext cx="1425893" cy="3566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4" name="Google Shape;494;p23"/>
          <p:cNvSpPr/>
          <p:nvPr/>
        </p:nvSpPr>
        <p:spPr>
          <a:xfrm>
            <a:off x="4034462" y="1957795"/>
            <a:ext cx="293807" cy="21208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5" name="Google Shape;495;p23"/>
          <p:cNvSpPr/>
          <p:nvPr/>
        </p:nvSpPr>
        <p:spPr>
          <a:xfrm>
            <a:off x="3619208" y="2221778"/>
            <a:ext cx="2052360" cy="31716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6" name="Google Shape;496;p23"/>
          <p:cNvSpPr/>
          <p:nvPr/>
        </p:nvSpPr>
        <p:spPr>
          <a:xfrm>
            <a:off x="647567" y="2183221"/>
            <a:ext cx="505728" cy="312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7" name="Google Shape;497;p23"/>
          <p:cNvSpPr/>
          <p:nvPr/>
        </p:nvSpPr>
        <p:spPr>
          <a:xfrm>
            <a:off x="2712527" y="3013338"/>
            <a:ext cx="3231484" cy="85175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498" name="Google Shape;498;p23"/>
          <p:cNvSpPr txBox="1"/>
          <p:nvPr/>
        </p:nvSpPr>
        <p:spPr>
          <a:xfrm>
            <a:off x="517576" y="3998766"/>
            <a:ext cx="4700270" cy="320601"/>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The goal is to chose the	to maximize</a:t>
            </a:r>
            <a:endParaRPr i="0" sz="2000" u="none" cap="none" strike="noStrike">
              <a:solidFill>
                <a:srgbClr val="000000"/>
              </a:solidFill>
              <a:latin typeface="Gill Sans"/>
              <a:ea typeface="Gill Sans"/>
              <a:cs typeface="Gill Sans"/>
              <a:sym typeface="Gill Sans"/>
            </a:endParaRPr>
          </a:p>
        </p:txBody>
      </p:sp>
      <p:sp>
        <p:nvSpPr>
          <p:cNvPr id="499" name="Google Shape;499;p23"/>
          <p:cNvSpPr txBox="1"/>
          <p:nvPr/>
        </p:nvSpPr>
        <p:spPr>
          <a:xfrm>
            <a:off x="5636496" y="3998766"/>
            <a:ext cx="3116580"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 Intuitively, branches with a</a:t>
            </a:r>
            <a:endParaRPr i="0" sz="2000" u="none" cap="none" strike="noStrike">
              <a:solidFill>
                <a:srgbClr val="000000"/>
              </a:solidFill>
              <a:latin typeface="Gill Sans"/>
              <a:ea typeface="Gill Sans"/>
              <a:cs typeface="Gill Sans"/>
              <a:sym typeface="Gill Sans"/>
            </a:endParaRPr>
          </a:p>
        </p:txBody>
      </p:sp>
      <p:sp>
        <p:nvSpPr>
          <p:cNvPr id="500" name="Google Shape;500;p23"/>
          <p:cNvSpPr txBox="1"/>
          <p:nvPr/>
        </p:nvSpPr>
        <p:spPr>
          <a:xfrm>
            <a:off x="860476" y="4303566"/>
            <a:ext cx="7952740"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high SNR should be weighted more than branches with a low SNR, so the</a:t>
            </a:r>
            <a:endParaRPr i="0" sz="2000" u="none" cap="none" strike="noStrike">
              <a:solidFill>
                <a:srgbClr val="000000"/>
              </a:solidFill>
              <a:latin typeface="Gill Sans"/>
              <a:ea typeface="Gill Sans"/>
              <a:cs typeface="Gill Sans"/>
              <a:sym typeface="Gill Sans"/>
            </a:endParaRPr>
          </a:p>
        </p:txBody>
      </p:sp>
      <p:sp>
        <p:nvSpPr>
          <p:cNvPr id="501" name="Google Shape;501;p23"/>
          <p:cNvSpPr txBox="1"/>
          <p:nvPr/>
        </p:nvSpPr>
        <p:spPr>
          <a:xfrm>
            <a:off x="860476" y="4608366"/>
            <a:ext cx="5892165"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weights	should be proportional to the branch SNRs</a:t>
            </a:r>
            <a:endParaRPr/>
          </a:p>
        </p:txBody>
      </p:sp>
      <p:sp>
        <p:nvSpPr>
          <p:cNvPr id="502" name="Google Shape;502;p23"/>
          <p:cNvSpPr txBox="1"/>
          <p:nvPr/>
        </p:nvSpPr>
        <p:spPr>
          <a:xfrm>
            <a:off x="7489064" y="4608366"/>
            <a:ext cx="889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p:txBody>
      </p:sp>
      <p:sp>
        <p:nvSpPr>
          <p:cNvPr id="503" name="Google Shape;503;p23"/>
          <p:cNvSpPr txBox="1"/>
          <p:nvPr/>
        </p:nvSpPr>
        <p:spPr>
          <a:xfrm>
            <a:off x="517576" y="4913165"/>
            <a:ext cx="4420870" cy="635000"/>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Solving for the optimal weights yields  combiner SNR becomes</a:t>
            </a:r>
            <a:endParaRPr i="0" sz="2000" u="none" cap="none" strike="noStrike">
              <a:solidFill>
                <a:srgbClr val="000000"/>
              </a:solidFill>
              <a:latin typeface="Gill Sans"/>
              <a:ea typeface="Gill Sans"/>
              <a:cs typeface="Gill Sans"/>
              <a:sym typeface="Gill Sans"/>
            </a:endParaRPr>
          </a:p>
        </p:txBody>
      </p:sp>
      <p:sp>
        <p:nvSpPr>
          <p:cNvPr id="504" name="Google Shape;504;p23"/>
          <p:cNvSpPr txBox="1"/>
          <p:nvPr/>
        </p:nvSpPr>
        <p:spPr>
          <a:xfrm>
            <a:off x="6373336" y="4913165"/>
            <a:ext cx="1983105" cy="62837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 and the resulting</a:t>
            </a:r>
            <a:endParaRPr i="0" sz="2000" u="none" cap="none" strike="noStrike">
              <a:solidFill>
                <a:srgbClr val="000000"/>
              </a:solidFill>
              <a:latin typeface="Gill Sans"/>
              <a:ea typeface="Gill Sans"/>
              <a:cs typeface="Gill Sans"/>
              <a:sym typeface="Gill Sans"/>
            </a:endParaRPr>
          </a:p>
          <a:p>
            <a:pPr indent="0" lvl="0" marL="252095" marR="0" rtl="0" algn="l">
              <a:lnSpc>
                <a:spcPct val="100000"/>
              </a:lnSpc>
              <a:spcBef>
                <a:spcPts val="0"/>
              </a:spcBef>
              <a:spcAft>
                <a:spcPts val="0"/>
              </a:spcAft>
              <a:buClr>
                <a:srgbClr val="000000"/>
              </a:buClr>
              <a:buSzPts val="2000"/>
              <a:buFont typeface="Gill Sans"/>
              <a:buNone/>
            </a:pPr>
            <a:r>
              <a:rPr i="0" lang="en-US" sz="2000" u="none" cap="none" strike="noStrike">
                <a:solidFill>
                  <a:srgbClr val="000000"/>
                </a:solidFill>
                <a:latin typeface="Gill Sans"/>
                <a:ea typeface="Gill Sans"/>
                <a:cs typeface="Gill Sans"/>
                <a:sym typeface="Gill Sans"/>
              </a:rPr>
              <a:t>.</a:t>
            </a:r>
            <a:endParaRPr i="0" sz="2000" u="none" cap="none" strike="noStrike">
              <a:solidFill>
                <a:srgbClr val="000000"/>
              </a:solidFill>
              <a:latin typeface="Gill Sans"/>
              <a:ea typeface="Gill Sans"/>
              <a:cs typeface="Gill Sans"/>
              <a:sym typeface="Gill Sans"/>
            </a:endParaRPr>
          </a:p>
        </p:txBody>
      </p:sp>
      <p:sp>
        <p:nvSpPr>
          <p:cNvPr id="505" name="Google Shape;505;p23"/>
          <p:cNvSpPr txBox="1"/>
          <p:nvPr/>
        </p:nvSpPr>
        <p:spPr>
          <a:xfrm>
            <a:off x="517576" y="5522766"/>
            <a:ext cx="7491095" cy="635000"/>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rgbClr val="000000"/>
              </a:buClr>
              <a:buSzPts val="2000"/>
              <a:buFont typeface="Arial"/>
              <a:buChar char="•"/>
            </a:pPr>
            <a:r>
              <a:rPr i="0" lang="en-US" sz="2000" u="none" cap="none" strike="noStrike">
                <a:solidFill>
                  <a:srgbClr val="000000"/>
                </a:solidFill>
                <a:latin typeface="Gill Sans"/>
                <a:ea typeface="Gill Sans"/>
                <a:cs typeface="Gill Sans"/>
                <a:sym typeface="Gill Sans"/>
              </a:rPr>
              <a:t>Thus, </a:t>
            </a:r>
            <a:r>
              <a:rPr i="0" lang="en-US" sz="2000" u="none" cap="none" strike="noStrike">
                <a:solidFill>
                  <a:srgbClr val="0070C0"/>
                </a:solidFill>
                <a:latin typeface="Gill Sans"/>
                <a:ea typeface="Gill Sans"/>
                <a:cs typeface="Gill Sans"/>
                <a:sym typeface="Gill Sans"/>
              </a:rPr>
              <a:t>the SNR of the combiner output is the sum of SNRs on each  branch.</a:t>
            </a:r>
            <a:endParaRPr i="0" sz="2000" u="none" cap="none" strike="noStrike">
              <a:solidFill>
                <a:srgbClr val="0070C0"/>
              </a:solidFill>
              <a:latin typeface="Gill Sans"/>
              <a:ea typeface="Gill Sans"/>
              <a:cs typeface="Gill Sans"/>
              <a:sym typeface="Gill Sans"/>
            </a:endParaRPr>
          </a:p>
        </p:txBody>
      </p:sp>
      <p:sp>
        <p:nvSpPr>
          <p:cNvPr id="506" name="Google Shape;506;p23"/>
          <p:cNvSpPr/>
          <p:nvPr/>
        </p:nvSpPr>
        <p:spPr>
          <a:xfrm>
            <a:off x="3433740" y="4128949"/>
            <a:ext cx="369924" cy="16689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07" name="Google Shape;507;p23"/>
          <p:cNvSpPr/>
          <p:nvPr/>
        </p:nvSpPr>
        <p:spPr>
          <a:xfrm>
            <a:off x="5290937" y="4120548"/>
            <a:ext cx="303430" cy="16843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08" name="Google Shape;508;p23"/>
          <p:cNvSpPr/>
          <p:nvPr/>
        </p:nvSpPr>
        <p:spPr>
          <a:xfrm>
            <a:off x="1777638" y="4664464"/>
            <a:ext cx="225121" cy="26849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09" name="Google Shape;509;p23"/>
          <p:cNvSpPr/>
          <p:nvPr/>
        </p:nvSpPr>
        <p:spPr>
          <a:xfrm>
            <a:off x="6811337" y="4595424"/>
            <a:ext cx="654239" cy="32012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10" name="Google Shape;510;p23"/>
          <p:cNvSpPr/>
          <p:nvPr/>
        </p:nvSpPr>
        <p:spPr>
          <a:xfrm>
            <a:off x="5041084" y="4970601"/>
            <a:ext cx="1260968" cy="28103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11" name="Google Shape;511;p23"/>
          <p:cNvSpPr/>
          <p:nvPr/>
        </p:nvSpPr>
        <p:spPr>
          <a:xfrm>
            <a:off x="3482167" y="5234308"/>
            <a:ext cx="3135476" cy="3518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000000"/>
              </a:solidFill>
              <a:latin typeface="Calibri"/>
              <a:ea typeface="Calibri"/>
              <a:cs typeface="Calibri"/>
              <a:sym typeface="Calibri"/>
            </a:endParaRPr>
          </a:p>
        </p:txBody>
      </p:sp>
      <p:sp>
        <p:nvSpPr>
          <p:cNvPr id="512" name="Google Shape;512;p23"/>
          <p:cNvSpPr txBox="1"/>
          <p:nvPr>
            <p:ph idx="12" type="sldNum"/>
          </p:nvPr>
        </p:nvSpPr>
        <p:spPr>
          <a:xfrm>
            <a:off x="8431866" y="6465133"/>
            <a:ext cx="194309" cy="177800"/>
          </a:xfrm>
          <a:prstGeom prst="rect">
            <a:avLst/>
          </a:prstGeom>
          <a:noFill/>
          <a:ln>
            <a:noFill/>
          </a:ln>
        </p:spPr>
        <p:txBody>
          <a:bodyPr anchorCtr="0" anchor="t" bIns="0" lIns="0" spcFirstLastPara="1" rIns="0" wrap="square" tIns="0">
            <a:spAutoFit/>
          </a:bodyPr>
          <a:lstStyle/>
          <a:p>
            <a:pPr indent="0" lvl="0" marL="25400" marR="0" rtl="0" algn="l">
              <a:lnSpc>
                <a:spcPct val="108333"/>
              </a:lnSpc>
              <a:spcBef>
                <a:spcPts val="0"/>
              </a:spcBef>
              <a:spcAft>
                <a:spcPts val="0"/>
              </a:spcAft>
              <a:buClr>
                <a:srgbClr val="898989"/>
              </a:buClr>
              <a:buSzPts val="1200"/>
              <a:buFont typeface="PMingLiU"/>
              <a:buNone/>
            </a:pPr>
            <a:fld id="{00000000-1234-1234-1234-123412341234}" type="slidenum">
              <a:rPr b="0" i="1" lang="en-US" sz="1200" u="none" cap="none" strike="noStrike">
                <a:solidFill>
                  <a:srgbClr val="898989"/>
                </a:solidFill>
                <a:latin typeface="PMingLiU"/>
                <a:ea typeface="PMingLiU"/>
                <a:cs typeface="PMingLiU"/>
                <a:sym typeface="PMingLiU"/>
              </a:rPr>
              <a:t>‹#›</a:t>
            </a:fld>
            <a:endParaRPr b="0" i="1" sz="1200" u="none" cap="none" strike="noStrike">
              <a:solidFill>
                <a:srgbClr val="898989"/>
              </a:solidFill>
              <a:latin typeface="PMingLiU"/>
              <a:ea typeface="PMingLiU"/>
              <a:cs typeface="PMingLiU"/>
              <a:sym typeface="PMingLiU"/>
            </a:endParaRPr>
          </a:p>
        </p:txBody>
      </p:sp>
      <p:sp>
        <p:nvSpPr>
          <p:cNvPr id="513" name="Google Shape;513;p23"/>
          <p:cNvSpPr txBox="1"/>
          <p:nvPr>
            <p:ph type="title"/>
          </p:nvPr>
        </p:nvSpPr>
        <p:spPr>
          <a:xfrm>
            <a:off x="583616" y="478035"/>
            <a:ext cx="8229600" cy="990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solidFill>
                  <a:srgbClr val="0A2090"/>
                </a:solidFill>
                <a:latin typeface="Calibri"/>
                <a:ea typeface="Calibri"/>
                <a:cs typeface="Calibri"/>
                <a:sym typeface="Calibri"/>
              </a:rPr>
              <a:t>Maximal Ratio Combining (MRC)</a:t>
            </a:r>
            <a:endParaRPr/>
          </a:p>
        </p:txBody>
      </p:sp>
      <p:pic>
        <p:nvPicPr>
          <p:cNvPr descr="SRM Logo - Srm logo png 7 » PNG Image" id="514" name="Google Shape;514;p23"/>
          <p:cNvPicPr preferRelativeResize="0"/>
          <p:nvPr/>
        </p:nvPicPr>
        <p:blipFill rotWithShape="1">
          <a:blip r:embed="rId15">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Equal Gain Combining (EGC)</a:t>
            </a:r>
            <a:endParaRPr/>
          </a:p>
        </p:txBody>
      </p:sp>
      <p:sp>
        <p:nvSpPr>
          <p:cNvPr id="521" name="Google Shape;521;p24"/>
          <p:cNvSpPr txBox="1"/>
          <p:nvPr>
            <p:ph idx="1" type="body"/>
          </p:nvPr>
        </p:nvSpPr>
        <p:spPr>
          <a:xfrm>
            <a:off x="444421" y="1143000"/>
            <a:ext cx="8095928" cy="5130824"/>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Clr>
                <a:srgbClr val="284249"/>
              </a:buClr>
              <a:buSzPts val="2128"/>
              <a:buFont typeface="Noto Sans Symbols"/>
              <a:buChar char="⮚"/>
            </a:pPr>
            <a:r>
              <a:rPr lang="en-US" sz="2800"/>
              <a:t>Simplified Method of Maximal Ratio Combining</a:t>
            </a:r>
            <a:endParaRPr/>
          </a:p>
          <a:p>
            <a:pPr indent="-273050" lvl="0" marL="273050" rtl="0" algn="l">
              <a:spcBef>
                <a:spcPts val="600"/>
              </a:spcBef>
              <a:spcAft>
                <a:spcPts val="0"/>
              </a:spcAft>
              <a:buClr>
                <a:srgbClr val="284249"/>
              </a:buClr>
              <a:buSzPts val="2128"/>
              <a:buFont typeface="Noto Sans Symbols"/>
              <a:buChar char="⮚"/>
            </a:pPr>
            <a:r>
              <a:rPr lang="en-US" sz="2800"/>
              <a:t>Combine multiple signals into one</a:t>
            </a:r>
            <a:endParaRPr/>
          </a:p>
          <a:p>
            <a:pPr indent="-273050" lvl="0" marL="273050" rtl="0" algn="l">
              <a:spcBef>
                <a:spcPts val="600"/>
              </a:spcBef>
              <a:spcAft>
                <a:spcPts val="0"/>
              </a:spcAft>
              <a:buClr>
                <a:srgbClr val="284249"/>
              </a:buClr>
              <a:buSzPts val="2128"/>
              <a:buFont typeface="Noto Sans Symbols"/>
              <a:buChar char="⮚"/>
            </a:pPr>
            <a:r>
              <a:rPr lang="en-US" sz="2800"/>
              <a:t>The phase is adjusted for each receive signal so that</a:t>
            </a:r>
            <a:endParaRPr/>
          </a:p>
          <a:p>
            <a:pPr indent="-228600" lvl="3" marL="1096963" rtl="0" algn="l">
              <a:spcBef>
                <a:spcPts val="400"/>
              </a:spcBef>
              <a:spcAft>
                <a:spcPts val="0"/>
              </a:spcAft>
              <a:buClr>
                <a:srgbClr val="284249"/>
              </a:buClr>
              <a:buSzPts val="1960"/>
              <a:buFont typeface="Noto Sans Symbols"/>
              <a:buChar char="✔"/>
            </a:pPr>
            <a:r>
              <a:rPr lang="en-US" sz="2800"/>
              <a:t>The signal from each branch are co-phased</a:t>
            </a:r>
            <a:r>
              <a:rPr lang="en-US" sz="2200"/>
              <a:t> </a:t>
            </a:r>
            <a:endParaRPr/>
          </a:p>
          <a:p>
            <a:pPr indent="-228600" lvl="3" marL="1096963" rtl="0" algn="l">
              <a:spcBef>
                <a:spcPts val="400"/>
              </a:spcBef>
              <a:spcAft>
                <a:spcPts val="0"/>
              </a:spcAft>
              <a:buClr>
                <a:srgbClr val="284249"/>
              </a:buClr>
              <a:buSzPts val="1960"/>
              <a:buFont typeface="Noto Sans Symbols"/>
              <a:buChar char="✔"/>
            </a:pPr>
            <a:r>
              <a:rPr lang="en-US" sz="2800"/>
              <a:t>Vectors add in-phase</a:t>
            </a:r>
            <a:endParaRPr/>
          </a:p>
          <a:p>
            <a:pPr indent="-273050" lvl="0" marL="273050" rtl="0" algn="l">
              <a:spcBef>
                <a:spcPts val="600"/>
              </a:spcBef>
              <a:spcAft>
                <a:spcPts val="0"/>
              </a:spcAft>
              <a:buClr>
                <a:srgbClr val="284249"/>
              </a:buClr>
              <a:buSzPts val="2128"/>
              <a:buFont typeface="Noto Sans Symbols"/>
              <a:buChar char="⮚"/>
            </a:pPr>
            <a:r>
              <a:rPr lang="en-US" sz="2800"/>
              <a:t>Coherent combining of all branches with equal gain</a:t>
            </a:r>
            <a:endParaRPr/>
          </a:p>
          <a:p>
            <a:pPr indent="-273050" lvl="0" marL="273050" rtl="0" algn="l">
              <a:spcBef>
                <a:spcPts val="600"/>
              </a:spcBef>
              <a:spcAft>
                <a:spcPts val="0"/>
              </a:spcAft>
              <a:buClr>
                <a:srgbClr val="284249"/>
              </a:buClr>
              <a:buSzPts val="1976"/>
              <a:buFont typeface="Noto Sans Symbols"/>
              <a:buChar char="⮚"/>
            </a:pPr>
            <a:r>
              <a:rPr b="1" i="1" lang="en-US"/>
              <a:t>Basic concept</a:t>
            </a:r>
            <a:endParaRPr/>
          </a:p>
          <a:p>
            <a:pPr indent="-228600" lvl="3" marL="1096963" rtl="0" algn="l">
              <a:spcBef>
                <a:spcPts val="400"/>
              </a:spcBef>
              <a:spcAft>
                <a:spcPts val="0"/>
              </a:spcAft>
              <a:buClr>
                <a:srgbClr val="284249"/>
              </a:buClr>
              <a:buSzPts val="1960"/>
              <a:buFont typeface="Noto Sans Symbols"/>
              <a:buChar char="✔"/>
            </a:pPr>
            <a:r>
              <a:rPr lang="en-US" sz="2800"/>
              <a:t>Each branch signal is rotated by</a:t>
            </a:r>
            <a:endParaRPr/>
          </a:p>
          <a:p>
            <a:pPr indent="-228600" lvl="3" marL="1096963" rtl="0" algn="l">
              <a:spcBef>
                <a:spcPts val="400"/>
              </a:spcBef>
              <a:spcAft>
                <a:spcPts val="0"/>
              </a:spcAft>
              <a:buClr>
                <a:srgbClr val="284249"/>
              </a:buClr>
              <a:buSzPts val="1960"/>
              <a:buFont typeface="Noto Sans Symbols"/>
              <a:buChar char="✔"/>
            </a:pPr>
            <a:r>
              <a:rPr lang="en-US" sz="2800"/>
              <a:t>All branch signals are then added</a:t>
            </a:r>
            <a:endParaRPr sz="2800"/>
          </a:p>
        </p:txBody>
      </p:sp>
      <p:sp>
        <p:nvSpPr>
          <p:cNvPr id="522" name="Google Shape;522;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en-US" sz="1400">
                <a:solidFill>
                  <a:schemeClr val="dk2"/>
                </a:solidFill>
                <a:latin typeface="Verdana"/>
                <a:ea typeface="Verdana"/>
                <a:cs typeface="Verdana"/>
                <a:sym typeface="Verdana"/>
              </a:rPr>
              <a:t>‹#›</a:t>
            </a:fld>
            <a:endParaRPr sz="1400">
              <a:solidFill>
                <a:schemeClr val="dk2"/>
              </a:solidFill>
              <a:latin typeface="Verdana"/>
              <a:ea typeface="Verdana"/>
              <a:cs typeface="Verdana"/>
              <a:sym typeface="Verdana"/>
            </a:endParaRPr>
          </a:p>
        </p:txBody>
      </p:sp>
      <p:pic>
        <p:nvPicPr>
          <p:cNvPr id="523" name="Google Shape;523;p24"/>
          <p:cNvPicPr preferRelativeResize="0"/>
          <p:nvPr/>
        </p:nvPicPr>
        <p:blipFill rotWithShape="1">
          <a:blip r:embed="rId3">
            <a:alphaModFix/>
          </a:blip>
          <a:srcRect b="0" l="0" r="0" t="0"/>
          <a:stretch/>
        </p:blipFill>
        <p:spPr>
          <a:xfrm>
            <a:off x="6228184" y="4725144"/>
            <a:ext cx="819150" cy="438150"/>
          </a:xfrm>
          <a:prstGeom prst="rect">
            <a:avLst/>
          </a:prstGeom>
          <a:noFill/>
          <a:ln>
            <a:noFill/>
          </a:ln>
        </p:spPr>
      </p:pic>
      <p:pic>
        <p:nvPicPr>
          <p:cNvPr descr="SRM Logo - Srm logo png 7 » PNG Image" id="524" name="Google Shape;524;p24"/>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latin typeface="Gill Sans"/>
                <a:ea typeface="Gill Sans"/>
                <a:cs typeface="Gill Sans"/>
                <a:sym typeface="Gill Sans"/>
              </a:rPr>
              <a:t>Equal Gain Combining (EGC)</a:t>
            </a:r>
            <a:endParaRPr/>
          </a:p>
        </p:txBody>
      </p:sp>
      <p:sp>
        <p:nvSpPr>
          <p:cNvPr id="531" name="Google Shape;531;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en-US" sz="1400">
                <a:solidFill>
                  <a:schemeClr val="dk2"/>
                </a:solidFill>
                <a:latin typeface="Verdana"/>
                <a:ea typeface="Verdana"/>
                <a:cs typeface="Verdana"/>
                <a:sym typeface="Verdana"/>
              </a:rPr>
              <a:t>‹#›</a:t>
            </a:fld>
            <a:endParaRPr sz="1400">
              <a:solidFill>
                <a:schemeClr val="dk2"/>
              </a:solidFill>
              <a:latin typeface="Verdana"/>
              <a:ea typeface="Verdana"/>
              <a:cs typeface="Verdana"/>
              <a:sym typeface="Verdana"/>
            </a:endParaRPr>
          </a:p>
        </p:txBody>
      </p:sp>
      <p:pic>
        <p:nvPicPr>
          <p:cNvPr id="532" name="Google Shape;532;p25"/>
          <p:cNvPicPr preferRelativeResize="0"/>
          <p:nvPr>
            <p:ph idx="1" type="body"/>
          </p:nvPr>
        </p:nvPicPr>
        <p:blipFill rotWithShape="1">
          <a:blip r:embed="rId3">
            <a:alphaModFix/>
          </a:blip>
          <a:srcRect b="0" l="0" r="0" t="0"/>
          <a:stretch/>
        </p:blipFill>
        <p:spPr>
          <a:xfrm>
            <a:off x="816210" y="2731742"/>
            <a:ext cx="3402683" cy="2448272"/>
          </a:xfrm>
          <a:prstGeom prst="rect">
            <a:avLst/>
          </a:prstGeom>
          <a:noFill/>
          <a:ln>
            <a:noFill/>
          </a:ln>
        </p:spPr>
      </p:pic>
      <p:pic>
        <p:nvPicPr>
          <p:cNvPr id="533" name="Google Shape;533;p25"/>
          <p:cNvPicPr preferRelativeResize="0"/>
          <p:nvPr/>
        </p:nvPicPr>
        <p:blipFill rotWithShape="1">
          <a:blip r:embed="rId4">
            <a:alphaModFix/>
          </a:blip>
          <a:srcRect b="0" l="0" r="0" t="0"/>
          <a:stretch/>
        </p:blipFill>
        <p:spPr>
          <a:xfrm>
            <a:off x="5650905" y="2750204"/>
            <a:ext cx="2880320" cy="2574832"/>
          </a:xfrm>
          <a:prstGeom prst="rect">
            <a:avLst/>
          </a:prstGeom>
          <a:noFill/>
          <a:ln>
            <a:noFill/>
          </a:ln>
        </p:spPr>
      </p:pic>
      <p:sp>
        <p:nvSpPr>
          <p:cNvPr id="534" name="Google Shape;534;p25"/>
          <p:cNvSpPr txBox="1"/>
          <p:nvPr/>
        </p:nvSpPr>
        <p:spPr>
          <a:xfrm>
            <a:off x="492292" y="1251304"/>
            <a:ext cx="8556497"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In EGC, each signal branch weighted with the same factor, irrespective of the signal amplitude. </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Gill Sans"/>
                <a:ea typeface="Gill Sans"/>
                <a:cs typeface="Gill Sans"/>
                <a:sym typeface="Gill Sans"/>
              </a:rPr>
              <a:t>However, co-phasing of all signal is needed to avoid signal cancellation.</a:t>
            </a:r>
            <a:endParaRPr sz="2400">
              <a:solidFill>
                <a:schemeClr val="dk1"/>
              </a:solidFill>
              <a:latin typeface="Gill Sans"/>
              <a:ea typeface="Gill Sans"/>
              <a:cs typeface="Gill Sans"/>
              <a:sym typeface="Gill Sans"/>
            </a:endParaRPr>
          </a:p>
        </p:txBody>
      </p:sp>
      <p:sp>
        <p:nvSpPr>
          <p:cNvPr id="535" name="Google Shape;535;p25"/>
          <p:cNvSpPr txBox="1"/>
          <p:nvPr/>
        </p:nvSpPr>
        <p:spPr>
          <a:xfrm>
            <a:off x="457200" y="5248416"/>
            <a:ext cx="807402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EGC is simpler to implement than MRC.</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The adaptively controller amplifiers / attenuators are not needed.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No channel amplitude estimation is needed.</a:t>
            </a:r>
            <a:endParaRPr sz="1800">
              <a:solidFill>
                <a:schemeClr val="dk1"/>
              </a:solidFill>
              <a:latin typeface="Gill Sans"/>
              <a:ea typeface="Gill Sans"/>
              <a:cs typeface="Gill Sans"/>
              <a:sym typeface="Gill Sans"/>
            </a:endParaRPr>
          </a:p>
        </p:txBody>
      </p:sp>
      <p:sp>
        <p:nvSpPr>
          <p:cNvPr id="536" name="Google Shape;536;p25"/>
          <p:cNvSpPr/>
          <p:nvPr/>
        </p:nvSpPr>
        <p:spPr>
          <a:xfrm>
            <a:off x="4338492" y="3833453"/>
            <a:ext cx="864096" cy="288032"/>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descr="SRM Logo - Srm logo png 7 » PNG Image" id="537" name="Google Shape;537;p25"/>
          <p:cNvPicPr preferRelativeResize="0"/>
          <p:nvPr/>
        </p:nvPicPr>
        <p:blipFill rotWithShape="1">
          <a:blip r:embed="rId5">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0070C0"/>
                </a:solidFill>
              </a:rPr>
              <a:t>Problem</a:t>
            </a:r>
            <a:endParaRPr/>
          </a:p>
        </p:txBody>
      </p:sp>
      <p:sp>
        <p:nvSpPr>
          <p:cNvPr id="544" name="Google Shape;544;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lang="en-US" sz="1400">
                <a:solidFill>
                  <a:schemeClr val="dk2"/>
                </a:solidFill>
                <a:latin typeface="Verdana"/>
                <a:ea typeface="Verdana"/>
                <a:cs typeface="Verdana"/>
                <a:sym typeface="Verdana"/>
              </a:rPr>
              <a:t>‹#›</a:t>
            </a:fld>
            <a:endParaRPr sz="1400">
              <a:solidFill>
                <a:schemeClr val="dk2"/>
              </a:solidFill>
              <a:latin typeface="Verdana"/>
              <a:ea typeface="Verdana"/>
              <a:cs typeface="Verdana"/>
              <a:sym typeface="Verdana"/>
            </a:endParaRPr>
          </a:p>
        </p:txBody>
      </p:sp>
      <p:pic>
        <p:nvPicPr>
          <p:cNvPr id="545" name="Google Shape;545;p26"/>
          <p:cNvPicPr preferRelativeResize="0"/>
          <p:nvPr/>
        </p:nvPicPr>
        <p:blipFill rotWithShape="1">
          <a:blip r:embed="rId3">
            <a:alphaModFix/>
          </a:blip>
          <a:srcRect b="0" l="0" r="0" t="0"/>
          <a:stretch/>
        </p:blipFill>
        <p:spPr>
          <a:xfrm>
            <a:off x="468313" y="1341438"/>
            <a:ext cx="8135937" cy="4706937"/>
          </a:xfrm>
          <a:prstGeom prst="rect">
            <a:avLst/>
          </a:prstGeom>
          <a:noFill/>
          <a:ln>
            <a:noFill/>
          </a:ln>
        </p:spPr>
      </p:pic>
      <p:pic>
        <p:nvPicPr>
          <p:cNvPr descr="SRM Logo - Srm logo png 7 » PNG Image" id="546" name="Google Shape;546;p26"/>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Frequency Diversity</a:t>
            </a:r>
            <a:endParaRPr b="1">
              <a:solidFill>
                <a:srgbClr val="0A2090"/>
              </a:solidFill>
            </a:endParaRPr>
          </a:p>
        </p:txBody>
      </p:sp>
      <p:sp>
        <p:nvSpPr>
          <p:cNvPr id="552" name="Google Shape;552;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976"/>
              <a:buChar char="🞂"/>
            </a:pPr>
            <a:r>
              <a:rPr lang="en-US"/>
              <a:t>The same information signal is transmitted and received simultaneously on two or more independent fading carrier frequency.</a:t>
            </a:r>
            <a:endParaRPr/>
          </a:p>
          <a:p>
            <a:pPr indent="-273050" lvl="0" marL="273050" rtl="0" algn="l">
              <a:spcBef>
                <a:spcPts val="600"/>
              </a:spcBef>
              <a:spcAft>
                <a:spcPts val="0"/>
              </a:spcAft>
              <a:buSzPts val="1976"/>
              <a:buChar char="🞂"/>
            </a:pPr>
            <a:r>
              <a:rPr lang="en-US"/>
              <a:t>Basic Idea : If the frequencies are separated by more than the coherence bandwidth of the channel, then the same fading is not experienced.</a:t>
            </a:r>
            <a:endParaRPr/>
          </a:p>
          <a:p>
            <a:pPr indent="-273050" lvl="0" marL="273050" rtl="0" algn="l">
              <a:spcBef>
                <a:spcPts val="600"/>
              </a:spcBef>
              <a:spcAft>
                <a:spcPts val="0"/>
              </a:spcAft>
              <a:buSzPts val="1976"/>
              <a:buChar char="🞂"/>
            </a:pPr>
            <a:r>
              <a:rPr lang="en-US"/>
              <a:t>This techniques requires spare BW, as many as receiver as their channel used for frequency diversity, each one is tuned to different frequencies.</a:t>
            </a:r>
            <a:endParaRPr/>
          </a:p>
          <a:p>
            <a:pPr indent="-273050" lvl="0" marL="273050" rtl="0" algn="l">
              <a:spcBef>
                <a:spcPts val="600"/>
              </a:spcBef>
              <a:spcAft>
                <a:spcPts val="0"/>
              </a:spcAft>
              <a:buSzPts val="1976"/>
              <a:buChar char="🞂"/>
            </a:pPr>
            <a:r>
              <a:rPr lang="en-US"/>
              <a:t>Expensive with respect to bandwidth.</a:t>
            </a:r>
            <a:endParaRPr/>
          </a:p>
          <a:p>
            <a:pPr indent="-147574" lvl="0" marL="273050" rtl="0" algn="l">
              <a:spcBef>
                <a:spcPts val="600"/>
              </a:spcBef>
              <a:spcAft>
                <a:spcPts val="0"/>
              </a:spcAft>
              <a:buSzPts val="1976"/>
              <a:buNone/>
            </a:pPr>
            <a:r>
              <a:t/>
            </a:r>
            <a:endParaRPr/>
          </a:p>
        </p:txBody>
      </p:sp>
      <p:sp>
        <p:nvSpPr>
          <p:cNvPr id="553" name="Google Shape;553;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Frequency Diversity</a:t>
            </a:r>
            <a:endParaRPr b="1">
              <a:solidFill>
                <a:srgbClr val="0A2090"/>
              </a:solidFill>
            </a:endParaRPr>
          </a:p>
        </p:txBody>
      </p:sp>
      <p:pic>
        <p:nvPicPr>
          <p:cNvPr id="560" name="Google Shape;560;p28"/>
          <p:cNvPicPr preferRelativeResize="0"/>
          <p:nvPr>
            <p:ph idx="1" type="body"/>
          </p:nvPr>
        </p:nvPicPr>
        <p:blipFill rotWithShape="1">
          <a:blip r:embed="rId3">
            <a:alphaModFix/>
          </a:blip>
          <a:srcRect b="0" l="0" r="0" t="0"/>
          <a:stretch/>
        </p:blipFill>
        <p:spPr>
          <a:xfrm>
            <a:off x="3152070" y="3996585"/>
            <a:ext cx="4633669" cy="1616063"/>
          </a:xfrm>
          <a:prstGeom prst="rect">
            <a:avLst/>
          </a:prstGeom>
          <a:noFill/>
          <a:ln>
            <a:noFill/>
          </a:ln>
        </p:spPr>
      </p:pic>
      <p:sp>
        <p:nvSpPr>
          <p:cNvPr id="561" name="Google Shape;561;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562" name="Google Shape;562;p28"/>
          <p:cNvSpPr txBox="1"/>
          <p:nvPr/>
        </p:nvSpPr>
        <p:spPr>
          <a:xfrm>
            <a:off x="1119913" y="1556792"/>
            <a:ext cx="6642738" cy="2862322"/>
          </a:xfrm>
          <a:prstGeom prst="rect">
            <a:avLst/>
          </a:prstGeom>
          <a:noFill/>
          <a:ln>
            <a:noFill/>
          </a:ln>
        </p:spPr>
        <p:txBody>
          <a:bodyPr anchorCtr="0" anchor="t" bIns="45700" lIns="91425" spcFirstLastPara="1" rIns="91425" wrap="square" tIns="45700">
            <a:spAutoFit/>
          </a:bodyPr>
          <a:lstStyle/>
          <a:p>
            <a:pPr indent="-257175" lvl="0" marL="257175" marR="0" rtl="0" algn="l">
              <a:spcBef>
                <a:spcPts val="0"/>
              </a:spcBef>
              <a:spcAft>
                <a:spcPts val="0"/>
              </a:spcAft>
              <a:buClr>
                <a:srgbClr val="000000"/>
              </a:buClr>
              <a:buSzPts val="1800"/>
              <a:buFont typeface="Noto Sans Symbols"/>
              <a:buChar char="⮚"/>
            </a:pPr>
            <a:r>
              <a:rPr lang="en-US" sz="1800">
                <a:solidFill>
                  <a:srgbClr val="000000"/>
                </a:solidFill>
                <a:latin typeface="Gill Sans"/>
                <a:ea typeface="Gill Sans"/>
                <a:cs typeface="Gill Sans"/>
                <a:sym typeface="Gill Sans"/>
              </a:rPr>
              <a:t>Allows the transmission of the same message signal at different carrier frequencies. </a:t>
            </a:r>
            <a:endParaRPr/>
          </a:p>
          <a:p>
            <a:pPr indent="-257175" lvl="0" marL="257175" marR="0" rtl="0" algn="l">
              <a:spcBef>
                <a:spcPts val="0"/>
              </a:spcBef>
              <a:spcAft>
                <a:spcPts val="0"/>
              </a:spcAft>
              <a:buClr>
                <a:srgbClr val="000000"/>
              </a:buClr>
              <a:buSzPts val="1800"/>
              <a:buFont typeface="Noto Sans Symbols"/>
              <a:buChar char="⮚"/>
            </a:pPr>
            <a:r>
              <a:rPr lang="en-US" sz="1800">
                <a:solidFill>
                  <a:srgbClr val="000000"/>
                </a:solidFill>
                <a:latin typeface="Gill Sans"/>
                <a:ea typeface="Gill Sans"/>
                <a:cs typeface="Gill Sans"/>
                <a:sym typeface="Gill Sans"/>
              </a:rPr>
              <a:t>In order for the received signals to be statistically independent or at least uncorrelated, the carrier frequencies must have a separation that is greater than the coherence bandwidth of the radio channel. </a:t>
            </a:r>
            <a:endParaRPr/>
          </a:p>
          <a:p>
            <a:pPr indent="-257175" lvl="0" marL="257175" marR="0" rtl="0" algn="l">
              <a:spcBef>
                <a:spcPts val="0"/>
              </a:spcBef>
              <a:spcAft>
                <a:spcPts val="0"/>
              </a:spcAft>
              <a:buClr>
                <a:srgbClr val="000000"/>
              </a:buClr>
              <a:buSzPts val="1800"/>
              <a:buFont typeface="Noto Sans Symbols"/>
              <a:buChar char="⮚"/>
            </a:pPr>
            <a:r>
              <a:rPr i="1" lang="en-US" sz="1800">
                <a:solidFill>
                  <a:srgbClr val="000000"/>
                </a:solidFill>
                <a:latin typeface="Gill Sans"/>
                <a:ea typeface="Gill Sans"/>
                <a:cs typeface="Gill Sans"/>
                <a:sym typeface="Gill Sans"/>
              </a:rPr>
              <a:t>The coherence bandwidth depends on the multipath delay spread of the channel</a:t>
            </a:r>
            <a:r>
              <a:rPr lang="en-US" sz="1800">
                <a:solidFill>
                  <a:srgbClr val="000000"/>
                </a:solidFill>
                <a:latin typeface="Gill Sans"/>
                <a:ea typeface="Gill Sans"/>
                <a:cs typeface="Gill Sans"/>
                <a:sym typeface="Gill Sans"/>
              </a:rPr>
              <a:t>. </a:t>
            </a:r>
            <a:endParaRPr/>
          </a:p>
          <a:p>
            <a:pPr indent="-257175" lvl="0" marL="257175" marR="0" rtl="0" algn="l">
              <a:spcBef>
                <a:spcPts val="0"/>
              </a:spcBef>
              <a:spcAft>
                <a:spcPts val="0"/>
              </a:spcAft>
              <a:buClr>
                <a:srgbClr val="000000"/>
              </a:buClr>
              <a:buSzPts val="1800"/>
              <a:buFont typeface="Noto Sans Symbols"/>
              <a:buChar char="⮚"/>
            </a:pPr>
            <a:r>
              <a:rPr lang="en-US" sz="1800">
                <a:solidFill>
                  <a:srgbClr val="000000"/>
                </a:solidFill>
                <a:latin typeface="Gill Sans"/>
                <a:ea typeface="Gill Sans"/>
                <a:cs typeface="Gill Sans"/>
                <a:sym typeface="Gill Sans"/>
              </a:rPr>
              <a:t>One limitation of this technique is the ability of the receiver to pick up all these signals </a:t>
            </a:r>
            <a:endParaRPr sz="1800">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A2090"/>
                </a:solidFill>
              </a:rPr>
              <a:t>Frequency Diversity</a:t>
            </a:r>
            <a:endParaRPr b="1">
              <a:solidFill>
                <a:srgbClr val="0A2090"/>
              </a:solidFill>
            </a:endParaRPr>
          </a:p>
        </p:txBody>
      </p:sp>
      <p:sp>
        <p:nvSpPr>
          <p:cNvPr id="569" name="Google Shape;569;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464653"/>
                </a:solidFill>
                <a:latin typeface="Verdana"/>
                <a:ea typeface="Verdana"/>
                <a:cs typeface="Verdana"/>
                <a:sym typeface="Verdana"/>
              </a:rPr>
              <a:t>‹#›</a:t>
            </a:fld>
            <a:endParaRPr>
              <a:solidFill>
                <a:srgbClr val="464653"/>
              </a:solidFill>
              <a:latin typeface="Verdana"/>
              <a:ea typeface="Verdana"/>
              <a:cs typeface="Verdana"/>
              <a:sym typeface="Verdana"/>
            </a:endParaRPr>
          </a:p>
        </p:txBody>
      </p:sp>
      <p:sp>
        <p:nvSpPr>
          <p:cNvPr id="570" name="Google Shape;570;p29"/>
          <p:cNvSpPr txBox="1"/>
          <p:nvPr>
            <p:ph idx="1" type="body"/>
          </p:nvPr>
        </p:nvSpPr>
        <p:spPr>
          <a:xfrm>
            <a:off x="1485900" y="1728040"/>
            <a:ext cx="6172200" cy="2629458"/>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976"/>
              <a:buChar char="🞂"/>
            </a:pPr>
            <a:r>
              <a:rPr lang="en-US"/>
              <a:t>It is not common to actually repeat the same message signal at two different frequencies, as this would greatly </a:t>
            </a:r>
            <a:r>
              <a:rPr i="1" lang="en-US">
                <a:solidFill>
                  <a:srgbClr val="7030A0"/>
                </a:solidFill>
              </a:rPr>
              <a:t>decrease</a:t>
            </a:r>
            <a:r>
              <a:rPr lang="en-US">
                <a:solidFill>
                  <a:srgbClr val="7030A0"/>
                </a:solidFill>
              </a:rPr>
              <a:t> </a:t>
            </a:r>
            <a:r>
              <a:rPr i="1" lang="en-US">
                <a:solidFill>
                  <a:srgbClr val="7030A0"/>
                </a:solidFill>
              </a:rPr>
              <a:t>spectral efficiency</a:t>
            </a:r>
            <a:r>
              <a:rPr lang="en-US"/>
              <a:t>. </a:t>
            </a:r>
            <a:endParaRPr/>
          </a:p>
          <a:p>
            <a:pPr indent="0" lvl="0" marL="0" rtl="0" algn="l">
              <a:spcBef>
                <a:spcPts val="600"/>
              </a:spcBef>
              <a:spcAft>
                <a:spcPts val="0"/>
              </a:spcAft>
              <a:buSzPts val="1976"/>
              <a:buNone/>
            </a:pPr>
            <a:r>
              <a:t/>
            </a:r>
            <a:endParaRPr/>
          </a:p>
          <a:p>
            <a:pPr indent="-273050" lvl="0" marL="273050" rtl="0" algn="l">
              <a:spcBef>
                <a:spcPts val="600"/>
              </a:spcBef>
              <a:spcAft>
                <a:spcPts val="0"/>
              </a:spcAft>
              <a:buSzPts val="1976"/>
              <a:buChar char="🞂"/>
            </a:pPr>
            <a:r>
              <a:rPr lang="en-US"/>
              <a:t>Instead, the signal is spread over a large bandwidth, so parts of the signal are conveyed by different frequency components.</a:t>
            </a:r>
            <a:endParaRPr/>
          </a:p>
        </p:txBody>
      </p:sp>
      <p:pic>
        <p:nvPicPr>
          <p:cNvPr descr="SRM Logo - Srm logo png 7 » PNG Image" id="571" name="Google Shape;571;p29"/>
          <p:cNvPicPr preferRelativeResize="0"/>
          <p:nvPr/>
        </p:nvPicPr>
        <p:blipFill rotWithShape="1">
          <a:blip r:embed="rId3">
            <a:alphaModFix/>
          </a:blip>
          <a:srcRect b="0" l="0" r="0" t="0"/>
          <a:stretch/>
        </p:blipFill>
        <p:spPr>
          <a:xfrm>
            <a:off x="7251612" y="404664"/>
            <a:ext cx="1532804" cy="5175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 Introduction</a:t>
            </a:r>
            <a:endParaRPr/>
          </a:p>
        </p:txBody>
      </p:sp>
      <p:sp>
        <p:nvSpPr>
          <p:cNvPr id="244" name="Google Shape;244;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245" name="Google Shape;245;p3"/>
          <p:cNvSpPr txBox="1"/>
          <p:nvPr>
            <p:ph idx="1" type="body"/>
          </p:nvPr>
        </p:nvSpPr>
        <p:spPr>
          <a:xfrm>
            <a:off x="457200" y="1219200"/>
            <a:ext cx="8229600" cy="5137150"/>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1824"/>
              <a:buFont typeface="Noto Sans Symbols"/>
              <a:buChar char="⮚"/>
            </a:pPr>
            <a:r>
              <a:rPr b="1" lang="en-US" sz="2400"/>
              <a:t>Diversity</a:t>
            </a:r>
            <a:r>
              <a:rPr lang="en-US" sz="2400"/>
              <a:t> – a powerful communication receiver technique that provides wireless link improvement at a relatively low cost.</a:t>
            </a:r>
            <a:endParaRPr/>
          </a:p>
          <a:p>
            <a:pPr indent="-219964" lvl="0" marL="273050" rtl="0" algn="l">
              <a:spcBef>
                <a:spcPts val="600"/>
              </a:spcBef>
              <a:spcAft>
                <a:spcPts val="0"/>
              </a:spcAft>
              <a:buSzPts val="836"/>
              <a:buFont typeface="Noto Sans Symbols"/>
              <a:buNone/>
            </a:pPr>
            <a:r>
              <a:t/>
            </a:r>
            <a:endParaRPr sz="1100"/>
          </a:p>
          <a:p>
            <a:pPr indent="-342900" lvl="1" marL="342900" rtl="0" algn="just">
              <a:spcBef>
                <a:spcPts val="600"/>
              </a:spcBef>
              <a:spcAft>
                <a:spcPts val="0"/>
              </a:spcAft>
              <a:buSzPts val="1824"/>
              <a:buFont typeface="Noto Sans Symbols"/>
              <a:buChar char="⮚"/>
            </a:pPr>
            <a:r>
              <a:rPr lang="en-US" sz="2400">
                <a:solidFill>
                  <a:schemeClr val="dk1"/>
                </a:solidFill>
              </a:rPr>
              <a:t>Diversity techniques are used in wireless communications systems to primarily to </a:t>
            </a:r>
            <a:r>
              <a:rPr i="1" lang="en-US" sz="2400">
                <a:solidFill>
                  <a:srgbClr val="002060"/>
                </a:solidFill>
              </a:rPr>
              <a:t>improve performance over a fading radio channel </a:t>
            </a:r>
            <a:endParaRPr/>
          </a:p>
          <a:p>
            <a:pPr indent="-118364" lvl="1" marL="171450" rtl="0" algn="just">
              <a:spcBef>
                <a:spcPts val="600"/>
              </a:spcBef>
              <a:spcAft>
                <a:spcPts val="0"/>
              </a:spcAft>
              <a:buSzPts val="836"/>
              <a:buFont typeface="Noto Sans Symbols"/>
              <a:buNone/>
            </a:pPr>
            <a:r>
              <a:t/>
            </a:r>
            <a:endParaRPr sz="1100">
              <a:solidFill>
                <a:schemeClr val="dk1"/>
              </a:solidFill>
            </a:endParaRPr>
          </a:p>
          <a:p>
            <a:pPr indent="-342900" lvl="1" marL="342900" rtl="0" algn="just">
              <a:spcBef>
                <a:spcPts val="600"/>
              </a:spcBef>
              <a:spcAft>
                <a:spcPts val="0"/>
              </a:spcAft>
              <a:buSzPts val="1824"/>
              <a:buFont typeface="Noto Sans Symbols"/>
              <a:buChar char="⮚"/>
            </a:pPr>
            <a:r>
              <a:rPr lang="en-US" sz="2400">
                <a:solidFill>
                  <a:schemeClr val="dk1"/>
                </a:solidFill>
              </a:rPr>
              <a:t>The receiver is provided with multiple copies of the same information signal which are transmitted over two or more communication channels. </a:t>
            </a:r>
            <a:endParaRPr/>
          </a:p>
          <a:p>
            <a:pPr indent="-123190" lvl="1" marL="171450" rtl="0" algn="just">
              <a:spcBef>
                <a:spcPts val="600"/>
              </a:spcBef>
              <a:spcAft>
                <a:spcPts val="0"/>
              </a:spcAft>
              <a:buSzPts val="760"/>
              <a:buFont typeface="Noto Sans Symbols"/>
              <a:buNone/>
            </a:pPr>
            <a:r>
              <a:t/>
            </a:r>
            <a:endParaRPr sz="1000">
              <a:solidFill>
                <a:schemeClr val="dk1"/>
              </a:solidFill>
            </a:endParaRPr>
          </a:p>
          <a:p>
            <a:pPr indent="-342900" lvl="1" marL="342900" rtl="0" algn="just">
              <a:spcBef>
                <a:spcPts val="600"/>
              </a:spcBef>
              <a:spcAft>
                <a:spcPts val="0"/>
              </a:spcAft>
              <a:buSzPts val="1824"/>
              <a:buFont typeface="Noto Sans Symbols"/>
              <a:buChar char="⮚"/>
            </a:pPr>
            <a:r>
              <a:rPr lang="en-US" sz="2400">
                <a:solidFill>
                  <a:srgbClr val="002060"/>
                </a:solidFill>
              </a:rPr>
              <a:t>Basic idea of diversity is repetition or redundancy of information. </a:t>
            </a:r>
            <a:endParaRPr/>
          </a:p>
          <a:p>
            <a:pPr indent="0" lvl="1" marL="0" rtl="0" algn="l">
              <a:spcBef>
                <a:spcPts val="600"/>
              </a:spcBef>
              <a:spcAft>
                <a:spcPts val="0"/>
              </a:spcAft>
              <a:buSzPts val="1824"/>
              <a:buFont typeface="Noto Sans Symbols"/>
              <a:buNone/>
            </a:pPr>
            <a:r>
              <a:rPr lang="en-US" sz="2400">
                <a:solidFill>
                  <a:schemeClr val="dk1"/>
                </a:solidFill>
              </a:rPr>
              <a:t>	</a:t>
            </a:r>
            <a:r>
              <a:rPr lang="en-US" sz="2400"/>
              <a:t>		</a:t>
            </a:r>
            <a:endParaRPr/>
          </a:p>
          <a:p>
            <a:pPr indent="-273050" lvl="0" marL="273050" rtl="0" algn="l">
              <a:spcBef>
                <a:spcPts val="600"/>
              </a:spcBef>
              <a:spcAft>
                <a:spcPts val="0"/>
              </a:spcAft>
              <a:buSzPts val="1976"/>
              <a:buFont typeface="Noto Sans Symbols"/>
              <a:buNone/>
            </a:pPr>
            <a:r>
              <a:t/>
            </a:r>
            <a:endParaRPr/>
          </a:p>
        </p:txBody>
      </p:sp>
      <p:pic>
        <p:nvPicPr>
          <p:cNvPr descr="SRM Logo - Srm logo png 7 » PNG Image" id="246" name="Google Shape;246;p3"/>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550">
                <a:solidFill>
                  <a:srgbClr val="0A2090"/>
                </a:solidFill>
              </a:rPr>
              <a:t>Time Diversity</a:t>
            </a:r>
            <a:endParaRPr/>
          </a:p>
        </p:txBody>
      </p:sp>
      <p:sp>
        <p:nvSpPr>
          <p:cNvPr id="578" name="Google Shape;578;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64653"/>
              </a:buClr>
              <a:buSzPts val="1050"/>
              <a:buFont typeface="Noto Sans Symbols"/>
              <a:buNone/>
            </a:pPr>
            <a:fld id="{00000000-1234-1234-1234-123412341234}" type="slidenum">
              <a:rPr lang="en-US" sz="1050">
                <a:solidFill>
                  <a:srgbClr val="464653"/>
                </a:solidFill>
                <a:latin typeface="Verdana"/>
                <a:ea typeface="Verdana"/>
                <a:cs typeface="Verdana"/>
                <a:sym typeface="Verdana"/>
              </a:rPr>
              <a:t>‹#›</a:t>
            </a:fld>
            <a:endParaRPr sz="1050">
              <a:solidFill>
                <a:srgbClr val="464653"/>
              </a:solidFill>
              <a:latin typeface="Verdana"/>
              <a:ea typeface="Verdana"/>
              <a:cs typeface="Verdana"/>
              <a:sym typeface="Verdana"/>
            </a:endParaRPr>
          </a:p>
        </p:txBody>
      </p:sp>
      <p:sp>
        <p:nvSpPr>
          <p:cNvPr id="579" name="Google Shape;579;p30"/>
          <p:cNvSpPr txBox="1"/>
          <p:nvPr>
            <p:ph idx="1" type="body"/>
          </p:nvPr>
        </p:nvSpPr>
        <p:spPr>
          <a:xfrm>
            <a:off x="1485900" y="1771651"/>
            <a:ext cx="6172200" cy="3702844"/>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368"/>
              <a:buChar char="🞂"/>
            </a:pPr>
            <a:r>
              <a:rPr lang="en-US" sz="1800"/>
              <a:t>Repeatedly transmits information at the time spacing that exceeds the coherence time of the channel. </a:t>
            </a:r>
            <a:endParaRPr/>
          </a:p>
          <a:p>
            <a:pPr indent="-273050" lvl="0" marL="273050" rtl="0" algn="l">
              <a:spcBef>
                <a:spcPts val="1350"/>
              </a:spcBef>
              <a:spcAft>
                <a:spcPts val="0"/>
              </a:spcAft>
              <a:buSzPts val="1368"/>
              <a:buChar char="🞂"/>
            </a:pPr>
            <a:r>
              <a:rPr lang="en-US" sz="1800"/>
              <a:t>The time interval depends on the fading rate, and increases with the decrease in the rate of fading.</a:t>
            </a:r>
            <a:endParaRPr sz="1800"/>
          </a:p>
          <a:p>
            <a:pPr indent="-273050" lvl="0" marL="273050" rtl="0" algn="l">
              <a:spcBef>
                <a:spcPts val="1350"/>
              </a:spcBef>
              <a:spcAft>
                <a:spcPts val="0"/>
              </a:spcAft>
              <a:buSzPts val="1368"/>
              <a:buChar char="🞂"/>
            </a:pPr>
            <a:r>
              <a:rPr lang="en-US" sz="1800"/>
              <a:t>Multiple repetitions of the signals will be received with independent fading conditions, thereby providing diversity. </a:t>
            </a:r>
            <a:endParaRPr/>
          </a:p>
          <a:p>
            <a:pPr indent="-273050" lvl="0" marL="273050" rtl="0" algn="l">
              <a:spcBef>
                <a:spcPts val="1350"/>
              </a:spcBef>
              <a:spcAft>
                <a:spcPts val="0"/>
              </a:spcAft>
              <a:buSzPts val="1368"/>
              <a:buChar char="🞂"/>
            </a:pPr>
            <a:r>
              <a:rPr lang="en-US" sz="1800"/>
              <a:t>Our modern implementation of time diversity involves the use of RAKE receiver for spread spectrum CDMA.</a:t>
            </a:r>
            <a:endParaRPr/>
          </a:p>
          <a:p>
            <a:pPr indent="-162051" lvl="1" marL="547688" rtl="0" algn="l">
              <a:spcBef>
                <a:spcPts val="500"/>
              </a:spcBef>
              <a:spcAft>
                <a:spcPts val="0"/>
              </a:spcAft>
              <a:buSzPts val="1748"/>
              <a:buNone/>
            </a:pPr>
            <a:r>
              <a:t/>
            </a:r>
            <a:endParaRPr/>
          </a:p>
          <a:p>
            <a:pPr indent="0" lvl="1" marL="205979" rtl="0" algn="l">
              <a:spcBef>
                <a:spcPts val="500"/>
              </a:spcBef>
              <a:spcAft>
                <a:spcPts val="0"/>
              </a:spcAft>
              <a:buSzPts val="1140"/>
              <a:buNone/>
            </a:pPr>
            <a:r>
              <a:rPr i="1" lang="en-US" sz="1500">
                <a:solidFill>
                  <a:srgbClr val="7030A0"/>
                </a:solidFill>
              </a:rPr>
              <a:t>Note : Coherence Time is the time over which a fading signal can be considered to have similar characteristics)</a:t>
            </a:r>
            <a:endParaRPr/>
          </a:p>
          <a:p>
            <a:pPr indent="-162051" lvl="1" marL="547688" rtl="0" algn="l">
              <a:spcBef>
                <a:spcPts val="500"/>
              </a:spcBef>
              <a:spcAft>
                <a:spcPts val="0"/>
              </a:spcAft>
              <a:buSzPts val="1748"/>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002060"/>
                </a:solidFill>
              </a:rPr>
              <a:t>Self Test</a:t>
            </a:r>
            <a:endParaRPr>
              <a:solidFill>
                <a:srgbClr val="002060"/>
              </a:solidFill>
            </a:endParaRPr>
          </a:p>
        </p:txBody>
      </p:sp>
      <p:sp>
        <p:nvSpPr>
          <p:cNvPr id="585" name="Google Shape;585;p31"/>
          <p:cNvSpPr txBox="1"/>
          <p:nvPr>
            <p:ph idx="1" type="body"/>
          </p:nvPr>
        </p:nvSpPr>
        <p:spPr>
          <a:xfrm>
            <a:off x="513184" y="1143000"/>
            <a:ext cx="8307288" cy="521335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72"/>
              <a:buFont typeface="Noto Sans Symbols"/>
              <a:buChar char="✔"/>
            </a:pPr>
            <a:r>
              <a:rPr lang="en-US" sz="2200"/>
              <a:t>Space diversity s also known as ________ diversity.</a:t>
            </a:r>
            <a:endParaRPr/>
          </a:p>
          <a:p>
            <a:pPr indent="0" lvl="0" marL="0" rtl="0" algn="l">
              <a:spcBef>
                <a:spcPts val="600"/>
              </a:spcBef>
              <a:spcAft>
                <a:spcPts val="0"/>
              </a:spcAft>
              <a:buSzPts val="1672"/>
              <a:buNone/>
            </a:pPr>
            <a:r>
              <a:rPr lang="en-US" sz="2200"/>
              <a:t>	</a:t>
            </a:r>
            <a:r>
              <a:rPr lang="en-US" sz="2200">
                <a:solidFill>
                  <a:srgbClr val="0070C0"/>
                </a:solidFill>
              </a:rPr>
              <a:t>a) Antenna 	</a:t>
            </a:r>
            <a:r>
              <a:rPr lang="en-US" sz="2200"/>
              <a:t>		b) Time</a:t>
            </a:r>
            <a:endParaRPr/>
          </a:p>
          <a:p>
            <a:pPr indent="0" lvl="0" marL="0" rtl="0" algn="l">
              <a:spcBef>
                <a:spcPts val="600"/>
              </a:spcBef>
              <a:spcAft>
                <a:spcPts val="0"/>
              </a:spcAft>
              <a:buSzPts val="1672"/>
              <a:buNone/>
            </a:pPr>
            <a:r>
              <a:rPr lang="en-US" sz="2200"/>
              <a:t>	c) Frequency			d) Polarization</a:t>
            </a:r>
            <a:endParaRPr/>
          </a:p>
          <a:p>
            <a:pPr indent="-273050" lvl="0" marL="273050" rtl="0" algn="l">
              <a:spcBef>
                <a:spcPts val="600"/>
              </a:spcBef>
              <a:spcAft>
                <a:spcPts val="0"/>
              </a:spcAft>
              <a:buSzPts val="1672"/>
              <a:buFont typeface="Noto Sans Symbols"/>
              <a:buChar char="✔"/>
            </a:pPr>
            <a:r>
              <a:rPr lang="en-US" sz="2200"/>
              <a:t>Which of the following is not a category of space diversity technique?</a:t>
            </a:r>
            <a:endParaRPr/>
          </a:p>
          <a:p>
            <a:pPr indent="0" lvl="0" marL="0" rtl="0" algn="l">
              <a:spcBef>
                <a:spcPts val="600"/>
              </a:spcBef>
              <a:spcAft>
                <a:spcPts val="0"/>
              </a:spcAft>
              <a:buSzPts val="1672"/>
              <a:buNone/>
            </a:pPr>
            <a:r>
              <a:rPr lang="en-US" sz="2200"/>
              <a:t>	a) Selection diversity		</a:t>
            </a:r>
            <a:r>
              <a:rPr lang="en-US" sz="2200">
                <a:solidFill>
                  <a:srgbClr val="0070C0"/>
                </a:solidFill>
              </a:rPr>
              <a:t>b) Time diversity</a:t>
            </a:r>
            <a:endParaRPr/>
          </a:p>
          <a:p>
            <a:pPr indent="0" lvl="0" marL="0" rtl="0" algn="l">
              <a:spcBef>
                <a:spcPts val="600"/>
              </a:spcBef>
              <a:spcAft>
                <a:spcPts val="0"/>
              </a:spcAft>
              <a:buSzPts val="1672"/>
              <a:buNone/>
            </a:pPr>
            <a:r>
              <a:rPr lang="en-US" sz="2200"/>
              <a:t>	c) Feedback diversity		d) Equal gain diversity</a:t>
            </a:r>
            <a:endParaRPr/>
          </a:p>
          <a:p>
            <a:pPr indent="-273050" lvl="0" marL="273050" rtl="0" algn="l">
              <a:spcBef>
                <a:spcPts val="600"/>
              </a:spcBef>
              <a:spcAft>
                <a:spcPts val="0"/>
              </a:spcAft>
              <a:buSzPts val="1672"/>
              <a:buFont typeface="Noto Sans Symbols"/>
              <a:buChar char="✔"/>
            </a:pPr>
            <a:r>
              <a:rPr lang="en-US" sz="2200"/>
              <a:t>In selection diversity, the gain of each diversity branch provides different SNR.</a:t>
            </a:r>
            <a:endParaRPr/>
          </a:p>
          <a:p>
            <a:pPr indent="0" lvl="0" marL="0" rtl="0" algn="l">
              <a:spcBef>
                <a:spcPts val="600"/>
              </a:spcBef>
              <a:spcAft>
                <a:spcPts val="0"/>
              </a:spcAft>
              <a:buSzPts val="1672"/>
              <a:buNone/>
            </a:pPr>
            <a:r>
              <a:rPr lang="en-US" sz="2200"/>
              <a:t>	a) True				</a:t>
            </a:r>
            <a:r>
              <a:rPr lang="en-US" sz="2200">
                <a:solidFill>
                  <a:srgbClr val="0070C0"/>
                </a:solidFill>
              </a:rPr>
              <a:t>b) False</a:t>
            </a:r>
            <a:endParaRPr/>
          </a:p>
          <a:p>
            <a:pPr indent="-273050" lvl="0" marL="273050" rtl="0" algn="l">
              <a:spcBef>
                <a:spcPts val="600"/>
              </a:spcBef>
              <a:spcAft>
                <a:spcPts val="0"/>
              </a:spcAft>
              <a:buSzPts val="1672"/>
              <a:buFont typeface="Noto Sans Symbols"/>
              <a:buChar char="✔"/>
            </a:pPr>
            <a:r>
              <a:rPr lang="en-US" sz="2200"/>
              <a:t>In maximal ratio combining, the output SNR is equal to ______</a:t>
            </a:r>
            <a:endParaRPr/>
          </a:p>
          <a:p>
            <a:pPr indent="0" lvl="0" marL="0" rtl="0" algn="l">
              <a:spcBef>
                <a:spcPts val="600"/>
              </a:spcBef>
              <a:spcAft>
                <a:spcPts val="0"/>
              </a:spcAft>
              <a:buSzPts val="1672"/>
              <a:buNone/>
            </a:pPr>
            <a:r>
              <a:rPr lang="en-US" sz="2200"/>
              <a:t>	a) Mean of all individual SNRs	b) Maximum of all SNRs</a:t>
            </a:r>
            <a:endParaRPr/>
          </a:p>
          <a:p>
            <a:pPr indent="0" lvl="0" marL="0" rtl="0" algn="l">
              <a:spcBef>
                <a:spcPts val="600"/>
              </a:spcBef>
              <a:spcAft>
                <a:spcPts val="0"/>
              </a:spcAft>
              <a:buSzPts val="1672"/>
              <a:buNone/>
            </a:pPr>
            <a:r>
              <a:rPr lang="en-US" sz="2200">
                <a:solidFill>
                  <a:srgbClr val="0070C0"/>
                </a:solidFill>
              </a:rPr>
              <a:t>	c) Sum of individual SNR	</a:t>
            </a:r>
            <a:r>
              <a:rPr lang="en-US" sz="2200"/>
              <a:t>d) Minimum of all SNRs</a:t>
            </a:r>
            <a:endParaRPr/>
          </a:p>
        </p:txBody>
      </p:sp>
      <p:sp>
        <p:nvSpPr>
          <p:cNvPr id="586" name="Google Shape;586;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 Introduction</a:t>
            </a:r>
            <a:endParaRPr/>
          </a:p>
        </p:txBody>
      </p:sp>
      <p:sp>
        <p:nvSpPr>
          <p:cNvPr id="252" name="Google Shape;252;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253" name="Google Shape;253;p4"/>
          <p:cNvSpPr txBox="1"/>
          <p:nvPr>
            <p:ph idx="1" type="body"/>
          </p:nvPr>
        </p:nvSpPr>
        <p:spPr>
          <a:xfrm>
            <a:off x="457200" y="1219200"/>
            <a:ext cx="8229600" cy="5137150"/>
          </a:xfrm>
          <a:prstGeom prst="rect">
            <a:avLst/>
          </a:prstGeom>
          <a:noFill/>
          <a:ln>
            <a:noFill/>
          </a:ln>
        </p:spPr>
        <p:txBody>
          <a:bodyPr anchorCtr="0" anchor="t" bIns="45700" lIns="91425" spcFirstLastPara="1" rIns="91425" wrap="square" tIns="45700">
            <a:noAutofit/>
          </a:bodyPr>
          <a:lstStyle/>
          <a:p>
            <a:pPr indent="-161925" lvl="1" marL="161925" rtl="0" algn="l">
              <a:spcBef>
                <a:spcPts val="0"/>
              </a:spcBef>
              <a:spcAft>
                <a:spcPts val="0"/>
              </a:spcAft>
              <a:buSzPts val="1824"/>
              <a:buFont typeface="Noto Sans Symbols"/>
              <a:buNone/>
            </a:pPr>
            <a:r>
              <a:rPr lang="en-US" sz="2400">
                <a:solidFill>
                  <a:srgbClr val="00B050"/>
                </a:solidFill>
              </a:rPr>
              <a:t>	Different techniques that improves mobile radio-link performance without </a:t>
            </a:r>
            <a:endParaRPr/>
          </a:p>
          <a:p>
            <a:pPr indent="-228599" lvl="2" marL="576263" rtl="0" algn="l">
              <a:spcBef>
                <a:spcPts val="500"/>
              </a:spcBef>
              <a:spcAft>
                <a:spcPts val="0"/>
              </a:spcAft>
              <a:buSzPts val="1520"/>
              <a:buFont typeface="Gill Sans"/>
              <a:buChar char="•"/>
            </a:pPr>
            <a:r>
              <a:rPr lang="en-US"/>
              <a:t>altering air interface</a:t>
            </a:r>
            <a:endParaRPr/>
          </a:p>
          <a:p>
            <a:pPr indent="-228599" lvl="2" marL="576263" rtl="0" algn="l">
              <a:spcBef>
                <a:spcPts val="500"/>
              </a:spcBef>
              <a:spcAft>
                <a:spcPts val="0"/>
              </a:spcAft>
              <a:buSzPts val="1520"/>
              <a:buFont typeface="Gill Sans"/>
              <a:buChar char="•"/>
            </a:pPr>
            <a:r>
              <a:rPr lang="en-US"/>
              <a:t>increasing transmit power </a:t>
            </a:r>
            <a:endParaRPr/>
          </a:p>
          <a:p>
            <a:pPr indent="-228599" lvl="2" marL="576263" rtl="0" algn="l">
              <a:spcBef>
                <a:spcPts val="500"/>
              </a:spcBef>
              <a:spcAft>
                <a:spcPts val="0"/>
              </a:spcAft>
              <a:buSzPts val="1520"/>
              <a:buFont typeface="Gill Sans"/>
              <a:buChar char="•"/>
            </a:pPr>
            <a:r>
              <a:rPr lang="en-US"/>
              <a:t>increasing bandwidth</a:t>
            </a:r>
            <a:endParaRPr/>
          </a:p>
          <a:p>
            <a:pPr indent="-161925" lvl="1" marL="161925" rtl="0" algn="l">
              <a:spcBef>
                <a:spcPts val="500"/>
              </a:spcBef>
              <a:spcAft>
                <a:spcPts val="0"/>
              </a:spcAft>
              <a:buSzPts val="1824"/>
              <a:buChar char="🞂"/>
            </a:pPr>
            <a:r>
              <a:rPr lang="en-US" sz="2400">
                <a:solidFill>
                  <a:srgbClr val="0000FF"/>
                </a:solidFill>
              </a:rPr>
              <a:t>1. Diversity</a:t>
            </a:r>
            <a:r>
              <a:rPr lang="en-US" sz="2400"/>
              <a:t> - </a:t>
            </a:r>
            <a:r>
              <a:rPr lang="en-US" sz="2400">
                <a:solidFill>
                  <a:schemeClr val="dk1"/>
                </a:solidFill>
              </a:rPr>
              <a:t>used to reduce depth and duration of fades due 		  to motion</a:t>
            </a:r>
            <a:endParaRPr/>
          </a:p>
          <a:p>
            <a:pPr indent="-161925" lvl="1" marL="161925" rtl="0" algn="l">
              <a:spcBef>
                <a:spcPts val="500"/>
              </a:spcBef>
              <a:spcAft>
                <a:spcPts val="0"/>
              </a:spcAft>
              <a:buSzPts val="1520"/>
              <a:buChar char="🞂"/>
            </a:pPr>
            <a:r>
              <a:rPr lang="en-US" sz="2000">
                <a:solidFill>
                  <a:srgbClr val="0000FF"/>
                </a:solidFill>
              </a:rPr>
              <a:t>2</a:t>
            </a:r>
            <a:r>
              <a:rPr lang="en-US" sz="2400">
                <a:solidFill>
                  <a:srgbClr val="0000FF"/>
                </a:solidFill>
              </a:rPr>
              <a:t>. Equalization - </a:t>
            </a:r>
            <a:r>
              <a:rPr lang="en-US" sz="2400">
                <a:solidFill>
                  <a:schemeClr val="dk1"/>
                </a:solidFill>
              </a:rPr>
              <a:t>used to counter Inter-Symbol Interference 		    (ISI) - time dispersion</a:t>
            </a:r>
            <a:endParaRPr/>
          </a:p>
          <a:p>
            <a:pPr indent="-161925" lvl="1" marL="161925" rtl="0" algn="l">
              <a:spcBef>
                <a:spcPts val="500"/>
              </a:spcBef>
              <a:spcAft>
                <a:spcPts val="0"/>
              </a:spcAft>
              <a:buSzPts val="1824"/>
              <a:buChar char="🞂"/>
            </a:pPr>
            <a:r>
              <a:rPr lang="en-US" sz="2400">
                <a:solidFill>
                  <a:srgbClr val="0000FF"/>
                </a:solidFill>
              </a:rPr>
              <a:t>3. Channel Coding -</a:t>
            </a:r>
            <a:r>
              <a:rPr lang="en-US" sz="2100"/>
              <a:t>	</a:t>
            </a:r>
            <a:r>
              <a:rPr lang="en-US" sz="2400">
                <a:solidFill>
                  <a:schemeClr val="dk1"/>
                </a:solidFill>
              </a:rPr>
              <a:t>coded bits to improve small-scale link 		  	performance</a:t>
            </a:r>
            <a:endParaRPr/>
          </a:p>
          <a:p>
            <a:pPr indent="-273050" lvl="0" marL="273050" rtl="0" algn="l">
              <a:spcBef>
                <a:spcPts val="600"/>
              </a:spcBef>
              <a:spcAft>
                <a:spcPts val="0"/>
              </a:spcAft>
              <a:buSzPts val="1824"/>
              <a:buFont typeface="Noto Sans Symbols"/>
              <a:buNone/>
            </a:pPr>
            <a:r>
              <a:rPr lang="en-US" sz="2400"/>
              <a:t>These techniques are used to </a:t>
            </a:r>
            <a:r>
              <a:rPr b="1" i="1" lang="en-US" sz="2400"/>
              <a:t>improve Rx signal quality and lower BER,</a:t>
            </a:r>
            <a:r>
              <a:rPr lang="en-US" sz="2400"/>
              <a:t> which can be used independently or together</a:t>
            </a:r>
            <a:endParaRPr/>
          </a:p>
          <a:p>
            <a:pPr indent="-273050" lvl="0" marL="273050" rtl="0" algn="l">
              <a:spcBef>
                <a:spcPts val="600"/>
              </a:spcBef>
              <a:spcAft>
                <a:spcPts val="0"/>
              </a:spcAft>
              <a:buSzPts val="1976"/>
              <a:buFont typeface="Noto Sans Symbols"/>
              <a:buNone/>
            </a:pPr>
            <a:r>
              <a:t/>
            </a:r>
            <a:endParaRPr/>
          </a:p>
          <a:p>
            <a:pPr indent="-273050" lvl="0" marL="273050" rtl="0" algn="l">
              <a:spcBef>
                <a:spcPts val="600"/>
              </a:spcBef>
              <a:spcAft>
                <a:spcPts val="0"/>
              </a:spcAft>
              <a:buSzPts val="1976"/>
              <a:buFont typeface="Noto Sans Symbols"/>
              <a:buNone/>
            </a:pPr>
            <a:r>
              <a:t/>
            </a:r>
            <a:endParaRPr/>
          </a:p>
          <a:p>
            <a:pPr indent="-273050" lvl="0" marL="273050" rtl="0" algn="l">
              <a:spcBef>
                <a:spcPts val="600"/>
              </a:spcBef>
              <a:spcAft>
                <a:spcPts val="0"/>
              </a:spcAft>
              <a:buSzPts val="1976"/>
              <a:buFont typeface="Noto Sans Symbols"/>
              <a:buNone/>
            </a:pPr>
            <a:r>
              <a:t/>
            </a:r>
            <a:endParaRPr/>
          </a:p>
        </p:txBody>
      </p:sp>
      <p:pic>
        <p:nvPicPr>
          <p:cNvPr descr="SRM Logo - Srm logo png 7 » PNG Image" id="254" name="Google Shape;254;p4"/>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 Introduction</a:t>
            </a:r>
            <a:endParaRPr/>
          </a:p>
        </p:txBody>
      </p:sp>
      <p:sp>
        <p:nvSpPr>
          <p:cNvPr id="261" name="Google Shape;261;p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262" name="Google Shape;262;p5"/>
          <p:cNvSpPr txBox="1"/>
          <p:nvPr>
            <p:ph idx="1" type="body"/>
          </p:nvPr>
        </p:nvSpPr>
        <p:spPr>
          <a:xfrm>
            <a:off x="430425" y="1337580"/>
            <a:ext cx="8001000" cy="4824189"/>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976"/>
              <a:buFont typeface="Noto Sans Symbols"/>
              <a:buChar char="⮚"/>
            </a:pPr>
            <a:r>
              <a:rPr lang="en-US"/>
              <a:t>These techniques improve mobile radio link performance</a:t>
            </a:r>
            <a:endParaRPr/>
          </a:p>
          <a:p>
            <a:pPr indent="-215138" lvl="0" marL="273050" rtl="0" algn="l">
              <a:spcBef>
                <a:spcPts val="600"/>
              </a:spcBef>
              <a:spcAft>
                <a:spcPts val="0"/>
              </a:spcAft>
              <a:buSzPts val="912"/>
              <a:buFont typeface="Noto Sans Symbols"/>
              <a:buNone/>
            </a:pPr>
            <a:r>
              <a:t/>
            </a:r>
            <a:endParaRPr sz="1200"/>
          </a:p>
          <a:p>
            <a:pPr indent="-273049" lvl="1" marL="547688" rtl="0" algn="just">
              <a:spcBef>
                <a:spcPts val="500"/>
              </a:spcBef>
              <a:spcAft>
                <a:spcPts val="0"/>
              </a:spcAft>
              <a:buSzPts val="1748"/>
              <a:buFont typeface="Noto Sans Symbols"/>
              <a:buChar char="⮚"/>
            </a:pPr>
            <a:r>
              <a:rPr lang="en-US">
                <a:solidFill>
                  <a:srgbClr val="002060"/>
                </a:solidFill>
              </a:rPr>
              <a:t>Effectiveness of each varies widely in practical wireless systems</a:t>
            </a:r>
            <a:endParaRPr/>
          </a:p>
          <a:p>
            <a:pPr indent="-273049" lvl="1" marL="547688" rtl="0" algn="l">
              <a:spcBef>
                <a:spcPts val="500"/>
              </a:spcBef>
              <a:spcAft>
                <a:spcPts val="0"/>
              </a:spcAft>
              <a:buSzPts val="1748"/>
              <a:buFont typeface="Noto Sans Symbols"/>
              <a:buChar char="⮚"/>
            </a:pPr>
            <a:r>
              <a:rPr lang="en-US">
                <a:solidFill>
                  <a:srgbClr val="002060"/>
                </a:solidFill>
              </a:rPr>
              <a:t>Cost and complexity are also important issues</a:t>
            </a:r>
            <a:endParaRPr/>
          </a:p>
        </p:txBody>
      </p:sp>
      <p:pic>
        <p:nvPicPr>
          <p:cNvPr descr="SRM Logo - Srm logo png 7 » PNG Image" id="263" name="Google Shape;263;p5"/>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572407" y="2286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Concept</a:t>
            </a:r>
            <a:endParaRPr/>
          </a:p>
        </p:txBody>
      </p:sp>
      <p:sp>
        <p:nvSpPr>
          <p:cNvPr id="269" name="Google Shape;269;p6"/>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1824"/>
              <a:buFont typeface="Noto Sans Symbols"/>
              <a:buChar char="⮚"/>
            </a:pPr>
            <a:r>
              <a:rPr lang="en-US" sz="2400"/>
              <a:t>If one radio path undergoes a deep fade, another independent path may have a strong signal</a:t>
            </a:r>
            <a:endParaRPr/>
          </a:p>
          <a:p>
            <a:pPr indent="-157226" lvl="0" marL="273050" rtl="0" algn="just">
              <a:spcBef>
                <a:spcPts val="600"/>
              </a:spcBef>
              <a:spcAft>
                <a:spcPts val="0"/>
              </a:spcAft>
              <a:buSzPts val="1824"/>
              <a:buFont typeface="Noto Sans Symbols"/>
              <a:buNone/>
            </a:pPr>
            <a:r>
              <a:t/>
            </a:r>
            <a:endParaRPr sz="2400"/>
          </a:p>
          <a:p>
            <a:pPr indent="-273050" lvl="0" marL="273050" rtl="0" algn="just">
              <a:spcBef>
                <a:spcPts val="600"/>
              </a:spcBef>
              <a:spcAft>
                <a:spcPts val="0"/>
              </a:spcAft>
              <a:buSzPts val="1824"/>
              <a:buFont typeface="Noto Sans Symbols"/>
              <a:buChar char="⮚"/>
            </a:pPr>
            <a:r>
              <a:rPr lang="en-US" sz="2400"/>
              <a:t>By having more than one path to select from, both the instantaneous and average SNRs at the receiver may be improved</a:t>
            </a:r>
            <a:endParaRPr/>
          </a:p>
          <a:p>
            <a:pPr indent="-147574" lvl="0" marL="273050" rtl="0" algn="l">
              <a:spcBef>
                <a:spcPts val="600"/>
              </a:spcBef>
              <a:spcAft>
                <a:spcPts val="0"/>
              </a:spcAft>
              <a:buSzPts val="1976"/>
              <a:buNone/>
            </a:pPr>
            <a:r>
              <a:t/>
            </a:r>
            <a:endParaRPr/>
          </a:p>
        </p:txBody>
      </p:sp>
      <p:sp>
        <p:nvSpPr>
          <p:cNvPr id="270" name="Google Shape;270;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id="271" name="Google Shape;271;p6"/>
          <p:cNvPicPr preferRelativeResize="0"/>
          <p:nvPr/>
        </p:nvPicPr>
        <p:blipFill rotWithShape="1">
          <a:blip r:embed="rId3">
            <a:alphaModFix/>
          </a:blip>
          <a:srcRect b="0" l="0" r="0" t="0"/>
          <a:stretch/>
        </p:blipFill>
        <p:spPr>
          <a:xfrm>
            <a:off x="1655676" y="3573016"/>
            <a:ext cx="5832648" cy="2358491"/>
          </a:xfrm>
          <a:prstGeom prst="rect">
            <a:avLst/>
          </a:prstGeom>
          <a:noFill/>
          <a:ln>
            <a:noFill/>
          </a:ln>
        </p:spPr>
      </p:pic>
      <p:pic>
        <p:nvPicPr>
          <p:cNvPr descr="SRM Logo - Srm logo png 7 » PNG Image" id="272" name="Google Shape;272;p6"/>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ph type="title"/>
          </p:nvPr>
        </p:nvSpPr>
        <p:spPr>
          <a:xfrm>
            <a:off x="612775" y="2286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Types</a:t>
            </a:r>
            <a:endParaRPr/>
          </a:p>
        </p:txBody>
      </p:sp>
      <p:sp>
        <p:nvSpPr>
          <p:cNvPr id="278" name="Google Shape;278;p7"/>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80"/>
              <a:buFont typeface="Noto Sans Symbols"/>
              <a:buNone/>
            </a:pPr>
            <a:r>
              <a:t/>
            </a:r>
            <a:endParaRPr sz="3000"/>
          </a:p>
          <a:p>
            <a:pPr indent="-147574" lvl="0" marL="273050" rtl="0" algn="just">
              <a:spcBef>
                <a:spcPts val="600"/>
              </a:spcBef>
              <a:spcAft>
                <a:spcPts val="0"/>
              </a:spcAft>
              <a:buSzPts val="1976"/>
              <a:buNone/>
            </a:pPr>
            <a:r>
              <a:t/>
            </a:r>
            <a:endParaRPr/>
          </a:p>
          <a:p>
            <a:pPr indent="-147574" lvl="0" marL="273050" rtl="0" algn="l">
              <a:spcBef>
                <a:spcPts val="600"/>
              </a:spcBef>
              <a:spcAft>
                <a:spcPts val="0"/>
              </a:spcAft>
              <a:buSzPts val="1976"/>
              <a:buNone/>
            </a:pPr>
            <a:r>
              <a:t/>
            </a:r>
            <a:endParaRPr/>
          </a:p>
        </p:txBody>
      </p:sp>
      <p:sp>
        <p:nvSpPr>
          <p:cNvPr id="279" name="Google Shape;279;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grpSp>
        <p:nvGrpSpPr>
          <p:cNvPr id="280" name="Google Shape;280;p7"/>
          <p:cNvGrpSpPr/>
          <p:nvPr/>
        </p:nvGrpSpPr>
        <p:grpSpPr>
          <a:xfrm>
            <a:off x="458785" y="1313723"/>
            <a:ext cx="8000061" cy="1395198"/>
            <a:chOff x="1585" y="981067"/>
            <a:chExt cx="8000061" cy="1395198"/>
          </a:xfrm>
        </p:grpSpPr>
        <p:sp>
          <p:nvSpPr>
            <p:cNvPr id="281" name="Google Shape;281;p7"/>
            <p:cNvSpPr/>
            <p:nvPr/>
          </p:nvSpPr>
          <p:spPr>
            <a:xfrm>
              <a:off x="4001616" y="1464079"/>
              <a:ext cx="2243575" cy="474587"/>
            </a:xfrm>
            <a:custGeom>
              <a:rect b="b" l="l" r="r" t="t"/>
              <a:pathLst>
                <a:path extrusionOk="0" h="120000" w="120000">
                  <a:moveTo>
                    <a:pt x="0" y="0"/>
                  </a:moveTo>
                  <a:lnTo>
                    <a:pt x="0" y="76101"/>
                  </a:lnTo>
                  <a:lnTo>
                    <a:pt x="120000" y="76101"/>
                  </a:lnTo>
                  <a:lnTo>
                    <a:pt x="120000" y="120000"/>
                  </a:lnTo>
                </a:path>
              </a:pathLst>
            </a:custGeom>
            <a:noFill/>
            <a:ln cap="flat" cmpd="sng" w="19050">
              <a:solidFill>
                <a:srgbClr val="906758"/>
              </a:solidFill>
              <a:prstDash val="solid"/>
              <a:round/>
              <a:headEnd len="sm" w="sm" type="none"/>
              <a:tailEnd len="sm" w="sm" type="none"/>
            </a:ln>
          </p:spPr>
        </p:sp>
        <p:sp>
          <p:nvSpPr>
            <p:cNvPr id="282" name="Google Shape;282;p7"/>
            <p:cNvSpPr/>
            <p:nvPr/>
          </p:nvSpPr>
          <p:spPr>
            <a:xfrm>
              <a:off x="2071543" y="1464079"/>
              <a:ext cx="1930072" cy="474587"/>
            </a:xfrm>
            <a:custGeom>
              <a:rect b="b" l="l" r="r" t="t"/>
              <a:pathLst>
                <a:path extrusionOk="0" h="120000" w="120000">
                  <a:moveTo>
                    <a:pt x="120000" y="0"/>
                  </a:moveTo>
                  <a:lnTo>
                    <a:pt x="120000" y="76101"/>
                  </a:lnTo>
                  <a:lnTo>
                    <a:pt x="0" y="76101"/>
                  </a:lnTo>
                  <a:lnTo>
                    <a:pt x="0" y="120000"/>
                  </a:lnTo>
                </a:path>
              </a:pathLst>
            </a:custGeom>
            <a:noFill/>
            <a:ln cap="flat" cmpd="sng" w="19050">
              <a:solidFill>
                <a:srgbClr val="906758"/>
              </a:solidFill>
              <a:prstDash val="solid"/>
              <a:round/>
              <a:headEnd len="sm" w="sm" type="none"/>
              <a:tailEnd len="sm" w="sm" type="none"/>
            </a:ln>
          </p:spPr>
        </p:sp>
        <p:sp>
          <p:nvSpPr>
            <p:cNvPr id="283" name="Google Shape;283;p7"/>
            <p:cNvSpPr/>
            <p:nvPr/>
          </p:nvSpPr>
          <p:spPr>
            <a:xfrm>
              <a:off x="3174866" y="981067"/>
              <a:ext cx="1653499" cy="483012"/>
            </a:xfrm>
            <a:prstGeom prst="rect">
              <a:avLst/>
            </a:prstGeom>
            <a:solidFill>
              <a:srgbClr val="B7847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txBox="1"/>
            <p:nvPr/>
          </p:nvSpPr>
          <p:spPr>
            <a:xfrm>
              <a:off x="3174866" y="981067"/>
              <a:ext cx="1653499" cy="483012"/>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lt1"/>
                </a:buClr>
                <a:buSzPts val="3000"/>
                <a:buFont typeface="Verdana"/>
                <a:buNone/>
              </a:pPr>
              <a:r>
                <a:rPr b="0" i="0" lang="en-US" sz="3000" u="none" cap="none" strike="noStrike">
                  <a:solidFill>
                    <a:schemeClr val="lt1"/>
                  </a:solidFill>
                  <a:latin typeface="Verdana"/>
                  <a:ea typeface="Verdana"/>
                  <a:cs typeface="Verdana"/>
                  <a:sym typeface="Verdana"/>
                </a:rPr>
                <a:t>Diversity</a:t>
              </a:r>
              <a:endParaRPr b="0" i="0" sz="3000" u="none" cap="none" strike="noStrike">
                <a:solidFill>
                  <a:schemeClr val="lt1"/>
                </a:solidFill>
                <a:latin typeface="Verdana"/>
                <a:ea typeface="Verdana"/>
                <a:cs typeface="Verdana"/>
                <a:sym typeface="Verdana"/>
              </a:endParaRPr>
            </a:p>
          </p:txBody>
        </p:sp>
        <p:sp>
          <p:nvSpPr>
            <p:cNvPr id="285" name="Google Shape;285;p7"/>
            <p:cNvSpPr/>
            <p:nvPr/>
          </p:nvSpPr>
          <p:spPr>
            <a:xfrm>
              <a:off x="1585" y="1938667"/>
              <a:ext cx="4139916" cy="437598"/>
            </a:xfrm>
            <a:prstGeom prst="rect">
              <a:avLst/>
            </a:prstGeom>
            <a:solidFill>
              <a:srgbClr val="B7847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txBox="1"/>
            <p:nvPr/>
          </p:nvSpPr>
          <p:spPr>
            <a:xfrm>
              <a:off x="1585" y="1938667"/>
              <a:ext cx="4139916" cy="437598"/>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lt1"/>
                </a:buClr>
                <a:buSzPts val="3000"/>
                <a:buFont typeface="Verdana"/>
                <a:buNone/>
              </a:pPr>
              <a:r>
                <a:rPr b="0" i="0" lang="en-US" sz="3000" u="none" cap="none" strike="noStrike">
                  <a:solidFill>
                    <a:schemeClr val="lt1"/>
                  </a:solidFill>
                  <a:latin typeface="Verdana"/>
                  <a:ea typeface="Verdana"/>
                  <a:cs typeface="Verdana"/>
                  <a:sym typeface="Verdana"/>
                </a:rPr>
                <a:t>Macroscopic Diversity</a:t>
              </a:r>
              <a:endParaRPr b="0" i="0" sz="3000" u="none" cap="none" strike="noStrike">
                <a:solidFill>
                  <a:schemeClr val="lt1"/>
                </a:solidFill>
                <a:latin typeface="Verdana"/>
                <a:ea typeface="Verdana"/>
                <a:cs typeface="Verdana"/>
                <a:sym typeface="Verdana"/>
              </a:endParaRPr>
            </a:p>
          </p:txBody>
        </p:sp>
        <p:sp>
          <p:nvSpPr>
            <p:cNvPr id="287" name="Google Shape;287;p7"/>
            <p:cNvSpPr/>
            <p:nvPr/>
          </p:nvSpPr>
          <p:spPr>
            <a:xfrm>
              <a:off x="4488737" y="1938667"/>
              <a:ext cx="3512909" cy="437598"/>
            </a:xfrm>
            <a:prstGeom prst="rect">
              <a:avLst/>
            </a:prstGeom>
            <a:solidFill>
              <a:srgbClr val="B7847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txBox="1"/>
            <p:nvPr/>
          </p:nvSpPr>
          <p:spPr>
            <a:xfrm>
              <a:off x="4488737" y="1938667"/>
              <a:ext cx="3512909" cy="437598"/>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lt1"/>
                </a:buClr>
                <a:buSzPts val="3000"/>
                <a:buFont typeface="Verdana"/>
                <a:buNone/>
              </a:pPr>
              <a:r>
                <a:rPr b="0" i="0" lang="en-US" sz="3000" u="none" cap="none" strike="noStrike">
                  <a:solidFill>
                    <a:schemeClr val="lt1"/>
                  </a:solidFill>
                  <a:latin typeface="Verdana"/>
                  <a:ea typeface="Verdana"/>
                  <a:cs typeface="Verdana"/>
                  <a:sym typeface="Verdana"/>
                </a:rPr>
                <a:t>Microscopic Diversity</a:t>
              </a:r>
              <a:endParaRPr b="0" i="0" sz="3000" u="none" cap="none" strike="noStrike">
                <a:solidFill>
                  <a:schemeClr val="lt1"/>
                </a:solidFill>
                <a:latin typeface="Verdana"/>
                <a:ea typeface="Verdana"/>
                <a:cs typeface="Verdana"/>
                <a:sym typeface="Verdana"/>
              </a:endParaRPr>
            </a:p>
          </p:txBody>
        </p:sp>
      </p:grpSp>
      <p:grpSp>
        <p:nvGrpSpPr>
          <p:cNvPr id="289" name="Google Shape;289;p7"/>
          <p:cNvGrpSpPr/>
          <p:nvPr/>
        </p:nvGrpSpPr>
        <p:grpSpPr>
          <a:xfrm>
            <a:off x="457201" y="2903896"/>
            <a:ext cx="8003231" cy="3526418"/>
            <a:chOff x="1" y="1"/>
            <a:chExt cx="8003231" cy="3526418"/>
          </a:xfrm>
        </p:grpSpPr>
        <p:sp>
          <p:nvSpPr>
            <p:cNvPr id="290" name="Google Shape;290;p7"/>
            <p:cNvSpPr/>
            <p:nvPr/>
          </p:nvSpPr>
          <p:spPr>
            <a:xfrm rot="5400000">
              <a:off x="-309714" y="312656"/>
              <a:ext cx="2064765" cy="1445335"/>
            </a:xfrm>
            <a:prstGeom prst="chevron">
              <a:avLst>
                <a:gd fmla="val 50000" name="adj"/>
              </a:avLst>
            </a:prstGeom>
            <a:solidFill>
              <a:srgbClr val="945D4A"/>
            </a:solidFill>
            <a:ln cap="flat" cmpd="sng" w="19050">
              <a:solidFill>
                <a:srgbClr val="717C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txBox="1"/>
            <p:nvPr/>
          </p:nvSpPr>
          <p:spPr>
            <a:xfrm>
              <a:off x="2" y="725609"/>
              <a:ext cx="1445335" cy="619430"/>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Verdana"/>
                <a:buNone/>
              </a:pPr>
              <a:r>
                <a:rPr b="0" i="0" lang="en-US" sz="2100" u="none" cap="none" strike="noStrike">
                  <a:solidFill>
                    <a:schemeClr val="lt1"/>
                  </a:solidFill>
                  <a:latin typeface="Verdana"/>
                  <a:ea typeface="Verdana"/>
                  <a:cs typeface="Verdana"/>
                  <a:sym typeface="Verdana"/>
                </a:rPr>
                <a:t>Macroscopic Diversity</a:t>
              </a:r>
              <a:endParaRPr b="0" i="0" sz="2100" u="none" cap="none" strike="noStrike">
                <a:solidFill>
                  <a:schemeClr val="lt1"/>
                </a:solidFill>
                <a:latin typeface="Verdana"/>
                <a:ea typeface="Verdana"/>
                <a:cs typeface="Verdana"/>
                <a:sym typeface="Verdana"/>
              </a:endParaRPr>
            </a:p>
          </p:txBody>
        </p:sp>
        <p:sp>
          <p:nvSpPr>
            <p:cNvPr id="292" name="Google Shape;292;p7"/>
            <p:cNvSpPr/>
            <p:nvPr/>
          </p:nvSpPr>
          <p:spPr>
            <a:xfrm rot="5400000">
              <a:off x="4053235" y="-2607899"/>
              <a:ext cx="1342097" cy="6557896"/>
            </a:xfrm>
            <a:prstGeom prst="round2SameRect">
              <a:avLst>
                <a:gd fmla="val 16667" name="adj1"/>
                <a:gd fmla="val 0" name="adj2"/>
              </a:avLst>
            </a:prstGeom>
            <a:solidFill>
              <a:schemeClr val="lt1">
                <a:alpha val="89803"/>
              </a:schemeClr>
            </a:solidFill>
            <a:ln cap="flat" cmpd="sng" w="19050">
              <a:solidFill>
                <a:srgbClr val="717C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txBox="1"/>
            <p:nvPr/>
          </p:nvSpPr>
          <p:spPr>
            <a:xfrm>
              <a:off x="1445336" y="65516"/>
              <a:ext cx="6492380" cy="1211065"/>
            </a:xfrm>
            <a:prstGeom prst="rect">
              <a:avLst/>
            </a:prstGeom>
            <a:noFill/>
            <a:ln>
              <a:noFill/>
            </a:ln>
          </p:spPr>
          <p:txBody>
            <a:bodyPr anchorCtr="0" anchor="ctr" bIns="13950" lIns="156450" spcFirstLastPara="1" rIns="13950" wrap="square" tIns="13950">
              <a:noAutofit/>
            </a:bodyPr>
            <a:lstStyle/>
            <a:p>
              <a:pPr indent="-228600" lvl="1" marL="228600" marR="0" rtl="0" algn="l">
                <a:lnSpc>
                  <a:spcPct val="90000"/>
                </a:lnSpc>
                <a:spcBef>
                  <a:spcPts val="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Prevents Large Scale fading.</a:t>
              </a:r>
              <a:endParaRPr b="0" i="0" sz="2200" u="none" cap="none" strike="noStrike">
                <a:solidFill>
                  <a:schemeClr val="dk1"/>
                </a:solidFill>
                <a:latin typeface="Verdana"/>
                <a:ea typeface="Verdana"/>
                <a:cs typeface="Verdana"/>
                <a:sym typeface="Verdana"/>
              </a:endParaRPr>
            </a:p>
            <a:p>
              <a:pPr indent="-228600" lvl="1" marL="228600" marR="0" rtl="0" algn="l">
                <a:lnSpc>
                  <a:spcPct val="90000"/>
                </a:lnSpc>
                <a:spcBef>
                  <a:spcPts val="33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This fading is prevented by selecting an antenna which is not shadowed, this allows increase in the signal-to-noise ratio</a:t>
              </a:r>
              <a:endParaRPr b="0" i="0" sz="2200" u="none" cap="none" strike="noStrike">
                <a:solidFill>
                  <a:schemeClr val="dk1"/>
                </a:solidFill>
                <a:latin typeface="Verdana"/>
                <a:ea typeface="Verdana"/>
                <a:cs typeface="Verdana"/>
                <a:sym typeface="Verdana"/>
              </a:endParaRPr>
            </a:p>
          </p:txBody>
        </p:sp>
        <p:sp>
          <p:nvSpPr>
            <p:cNvPr id="294" name="Google Shape;294;p7"/>
            <p:cNvSpPr/>
            <p:nvPr/>
          </p:nvSpPr>
          <p:spPr>
            <a:xfrm rot="5400000">
              <a:off x="-309714" y="1771369"/>
              <a:ext cx="2064765" cy="1445335"/>
            </a:xfrm>
            <a:prstGeom prst="chevron">
              <a:avLst>
                <a:gd fmla="val 50000" name="adj"/>
              </a:avLst>
            </a:prstGeom>
            <a:solidFill>
              <a:srgbClr val="945D4A"/>
            </a:solidFill>
            <a:ln cap="flat" cmpd="sng" w="19050">
              <a:solidFill>
                <a:srgbClr val="717C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txBox="1"/>
            <p:nvPr/>
          </p:nvSpPr>
          <p:spPr>
            <a:xfrm>
              <a:off x="2" y="2184322"/>
              <a:ext cx="1445335" cy="619430"/>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chemeClr val="lt1"/>
                </a:buClr>
                <a:buSzPts val="2100"/>
                <a:buFont typeface="Verdana"/>
                <a:buNone/>
              </a:pPr>
              <a:r>
                <a:rPr b="0" i="0" lang="en-US" sz="2100" u="none" cap="none" strike="noStrike">
                  <a:solidFill>
                    <a:schemeClr val="lt1"/>
                  </a:solidFill>
                  <a:latin typeface="Verdana"/>
                  <a:ea typeface="Verdana"/>
                  <a:cs typeface="Verdana"/>
                  <a:sym typeface="Verdana"/>
                </a:rPr>
                <a:t>Microscopic Diversity</a:t>
              </a:r>
              <a:endParaRPr b="0" i="0" sz="2100" u="none" cap="none" strike="noStrike">
                <a:solidFill>
                  <a:schemeClr val="lt1"/>
                </a:solidFill>
                <a:latin typeface="Verdana"/>
                <a:ea typeface="Verdana"/>
                <a:cs typeface="Verdana"/>
                <a:sym typeface="Verdana"/>
              </a:endParaRPr>
            </a:p>
          </p:txBody>
        </p:sp>
        <p:sp>
          <p:nvSpPr>
            <p:cNvPr id="296" name="Google Shape;296;p7"/>
            <p:cNvSpPr/>
            <p:nvPr/>
          </p:nvSpPr>
          <p:spPr>
            <a:xfrm rot="5400000">
              <a:off x="4053235" y="-1146244"/>
              <a:ext cx="1342097" cy="6557896"/>
            </a:xfrm>
            <a:prstGeom prst="round2SameRect">
              <a:avLst>
                <a:gd fmla="val 16667" name="adj1"/>
                <a:gd fmla="val 0" name="adj2"/>
              </a:avLst>
            </a:prstGeom>
            <a:solidFill>
              <a:schemeClr val="lt1">
                <a:alpha val="89803"/>
              </a:schemeClr>
            </a:solidFill>
            <a:ln cap="flat" cmpd="sng" w="19050">
              <a:solidFill>
                <a:srgbClr val="717C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txBox="1"/>
            <p:nvPr/>
          </p:nvSpPr>
          <p:spPr>
            <a:xfrm>
              <a:off x="1445336" y="1527171"/>
              <a:ext cx="6492380" cy="1211065"/>
            </a:xfrm>
            <a:prstGeom prst="rect">
              <a:avLst/>
            </a:prstGeom>
            <a:noFill/>
            <a:ln>
              <a:noFill/>
            </a:ln>
          </p:spPr>
          <p:txBody>
            <a:bodyPr anchorCtr="0" anchor="ctr" bIns="13950" lIns="156450" spcFirstLastPara="1" rIns="13950" wrap="square" tIns="13950">
              <a:noAutofit/>
            </a:bodyPr>
            <a:lstStyle/>
            <a:p>
              <a:pPr indent="-228600" lvl="1" marL="228600" marR="0" rtl="0" algn="l">
                <a:lnSpc>
                  <a:spcPct val="90000"/>
                </a:lnSpc>
                <a:spcBef>
                  <a:spcPts val="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Prevents Small Scale fading</a:t>
              </a:r>
              <a:endParaRPr b="0" i="0" sz="2200" u="none" cap="none" strike="noStrike">
                <a:solidFill>
                  <a:schemeClr val="dk1"/>
                </a:solidFill>
                <a:latin typeface="Verdana"/>
                <a:ea typeface="Verdana"/>
                <a:cs typeface="Verdana"/>
                <a:sym typeface="Verdana"/>
              </a:endParaRPr>
            </a:p>
            <a:p>
              <a:pPr indent="-228600" lvl="1" marL="228600" marR="0" rtl="0" algn="l">
                <a:lnSpc>
                  <a:spcPct val="90000"/>
                </a:lnSpc>
                <a:spcBef>
                  <a:spcPts val="33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This fading is prevented by selecting an antenna which gives a strong signal that mitigates this small signal fading effect.</a:t>
              </a:r>
              <a:endParaRPr b="0" i="0" sz="2200" u="none" cap="none" strike="noStrike">
                <a:solidFill>
                  <a:schemeClr val="dk1"/>
                </a:solidFill>
                <a:latin typeface="Verdana"/>
                <a:ea typeface="Verdana"/>
                <a:cs typeface="Verdana"/>
                <a:sym typeface="Verdana"/>
              </a:endParaRPr>
            </a:p>
          </p:txBody>
        </p:sp>
      </p:grpSp>
      <p:pic>
        <p:nvPicPr>
          <p:cNvPr descr="SRM Logo - Srm logo png 7 » PNG Image" id="298" name="Google Shape;298;p7"/>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Types</a:t>
            </a:r>
            <a:endParaRPr b="1">
              <a:solidFill>
                <a:srgbClr val="002060"/>
              </a:solidFill>
              <a:latin typeface="Gill Sans"/>
              <a:ea typeface="Gill Sans"/>
              <a:cs typeface="Gill Sans"/>
              <a:sym typeface="Gill Sans"/>
            </a:endParaRPr>
          </a:p>
        </p:txBody>
      </p:sp>
      <p:sp>
        <p:nvSpPr>
          <p:cNvPr id="304" name="Google Shape;304;p8"/>
          <p:cNvSpPr txBox="1"/>
          <p:nvPr>
            <p:ph idx="1" type="body"/>
          </p:nvPr>
        </p:nvSpPr>
        <p:spPr>
          <a:xfrm>
            <a:off x="488950" y="1143000"/>
            <a:ext cx="8197850" cy="5213350"/>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1976"/>
              <a:buChar char="🞂"/>
            </a:pPr>
            <a:r>
              <a:rPr lang="en-US"/>
              <a:t>Diversity to mitigate the effects of shadowing from buildings and objects is called </a:t>
            </a:r>
            <a:r>
              <a:rPr lang="en-US">
                <a:solidFill>
                  <a:srgbClr val="0070C0"/>
                </a:solidFill>
              </a:rPr>
              <a:t>macrodiversity.</a:t>
            </a:r>
            <a:endParaRPr/>
          </a:p>
          <a:p>
            <a:pPr indent="-147574" lvl="0" marL="273050" rtl="0" algn="l">
              <a:spcBef>
                <a:spcPts val="600"/>
              </a:spcBef>
              <a:spcAft>
                <a:spcPts val="0"/>
              </a:spcAft>
              <a:buSzPts val="1976"/>
              <a:buNone/>
            </a:pPr>
            <a:r>
              <a:t/>
            </a:r>
            <a:endParaRPr>
              <a:solidFill>
                <a:srgbClr val="0070C0"/>
              </a:solidFill>
            </a:endParaRPr>
          </a:p>
          <a:p>
            <a:pPr indent="-147574" lvl="0" marL="273050" rtl="0" algn="l">
              <a:spcBef>
                <a:spcPts val="600"/>
              </a:spcBef>
              <a:spcAft>
                <a:spcPts val="0"/>
              </a:spcAft>
              <a:buSzPts val="1976"/>
              <a:buNone/>
            </a:pPr>
            <a:r>
              <a:t/>
            </a:r>
            <a:endParaRPr/>
          </a:p>
          <a:p>
            <a:pPr indent="-147574" lvl="0" marL="273050" rtl="0" algn="l">
              <a:spcBef>
                <a:spcPts val="600"/>
              </a:spcBef>
              <a:spcAft>
                <a:spcPts val="0"/>
              </a:spcAft>
              <a:buSzPts val="1976"/>
              <a:buNone/>
            </a:pPr>
            <a:r>
              <a:t/>
            </a:r>
            <a:endParaRPr/>
          </a:p>
          <a:p>
            <a:pPr indent="-147574" lvl="0" marL="273050" rtl="0" algn="l">
              <a:spcBef>
                <a:spcPts val="600"/>
              </a:spcBef>
              <a:spcAft>
                <a:spcPts val="0"/>
              </a:spcAft>
              <a:buSzPts val="1976"/>
              <a:buNone/>
            </a:pPr>
            <a:r>
              <a:t/>
            </a:r>
            <a:endParaRPr/>
          </a:p>
          <a:p>
            <a:pPr indent="-273050" lvl="0" marL="273050" rtl="0" algn="just">
              <a:spcBef>
                <a:spcPts val="600"/>
              </a:spcBef>
              <a:spcAft>
                <a:spcPts val="0"/>
              </a:spcAft>
              <a:buSzPts val="1976"/>
              <a:buChar char="🞂"/>
            </a:pPr>
            <a:r>
              <a:rPr lang="en-US"/>
              <a:t>Diversity techniques that mitigate the effect of multipath fading are called </a:t>
            </a:r>
            <a:r>
              <a:rPr lang="en-US">
                <a:solidFill>
                  <a:srgbClr val="0070C0"/>
                </a:solidFill>
              </a:rPr>
              <a:t>microdiversity.</a:t>
            </a:r>
            <a:endParaRPr/>
          </a:p>
          <a:p>
            <a:pPr indent="-147574" lvl="0" marL="273050" rtl="0" algn="l">
              <a:spcBef>
                <a:spcPts val="600"/>
              </a:spcBef>
              <a:spcAft>
                <a:spcPts val="0"/>
              </a:spcAft>
              <a:buSzPts val="1976"/>
              <a:buNone/>
            </a:pPr>
            <a:r>
              <a:t/>
            </a:r>
            <a:endParaRPr>
              <a:solidFill>
                <a:srgbClr val="0070C0"/>
              </a:solidFill>
            </a:endParaRPr>
          </a:p>
        </p:txBody>
      </p:sp>
      <p:sp>
        <p:nvSpPr>
          <p:cNvPr id="305" name="Google Shape;305;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pic>
        <p:nvPicPr>
          <p:cNvPr id="306" name="Google Shape;306;p8"/>
          <p:cNvPicPr preferRelativeResize="0"/>
          <p:nvPr/>
        </p:nvPicPr>
        <p:blipFill rotWithShape="1">
          <a:blip r:embed="rId3">
            <a:alphaModFix/>
          </a:blip>
          <a:srcRect b="0" l="0" r="0" t="0"/>
          <a:stretch/>
        </p:blipFill>
        <p:spPr>
          <a:xfrm>
            <a:off x="1547813" y="2133600"/>
            <a:ext cx="5649912" cy="1871663"/>
          </a:xfrm>
          <a:prstGeom prst="rect">
            <a:avLst/>
          </a:prstGeom>
          <a:noFill/>
          <a:ln>
            <a:noFill/>
          </a:ln>
        </p:spPr>
      </p:pic>
      <p:grpSp>
        <p:nvGrpSpPr>
          <p:cNvPr id="307" name="Google Shape;307;p8"/>
          <p:cNvGrpSpPr/>
          <p:nvPr/>
        </p:nvGrpSpPr>
        <p:grpSpPr>
          <a:xfrm>
            <a:off x="5724525" y="4514850"/>
            <a:ext cx="2232025" cy="1841500"/>
            <a:chOff x="6084169" y="4410100"/>
            <a:chExt cx="2232248" cy="1842127"/>
          </a:xfrm>
        </p:grpSpPr>
        <p:sp>
          <p:nvSpPr>
            <p:cNvPr id="308" name="Google Shape;308;p8"/>
            <p:cNvSpPr/>
            <p:nvPr/>
          </p:nvSpPr>
          <p:spPr>
            <a:xfrm>
              <a:off x="6371536" y="4410100"/>
              <a:ext cx="1689269" cy="409714"/>
            </a:xfrm>
            <a:prstGeom prst="rect">
              <a:avLst/>
            </a:prstGeom>
            <a:solidFill>
              <a:srgbClr val="D3B4A9"/>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Verdana"/>
                  <a:ea typeface="Verdana"/>
                  <a:cs typeface="Verdana"/>
                  <a:sym typeface="Verdana"/>
                </a:rPr>
                <a:t>Mobile</a:t>
              </a:r>
              <a:endParaRPr b="0" i="0" sz="1800" u="none" cap="none" strike="noStrike">
                <a:solidFill>
                  <a:schemeClr val="dk1"/>
                </a:solidFill>
                <a:latin typeface="Verdana"/>
                <a:ea typeface="Verdana"/>
                <a:cs typeface="Verdana"/>
                <a:sym typeface="Verdana"/>
              </a:endParaRPr>
            </a:p>
          </p:txBody>
        </p:sp>
        <p:sp>
          <p:nvSpPr>
            <p:cNvPr id="309" name="Google Shape;309;p8"/>
            <p:cNvSpPr/>
            <p:nvPr/>
          </p:nvSpPr>
          <p:spPr>
            <a:xfrm>
              <a:off x="6084169" y="5829808"/>
              <a:ext cx="2232248" cy="422419"/>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Verdana"/>
                  <a:ea typeface="Verdana"/>
                  <a:cs typeface="Verdana"/>
                  <a:sym typeface="Verdana"/>
                </a:rPr>
                <a:t>BS Receiver</a:t>
              </a:r>
              <a:endParaRPr b="0" i="0" sz="1800" u="none" cap="none" strike="noStrike">
                <a:solidFill>
                  <a:schemeClr val="lt1"/>
                </a:solidFill>
                <a:latin typeface="Verdana"/>
                <a:ea typeface="Verdana"/>
                <a:cs typeface="Verdana"/>
                <a:sym typeface="Verdana"/>
              </a:endParaRPr>
            </a:p>
          </p:txBody>
        </p:sp>
        <p:sp>
          <p:nvSpPr>
            <p:cNvPr id="310" name="Google Shape;310;p8"/>
            <p:cNvSpPr/>
            <p:nvPr/>
          </p:nvSpPr>
          <p:spPr>
            <a:xfrm rot="-5400000">
              <a:off x="6985115" y="4179248"/>
              <a:ext cx="424006" cy="1727373"/>
            </a:xfrm>
            <a:prstGeom prst="rightBrace">
              <a:avLst>
                <a:gd fmla="val 8333" name="adj1"/>
                <a:gd fmla="val 52179"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cxnSp>
          <p:nvCxnSpPr>
            <p:cNvPr id="311" name="Google Shape;311;p8"/>
            <p:cNvCxnSpPr/>
            <p:nvPr/>
          </p:nvCxnSpPr>
          <p:spPr>
            <a:xfrm>
              <a:off x="8060804" y="5372453"/>
              <a:ext cx="0" cy="457356"/>
            </a:xfrm>
            <a:prstGeom prst="straightConnector1">
              <a:avLst/>
            </a:prstGeom>
            <a:noFill/>
            <a:ln cap="flat" cmpd="sng" w="28575">
              <a:solidFill>
                <a:schemeClr val="accent1"/>
              </a:solidFill>
              <a:prstDash val="solid"/>
              <a:round/>
              <a:headEnd len="sm" w="sm" type="none"/>
              <a:tailEnd len="sm" w="sm" type="none"/>
            </a:ln>
          </p:spPr>
        </p:cxnSp>
        <p:cxnSp>
          <p:nvCxnSpPr>
            <p:cNvPr id="312" name="Google Shape;312;p8"/>
            <p:cNvCxnSpPr/>
            <p:nvPr/>
          </p:nvCxnSpPr>
          <p:spPr>
            <a:xfrm>
              <a:off x="6333432" y="5372453"/>
              <a:ext cx="0" cy="457356"/>
            </a:xfrm>
            <a:prstGeom prst="straightConnector1">
              <a:avLst/>
            </a:prstGeom>
            <a:noFill/>
            <a:ln cap="flat" cmpd="sng" w="28575">
              <a:solidFill>
                <a:schemeClr val="accent1"/>
              </a:solidFill>
              <a:prstDash val="solid"/>
              <a:round/>
              <a:headEnd len="sm" w="sm" type="none"/>
              <a:tailEnd len="sm" w="sm" type="none"/>
            </a:ln>
          </p:spPr>
        </p:cxnSp>
        <p:sp>
          <p:nvSpPr>
            <p:cNvPr id="313" name="Google Shape;313;p8"/>
            <p:cNvSpPr txBox="1"/>
            <p:nvPr/>
          </p:nvSpPr>
          <p:spPr>
            <a:xfrm>
              <a:off x="6568572" y="5404011"/>
              <a:ext cx="12961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Verdana"/>
                  <a:ea typeface="Verdana"/>
                  <a:cs typeface="Verdana"/>
                  <a:sym typeface="Verdana"/>
                </a:rPr>
                <a:t>Antennas</a:t>
              </a:r>
              <a:endParaRPr b="0" i="0" sz="1800" u="none" cap="none" strike="noStrike">
                <a:solidFill>
                  <a:schemeClr val="dk1"/>
                </a:solidFill>
                <a:latin typeface="Verdana"/>
                <a:ea typeface="Verdana"/>
                <a:cs typeface="Verdana"/>
                <a:sym typeface="Verdana"/>
              </a:endParaRPr>
            </a:p>
          </p:txBody>
        </p:sp>
      </p:grpSp>
      <p:pic>
        <p:nvPicPr>
          <p:cNvPr descr="SRM Logo - Srm logo png 7 » PNG Image" id="314" name="Google Shape;314;p8"/>
          <p:cNvPicPr preferRelativeResize="0"/>
          <p:nvPr/>
        </p:nvPicPr>
        <p:blipFill rotWithShape="1">
          <a:blip r:embed="rId4">
            <a:alphaModFix/>
          </a:blip>
          <a:srcRect b="0" l="0" r="0" t="0"/>
          <a:stretch/>
        </p:blipFill>
        <p:spPr>
          <a:xfrm>
            <a:off x="70987" y="43942"/>
            <a:ext cx="1083967" cy="365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002060"/>
                </a:solidFill>
                <a:latin typeface="Gill Sans"/>
                <a:ea typeface="Gill Sans"/>
                <a:cs typeface="Gill Sans"/>
                <a:sym typeface="Gill Sans"/>
              </a:rPr>
              <a:t>Diversity Techniques </a:t>
            </a:r>
            <a:endParaRPr/>
          </a:p>
        </p:txBody>
      </p:sp>
      <p:sp>
        <p:nvSpPr>
          <p:cNvPr id="320" name="Google Shape;320;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en-US" sz="1400" u="none" cap="none" strike="noStrike">
                <a:solidFill>
                  <a:schemeClr val="dk2"/>
                </a:solidFill>
                <a:latin typeface="Verdana"/>
                <a:ea typeface="Verdana"/>
                <a:cs typeface="Verdana"/>
                <a:sym typeface="Verdana"/>
              </a:rPr>
              <a:t>‹#›</a:t>
            </a:fld>
            <a:endParaRPr b="0" i="0" sz="1400" u="none" cap="none" strike="noStrike">
              <a:solidFill>
                <a:schemeClr val="dk2"/>
              </a:solidFill>
              <a:latin typeface="Verdana"/>
              <a:ea typeface="Verdana"/>
              <a:cs typeface="Verdana"/>
              <a:sym typeface="Verdana"/>
            </a:endParaRPr>
          </a:p>
        </p:txBody>
      </p:sp>
      <p:sp>
        <p:nvSpPr>
          <p:cNvPr id="321" name="Google Shape;321;p9"/>
          <p:cNvSpPr txBox="1"/>
          <p:nvPr>
            <p:ph idx="1" type="body"/>
          </p:nvPr>
        </p:nvSpPr>
        <p:spPr>
          <a:xfrm>
            <a:off x="457200" y="1074738"/>
            <a:ext cx="8507413" cy="5378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4"/>
              <a:buFont typeface="Noto Sans Symbols"/>
              <a:buNone/>
            </a:pPr>
            <a:r>
              <a:rPr b="1" lang="en-US" sz="2400"/>
              <a:t>Diversity</a:t>
            </a:r>
            <a:r>
              <a:rPr lang="en-US" sz="2400"/>
              <a:t> – a powerful communication receiver technique that provides wireless link improvement at a relatively low cost.</a:t>
            </a:r>
            <a:endParaRPr/>
          </a:p>
          <a:p>
            <a:pPr indent="-273050" lvl="0" marL="273050" rtl="0" algn="l">
              <a:spcBef>
                <a:spcPts val="600"/>
              </a:spcBef>
              <a:spcAft>
                <a:spcPts val="0"/>
              </a:spcAft>
              <a:buSzPts val="1824"/>
              <a:buFont typeface="Noto Sans Symbols"/>
              <a:buChar char="❖"/>
            </a:pPr>
            <a:r>
              <a:rPr lang="en-US" sz="2400"/>
              <a:t>compensates impairments of fading channel.</a:t>
            </a:r>
            <a:endParaRPr/>
          </a:p>
          <a:p>
            <a:pPr indent="-273050" lvl="0" marL="273050" rtl="0" algn="l">
              <a:spcBef>
                <a:spcPts val="600"/>
              </a:spcBef>
              <a:spcAft>
                <a:spcPts val="0"/>
              </a:spcAft>
              <a:buSzPts val="1824"/>
              <a:buFont typeface="Noto Sans Symbols"/>
              <a:buChar char="❖"/>
            </a:pPr>
            <a:r>
              <a:rPr lang="en-US" sz="2400"/>
              <a:t>Primary goal is to reduce depth and duration of small-scale fades</a:t>
            </a:r>
            <a:endParaRPr/>
          </a:p>
          <a:p>
            <a:pPr indent="0" lvl="0" marL="0" rtl="0" algn="l">
              <a:spcBef>
                <a:spcPts val="600"/>
              </a:spcBef>
              <a:spcAft>
                <a:spcPts val="0"/>
              </a:spcAft>
              <a:buSzPts val="1672"/>
              <a:buFont typeface="Noto Sans Symbols"/>
              <a:buNone/>
            </a:pPr>
            <a:r>
              <a:rPr lang="en-US" sz="2200">
                <a:solidFill>
                  <a:srgbClr val="3333FF"/>
                </a:solidFill>
              </a:rPr>
              <a:t>Diversity techniques are used in wireless communications systems to primarily to improve performance over a fading radio channel </a:t>
            </a:r>
            <a:r>
              <a:rPr lang="en-US">
                <a:solidFill>
                  <a:srgbClr val="3333FF"/>
                </a:solidFill>
              </a:rPr>
              <a:t>	</a:t>
            </a:r>
            <a:endParaRPr/>
          </a:p>
          <a:p>
            <a:pPr indent="-273049" lvl="1" marL="547688" rtl="0" algn="l">
              <a:spcBef>
                <a:spcPts val="500"/>
              </a:spcBef>
              <a:spcAft>
                <a:spcPts val="0"/>
              </a:spcAft>
              <a:buSzPts val="1520"/>
              <a:buChar char="🞂"/>
            </a:pPr>
            <a:r>
              <a:rPr lang="en-US" sz="2000">
                <a:solidFill>
                  <a:srgbClr val="3333FF"/>
                </a:solidFill>
              </a:rPr>
              <a:t>Requires no training overhead</a:t>
            </a:r>
            <a:endParaRPr/>
          </a:p>
          <a:p>
            <a:pPr indent="-273049" lvl="1" marL="547688" rtl="0" algn="l">
              <a:spcBef>
                <a:spcPts val="500"/>
              </a:spcBef>
              <a:spcAft>
                <a:spcPts val="0"/>
              </a:spcAft>
              <a:buSzPts val="1520"/>
              <a:buChar char="🞂"/>
            </a:pPr>
            <a:r>
              <a:rPr lang="en-US" sz="2000">
                <a:solidFill>
                  <a:srgbClr val="3333FF"/>
                </a:solidFill>
              </a:rPr>
              <a:t>Can provides significant link improvement with little added cost</a:t>
            </a:r>
            <a:endParaRPr/>
          </a:p>
          <a:p>
            <a:pPr indent="-273049" lvl="1" marL="547688" rtl="0" algn="l">
              <a:spcBef>
                <a:spcPts val="500"/>
              </a:spcBef>
              <a:spcAft>
                <a:spcPts val="0"/>
              </a:spcAft>
              <a:buSzPts val="1520"/>
              <a:buChar char="🞂"/>
            </a:pPr>
            <a:r>
              <a:rPr lang="en-US" sz="2000">
                <a:solidFill>
                  <a:srgbClr val="3333FF"/>
                </a:solidFill>
              </a:rPr>
              <a:t>Diversity decisions are made by the Rx, and are unknown to the Tx</a:t>
            </a:r>
            <a:endParaRPr/>
          </a:p>
          <a:p>
            <a:pPr indent="-228600" lvl="3" marL="1096963" rtl="0" algn="l">
              <a:spcBef>
                <a:spcPts val="400"/>
              </a:spcBef>
              <a:spcAft>
                <a:spcPts val="0"/>
              </a:spcAft>
              <a:buClr>
                <a:srgbClr val="00B050"/>
              </a:buClr>
              <a:buSzPts val="1400"/>
              <a:buFont typeface="Noto Sans Symbols"/>
              <a:buChar char="✪"/>
            </a:pPr>
            <a:r>
              <a:rPr lang="en-US">
                <a:solidFill>
                  <a:srgbClr val="00B050"/>
                </a:solidFill>
              </a:rPr>
              <a:t>Transmit Diversity</a:t>
            </a:r>
            <a:endParaRPr/>
          </a:p>
          <a:p>
            <a:pPr indent="-228600" lvl="3" marL="1096963" rtl="0" algn="l">
              <a:spcBef>
                <a:spcPts val="400"/>
              </a:spcBef>
              <a:spcAft>
                <a:spcPts val="0"/>
              </a:spcAft>
              <a:buClr>
                <a:srgbClr val="00B050"/>
              </a:buClr>
              <a:buSzPts val="1400"/>
              <a:buFont typeface="Noto Sans Symbols"/>
              <a:buChar char="✪"/>
            </a:pPr>
            <a:r>
              <a:rPr lang="en-US">
                <a:solidFill>
                  <a:srgbClr val="00B050"/>
                </a:solidFill>
              </a:rPr>
              <a:t>Spatial Diversity </a:t>
            </a:r>
            <a:endParaRPr/>
          </a:p>
          <a:p>
            <a:pPr indent="-228600" lvl="3" marL="1096963" rtl="0" algn="l">
              <a:spcBef>
                <a:spcPts val="400"/>
              </a:spcBef>
              <a:spcAft>
                <a:spcPts val="0"/>
              </a:spcAft>
              <a:buClr>
                <a:srgbClr val="00B050"/>
              </a:buClr>
              <a:buSzPts val="1400"/>
              <a:buFont typeface="Noto Sans Symbols"/>
              <a:buChar char="✪"/>
            </a:pPr>
            <a:r>
              <a:rPr lang="en-US">
                <a:solidFill>
                  <a:srgbClr val="00B050"/>
                </a:solidFill>
              </a:rPr>
              <a:t>Polarization Diversity</a:t>
            </a:r>
            <a:endParaRPr/>
          </a:p>
          <a:p>
            <a:pPr indent="-228600" lvl="3" marL="1096963" rtl="0" algn="l">
              <a:spcBef>
                <a:spcPts val="400"/>
              </a:spcBef>
              <a:spcAft>
                <a:spcPts val="0"/>
              </a:spcAft>
              <a:buClr>
                <a:srgbClr val="00B050"/>
              </a:buClr>
              <a:buSzPts val="1400"/>
              <a:buFont typeface="Noto Sans Symbols"/>
              <a:buChar char="✪"/>
            </a:pPr>
            <a:r>
              <a:rPr lang="en-US">
                <a:solidFill>
                  <a:srgbClr val="00B050"/>
                </a:solidFill>
              </a:rPr>
              <a:t>Frequency Diversity</a:t>
            </a:r>
            <a:endParaRPr/>
          </a:p>
          <a:p>
            <a:pPr indent="-228600" lvl="3" marL="1096963" rtl="0" algn="l">
              <a:spcBef>
                <a:spcPts val="400"/>
              </a:spcBef>
              <a:spcAft>
                <a:spcPts val="0"/>
              </a:spcAft>
              <a:buClr>
                <a:srgbClr val="00B050"/>
              </a:buClr>
              <a:buSzPts val="1400"/>
              <a:buFont typeface="Noto Sans Symbols"/>
              <a:buChar char="✪"/>
            </a:pPr>
            <a:r>
              <a:rPr lang="en-US">
                <a:solidFill>
                  <a:srgbClr val="00B050"/>
                </a:solidFill>
              </a:rPr>
              <a:t>Time Diversity</a:t>
            </a:r>
            <a:endParaRPr/>
          </a:p>
          <a:p>
            <a:pPr indent="-273050" lvl="0" marL="273050" rtl="0" algn="l">
              <a:spcBef>
                <a:spcPts val="600"/>
              </a:spcBef>
              <a:spcAft>
                <a:spcPts val="0"/>
              </a:spcAft>
              <a:buSzPts val="1976"/>
              <a:buFont typeface="Noto Sans Symbols"/>
              <a:buNone/>
            </a:pPr>
            <a:r>
              <a:t/>
            </a:r>
            <a:endParaRPr/>
          </a:p>
        </p:txBody>
      </p:sp>
      <p:pic>
        <p:nvPicPr>
          <p:cNvPr descr="SRM Logo - Srm logo png 7 » PNG Image" id="322" name="Google Shape;322;p9"/>
          <p:cNvPicPr preferRelativeResize="0"/>
          <p:nvPr/>
        </p:nvPicPr>
        <p:blipFill rotWithShape="1">
          <a:blip r:embed="rId3">
            <a:alphaModFix/>
          </a:blip>
          <a:srcRect b="0" l="0" r="0" t="0"/>
          <a:stretch/>
        </p:blipFill>
        <p:spPr>
          <a:xfrm>
            <a:off x="70987" y="43942"/>
            <a:ext cx="1083967" cy="3659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2005-01-15T07:16:53Z</dcterms:created>
  <dc:creator>victor</dc:creator>
</cp:coreProperties>
</file>