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6858000" cy="9144000"/>
  <p:embeddedFontLst>
    <p:embeddedFont>
      <p:font typeface="Gill Sans"/>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gDqVwcvVQtCmar/7Q0YcKSpb1M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4D02B7-E558-4C38-9FE8-D09E521DD6F8}">
  <a:tblStyle styleId="{1B4D02B7-E558-4C38-9FE8-D09E521DD6F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Gill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55" name="Google Shape;3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63" name="Google Shape;3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85" name="Google Shape;3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01" name="Google Shape;4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10" name="Google Shape;4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07" name="Google Shape;2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16" name="Google Shape;2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31" name="Google Shape;3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39" name="Google Shape;3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47" name="Google Shape;3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5"/>
          <p:cNvSpPr/>
          <p:nvPr>
            <p:ph idx="2" type="pic"/>
          </p:nvPr>
        </p:nvSpPr>
        <p:spPr>
          <a:xfrm>
            <a:off x="5183188" y="987425"/>
            <a:ext cx="6172200" cy="4873625"/>
          </a:xfrm>
          <a:prstGeom prst="rect">
            <a:avLst/>
          </a:prstGeom>
          <a:noFill/>
          <a:ln>
            <a:noFill/>
          </a:ln>
        </p:spPr>
      </p:sp>
      <p:sp>
        <p:nvSpPr>
          <p:cNvPr id="75" name="Google Shape;75;p5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5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4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7"/>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3" name="Google Shape;103;p47"/>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7"/>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7"/>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b="0" i="0" sz="1400" u="none" cap="none" strike="noStrike">
                <a:solidFill>
                  <a:schemeClr val="dk2"/>
                </a:solidFill>
                <a:latin typeface="Gill Sans"/>
                <a:ea typeface="Gill Sans"/>
                <a:cs typeface="Gill Sans"/>
                <a:sym typeface="Gill Sans"/>
              </a:defRPr>
            </a:lvl1pPr>
            <a:lvl2pPr indent="0" lvl="1" marL="0" marR="0" algn="l">
              <a:spcBef>
                <a:spcPts val="0"/>
              </a:spcBef>
              <a:buNone/>
              <a:defRPr b="0" i="0" sz="1400" u="none" cap="none" strike="noStrike">
                <a:solidFill>
                  <a:schemeClr val="dk2"/>
                </a:solidFill>
                <a:latin typeface="Gill Sans"/>
                <a:ea typeface="Gill Sans"/>
                <a:cs typeface="Gill Sans"/>
                <a:sym typeface="Gill Sans"/>
              </a:defRPr>
            </a:lvl2pPr>
            <a:lvl3pPr indent="0" lvl="2" marL="0" marR="0" algn="l">
              <a:spcBef>
                <a:spcPts val="0"/>
              </a:spcBef>
              <a:buNone/>
              <a:defRPr b="0" i="0" sz="1400" u="none" cap="none" strike="noStrike">
                <a:solidFill>
                  <a:schemeClr val="dk2"/>
                </a:solidFill>
                <a:latin typeface="Gill Sans"/>
                <a:ea typeface="Gill Sans"/>
                <a:cs typeface="Gill Sans"/>
                <a:sym typeface="Gill Sans"/>
              </a:defRPr>
            </a:lvl3pPr>
            <a:lvl4pPr indent="0" lvl="3" marL="0" marR="0" algn="l">
              <a:spcBef>
                <a:spcPts val="0"/>
              </a:spcBef>
              <a:buNone/>
              <a:defRPr b="0" i="0" sz="1400" u="none" cap="none" strike="noStrike">
                <a:solidFill>
                  <a:schemeClr val="dk2"/>
                </a:solidFill>
                <a:latin typeface="Gill Sans"/>
                <a:ea typeface="Gill Sans"/>
                <a:cs typeface="Gill Sans"/>
                <a:sym typeface="Gill Sans"/>
              </a:defRPr>
            </a:lvl4pPr>
            <a:lvl5pPr indent="0" lvl="4" marL="0" marR="0" algn="l">
              <a:spcBef>
                <a:spcPts val="0"/>
              </a:spcBef>
              <a:buNone/>
              <a:defRPr b="0" i="0" sz="1400" u="none" cap="none" strike="noStrike">
                <a:solidFill>
                  <a:schemeClr val="dk2"/>
                </a:solidFill>
                <a:latin typeface="Gill Sans"/>
                <a:ea typeface="Gill Sans"/>
                <a:cs typeface="Gill Sans"/>
                <a:sym typeface="Gill Sans"/>
              </a:defRPr>
            </a:lvl5pPr>
            <a:lvl6pPr indent="0" lvl="5" marL="0" marR="0" algn="l">
              <a:spcBef>
                <a:spcPts val="0"/>
              </a:spcBef>
              <a:buNone/>
              <a:defRPr b="0" i="0" sz="1400" u="none" cap="none" strike="noStrike">
                <a:solidFill>
                  <a:schemeClr val="dk2"/>
                </a:solidFill>
                <a:latin typeface="Gill Sans"/>
                <a:ea typeface="Gill Sans"/>
                <a:cs typeface="Gill Sans"/>
                <a:sym typeface="Gill Sans"/>
              </a:defRPr>
            </a:lvl6pPr>
            <a:lvl7pPr indent="0" lvl="6" marL="0" marR="0" algn="l">
              <a:spcBef>
                <a:spcPts val="0"/>
              </a:spcBef>
              <a:buNone/>
              <a:defRPr b="0" i="0" sz="1400" u="none" cap="none" strike="noStrike">
                <a:solidFill>
                  <a:schemeClr val="dk2"/>
                </a:solidFill>
                <a:latin typeface="Gill Sans"/>
                <a:ea typeface="Gill Sans"/>
                <a:cs typeface="Gill Sans"/>
                <a:sym typeface="Gill Sans"/>
              </a:defRPr>
            </a:lvl7pPr>
            <a:lvl8pPr indent="0" lvl="7" marL="0" marR="0" algn="l">
              <a:spcBef>
                <a:spcPts val="0"/>
              </a:spcBef>
              <a:buNone/>
              <a:defRPr b="0" i="0" sz="1400" u="none" cap="none" strike="noStrike">
                <a:solidFill>
                  <a:schemeClr val="dk2"/>
                </a:solidFill>
                <a:latin typeface="Gill Sans"/>
                <a:ea typeface="Gill Sans"/>
                <a:cs typeface="Gill Sans"/>
                <a:sym typeface="Gill Sans"/>
              </a:defRPr>
            </a:lvl8pPr>
            <a:lvl9pPr indent="0" lvl="8" marL="0" marR="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6" name="Shape 106"/>
        <p:cNvGrpSpPr/>
        <p:nvPr/>
      </p:nvGrpSpPr>
      <p:grpSpPr>
        <a:xfrm>
          <a:off x="0" y="0"/>
          <a:ext cx="0" cy="0"/>
          <a:chOff x="0" y="0"/>
          <a:chExt cx="0" cy="0"/>
        </a:xfrm>
      </p:grpSpPr>
      <p:sp>
        <p:nvSpPr>
          <p:cNvPr id="107" name="Google Shape;107;p58"/>
          <p:cNvSpPr/>
          <p:nvPr/>
        </p:nvSpPr>
        <p:spPr>
          <a:xfrm>
            <a:off x="1206500" y="3648076"/>
            <a:ext cx="97536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8" name="Google Shape;108;p58"/>
          <p:cNvSpPr/>
          <p:nvPr/>
        </p:nvSpPr>
        <p:spPr>
          <a:xfrm>
            <a:off x="1219200" y="5048250"/>
            <a:ext cx="97536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9" name="Google Shape;109;p58"/>
          <p:cNvSpPr/>
          <p:nvPr/>
        </p:nvSpPr>
        <p:spPr>
          <a:xfrm>
            <a:off x="1206500" y="3648076"/>
            <a:ext cx="3048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0" name="Google Shape;110;p58"/>
          <p:cNvSpPr/>
          <p:nvPr/>
        </p:nvSpPr>
        <p:spPr>
          <a:xfrm>
            <a:off x="1219200" y="5048250"/>
            <a:ext cx="3048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1" name="Google Shape;111;p58"/>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58"/>
          <p:cNvSpPr txBox="1"/>
          <p:nvPr>
            <p:ph idx="1" type="subTitle"/>
          </p:nvPr>
        </p:nvSpPr>
        <p:spPr>
          <a:xfrm>
            <a:off x="1625600" y="5124450"/>
            <a:ext cx="9144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113" name="Google Shape;113;p58"/>
          <p:cNvSpPr txBox="1"/>
          <p:nvPr>
            <p:ph idx="10" type="dt"/>
          </p:nvPr>
        </p:nvSpPr>
        <p:spPr>
          <a:xfrm>
            <a:off x="8534400" y="6354763"/>
            <a:ext cx="3048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8"/>
          <p:cNvSpPr txBox="1"/>
          <p:nvPr>
            <p:ph idx="11" type="ftr"/>
          </p:nvPr>
        </p:nvSpPr>
        <p:spPr>
          <a:xfrm>
            <a:off x="3865033" y="6354763"/>
            <a:ext cx="4633384"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58"/>
          <p:cNvSpPr txBox="1"/>
          <p:nvPr>
            <p:ph idx="12" type="sldNum"/>
          </p:nvPr>
        </p:nvSpPr>
        <p:spPr>
          <a:xfrm>
            <a:off x="1621367" y="6354763"/>
            <a:ext cx="1625600"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dk2"/>
                </a:solidFill>
                <a:latin typeface="Gill Sans"/>
                <a:ea typeface="Gill Sans"/>
                <a:cs typeface="Gill Sans"/>
                <a:sym typeface="Gill Sans"/>
              </a:defRPr>
            </a:lvl1pPr>
            <a:lvl2pPr indent="0" lvl="1" marL="0" marR="0" algn="l">
              <a:spcBef>
                <a:spcPts val="0"/>
              </a:spcBef>
              <a:buNone/>
              <a:defRPr sz="1400">
                <a:solidFill>
                  <a:schemeClr val="dk2"/>
                </a:solidFill>
                <a:latin typeface="Gill Sans"/>
                <a:ea typeface="Gill Sans"/>
                <a:cs typeface="Gill Sans"/>
                <a:sym typeface="Gill Sans"/>
              </a:defRPr>
            </a:lvl2pPr>
            <a:lvl3pPr indent="0" lvl="2" marL="0" marR="0" algn="l">
              <a:spcBef>
                <a:spcPts val="0"/>
              </a:spcBef>
              <a:buNone/>
              <a:defRPr sz="1400">
                <a:solidFill>
                  <a:schemeClr val="dk2"/>
                </a:solidFill>
                <a:latin typeface="Gill Sans"/>
                <a:ea typeface="Gill Sans"/>
                <a:cs typeface="Gill Sans"/>
                <a:sym typeface="Gill Sans"/>
              </a:defRPr>
            </a:lvl3pPr>
            <a:lvl4pPr indent="0" lvl="3" marL="0" marR="0" algn="l">
              <a:spcBef>
                <a:spcPts val="0"/>
              </a:spcBef>
              <a:buNone/>
              <a:defRPr sz="1400">
                <a:solidFill>
                  <a:schemeClr val="dk2"/>
                </a:solidFill>
                <a:latin typeface="Gill Sans"/>
                <a:ea typeface="Gill Sans"/>
                <a:cs typeface="Gill Sans"/>
                <a:sym typeface="Gill Sans"/>
              </a:defRPr>
            </a:lvl4pPr>
            <a:lvl5pPr indent="0" lvl="4" marL="0" marR="0" algn="l">
              <a:spcBef>
                <a:spcPts val="0"/>
              </a:spcBef>
              <a:buNone/>
              <a:defRPr sz="1400">
                <a:solidFill>
                  <a:schemeClr val="dk2"/>
                </a:solidFill>
                <a:latin typeface="Gill Sans"/>
                <a:ea typeface="Gill Sans"/>
                <a:cs typeface="Gill Sans"/>
                <a:sym typeface="Gill Sans"/>
              </a:defRPr>
            </a:lvl5pPr>
            <a:lvl6pPr indent="0" lvl="5" marL="0" marR="0" algn="l">
              <a:spcBef>
                <a:spcPts val="0"/>
              </a:spcBef>
              <a:buNone/>
              <a:defRPr sz="1400">
                <a:solidFill>
                  <a:schemeClr val="dk2"/>
                </a:solidFill>
                <a:latin typeface="Gill Sans"/>
                <a:ea typeface="Gill Sans"/>
                <a:cs typeface="Gill Sans"/>
                <a:sym typeface="Gill Sans"/>
              </a:defRPr>
            </a:lvl6pPr>
            <a:lvl7pPr indent="0" lvl="6" marL="0" marR="0" algn="l">
              <a:spcBef>
                <a:spcPts val="0"/>
              </a:spcBef>
              <a:buNone/>
              <a:defRPr sz="1400">
                <a:solidFill>
                  <a:schemeClr val="dk2"/>
                </a:solidFill>
                <a:latin typeface="Gill Sans"/>
                <a:ea typeface="Gill Sans"/>
                <a:cs typeface="Gill Sans"/>
                <a:sym typeface="Gill Sans"/>
              </a:defRPr>
            </a:lvl7pPr>
            <a:lvl8pPr indent="0" lvl="7" marL="0" marR="0" algn="l">
              <a:spcBef>
                <a:spcPts val="0"/>
              </a:spcBef>
              <a:buNone/>
              <a:defRPr sz="1400">
                <a:solidFill>
                  <a:schemeClr val="dk2"/>
                </a:solidFill>
                <a:latin typeface="Gill Sans"/>
                <a:ea typeface="Gill Sans"/>
                <a:cs typeface="Gill Sans"/>
                <a:sym typeface="Gill Sans"/>
              </a:defRPr>
            </a:lvl8pPr>
            <a:lvl9pPr indent="0" lvl="8" marL="0" marR="0" algn="l">
              <a:spcBef>
                <a:spcPts val="0"/>
              </a:spcBef>
              <a:buNone/>
              <a:defRPr sz="1400">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16" name="Shape 116"/>
        <p:cNvGrpSpPr/>
        <p:nvPr/>
      </p:nvGrpSpPr>
      <p:grpSpPr>
        <a:xfrm>
          <a:off x="0" y="0"/>
          <a:ext cx="0" cy="0"/>
          <a:chOff x="0" y="0"/>
          <a:chExt cx="0" cy="0"/>
        </a:xfrm>
      </p:grpSpPr>
      <p:sp>
        <p:nvSpPr>
          <p:cNvPr id="117" name="Google Shape;117;p59"/>
          <p:cNvSpPr/>
          <p:nvPr/>
        </p:nvSpPr>
        <p:spPr>
          <a:xfrm>
            <a:off x="1219200" y="2819401"/>
            <a:ext cx="97536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8" name="Google Shape;118;p59"/>
          <p:cNvSpPr/>
          <p:nvPr/>
        </p:nvSpPr>
        <p:spPr>
          <a:xfrm>
            <a:off x="1219200" y="2819401"/>
            <a:ext cx="3048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9" name="Google Shape;119;p59"/>
          <p:cNvSpPr txBox="1"/>
          <p:nvPr>
            <p:ph type="title"/>
          </p:nvPr>
        </p:nvSpPr>
        <p:spPr>
          <a:xfrm>
            <a:off x="1625600" y="2971800"/>
            <a:ext cx="9144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Bookman Old Style"/>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9"/>
          <p:cNvSpPr txBox="1"/>
          <p:nvPr>
            <p:ph idx="1" type="body"/>
          </p:nvPr>
        </p:nvSpPr>
        <p:spPr>
          <a:xfrm>
            <a:off x="1727200" y="4267200"/>
            <a:ext cx="90424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1" name="Google Shape;121;p59"/>
          <p:cNvSpPr txBox="1"/>
          <p:nvPr>
            <p:ph idx="10" type="dt"/>
          </p:nvPr>
        </p:nvSpPr>
        <p:spPr>
          <a:xfrm>
            <a:off x="8534400" y="6354763"/>
            <a:ext cx="3048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9"/>
          <p:cNvSpPr txBox="1"/>
          <p:nvPr>
            <p:ph idx="11" type="ftr"/>
          </p:nvPr>
        </p:nvSpPr>
        <p:spPr>
          <a:xfrm>
            <a:off x="3865033" y="6354763"/>
            <a:ext cx="4633384"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9"/>
          <p:cNvSpPr txBox="1"/>
          <p:nvPr>
            <p:ph idx="12" type="sldNum"/>
          </p:nvPr>
        </p:nvSpPr>
        <p:spPr>
          <a:xfrm>
            <a:off x="1426634" y="6354763"/>
            <a:ext cx="2027767"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lt2"/>
                </a:solidFill>
                <a:latin typeface="Gill Sans"/>
                <a:ea typeface="Gill Sans"/>
                <a:cs typeface="Gill Sans"/>
                <a:sym typeface="Gill Sans"/>
              </a:defRPr>
            </a:lvl1pPr>
            <a:lvl2pPr indent="0" lvl="1" marL="0" marR="0" algn="l">
              <a:spcBef>
                <a:spcPts val="0"/>
              </a:spcBef>
              <a:buNone/>
              <a:defRPr sz="1400">
                <a:solidFill>
                  <a:schemeClr val="lt2"/>
                </a:solidFill>
                <a:latin typeface="Gill Sans"/>
                <a:ea typeface="Gill Sans"/>
                <a:cs typeface="Gill Sans"/>
                <a:sym typeface="Gill Sans"/>
              </a:defRPr>
            </a:lvl2pPr>
            <a:lvl3pPr indent="0" lvl="2" marL="0" marR="0" algn="l">
              <a:spcBef>
                <a:spcPts val="0"/>
              </a:spcBef>
              <a:buNone/>
              <a:defRPr sz="1400">
                <a:solidFill>
                  <a:schemeClr val="lt2"/>
                </a:solidFill>
                <a:latin typeface="Gill Sans"/>
                <a:ea typeface="Gill Sans"/>
                <a:cs typeface="Gill Sans"/>
                <a:sym typeface="Gill Sans"/>
              </a:defRPr>
            </a:lvl3pPr>
            <a:lvl4pPr indent="0" lvl="3" marL="0" marR="0" algn="l">
              <a:spcBef>
                <a:spcPts val="0"/>
              </a:spcBef>
              <a:buNone/>
              <a:defRPr sz="1400">
                <a:solidFill>
                  <a:schemeClr val="lt2"/>
                </a:solidFill>
                <a:latin typeface="Gill Sans"/>
                <a:ea typeface="Gill Sans"/>
                <a:cs typeface="Gill Sans"/>
                <a:sym typeface="Gill Sans"/>
              </a:defRPr>
            </a:lvl4pPr>
            <a:lvl5pPr indent="0" lvl="4" marL="0" marR="0" algn="l">
              <a:spcBef>
                <a:spcPts val="0"/>
              </a:spcBef>
              <a:buNone/>
              <a:defRPr sz="1400">
                <a:solidFill>
                  <a:schemeClr val="lt2"/>
                </a:solidFill>
                <a:latin typeface="Gill Sans"/>
                <a:ea typeface="Gill Sans"/>
                <a:cs typeface="Gill Sans"/>
                <a:sym typeface="Gill Sans"/>
              </a:defRPr>
            </a:lvl5pPr>
            <a:lvl6pPr indent="0" lvl="5" marL="0" marR="0" algn="l">
              <a:spcBef>
                <a:spcPts val="0"/>
              </a:spcBef>
              <a:buNone/>
              <a:defRPr sz="1400">
                <a:solidFill>
                  <a:schemeClr val="lt2"/>
                </a:solidFill>
                <a:latin typeface="Gill Sans"/>
                <a:ea typeface="Gill Sans"/>
                <a:cs typeface="Gill Sans"/>
                <a:sym typeface="Gill Sans"/>
              </a:defRPr>
            </a:lvl6pPr>
            <a:lvl7pPr indent="0" lvl="6" marL="0" marR="0" algn="l">
              <a:spcBef>
                <a:spcPts val="0"/>
              </a:spcBef>
              <a:buNone/>
              <a:defRPr sz="1400">
                <a:solidFill>
                  <a:schemeClr val="lt2"/>
                </a:solidFill>
                <a:latin typeface="Gill Sans"/>
                <a:ea typeface="Gill Sans"/>
                <a:cs typeface="Gill Sans"/>
                <a:sym typeface="Gill Sans"/>
              </a:defRPr>
            </a:lvl7pPr>
            <a:lvl8pPr indent="0" lvl="7" marL="0" marR="0" algn="l">
              <a:spcBef>
                <a:spcPts val="0"/>
              </a:spcBef>
              <a:buNone/>
              <a:defRPr sz="1400">
                <a:solidFill>
                  <a:schemeClr val="lt2"/>
                </a:solidFill>
                <a:latin typeface="Gill Sans"/>
                <a:ea typeface="Gill Sans"/>
                <a:cs typeface="Gill Sans"/>
                <a:sym typeface="Gill Sans"/>
              </a:defRPr>
            </a:lvl8pPr>
            <a:lvl9pPr indent="0" lvl="8" marL="0" marR="0" algn="l">
              <a:spcBef>
                <a:spcPts val="0"/>
              </a:spcBef>
              <a:buNone/>
              <a:defRPr sz="1400">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4" name="Shape 124"/>
        <p:cNvGrpSpPr/>
        <p:nvPr/>
      </p:nvGrpSpPr>
      <p:grpSpPr>
        <a:xfrm>
          <a:off x="0" y="0"/>
          <a:ext cx="0" cy="0"/>
          <a:chOff x="0" y="0"/>
          <a:chExt cx="0" cy="0"/>
        </a:xfrm>
      </p:grpSpPr>
      <p:sp>
        <p:nvSpPr>
          <p:cNvPr id="125" name="Google Shape;125;p60"/>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60"/>
          <p:cNvSpPr txBox="1"/>
          <p:nvPr>
            <p:ph idx="1" type="body"/>
          </p:nvPr>
        </p:nvSpPr>
        <p:spPr>
          <a:xfrm>
            <a:off x="609600" y="1219200"/>
            <a:ext cx="5388864"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7" name="Google Shape;127;p60"/>
          <p:cNvSpPr txBox="1"/>
          <p:nvPr>
            <p:ph idx="2" type="body"/>
          </p:nvPr>
        </p:nvSpPr>
        <p:spPr>
          <a:xfrm>
            <a:off x="6176264" y="1216152"/>
            <a:ext cx="5388864"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8" name="Google Shape;128;p60"/>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0"/>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60"/>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dk2"/>
                </a:solidFill>
                <a:latin typeface="Gill Sans"/>
                <a:ea typeface="Gill Sans"/>
                <a:cs typeface="Gill Sans"/>
                <a:sym typeface="Gill Sans"/>
              </a:defRPr>
            </a:lvl1pPr>
            <a:lvl2pPr indent="0" lvl="1" marL="0" marR="0" algn="l">
              <a:spcBef>
                <a:spcPts val="0"/>
              </a:spcBef>
              <a:buNone/>
              <a:defRPr sz="1400">
                <a:solidFill>
                  <a:schemeClr val="dk2"/>
                </a:solidFill>
                <a:latin typeface="Gill Sans"/>
                <a:ea typeface="Gill Sans"/>
                <a:cs typeface="Gill Sans"/>
                <a:sym typeface="Gill Sans"/>
              </a:defRPr>
            </a:lvl2pPr>
            <a:lvl3pPr indent="0" lvl="2" marL="0" marR="0" algn="l">
              <a:spcBef>
                <a:spcPts val="0"/>
              </a:spcBef>
              <a:buNone/>
              <a:defRPr sz="1400">
                <a:solidFill>
                  <a:schemeClr val="dk2"/>
                </a:solidFill>
                <a:latin typeface="Gill Sans"/>
                <a:ea typeface="Gill Sans"/>
                <a:cs typeface="Gill Sans"/>
                <a:sym typeface="Gill Sans"/>
              </a:defRPr>
            </a:lvl3pPr>
            <a:lvl4pPr indent="0" lvl="3" marL="0" marR="0" algn="l">
              <a:spcBef>
                <a:spcPts val="0"/>
              </a:spcBef>
              <a:buNone/>
              <a:defRPr sz="1400">
                <a:solidFill>
                  <a:schemeClr val="dk2"/>
                </a:solidFill>
                <a:latin typeface="Gill Sans"/>
                <a:ea typeface="Gill Sans"/>
                <a:cs typeface="Gill Sans"/>
                <a:sym typeface="Gill Sans"/>
              </a:defRPr>
            </a:lvl4pPr>
            <a:lvl5pPr indent="0" lvl="4" marL="0" marR="0" algn="l">
              <a:spcBef>
                <a:spcPts val="0"/>
              </a:spcBef>
              <a:buNone/>
              <a:defRPr sz="1400">
                <a:solidFill>
                  <a:schemeClr val="dk2"/>
                </a:solidFill>
                <a:latin typeface="Gill Sans"/>
                <a:ea typeface="Gill Sans"/>
                <a:cs typeface="Gill Sans"/>
                <a:sym typeface="Gill Sans"/>
              </a:defRPr>
            </a:lvl5pPr>
            <a:lvl6pPr indent="0" lvl="5" marL="0" marR="0" algn="l">
              <a:spcBef>
                <a:spcPts val="0"/>
              </a:spcBef>
              <a:buNone/>
              <a:defRPr sz="1400">
                <a:solidFill>
                  <a:schemeClr val="dk2"/>
                </a:solidFill>
                <a:latin typeface="Gill Sans"/>
                <a:ea typeface="Gill Sans"/>
                <a:cs typeface="Gill Sans"/>
                <a:sym typeface="Gill Sans"/>
              </a:defRPr>
            </a:lvl6pPr>
            <a:lvl7pPr indent="0" lvl="6" marL="0" marR="0" algn="l">
              <a:spcBef>
                <a:spcPts val="0"/>
              </a:spcBef>
              <a:buNone/>
              <a:defRPr sz="1400">
                <a:solidFill>
                  <a:schemeClr val="dk2"/>
                </a:solidFill>
                <a:latin typeface="Gill Sans"/>
                <a:ea typeface="Gill Sans"/>
                <a:cs typeface="Gill Sans"/>
                <a:sym typeface="Gill Sans"/>
              </a:defRPr>
            </a:lvl7pPr>
            <a:lvl8pPr indent="0" lvl="7" marL="0" marR="0" algn="l">
              <a:spcBef>
                <a:spcPts val="0"/>
              </a:spcBef>
              <a:buNone/>
              <a:defRPr sz="1400">
                <a:solidFill>
                  <a:schemeClr val="dk2"/>
                </a:solidFill>
                <a:latin typeface="Gill Sans"/>
                <a:ea typeface="Gill Sans"/>
                <a:cs typeface="Gill Sans"/>
                <a:sym typeface="Gill Sans"/>
              </a:defRPr>
            </a:lvl8pPr>
            <a:lvl9pPr indent="0" lvl="8" marL="0" marR="0" algn="l">
              <a:spcBef>
                <a:spcPts val="0"/>
              </a:spcBef>
              <a:buNone/>
              <a:defRPr sz="1400">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1" name="Shape 131"/>
        <p:cNvGrpSpPr/>
        <p:nvPr/>
      </p:nvGrpSpPr>
      <p:grpSpPr>
        <a:xfrm>
          <a:off x="0" y="0"/>
          <a:ext cx="0" cy="0"/>
          <a:chOff x="0" y="0"/>
          <a:chExt cx="0" cy="0"/>
        </a:xfrm>
      </p:grpSpPr>
      <p:sp>
        <p:nvSpPr>
          <p:cNvPr id="132" name="Google Shape;132;p61"/>
          <p:cNvSpPr txBox="1"/>
          <p:nvPr>
            <p:ph type="title"/>
          </p:nvPr>
        </p:nvSpPr>
        <p:spPr>
          <a:xfrm>
            <a:off x="609600" y="228600"/>
            <a:ext cx="109728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61"/>
          <p:cNvSpPr txBox="1"/>
          <p:nvPr>
            <p:ph idx="1" type="body"/>
          </p:nvPr>
        </p:nvSpPr>
        <p:spPr>
          <a:xfrm>
            <a:off x="609600" y="1285875"/>
            <a:ext cx="5386917"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4" name="Google Shape;134;p61"/>
          <p:cNvSpPr txBox="1"/>
          <p:nvPr>
            <p:ph idx="2" type="body"/>
          </p:nvPr>
        </p:nvSpPr>
        <p:spPr>
          <a:xfrm>
            <a:off x="6197601" y="1295400"/>
            <a:ext cx="5389033"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5" name="Google Shape;135;p61"/>
          <p:cNvSpPr txBox="1"/>
          <p:nvPr>
            <p:ph idx="3" type="body"/>
          </p:nvPr>
        </p:nvSpPr>
        <p:spPr>
          <a:xfrm>
            <a:off x="609600" y="2133600"/>
            <a:ext cx="53848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6" name="Google Shape;136;p61"/>
          <p:cNvSpPr txBox="1"/>
          <p:nvPr>
            <p:ph idx="4" type="body"/>
          </p:nvPr>
        </p:nvSpPr>
        <p:spPr>
          <a:xfrm>
            <a:off x="6197600" y="2133600"/>
            <a:ext cx="53848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7" name="Google Shape;137;p61"/>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1"/>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1"/>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dk2"/>
                </a:solidFill>
                <a:latin typeface="Gill Sans"/>
                <a:ea typeface="Gill Sans"/>
                <a:cs typeface="Gill Sans"/>
                <a:sym typeface="Gill Sans"/>
              </a:defRPr>
            </a:lvl1pPr>
            <a:lvl2pPr indent="0" lvl="1" marL="0" marR="0" algn="l">
              <a:spcBef>
                <a:spcPts val="0"/>
              </a:spcBef>
              <a:buNone/>
              <a:defRPr sz="1400">
                <a:solidFill>
                  <a:schemeClr val="dk2"/>
                </a:solidFill>
                <a:latin typeface="Gill Sans"/>
                <a:ea typeface="Gill Sans"/>
                <a:cs typeface="Gill Sans"/>
                <a:sym typeface="Gill Sans"/>
              </a:defRPr>
            </a:lvl2pPr>
            <a:lvl3pPr indent="0" lvl="2" marL="0" marR="0" algn="l">
              <a:spcBef>
                <a:spcPts val="0"/>
              </a:spcBef>
              <a:buNone/>
              <a:defRPr sz="1400">
                <a:solidFill>
                  <a:schemeClr val="dk2"/>
                </a:solidFill>
                <a:latin typeface="Gill Sans"/>
                <a:ea typeface="Gill Sans"/>
                <a:cs typeface="Gill Sans"/>
                <a:sym typeface="Gill Sans"/>
              </a:defRPr>
            </a:lvl3pPr>
            <a:lvl4pPr indent="0" lvl="3" marL="0" marR="0" algn="l">
              <a:spcBef>
                <a:spcPts val="0"/>
              </a:spcBef>
              <a:buNone/>
              <a:defRPr sz="1400">
                <a:solidFill>
                  <a:schemeClr val="dk2"/>
                </a:solidFill>
                <a:latin typeface="Gill Sans"/>
                <a:ea typeface="Gill Sans"/>
                <a:cs typeface="Gill Sans"/>
                <a:sym typeface="Gill Sans"/>
              </a:defRPr>
            </a:lvl4pPr>
            <a:lvl5pPr indent="0" lvl="4" marL="0" marR="0" algn="l">
              <a:spcBef>
                <a:spcPts val="0"/>
              </a:spcBef>
              <a:buNone/>
              <a:defRPr sz="1400">
                <a:solidFill>
                  <a:schemeClr val="dk2"/>
                </a:solidFill>
                <a:latin typeface="Gill Sans"/>
                <a:ea typeface="Gill Sans"/>
                <a:cs typeface="Gill Sans"/>
                <a:sym typeface="Gill Sans"/>
              </a:defRPr>
            </a:lvl5pPr>
            <a:lvl6pPr indent="0" lvl="5" marL="0" marR="0" algn="l">
              <a:spcBef>
                <a:spcPts val="0"/>
              </a:spcBef>
              <a:buNone/>
              <a:defRPr sz="1400">
                <a:solidFill>
                  <a:schemeClr val="dk2"/>
                </a:solidFill>
                <a:latin typeface="Gill Sans"/>
                <a:ea typeface="Gill Sans"/>
                <a:cs typeface="Gill Sans"/>
                <a:sym typeface="Gill Sans"/>
              </a:defRPr>
            </a:lvl6pPr>
            <a:lvl7pPr indent="0" lvl="6" marL="0" marR="0" algn="l">
              <a:spcBef>
                <a:spcPts val="0"/>
              </a:spcBef>
              <a:buNone/>
              <a:defRPr sz="1400">
                <a:solidFill>
                  <a:schemeClr val="dk2"/>
                </a:solidFill>
                <a:latin typeface="Gill Sans"/>
                <a:ea typeface="Gill Sans"/>
                <a:cs typeface="Gill Sans"/>
                <a:sym typeface="Gill Sans"/>
              </a:defRPr>
            </a:lvl7pPr>
            <a:lvl8pPr indent="0" lvl="7" marL="0" marR="0" algn="l">
              <a:spcBef>
                <a:spcPts val="0"/>
              </a:spcBef>
              <a:buNone/>
              <a:defRPr sz="1400">
                <a:solidFill>
                  <a:schemeClr val="dk2"/>
                </a:solidFill>
                <a:latin typeface="Gill Sans"/>
                <a:ea typeface="Gill Sans"/>
                <a:cs typeface="Gill Sans"/>
                <a:sym typeface="Gill Sans"/>
              </a:defRPr>
            </a:lvl8pPr>
            <a:lvl9pPr indent="0" lvl="8" marL="0" marR="0" algn="l">
              <a:spcBef>
                <a:spcPts val="0"/>
              </a:spcBef>
              <a:buNone/>
              <a:defRPr sz="1400">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62"/>
          <p:cNvSpPr/>
          <p:nvPr/>
        </p:nvSpPr>
        <p:spPr>
          <a:xfrm rot="5400000">
            <a:off x="590550" y="6447367"/>
            <a:ext cx="190500" cy="160867"/>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2" name="Google Shape;142;p62"/>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2"/>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2"/>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2"/>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dk2"/>
                </a:solidFill>
                <a:latin typeface="Gill Sans"/>
                <a:ea typeface="Gill Sans"/>
                <a:cs typeface="Gill Sans"/>
                <a:sym typeface="Gill Sans"/>
              </a:defRPr>
            </a:lvl1pPr>
            <a:lvl2pPr indent="0" lvl="1" marL="0" marR="0" algn="l">
              <a:spcBef>
                <a:spcPts val="0"/>
              </a:spcBef>
              <a:buNone/>
              <a:defRPr sz="1400">
                <a:solidFill>
                  <a:schemeClr val="dk2"/>
                </a:solidFill>
                <a:latin typeface="Gill Sans"/>
                <a:ea typeface="Gill Sans"/>
                <a:cs typeface="Gill Sans"/>
                <a:sym typeface="Gill Sans"/>
              </a:defRPr>
            </a:lvl2pPr>
            <a:lvl3pPr indent="0" lvl="2" marL="0" marR="0" algn="l">
              <a:spcBef>
                <a:spcPts val="0"/>
              </a:spcBef>
              <a:buNone/>
              <a:defRPr sz="1400">
                <a:solidFill>
                  <a:schemeClr val="dk2"/>
                </a:solidFill>
                <a:latin typeface="Gill Sans"/>
                <a:ea typeface="Gill Sans"/>
                <a:cs typeface="Gill Sans"/>
                <a:sym typeface="Gill Sans"/>
              </a:defRPr>
            </a:lvl3pPr>
            <a:lvl4pPr indent="0" lvl="3" marL="0" marR="0" algn="l">
              <a:spcBef>
                <a:spcPts val="0"/>
              </a:spcBef>
              <a:buNone/>
              <a:defRPr sz="1400">
                <a:solidFill>
                  <a:schemeClr val="dk2"/>
                </a:solidFill>
                <a:latin typeface="Gill Sans"/>
                <a:ea typeface="Gill Sans"/>
                <a:cs typeface="Gill Sans"/>
                <a:sym typeface="Gill Sans"/>
              </a:defRPr>
            </a:lvl4pPr>
            <a:lvl5pPr indent="0" lvl="4" marL="0" marR="0" algn="l">
              <a:spcBef>
                <a:spcPts val="0"/>
              </a:spcBef>
              <a:buNone/>
              <a:defRPr sz="1400">
                <a:solidFill>
                  <a:schemeClr val="dk2"/>
                </a:solidFill>
                <a:latin typeface="Gill Sans"/>
                <a:ea typeface="Gill Sans"/>
                <a:cs typeface="Gill Sans"/>
                <a:sym typeface="Gill Sans"/>
              </a:defRPr>
            </a:lvl5pPr>
            <a:lvl6pPr indent="0" lvl="5" marL="0" marR="0" algn="l">
              <a:spcBef>
                <a:spcPts val="0"/>
              </a:spcBef>
              <a:buNone/>
              <a:defRPr sz="1400">
                <a:solidFill>
                  <a:schemeClr val="dk2"/>
                </a:solidFill>
                <a:latin typeface="Gill Sans"/>
                <a:ea typeface="Gill Sans"/>
                <a:cs typeface="Gill Sans"/>
                <a:sym typeface="Gill Sans"/>
              </a:defRPr>
            </a:lvl6pPr>
            <a:lvl7pPr indent="0" lvl="6" marL="0" marR="0" algn="l">
              <a:spcBef>
                <a:spcPts val="0"/>
              </a:spcBef>
              <a:buNone/>
              <a:defRPr sz="1400">
                <a:solidFill>
                  <a:schemeClr val="dk2"/>
                </a:solidFill>
                <a:latin typeface="Gill Sans"/>
                <a:ea typeface="Gill Sans"/>
                <a:cs typeface="Gill Sans"/>
                <a:sym typeface="Gill Sans"/>
              </a:defRPr>
            </a:lvl7pPr>
            <a:lvl8pPr indent="0" lvl="7" marL="0" marR="0" algn="l">
              <a:spcBef>
                <a:spcPts val="0"/>
              </a:spcBef>
              <a:buNone/>
              <a:defRPr sz="1400">
                <a:solidFill>
                  <a:schemeClr val="dk2"/>
                </a:solidFill>
                <a:latin typeface="Gill Sans"/>
                <a:ea typeface="Gill Sans"/>
                <a:cs typeface="Gill Sans"/>
                <a:sym typeface="Gill Sans"/>
              </a:defRPr>
            </a:lvl8pPr>
            <a:lvl9pPr indent="0" lvl="8" marL="0" marR="0" algn="l">
              <a:spcBef>
                <a:spcPts val="0"/>
              </a:spcBef>
              <a:buNone/>
              <a:defRPr sz="1400">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6" name="Shape 146"/>
        <p:cNvGrpSpPr/>
        <p:nvPr/>
      </p:nvGrpSpPr>
      <p:grpSpPr>
        <a:xfrm>
          <a:off x="0" y="0"/>
          <a:ext cx="0" cy="0"/>
          <a:chOff x="0" y="0"/>
          <a:chExt cx="0" cy="0"/>
        </a:xfrm>
      </p:grpSpPr>
      <p:cxnSp>
        <p:nvCxnSpPr>
          <p:cNvPr id="147" name="Google Shape;147;p63"/>
          <p:cNvCxnSpPr/>
          <p:nvPr/>
        </p:nvCxnSpPr>
        <p:spPr>
          <a:xfrm>
            <a:off x="609600" y="6353175"/>
            <a:ext cx="10972800" cy="0"/>
          </a:xfrm>
          <a:prstGeom prst="straightConnector1">
            <a:avLst/>
          </a:prstGeom>
          <a:noFill/>
          <a:ln cap="flat" cmpd="sng" w="9525">
            <a:solidFill>
              <a:schemeClr val="accent2"/>
            </a:solidFill>
            <a:prstDash val="dash"/>
            <a:round/>
            <a:headEnd len="med" w="med" type="none"/>
            <a:tailEnd len="med" w="med" type="none"/>
          </a:ln>
        </p:spPr>
      </p:cxnSp>
      <p:sp>
        <p:nvSpPr>
          <p:cNvPr id="148" name="Google Shape;148;p63"/>
          <p:cNvSpPr/>
          <p:nvPr/>
        </p:nvSpPr>
        <p:spPr>
          <a:xfrm rot="5400000">
            <a:off x="590550" y="6447367"/>
            <a:ext cx="190500" cy="160867"/>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9" name="Google Shape;149;p63"/>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3"/>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63"/>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dk2"/>
                </a:solidFill>
                <a:latin typeface="Gill Sans"/>
                <a:ea typeface="Gill Sans"/>
                <a:cs typeface="Gill Sans"/>
                <a:sym typeface="Gill Sans"/>
              </a:defRPr>
            </a:lvl1pPr>
            <a:lvl2pPr indent="0" lvl="1" marL="0" marR="0" algn="l">
              <a:spcBef>
                <a:spcPts val="0"/>
              </a:spcBef>
              <a:buNone/>
              <a:defRPr sz="1400">
                <a:solidFill>
                  <a:schemeClr val="dk2"/>
                </a:solidFill>
                <a:latin typeface="Gill Sans"/>
                <a:ea typeface="Gill Sans"/>
                <a:cs typeface="Gill Sans"/>
                <a:sym typeface="Gill Sans"/>
              </a:defRPr>
            </a:lvl2pPr>
            <a:lvl3pPr indent="0" lvl="2" marL="0" marR="0" algn="l">
              <a:spcBef>
                <a:spcPts val="0"/>
              </a:spcBef>
              <a:buNone/>
              <a:defRPr sz="1400">
                <a:solidFill>
                  <a:schemeClr val="dk2"/>
                </a:solidFill>
                <a:latin typeface="Gill Sans"/>
                <a:ea typeface="Gill Sans"/>
                <a:cs typeface="Gill Sans"/>
                <a:sym typeface="Gill Sans"/>
              </a:defRPr>
            </a:lvl3pPr>
            <a:lvl4pPr indent="0" lvl="3" marL="0" marR="0" algn="l">
              <a:spcBef>
                <a:spcPts val="0"/>
              </a:spcBef>
              <a:buNone/>
              <a:defRPr sz="1400">
                <a:solidFill>
                  <a:schemeClr val="dk2"/>
                </a:solidFill>
                <a:latin typeface="Gill Sans"/>
                <a:ea typeface="Gill Sans"/>
                <a:cs typeface="Gill Sans"/>
                <a:sym typeface="Gill Sans"/>
              </a:defRPr>
            </a:lvl4pPr>
            <a:lvl5pPr indent="0" lvl="4" marL="0" marR="0" algn="l">
              <a:spcBef>
                <a:spcPts val="0"/>
              </a:spcBef>
              <a:buNone/>
              <a:defRPr sz="1400">
                <a:solidFill>
                  <a:schemeClr val="dk2"/>
                </a:solidFill>
                <a:latin typeface="Gill Sans"/>
                <a:ea typeface="Gill Sans"/>
                <a:cs typeface="Gill Sans"/>
                <a:sym typeface="Gill Sans"/>
              </a:defRPr>
            </a:lvl5pPr>
            <a:lvl6pPr indent="0" lvl="5" marL="0" marR="0" algn="l">
              <a:spcBef>
                <a:spcPts val="0"/>
              </a:spcBef>
              <a:buNone/>
              <a:defRPr sz="1400">
                <a:solidFill>
                  <a:schemeClr val="dk2"/>
                </a:solidFill>
                <a:latin typeface="Gill Sans"/>
                <a:ea typeface="Gill Sans"/>
                <a:cs typeface="Gill Sans"/>
                <a:sym typeface="Gill Sans"/>
              </a:defRPr>
            </a:lvl6pPr>
            <a:lvl7pPr indent="0" lvl="6" marL="0" marR="0" algn="l">
              <a:spcBef>
                <a:spcPts val="0"/>
              </a:spcBef>
              <a:buNone/>
              <a:defRPr sz="1400">
                <a:solidFill>
                  <a:schemeClr val="dk2"/>
                </a:solidFill>
                <a:latin typeface="Gill Sans"/>
                <a:ea typeface="Gill Sans"/>
                <a:cs typeface="Gill Sans"/>
                <a:sym typeface="Gill Sans"/>
              </a:defRPr>
            </a:lvl7pPr>
            <a:lvl8pPr indent="0" lvl="7" marL="0" marR="0" algn="l">
              <a:spcBef>
                <a:spcPts val="0"/>
              </a:spcBef>
              <a:buNone/>
              <a:defRPr sz="1400">
                <a:solidFill>
                  <a:schemeClr val="dk2"/>
                </a:solidFill>
                <a:latin typeface="Gill Sans"/>
                <a:ea typeface="Gill Sans"/>
                <a:cs typeface="Gill Sans"/>
                <a:sym typeface="Gill Sans"/>
              </a:defRPr>
            </a:lvl8pPr>
            <a:lvl9pPr indent="0" lvl="8" marL="0" marR="0" algn="l">
              <a:spcBef>
                <a:spcPts val="0"/>
              </a:spcBef>
              <a:buNone/>
              <a:defRPr sz="1400">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52" name="Shape 152"/>
        <p:cNvGrpSpPr/>
        <p:nvPr/>
      </p:nvGrpSpPr>
      <p:grpSpPr>
        <a:xfrm>
          <a:off x="0" y="0"/>
          <a:ext cx="0" cy="0"/>
          <a:chOff x="0" y="0"/>
          <a:chExt cx="0" cy="0"/>
        </a:xfrm>
      </p:grpSpPr>
      <p:cxnSp>
        <p:nvCxnSpPr>
          <p:cNvPr id="153" name="Google Shape;153;p64"/>
          <p:cNvCxnSpPr/>
          <p:nvPr/>
        </p:nvCxnSpPr>
        <p:spPr>
          <a:xfrm>
            <a:off x="609600" y="6353175"/>
            <a:ext cx="10972800" cy="0"/>
          </a:xfrm>
          <a:prstGeom prst="straightConnector1">
            <a:avLst/>
          </a:prstGeom>
          <a:noFill/>
          <a:ln cap="flat" cmpd="sng" w="9525">
            <a:solidFill>
              <a:schemeClr val="accent2"/>
            </a:solidFill>
            <a:prstDash val="dash"/>
            <a:round/>
            <a:headEnd len="med" w="med" type="none"/>
            <a:tailEnd len="med" w="med" type="none"/>
          </a:ln>
        </p:spPr>
      </p:cxnSp>
      <p:cxnSp>
        <p:nvCxnSpPr>
          <p:cNvPr id="154" name="Google Shape;154;p64"/>
          <p:cNvCxnSpPr/>
          <p:nvPr/>
        </p:nvCxnSpPr>
        <p:spPr>
          <a:xfrm rot="5400000">
            <a:off x="5220229" y="3324226"/>
            <a:ext cx="6035675" cy="0"/>
          </a:xfrm>
          <a:prstGeom prst="straightConnector1">
            <a:avLst/>
          </a:prstGeom>
          <a:noFill/>
          <a:ln cap="flat" cmpd="sng" w="9525">
            <a:solidFill>
              <a:schemeClr val="accent2"/>
            </a:solidFill>
            <a:prstDash val="dash"/>
            <a:round/>
            <a:headEnd len="med" w="med" type="none"/>
            <a:tailEnd len="med" w="med" type="none"/>
          </a:ln>
        </p:spPr>
      </p:cxnSp>
      <p:sp>
        <p:nvSpPr>
          <p:cNvPr id="155" name="Google Shape;155;p64"/>
          <p:cNvSpPr/>
          <p:nvPr/>
        </p:nvSpPr>
        <p:spPr>
          <a:xfrm rot="5400000">
            <a:off x="590550" y="6447367"/>
            <a:ext cx="190500" cy="160867"/>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6" name="Google Shape;156;p64"/>
          <p:cNvSpPr txBox="1"/>
          <p:nvPr>
            <p:ph type="title"/>
          </p:nvPr>
        </p:nvSpPr>
        <p:spPr>
          <a:xfrm>
            <a:off x="8432800" y="304800"/>
            <a:ext cx="33528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4"/>
          <p:cNvSpPr txBox="1"/>
          <p:nvPr>
            <p:ph idx="1" type="body"/>
          </p:nvPr>
        </p:nvSpPr>
        <p:spPr>
          <a:xfrm>
            <a:off x="8432800" y="1219201"/>
            <a:ext cx="33528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58" name="Google Shape;158;p64"/>
          <p:cNvSpPr txBox="1"/>
          <p:nvPr>
            <p:ph idx="2" type="body"/>
          </p:nvPr>
        </p:nvSpPr>
        <p:spPr>
          <a:xfrm>
            <a:off x="406400" y="304800"/>
            <a:ext cx="7620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59" name="Google Shape;159;p64"/>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64"/>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4"/>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dk2"/>
                </a:solidFill>
                <a:latin typeface="Gill Sans"/>
                <a:ea typeface="Gill Sans"/>
                <a:cs typeface="Gill Sans"/>
                <a:sym typeface="Gill Sans"/>
              </a:defRPr>
            </a:lvl1pPr>
            <a:lvl2pPr indent="0" lvl="1" marL="0" marR="0" algn="l">
              <a:spcBef>
                <a:spcPts val="0"/>
              </a:spcBef>
              <a:buNone/>
              <a:defRPr sz="1400">
                <a:solidFill>
                  <a:schemeClr val="dk2"/>
                </a:solidFill>
                <a:latin typeface="Gill Sans"/>
                <a:ea typeface="Gill Sans"/>
                <a:cs typeface="Gill Sans"/>
                <a:sym typeface="Gill Sans"/>
              </a:defRPr>
            </a:lvl2pPr>
            <a:lvl3pPr indent="0" lvl="2" marL="0" marR="0" algn="l">
              <a:spcBef>
                <a:spcPts val="0"/>
              </a:spcBef>
              <a:buNone/>
              <a:defRPr sz="1400">
                <a:solidFill>
                  <a:schemeClr val="dk2"/>
                </a:solidFill>
                <a:latin typeface="Gill Sans"/>
                <a:ea typeface="Gill Sans"/>
                <a:cs typeface="Gill Sans"/>
                <a:sym typeface="Gill Sans"/>
              </a:defRPr>
            </a:lvl3pPr>
            <a:lvl4pPr indent="0" lvl="3" marL="0" marR="0" algn="l">
              <a:spcBef>
                <a:spcPts val="0"/>
              </a:spcBef>
              <a:buNone/>
              <a:defRPr sz="1400">
                <a:solidFill>
                  <a:schemeClr val="dk2"/>
                </a:solidFill>
                <a:latin typeface="Gill Sans"/>
                <a:ea typeface="Gill Sans"/>
                <a:cs typeface="Gill Sans"/>
                <a:sym typeface="Gill Sans"/>
              </a:defRPr>
            </a:lvl4pPr>
            <a:lvl5pPr indent="0" lvl="4" marL="0" marR="0" algn="l">
              <a:spcBef>
                <a:spcPts val="0"/>
              </a:spcBef>
              <a:buNone/>
              <a:defRPr sz="1400">
                <a:solidFill>
                  <a:schemeClr val="dk2"/>
                </a:solidFill>
                <a:latin typeface="Gill Sans"/>
                <a:ea typeface="Gill Sans"/>
                <a:cs typeface="Gill Sans"/>
                <a:sym typeface="Gill Sans"/>
              </a:defRPr>
            </a:lvl5pPr>
            <a:lvl6pPr indent="0" lvl="5" marL="0" marR="0" algn="l">
              <a:spcBef>
                <a:spcPts val="0"/>
              </a:spcBef>
              <a:buNone/>
              <a:defRPr sz="1400">
                <a:solidFill>
                  <a:schemeClr val="dk2"/>
                </a:solidFill>
                <a:latin typeface="Gill Sans"/>
                <a:ea typeface="Gill Sans"/>
                <a:cs typeface="Gill Sans"/>
                <a:sym typeface="Gill Sans"/>
              </a:defRPr>
            </a:lvl6pPr>
            <a:lvl7pPr indent="0" lvl="6" marL="0" marR="0" algn="l">
              <a:spcBef>
                <a:spcPts val="0"/>
              </a:spcBef>
              <a:buNone/>
              <a:defRPr sz="1400">
                <a:solidFill>
                  <a:schemeClr val="dk2"/>
                </a:solidFill>
                <a:latin typeface="Gill Sans"/>
                <a:ea typeface="Gill Sans"/>
                <a:cs typeface="Gill Sans"/>
                <a:sym typeface="Gill Sans"/>
              </a:defRPr>
            </a:lvl7pPr>
            <a:lvl8pPr indent="0" lvl="7" marL="0" marR="0" algn="l">
              <a:spcBef>
                <a:spcPts val="0"/>
              </a:spcBef>
              <a:buNone/>
              <a:defRPr sz="1400">
                <a:solidFill>
                  <a:schemeClr val="dk2"/>
                </a:solidFill>
                <a:latin typeface="Gill Sans"/>
                <a:ea typeface="Gill Sans"/>
                <a:cs typeface="Gill Sans"/>
                <a:sym typeface="Gill Sans"/>
              </a:defRPr>
            </a:lvl8pPr>
            <a:lvl9pPr indent="0" lvl="8" marL="0" marR="0" algn="l">
              <a:spcBef>
                <a:spcPts val="0"/>
              </a:spcBef>
              <a:buNone/>
              <a:defRPr sz="1400">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162" name="Shape 162"/>
        <p:cNvGrpSpPr/>
        <p:nvPr/>
      </p:nvGrpSpPr>
      <p:grpSpPr>
        <a:xfrm>
          <a:off x="0" y="0"/>
          <a:ext cx="0" cy="0"/>
          <a:chOff x="0" y="0"/>
          <a:chExt cx="0" cy="0"/>
        </a:xfrm>
      </p:grpSpPr>
      <p:cxnSp>
        <p:nvCxnSpPr>
          <p:cNvPr id="163" name="Google Shape;163;p65"/>
          <p:cNvCxnSpPr/>
          <p:nvPr/>
        </p:nvCxnSpPr>
        <p:spPr>
          <a:xfrm>
            <a:off x="609600" y="6353175"/>
            <a:ext cx="10972800" cy="0"/>
          </a:xfrm>
          <a:prstGeom prst="straightConnector1">
            <a:avLst/>
          </a:prstGeom>
          <a:noFill/>
          <a:ln cap="flat" cmpd="sng" w="9525">
            <a:solidFill>
              <a:schemeClr val="accent2"/>
            </a:solidFill>
            <a:prstDash val="dash"/>
            <a:round/>
            <a:headEnd len="med" w="med" type="none"/>
            <a:tailEnd len="med" w="med" type="none"/>
          </a:ln>
        </p:spPr>
      </p:cxnSp>
      <p:sp>
        <p:nvSpPr>
          <p:cNvPr id="164" name="Google Shape;164;p65"/>
          <p:cNvSpPr/>
          <p:nvPr/>
        </p:nvSpPr>
        <p:spPr>
          <a:xfrm rot="5400000">
            <a:off x="590550" y="6447367"/>
            <a:ext cx="190500" cy="160867"/>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5" name="Google Shape;165;p65"/>
          <p:cNvSpPr/>
          <p:nvPr/>
        </p:nvSpPr>
        <p:spPr>
          <a:xfrm>
            <a:off x="609601" y="500063"/>
            <a:ext cx="243417"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6" name="Google Shape;166;p65"/>
          <p:cNvSpPr txBox="1"/>
          <p:nvPr>
            <p:ph type="title"/>
          </p:nvPr>
        </p:nvSpPr>
        <p:spPr>
          <a:xfrm>
            <a:off x="609600" y="500856"/>
            <a:ext cx="109728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65"/>
          <p:cNvSpPr/>
          <p:nvPr>
            <p:ph idx="2" type="pic"/>
          </p:nvPr>
        </p:nvSpPr>
        <p:spPr>
          <a:xfrm>
            <a:off x="609600" y="1905000"/>
            <a:ext cx="10972800" cy="4270248"/>
          </a:xfrm>
          <a:prstGeom prst="rect">
            <a:avLst/>
          </a:prstGeom>
          <a:solidFill>
            <a:srgbClr val="BABABA"/>
          </a:solidFill>
          <a:ln>
            <a:noFill/>
          </a:ln>
        </p:spPr>
      </p:sp>
      <p:sp>
        <p:nvSpPr>
          <p:cNvPr id="168" name="Google Shape;168;p65"/>
          <p:cNvSpPr txBox="1"/>
          <p:nvPr>
            <p:ph idx="1" type="body"/>
          </p:nvPr>
        </p:nvSpPr>
        <p:spPr>
          <a:xfrm>
            <a:off x="609600" y="1219200"/>
            <a:ext cx="109728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9" name="Google Shape;169;p65"/>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5"/>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65"/>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lt2"/>
                </a:solidFill>
                <a:latin typeface="Gill Sans"/>
                <a:ea typeface="Gill Sans"/>
                <a:cs typeface="Gill Sans"/>
                <a:sym typeface="Gill Sans"/>
              </a:defRPr>
            </a:lvl1pPr>
            <a:lvl2pPr indent="0" lvl="1" marL="0" marR="0" algn="l">
              <a:spcBef>
                <a:spcPts val="0"/>
              </a:spcBef>
              <a:buNone/>
              <a:defRPr sz="1400">
                <a:solidFill>
                  <a:schemeClr val="lt2"/>
                </a:solidFill>
                <a:latin typeface="Gill Sans"/>
                <a:ea typeface="Gill Sans"/>
                <a:cs typeface="Gill Sans"/>
                <a:sym typeface="Gill Sans"/>
              </a:defRPr>
            </a:lvl2pPr>
            <a:lvl3pPr indent="0" lvl="2" marL="0" marR="0" algn="l">
              <a:spcBef>
                <a:spcPts val="0"/>
              </a:spcBef>
              <a:buNone/>
              <a:defRPr sz="1400">
                <a:solidFill>
                  <a:schemeClr val="lt2"/>
                </a:solidFill>
                <a:latin typeface="Gill Sans"/>
                <a:ea typeface="Gill Sans"/>
                <a:cs typeface="Gill Sans"/>
                <a:sym typeface="Gill Sans"/>
              </a:defRPr>
            </a:lvl3pPr>
            <a:lvl4pPr indent="0" lvl="3" marL="0" marR="0" algn="l">
              <a:spcBef>
                <a:spcPts val="0"/>
              </a:spcBef>
              <a:buNone/>
              <a:defRPr sz="1400">
                <a:solidFill>
                  <a:schemeClr val="lt2"/>
                </a:solidFill>
                <a:latin typeface="Gill Sans"/>
                <a:ea typeface="Gill Sans"/>
                <a:cs typeface="Gill Sans"/>
                <a:sym typeface="Gill Sans"/>
              </a:defRPr>
            </a:lvl4pPr>
            <a:lvl5pPr indent="0" lvl="4" marL="0" marR="0" algn="l">
              <a:spcBef>
                <a:spcPts val="0"/>
              </a:spcBef>
              <a:buNone/>
              <a:defRPr sz="1400">
                <a:solidFill>
                  <a:schemeClr val="lt2"/>
                </a:solidFill>
                <a:latin typeface="Gill Sans"/>
                <a:ea typeface="Gill Sans"/>
                <a:cs typeface="Gill Sans"/>
                <a:sym typeface="Gill Sans"/>
              </a:defRPr>
            </a:lvl5pPr>
            <a:lvl6pPr indent="0" lvl="5" marL="0" marR="0" algn="l">
              <a:spcBef>
                <a:spcPts val="0"/>
              </a:spcBef>
              <a:buNone/>
              <a:defRPr sz="1400">
                <a:solidFill>
                  <a:schemeClr val="lt2"/>
                </a:solidFill>
                <a:latin typeface="Gill Sans"/>
                <a:ea typeface="Gill Sans"/>
                <a:cs typeface="Gill Sans"/>
                <a:sym typeface="Gill Sans"/>
              </a:defRPr>
            </a:lvl6pPr>
            <a:lvl7pPr indent="0" lvl="6" marL="0" marR="0" algn="l">
              <a:spcBef>
                <a:spcPts val="0"/>
              </a:spcBef>
              <a:buNone/>
              <a:defRPr sz="1400">
                <a:solidFill>
                  <a:schemeClr val="lt2"/>
                </a:solidFill>
                <a:latin typeface="Gill Sans"/>
                <a:ea typeface="Gill Sans"/>
                <a:cs typeface="Gill Sans"/>
                <a:sym typeface="Gill Sans"/>
              </a:defRPr>
            </a:lvl7pPr>
            <a:lvl8pPr indent="0" lvl="7" marL="0" marR="0" algn="l">
              <a:spcBef>
                <a:spcPts val="0"/>
              </a:spcBef>
              <a:buNone/>
              <a:defRPr sz="1400">
                <a:solidFill>
                  <a:schemeClr val="lt2"/>
                </a:solidFill>
                <a:latin typeface="Gill Sans"/>
                <a:ea typeface="Gill Sans"/>
                <a:cs typeface="Gill Sans"/>
                <a:sym typeface="Gill Sans"/>
              </a:defRPr>
            </a:lvl8pPr>
            <a:lvl9pPr indent="0" lvl="8" marL="0" marR="0" algn="l">
              <a:spcBef>
                <a:spcPts val="0"/>
              </a:spcBef>
              <a:buNone/>
              <a:defRPr sz="1400">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6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66"/>
          <p:cNvSpPr txBox="1"/>
          <p:nvPr>
            <p:ph idx="1" type="body"/>
          </p:nvPr>
        </p:nvSpPr>
        <p:spPr>
          <a:xfrm rot="5400000">
            <a:off x="3640931" y="-1812131"/>
            <a:ext cx="4910138" cy="10972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5" name="Google Shape;175;p66"/>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6"/>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66"/>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dk2"/>
                </a:solidFill>
                <a:latin typeface="Gill Sans"/>
                <a:ea typeface="Gill Sans"/>
                <a:cs typeface="Gill Sans"/>
                <a:sym typeface="Gill Sans"/>
              </a:defRPr>
            </a:lvl1pPr>
            <a:lvl2pPr indent="0" lvl="1" marL="0" marR="0" algn="l">
              <a:spcBef>
                <a:spcPts val="0"/>
              </a:spcBef>
              <a:buNone/>
              <a:defRPr sz="1400">
                <a:solidFill>
                  <a:schemeClr val="dk2"/>
                </a:solidFill>
                <a:latin typeface="Gill Sans"/>
                <a:ea typeface="Gill Sans"/>
                <a:cs typeface="Gill Sans"/>
                <a:sym typeface="Gill Sans"/>
              </a:defRPr>
            </a:lvl2pPr>
            <a:lvl3pPr indent="0" lvl="2" marL="0" marR="0" algn="l">
              <a:spcBef>
                <a:spcPts val="0"/>
              </a:spcBef>
              <a:buNone/>
              <a:defRPr sz="1400">
                <a:solidFill>
                  <a:schemeClr val="dk2"/>
                </a:solidFill>
                <a:latin typeface="Gill Sans"/>
                <a:ea typeface="Gill Sans"/>
                <a:cs typeface="Gill Sans"/>
                <a:sym typeface="Gill Sans"/>
              </a:defRPr>
            </a:lvl3pPr>
            <a:lvl4pPr indent="0" lvl="3" marL="0" marR="0" algn="l">
              <a:spcBef>
                <a:spcPts val="0"/>
              </a:spcBef>
              <a:buNone/>
              <a:defRPr sz="1400">
                <a:solidFill>
                  <a:schemeClr val="dk2"/>
                </a:solidFill>
                <a:latin typeface="Gill Sans"/>
                <a:ea typeface="Gill Sans"/>
                <a:cs typeface="Gill Sans"/>
                <a:sym typeface="Gill Sans"/>
              </a:defRPr>
            </a:lvl4pPr>
            <a:lvl5pPr indent="0" lvl="4" marL="0" marR="0" algn="l">
              <a:spcBef>
                <a:spcPts val="0"/>
              </a:spcBef>
              <a:buNone/>
              <a:defRPr sz="1400">
                <a:solidFill>
                  <a:schemeClr val="dk2"/>
                </a:solidFill>
                <a:latin typeface="Gill Sans"/>
                <a:ea typeface="Gill Sans"/>
                <a:cs typeface="Gill Sans"/>
                <a:sym typeface="Gill Sans"/>
              </a:defRPr>
            </a:lvl5pPr>
            <a:lvl6pPr indent="0" lvl="5" marL="0" marR="0" algn="l">
              <a:spcBef>
                <a:spcPts val="0"/>
              </a:spcBef>
              <a:buNone/>
              <a:defRPr sz="1400">
                <a:solidFill>
                  <a:schemeClr val="dk2"/>
                </a:solidFill>
                <a:latin typeface="Gill Sans"/>
                <a:ea typeface="Gill Sans"/>
                <a:cs typeface="Gill Sans"/>
                <a:sym typeface="Gill Sans"/>
              </a:defRPr>
            </a:lvl6pPr>
            <a:lvl7pPr indent="0" lvl="6" marL="0" marR="0" algn="l">
              <a:spcBef>
                <a:spcPts val="0"/>
              </a:spcBef>
              <a:buNone/>
              <a:defRPr sz="1400">
                <a:solidFill>
                  <a:schemeClr val="dk2"/>
                </a:solidFill>
                <a:latin typeface="Gill Sans"/>
                <a:ea typeface="Gill Sans"/>
                <a:cs typeface="Gill Sans"/>
                <a:sym typeface="Gill Sans"/>
              </a:defRPr>
            </a:lvl7pPr>
            <a:lvl8pPr indent="0" lvl="7" marL="0" marR="0" algn="l">
              <a:spcBef>
                <a:spcPts val="0"/>
              </a:spcBef>
              <a:buNone/>
              <a:defRPr sz="1400">
                <a:solidFill>
                  <a:schemeClr val="dk2"/>
                </a:solidFill>
                <a:latin typeface="Gill Sans"/>
                <a:ea typeface="Gill Sans"/>
                <a:cs typeface="Gill Sans"/>
                <a:sym typeface="Gill Sans"/>
              </a:defRPr>
            </a:lvl8pPr>
            <a:lvl9pPr indent="0" lvl="8" marL="0" marR="0" algn="l">
              <a:spcBef>
                <a:spcPts val="0"/>
              </a:spcBef>
              <a:buNone/>
              <a:defRPr sz="1400">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8" name="Shape 178"/>
        <p:cNvGrpSpPr/>
        <p:nvPr/>
      </p:nvGrpSpPr>
      <p:grpSpPr>
        <a:xfrm>
          <a:off x="0" y="0"/>
          <a:ext cx="0" cy="0"/>
          <a:chOff x="0" y="0"/>
          <a:chExt cx="0" cy="0"/>
        </a:xfrm>
      </p:grpSpPr>
      <p:cxnSp>
        <p:nvCxnSpPr>
          <p:cNvPr id="179" name="Google Shape;179;p67"/>
          <p:cNvCxnSpPr/>
          <p:nvPr/>
        </p:nvCxnSpPr>
        <p:spPr>
          <a:xfrm>
            <a:off x="609600" y="6353175"/>
            <a:ext cx="10972800" cy="0"/>
          </a:xfrm>
          <a:prstGeom prst="straightConnector1">
            <a:avLst/>
          </a:prstGeom>
          <a:noFill/>
          <a:ln cap="flat" cmpd="sng" w="9525">
            <a:solidFill>
              <a:schemeClr val="accent2"/>
            </a:solidFill>
            <a:prstDash val="dash"/>
            <a:round/>
            <a:headEnd len="med" w="med" type="none"/>
            <a:tailEnd len="med" w="med" type="none"/>
          </a:ln>
        </p:spPr>
      </p:cxnSp>
      <p:sp>
        <p:nvSpPr>
          <p:cNvPr id="180" name="Google Shape;180;p67"/>
          <p:cNvSpPr/>
          <p:nvPr/>
        </p:nvSpPr>
        <p:spPr>
          <a:xfrm rot="5400000">
            <a:off x="590550" y="6447367"/>
            <a:ext cx="190500" cy="160867"/>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81" name="Google Shape;181;p67"/>
          <p:cNvCxnSpPr/>
          <p:nvPr/>
        </p:nvCxnSpPr>
        <p:spPr>
          <a:xfrm rot="5400000">
            <a:off x="5816071" y="3201988"/>
            <a:ext cx="5851525" cy="0"/>
          </a:xfrm>
          <a:prstGeom prst="straightConnector1">
            <a:avLst/>
          </a:prstGeom>
          <a:noFill/>
          <a:ln cap="flat" cmpd="sng" w="9525">
            <a:solidFill>
              <a:schemeClr val="accent2"/>
            </a:solidFill>
            <a:prstDash val="dash"/>
            <a:round/>
            <a:headEnd len="med" w="med" type="none"/>
            <a:tailEnd len="med" w="med" type="none"/>
          </a:ln>
        </p:spPr>
      </p:cxnSp>
      <p:sp>
        <p:nvSpPr>
          <p:cNvPr id="182" name="Google Shape;182;p67"/>
          <p:cNvSpPr txBox="1"/>
          <p:nvPr>
            <p:ph type="title"/>
          </p:nvPr>
        </p:nvSpPr>
        <p:spPr>
          <a:xfrm rot="5400000">
            <a:off x="7285038" y="1828802"/>
            <a:ext cx="5851525" cy="2743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67"/>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84" name="Google Shape;184;p67"/>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67"/>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67"/>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buNone/>
              <a:defRPr sz="1400">
                <a:solidFill>
                  <a:schemeClr val="dk2"/>
                </a:solidFill>
                <a:latin typeface="Gill Sans"/>
                <a:ea typeface="Gill Sans"/>
                <a:cs typeface="Gill Sans"/>
                <a:sym typeface="Gill Sans"/>
              </a:defRPr>
            </a:lvl1pPr>
            <a:lvl2pPr indent="0" lvl="1" marL="0" marR="0" algn="l">
              <a:spcBef>
                <a:spcPts val="0"/>
              </a:spcBef>
              <a:buNone/>
              <a:defRPr sz="1400">
                <a:solidFill>
                  <a:schemeClr val="dk2"/>
                </a:solidFill>
                <a:latin typeface="Gill Sans"/>
                <a:ea typeface="Gill Sans"/>
                <a:cs typeface="Gill Sans"/>
                <a:sym typeface="Gill Sans"/>
              </a:defRPr>
            </a:lvl2pPr>
            <a:lvl3pPr indent="0" lvl="2" marL="0" marR="0" algn="l">
              <a:spcBef>
                <a:spcPts val="0"/>
              </a:spcBef>
              <a:buNone/>
              <a:defRPr sz="1400">
                <a:solidFill>
                  <a:schemeClr val="dk2"/>
                </a:solidFill>
                <a:latin typeface="Gill Sans"/>
                <a:ea typeface="Gill Sans"/>
                <a:cs typeface="Gill Sans"/>
                <a:sym typeface="Gill Sans"/>
              </a:defRPr>
            </a:lvl3pPr>
            <a:lvl4pPr indent="0" lvl="3" marL="0" marR="0" algn="l">
              <a:spcBef>
                <a:spcPts val="0"/>
              </a:spcBef>
              <a:buNone/>
              <a:defRPr sz="1400">
                <a:solidFill>
                  <a:schemeClr val="dk2"/>
                </a:solidFill>
                <a:latin typeface="Gill Sans"/>
                <a:ea typeface="Gill Sans"/>
                <a:cs typeface="Gill Sans"/>
                <a:sym typeface="Gill Sans"/>
              </a:defRPr>
            </a:lvl4pPr>
            <a:lvl5pPr indent="0" lvl="4" marL="0" marR="0" algn="l">
              <a:spcBef>
                <a:spcPts val="0"/>
              </a:spcBef>
              <a:buNone/>
              <a:defRPr sz="1400">
                <a:solidFill>
                  <a:schemeClr val="dk2"/>
                </a:solidFill>
                <a:latin typeface="Gill Sans"/>
                <a:ea typeface="Gill Sans"/>
                <a:cs typeface="Gill Sans"/>
                <a:sym typeface="Gill Sans"/>
              </a:defRPr>
            </a:lvl5pPr>
            <a:lvl6pPr indent="0" lvl="5" marL="0" marR="0" algn="l">
              <a:spcBef>
                <a:spcPts val="0"/>
              </a:spcBef>
              <a:buNone/>
              <a:defRPr sz="1400">
                <a:solidFill>
                  <a:schemeClr val="dk2"/>
                </a:solidFill>
                <a:latin typeface="Gill Sans"/>
                <a:ea typeface="Gill Sans"/>
                <a:cs typeface="Gill Sans"/>
                <a:sym typeface="Gill Sans"/>
              </a:defRPr>
            </a:lvl6pPr>
            <a:lvl7pPr indent="0" lvl="6" marL="0" marR="0" algn="l">
              <a:spcBef>
                <a:spcPts val="0"/>
              </a:spcBef>
              <a:buNone/>
              <a:defRPr sz="1400">
                <a:solidFill>
                  <a:schemeClr val="dk2"/>
                </a:solidFill>
                <a:latin typeface="Gill Sans"/>
                <a:ea typeface="Gill Sans"/>
                <a:cs typeface="Gill Sans"/>
                <a:sym typeface="Gill Sans"/>
              </a:defRPr>
            </a:lvl7pPr>
            <a:lvl8pPr indent="0" lvl="7" marL="0" marR="0" algn="l">
              <a:spcBef>
                <a:spcPts val="0"/>
              </a:spcBef>
              <a:buNone/>
              <a:defRPr sz="1400">
                <a:solidFill>
                  <a:schemeClr val="dk2"/>
                </a:solidFill>
                <a:latin typeface="Gill Sans"/>
                <a:ea typeface="Gill Sans"/>
                <a:cs typeface="Gill Sans"/>
                <a:sym typeface="Gill Sans"/>
              </a:defRPr>
            </a:lvl8pPr>
            <a:lvl9pPr indent="0" lvl="8" marL="0" marR="0" algn="l">
              <a:spcBef>
                <a:spcPts val="0"/>
              </a:spcBef>
              <a:buNone/>
              <a:defRPr sz="1400">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line title, 1 column">
  <p:cSld name="2 line title, 1 column">
    <p:spTree>
      <p:nvGrpSpPr>
        <p:cNvPr id="25" name="Shape 25"/>
        <p:cNvGrpSpPr/>
        <p:nvPr/>
      </p:nvGrpSpPr>
      <p:grpSpPr>
        <a:xfrm>
          <a:off x="0" y="0"/>
          <a:ext cx="0" cy="0"/>
          <a:chOff x="0" y="0"/>
          <a:chExt cx="0" cy="0"/>
        </a:xfrm>
      </p:grpSpPr>
      <p:sp>
        <p:nvSpPr>
          <p:cNvPr id="26" name="Google Shape;26;p48"/>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Calibri"/>
              <a:ea typeface="Calibri"/>
              <a:cs typeface="Calibri"/>
              <a:sym typeface="Calibri"/>
            </a:endParaRPr>
          </a:p>
        </p:txBody>
      </p:sp>
      <p:sp>
        <p:nvSpPr>
          <p:cNvPr id="27" name="Google Shape;27;p48"/>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4267"/>
              <a:buNone/>
              <a:defRPr b="0" i="0" sz="4267">
                <a:solidFill>
                  <a:schemeClr val="dk2"/>
                </a:solidFill>
                <a:latin typeface="Calibri"/>
                <a:ea typeface="Calibri"/>
                <a:cs typeface="Calibri"/>
                <a:sym typeface="Calibri"/>
              </a:defRPr>
            </a:lvl1pPr>
            <a:lvl2pPr indent="-381000" lvl="1" marL="914400" algn="l">
              <a:lnSpc>
                <a:spcPct val="90000"/>
              </a:lnSpc>
              <a:spcBef>
                <a:spcPts val="500"/>
              </a:spcBef>
              <a:spcAft>
                <a:spcPts val="0"/>
              </a:spcAft>
              <a:buClr>
                <a:schemeClr val="dk2"/>
              </a:buClr>
              <a:buSzPts val="2400"/>
              <a:buFont typeface="Merriweather Sans"/>
              <a:buChar char="&gt;"/>
              <a:defRPr>
                <a:solidFill>
                  <a:schemeClr val="dk2"/>
                </a:solidFil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48"/>
          <p:cNvSpPr txBox="1"/>
          <p:nvPr>
            <p:ph idx="2" type="body"/>
          </p:nvPr>
        </p:nvSpPr>
        <p:spPr>
          <a:xfrm>
            <a:off x="643467" y="2311400"/>
            <a:ext cx="10430933" cy="3860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Lesson White.png" id="30" name="Google Shape;30;p48"/>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
        <p:nvSpPr>
          <p:cNvPr id="31" name="Google Shape;31;p48"/>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133"/>
              <a:buNone/>
              <a:defRPr sz="2133">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5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4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93" name="Google Shape;93;p46"/>
          <p:cNvSpPr txBox="1"/>
          <p:nvPr>
            <p:ph idx="1" type="body"/>
          </p:nvPr>
        </p:nvSpPr>
        <p:spPr>
          <a:xfrm>
            <a:off x="609600" y="1219200"/>
            <a:ext cx="10972800" cy="4910138"/>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17500" lvl="3" marL="1828800" marR="0" rtl="0" algn="l">
              <a:spcBef>
                <a:spcPts val="400"/>
              </a:spcBef>
              <a:spcAft>
                <a:spcPts val="0"/>
              </a:spcAft>
              <a:buClr>
                <a:srgbClr val="8BA2B4"/>
              </a:buClr>
              <a:buSzPts val="1400"/>
              <a:buFont typeface="Noto Sans Symbols"/>
              <a:buChar char="◻"/>
              <a:defRPr b="0" i="0" sz="20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94" name="Google Shape;94;p46"/>
          <p:cNvSpPr txBox="1"/>
          <p:nvPr>
            <p:ph idx="10" type="dt"/>
          </p:nvPr>
        </p:nvSpPr>
        <p:spPr>
          <a:xfrm>
            <a:off x="8534401" y="6356351"/>
            <a:ext cx="305223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5" name="Google Shape;95;p46"/>
          <p:cNvSpPr txBox="1"/>
          <p:nvPr>
            <p:ph idx="11" type="ftr"/>
          </p:nvPr>
        </p:nvSpPr>
        <p:spPr>
          <a:xfrm>
            <a:off x="3865033" y="6356351"/>
            <a:ext cx="46736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6" name="Google Shape;96;p46"/>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97" name="Google Shape;97;p46"/>
          <p:cNvCxnSpPr/>
          <p:nvPr/>
        </p:nvCxnSpPr>
        <p:spPr>
          <a:xfrm>
            <a:off x="609600" y="6353175"/>
            <a:ext cx="10972800" cy="0"/>
          </a:xfrm>
          <a:prstGeom prst="straightConnector1">
            <a:avLst/>
          </a:prstGeom>
          <a:noFill/>
          <a:ln cap="flat" cmpd="sng" w="9525">
            <a:solidFill>
              <a:schemeClr val="accent2"/>
            </a:solidFill>
            <a:prstDash val="dash"/>
            <a:round/>
            <a:headEnd len="med" w="med" type="none"/>
            <a:tailEnd len="med" w="med" type="none"/>
          </a:ln>
        </p:spPr>
      </p:cxnSp>
      <p:cxnSp>
        <p:nvCxnSpPr>
          <p:cNvPr id="98" name="Google Shape;98;p46"/>
          <p:cNvCxnSpPr/>
          <p:nvPr/>
        </p:nvCxnSpPr>
        <p:spPr>
          <a:xfrm>
            <a:off x="609600" y="1143000"/>
            <a:ext cx="10972800" cy="0"/>
          </a:xfrm>
          <a:prstGeom prst="straightConnector1">
            <a:avLst/>
          </a:prstGeom>
          <a:noFill/>
          <a:ln cap="flat" cmpd="sng" w="9525">
            <a:solidFill>
              <a:schemeClr val="accent2"/>
            </a:solidFill>
            <a:prstDash val="dash"/>
            <a:round/>
            <a:headEnd len="med" w="med" type="none"/>
            <a:tailEnd len="med" w="med" type="none"/>
          </a:ln>
        </p:spPr>
      </p:cxnSp>
      <p:sp>
        <p:nvSpPr>
          <p:cNvPr id="99" name="Google Shape;99;p46"/>
          <p:cNvSpPr/>
          <p:nvPr/>
        </p:nvSpPr>
        <p:spPr>
          <a:xfrm rot="5400000">
            <a:off x="590550" y="6447367"/>
            <a:ext cx="190500" cy="160867"/>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22.png"/><Relationship Id="rId5" Type="http://schemas.openxmlformats.org/officeDocument/2006/relationships/image" Target="../media/image31.png"/><Relationship Id="rId6" Type="http://schemas.openxmlformats.org/officeDocument/2006/relationships/image" Target="../media/image29.png"/><Relationship Id="rId7" Type="http://schemas.openxmlformats.org/officeDocument/2006/relationships/image" Target="../media/image32.png"/><Relationship Id="rId8"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0"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28.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
          <p:cNvSpPr txBox="1"/>
          <p:nvPr>
            <p:ph idx="12" type="sldNum"/>
          </p:nvPr>
        </p:nvSpPr>
        <p:spPr>
          <a:xfrm>
            <a:off x="8848725"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2"/>
                </a:solidFill>
                <a:latin typeface="Verdana"/>
                <a:ea typeface="Verdana"/>
                <a:cs typeface="Verdana"/>
                <a:sym typeface="Verdana"/>
              </a:rPr>
              <a:t>‹#›</a:t>
            </a:fld>
            <a:endParaRPr b="0" i="0" sz="1200" u="none" cap="none" strike="noStrike">
              <a:solidFill>
                <a:schemeClr val="dk2"/>
              </a:solidFill>
              <a:latin typeface="Verdana"/>
              <a:ea typeface="Verdana"/>
              <a:cs typeface="Verdana"/>
              <a:sym typeface="Verdana"/>
            </a:endParaRPr>
          </a:p>
        </p:txBody>
      </p:sp>
      <p:sp>
        <p:nvSpPr>
          <p:cNvPr id="192" name="Google Shape;192;p1"/>
          <p:cNvSpPr txBox="1"/>
          <p:nvPr>
            <p:ph idx="4294967295" type="body"/>
          </p:nvPr>
        </p:nvSpPr>
        <p:spPr>
          <a:xfrm>
            <a:off x="1990725" y="815975"/>
            <a:ext cx="10201275" cy="213360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rgbClr val="0A2090"/>
              </a:buClr>
              <a:buSzPts val="4800"/>
              <a:buFont typeface="Calibri"/>
              <a:buNone/>
            </a:pPr>
            <a:r>
              <a:rPr lang="en-US" sz="4800">
                <a:solidFill>
                  <a:srgbClr val="0A2090"/>
                </a:solidFill>
              </a:rPr>
              <a:t>18ECC301T – Wireless Communications</a:t>
            </a:r>
            <a:endParaRPr sz="4400">
              <a:solidFill>
                <a:srgbClr val="0A2090"/>
              </a:solidFill>
              <a:latin typeface="Times New Roman"/>
              <a:ea typeface="Times New Roman"/>
              <a:cs typeface="Times New Roman"/>
              <a:sym typeface="Times New Roman"/>
            </a:endParaRPr>
          </a:p>
        </p:txBody>
      </p:sp>
      <p:sp>
        <p:nvSpPr>
          <p:cNvPr id="193" name="Google Shape;193;p1"/>
          <p:cNvSpPr txBox="1"/>
          <p:nvPr/>
        </p:nvSpPr>
        <p:spPr>
          <a:xfrm>
            <a:off x="609600" y="1422777"/>
            <a:ext cx="11344275" cy="2133600"/>
          </a:xfrm>
          <a:prstGeom prst="rect">
            <a:avLst/>
          </a:prstGeom>
          <a:noFill/>
          <a:ln>
            <a:noFill/>
          </a:ln>
        </p:spPr>
        <p:txBody>
          <a:bodyPr anchorCtr="0" anchor="t" bIns="45700" lIns="91425" spcFirstLastPara="1" rIns="91425" wrap="square" tIns="45700">
            <a:noAutofit/>
          </a:bodyPr>
          <a:lstStyle/>
          <a:p>
            <a:pPr indent="-273050" lvl="0" marL="273050" marR="0" rtl="0" algn="ctr">
              <a:spcBef>
                <a:spcPts val="0"/>
              </a:spcBef>
              <a:spcAft>
                <a:spcPts val="0"/>
              </a:spcAft>
              <a:buClr>
                <a:schemeClr val="accent1"/>
              </a:buClr>
              <a:buSzPts val="3648"/>
              <a:buFont typeface="Noto Sans Symbols"/>
              <a:buNone/>
            </a:pPr>
            <a:r>
              <a:rPr b="0" i="0" lang="en-US" sz="4800" u="none" cap="none" strike="noStrike">
                <a:solidFill>
                  <a:srgbClr val="C00000"/>
                </a:solidFill>
                <a:latin typeface="Calibri"/>
                <a:ea typeface="Calibri"/>
                <a:cs typeface="Calibri"/>
                <a:sym typeface="Calibri"/>
              </a:rPr>
              <a:t>Unit IV –Improvement on Link Performance </a:t>
            </a:r>
            <a:endParaRPr b="0" i="0" sz="4400" u="none" cap="none" strike="noStrike">
              <a:solidFill>
                <a:srgbClr val="C00000"/>
              </a:solidFill>
              <a:latin typeface="Times New Roman"/>
              <a:ea typeface="Times New Roman"/>
              <a:cs typeface="Times New Roman"/>
              <a:sym typeface="Times New Roman"/>
            </a:endParaRPr>
          </a:p>
        </p:txBody>
      </p:sp>
      <p:pic>
        <p:nvPicPr>
          <p:cNvPr descr="SRM Logo - Srm logo png 7 » PNG Image" id="194" name="Google Shape;194;p1"/>
          <p:cNvPicPr preferRelativeResize="0"/>
          <p:nvPr/>
        </p:nvPicPr>
        <p:blipFill rotWithShape="1">
          <a:blip r:embed="rId3">
            <a:alphaModFix/>
          </a:blip>
          <a:srcRect b="0" l="0" r="0" t="0"/>
          <a:stretch/>
        </p:blipFill>
        <p:spPr>
          <a:xfrm>
            <a:off x="66910" y="175576"/>
            <a:ext cx="1897780" cy="640748"/>
          </a:xfrm>
          <a:prstGeom prst="rect">
            <a:avLst/>
          </a:prstGeom>
          <a:noFill/>
          <a:ln>
            <a:noFill/>
          </a:ln>
        </p:spPr>
      </p:pic>
      <p:sp>
        <p:nvSpPr>
          <p:cNvPr id="195" name="Google Shape;195;p1"/>
          <p:cNvSpPr txBox="1"/>
          <p:nvPr/>
        </p:nvSpPr>
        <p:spPr>
          <a:xfrm>
            <a:off x="720524" y="2489577"/>
            <a:ext cx="10750951" cy="2594155"/>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600"/>
              <a:buFont typeface="Noto Sans Symbols"/>
              <a:buNone/>
            </a:pPr>
            <a:r>
              <a:rPr b="0" i="0" lang="en-US" sz="2600" u="none" cap="none" strike="noStrike">
                <a:solidFill>
                  <a:schemeClr val="dk1"/>
                </a:solidFill>
                <a:latin typeface="Gill Sans"/>
                <a:ea typeface="Gill Sans"/>
                <a:cs typeface="Gill Sans"/>
                <a:sym typeface="Gill Sans"/>
              </a:rPr>
              <a:t>	Week 1 : Introduction to diversity, equalization and capacity, Space diversity, Scanning diversity, Maximal ratio combiner, Equal gain diversity, </a:t>
            </a:r>
            <a:endParaRPr/>
          </a:p>
          <a:p>
            <a:pPr indent="-228600" lvl="0" marL="228600" marR="0" rtl="0" algn="just">
              <a:lnSpc>
                <a:spcPct val="90000"/>
              </a:lnSpc>
              <a:spcBef>
                <a:spcPts val="1000"/>
              </a:spcBef>
              <a:spcAft>
                <a:spcPts val="0"/>
              </a:spcAft>
              <a:buClr>
                <a:schemeClr val="dk1"/>
              </a:buClr>
              <a:buSzPts val="2600"/>
              <a:buFont typeface="Noto Sans Symbols"/>
              <a:buNone/>
            </a:pPr>
            <a:r>
              <a:rPr b="0" i="0" lang="en-US" sz="2600" u="none" cap="none" strike="noStrike">
                <a:solidFill>
                  <a:schemeClr val="dk1"/>
                </a:solidFill>
                <a:latin typeface="Gill Sans"/>
                <a:ea typeface="Gill Sans"/>
                <a:cs typeface="Gill Sans"/>
                <a:sym typeface="Gill Sans"/>
              </a:rPr>
              <a:t>	Week 2: Rake Receiver, Capacity in AWGN, Capacity of flat fading channels, Equalizer and its mode, Adaptive equalizer block diagram</a:t>
            </a:r>
            <a:endParaRPr/>
          </a:p>
          <a:p>
            <a:pPr indent="-228600" lvl="0" marL="228600" marR="0" rtl="0" algn="just">
              <a:lnSpc>
                <a:spcPct val="90000"/>
              </a:lnSpc>
              <a:spcBef>
                <a:spcPts val="1000"/>
              </a:spcBef>
              <a:spcAft>
                <a:spcPts val="0"/>
              </a:spcAft>
              <a:buClr>
                <a:schemeClr val="dk1"/>
              </a:buClr>
              <a:buSzPts val="2600"/>
              <a:buFont typeface="Noto Sans Symbols"/>
              <a:buNone/>
            </a:pPr>
            <a:r>
              <a:rPr b="0" i="0" lang="en-US" sz="2600" u="none" cap="none" strike="noStrike">
                <a:solidFill>
                  <a:schemeClr val="dk1"/>
                </a:solidFill>
                <a:latin typeface="Gill Sans"/>
                <a:ea typeface="Gill Sans"/>
                <a:cs typeface="Gill Sans"/>
                <a:sym typeface="Gill Sans"/>
              </a:rPr>
              <a:t>	Week 3: Types of Equalizers - elementary level only, Introduction to MIMO antennas, Case study: Recent trends in Diversity and MIMO antenna	</a:t>
            </a:r>
            <a:endParaRPr/>
          </a:p>
        </p:txBody>
      </p:sp>
      <p:sp>
        <p:nvSpPr>
          <p:cNvPr id="196" name="Google Shape;196;p1"/>
          <p:cNvSpPr txBox="1"/>
          <p:nvPr/>
        </p:nvSpPr>
        <p:spPr>
          <a:xfrm>
            <a:off x="847725" y="5172632"/>
            <a:ext cx="1110615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chemeClr val="dk1"/>
                </a:solidFill>
                <a:latin typeface="Calibri"/>
                <a:ea typeface="Calibri"/>
                <a:cs typeface="Calibri"/>
                <a:sym typeface="Calibri"/>
              </a:rPr>
              <a:t>References : </a:t>
            </a:r>
            <a:endParaRPr/>
          </a:p>
          <a:p>
            <a:pPr indent="-285750" lvl="0" marL="285750" marR="0" rtl="0" algn="l">
              <a:spcBef>
                <a:spcPts val="0"/>
              </a:spcBef>
              <a:spcAft>
                <a:spcPts val="0"/>
              </a:spcAft>
              <a:buClr>
                <a:srgbClr val="0A2090"/>
              </a:buClr>
              <a:buSzPts val="1800"/>
              <a:buFont typeface="Noto Sans Symbols"/>
              <a:buChar char="✔"/>
            </a:pPr>
            <a:r>
              <a:rPr b="0" i="0" lang="en-US" sz="1800" u="none" cap="none" strike="noStrike">
                <a:solidFill>
                  <a:srgbClr val="0A2090"/>
                </a:solidFill>
                <a:latin typeface="Comic Sans MS"/>
                <a:ea typeface="Comic Sans MS"/>
                <a:cs typeface="Comic Sans MS"/>
                <a:sym typeface="Comic Sans MS"/>
              </a:rPr>
              <a:t>Rappaport T.S, </a:t>
            </a:r>
            <a:r>
              <a:rPr b="0" i="1" lang="en-US" sz="1800" u="none" cap="none" strike="noStrike">
                <a:solidFill>
                  <a:srgbClr val="0A2090"/>
                </a:solidFill>
                <a:latin typeface="Comic Sans MS"/>
                <a:ea typeface="Comic Sans MS"/>
                <a:cs typeface="Comic Sans MS"/>
                <a:sym typeface="Comic Sans MS"/>
              </a:rPr>
              <a:t>“Wireless Communications: Principles and Practice”, </a:t>
            </a:r>
            <a:r>
              <a:rPr b="0" i="0" lang="en-US" sz="1800" u="none" cap="none" strike="noStrike">
                <a:solidFill>
                  <a:srgbClr val="0A2090"/>
                </a:solidFill>
                <a:latin typeface="Comic Sans MS"/>
                <a:ea typeface="Comic Sans MS"/>
                <a:cs typeface="Comic Sans MS"/>
                <a:sym typeface="Comic Sans MS"/>
              </a:rPr>
              <a:t>Pearson education, 2nd edition, 2009.</a:t>
            </a:r>
            <a:endParaRPr b="0" i="0" sz="1800" u="none" cap="none" strike="noStrike">
              <a:solidFill>
                <a:srgbClr val="0A2090"/>
              </a:solidFill>
              <a:latin typeface="Comic Sans MS"/>
              <a:ea typeface="Comic Sans MS"/>
              <a:cs typeface="Comic Sans MS"/>
              <a:sym typeface="Comic Sans MS"/>
            </a:endParaRPr>
          </a:p>
          <a:p>
            <a:pPr indent="-285750" lvl="0" marL="285750" marR="0" rtl="0" algn="l">
              <a:spcBef>
                <a:spcPts val="0"/>
              </a:spcBef>
              <a:spcAft>
                <a:spcPts val="0"/>
              </a:spcAft>
              <a:buClr>
                <a:srgbClr val="0A2090"/>
              </a:buClr>
              <a:buSzPts val="1800"/>
              <a:buFont typeface="Noto Sans Symbols"/>
              <a:buChar char="✔"/>
            </a:pPr>
            <a:r>
              <a:rPr b="0" i="0" lang="en-US" sz="1800" u="none" cap="none" strike="noStrike">
                <a:solidFill>
                  <a:srgbClr val="0A2090"/>
                </a:solidFill>
                <a:latin typeface="Comic Sans MS"/>
                <a:ea typeface="Comic Sans MS"/>
                <a:cs typeface="Comic Sans MS"/>
                <a:sym typeface="Comic Sans MS"/>
              </a:rPr>
              <a:t>Andrea Goldsmith, “Wireless Communications”, Cambridge University Press, Aug 2005</a:t>
            </a:r>
            <a:endParaRPr b="0" i="0" sz="1800" u="none" cap="none" strike="noStrike">
              <a:solidFill>
                <a:srgbClr val="0A209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0"/>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Interleaving </a:t>
            </a:r>
            <a:endParaRPr/>
          </a:p>
        </p:txBody>
      </p:sp>
      <p:sp>
        <p:nvSpPr>
          <p:cNvPr id="359" name="Google Shape;359;p10"/>
          <p:cNvSpPr txBox="1"/>
          <p:nvPr>
            <p:ph idx="1" type="body"/>
          </p:nvPr>
        </p:nvSpPr>
        <p:spPr>
          <a:xfrm>
            <a:off x="1983229" y="1143000"/>
            <a:ext cx="8363272" cy="5310336"/>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824"/>
              <a:buFont typeface="Arial"/>
              <a:buChar char="•"/>
            </a:pPr>
            <a:r>
              <a:rPr lang="en-US" sz="2400">
                <a:solidFill>
                  <a:srgbClr val="0070C0"/>
                </a:solidFill>
              </a:rPr>
              <a:t>Used to Obtain time diversity without adding any overhead.</a:t>
            </a:r>
            <a:endParaRPr/>
          </a:p>
          <a:p>
            <a:pPr indent="-273050" lvl="0" marL="273050" rtl="0" algn="l">
              <a:spcBef>
                <a:spcPts val="600"/>
              </a:spcBef>
              <a:spcAft>
                <a:spcPts val="0"/>
              </a:spcAft>
              <a:buSzPts val="1824"/>
              <a:buFont typeface="Arial"/>
              <a:buChar char="•"/>
            </a:pPr>
            <a:r>
              <a:rPr lang="en-US" sz="2400">
                <a:solidFill>
                  <a:srgbClr val="0070C0"/>
                </a:solidFill>
              </a:rPr>
              <a:t>Used in digital speech coders – wide range of voices in a uniform and efficient digital format.</a:t>
            </a:r>
            <a:endParaRPr/>
          </a:p>
          <a:p>
            <a:pPr indent="-273050" lvl="0" marL="273050" rtl="0" algn="l">
              <a:spcBef>
                <a:spcPts val="600"/>
              </a:spcBef>
              <a:spcAft>
                <a:spcPts val="0"/>
              </a:spcAft>
              <a:buSzPts val="1748"/>
              <a:buFont typeface="Arial"/>
              <a:buChar char="•"/>
            </a:pPr>
            <a:r>
              <a:rPr lang="en-US" sz="2300"/>
              <a:t>Interleaving’s only disadvantage is additional latency –receive the entire block of coded bits before they can be put in order and decoded (and then converted into an audio signal, for example). For different applications, latency requirements are different. </a:t>
            </a:r>
            <a:endParaRPr/>
          </a:p>
          <a:p>
            <a:pPr indent="-273050" lvl="0" marL="273050" rtl="0" algn="l">
              <a:spcBef>
                <a:spcPts val="600"/>
              </a:spcBef>
              <a:spcAft>
                <a:spcPts val="0"/>
              </a:spcAft>
              <a:buSzPts val="1748"/>
              <a:buFont typeface="Arial"/>
              <a:buChar char="•"/>
            </a:pPr>
            <a:r>
              <a:rPr lang="en-US" sz="2300"/>
              <a:t>Voice communications are typically the most latency-sensitive, and even cell phone voice data is interleaved.</a:t>
            </a:r>
            <a:endParaRPr/>
          </a:p>
          <a:p>
            <a:pPr indent="-273050" lvl="0" marL="273050" rtl="0" algn="l">
              <a:spcBef>
                <a:spcPts val="600"/>
              </a:spcBef>
              <a:spcAft>
                <a:spcPts val="0"/>
              </a:spcAft>
              <a:buSzPts val="1748"/>
              <a:buFont typeface="Arial"/>
              <a:buChar char="•"/>
            </a:pPr>
            <a:r>
              <a:rPr lang="en-US" sz="2300"/>
              <a:t>The disadvantage is that temporal correlation can be very long for most applications, even for vehicular communications.</a:t>
            </a:r>
            <a:endParaRPr/>
          </a:p>
          <a:p>
            <a:pPr indent="-273050" lvl="0" marL="273050" rtl="0" algn="l">
              <a:spcBef>
                <a:spcPts val="600"/>
              </a:spcBef>
              <a:spcAft>
                <a:spcPts val="0"/>
              </a:spcAft>
              <a:buSzPts val="1748"/>
              <a:buFont typeface="Arial"/>
              <a:buChar char="•"/>
            </a:pPr>
            <a:r>
              <a:rPr lang="en-US" sz="2300"/>
              <a:t>Packet retransmissions (e.g., TCP) can be viewed as time diversity.</a:t>
            </a:r>
            <a:endParaRPr/>
          </a:p>
          <a:p>
            <a:pPr indent="-162052" lvl="0" marL="273050" rtl="0" algn="l">
              <a:spcBef>
                <a:spcPts val="600"/>
              </a:spcBef>
              <a:spcAft>
                <a:spcPts val="0"/>
              </a:spcAft>
              <a:buSzPts val="1748"/>
              <a:buFont typeface="Arial"/>
              <a:buNone/>
            </a:pPr>
            <a:r>
              <a:t/>
            </a:r>
            <a:endParaRPr sz="2300"/>
          </a:p>
          <a:p>
            <a:pPr indent="-147574" lvl="0" marL="273050" rtl="0" algn="l">
              <a:spcBef>
                <a:spcPts val="600"/>
              </a:spcBef>
              <a:spcAft>
                <a:spcPts val="0"/>
              </a:spcAft>
              <a:buSzPts val="1976"/>
              <a:buNone/>
            </a:pPr>
            <a:r>
              <a:t/>
            </a:r>
            <a:endParaRPr/>
          </a:p>
        </p:txBody>
      </p:sp>
      <p:sp>
        <p:nvSpPr>
          <p:cNvPr id="360" name="Google Shape;360;p10"/>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lang="en-US" sz="1400">
                <a:solidFill>
                  <a:srgbClr val="464653"/>
                </a:solidFill>
                <a:latin typeface="Verdana"/>
                <a:ea typeface="Verdana"/>
                <a:cs typeface="Verdana"/>
                <a:sym typeface="Verdana"/>
              </a:rPr>
              <a:t>‹#›</a:t>
            </a:fld>
            <a:endParaRPr sz="1400">
              <a:solidFill>
                <a:srgbClr val="464653"/>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1"/>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Interleaving </a:t>
            </a:r>
            <a:endParaRPr/>
          </a:p>
        </p:txBody>
      </p:sp>
      <p:sp>
        <p:nvSpPr>
          <p:cNvPr id="367" name="Google Shape;367;p11"/>
          <p:cNvSpPr txBox="1"/>
          <p:nvPr>
            <p:ph idx="1" type="body"/>
          </p:nvPr>
        </p:nvSpPr>
        <p:spPr>
          <a:xfrm>
            <a:off x="1983229" y="1143000"/>
            <a:ext cx="8363272" cy="53103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4"/>
              <a:buNone/>
            </a:pPr>
            <a:r>
              <a:rPr b="1" lang="en-US" sz="2400">
                <a:solidFill>
                  <a:srgbClr val="0A2090"/>
                </a:solidFill>
              </a:rPr>
              <a:t>Problem</a:t>
            </a:r>
            <a:endParaRPr/>
          </a:p>
          <a:p>
            <a:pPr indent="-273050" lvl="0" marL="273050" rtl="0" algn="l">
              <a:spcBef>
                <a:spcPts val="600"/>
              </a:spcBef>
              <a:spcAft>
                <a:spcPts val="0"/>
              </a:spcAft>
              <a:buSzPts val="1748"/>
              <a:buFont typeface="Noto Sans Symbols"/>
              <a:buChar char="⮚"/>
            </a:pPr>
            <a:r>
              <a:rPr lang="en-US" sz="2300"/>
              <a:t>Errors in wireless channels occur in bursts due to fast fades</a:t>
            </a:r>
            <a:endParaRPr/>
          </a:p>
          <a:p>
            <a:pPr indent="-273050" lvl="0" marL="273050" rtl="0" algn="l">
              <a:spcBef>
                <a:spcPts val="600"/>
              </a:spcBef>
              <a:spcAft>
                <a:spcPts val="0"/>
              </a:spcAft>
              <a:buSzPts val="1748"/>
              <a:buFont typeface="Noto Sans Symbols"/>
              <a:buChar char="⮚"/>
            </a:pPr>
            <a:r>
              <a:rPr lang="en-US" sz="2300"/>
              <a:t>Error correction codes designed to combat random errors in the code words </a:t>
            </a:r>
            <a:endParaRPr/>
          </a:p>
          <a:p>
            <a:pPr indent="0" lvl="0" marL="0" rtl="0" algn="l">
              <a:spcBef>
                <a:spcPts val="600"/>
              </a:spcBef>
              <a:spcAft>
                <a:spcPts val="0"/>
              </a:spcAft>
              <a:buSzPts val="1824"/>
              <a:buNone/>
            </a:pPr>
            <a:r>
              <a:rPr b="1" lang="en-US" sz="2400">
                <a:solidFill>
                  <a:srgbClr val="0A2090"/>
                </a:solidFill>
              </a:rPr>
              <a:t>Interleaving Idea</a:t>
            </a:r>
            <a:endParaRPr/>
          </a:p>
          <a:p>
            <a:pPr indent="-273050" lvl="0" marL="273050" rtl="0" algn="l">
              <a:spcBef>
                <a:spcPts val="600"/>
              </a:spcBef>
              <a:spcAft>
                <a:spcPts val="0"/>
              </a:spcAft>
              <a:buSzPts val="1824"/>
              <a:buFont typeface="Noto Sans Symbols"/>
              <a:buChar char="❖"/>
            </a:pPr>
            <a:r>
              <a:rPr lang="en-US" sz="2400"/>
              <a:t>If the errors can be spread over many codewords they can be corrected- achieved my shuffling codewords</a:t>
            </a:r>
            <a:endParaRPr/>
          </a:p>
          <a:p>
            <a:pPr indent="-273050" lvl="0" marL="273050" rtl="0" algn="l">
              <a:spcBef>
                <a:spcPts val="600"/>
              </a:spcBef>
              <a:spcAft>
                <a:spcPts val="0"/>
              </a:spcAft>
              <a:buSzPts val="1824"/>
              <a:buFont typeface="Noto Sans Symbols"/>
              <a:buChar char="❖"/>
            </a:pPr>
            <a:r>
              <a:rPr lang="en-US" sz="2400"/>
              <a:t>makes the channel memoryless and enables coding schemes to perform in fading channels.</a:t>
            </a:r>
            <a:endParaRPr/>
          </a:p>
          <a:p>
            <a:pPr indent="-273050" lvl="0" marL="273050" rtl="0" algn="l">
              <a:spcBef>
                <a:spcPts val="600"/>
              </a:spcBef>
              <a:spcAft>
                <a:spcPts val="0"/>
              </a:spcAft>
              <a:buSzPts val="1824"/>
              <a:buFont typeface="Noto Sans Symbols"/>
              <a:buChar char="❖"/>
            </a:pPr>
            <a:r>
              <a:rPr lang="en-US" sz="2400"/>
              <a:t>the penalty is the delay in receiving information- bits have to be buffered for interleaving</a:t>
            </a:r>
            <a:endParaRPr/>
          </a:p>
          <a:p>
            <a:pPr indent="-273050" lvl="0" marL="273050" rtl="0" algn="l">
              <a:spcBef>
                <a:spcPts val="600"/>
              </a:spcBef>
              <a:spcAft>
                <a:spcPts val="0"/>
              </a:spcAft>
              <a:buSzPts val="1824"/>
              <a:buFont typeface="Noto Sans Symbols"/>
              <a:buChar char="❖"/>
            </a:pPr>
            <a:r>
              <a:rPr lang="en-US" sz="2400"/>
              <a:t>Interleaving is performed after coding – at receiver</a:t>
            </a:r>
            <a:r>
              <a:rPr lang="en-US"/>
              <a:t> </a:t>
            </a:r>
            <a:r>
              <a:rPr lang="en-US" sz="2400"/>
              <a:t>deinterleave before decoding</a:t>
            </a:r>
            <a:endParaRPr/>
          </a:p>
          <a:p>
            <a:pPr indent="-147574" lvl="0" marL="273050" rtl="0" algn="l">
              <a:spcBef>
                <a:spcPts val="600"/>
              </a:spcBef>
              <a:spcAft>
                <a:spcPts val="0"/>
              </a:spcAft>
              <a:buSzPts val="1976"/>
              <a:buNone/>
            </a:pPr>
            <a:r>
              <a:t/>
            </a:r>
            <a:endParaRPr/>
          </a:p>
        </p:txBody>
      </p:sp>
      <p:sp>
        <p:nvSpPr>
          <p:cNvPr id="368" name="Google Shape;368;p11"/>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lang="en-US" sz="1400">
                <a:solidFill>
                  <a:srgbClr val="464653"/>
                </a:solidFill>
                <a:latin typeface="Verdana"/>
                <a:ea typeface="Verdana"/>
                <a:cs typeface="Verdana"/>
                <a:sym typeface="Verdana"/>
              </a:rPr>
              <a:t>‹#›</a:t>
            </a:fld>
            <a:endParaRPr sz="1400">
              <a:solidFill>
                <a:srgbClr val="464653"/>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Interleaving </a:t>
            </a:r>
            <a:endParaRPr/>
          </a:p>
        </p:txBody>
      </p:sp>
      <p:sp>
        <p:nvSpPr>
          <p:cNvPr id="374" name="Google Shape;374;p12"/>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464653"/>
                </a:solidFill>
                <a:latin typeface="Verdana"/>
                <a:ea typeface="Verdana"/>
                <a:cs typeface="Verdana"/>
                <a:sym typeface="Verdana"/>
              </a:rPr>
              <a:t>‹#›</a:t>
            </a:fld>
            <a:endParaRPr>
              <a:solidFill>
                <a:srgbClr val="464653"/>
              </a:solidFill>
              <a:latin typeface="Verdana"/>
              <a:ea typeface="Verdana"/>
              <a:cs typeface="Verdana"/>
              <a:sym typeface="Verdana"/>
            </a:endParaRPr>
          </a:p>
        </p:txBody>
      </p:sp>
      <p:sp>
        <p:nvSpPr>
          <p:cNvPr id="375" name="Google Shape;375;p12"/>
          <p:cNvSpPr txBox="1"/>
          <p:nvPr/>
        </p:nvSpPr>
        <p:spPr>
          <a:xfrm>
            <a:off x="1847528" y="1268761"/>
            <a:ext cx="8820472" cy="489364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A block interleaver is an array with d rows and n columns.</a:t>
            </a:r>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For block interleavers designed for an (n, k) block code, codewords are read into the interleaver by rows so that each row contains an (n, k) codeword. </a:t>
            </a:r>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The interleaver contents are read out by columns into the modulator for subsequent transmission over the channel. </a:t>
            </a:r>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During transmission codeword symbols in the same</a:t>
            </a:r>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codeword are separated by d − 1 other symbols, so symbols in the same codeword experience approximately independent fading if their separation in time is greater than the channel coherence time: i.e. if</a:t>
            </a:r>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dT</a:t>
            </a:r>
            <a:r>
              <a:rPr baseline="-25000" lang="en-US" sz="2400">
                <a:solidFill>
                  <a:srgbClr val="000000"/>
                </a:solidFill>
                <a:latin typeface="Gill Sans"/>
                <a:ea typeface="Gill Sans"/>
                <a:cs typeface="Gill Sans"/>
                <a:sym typeface="Gill Sans"/>
              </a:rPr>
              <a:t>s</a:t>
            </a:r>
            <a:r>
              <a:rPr lang="en-US" sz="2400">
                <a:solidFill>
                  <a:srgbClr val="000000"/>
                </a:solidFill>
                <a:latin typeface="Gill Sans"/>
                <a:ea typeface="Gill Sans"/>
                <a:cs typeface="Gill Sans"/>
                <a:sym typeface="Gill Sans"/>
              </a:rPr>
              <a:t> &gt; T</a:t>
            </a:r>
            <a:r>
              <a:rPr baseline="-25000" lang="en-US" sz="2400">
                <a:solidFill>
                  <a:srgbClr val="000000"/>
                </a:solidFill>
                <a:latin typeface="Gill Sans"/>
                <a:ea typeface="Gill Sans"/>
                <a:cs typeface="Gill Sans"/>
                <a:sym typeface="Gill Sans"/>
              </a:rPr>
              <a:t>c</a:t>
            </a:r>
            <a:r>
              <a:rPr lang="en-US" sz="2400">
                <a:solidFill>
                  <a:srgbClr val="000000"/>
                </a:solidFill>
                <a:latin typeface="Gill Sans"/>
                <a:ea typeface="Gill Sans"/>
                <a:cs typeface="Gill Sans"/>
                <a:sym typeface="Gill Sans"/>
              </a:rPr>
              <a:t> ≈ 1/B</a:t>
            </a:r>
            <a:r>
              <a:rPr baseline="-25000" lang="en-US" sz="2400">
                <a:solidFill>
                  <a:srgbClr val="000000"/>
                </a:solidFill>
                <a:latin typeface="Gill Sans"/>
                <a:ea typeface="Gill Sans"/>
                <a:cs typeface="Gill Sans"/>
                <a:sym typeface="Gill Sans"/>
              </a:rPr>
              <a:t>d</a:t>
            </a:r>
            <a:r>
              <a:rPr lang="en-US" sz="2400">
                <a:solidFill>
                  <a:srgbClr val="000000"/>
                </a:solidFill>
                <a:latin typeface="Gill Sans"/>
                <a:ea typeface="Gill Sans"/>
                <a:cs typeface="Gill Sans"/>
                <a:sym typeface="Gill Sans"/>
              </a:rPr>
              <a:t>, where T</a:t>
            </a:r>
            <a:r>
              <a:rPr baseline="-25000" lang="en-US" sz="2400">
                <a:solidFill>
                  <a:srgbClr val="000000"/>
                </a:solidFill>
                <a:latin typeface="Gill Sans"/>
                <a:ea typeface="Gill Sans"/>
                <a:cs typeface="Gill Sans"/>
                <a:sym typeface="Gill Sans"/>
              </a:rPr>
              <a:t>s</a:t>
            </a:r>
            <a:r>
              <a:rPr lang="en-US" sz="2400">
                <a:solidFill>
                  <a:srgbClr val="000000"/>
                </a:solidFill>
                <a:latin typeface="Gill Sans"/>
                <a:ea typeface="Gill Sans"/>
                <a:cs typeface="Gill Sans"/>
                <a:sym typeface="Gill Sans"/>
              </a:rPr>
              <a:t> is the codeword symbol duration, T</a:t>
            </a:r>
            <a:r>
              <a:rPr baseline="-25000" lang="en-US" sz="2400">
                <a:solidFill>
                  <a:srgbClr val="000000"/>
                </a:solidFill>
                <a:latin typeface="Gill Sans"/>
                <a:ea typeface="Gill Sans"/>
                <a:cs typeface="Gill Sans"/>
                <a:sym typeface="Gill Sans"/>
              </a:rPr>
              <a:t>c</a:t>
            </a:r>
            <a:r>
              <a:rPr lang="en-US" sz="2400">
                <a:solidFill>
                  <a:srgbClr val="000000"/>
                </a:solidFill>
                <a:latin typeface="Gill Sans"/>
                <a:ea typeface="Gill Sans"/>
                <a:cs typeface="Gill Sans"/>
                <a:sym typeface="Gill Sans"/>
              </a:rPr>
              <a:t> is the channel coherence time, and B</a:t>
            </a:r>
            <a:r>
              <a:rPr baseline="-25000" lang="en-US" sz="2400">
                <a:solidFill>
                  <a:srgbClr val="000000"/>
                </a:solidFill>
                <a:latin typeface="Gill Sans"/>
                <a:ea typeface="Gill Sans"/>
                <a:cs typeface="Gill Sans"/>
                <a:sym typeface="Gill Sans"/>
              </a:rPr>
              <a:t>d</a:t>
            </a:r>
            <a:r>
              <a:rPr lang="en-US" sz="2400">
                <a:solidFill>
                  <a:srgbClr val="000000"/>
                </a:solidFill>
                <a:latin typeface="Gill Sans"/>
                <a:ea typeface="Gill Sans"/>
                <a:cs typeface="Gill Sans"/>
                <a:sym typeface="Gill Sans"/>
              </a:rPr>
              <a:t> is the channel Doppler. </a:t>
            </a:r>
            <a:endParaRPr sz="2400">
              <a:solidFill>
                <a:srgbClr val="000000"/>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Interleaving </a:t>
            </a:r>
            <a:endParaRPr/>
          </a:p>
        </p:txBody>
      </p:sp>
      <p:sp>
        <p:nvSpPr>
          <p:cNvPr id="381" name="Google Shape;381;p13"/>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464653"/>
                </a:solidFill>
                <a:latin typeface="Verdana"/>
                <a:ea typeface="Verdana"/>
                <a:cs typeface="Verdana"/>
                <a:sym typeface="Verdana"/>
              </a:rPr>
              <a:t>‹#›</a:t>
            </a:fld>
            <a:endParaRPr>
              <a:solidFill>
                <a:srgbClr val="464653"/>
              </a:solidFill>
              <a:latin typeface="Verdana"/>
              <a:ea typeface="Verdana"/>
              <a:cs typeface="Verdana"/>
              <a:sym typeface="Verdana"/>
            </a:endParaRPr>
          </a:p>
        </p:txBody>
      </p:sp>
      <p:sp>
        <p:nvSpPr>
          <p:cNvPr id="382" name="Google Shape;382;p13"/>
          <p:cNvSpPr txBox="1"/>
          <p:nvPr/>
        </p:nvSpPr>
        <p:spPr>
          <a:xfrm>
            <a:off x="1981201" y="1340768"/>
            <a:ext cx="8562255"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An interleaver is called a </a:t>
            </a:r>
            <a:r>
              <a:rPr lang="en-US" sz="2400">
                <a:solidFill>
                  <a:srgbClr val="0070C0"/>
                </a:solidFill>
                <a:latin typeface="Gill Sans"/>
                <a:ea typeface="Gill Sans"/>
                <a:cs typeface="Gill Sans"/>
                <a:sym typeface="Gill Sans"/>
              </a:rPr>
              <a:t>deep interleaver,  </a:t>
            </a:r>
            <a:r>
              <a:rPr lang="en-US" sz="2400">
                <a:solidFill>
                  <a:srgbClr val="000000"/>
                </a:solidFill>
                <a:latin typeface="Gill Sans"/>
                <a:ea typeface="Gill Sans"/>
                <a:cs typeface="Gill Sans"/>
                <a:sym typeface="Gill Sans"/>
              </a:rPr>
              <a:t>if the condition dT</a:t>
            </a:r>
            <a:r>
              <a:rPr baseline="-25000" lang="en-US" sz="2400">
                <a:solidFill>
                  <a:srgbClr val="000000"/>
                </a:solidFill>
                <a:latin typeface="Gill Sans"/>
                <a:ea typeface="Gill Sans"/>
                <a:cs typeface="Gill Sans"/>
                <a:sym typeface="Gill Sans"/>
              </a:rPr>
              <a:t>s</a:t>
            </a:r>
            <a:r>
              <a:rPr lang="en-US" sz="2400">
                <a:solidFill>
                  <a:srgbClr val="000000"/>
                </a:solidFill>
                <a:latin typeface="Gill Sans"/>
                <a:ea typeface="Gill Sans"/>
                <a:cs typeface="Gill Sans"/>
                <a:sym typeface="Gill Sans"/>
              </a:rPr>
              <a:t> &gt; T</a:t>
            </a:r>
            <a:r>
              <a:rPr baseline="-25000" lang="en-US" sz="2400">
                <a:solidFill>
                  <a:srgbClr val="000000"/>
                </a:solidFill>
                <a:latin typeface="Gill Sans"/>
                <a:ea typeface="Gill Sans"/>
                <a:cs typeface="Gill Sans"/>
                <a:sym typeface="Gill Sans"/>
              </a:rPr>
              <a:t>c</a:t>
            </a:r>
            <a:r>
              <a:rPr lang="en-US" sz="2400">
                <a:solidFill>
                  <a:srgbClr val="000000"/>
                </a:solidFill>
                <a:latin typeface="Gill Sans"/>
                <a:ea typeface="Gill Sans"/>
                <a:cs typeface="Gill Sans"/>
                <a:sym typeface="Gill Sans"/>
              </a:rPr>
              <a:t> is satisfied.</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The deinterleaver is an array identical to the interleaver. </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Bits are read into the deinterleaver from the demodulator by column so that each row of the deinterleaver contains a codeword (whose bits have been corrupted by the channel.) </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The deinterleaver output is read into the decoder by rows, i.e. one codeword at a time.</a:t>
            </a:r>
            <a:endParaRPr sz="2400">
              <a:solidFill>
                <a:srgbClr val="000000"/>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Interleaving </a:t>
            </a:r>
            <a:endParaRPr/>
          </a:p>
        </p:txBody>
      </p:sp>
      <p:sp>
        <p:nvSpPr>
          <p:cNvPr id="389" name="Google Shape;389;p14"/>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lang="en-US" sz="1400">
                <a:solidFill>
                  <a:srgbClr val="464653"/>
                </a:solidFill>
                <a:latin typeface="Verdana"/>
                <a:ea typeface="Verdana"/>
                <a:cs typeface="Verdana"/>
                <a:sym typeface="Verdana"/>
              </a:rPr>
              <a:t>‹#›</a:t>
            </a:fld>
            <a:endParaRPr sz="1400">
              <a:solidFill>
                <a:srgbClr val="464653"/>
              </a:solidFill>
              <a:latin typeface="Verdana"/>
              <a:ea typeface="Verdana"/>
              <a:cs typeface="Verdana"/>
              <a:sym typeface="Verdana"/>
            </a:endParaRPr>
          </a:p>
        </p:txBody>
      </p:sp>
      <p:pic>
        <p:nvPicPr>
          <p:cNvPr id="390" name="Google Shape;390;p14"/>
          <p:cNvPicPr preferRelativeResize="0"/>
          <p:nvPr/>
        </p:nvPicPr>
        <p:blipFill rotWithShape="1">
          <a:blip r:embed="rId3">
            <a:alphaModFix/>
          </a:blip>
          <a:srcRect b="0" l="0" r="0" t="0"/>
          <a:stretch/>
        </p:blipFill>
        <p:spPr>
          <a:xfrm>
            <a:off x="3791744" y="3333284"/>
            <a:ext cx="4797848" cy="3299946"/>
          </a:xfrm>
          <a:prstGeom prst="rect">
            <a:avLst/>
          </a:prstGeom>
          <a:noFill/>
          <a:ln>
            <a:noFill/>
          </a:ln>
        </p:spPr>
      </p:pic>
      <p:pic>
        <p:nvPicPr>
          <p:cNvPr id="391" name="Google Shape;391;p14"/>
          <p:cNvPicPr preferRelativeResize="0"/>
          <p:nvPr/>
        </p:nvPicPr>
        <p:blipFill rotWithShape="1">
          <a:blip r:embed="rId4">
            <a:alphaModFix/>
          </a:blip>
          <a:srcRect b="0" l="0" r="0" t="0"/>
          <a:stretch/>
        </p:blipFill>
        <p:spPr>
          <a:xfrm>
            <a:off x="2328235" y="1251458"/>
            <a:ext cx="7535530" cy="20982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Interleaving </a:t>
            </a:r>
            <a:endParaRPr/>
          </a:p>
        </p:txBody>
      </p:sp>
      <p:pic>
        <p:nvPicPr>
          <p:cNvPr id="397" name="Google Shape;397;p15"/>
          <p:cNvPicPr preferRelativeResize="0"/>
          <p:nvPr>
            <p:ph idx="1" type="body"/>
          </p:nvPr>
        </p:nvPicPr>
        <p:blipFill rotWithShape="1">
          <a:blip r:embed="rId3">
            <a:alphaModFix/>
          </a:blip>
          <a:srcRect b="0" l="0" r="0" t="0"/>
          <a:stretch/>
        </p:blipFill>
        <p:spPr>
          <a:xfrm>
            <a:off x="1703512" y="1628800"/>
            <a:ext cx="8225182" cy="4477336"/>
          </a:xfrm>
          <a:prstGeom prst="rect">
            <a:avLst/>
          </a:prstGeom>
          <a:noFill/>
          <a:ln>
            <a:noFill/>
          </a:ln>
        </p:spPr>
      </p:pic>
      <p:sp>
        <p:nvSpPr>
          <p:cNvPr id="398" name="Google Shape;398;p15"/>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464653"/>
                </a:solidFill>
                <a:latin typeface="Verdana"/>
                <a:ea typeface="Verdana"/>
                <a:cs typeface="Verdana"/>
                <a:sym typeface="Verdana"/>
              </a:rPr>
              <a:t>‹#›</a:t>
            </a:fld>
            <a:endParaRPr>
              <a:solidFill>
                <a:srgbClr val="464653"/>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Self Test</a:t>
            </a:r>
            <a:endParaRPr/>
          </a:p>
        </p:txBody>
      </p:sp>
      <p:sp>
        <p:nvSpPr>
          <p:cNvPr id="405" name="Google Shape;405;p16"/>
          <p:cNvSpPr txBox="1"/>
          <p:nvPr>
            <p:ph idx="1" type="body"/>
          </p:nvPr>
        </p:nvSpPr>
        <p:spPr>
          <a:xfrm>
            <a:off x="1983229" y="1143000"/>
            <a:ext cx="8363272" cy="5310336"/>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72"/>
              <a:buFont typeface="Noto Sans Symbols"/>
              <a:buChar char="✔"/>
            </a:pPr>
            <a:r>
              <a:rPr lang="en-US" sz="2200"/>
              <a:t>Frequency diversity is implemented by transmitting information on more than one ___________</a:t>
            </a:r>
            <a:endParaRPr/>
          </a:p>
          <a:p>
            <a:pPr indent="0" lvl="0" marL="0" rtl="0" algn="l">
              <a:spcBef>
                <a:spcPts val="600"/>
              </a:spcBef>
              <a:spcAft>
                <a:spcPts val="0"/>
              </a:spcAft>
              <a:buSzPts val="1672"/>
              <a:buNone/>
            </a:pPr>
            <a:r>
              <a:rPr lang="en-US" sz="2200"/>
              <a:t>	</a:t>
            </a:r>
            <a:r>
              <a:rPr lang="en-US" sz="2200">
                <a:solidFill>
                  <a:srgbClr val="0070C0"/>
                </a:solidFill>
              </a:rPr>
              <a:t>a) Carrier frequency</a:t>
            </a:r>
            <a:r>
              <a:rPr lang="en-US" sz="2200"/>
              <a:t>		b) Amplitude</a:t>
            </a:r>
            <a:endParaRPr/>
          </a:p>
          <a:p>
            <a:pPr indent="0" lvl="0" marL="0" rtl="0" algn="l">
              <a:spcBef>
                <a:spcPts val="600"/>
              </a:spcBef>
              <a:spcAft>
                <a:spcPts val="0"/>
              </a:spcAft>
              <a:buSzPts val="1672"/>
              <a:buNone/>
            </a:pPr>
            <a:r>
              <a:rPr lang="en-US" sz="2200"/>
              <a:t>	c) Phase			d) Modulation scheme</a:t>
            </a:r>
            <a:endParaRPr/>
          </a:p>
          <a:p>
            <a:pPr indent="-273050" lvl="0" marL="273050" rtl="0" algn="l">
              <a:spcBef>
                <a:spcPts val="600"/>
              </a:spcBef>
              <a:spcAft>
                <a:spcPts val="0"/>
              </a:spcAft>
              <a:buSzPts val="1672"/>
              <a:buFont typeface="Noto Sans Symbols"/>
              <a:buChar char="✔"/>
            </a:pPr>
            <a:r>
              <a:rPr lang="en-US" sz="2200"/>
              <a:t>Frequency diversity uses ________ as a diversity element.</a:t>
            </a:r>
            <a:endParaRPr/>
          </a:p>
          <a:p>
            <a:pPr indent="0" lvl="0" marL="0" rtl="0" algn="l">
              <a:spcBef>
                <a:spcPts val="600"/>
              </a:spcBef>
              <a:spcAft>
                <a:spcPts val="0"/>
              </a:spcAft>
              <a:buSzPts val="1672"/>
              <a:buNone/>
            </a:pPr>
            <a:r>
              <a:rPr lang="en-US" sz="2200"/>
              <a:t>	a) Correlation coefficient	b) Coherence time</a:t>
            </a:r>
            <a:endParaRPr/>
          </a:p>
          <a:p>
            <a:pPr indent="0" lvl="0" marL="0" rtl="0" algn="l">
              <a:spcBef>
                <a:spcPts val="600"/>
              </a:spcBef>
              <a:spcAft>
                <a:spcPts val="0"/>
              </a:spcAft>
              <a:buSzPts val="1672"/>
              <a:buNone/>
            </a:pPr>
            <a:r>
              <a:rPr lang="en-US" sz="2200"/>
              <a:t>	</a:t>
            </a:r>
            <a:r>
              <a:rPr lang="en-US" sz="2200">
                <a:solidFill>
                  <a:srgbClr val="0070C0"/>
                </a:solidFill>
              </a:rPr>
              <a:t>c) Coherence bandwidth</a:t>
            </a:r>
            <a:r>
              <a:rPr lang="en-US" sz="2200"/>
              <a:t>	d) SNR</a:t>
            </a:r>
            <a:endParaRPr/>
          </a:p>
          <a:p>
            <a:pPr indent="-273050" lvl="0" marL="273050" rtl="0" algn="l">
              <a:spcBef>
                <a:spcPts val="600"/>
              </a:spcBef>
              <a:spcAft>
                <a:spcPts val="0"/>
              </a:spcAft>
              <a:buSzPts val="1672"/>
              <a:buFont typeface="Noto Sans Symbols"/>
              <a:buChar char="✔"/>
            </a:pPr>
            <a:r>
              <a:rPr lang="en-US" sz="2200"/>
              <a:t>Frequency diversity is good for low traffic conditions.</a:t>
            </a:r>
            <a:endParaRPr/>
          </a:p>
          <a:p>
            <a:pPr indent="0" lvl="0" marL="0" rtl="0" algn="l">
              <a:spcBef>
                <a:spcPts val="600"/>
              </a:spcBef>
              <a:spcAft>
                <a:spcPts val="0"/>
              </a:spcAft>
              <a:buSzPts val="1672"/>
              <a:buNone/>
            </a:pPr>
            <a:r>
              <a:rPr lang="en-US" sz="2200"/>
              <a:t>	a) True				</a:t>
            </a:r>
            <a:r>
              <a:rPr lang="en-US" sz="2200">
                <a:solidFill>
                  <a:srgbClr val="0070C0"/>
                </a:solidFill>
              </a:rPr>
              <a:t>b) False</a:t>
            </a:r>
            <a:endParaRPr/>
          </a:p>
          <a:p>
            <a:pPr indent="-273050" lvl="0" marL="273050" rtl="0" algn="l">
              <a:spcBef>
                <a:spcPts val="600"/>
              </a:spcBef>
              <a:spcAft>
                <a:spcPts val="0"/>
              </a:spcAft>
              <a:buSzPts val="1672"/>
              <a:buFont typeface="Noto Sans Symbols"/>
              <a:buChar char="✔"/>
            </a:pPr>
            <a:r>
              <a:rPr lang="en-US" sz="2200"/>
              <a:t>Time diversity repeatedly transmits information at time spacings that exceed ___________</a:t>
            </a:r>
            <a:endParaRPr/>
          </a:p>
          <a:p>
            <a:pPr indent="0" lvl="0" marL="0" rtl="0" algn="l">
              <a:spcBef>
                <a:spcPts val="600"/>
              </a:spcBef>
              <a:spcAft>
                <a:spcPts val="0"/>
              </a:spcAft>
              <a:buSzPts val="1672"/>
              <a:buNone/>
            </a:pPr>
            <a:r>
              <a:rPr lang="en-US" sz="2200"/>
              <a:t>	a) Coherence bandwidth	b) Dwell time</a:t>
            </a:r>
            <a:endParaRPr/>
          </a:p>
          <a:p>
            <a:pPr indent="0" lvl="0" marL="0" rtl="0" algn="l">
              <a:spcBef>
                <a:spcPts val="600"/>
              </a:spcBef>
              <a:spcAft>
                <a:spcPts val="0"/>
              </a:spcAft>
              <a:buSzPts val="1672"/>
              <a:buNone/>
            </a:pPr>
            <a:r>
              <a:rPr lang="en-US" sz="2200"/>
              <a:t>	c) Run time			</a:t>
            </a:r>
            <a:r>
              <a:rPr lang="en-US" sz="2200">
                <a:solidFill>
                  <a:srgbClr val="0070C0"/>
                </a:solidFill>
              </a:rPr>
              <a:t>d) Coherence time</a:t>
            </a:r>
            <a:endParaRPr sz="2200">
              <a:solidFill>
                <a:srgbClr val="0070C0"/>
              </a:solidFill>
            </a:endParaRPr>
          </a:p>
        </p:txBody>
      </p:sp>
      <p:sp>
        <p:nvSpPr>
          <p:cNvPr id="406" name="Google Shape;406;p16"/>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lang="en-US" sz="1400">
                <a:solidFill>
                  <a:srgbClr val="464653"/>
                </a:solidFill>
                <a:latin typeface="Verdana"/>
                <a:ea typeface="Verdana"/>
                <a:cs typeface="Verdana"/>
                <a:sym typeface="Verdana"/>
              </a:rPr>
              <a:t>‹#›</a:t>
            </a:fld>
            <a:endParaRPr sz="1400">
              <a:solidFill>
                <a:srgbClr val="464653"/>
              </a:solidFill>
              <a:latin typeface="Verdana"/>
              <a:ea typeface="Verdana"/>
              <a:cs typeface="Verdana"/>
              <a:sym typeface="Verdana"/>
            </a:endParaRPr>
          </a:p>
        </p:txBody>
      </p:sp>
      <p:pic>
        <p:nvPicPr>
          <p:cNvPr descr="SRM Logo - Srm logo png 7 » PNG Image" id="407" name="Google Shape;407;p16"/>
          <p:cNvPicPr preferRelativeResize="0"/>
          <p:nvPr/>
        </p:nvPicPr>
        <p:blipFill rotWithShape="1">
          <a:blip r:embed="rId3">
            <a:alphaModFix/>
          </a:blip>
          <a:srcRect b="0" l="0" r="0" t="0"/>
          <a:stretch/>
        </p:blipFill>
        <p:spPr>
          <a:xfrm>
            <a:off x="1594988" y="43942"/>
            <a:ext cx="1083967" cy="3659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Self Test</a:t>
            </a:r>
            <a:endParaRPr/>
          </a:p>
        </p:txBody>
      </p:sp>
      <p:sp>
        <p:nvSpPr>
          <p:cNvPr id="414" name="Google Shape;414;p17"/>
          <p:cNvSpPr txBox="1"/>
          <p:nvPr>
            <p:ph idx="1" type="body"/>
          </p:nvPr>
        </p:nvSpPr>
        <p:spPr>
          <a:xfrm>
            <a:off x="1983229" y="1143000"/>
            <a:ext cx="8363272" cy="5310336"/>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72"/>
              <a:buFont typeface="Noto Sans Symbols"/>
              <a:buChar char="✔"/>
            </a:pPr>
            <a:r>
              <a:rPr lang="en-US" sz="2200"/>
              <a:t>RAKE receiver is used for _______ technique.</a:t>
            </a:r>
            <a:endParaRPr/>
          </a:p>
          <a:p>
            <a:pPr indent="0" lvl="0" marL="0" rtl="0" algn="l">
              <a:spcBef>
                <a:spcPts val="600"/>
              </a:spcBef>
              <a:spcAft>
                <a:spcPts val="0"/>
              </a:spcAft>
              <a:buSzPts val="1672"/>
              <a:buNone/>
            </a:pPr>
            <a:r>
              <a:rPr lang="en-US" sz="2200"/>
              <a:t>	</a:t>
            </a:r>
            <a:r>
              <a:rPr lang="en-US" sz="2200">
                <a:solidFill>
                  <a:srgbClr val="0070C0"/>
                </a:solidFill>
              </a:rPr>
              <a:t>a) CDMA</a:t>
            </a:r>
            <a:r>
              <a:rPr lang="en-US" sz="2200"/>
              <a:t>			b) TDMA</a:t>
            </a:r>
            <a:endParaRPr/>
          </a:p>
          <a:p>
            <a:pPr indent="0" lvl="0" marL="0" rtl="0" algn="l">
              <a:spcBef>
                <a:spcPts val="600"/>
              </a:spcBef>
              <a:spcAft>
                <a:spcPts val="0"/>
              </a:spcAft>
              <a:buSzPts val="1672"/>
              <a:buNone/>
            </a:pPr>
            <a:r>
              <a:rPr lang="en-US" sz="2200"/>
              <a:t>	c) FDMA			d) OFDMA </a:t>
            </a:r>
            <a:endParaRPr/>
          </a:p>
          <a:p>
            <a:pPr indent="-273050" lvl="0" marL="273050" rtl="0" algn="l">
              <a:spcBef>
                <a:spcPts val="600"/>
              </a:spcBef>
              <a:spcAft>
                <a:spcPts val="0"/>
              </a:spcAft>
              <a:buSzPts val="1672"/>
              <a:buFont typeface="Noto Sans Symbols"/>
              <a:buChar char="✔"/>
            </a:pPr>
            <a:r>
              <a:rPr lang="en-US" sz="2200"/>
              <a:t>RAKE receiver uses __________</a:t>
            </a:r>
            <a:endParaRPr/>
          </a:p>
          <a:p>
            <a:pPr indent="0" lvl="0" marL="0" rtl="0" algn="l">
              <a:spcBef>
                <a:spcPts val="600"/>
              </a:spcBef>
              <a:spcAft>
                <a:spcPts val="0"/>
              </a:spcAft>
              <a:buSzPts val="1672"/>
              <a:buNone/>
            </a:pPr>
            <a:r>
              <a:rPr lang="en-US" sz="2200"/>
              <a:t>	a) Equalization			b) Channel coding</a:t>
            </a:r>
            <a:endParaRPr/>
          </a:p>
          <a:p>
            <a:pPr indent="0" lvl="0" marL="0" rtl="0" algn="l">
              <a:spcBef>
                <a:spcPts val="600"/>
              </a:spcBef>
              <a:spcAft>
                <a:spcPts val="0"/>
              </a:spcAft>
              <a:buSzPts val="1672"/>
              <a:buNone/>
            </a:pPr>
            <a:r>
              <a:rPr lang="en-US" sz="2200"/>
              <a:t>	</a:t>
            </a:r>
            <a:r>
              <a:rPr lang="en-US" sz="2200">
                <a:solidFill>
                  <a:srgbClr val="0070C0"/>
                </a:solidFill>
              </a:rPr>
              <a:t>c) Diversity	</a:t>
            </a:r>
            <a:r>
              <a:rPr lang="en-US" sz="2200"/>
              <a:t>		d) Encryption</a:t>
            </a:r>
            <a:endParaRPr/>
          </a:p>
          <a:p>
            <a:pPr indent="-273050" lvl="0" marL="273050" rtl="0" algn="l">
              <a:spcBef>
                <a:spcPts val="600"/>
              </a:spcBef>
              <a:spcAft>
                <a:spcPts val="0"/>
              </a:spcAft>
              <a:buSzPts val="1672"/>
              <a:buFont typeface="Noto Sans Symbols"/>
              <a:buChar char="✔"/>
            </a:pPr>
            <a:r>
              <a:rPr lang="en-US" sz="2200"/>
              <a:t>In a RAKE receiver, if the output from one correlator is corrupted by fading, all the other correlator’s output are also corrupted..</a:t>
            </a:r>
            <a:endParaRPr/>
          </a:p>
          <a:p>
            <a:pPr indent="0" lvl="0" marL="0" rtl="0" algn="l">
              <a:spcBef>
                <a:spcPts val="600"/>
              </a:spcBef>
              <a:spcAft>
                <a:spcPts val="0"/>
              </a:spcAft>
              <a:buSzPts val="1672"/>
              <a:buNone/>
            </a:pPr>
            <a:r>
              <a:rPr lang="en-US" sz="2200"/>
              <a:t>	a) True				</a:t>
            </a:r>
            <a:r>
              <a:rPr lang="en-US" sz="2200">
                <a:solidFill>
                  <a:srgbClr val="0070C0"/>
                </a:solidFill>
              </a:rPr>
              <a:t>b) False</a:t>
            </a:r>
            <a:endParaRPr/>
          </a:p>
          <a:p>
            <a:pPr indent="-273050" lvl="0" marL="273050" rtl="0" algn="l">
              <a:spcBef>
                <a:spcPts val="600"/>
              </a:spcBef>
              <a:spcAft>
                <a:spcPts val="0"/>
              </a:spcAft>
              <a:buSzPts val="1672"/>
              <a:buFont typeface="Noto Sans Symbols"/>
              <a:buChar char="✔"/>
            </a:pPr>
            <a:r>
              <a:rPr lang="en-US" sz="2200"/>
              <a:t> Interleaving is used to obtain ___________ diversity.</a:t>
            </a:r>
            <a:endParaRPr/>
          </a:p>
          <a:p>
            <a:pPr indent="0" lvl="0" marL="0" rtl="0" algn="l">
              <a:spcBef>
                <a:spcPts val="600"/>
              </a:spcBef>
              <a:spcAft>
                <a:spcPts val="0"/>
              </a:spcAft>
              <a:buSzPts val="1672"/>
              <a:buNone/>
            </a:pPr>
            <a:r>
              <a:rPr lang="en-US" sz="2200"/>
              <a:t>	</a:t>
            </a:r>
            <a:r>
              <a:rPr lang="en-US" sz="2200">
                <a:solidFill>
                  <a:srgbClr val="0070C0"/>
                </a:solidFill>
              </a:rPr>
              <a:t>a) Time	</a:t>
            </a:r>
            <a:r>
              <a:rPr lang="en-US" sz="2200"/>
              <a:t>			b) Frequency</a:t>
            </a:r>
            <a:endParaRPr/>
          </a:p>
          <a:p>
            <a:pPr indent="0" lvl="0" marL="0" rtl="0" algn="l">
              <a:spcBef>
                <a:spcPts val="600"/>
              </a:spcBef>
              <a:spcAft>
                <a:spcPts val="0"/>
              </a:spcAft>
              <a:buSzPts val="1672"/>
              <a:buNone/>
            </a:pPr>
            <a:r>
              <a:rPr lang="en-US" sz="2200"/>
              <a:t>	c) Polarization			d) Antenna</a:t>
            </a:r>
            <a:endParaRPr/>
          </a:p>
          <a:p>
            <a:pPr indent="0" lvl="0" marL="0" rtl="0" algn="l">
              <a:spcBef>
                <a:spcPts val="600"/>
              </a:spcBef>
              <a:spcAft>
                <a:spcPts val="0"/>
              </a:spcAft>
              <a:buSzPts val="1672"/>
              <a:buNone/>
            </a:pPr>
            <a:r>
              <a:t/>
            </a:r>
            <a:endParaRPr sz="2200">
              <a:solidFill>
                <a:srgbClr val="0070C0"/>
              </a:solidFill>
            </a:endParaRPr>
          </a:p>
        </p:txBody>
      </p:sp>
      <p:sp>
        <p:nvSpPr>
          <p:cNvPr id="415" name="Google Shape;415;p17"/>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lang="en-US" sz="1400">
                <a:solidFill>
                  <a:srgbClr val="464653"/>
                </a:solidFill>
                <a:latin typeface="Verdana"/>
                <a:ea typeface="Verdana"/>
                <a:cs typeface="Verdana"/>
                <a:sym typeface="Verdana"/>
              </a:rPr>
              <a:t>‹#›</a:t>
            </a:fld>
            <a:endParaRPr sz="1400">
              <a:solidFill>
                <a:srgbClr val="464653"/>
              </a:solidFill>
              <a:latin typeface="Verdana"/>
              <a:ea typeface="Verdana"/>
              <a:cs typeface="Verdana"/>
              <a:sym typeface="Verdana"/>
            </a:endParaRPr>
          </a:p>
        </p:txBody>
      </p:sp>
      <p:pic>
        <p:nvPicPr>
          <p:cNvPr descr="SRM Logo - Srm logo png 7 » PNG Image" id="416" name="Google Shape;416;p17"/>
          <p:cNvPicPr preferRelativeResize="0"/>
          <p:nvPr/>
        </p:nvPicPr>
        <p:blipFill rotWithShape="1">
          <a:blip r:embed="rId3">
            <a:alphaModFix/>
          </a:blip>
          <a:srcRect b="0" l="0" r="0" t="0"/>
          <a:stretch/>
        </p:blipFill>
        <p:spPr>
          <a:xfrm>
            <a:off x="1594988" y="43942"/>
            <a:ext cx="1083967" cy="3659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8"/>
          <p:cNvSpPr txBox="1"/>
          <p:nvPr>
            <p:ph idx="1" type="body"/>
          </p:nvPr>
        </p:nvSpPr>
        <p:spPr>
          <a:xfrm>
            <a:off x="429797" y="739066"/>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332F6"/>
              </a:buClr>
              <a:buSzPts val="2400"/>
              <a:buNone/>
            </a:pPr>
            <a:r>
              <a:rPr lang="en-US" sz="2400">
                <a:solidFill>
                  <a:srgbClr val="7332F6"/>
                </a:solidFill>
                <a:latin typeface="Gill Sans"/>
                <a:ea typeface="Gill Sans"/>
                <a:cs typeface="Gill Sans"/>
                <a:sym typeface="Gill Sans"/>
              </a:rPr>
              <a:t>Introduction</a:t>
            </a:r>
            <a:r>
              <a:rPr lang="en-US" sz="2400">
                <a:solidFill>
                  <a:srgbClr val="7332F6"/>
                </a:solidFill>
                <a:latin typeface="Times New Roman"/>
                <a:ea typeface="Times New Roman"/>
                <a:cs typeface="Times New Roman"/>
                <a:sym typeface="Times New Roman"/>
              </a:rPr>
              <a:t> </a:t>
            </a:r>
            <a:endParaRPr/>
          </a:p>
        </p:txBody>
      </p:sp>
      <p:sp>
        <p:nvSpPr>
          <p:cNvPr id="422" name="Google Shape;4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423" name="Google Shape;423;p18"/>
          <p:cNvSpPr txBox="1"/>
          <p:nvPr>
            <p:ph idx="2" type="body"/>
          </p:nvPr>
        </p:nvSpPr>
        <p:spPr>
          <a:xfrm>
            <a:off x="194447" y="1278384"/>
            <a:ext cx="10782299" cy="531106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growing demand for wireless communication makes it important to determine the capacity limits of these channels.</a:t>
            </a:r>
            <a:endParaRPr/>
          </a:p>
          <a:p>
            <a:pPr indent="-228600" lvl="0" marL="228600" rtl="0" algn="just">
              <a:lnSpc>
                <a:spcPct val="90000"/>
              </a:lnSpc>
              <a:spcBef>
                <a:spcPts val="1000"/>
              </a:spcBef>
              <a:spcAft>
                <a:spcPts val="0"/>
              </a:spcAft>
              <a:buClr>
                <a:schemeClr val="dk1"/>
              </a:buClr>
              <a:buSzPts val="2800"/>
              <a:buChar char="•"/>
            </a:pPr>
            <a:r>
              <a:rPr lang="en-US"/>
              <a:t> These capacity limits dictate the maximum data rates that can be achieved without any constraints on delay or complexity of the encoder and decoder. </a:t>
            </a:r>
            <a:endParaRPr/>
          </a:p>
          <a:p>
            <a:pPr indent="-228600" lvl="0" marL="228600" rtl="0" algn="just">
              <a:lnSpc>
                <a:spcPct val="90000"/>
              </a:lnSpc>
              <a:spcBef>
                <a:spcPts val="1000"/>
              </a:spcBef>
              <a:spcAft>
                <a:spcPts val="0"/>
              </a:spcAft>
              <a:buClr>
                <a:schemeClr val="dk1"/>
              </a:buClr>
              <a:buSzPts val="2800"/>
              <a:buChar char="•"/>
            </a:pPr>
            <a:r>
              <a:rPr lang="en-US"/>
              <a:t>Channel capacity was pioneered by Claude Shannon in the late 1940s, where he developed a mathematical theory of communication based on the notion of mutual information between the input and output of a channel . </a:t>
            </a:r>
            <a:endParaRPr/>
          </a:p>
          <a:p>
            <a:pPr indent="-228600" lvl="0" marL="228600" rtl="0" algn="just">
              <a:lnSpc>
                <a:spcPct val="90000"/>
              </a:lnSpc>
              <a:spcBef>
                <a:spcPts val="1000"/>
              </a:spcBef>
              <a:spcAft>
                <a:spcPts val="0"/>
              </a:spcAft>
              <a:buClr>
                <a:schemeClr val="dk1"/>
              </a:buClr>
              <a:buSzPts val="2800"/>
              <a:buChar char="•"/>
            </a:pPr>
            <a:r>
              <a:rPr lang="en-US"/>
              <a:t>Shannon defined capacity as the mutual information maximized over all possible input distributions.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24" name="Google Shape;424;p18"/>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lang="en-US" sz="3600">
                <a:latin typeface="Gill Sans"/>
                <a:ea typeface="Gill Sans"/>
                <a:cs typeface="Gill Sans"/>
                <a:sym typeface="Gill Sans"/>
              </a:rPr>
              <a:t> Capacity of  Wireless Channel </a:t>
            </a:r>
            <a:endParaRPr sz="2800">
              <a:latin typeface="Gill Sans"/>
              <a:ea typeface="Gill Sans"/>
              <a:cs typeface="Gill Sans"/>
              <a:sym typeface="Gill Sans"/>
            </a:endParaRPr>
          </a:p>
        </p:txBody>
      </p:sp>
      <p:pic>
        <p:nvPicPr>
          <p:cNvPr descr="SRM Logo - Srm logo png 7 » PNG Image" id="425" name="Google Shape;425;p18"/>
          <p:cNvPicPr preferRelativeResize="0"/>
          <p:nvPr/>
        </p:nvPicPr>
        <p:blipFill rotWithShape="1">
          <a:blip r:embed="rId3">
            <a:alphaModFix/>
          </a:blip>
          <a:srcRect b="0" l="0" r="0" t="0"/>
          <a:stretch/>
        </p:blipFill>
        <p:spPr>
          <a:xfrm>
            <a:off x="10549912" y="136525"/>
            <a:ext cx="1083967" cy="3659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9"/>
          <p:cNvSpPr txBox="1"/>
          <p:nvPr>
            <p:ph idx="1" type="body"/>
          </p:nvPr>
        </p:nvSpPr>
        <p:spPr>
          <a:xfrm>
            <a:off x="633984" y="685800"/>
            <a:ext cx="10464800" cy="431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2400"/>
              <a:buNone/>
            </a:pPr>
            <a:r>
              <a:rPr lang="en-US" sz="2400">
                <a:solidFill>
                  <a:srgbClr val="0070C0"/>
                </a:solidFill>
                <a:latin typeface="Times New Roman"/>
                <a:ea typeface="Times New Roman"/>
                <a:cs typeface="Times New Roman"/>
                <a:sym typeface="Times New Roman"/>
              </a:rPr>
              <a:t>Wireless Channel typically exhibit flat or frequency-selective fading.</a:t>
            </a:r>
            <a:endParaRPr sz="2400">
              <a:solidFill>
                <a:srgbClr val="0070C0"/>
              </a:solidFill>
              <a:latin typeface="Times New Roman"/>
              <a:ea typeface="Times New Roman"/>
              <a:cs typeface="Times New Roman"/>
              <a:sym typeface="Times New Roman"/>
            </a:endParaRPr>
          </a:p>
        </p:txBody>
      </p:sp>
      <p:sp>
        <p:nvSpPr>
          <p:cNvPr id="431" name="Google Shape;43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432" name="Google Shape;432;p19"/>
          <p:cNvSpPr txBox="1"/>
          <p:nvPr>
            <p:ph idx="2" type="body"/>
          </p:nvPr>
        </p:nvSpPr>
        <p:spPr>
          <a:xfrm>
            <a:off x="615323" y="1295400"/>
            <a:ext cx="10464800" cy="53205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Consider a discrete-time additive white Gaussian noise (AWGN) channel with channel input/output relationship</a:t>
            </a:r>
            <a:endParaRPr/>
          </a:p>
          <a:p>
            <a:pPr indent="0" lvl="1" marL="457200" rtl="0" algn="ctr">
              <a:lnSpc>
                <a:spcPct val="90000"/>
              </a:lnSpc>
              <a:spcBef>
                <a:spcPts val="500"/>
              </a:spcBef>
              <a:spcAft>
                <a:spcPts val="0"/>
              </a:spcAft>
              <a:buClr>
                <a:schemeClr val="dk1"/>
              </a:buClr>
              <a:buSzPts val="2400"/>
              <a:buNone/>
            </a:pPr>
            <a:r>
              <a:rPr i="1" lang="en-US">
                <a:latin typeface="Times New Roman"/>
                <a:ea typeface="Times New Roman"/>
                <a:cs typeface="Times New Roman"/>
                <a:sym typeface="Times New Roman"/>
              </a:rPr>
              <a:t>y</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 </a:t>
            </a:r>
            <a:r>
              <a:rPr i="1" lang="en-US">
                <a:latin typeface="Times New Roman"/>
                <a:ea typeface="Times New Roman"/>
                <a:cs typeface="Times New Roman"/>
                <a:sym typeface="Times New Roman"/>
              </a:rPr>
              <a:t>x</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 </a:t>
            </a:r>
            <a:r>
              <a:rPr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where </a:t>
            </a:r>
            <a:r>
              <a:rPr i="1" lang="en-US" sz="2400">
                <a:latin typeface="Times New Roman"/>
                <a:ea typeface="Times New Roman"/>
                <a:cs typeface="Times New Roman"/>
                <a:sym typeface="Times New Roman"/>
              </a:rPr>
              <a:t>x</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is the channel input at time </a:t>
            </a:r>
            <a:r>
              <a:rPr i="1" lang="en-US" sz="24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400"/>
              <a:buNone/>
            </a:pPr>
            <a:r>
              <a:rPr i="1" lang="en-US" sz="2400">
                <a:latin typeface="Times New Roman"/>
                <a:ea typeface="Times New Roman"/>
                <a:cs typeface="Times New Roman"/>
                <a:sym typeface="Times New Roman"/>
              </a:rPr>
              <a:t>		y</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is the corresponding channel output, and</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n</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is a white Gaussian noise random process.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Assume a channel bandwidth </a:t>
            </a:r>
            <a:r>
              <a:rPr i="1" lang="en-US" sz="2400">
                <a:latin typeface="Times New Roman"/>
                <a:ea typeface="Times New Roman"/>
                <a:cs typeface="Times New Roman"/>
                <a:sym typeface="Times New Roman"/>
              </a:rPr>
              <a:t>B </a:t>
            </a:r>
            <a:r>
              <a:rPr lang="en-US" sz="2400">
                <a:latin typeface="Times New Roman"/>
                <a:ea typeface="Times New Roman"/>
                <a:cs typeface="Times New Roman"/>
                <a:sym typeface="Times New Roman"/>
              </a:rPr>
              <a:t>and transmit power </a:t>
            </a:r>
            <a:r>
              <a:rPr i="1" lang="en-US" sz="2400">
                <a:latin typeface="Times New Roman"/>
                <a:ea typeface="Times New Roman"/>
                <a:cs typeface="Times New Roman"/>
                <a:sym typeface="Times New Roman"/>
              </a:rPr>
              <a:t>S.</a:t>
            </a:r>
            <a:r>
              <a:rPr lang="en-US" sz="24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channel SNR, the power in </a:t>
            </a:r>
            <a:r>
              <a:rPr i="1" lang="en-US" sz="2400">
                <a:latin typeface="Times New Roman"/>
                <a:ea typeface="Times New Roman"/>
                <a:cs typeface="Times New Roman"/>
                <a:sym typeface="Times New Roman"/>
              </a:rPr>
              <a:t>x</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divided by the power in </a:t>
            </a:r>
            <a:r>
              <a:rPr i="1" lang="en-US" sz="2400">
                <a:latin typeface="Times New Roman"/>
                <a:ea typeface="Times New Roman"/>
                <a:cs typeface="Times New Roman"/>
                <a:sym typeface="Times New Roman"/>
              </a:rPr>
              <a:t>n</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is constant and given by </a:t>
            </a:r>
            <a:r>
              <a:rPr i="1" lang="en-US" sz="2400">
                <a:latin typeface="Times New Roman"/>
                <a:ea typeface="Times New Roman"/>
                <a:cs typeface="Times New Roman"/>
                <a:sym typeface="Times New Roman"/>
              </a:rPr>
              <a:t>γ </a:t>
            </a:r>
            <a:r>
              <a:rPr lang="en-US" sz="2400">
                <a:latin typeface="Times New Roman"/>
                <a:ea typeface="Times New Roman"/>
                <a:cs typeface="Times New Roman"/>
                <a:sym typeface="Times New Roman"/>
              </a:rPr>
              <a:t>= S</a:t>
            </a:r>
            <a:r>
              <a:rPr i="1" lang="en-US" sz="2400">
                <a:latin typeface="Times New Roman"/>
                <a:ea typeface="Times New Roman"/>
                <a:cs typeface="Times New Roman"/>
                <a:sym typeface="Times New Roman"/>
              </a:rPr>
              <a:t>/</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N</a:t>
            </a:r>
            <a:r>
              <a:rPr baseline="-25000" lang="en-US" sz="2400">
                <a:latin typeface="Times New Roman"/>
                <a:ea typeface="Times New Roman"/>
                <a:cs typeface="Times New Roman"/>
                <a:sym typeface="Times New Roman"/>
              </a:rPr>
              <a:t>0</a:t>
            </a:r>
            <a:r>
              <a:rPr i="1" lang="en-US" sz="2400">
                <a:latin typeface="Times New Roman"/>
                <a:ea typeface="Times New Roman"/>
                <a:cs typeface="Times New Roman"/>
                <a:sym typeface="Times New Roman"/>
              </a:rPr>
              <a:t>B</a:t>
            </a:r>
            <a:r>
              <a:rPr lang="en-US" sz="24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where </a:t>
            </a:r>
            <a:r>
              <a:rPr i="1" lang="en-US" sz="2400">
                <a:latin typeface="Times New Roman"/>
                <a:ea typeface="Times New Roman"/>
                <a:cs typeface="Times New Roman"/>
                <a:sym typeface="Times New Roman"/>
              </a:rPr>
              <a:t>N</a:t>
            </a:r>
            <a:r>
              <a:rPr baseline="-25000" lang="en-US" sz="2400">
                <a:latin typeface="Times New Roman"/>
                <a:ea typeface="Times New Roman"/>
                <a:cs typeface="Times New Roman"/>
                <a:sym typeface="Times New Roman"/>
              </a:rPr>
              <a:t>0</a:t>
            </a:r>
            <a:r>
              <a:rPr lang="en-US" sz="2400">
                <a:latin typeface="Times New Roman"/>
                <a:ea typeface="Times New Roman"/>
                <a:cs typeface="Times New Roman"/>
                <a:sym typeface="Times New Roman"/>
              </a:rPr>
              <a:t> is the power spectral density of the noise. </a:t>
            </a:r>
            <a:endParaRPr/>
          </a:p>
        </p:txBody>
      </p:sp>
      <p:sp>
        <p:nvSpPr>
          <p:cNvPr id="433" name="Google Shape;433;p19"/>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b="1" lang="en-US" sz="3200">
                <a:latin typeface="Gill Sans"/>
                <a:ea typeface="Gill Sans"/>
                <a:cs typeface="Gill Sans"/>
                <a:sym typeface="Gill Sans"/>
              </a:rPr>
              <a:t>Capacity in AWGN</a:t>
            </a:r>
            <a:endParaRPr b="1" sz="3200">
              <a:latin typeface="Gill Sans"/>
              <a:ea typeface="Gill Sans"/>
              <a:cs typeface="Gill Sans"/>
              <a:sym typeface="Gill Sans"/>
            </a:endParaRPr>
          </a:p>
          <a:p>
            <a:pPr indent="0" lvl="0" marL="0" rtl="0" algn="l">
              <a:lnSpc>
                <a:spcPct val="90000"/>
              </a:lnSpc>
              <a:spcBef>
                <a:spcPts val="1000"/>
              </a:spcBef>
              <a:spcAft>
                <a:spcPts val="0"/>
              </a:spcAft>
              <a:buClr>
                <a:schemeClr val="lt1"/>
              </a:buClr>
              <a:buSzPts val="2133"/>
              <a:buNone/>
            </a:pPr>
            <a:r>
              <a:t/>
            </a:r>
            <a:endParaRPr>
              <a:latin typeface="Times New Roman"/>
              <a:ea typeface="Times New Roman"/>
              <a:cs typeface="Times New Roman"/>
              <a:sym typeface="Times New Roman"/>
            </a:endParaRPr>
          </a:p>
        </p:txBody>
      </p:sp>
      <p:pic>
        <p:nvPicPr>
          <p:cNvPr descr="SRM Logo - Srm logo png 7 » PNG Image" id="434" name="Google Shape;434;p19"/>
          <p:cNvPicPr preferRelativeResize="0"/>
          <p:nvPr/>
        </p:nvPicPr>
        <p:blipFill rotWithShape="1">
          <a:blip r:embed="rId3">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202" name="Google Shape;202;p2"/>
          <p:cNvSpPr txBox="1"/>
          <p:nvPr/>
        </p:nvSpPr>
        <p:spPr>
          <a:xfrm>
            <a:off x="2135187" y="930024"/>
            <a:ext cx="7847013" cy="708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rgbClr val="0070C0"/>
                </a:solidFill>
                <a:latin typeface="Times New Roman"/>
                <a:ea typeface="Times New Roman"/>
                <a:cs typeface="Times New Roman"/>
                <a:sym typeface="Times New Roman"/>
              </a:rPr>
              <a:t>WEEK-2</a:t>
            </a:r>
            <a:endParaRPr b="0" i="0" sz="4000" u="none" cap="none" strike="noStrike">
              <a:solidFill>
                <a:srgbClr val="0070C0"/>
              </a:solidFill>
              <a:latin typeface="Verdana"/>
              <a:ea typeface="Verdana"/>
              <a:cs typeface="Verdana"/>
              <a:sym typeface="Verdana"/>
            </a:endParaRPr>
          </a:p>
        </p:txBody>
      </p:sp>
      <p:sp>
        <p:nvSpPr>
          <p:cNvPr id="203" name="Google Shape;203;p2"/>
          <p:cNvSpPr txBox="1"/>
          <p:nvPr/>
        </p:nvSpPr>
        <p:spPr>
          <a:xfrm>
            <a:off x="600075" y="1980268"/>
            <a:ext cx="113349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dk1"/>
                </a:solidFill>
                <a:latin typeface="Gill Sans"/>
                <a:ea typeface="Gill Sans"/>
                <a:cs typeface="Gill Sans"/>
                <a:sym typeface="Gill Sans"/>
              </a:rPr>
              <a:t>Rake Receiver, Capacity in AWGN, Capacity of flat fading channels, Equalizer and its mode, Adaptive equalizer block diagram</a:t>
            </a:r>
            <a:endParaRPr b="0" i="0" sz="36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3600">
              <a:solidFill>
                <a:schemeClr val="dk1"/>
              </a:solidFill>
              <a:latin typeface="Gill Sans"/>
              <a:ea typeface="Gill Sans"/>
              <a:cs typeface="Gill Sans"/>
              <a:sym typeface="Gill Sans"/>
            </a:endParaRPr>
          </a:p>
          <a:p>
            <a:pPr indent="0" lvl="0" marL="0" rtl="0" algn="just">
              <a:spcBef>
                <a:spcPts val="0"/>
              </a:spcBef>
              <a:spcAft>
                <a:spcPts val="0"/>
              </a:spcAft>
              <a:buClr>
                <a:schemeClr val="dk1"/>
              </a:buClr>
              <a:buSzPts val="1800"/>
              <a:buFont typeface="Arial"/>
              <a:buNone/>
            </a:pPr>
            <a:r>
              <a:rPr b="1" lang="en-US" sz="1800">
                <a:solidFill>
                  <a:schemeClr val="dk1"/>
                </a:solidFill>
              </a:rPr>
              <a:t>Courtesy:</a:t>
            </a:r>
            <a:endParaRPr b="1" sz="1800">
              <a:solidFill>
                <a:schemeClr val="dk1"/>
              </a:solidFill>
            </a:endParaRPr>
          </a:p>
          <a:p>
            <a:pPr indent="-342900" lvl="0" marL="342900" rtl="0" algn="l">
              <a:spcBef>
                <a:spcPts val="0"/>
              </a:spcBef>
              <a:spcAft>
                <a:spcPts val="0"/>
              </a:spcAft>
              <a:buClr>
                <a:schemeClr val="dk1"/>
              </a:buClr>
              <a:buSzPts val="1800"/>
              <a:buAutoNum type="arabicPeriod"/>
            </a:pPr>
            <a:r>
              <a:rPr lang="en-US" sz="1800">
                <a:solidFill>
                  <a:schemeClr val="dk1"/>
                </a:solidFill>
              </a:rPr>
              <a:t>Rappaport T.S, </a:t>
            </a:r>
            <a:r>
              <a:rPr i="1" lang="en-US" sz="1800">
                <a:solidFill>
                  <a:schemeClr val="dk1"/>
                </a:solidFill>
              </a:rPr>
              <a:t>“Wireless Communications: Principles and Practice”, </a:t>
            </a:r>
            <a:r>
              <a:rPr lang="en-US" sz="1800">
                <a:solidFill>
                  <a:schemeClr val="dk1"/>
                </a:solidFill>
              </a:rPr>
              <a:t>Pearson education.</a:t>
            </a:r>
            <a:endParaRPr sz="3600">
              <a:solidFill>
                <a:schemeClr val="dk1"/>
              </a:solidFill>
              <a:latin typeface="Gill Sans"/>
              <a:ea typeface="Gill Sans"/>
              <a:cs typeface="Gill Sans"/>
              <a:sym typeface="Gill Sans"/>
            </a:endParaRPr>
          </a:p>
        </p:txBody>
      </p:sp>
      <p:pic>
        <p:nvPicPr>
          <p:cNvPr descr="SRM Logo - Srm logo png 7 » PNG Image" id="204" name="Google Shape;204;p2"/>
          <p:cNvPicPr preferRelativeResize="0"/>
          <p:nvPr/>
        </p:nvPicPr>
        <p:blipFill rotWithShape="1">
          <a:blip r:embed="rId3">
            <a:alphaModFix/>
          </a:blip>
          <a:srcRect b="0" l="0" r="0" t="0"/>
          <a:stretch/>
        </p:blipFill>
        <p:spPr>
          <a:xfrm>
            <a:off x="227827" y="221823"/>
            <a:ext cx="1853806" cy="6259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0"/>
          <p:cNvSpPr txBox="1"/>
          <p:nvPr>
            <p:ph idx="1" type="body"/>
          </p:nvPr>
        </p:nvSpPr>
        <p:spPr>
          <a:xfrm>
            <a:off x="633984" y="685800"/>
            <a:ext cx="10464800" cy="1600200"/>
          </a:xfrm>
          <a:prstGeom prst="rect">
            <a:avLst/>
          </a:prstGeom>
          <a:solidFill>
            <a:schemeClr val="lt1"/>
          </a:solidFill>
          <a:ln cap="flat" cmpd="sng" w="12700">
            <a:solidFill>
              <a:srgbClr val="0070C0"/>
            </a:solidFill>
            <a:prstDash val="solid"/>
            <a:miter lim="800000"/>
            <a:headEnd len="sm" w="sm" type="none"/>
            <a:tailEnd len="sm" w="sm" type="none"/>
          </a:ln>
        </p:spPr>
        <p:txBody>
          <a:bodyPr anchorCtr="0" anchor="t" bIns="45700" lIns="91425" spcFirstLastPara="1" rIns="91425" wrap="square" tIns="45700">
            <a:normAutofit fontScale="70000" lnSpcReduction="20000"/>
          </a:bodyPr>
          <a:lstStyle/>
          <a:p>
            <a:pPr indent="0" lvl="0" marL="0" rtl="0" algn="ctr">
              <a:lnSpc>
                <a:spcPct val="120000"/>
              </a:lnSpc>
              <a:spcBef>
                <a:spcPts val="0"/>
              </a:spcBef>
              <a:spcAft>
                <a:spcPts val="0"/>
              </a:spcAft>
              <a:buClr>
                <a:schemeClr val="dk1"/>
              </a:buClr>
              <a:buSzPct val="100000"/>
              <a:buNone/>
            </a:pPr>
            <a:r>
              <a:rPr lang="en-US" sz="3800">
                <a:solidFill>
                  <a:schemeClr val="dk1"/>
                </a:solidFill>
                <a:latin typeface="Times New Roman"/>
                <a:ea typeface="Times New Roman"/>
                <a:cs typeface="Times New Roman"/>
                <a:sym typeface="Times New Roman"/>
              </a:rPr>
              <a:t>The capacity of this channel is given by Shannon’s formula </a:t>
            </a:r>
            <a:endParaRPr/>
          </a:p>
          <a:p>
            <a:pPr indent="0" lvl="0" marL="0" rtl="0" algn="ctr">
              <a:lnSpc>
                <a:spcPct val="120000"/>
              </a:lnSpc>
              <a:spcBef>
                <a:spcPts val="1000"/>
              </a:spcBef>
              <a:spcAft>
                <a:spcPts val="0"/>
              </a:spcAft>
              <a:buClr>
                <a:srgbClr val="0070C0"/>
              </a:buClr>
              <a:buSzPct val="100000"/>
              <a:buNone/>
            </a:pPr>
            <a:r>
              <a:rPr b="1" i="1" lang="en-US" sz="3800">
                <a:solidFill>
                  <a:srgbClr val="0070C0"/>
                </a:solidFill>
                <a:latin typeface="Times New Roman"/>
                <a:ea typeface="Times New Roman"/>
                <a:cs typeface="Times New Roman"/>
                <a:sym typeface="Times New Roman"/>
              </a:rPr>
              <a:t>C </a:t>
            </a:r>
            <a:r>
              <a:rPr b="1" lang="en-US" sz="3800">
                <a:solidFill>
                  <a:srgbClr val="0070C0"/>
                </a:solidFill>
                <a:latin typeface="Times New Roman"/>
                <a:ea typeface="Times New Roman"/>
                <a:cs typeface="Times New Roman"/>
                <a:sym typeface="Times New Roman"/>
              </a:rPr>
              <a:t>= </a:t>
            </a:r>
            <a:r>
              <a:rPr b="1" i="1" lang="en-US" sz="3800">
                <a:solidFill>
                  <a:srgbClr val="0070C0"/>
                </a:solidFill>
                <a:latin typeface="Times New Roman"/>
                <a:ea typeface="Times New Roman"/>
                <a:cs typeface="Times New Roman"/>
                <a:sym typeface="Times New Roman"/>
              </a:rPr>
              <a:t>B </a:t>
            </a:r>
            <a:r>
              <a:rPr b="1" lang="en-US" sz="3800">
                <a:solidFill>
                  <a:srgbClr val="0070C0"/>
                </a:solidFill>
                <a:latin typeface="Times New Roman"/>
                <a:ea typeface="Times New Roman"/>
                <a:cs typeface="Times New Roman"/>
                <a:sym typeface="Times New Roman"/>
              </a:rPr>
              <a:t>log</a:t>
            </a:r>
            <a:r>
              <a:rPr b="1" baseline="-25000" lang="en-US" sz="3800">
                <a:solidFill>
                  <a:srgbClr val="0070C0"/>
                </a:solidFill>
                <a:latin typeface="Times New Roman"/>
                <a:ea typeface="Times New Roman"/>
                <a:cs typeface="Times New Roman"/>
                <a:sym typeface="Times New Roman"/>
              </a:rPr>
              <a:t>2</a:t>
            </a:r>
            <a:r>
              <a:rPr b="1" lang="en-US" sz="3800">
                <a:solidFill>
                  <a:srgbClr val="0070C0"/>
                </a:solidFill>
                <a:latin typeface="Times New Roman"/>
                <a:ea typeface="Times New Roman"/>
                <a:cs typeface="Times New Roman"/>
                <a:sym typeface="Times New Roman"/>
              </a:rPr>
              <a:t>(1 + </a:t>
            </a:r>
            <a:r>
              <a:rPr b="1" i="1" lang="en-US" sz="3800">
                <a:solidFill>
                  <a:srgbClr val="0070C0"/>
                </a:solidFill>
                <a:latin typeface="Times New Roman"/>
                <a:ea typeface="Times New Roman"/>
                <a:cs typeface="Times New Roman"/>
                <a:sym typeface="Times New Roman"/>
              </a:rPr>
              <a:t>γ) </a:t>
            </a:r>
            <a:endParaRPr/>
          </a:p>
          <a:p>
            <a:pPr indent="0" lvl="0" marL="0" rtl="0" algn="ctr">
              <a:lnSpc>
                <a:spcPct val="120000"/>
              </a:lnSpc>
              <a:spcBef>
                <a:spcPts val="1000"/>
              </a:spcBef>
              <a:spcAft>
                <a:spcPts val="0"/>
              </a:spcAft>
              <a:buClr>
                <a:schemeClr val="dk1"/>
              </a:buClr>
              <a:buSzPct val="100000"/>
              <a:buNone/>
            </a:pPr>
            <a:r>
              <a:rPr lang="en-US" sz="3800">
                <a:solidFill>
                  <a:schemeClr val="dk1"/>
                </a:solidFill>
                <a:latin typeface="Times New Roman"/>
                <a:ea typeface="Times New Roman"/>
                <a:cs typeface="Times New Roman"/>
                <a:sym typeface="Times New Roman"/>
              </a:rPr>
              <a:t>where the capacity units are bits/second (bps).</a:t>
            </a:r>
            <a:endParaRPr/>
          </a:p>
          <a:p>
            <a:pPr indent="0" lvl="0" marL="0" rtl="0" algn="l">
              <a:lnSpc>
                <a:spcPct val="90000"/>
              </a:lnSpc>
              <a:spcBef>
                <a:spcPts val="1000"/>
              </a:spcBef>
              <a:spcAft>
                <a:spcPts val="0"/>
              </a:spcAft>
              <a:buClr>
                <a:schemeClr val="dk2"/>
              </a:buClr>
              <a:buSzPct val="100000"/>
              <a:buNone/>
            </a:pPr>
            <a:r>
              <a:t/>
            </a:r>
            <a:endParaRPr>
              <a:solidFill>
                <a:srgbClr val="0070C0"/>
              </a:solidFill>
              <a:latin typeface="Times New Roman"/>
              <a:ea typeface="Times New Roman"/>
              <a:cs typeface="Times New Roman"/>
              <a:sym typeface="Times New Roman"/>
            </a:endParaRPr>
          </a:p>
        </p:txBody>
      </p:sp>
      <p:sp>
        <p:nvSpPr>
          <p:cNvPr id="440" name="Google Shape;44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441" name="Google Shape;441;p20"/>
          <p:cNvSpPr txBox="1"/>
          <p:nvPr>
            <p:ph idx="2" type="body"/>
          </p:nvPr>
        </p:nvSpPr>
        <p:spPr>
          <a:xfrm>
            <a:off x="633984" y="2142250"/>
            <a:ext cx="10430933" cy="4329112"/>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Shannon’s coding theorem - a code exists that achieves data rates arbitrarily close to capacity with arbitrarily small probability of bit error. </a:t>
            </a:r>
            <a:endParaRPr/>
          </a:p>
          <a:p>
            <a:pPr indent="-228600" lvl="0" marL="228600" rtl="0" algn="just">
              <a:lnSpc>
                <a:spcPct val="12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converse theorem - any code with rate </a:t>
            </a:r>
            <a:r>
              <a:rPr i="1" lang="en-US" sz="2400">
                <a:latin typeface="Times New Roman"/>
                <a:ea typeface="Times New Roman"/>
                <a:cs typeface="Times New Roman"/>
                <a:sym typeface="Times New Roman"/>
              </a:rPr>
              <a:t>R &gt; C </a:t>
            </a:r>
            <a:r>
              <a:rPr lang="en-US" sz="2400">
                <a:latin typeface="Times New Roman"/>
                <a:ea typeface="Times New Roman"/>
                <a:cs typeface="Times New Roman"/>
                <a:sym typeface="Times New Roman"/>
              </a:rPr>
              <a:t>has a probability of error bounded away from zero.</a:t>
            </a:r>
            <a:endParaRPr/>
          </a:p>
          <a:p>
            <a:pPr indent="-228600" lvl="0" marL="228600" rtl="0" algn="just">
              <a:lnSpc>
                <a:spcPct val="12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theorems are proved using the concept of mutual information between the input and output of a channel. </a:t>
            </a:r>
            <a:endParaRPr/>
          </a:p>
          <a:p>
            <a:pPr indent="-228600" lvl="0" marL="228600" rtl="0" algn="just">
              <a:lnSpc>
                <a:spcPct val="12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For a memoryless time-invariant channel with random input </a:t>
            </a:r>
            <a:r>
              <a:rPr i="1" lang="en-US" sz="2400">
                <a:latin typeface="Times New Roman"/>
                <a:ea typeface="Times New Roman"/>
                <a:cs typeface="Times New Roman"/>
                <a:sym typeface="Times New Roman"/>
              </a:rPr>
              <a:t>x </a:t>
            </a:r>
            <a:r>
              <a:rPr lang="en-US" sz="2400">
                <a:latin typeface="Times New Roman"/>
                <a:ea typeface="Times New Roman"/>
                <a:cs typeface="Times New Roman"/>
                <a:sym typeface="Times New Roman"/>
              </a:rPr>
              <a:t>and random output </a:t>
            </a:r>
            <a:r>
              <a:rPr i="1" lang="en-US" sz="2400">
                <a:latin typeface="Times New Roman"/>
                <a:ea typeface="Times New Roman"/>
                <a:cs typeface="Times New Roman"/>
                <a:sym typeface="Times New Roman"/>
              </a:rPr>
              <a:t>y</a:t>
            </a:r>
            <a:r>
              <a:rPr lang="en-US" sz="2400">
                <a:latin typeface="Times New Roman"/>
                <a:ea typeface="Times New Roman"/>
                <a:cs typeface="Times New Roman"/>
                <a:sym typeface="Times New Roman"/>
              </a:rPr>
              <a:t>, the channel’s </a:t>
            </a:r>
            <a:r>
              <a:rPr b="1" lang="en-US" sz="2400">
                <a:latin typeface="Times New Roman"/>
                <a:ea typeface="Times New Roman"/>
                <a:cs typeface="Times New Roman"/>
                <a:sym typeface="Times New Roman"/>
              </a:rPr>
              <a:t>mutual information </a:t>
            </a:r>
            <a:r>
              <a:rPr lang="en-US" sz="2400">
                <a:latin typeface="Times New Roman"/>
                <a:ea typeface="Times New Roman"/>
                <a:cs typeface="Times New Roman"/>
                <a:sym typeface="Times New Roman"/>
              </a:rPr>
              <a:t>is defined as</a:t>
            </a:r>
            <a:endParaRPr/>
          </a:p>
        </p:txBody>
      </p:sp>
      <p:sp>
        <p:nvSpPr>
          <p:cNvPr id="442" name="Google Shape;442;p20"/>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b="1" lang="en-US" sz="3600">
                <a:latin typeface="Gill Sans"/>
                <a:ea typeface="Gill Sans"/>
                <a:cs typeface="Gill Sans"/>
                <a:sym typeface="Gill Sans"/>
              </a:rPr>
              <a:t>Capacity in AWGN</a:t>
            </a:r>
            <a:endParaRPr b="1" sz="3600">
              <a:latin typeface="Gill Sans"/>
              <a:ea typeface="Gill Sans"/>
              <a:cs typeface="Gill Sans"/>
              <a:sym typeface="Gill Sans"/>
            </a:endParaRPr>
          </a:p>
          <a:p>
            <a:pPr indent="0" lvl="0" marL="0" rtl="0" algn="l">
              <a:lnSpc>
                <a:spcPct val="90000"/>
              </a:lnSpc>
              <a:spcBef>
                <a:spcPts val="1000"/>
              </a:spcBef>
              <a:spcAft>
                <a:spcPts val="0"/>
              </a:spcAft>
              <a:buClr>
                <a:schemeClr val="lt1"/>
              </a:buClr>
              <a:buSzPts val="3200"/>
              <a:buNone/>
            </a:pPr>
            <a:r>
              <a:t/>
            </a:r>
            <a:endParaRPr sz="3200">
              <a:latin typeface="Times New Roman"/>
              <a:ea typeface="Times New Roman"/>
              <a:cs typeface="Times New Roman"/>
              <a:sym typeface="Times New Roman"/>
            </a:endParaRPr>
          </a:p>
        </p:txBody>
      </p:sp>
      <p:pic>
        <p:nvPicPr>
          <p:cNvPr id="443" name="Google Shape;443;p20"/>
          <p:cNvPicPr preferRelativeResize="0"/>
          <p:nvPr/>
        </p:nvPicPr>
        <p:blipFill rotWithShape="1">
          <a:blip r:embed="rId3">
            <a:alphaModFix/>
          </a:blip>
          <a:srcRect b="0" l="0" r="0" t="0"/>
          <a:stretch/>
        </p:blipFill>
        <p:spPr>
          <a:xfrm>
            <a:off x="7346581" y="5595144"/>
            <a:ext cx="3928678" cy="1154111"/>
          </a:xfrm>
          <a:prstGeom prst="rect">
            <a:avLst/>
          </a:prstGeom>
          <a:noFill/>
          <a:ln cap="flat" cmpd="sng" w="9525">
            <a:solidFill>
              <a:srgbClr val="00B050"/>
            </a:solidFill>
            <a:prstDash val="solid"/>
            <a:round/>
            <a:headEnd len="sm" w="sm" type="none"/>
            <a:tailEnd len="sm" w="sm" type="none"/>
          </a:ln>
        </p:spPr>
      </p:pic>
      <p:pic>
        <p:nvPicPr>
          <p:cNvPr descr="SRM Logo - Srm logo png 7 » PNG Image" id="444" name="Google Shape;444;p20"/>
          <p:cNvPicPr preferRelativeResize="0"/>
          <p:nvPr/>
        </p:nvPicPr>
        <p:blipFill rotWithShape="1">
          <a:blip r:embed="rId4">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1"/>
          <p:cNvSpPr txBox="1"/>
          <p:nvPr>
            <p:ph idx="1" type="body"/>
          </p:nvPr>
        </p:nvSpPr>
        <p:spPr>
          <a:xfrm>
            <a:off x="633984" y="685800"/>
            <a:ext cx="10464800" cy="160020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Shannon proved that channel capacity equals the mutual information of the channel maximized over all possible input distributions:</a:t>
            </a:r>
            <a:endParaRPr/>
          </a:p>
          <a:p>
            <a:pPr indent="0" lvl="0" marL="0" rtl="0" algn="l">
              <a:lnSpc>
                <a:spcPct val="90000"/>
              </a:lnSpc>
              <a:spcBef>
                <a:spcPts val="1000"/>
              </a:spcBef>
              <a:spcAft>
                <a:spcPts val="0"/>
              </a:spcAft>
              <a:buClr>
                <a:schemeClr val="dk2"/>
              </a:buClr>
              <a:buSzPts val="4267"/>
              <a:buNone/>
            </a:pPr>
            <a:r>
              <a:t/>
            </a:r>
            <a:endParaRPr>
              <a:latin typeface="Times New Roman"/>
              <a:ea typeface="Times New Roman"/>
              <a:cs typeface="Times New Roman"/>
              <a:sym typeface="Times New Roman"/>
            </a:endParaRPr>
          </a:p>
        </p:txBody>
      </p:sp>
      <p:sp>
        <p:nvSpPr>
          <p:cNvPr id="450" name="Google Shape;45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451" name="Google Shape;451;p21"/>
          <p:cNvSpPr txBox="1"/>
          <p:nvPr>
            <p:ph idx="2" type="body"/>
          </p:nvPr>
        </p:nvSpPr>
        <p:spPr>
          <a:xfrm>
            <a:off x="628447" y="2426299"/>
            <a:ext cx="10430933" cy="386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For the AWGN channel, the maximizing input distribution is Gaussian, which results in the channel capacity given by</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452" name="Google Shape;452;p21"/>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b="1" lang="en-US" sz="3600">
                <a:latin typeface="Gill Sans"/>
                <a:ea typeface="Gill Sans"/>
                <a:cs typeface="Gill Sans"/>
                <a:sym typeface="Gill Sans"/>
              </a:rPr>
              <a:t>Capacity in AWGN</a:t>
            </a:r>
            <a:endParaRPr b="1" sz="3600">
              <a:latin typeface="Gill Sans"/>
              <a:ea typeface="Gill Sans"/>
              <a:cs typeface="Gill Sans"/>
              <a:sym typeface="Gill Sans"/>
            </a:endParaRPr>
          </a:p>
          <a:p>
            <a:pPr indent="0" lvl="0" marL="0" rtl="0" algn="l">
              <a:lnSpc>
                <a:spcPct val="90000"/>
              </a:lnSpc>
              <a:spcBef>
                <a:spcPts val="1000"/>
              </a:spcBef>
              <a:spcAft>
                <a:spcPts val="0"/>
              </a:spcAft>
              <a:buClr>
                <a:schemeClr val="lt1"/>
              </a:buClr>
              <a:buSzPts val="3200"/>
              <a:buNone/>
            </a:pPr>
            <a:r>
              <a:t/>
            </a:r>
            <a:endParaRPr sz="3200">
              <a:latin typeface="Times New Roman"/>
              <a:ea typeface="Times New Roman"/>
              <a:cs typeface="Times New Roman"/>
              <a:sym typeface="Times New Roman"/>
            </a:endParaRPr>
          </a:p>
        </p:txBody>
      </p:sp>
      <p:pic>
        <p:nvPicPr>
          <p:cNvPr id="453" name="Google Shape;453;p21"/>
          <p:cNvPicPr preferRelativeResize="0"/>
          <p:nvPr/>
        </p:nvPicPr>
        <p:blipFill rotWithShape="1">
          <a:blip r:embed="rId3">
            <a:alphaModFix/>
          </a:blip>
          <a:srcRect b="0" l="0" r="0" t="0"/>
          <a:stretch/>
        </p:blipFill>
        <p:spPr>
          <a:xfrm>
            <a:off x="3045322" y="1370583"/>
            <a:ext cx="4527778" cy="823781"/>
          </a:xfrm>
          <a:prstGeom prst="rect">
            <a:avLst/>
          </a:prstGeom>
          <a:noFill/>
          <a:ln>
            <a:noFill/>
          </a:ln>
        </p:spPr>
      </p:pic>
      <p:sp>
        <p:nvSpPr>
          <p:cNvPr id="454" name="Google Shape;454;p21"/>
          <p:cNvSpPr txBox="1"/>
          <p:nvPr/>
        </p:nvSpPr>
        <p:spPr>
          <a:xfrm>
            <a:off x="4482094" y="3344865"/>
            <a:ext cx="2388795" cy="461665"/>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0070C0"/>
                </a:solidFill>
                <a:latin typeface="Times New Roman"/>
                <a:ea typeface="Times New Roman"/>
                <a:cs typeface="Times New Roman"/>
                <a:sym typeface="Times New Roman"/>
              </a:rPr>
              <a:t>C </a:t>
            </a:r>
            <a:r>
              <a:rPr b="1" lang="en-US" sz="2400">
                <a:solidFill>
                  <a:srgbClr val="0070C0"/>
                </a:solidFill>
                <a:latin typeface="Times New Roman"/>
                <a:ea typeface="Times New Roman"/>
                <a:cs typeface="Times New Roman"/>
                <a:sym typeface="Times New Roman"/>
              </a:rPr>
              <a:t>= </a:t>
            </a:r>
            <a:r>
              <a:rPr b="1" i="1" lang="en-US" sz="2400">
                <a:solidFill>
                  <a:srgbClr val="0070C0"/>
                </a:solidFill>
                <a:latin typeface="Times New Roman"/>
                <a:ea typeface="Times New Roman"/>
                <a:cs typeface="Times New Roman"/>
                <a:sym typeface="Times New Roman"/>
              </a:rPr>
              <a:t>B </a:t>
            </a:r>
            <a:r>
              <a:rPr b="1" lang="en-US" sz="2400">
                <a:solidFill>
                  <a:srgbClr val="0070C0"/>
                </a:solidFill>
                <a:latin typeface="Times New Roman"/>
                <a:ea typeface="Times New Roman"/>
                <a:cs typeface="Times New Roman"/>
                <a:sym typeface="Times New Roman"/>
              </a:rPr>
              <a:t>log</a:t>
            </a:r>
            <a:r>
              <a:rPr b="1" baseline="-25000" lang="en-US" sz="2400">
                <a:solidFill>
                  <a:srgbClr val="0070C0"/>
                </a:solidFill>
                <a:latin typeface="Times New Roman"/>
                <a:ea typeface="Times New Roman"/>
                <a:cs typeface="Times New Roman"/>
                <a:sym typeface="Times New Roman"/>
              </a:rPr>
              <a:t>2</a:t>
            </a:r>
            <a:r>
              <a:rPr b="1" lang="en-US" sz="2400">
                <a:solidFill>
                  <a:srgbClr val="0070C0"/>
                </a:solidFill>
                <a:latin typeface="Times New Roman"/>
                <a:ea typeface="Times New Roman"/>
                <a:cs typeface="Times New Roman"/>
                <a:sym typeface="Times New Roman"/>
              </a:rPr>
              <a:t>(1 + </a:t>
            </a:r>
            <a:r>
              <a:rPr b="1" i="1" lang="en-US" sz="2400">
                <a:solidFill>
                  <a:srgbClr val="0070C0"/>
                </a:solidFill>
                <a:latin typeface="Times New Roman"/>
                <a:ea typeface="Times New Roman"/>
                <a:cs typeface="Times New Roman"/>
                <a:sym typeface="Times New Roman"/>
              </a:rPr>
              <a:t>γ) </a:t>
            </a:r>
            <a:endParaRPr/>
          </a:p>
        </p:txBody>
      </p:sp>
      <p:pic>
        <p:nvPicPr>
          <p:cNvPr descr="SRM Logo - Srm logo png 7 » PNG Image" id="455" name="Google Shape;455;p21"/>
          <p:cNvPicPr preferRelativeResize="0"/>
          <p:nvPr/>
        </p:nvPicPr>
        <p:blipFill rotWithShape="1">
          <a:blip r:embed="rId4">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2"/>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2400"/>
              <a:buNone/>
            </a:pPr>
            <a:r>
              <a:rPr b="1" lang="en-US" sz="2400">
                <a:solidFill>
                  <a:srgbClr val="0070C0"/>
                </a:solidFill>
                <a:latin typeface="Times New Roman"/>
                <a:ea typeface="Times New Roman"/>
                <a:cs typeface="Times New Roman"/>
                <a:sym typeface="Times New Roman"/>
              </a:rPr>
              <a:t>Exercise</a:t>
            </a:r>
            <a:r>
              <a:rPr b="1" lang="en-US">
                <a:solidFill>
                  <a:srgbClr val="0070C0"/>
                </a:solidFill>
                <a:latin typeface="Times New Roman"/>
                <a:ea typeface="Times New Roman"/>
                <a:cs typeface="Times New Roman"/>
                <a:sym typeface="Times New Roman"/>
              </a:rPr>
              <a:t> </a:t>
            </a:r>
            <a:endParaRPr/>
          </a:p>
        </p:txBody>
      </p:sp>
      <p:sp>
        <p:nvSpPr>
          <p:cNvPr id="461" name="Google Shape;46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pic>
        <p:nvPicPr>
          <p:cNvPr id="462" name="Google Shape;462;p22"/>
          <p:cNvPicPr preferRelativeResize="0"/>
          <p:nvPr>
            <p:ph idx="2" type="body"/>
          </p:nvPr>
        </p:nvPicPr>
        <p:blipFill rotWithShape="1">
          <a:blip r:embed="rId3">
            <a:alphaModFix/>
          </a:blip>
          <a:srcRect b="0" l="0" r="0" t="0"/>
          <a:stretch/>
        </p:blipFill>
        <p:spPr>
          <a:xfrm>
            <a:off x="712277" y="1332652"/>
            <a:ext cx="10096500" cy="3057525"/>
          </a:xfrm>
          <a:prstGeom prst="rect">
            <a:avLst/>
          </a:prstGeom>
          <a:noFill/>
          <a:ln>
            <a:noFill/>
          </a:ln>
        </p:spPr>
      </p:pic>
      <p:sp>
        <p:nvSpPr>
          <p:cNvPr id="463" name="Google Shape;463;p22"/>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b="1" lang="en-US" sz="3600">
                <a:latin typeface="Gill Sans"/>
                <a:ea typeface="Gill Sans"/>
                <a:cs typeface="Gill Sans"/>
                <a:sym typeface="Gill Sans"/>
              </a:rPr>
              <a:t>Capacity in AWGN</a:t>
            </a:r>
            <a:endParaRPr b="1" sz="3600">
              <a:latin typeface="Gill Sans"/>
              <a:ea typeface="Gill Sans"/>
              <a:cs typeface="Gill Sans"/>
              <a:sym typeface="Gill Sans"/>
            </a:endParaRPr>
          </a:p>
          <a:p>
            <a:pPr indent="0" lvl="0" marL="0" rtl="0" algn="l">
              <a:lnSpc>
                <a:spcPct val="90000"/>
              </a:lnSpc>
              <a:spcBef>
                <a:spcPts val="1000"/>
              </a:spcBef>
              <a:spcAft>
                <a:spcPts val="0"/>
              </a:spcAft>
              <a:buClr>
                <a:schemeClr val="lt1"/>
              </a:buClr>
              <a:buSzPts val="2133"/>
              <a:buNone/>
            </a:pPr>
            <a:r>
              <a:t/>
            </a:r>
            <a:endParaRPr/>
          </a:p>
        </p:txBody>
      </p:sp>
      <p:sp>
        <p:nvSpPr>
          <p:cNvPr id="464" name="Google Shape;464;p22"/>
          <p:cNvSpPr txBox="1"/>
          <p:nvPr/>
        </p:nvSpPr>
        <p:spPr>
          <a:xfrm>
            <a:off x="777396" y="5948598"/>
            <a:ext cx="10390713" cy="103346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Reference: Andrea Goldsmith, “Wireless Communications”, Cambridge University Press, Aug 2005, pp.102,ch.4</a:t>
            </a:r>
            <a:endParaRPr sz="1800">
              <a:solidFill>
                <a:schemeClr val="dk1"/>
              </a:solidFill>
              <a:latin typeface="Calibri"/>
              <a:ea typeface="Calibri"/>
              <a:cs typeface="Calibri"/>
              <a:sym typeface="Calibri"/>
            </a:endParaRPr>
          </a:p>
        </p:txBody>
      </p:sp>
      <p:pic>
        <p:nvPicPr>
          <p:cNvPr descr="SRM Logo - Srm logo png 7 » PNG Image" id="465" name="Google Shape;465;p22"/>
          <p:cNvPicPr preferRelativeResize="0"/>
          <p:nvPr/>
        </p:nvPicPr>
        <p:blipFill rotWithShape="1">
          <a:blip r:embed="rId4">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3"/>
          <p:cNvSpPr txBox="1"/>
          <p:nvPr>
            <p:ph idx="1" type="body"/>
          </p:nvPr>
        </p:nvSpPr>
        <p:spPr>
          <a:xfrm>
            <a:off x="292101" y="49567"/>
            <a:ext cx="8750300" cy="431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rgbClr val="F2F2F2"/>
              </a:buClr>
              <a:buSzPct val="100000"/>
              <a:buNone/>
            </a:pPr>
            <a:r>
              <a:rPr b="1" lang="en-US" sz="3600">
                <a:solidFill>
                  <a:srgbClr val="F2F2F2"/>
                </a:solidFill>
                <a:latin typeface="Gill Sans"/>
                <a:ea typeface="Gill Sans"/>
                <a:cs typeface="Gill Sans"/>
                <a:sym typeface="Gill Sans"/>
              </a:rPr>
              <a:t>Flat Fading Channel Capacity </a:t>
            </a:r>
            <a:endParaRPr/>
          </a:p>
          <a:p>
            <a:pPr indent="0" lvl="0" marL="0" rtl="0" algn="l">
              <a:lnSpc>
                <a:spcPct val="100000"/>
              </a:lnSpc>
              <a:spcBef>
                <a:spcPts val="1000"/>
              </a:spcBef>
              <a:spcAft>
                <a:spcPts val="0"/>
              </a:spcAft>
              <a:buClr>
                <a:schemeClr val="dk2"/>
              </a:buClr>
              <a:buSzPct val="100000"/>
              <a:buNone/>
            </a:pPr>
            <a:r>
              <a:t/>
            </a:r>
            <a:endParaRPr sz="2800">
              <a:solidFill>
                <a:schemeClr val="dk1"/>
              </a:solidFill>
              <a:latin typeface="Times New Roman"/>
              <a:ea typeface="Times New Roman"/>
              <a:cs typeface="Times New Roman"/>
              <a:sym typeface="Times New Roman"/>
            </a:endParaRPr>
          </a:p>
        </p:txBody>
      </p:sp>
      <p:sp>
        <p:nvSpPr>
          <p:cNvPr id="471" name="Google Shape;4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472" name="Google Shape;472;p23"/>
          <p:cNvSpPr txBox="1"/>
          <p:nvPr>
            <p:ph idx="2" type="body"/>
          </p:nvPr>
        </p:nvSpPr>
        <p:spPr>
          <a:xfrm>
            <a:off x="368259" y="900112"/>
            <a:ext cx="10430933" cy="5057775"/>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10000"/>
              </a:lnSpc>
              <a:spcBef>
                <a:spcPts val="0"/>
              </a:spcBef>
              <a:spcAft>
                <a:spcPts val="0"/>
              </a:spcAft>
              <a:buClr>
                <a:schemeClr val="dk1"/>
              </a:buClr>
              <a:buSzPct val="100000"/>
              <a:buChar char="•"/>
            </a:pPr>
            <a:r>
              <a:rPr lang="en-US">
                <a:latin typeface="Times New Roman"/>
                <a:ea typeface="Times New Roman"/>
                <a:cs typeface="Times New Roman"/>
                <a:sym typeface="Times New Roman"/>
              </a:rPr>
              <a:t>Flat-fading channel capacity where only the fading distribution is known at the transmitter and receiver. </a:t>
            </a:r>
            <a:endParaRPr/>
          </a:p>
          <a:p>
            <a:pPr indent="-228600" lvl="0" marL="228600" rtl="0" algn="just">
              <a:lnSpc>
                <a:spcPct val="11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Capacity under this assumption is typically very difficult to determine, and is only Known in a few special cases. </a:t>
            </a:r>
            <a:endParaRPr/>
          </a:p>
          <a:p>
            <a:pPr indent="-228600" lvl="0" marL="228600" rtl="0" algn="just">
              <a:lnSpc>
                <a:spcPct val="11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Capacity is estimated - when the channel fade level is known at the receiver only (via receiver estimation) or that the channel fade level is known at both the transmitter and the receiver (via receiver estimation and transmitter feedback). </a:t>
            </a:r>
            <a:endParaRPr/>
          </a:p>
          <a:p>
            <a:pPr indent="-228600" lvl="0" marL="228600" rtl="0" algn="just">
              <a:lnSpc>
                <a:spcPct val="11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Fading channel capacity with channel side information at both the transmitter and receiver is achieved when the transmitter adapts its power, data rate, and coding scheme to the channel variation. </a:t>
            </a:r>
            <a:endParaRPr/>
          </a:p>
          <a:p>
            <a:pPr indent="-228600" lvl="0" marL="228600" rtl="0" algn="just">
              <a:lnSpc>
                <a:spcPct val="11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optimal power allocation in this case is a “water-filling” in time, where power and data rate are increased when channel conditions are favourable and decreased when channel conditions are not favourable.</a:t>
            </a:r>
            <a:endParaRPr/>
          </a:p>
        </p:txBody>
      </p:sp>
      <p:pic>
        <p:nvPicPr>
          <p:cNvPr descr="SRM Logo - Srm logo png 7 » PNG Image" id="473" name="Google Shape;473;p23"/>
          <p:cNvPicPr preferRelativeResize="0"/>
          <p:nvPr/>
        </p:nvPicPr>
        <p:blipFill rotWithShape="1">
          <a:blip r:embed="rId3">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4"/>
          <p:cNvSpPr txBox="1"/>
          <p:nvPr>
            <p:ph idx="1" type="body"/>
          </p:nvPr>
        </p:nvSpPr>
        <p:spPr>
          <a:xfrm>
            <a:off x="92000" y="11636"/>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None/>
            </a:pPr>
            <a:r>
              <a:rPr b="1" lang="en-US" sz="3600">
                <a:latin typeface="Gill Sans"/>
                <a:ea typeface="Gill Sans"/>
                <a:cs typeface="Gill Sans"/>
                <a:sym typeface="Gill Sans"/>
              </a:rPr>
              <a:t>Capacity of Flat Fading Channels </a:t>
            </a:r>
            <a:endParaRPr b="1" sz="3600">
              <a:latin typeface="Gill Sans"/>
              <a:ea typeface="Gill Sans"/>
              <a:cs typeface="Gill Sans"/>
              <a:sym typeface="Gill Sans"/>
            </a:endParaRPr>
          </a:p>
        </p:txBody>
      </p:sp>
      <p:sp>
        <p:nvSpPr>
          <p:cNvPr id="479" name="Google Shape;4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grpSp>
        <p:nvGrpSpPr>
          <p:cNvPr id="480" name="Google Shape;480;p24"/>
          <p:cNvGrpSpPr/>
          <p:nvPr/>
        </p:nvGrpSpPr>
        <p:grpSpPr>
          <a:xfrm>
            <a:off x="7417665" y="3138851"/>
            <a:ext cx="4663364" cy="1673441"/>
            <a:chOff x="2857500" y="3360753"/>
            <a:chExt cx="6477000" cy="2255282"/>
          </a:xfrm>
        </p:grpSpPr>
        <p:sp>
          <p:nvSpPr>
            <p:cNvPr id="481" name="Google Shape;481;p24"/>
            <p:cNvSpPr txBox="1"/>
            <p:nvPr/>
          </p:nvSpPr>
          <p:spPr>
            <a:xfrm>
              <a:off x="4144685" y="5246703"/>
              <a:ext cx="37475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Flat fading channel and System Model</a:t>
              </a:r>
              <a:endParaRPr sz="1800">
                <a:solidFill>
                  <a:schemeClr val="dk1"/>
                </a:solidFill>
                <a:latin typeface="Gill Sans"/>
                <a:ea typeface="Gill Sans"/>
                <a:cs typeface="Gill Sans"/>
                <a:sym typeface="Gill Sans"/>
              </a:endParaRPr>
            </a:p>
          </p:txBody>
        </p:sp>
        <p:pic>
          <p:nvPicPr>
            <p:cNvPr id="482" name="Google Shape;482;p24"/>
            <p:cNvPicPr preferRelativeResize="0"/>
            <p:nvPr/>
          </p:nvPicPr>
          <p:blipFill rotWithShape="1">
            <a:blip r:embed="rId3">
              <a:alphaModFix/>
            </a:blip>
            <a:srcRect b="0" l="0" r="0" t="0"/>
            <a:stretch/>
          </p:blipFill>
          <p:spPr>
            <a:xfrm>
              <a:off x="2857500" y="3360753"/>
              <a:ext cx="6477000" cy="1885950"/>
            </a:xfrm>
            <a:prstGeom prst="rect">
              <a:avLst/>
            </a:prstGeom>
            <a:noFill/>
            <a:ln>
              <a:noFill/>
            </a:ln>
          </p:spPr>
        </p:pic>
      </p:grpSp>
      <p:pic>
        <p:nvPicPr>
          <p:cNvPr id="483" name="Google Shape;483;p24"/>
          <p:cNvPicPr preferRelativeResize="0"/>
          <p:nvPr/>
        </p:nvPicPr>
        <p:blipFill rotWithShape="1">
          <a:blip r:embed="rId4">
            <a:alphaModFix/>
          </a:blip>
          <a:srcRect b="0" l="0" r="0" t="0"/>
          <a:stretch/>
        </p:blipFill>
        <p:spPr>
          <a:xfrm>
            <a:off x="723901" y="6303025"/>
            <a:ext cx="3943350" cy="323850"/>
          </a:xfrm>
          <a:prstGeom prst="rect">
            <a:avLst/>
          </a:prstGeom>
          <a:noFill/>
          <a:ln>
            <a:noFill/>
          </a:ln>
        </p:spPr>
      </p:pic>
      <p:pic>
        <p:nvPicPr>
          <p:cNvPr id="484" name="Google Shape;484;p24"/>
          <p:cNvPicPr preferRelativeResize="0"/>
          <p:nvPr/>
        </p:nvPicPr>
        <p:blipFill rotWithShape="1">
          <a:blip r:embed="rId5">
            <a:alphaModFix/>
          </a:blip>
          <a:srcRect b="0" l="0" r="0" t="0"/>
          <a:stretch/>
        </p:blipFill>
        <p:spPr>
          <a:xfrm>
            <a:off x="2891718" y="3205162"/>
            <a:ext cx="4743450" cy="447675"/>
          </a:xfrm>
          <a:prstGeom prst="rect">
            <a:avLst/>
          </a:prstGeom>
          <a:noFill/>
          <a:ln cap="flat" cmpd="sng" w="9525">
            <a:solidFill>
              <a:srgbClr val="00B0F0"/>
            </a:solidFill>
            <a:prstDash val="solid"/>
            <a:round/>
            <a:headEnd len="sm" w="sm" type="none"/>
            <a:tailEnd len="sm" w="sm" type="none"/>
          </a:ln>
        </p:spPr>
      </p:pic>
      <p:pic>
        <p:nvPicPr>
          <p:cNvPr id="485" name="Google Shape;485;p24"/>
          <p:cNvPicPr preferRelativeResize="0"/>
          <p:nvPr/>
        </p:nvPicPr>
        <p:blipFill rotWithShape="1">
          <a:blip r:embed="rId6">
            <a:alphaModFix/>
          </a:blip>
          <a:srcRect b="0" l="0" r="0" t="0"/>
          <a:stretch/>
        </p:blipFill>
        <p:spPr>
          <a:xfrm>
            <a:off x="2891718" y="4367106"/>
            <a:ext cx="2161393" cy="445186"/>
          </a:xfrm>
          <a:prstGeom prst="rect">
            <a:avLst/>
          </a:prstGeom>
          <a:noFill/>
          <a:ln cap="flat" cmpd="sng" w="9525">
            <a:solidFill>
              <a:srgbClr val="00B0F0"/>
            </a:solidFill>
            <a:prstDash val="solid"/>
            <a:round/>
            <a:headEnd len="sm" w="sm" type="none"/>
            <a:tailEnd len="sm" w="sm" type="none"/>
          </a:ln>
        </p:spPr>
      </p:pic>
      <p:sp>
        <p:nvSpPr>
          <p:cNvPr id="486" name="Google Shape;486;p24"/>
          <p:cNvSpPr txBox="1"/>
          <p:nvPr/>
        </p:nvSpPr>
        <p:spPr>
          <a:xfrm>
            <a:off x="152171" y="440301"/>
            <a:ext cx="10404629"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332F6"/>
                </a:solidFill>
                <a:latin typeface="Calibri"/>
                <a:ea typeface="Calibri"/>
                <a:cs typeface="Calibri"/>
                <a:sym typeface="Calibri"/>
              </a:rPr>
              <a:t>Channel and System Model </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Consider a discrete-time channel with stationary and ergodic time-varying gain and AWGN.  </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Let, 	S denote the average transmit signal power, </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	N</a:t>
            </a:r>
            <a:r>
              <a:rPr baseline="-25000" lang="en-US" sz="2400">
                <a:solidFill>
                  <a:schemeClr val="dk1"/>
                </a:solidFill>
                <a:latin typeface="Gill Sans"/>
                <a:ea typeface="Gill Sans"/>
                <a:cs typeface="Gill Sans"/>
                <a:sym typeface="Gill Sans"/>
              </a:rPr>
              <a:t>0</a:t>
            </a:r>
            <a:r>
              <a:rPr lang="en-US" sz="2400">
                <a:solidFill>
                  <a:schemeClr val="dk1"/>
                </a:solidFill>
                <a:latin typeface="Gill Sans"/>
                <a:ea typeface="Gill Sans"/>
                <a:cs typeface="Gill Sans"/>
                <a:sym typeface="Gill Sans"/>
              </a:rPr>
              <a:t> denote the noise spectral density of n[i], </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	B denote the received signal bandwidth. </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The instantaneous received signal-to noise ratio (SNR) is then</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Its expected value over all time is </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is constant , the distribution of g[i] determines the distribution of γ[i] and vice versa.</a:t>
            </a:r>
            <a:endParaRPr sz="2400">
              <a:solidFill>
                <a:schemeClr val="dk1"/>
              </a:solidFill>
              <a:latin typeface="Gill Sans"/>
              <a:ea typeface="Gill Sans"/>
              <a:cs typeface="Gill Sans"/>
              <a:sym typeface="Gill Sans"/>
            </a:endParaRPr>
          </a:p>
        </p:txBody>
      </p:sp>
      <p:pic>
        <p:nvPicPr>
          <p:cNvPr id="487" name="Google Shape;487;p24"/>
          <p:cNvPicPr preferRelativeResize="0"/>
          <p:nvPr/>
        </p:nvPicPr>
        <p:blipFill rotWithShape="1">
          <a:blip r:embed="rId7">
            <a:alphaModFix/>
          </a:blip>
          <a:srcRect b="0" l="0" r="0" t="0"/>
          <a:stretch/>
        </p:blipFill>
        <p:spPr>
          <a:xfrm>
            <a:off x="292101" y="4956976"/>
            <a:ext cx="1266825" cy="438150"/>
          </a:xfrm>
          <a:prstGeom prst="rect">
            <a:avLst/>
          </a:prstGeom>
          <a:noFill/>
          <a:ln>
            <a:noFill/>
          </a:ln>
        </p:spPr>
      </p:pic>
      <p:pic>
        <p:nvPicPr>
          <p:cNvPr descr="SRM Logo - Srm logo png 7 » PNG Image" id="488" name="Google Shape;488;p24"/>
          <p:cNvPicPr preferRelativeResize="0"/>
          <p:nvPr/>
        </p:nvPicPr>
        <p:blipFill rotWithShape="1">
          <a:blip r:embed="rId8">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5"/>
          <p:cNvSpPr txBox="1"/>
          <p:nvPr>
            <p:ph idx="1" type="body"/>
          </p:nvPr>
        </p:nvSpPr>
        <p:spPr>
          <a:xfrm>
            <a:off x="292101" y="53411"/>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None/>
            </a:pPr>
            <a:r>
              <a:rPr b="1" lang="en-US" sz="3600">
                <a:latin typeface="Gill Sans"/>
                <a:ea typeface="Gill Sans"/>
                <a:cs typeface="Gill Sans"/>
                <a:sym typeface="Gill Sans"/>
              </a:rPr>
              <a:t>Capacity of Flat Fading Channels </a:t>
            </a:r>
            <a:endParaRPr b="1" sz="3600">
              <a:latin typeface="Gill Sans"/>
              <a:ea typeface="Gill Sans"/>
              <a:cs typeface="Gill Sans"/>
              <a:sym typeface="Gill Sans"/>
            </a:endParaRPr>
          </a:p>
        </p:txBody>
      </p:sp>
      <p:sp>
        <p:nvSpPr>
          <p:cNvPr id="494" name="Google Shape;49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grpSp>
        <p:nvGrpSpPr>
          <p:cNvPr id="495" name="Google Shape;495;p25"/>
          <p:cNvGrpSpPr/>
          <p:nvPr/>
        </p:nvGrpSpPr>
        <p:grpSpPr>
          <a:xfrm>
            <a:off x="1864310" y="3140993"/>
            <a:ext cx="7366740" cy="2910258"/>
            <a:chOff x="2857500" y="3360753"/>
            <a:chExt cx="6477000" cy="2255282"/>
          </a:xfrm>
        </p:grpSpPr>
        <p:sp>
          <p:nvSpPr>
            <p:cNvPr id="496" name="Google Shape;496;p25"/>
            <p:cNvSpPr txBox="1"/>
            <p:nvPr/>
          </p:nvSpPr>
          <p:spPr>
            <a:xfrm>
              <a:off x="4144685" y="5246703"/>
              <a:ext cx="37475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Flat fading channel and System Model</a:t>
              </a:r>
              <a:endParaRPr sz="1800">
                <a:solidFill>
                  <a:schemeClr val="dk1"/>
                </a:solidFill>
                <a:latin typeface="Gill Sans"/>
                <a:ea typeface="Gill Sans"/>
                <a:cs typeface="Gill Sans"/>
                <a:sym typeface="Gill Sans"/>
              </a:endParaRPr>
            </a:p>
          </p:txBody>
        </p:sp>
        <p:pic>
          <p:nvPicPr>
            <p:cNvPr id="497" name="Google Shape;497;p25"/>
            <p:cNvPicPr preferRelativeResize="0"/>
            <p:nvPr/>
          </p:nvPicPr>
          <p:blipFill rotWithShape="1">
            <a:blip r:embed="rId3">
              <a:alphaModFix/>
            </a:blip>
            <a:srcRect b="0" l="0" r="0" t="0"/>
            <a:stretch/>
          </p:blipFill>
          <p:spPr>
            <a:xfrm>
              <a:off x="2857500" y="3360753"/>
              <a:ext cx="6477000" cy="1885950"/>
            </a:xfrm>
            <a:prstGeom prst="rect">
              <a:avLst/>
            </a:prstGeom>
            <a:noFill/>
            <a:ln>
              <a:noFill/>
            </a:ln>
          </p:spPr>
        </p:pic>
      </p:grpSp>
      <p:sp>
        <p:nvSpPr>
          <p:cNvPr id="498" name="Google Shape;498;p25"/>
          <p:cNvSpPr txBox="1"/>
          <p:nvPr/>
        </p:nvSpPr>
        <p:spPr>
          <a:xfrm>
            <a:off x="411332" y="606340"/>
            <a:ext cx="1040462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332F6"/>
                </a:solidFill>
                <a:latin typeface="Calibri"/>
                <a:ea typeface="Calibri"/>
                <a:cs typeface="Calibri"/>
                <a:sym typeface="Calibri"/>
              </a:rPr>
              <a:t>Channel and System Model </a:t>
            </a:r>
            <a:endParaRPr/>
          </a:p>
        </p:txBody>
      </p:sp>
      <p:sp>
        <p:nvSpPr>
          <p:cNvPr id="499" name="Google Shape;499;p25"/>
          <p:cNvSpPr txBox="1"/>
          <p:nvPr/>
        </p:nvSpPr>
        <p:spPr>
          <a:xfrm>
            <a:off x="292101" y="1041583"/>
            <a:ext cx="11488567"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332F6"/>
              </a:buClr>
              <a:buSzPts val="2400"/>
              <a:buFont typeface="Noto Sans Symbols"/>
              <a:buChar char="✪"/>
            </a:pPr>
            <a:r>
              <a:rPr lang="en-US" sz="2400">
                <a:solidFill>
                  <a:schemeClr val="dk1"/>
                </a:solidFill>
                <a:latin typeface="Gill Sans"/>
                <a:ea typeface="Gill Sans"/>
                <a:cs typeface="Gill Sans"/>
                <a:sym typeface="Gill Sans"/>
              </a:rPr>
              <a:t>In System Model, the input message </a:t>
            </a:r>
            <a:r>
              <a:rPr b="1" lang="en-US" sz="2400">
                <a:solidFill>
                  <a:schemeClr val="dk1"/>
                </a:solidFill>
                <a:latin typeface="Gill Sans"/>
                <a:ea typeface="Gill Sans"/>
                <a:cs typeface="Gill Sans"/>
                <a:sym typeface="Gill Sans"/>
              </a:rPr>
              <a:t>w</a:t>
            </a:r>
            <a:r>
              <a:rPr lang="en-US" sz="2400">
                <a:solidFill>
                  <a:schemeClr val="dk1"/>
                </a:solidFill>
                <a:latin typeface="Gill Sans"/>
                <a:ea typeface="Gill Sans"/>
                <a:cs typeface="Gill Sans"/>
                <a:sym typeface="Gill Sans"/>
              </a:rPr>
              <a:t> is sent from the transmitter to the receiver. </a:t>
            </a:r>
            <a:endParaRPr/>
          </a:p>
          <a:p>
            <a:pPr indent="-342900" lvl="0" marL="342900" marR="0" rtl="0" algn="l">
              <a:spcBef>
                <a:spcPts val="0"/>
              </a:spcBef>
              <a:spcAft>
                <a:spcPts val="0"/>
              </a:spcAft>
              <a:buClr>
                <a:srgbClr val="7332F6"/>
              </a:buClr>
              <a:buSzPts val="2400"/>
              <a:buFont typeface="Noto Sans Symbols"/>
              <a:buChar char="✪"/>
            </a:pPr>
            <a:r>
              <a:rPr lang="en-US" sz="2400">
                <a:solidFill>
                  <a:schemeClr val="dk1"/>
                </a:solidFill>
                <a:latin typeface="Gill Sans"/>
                <a:ea typeface="Gill Sans"/>
                <a:cs typeface="Gill Sans"/>
                <a:sym typeface="Gill Sans"/>
              </a:rPr>
              <a:t>The message is encoded into the codeword </a:t>
            </a:r>
            <a:r>
              <a:rPr b="1" lang="en-US" sz="2400">
                <a:solidFill>
                  <a:schemeClr val="dk1"/>
                </a:solidFill>
                <a:latin typeface="Gill Sans"/>
                <a:ea typeface="Gill Sans"/>
                <a:cs typeface="Gill Sans"/>
                <a:sym typeface="Gill Sans"/>
              </a:rPr>
              <a:t>x</a:t>
            </a:r>
            <a:r>
              <a:rPr lang="en-US" sz="2400">
                <a:solidFill>
                  <a:schemeClr val="dk1"/>
                </a:solidFill>
                <a:latin typeface="Gill Sans"/>
                <a:ea typeface="Gill Sans"/>
                <a:cs typeface="Gill Sans"/>
                <a:sym typeface="Gill Sans"/>
              </a:rPr>
              <a:t>, which is transmitted over the time-varying channel as x[i] at time i. </a:t>
            </a:r>
            <a:endParaRPr/>
          </a:p>
          <a:p>
            <a:pPr indent="-342900" lvl="0" marL="342900" marR="0" rtl="0" algn="l">
              <a:spcBef>
                <a:spcPts val="0"/>
              </a:spcBef>
              <a:spcAft>
                <a:spcPts val="0"/>
              </a:spcAft>
              <a:buClr>
                <a:srgbClr val="7332F6"/>
              </a:buClr>
              <a:buSzPts val="2400"/>
              <a:buFont typeface="Noto Sans Symbols"/>
              <a:buChar char="✪"/>
            </a:pPr>
            <a:r>
              <a:rPr lang="en-US" sz="2400">
                <a:solidFill>
                  <a:schemeClr val="dk1"/>
                </a:solidFill>
                <a:latin typeface="Gill Sans"/>
                <a:ea typeface="Gill Sans"/>
                <a:cs typeface="Gill Sans"/>
                <a:sym typeface="Gill Sans"/>
              </a:rPr>
              <a:t>The channel gain g[i], also called the channel side information (CSI), changes during the transmission of the codeword.</a:t>
            </a:r>
            <a:endParaRPr/>
          </a:p>
        </p:txBody>
      </p:sp>
      <p:sp>
        <p:nvSpPr>
          <p:cNvPr id="500" name="Google Shape;500;p25"/>
          <p:cNvSpPr txBox="1"/>
          <p:nvPr/>
        </p:nvSpPr>
        <p:spPr>
          <a:xfrm>
            <a:off x="598718" y="5950803"/>
            <a:ext cx="1099456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7332F6"/>
                </a:solidFill>
                <a:latin typeface="Calibri"/>
                <a:ea typeface="Calibri"/>
                <a:cs typeface="Calibri"/>
                <a:sym typeface="Calibri"/>
              </a:rPr>
              <a:t>The capacity of this channel depends on what is known about g[i] at the transmitter and receiver.</a:t>
            </a:r>
            <a:endParaRPr i="1" sz="2400">
              <a:solidFill>
                <a:srgbClr val="7332F6"/>
              </a:solidFill>
              <a:latin typeface="Calibri"/>
              <a:ea typeface="Calibri"/>
              <a:cs typeface="Calibri"/>
              <a:sym typeface="Calibri"/>
            </a:endParaRPr>
          </a:p>
        </p:txBody>
      </p:sp>
      <p:pic>
        <p:nvPicPr>
          <p:cNvPr descr="SRM Logo - Srm logo png 7 » PNG Image" id="501" name="Google Shape;501;p25"/>
          <p:cNvPicPr preferRelativeResize="0"/>
          <p:nvPr/>
        </p:nvPicPr>
        <p:blipFill rotWithShape="1">
          <a:blip r:embed="rId4">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6"/>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2400"/>
              <a:buNone/>
            </a:pPr>
            <a:r>
              <a:rPr b="1" lang="en-US" sz="2400">
                <a:solidFill>
                  <a:srgbClr val="0070C0"/>
                </a:solidFill>
                <a:latin typeface="Times New Roman"/>
                <a:ea typeface="Times New Roman"/>
                <a:cs typeface="Times New Roman"/>
                <a:sym typeface="Times New Roman"/>
              </a:rPr>
              <a:t>Different Scenarios</a:t>
            </a:r>
            <a:endParaRPr/>
          </a:p>
        </p:txBody>
      </p:sp>
      <p:sp>
        <p:nvSpPr>
          <p:cNvPr id="507" name="Google Shape;50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508" name="Google Shape;508;p26"/>
          <p:cNvSpPr txBox="1"/>
          <p:nvPr>
            <p:ph idx="2" type="body"/>
          </p:nvPr>
        </p:nvSpPr>
        <p:spPr>
          <a:xfrm>
            <a:off x="643467" y="1074198"/>
            <a:ext cx="10430933" cy="509800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Channel Distribution Information (CDI): </a:t>
            </a:r>
            <a:r>
              <a:rPr lang="en-US">
                <a:latin typeface="Times New Roman"/>
                <a:ea typeface="Times New Roman"/>
                <a:cs typeface="Times New Roman"/>
                <a:sym typeface="Times New Roman"/>
              </a:rPr>
              <a:t>The distribution of </a:t>
            </a:r>
            <a:r>
              <a:rPr i="1" lang="en-US">
                <a:latin typeface="Times New Roman"/>
                <a:ea typeface="Times New Roman"/>
                <a:cs typeface="Times New Roman"/>
                <a:sym typeface="Times New Roman"/>
              </a:rPr>
              <a:t>g</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is known to the transmitter and receiver.</a:t>
            </a:r>
            <a:endParaRPr/>
          </a:p>
          <a:p>
            <a:pPr indent="-228600" lvl="0" marL="228600" rtl="0" algn="l">
              <a:lnSpc>
                <a:spcPct val="12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Receiver CSI: </a:t>
            </a:r>
            <a:r>
              <a:rPr lang="en-US">
                <a:latin typeface="Times New Roman"/>
                <a:ea typeface="Times New Roman"/>
                <a:cs typeface="Times New Roman"/>
                <a:sym typeface="Times New Roman"/>
              </a:rPr>
              <a:t>The value of </a:t>
            </a:r>
            <a:r>
              <a:rPr i="1" lang="en-US">
                <a:latin typeface="Times New Roman"/>
                <a:ea typeface="Times New Roman"/>
                <a:cs typeface="Times New Roman"/>
                <a:sym typeface="Times New Roman"/>
              </a:rPr>
              <a:t>g</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is known at the receiver at time </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and both the transmitter and receiver know the distribution of </a:t>
            </a:r>
            <a:r>
              <a:rPr i="1" lang="en-US">
                <a:latin typeface="Times New Roman"/>
                <a:ea typeface="Times New Roman"/>
                <a:cs typeface="Times New Roman"/>
                <a:sym typeface="Times New Roman"/>
              </a:rPr>
              <a:t>g</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a:t>
            </a:r>
            <a:endParaRPr/>
          </a:p>
          <a:p>
            <a:pPr indent="-228600" lvl="0" marL="228600" rtl="0" algn="l">
              <a:lnSpc>
                <a:spcPct val="12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Transmitter and Receiver CSI: </a:t>
            </a:r>
            <a:r>
              <a:rPr lang="en-US">
                <a:latin typeface="Times New Roman"/>
                <a:ea typeface="Times New Roman"/>
                <a:cs typeface="Times New Roman"/>
                <a:sym typeface="Times New Roman"/>
              </a:rPr>
              <a:t>The value of </a:t>
            </a:r>
            <a:r>
              <a:rPr i="1" lang="en-US">
                <a:latin typeface="Times New Roman"/>
                <a:ea typeface="Times New Roman"/>
                <a:cs typeface="Times New Roman"/>
                <a:sym typeface="Times New Roman"/>
              </a:rPr>
              <a:t>g</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is known at the transmitter and receiver at time </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and both the transmitter and receiver know the distribution of </a:t>
            </a:r>
            <a:r>
              <a:rPr i="1" lang="en-US">
                <a:latin typeface="Times New Roman"/>
                <a:ea typeface="Times New Roman"/>
                <a:cs typeface="Times New Roman"/>
                <a:sym typeface="Times New Roman"/>
              </a:rPr>
              <a:t>g</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a:t>
            </a:r>
            <a:endParaRPr/>
          </a:p>
          <a:p>
            <a:pPr indent="-228600" lvl="0" marL="228600" rtl="0" algn="l">
              <a:lnSpc>
                <a:spcPct val="12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Transmitter and receiver CSI allow the transmitter to adapt both its power and rate to the channel gain at time </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and leads to the highest capacity of the three scenarios. </a:t>
            </a:r>
            <a:endParaRPr/>
          </a:p>
          <a:p>
            <a:pPr indent="-228600" lvl="0" marL="228600" rtl="0" algn="l">
              <a:lnSpc>
                <a:spcPct val="12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instantaneous SNR </a:t>
            </a:r>
            <a:r>
              <a:rPr i="1" lang="en-US">
                <a:latin typeface="Times New Roman"/>
                <a:ea typeface="Times New Roman"/>
                <a:cs typeface="Times New Roman"/>
                <a:sym typeface="Times New Roman"/>
              </a:rPr>
              <a:t>γ</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is just </a:t>
            </a:r>
            <a:r>
              <a:rPr i="1" lang="en-US">
                <a:latin typeface="Times New Roman"/>
                <a:ea typeface="Times New Roman"/>
                <a:cs typeface="Times New Roman"/>
                <a:sym typeface="Times New Roman"/>
              </a:rPr>
              <a:t>g</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multiplied by the constant </a:t>
            </a:r>
            <a:r>
              <a:rPr i="1" lang="en-US">
                <a:latin typeface="Times New Roman"/>
                <a:ea typeface="Times New Roman"/>
                <a:cs typeface="Times New Roman"/>
                <a:sym typeface="Times New Roman"/>
              </a:rPr>
              <a:t>S/</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N</a:t>
            </a:r>
            <a:r>
              <a:rPr baseline="-25000" lang="en-US">
                <a:latin typeface="Times New Roman"/>
                <a:ea typeface="Times New Roman"/>
                <a:cs typeface="Times New Roman"/>
                <a:sym typeface="Times New Roman"/>
              </a:rPr>
              <a:t>0</a:t>
            </a:r>
            <a:r>
              <a:rPr i="1" lang="en-US">
                <a:latin typeface="Times New Roman"/>
                <a:ea typeface="Times New Roman"/>
                <a:cs typeface="Times New Roman"/>
                <a:sym typeface="Times New Roman"/>
              </a:rPr>
              <a:t>B</a:t>
            </a:r>
            <a:r>
              <a:rPr lang="en-US">
                <a:latin typeface="Times New Roman"/>
                <a:ea typeface="Times New Roman"/>
                <a:cs typeface="Times New Roman"/>
                <a:sym typeface="Times New Roman"/>
              </a:rPr>
              <a:t>), known CSI or CDI about </a:t>
            </a:r>
            <a:r>
              <a:rPr i="1" lang="en-US">
                <a:latin typeface="Times New Roman"/>
                <a:ea typeface="Times New Roman"/>
                <a:cs typeface="Times New Roman"/>
                <a:sym typeface="Times New Roman"/>
              </a:rPr>
              <a:t>g</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 yields the same information about </a:t>
            </a:r>
            <a:r>
              <a:rPr i="1" lang="en-US">
                <a:latin typeface="Times New Roman"/>
                <a:ea typeface="Times New Roman"/>
                <a:cs typeface="Times New Roman"/>
                <a:sym typeface="Times New Roman"/>
              </a:rPr>
              <a:t>γ</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a:t>
            </a:r>
            <a:endParaRPr/>
          </a:p>
        </p:txBody>
      </p:sp>
      <p:sp>
        <p:nvSpPr>
          <p:cNvPr id="509" name="Google Shape;509;p26"/>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b="1" lang="en-US" sz="3600">
                <a:latin typeface="Gill Sans"/>
                <a:ea typeface="Gill Sans"/>
                <a:cs typeface="Gill Sans"/>
                <a:sym typeface="Gill Sans"/>
              </a:rPr>
              <a:t>Capacity of Flat Fading Channels </a:t>
            </a:r>
            <a:endParaRPr b="1" sz="3600">
              <a:latin typeface="Gill Sans"/>
              <a:ea typeface="Gill Sans"/>
              <a:cs typeface="Gill Sans"/>
              <a:sym typeface="Gill Sans"/>
            </a:endParaRPr>
          </a:p>
          <a:p>
            <a:pPr indent="0" lvl="0" marL="0" rtl="0" algn="l">
              <a:lnSpc>
                <a:spcPct val="90000"/>
              </a:lnSpc>
              <a:spcBef>
                <a:spcPts val="1000"/>
              </a:spcBef>
              <a:spcAft>
                <a:spcPts val="0"/>
              </a:spcAft>
              <a:buClr>
                <a:schemeClr val="lt1"/>
              </a:buClr>
              <a:buSzPts val="2133"/>
              <a:buNone/>
            </a:pPr>
            <a:r>
              <a:t/>
            </a:r>
            <a:endParaRPr>
              <a:latin typeface="Times New Roman"/>
              <a:ea typeface="Times New Roman"/>
              <a:cs typeface="Times New Roman"/>
              <a:sym typeface="Times New Roman"/>
            </a:endParaRPr>
          </a:p>
        </p:txBody>
      </p:sp>
      <p:pic>
        <p:nvPicPr>
          <p:cNvPr descr="SRM Logo - Srm logo png 7 » PNG Image" id="510" name="Google Shape;510;p26"/>
          <p:cNvPicPr preferRelativeResize="0"/>
          <p:nvPr/>
        </p:nvPicPr>
        <p:blipFill rotWithShape="1">
          <a:blip r:embed="rId3">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7"/>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4200"/>
              <a:buNone/>
            </a:pPr>
            <a:r>
              <a:rPr b="1" lang="en-US">
                <a:solidFill>
                  <a:srgbClr val="0070C0"/>
                </a:solidFill>
                <a:latin typeface="Times New Roman"/>
                <a:ea typeface="Times New Roman"/>
                <a:cs typeface="Times New Roman"/>
                <a:sym typeface="Times New Roman"/>
              </a:rPr>
              <a:t> </a:t>
            </a:r>
            <a:endParaRPr/>
          </a:p>
        </p:txBody>
      </p:sp>
      <p:sp>
        <p:nvSpPr>
          <p:cNvPr id="516" name="Google Shape;5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517" name="Google Shape;517;p27"/>
          <p:cNvSpPr txBox="1"/>
          <p:nvPr>
            <p:ph idx="2" type="body"/>
          </p:nvPr>
        </p:nvSpPr>
        <p:spPr>
          <a:xfrm>
            <a:off x="643467" y="976545"/>
            <a:ext cx="10430933" cy="563940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latin typeface="Gill Sans"/>
                <a:ea typeface="Gill Sans"/>
                <a:cs typeface="Gill Sans"/>
                <a:sym typeface="Gill Sans"/>
              </a:rPr>
              <a:t>Consider the case where the channel gain distribution </a:t>
            </a:r>
            <a:r>
              <a:rPr i="1" lang="en-US" sz="2400">
                <a:latin typeface="Gill Sans"/>
                <a:ea typeface="Gill Sans"/>
                <a:cs typeface="Gill Sans"/>
                <a:sym typeface="Gill Sans"/>
              </a:rPr>
              <a:t>p</a:t>
            </a:r>
            <a:r>
              <a:rPr lang="en-US" sz="2400">
                <a:latin typeface="Gill Sans"/>
                <a:ea typeface="Gill Sans"/>
                <a:cs typeface="Gill Sans"/>
                <a:sym typeface="Gill Sans"/>
              </a:rPr>
              <a:t>(</a:t>
            </a:r>
            <a:r>
              <a:rPr i="1" lang="en-US" sz="2400">
                <a:latin typeface="Gill Sans"/>
                <a:ea typeface="Gill Sans"/>
                <a:cs typeface="Gill Sans"/>
                <a:sym typeface="Gill Sans"/>
              </a:rPr>
              <a:t>g</a:t>
            </a:r>
            <a:r>
              <a:rPr lang="en-US" sz="2400">
                <a:latin typeface="Gill Sans"/>
                <a:ea typeface="Gill Sans"/>
                <a:cs typeface="Gill Sans"/>
                <a:sym typeface="Gill Sans"/>
              </a:rPr>
              <a:t>) or, equivalently, the distribution of SNR </a:t>
            </a:r>
            <a:r>
              <a:rPr i="1" lang="en-US" sz="2400">
                <a:latin typeface="Gill Sans"/>
                <a:ea typeface="Gill Sans"/>
                <a:cs typeface="Gill Sans"/>
                <a:sym typeface="Gill Sans"/>
              </a:rPr>
              <a:t>p</a:t>
            </a:r>
            <a:r>
              <a:rPr lang="en-US" sz="2400">
                <a:latin typeface="Gill Sans"/>
                <a:ea typeface="Gill Sans"/>
                <a:cs typeface="Gill Sans"/>
                <a:sym typeface="Gill Sans"/>
              </a:rPr>
              <a:t>(</a:t>
            </a:r>
            <a:r>
              <a:rPr lang="en-US" sz="2400"/>
              <a:t>ϒ</a:t>
            </a:r>
            <a:r>
              <a:rPr lang="en-US" sz="2400">
                <a:latin typeface="Gill Sans"/>
                <a:ea typeface="Gill Sans"/>
                <a:cs typeface="Gill Sans"/>
                <a:sym typeface="Gill Sans"/>
              </a:rPr>
              <a:t>) is known to the transmitter and receiver.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Gill Sans"/>
                <a:ea typeface="Gill Sans"/>
                <a:cs typeface="Gill Sans"/>
                <a:sym typeface="Gill Sans"/>
              </a:rPr>
              <a:t>For i.i.d. (both independent and identically distributed) fading the capacity is given by </a:t>
            </a:r>
            <a:endParaRPr/>
          </a:p>
          <a:p>
            <a:pPr indent="-76200" lvl="0" marL="228600" rtl="0" algn="just">
              <a:lnSpc>
                <a:spcPct val="90000"/>
              </a:lnSpc>
              <a:spcBef>
                <a:spcPts val="1000"/>
              </a:spcBef>
              <a:spcAft>
                <a:spcPts val="0"/>
              </a:spcAft>
              <a:buClr>
                <a:schemeClr val="dk1"/>
              </a:buClr>
              <a:buSzPts val="2400"/>
              <a:buFont typeface="Noto Sans Symbols"/>
              <a:buNone/>
            </a:pPr>
            <a:r>
              <a:t/>
            </a:r>
            <a:endParaRPr b="1" sz="2400">
              <a:latin typeface="Gill Sans"/>
              <a:ea typeface="Gill Sans"/>
              <a:cs typeface="Gill Sans"/>
              <a:sym typeface="Gill Sans"/>
            </a:endParaRPr>
          </a:p>
          <a:p>
            <a:pPr indent="-76200" lvl="0" marL="228600" rtl="0" algn="just">
              <a:lnSpc>
                <a:spcPct val="90000"/>
              </a:lnSpc>
              <a:spcBef>
                <a:spcPts val="1000"/>
              </a:spcBef>
              <a:spcAft>
                <a:spcPts val="0"/>
              </a:spcAft>
              <a:buClr>
                <a:schemeClr val="dk1"/>
              </a:buClr>
              <a:buSzPts val="2400"/>
              <a:buFont typeface="Noto Sans Symbols"/>
              <a:buNone/>
            </a:pPr>
            <a:r>
              <a:t/>
            </a:r>
            <a:endParaRPr b="1" sz="2400">
              <a:latin typeface="Gill Sans"/>
              <a:ea typeface="Gill Sans"/>
              <a:cs typeface="Gill Sans"/>
              <a:sym typeface="Gill Sans"/>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Gill Sans"/>
                <a:ea typeface="Gill Sans"/>
                <a:cs typeface="Gill Sans"/>
                <a:sym typeface="Gill Sans"/>
              </a:rPr>
              <a:t>solving this equation for the capacity-achieving input distribution, can be quite complicated depending on the fading distribution.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Gill Sans"/>
                <a:ea typeface="Gill Sans"/>
                <a:cs typeface="Gill Sans"/>
                <a:sym typeface="Gill Sans"/>
              </a:rPr>
              <a:t>Fading correlation introduces channel memory, in which case the capacity-achieving input distribution is found by optimized over input blocks, which makes finding the solution even more difficult.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Gill Sans"/>
                <a:ea typeface="Gill Sans"/>
                <a:cs typeface="Gill Sans"/>
                <a:sym typeface="Gill Sans"/>
              </a:rPr>
              <a:t>For these reasons, finding the capacity-achieving input distribution and corresponding capacity of fading channels under CDI remains an open problem for almost all channel distributions.</a:t>
            </a:r>
            <a:endParaRPr/>
          </a:p>
        </p:txBody>
      </p:sp>
      <p:sp>
        <p:nvSpPr>
          <p:cNvPr id="518" name="Google Shape;518;p27"/>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b="1" lang="en-US" sz="3600">
                <a:latin typeface="Gill Sans"/>
                <a:ea typeface="Gill Sans"/>
                <a:cs typeface="Gill Sans"/>
                <a:sym typeface="Gill Sans"/>
              </a:rPr>
              <a:t>Channel Distribution Information (CDI)</a:t>
            </a:r>
            <a:endParaRPr sz="3600">
              <a:latin typeface="Gill Sans"/>
              <a:ea typeface="Gill Sans"/>
              <a:cs typeface="Gill Sans"/>
              <a:sym typeface="Gill Sans"/>
            </a:endParaRPr>
          </a:p>
        </p:txBody>
      </p:sp>
      <p:pic>
        <p:nvPicPr>
          <p:cNvPr id="519" name="Google Shape;519;p27"/>
          <p:cNvPicPr preferRelativeResize="0"/>
          <p:nvPr/>
        </p:nvPicPr>
        <p:blipFill rotWithShape="1">
          <a:blip r:embed="rId3">
            <a:alphaModFix/>
          </a:blip>
          <a:srcRect b="0" l="0" r="0" t="0"/>
          <a:stretch/>
        </p:blipFill>
        <p:spPr>
          <a:xfrm>
            <a:off x="2372783" y="2077664"/>
            <a:ext cx="6972300" cy="1190625"/>
          </a:xfrm>
          <a:prstGeom prst="rect">
            <a:avLst/>
          </a:prstGeom>
          <a:noFill/>
          <a:ln>
            <a:noFill/>
          </a:ln>
        </p:spPr>
      </p:pic>
      <p:pic>
        <p:nvPicPr>
          <p:cNvPr descr="SRM Logo - Srm logo png 7 » PNG Image" id="520" name="Google Shape;520;p27"/>
          <p:cNvPicPr preferRelativeResize="0"/>
          <p:nvPr/>
        </p:nvPicPr>
        <p:blipFill rotWithShape="1">
          <a:blip r:embed="rId4">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8"/>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4200"/>
              <a:buNone/>
            </a:pPr>
            <a:r>
              <a:rPr b="1" lang="en-US">
                <a:solidFill>
                  <a:srgbClr val="0070C0"/>
                </a:solidFill>
                <a:latin typeface="Times New Roman"/>
                <a:ea typeface="Times New Roman"/>
                <a:cs typeface="Times New Roman"/>
                <a:sym typeface="Times New Roman"/>
              </a:rPr>
              <a:t> </a:t>
            </a:r>
            <a:endParaRPr/>
          </a:p>
        </p:txBody>
      </p:sp>
      <p:sp>
        <p:nvSpPr>
          <p:cNvPr id="526" name="Google Shape;5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527" name="Google Shape;527;p28"/>
          <p:cNvSpPr txBox="1"/>
          <p:nvPr>
            <p:ph idx="2" type="body"/>
          </p:nvPr>
        </p:nvSpPr>
        <p:spPr>
          <a:xfrm>
            <a:off x="642938" y="976313"/>
            <a:ext cx="10431462" cy="564038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latin typeface="Gill Sans"/>
                <a:ea typeface="Gill Sans"/>
                <a:cs typeface="Gill Sans"/>
                <a:sym typeface="Gill Sans"/>
              </a:rPr>
              <a:t>The capacity-achieving input distribution and corresponding fading channel capacity under CDI is known for two specific models of interest: </a:t>
            </a:r>
            <a:endParaRPr/>
          </a:p>
          <a:p>
            <a:pPr indent="-228600" lvl="3" marL="1600200" rtl="0" algn="l">
              <a:lnSpc>
                <a:spcPct val="90000"/>
              </a:lnSpc>
              <a:spcBef>
                <a:spcPts val="500"/>
              </a:spcBef>
              <a:spcAft>
                <a:spcPts val="0"/>
              </a:spcAft>
              <a:buClr>
                <a:schemeClr val="dk1"/>
              </a:buClr>
              <a:buSzPts val="2400"/>
              <a:buFont typeface="Noto Sans Symbols"/>
              <a:buChar char="✔"/>
            </a:pPr>
            <a:r>
              <a:rPr lang="en-US" sz="2400">
                <a:latin typeface="Gill Sans"/>
                <a:ea typeface="Gill Sans"/>
                <a:cs typeface="Gill Sans"/>
                <a:sym typeface="Gill Sans"/>
              </a:rPr>
              <a:t>i.i.d. Rayleigh fading channels </a:t>
            </a:r>
            <a:endParaRPr/>
          </a:p>
          <a:p>
            <a:pPr indent="-228600" lvl="3" marL="1600200" rtl="0" algn="l">
              <a:lnSpc>
                <a:spcPct val="90000"/>
              </a:lnSpc>
              <a:spcBef>
                <a:spcPts val="500"/>
              </a:spcBef>
              <a:spcAft>
                <a:spcPts val="0"/>
              </a:spcAft>
              <a:buClr>
                <a:schemeClr val="dk1"/>
              </a:buClr>
              <a:buSzPts val="2400"/>
              <a:buFont typeface="Noto Sans Symbols"/>
              <a:buChar char="✔"/>
            </a:pPr>
            <a:r>
              <a:rPr lang="en-US" sz="2400">
                <a:latin typeface="Gill Sans"/>
                <a:ea typeface="Gill Sans"/>
                <a:cs typeface="Gill Sans"/>
                <a:sym typeface="Gill Sans"/>
              </a:rPr>
              <a:t>Finite State Markov Channels</a:t>
            </a:r>
            <a:r>
              <a:rPr lang="en-US" sz="1400">
                <a:latin typeface="Gill Sans"/>
                <a:ea typeface="Gill Sans"/>
                <a:cs typeface="Gill Sans"/>
                <a:sym typeface="Gill Sans"/>
              </a:rPr>
              <a:t>.</a:t>
            </a:r>
            <a:endParaRPr/>
          </a:p>
          <a:p>
            <a:pPr indent="-139700" lvl="3" marL="1600200" rtl="0" algn="l">
              <a:lnSpc>
                <a:spcPct val="90000"/>
              </a:lnSpc>
              <a:spcBef>
                <a:spcPts val="500"/>
              </a:spcBef>
              <a:spcAft>
                <a:spcPts val="0"/>
              </a:spcAft>
              <a:buClr>
                <a:schemeClr val="dk1"/>
              </a:buClr>
              <a:buSzPts val="1400"/>
              <a:buFont typeface="Noto Sans Symbols"/>
              <a:buNone/>
            </a:pPr>
            <a:r>
              <a:t/>
            </a:r>
            <a:endParaRPr sz="1400">
              <a:latin typeface="Gill Sans"/>
              <a:ea typeface="Gill Sans"/>
              <a:cs typeface="Gill Sans"/>
              <a:sym typeface="Gill Sans"/>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Gill Sans"/>
                <a:ea typeface="Gill Sans"/>
                <a:cs typeface="Gill Sans"/>
                <a:sym typeface="Gill Sans"/>
              </a:rPr>
              <a:t>In i.i.d. Rayleigh fading, the channel power gain is exponential and changes independently with each channel use.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Gill Sans"/>
                <a:ea typeface="Gill Sans"/>
                <a:cs typeface="Gill Sans"/>
                <a:sym typeface="Gill Sans"/>
              </a:rPr>
              <a:t>This optimal distribution and its corresponding capacity must be found numerically. </a:t>
            </a:r>
            <a:endParaRPr/>
          </a:p>
          <a:p>
            <a:pPr indent="0" lvl="0" marL="0" rtl="0" algn="just">
              <a:lnSpc>
                <a:spcPct val="90000"/>
              </a:lnSpc>
              <a:spcBef>
                <a:spcPts val="1000"/>
              </a:spcBef>
              <a:spcAft>
                <a:spcPts val="0"/>
              </a:spcAft>
              <a:buClr>
                <a:schemeClr val="dk1"/>
              </a:buClr>
              <a:buSzPts val="2400"/>
              <a:buNone/>
            </a:pPr>
            <a:r>
              <a:t/>
            </a:r>
            <a:endParaRPr sz="2400">
              <a:latin typeface="Gill Sans"/>
              <a:ea typeface="Gill Sans"/>
              <a:cs typeface="Gill Sans"/>
              <a:sym typeface="Gill Sans"/>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Gill Sans"/>
                <a:ea typeface="Gill Sans"/>
                <a:cs typeface="Gill Sans"/>
                <a:sym typeface="Gill Sans"/>
              </a:rPr>
              <a:t>For flat-fading channels that are not necessarily Rayleigh or i.i.d. upper and lower bounds on capacity and these bounds are tight at high SNRs.</a:t>
            </a:r>
            <a:endParaRPr/>
          </a:p>
          <a:p>
            <a:pPr indent="-50800" lvl="0" marL="228600" rtl="0" algn="just">
              <a:lnSpc>
                <a:spcPct val="90000"/>
              </a:lnSpc>
              <a:spcBef>
                <a:spcPts val="1000"/>
              </a:spcBef>
              <a:spcAft>
                <a:spcPts val="0"/>
              </a:spcAft>
              <a:buClr>
                <a:schemeClr val="dk1"/>
              </a:buClr>
              <a:buSzPts val="2800"/>
              <a:buFont typeface="Noto Sans Symbols"/>
              <a:buNone/>
            </a:pPr>
            <a:r>
              <a:t/>
            </a:r>
            <a:endParaRPr/>
          </a:p>
        </p:txBody>
      </p:sp>
      <p:sp>
        <p:nvSpPr>
          <p:cNvPr id="528" name="Google Shape;528;p28"/>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b="1" lang="en-US" sz="3600">
                <a:latin typeface="Gill Sans"/>
                <a:ea typeface="Gill Sans"/>
                <a:cs typeface="Gill Sans"/>
                <a:sym typeface="Gill Sans"/>
              </a:rPr>
              <a:t>Channel Distribution Information (CDI)</a:t>
            </a:r>
            <a:endParaRPr sz="3600">
              <a:latin typeface="Gill Sans"/>
              <a:ea typeface="Gill Sans"/>
              <a:cs typeface="Gill Sans"/>
              <a:sym typeface="Gill Sans"/>
            </a:endParaRPr>
          </a:p>
        </p:txBody>
      </p:sp>
      <p:pic>
        <p:nvPicPr>
          <p:cNvPr descr="SRM Logo - Srm logo png 7 » PNG Image" id="529" name="Google Shape;529;p28"/>
          <p:cNvPicPr preferRelativeResize="0"/>
          <p:nvPr/>
        </p:nvPicPr>
        <p:blipFill rotWithShape="1">
          <a:blip r:embed="rId3">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9"/>
          <p:cNvSpPr txBox="1"/>
          <p:nvPr>
            <p:ph idx="1" type="body"/>
          </p:nvPr>
        </p:nvSpPr>
        <p:spPr>
          <a:xfrm>
            <a:off x="262509" y="0"/>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None/>
            </a:pPr>
            <a:r>
              <a:rPr b="1" lang="en-US" sz="3600">
                <a:latin typeface="Gill Sans"/>
                <a:ea typeface="Gill Sans"/>
                <a:cs typeface="Gill Sans"/>
                <a:sym typeface="Gill Sans"/>
              </a:rPr>
              <a:t>Channel Distribution Information (CDI)</a:t>
            </a:r>
            <a:endParaRPr sz="3600">
              <a:latin typeface="Gill Sans"/>
              <a:ea typeface="Gill Sans"/>
              <a:cs typeface="Gill Sans"/>
              <a:sym typeface="Gill Sans"/>
            </a:endParaRPr>
          </a:p>
          <a:p>
            <a:pPr indent="0" lvl="0" marL="0" rtl="0" algn="l">
              <a:lnSpc>
                <a:spcPct val="90000"/>
              </a:lnSpc>
              <a:spcBef>
                <a:spcPts val="1000"/>
              </a:spcBef>
              <a:spcAft>
                <a:spcPts val="0"/>
              </a:spcAft>
              <a:buClr>
                <a:schemeClr val="dk2"/>
              </a:buClr>
              <a:buSzPts val="4267"/>
              <a:buNone/>
            </a:pPr>
            <a:r>
              <a:t/>
            </a:r>
            <a:endParaRPr/>
          </a:p>
        </p:txBody>
      </p:sp>
      <p:sp>
        <p:nvSpPr>
          <p:cNvPr id="535" name="Google Shape;53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536" name="Google Shape;536;p29"/>
          <p:cNvSpPr txBox="1"/>
          <p:nvPr>
            <p:ph idx="2" type="body"/>
          </p:nvPr>
        </p:nvSpPr>
        <p:spPr>
          <a:xfrm>
            <a:off x="472059" y="722916"/>
            <a:ext cx="10430933" cy="621123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rgbClr val="0070C0"/>
              </a:buClr>
              <a:buSzPct val="100000"/>
              <a:buNone/>
            </a:pPr>
            <a:r>
              <a:rPr lang="en-US">
                <a:solidFill>
                  <a:srgbClr val="0070C0"/>
                </a:solidFill>
                <a:latin typeface="Gill Sans"/>
                <a:ea typeface="Gill Sans"/>
                <a:cs typeface="Gill Sans"/>
                <a:sym typeface="Gill Sans"/>
              </a:rPr>
              <a:t>Finite State Markov Channel</a:t>
            </a:r>
            <a:endParaRPr/>
          </a:p>
          <a:p>
            <a:pPr indent="0" lvl="0" marL="0" rtl="0" algn="just">
              <a:lnSpc>
                <a:spcPct val="90000"/>
              </a:lnSpc>
              <a:spcBef>
                <a:spcPts val="1000"/>
              </a:spcBef>
              <a:spcAft>
                <a:spcPts val="0"/>
              </a:spcAft>
              <a:buClr>
                <a:schemeClr val="dk1"/>
              </a:buClr>
              <a:buSzPct val="100000"/>
              <a:buNone/>
            </a:pPr>
            <a:r>
              <a:rPr lang="en-US"/>
              <a:t>	Approximates the fading correlation as a Markov process, for fading channels  </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The Markov nature of the fading dictates : that the fading at a given time depends only on fading at the previous time sample, it turns out that the receiver must decode all past channel outputs jointly with the current output for optimal (i.e. capacity achieving) decoding. </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This significantly complicates capacity analysis. </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Channel capacity in both cases depends on the limiting distribution of the channel conditioned on all past inputs and outputs, which can be computed recursively. </a:t>
            </a:r>
            <a:endParaRPr/>
          </a:p>
          <a:p>
            <a:pPr indent="0" lvl="0" marL="0" rtl="0" algn="just">
              <a:lnSpc>
                <a:spcPct val="90000"/>
              </a:lnSpc>
              <a:spcBef>
                <a:spcPts val="1000"/>
              </a:spcBef>
              <a:spcAft>
                <a:spcPts val="0"/>
              </a:spcAft>
              <a:buClr>
                <a:srgbClr val="0070C0"/>
              </a:buClr>
              <a:buSzPct val="100000"/>
              <a:buNone/>
            </a:pPr>
            <a:r>
              <a:rPr lang="en-US">
                <a:solidFill>
                  <a:srgbClr val="0070C0"/>
                </a:solidFill>
              </a:rPr>
              <a:t> i.i.d. Rayleigh Fading Channel</a:t>
            </a:r>
            <a:r>
              <a:rPr lang="en-US"/>
              <a:t>, </a:t>
            </a:r>
            <a:endParaRPr/>
          </a:p>
          <a:p>
            <a:pPr indent="0" lvl="0" marL="0" rtl="0" algn="just">
              <a:lnSpc>
                <a:spcPct val="90000"/>
              </a:lnSpc>
              <a:spcBef>
                <a:spcPts val="1000"/>
              </a:spcBef>
              <a:spcAft>
                <a:spcPts val="0"/>
              </a:spcAft>
              <a:buClr>
                <a:schemeClr val="dk1"/>
              </a:buClr>
              <a:buSzPct val="100000"/>
              <a:buNone/>
            </a:pPr>
            <a:r>
              <a:rPr lang="en-US"/>
              <a:t>	The complexity of the capacity analysis along with the final result for this relatively simple fading model is very high, indicating the difficulty of obtaining the capacity and related design insights into channels when only CDI is available.</a:t>
            </a:r>
            <a:endParaRPr/>
          </a:p>
        </p:txBody>
      </p:sp>
      <p:pic>
        <p:nvPicPr>
          <p:cNvPr descr="SRM Logo - Srm logo png 7 » PNG Image" id="537" name="Google Shape;537;p29"/>
          <p:cNvPicPr preferRelativeResize="0"/>
          <p:nvPr/>
        </p:nvPicPr>
        <p:blipFill rotWithShape="1">
          <a:blip r:embed="rId3">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RAKE Receiver</a:t>
            </a:r>
            <a:endParaRPr b="1">
              <a:solidFill>
                <a:srgbClr val="0A2090"/>
              </a:solidFill>
            </a:endParaRPr>
          </a:p>
        </p:txBody>
      </p:sp>
      <p:sp>
        <p:nvSpPr>
          <p:cNvPr id="211" name="Google Shape;211;p3"/>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b="0" i="0" lang="en-US" sz="1400" u="none" cap="none" strike="noStrike">
                <a:solidFill>
                  <a:srgbClr val="464653"/>
                </a:solidFill>
                <a:latin typeface="Verdana"/>
                <a:ea typeface="Verdana"/>
                <a:cs typeface="Verdana"/>
                <a:sym typeface="Verdana"/>
              </a:rPr>
              <a:t>‹#›</a:t>
            </a:fld>
            <a:endParaRPr b="0" i="0" sz="1400" u="none" cap="none" strike="noStrike">
              <a:solidFill>
                <a:srgbClr val="464653"/>
              </a:solidFill>
              <a:latin typeface="Verdana"/>
              <a:ea typeface="Verdana"/>
              <a:cs typeface="Verdana"/>
              <a:sym typeface="Verdana"/>
            </a:endParaRPr>
          </a:p>
        </p:txBody>
      </p:sp>
      <p:sp>
        <p:nvSpPr>
          <p:cNvPr id="212" name="Google Shape;212;p3"/>
          <p:cNvSpPr txBox="1"/>
          <p:nvPr>
            <p:ph idx="1" type="body"/>
          </p:nvPr>
        </p:nvSpPr>
        <p:spPr>
          <a:xfrm>
            <a:off x="1981200" y="1219200"/>
            <a:ext cx="8229600" cy="5137150"/>
          </a:xfrm>
          <a:prstGeom prst="rect">
            <a:avLst/>
          </a:prstGeom>
          <a:noFill/>
          <a:ln>
            <a:noFill/>
          </a:ln>
        </p:spPr>
        <p:txBody>
          <a:bodyPr anchorCtr="0" anchor="t" bIns="45700" lIns="91425" spcFirstLastPara="1" rIns="91425" wrap="square" tIns="45700">
            <a:noAutofit/>
          </a:bodyPr>
          <a:lstStyle/>
          <a:p>
            <a:pPr indent="-273049" lvl="1" marL="547688" rtl="0" algn="l">
              <a:spcBef>
                <a:spcPts val="0"/>
              </a:spcBef>
              <a:spcAft>
                <a:spcPts val="0"/>
              </a:spcAft>
              <a:buSzPts val="1824"/>
              <a:buFont typeface="Noto Sans Symbols"/>
              <a:buChar char="⮚"/>
            </a:pPr>
            <a:r>
              <a:rPr lang="en-US" sz="2400">
                <a:solidFill>
                  <a:schemeClr val="dk1"/>
                </a:solidFill>
              </a:rPr>
              <a:t>Powerful form of time diversity available in spread spectrum  systems → CDMA</a:t>
            </a:r>
            <a:endParaRPr/>
          </a:p>
          <a:p>
            <a:pPr indent="-273049" lvl="1" marL="547688" rtl="0" algn="l">
              <a:spcBef>
                <a:spcPts val="500"/>
              </a:spcBef>
              <a:spcAft>
                <a:spcPts val="0"/>
              </a:spcAft>
              <a:buSzPts val="1824"/>
              <a:buFont typeface="Noto Sans Symbols"/>
              <a:buChar char="⮚"/>
            </a:pPr>
            <a:r>
              <a:rPr lang="en-US" sz="2400">
                <a:solidFill>
                  <a:schemeClr val="dk1"/>
                </a:solidFill>
              </a:rPr>
              <a:t>Signal is transmitted once only</a:t>
            </a:r>
            <a:endParaRPr/>
          </a:p>
          <a:p>
            <a:pPr indent="-273049" lvl="1" marL="547688" rtl="0" algn="l">
              <a:spcBef>
                <a:spcPts val="500"/>
              </a:spcBef>
              <a:spcAft>
                <a:spcPts val="0"/>
              </a:spcAft>
              <a:buSzPts val="1824"/>
              <a:buFont typeface="Noto Sans Symbols"/>
              <a:buChar char="⮚"/>
            </a:pPr>
            <a:r>
              <a:rPr lang="en-US" sz="2400">
                <a:solidFill>
                  <a:schemeClr val="dk1"/>
                </a:solidFill>
              </a:rPr>
              <a:t>attempts to collect the time-shifted versions of the original signal by providing a separate correlation receiver for each of the multipath signals. </a:t>
            </a:r>
            <a:endParaRPr/>
          </a:p>
          <a:p>
            <a:pPr indent="-273049" lvl="1" marL="547688" rtl="0" algn="l">
              <a:spcBef>
                <a:spcPts val="500"/>
              </a:spcBef>
              <a:spcAft>
                <a:spcPts val="0"/>
              </a:spcAft>
              <a:buSzPts val="1824"/>
              <a:buChar char="🞂"/>
            </a:pPr>
            <a:r>
              <a:rPr lang="en-US" sz="2400">
                <a:solidFill>
                  <a:schemeClr val="dk1"/>
                </a:solidFill>
              </a:rPr>
              <a:t>Each correlation receiver may be adjusted in time delay, so that a microprocessor controller can cause different correlation receivers to search in different time windows for significant multipath. </a:t>
            </a:r>
            <a:endParaRPr/>
          </a:p>
          <a:p>
            <a:pPr indent="-273049" lvl="1" marL="547688" rtl="0" algn="l">
              <a:spcBef>
                <a:spcPts val="500"/>
              </a:spcBef>
              <a:spcAft>
                <a:spcPts val="0"/>
              </a:spcAft>
              <a:buSzPts val="1824"/>
              <a:buChar char="🞂"/>
            </a:pPr>
            <a:r>
              <a:rPr lang="en-US" sz="2400">
                <a:solidFill>
                  <a:schemeClr val="dk1"/>
                </a:solidFill>
              </a:rPr>
              <a:t>The range of time delays that a particular correlator can search is called a </a:t>
            </a:r>
            <a:r>
              <a:rPr i="1" lang="en-US" sz="2400">
                <a:solidFill>
                  <a:schemeClr val="dk1"/>
                </a:solidFill>
              </a:rPr>
              <a:t>search window</a:t>
            </a:r>
            <a:endParaRPr sz="2400">
              <a:solidFill>
                <a:schemeClr val="dk1"/>
              </a:solidFill>
            </a:endParaRPr>
          </a:p>
        </p:txBody>
      </p:sp>
      <p:pic>
        <p:nvPicPr>
          <p:cNvPr descr="SRM Logo - Srm logo png 7 » PNG Image" id="213" name="Google Shape;213;p3"/>
          <p:cNvPicPr preferRelativeResize="0"/>
          <p:nvPr/>
        </p:nvPicPr>
        <p:blipFill rotWithShape="1">
          <a:blip r:embed="rId3">
            <a:alphaModFix/>
          </a:blip>
          <a:srcRect b="0" l="0" r="0" t="0"/>
          <a:stretch/>
        </p:blipFill>
        <p:spPr>
          <a:xfrm>
            <a:off x="9548363" y="247650"/>
            <a:ext cx="1836269" cy="6199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0"/>
          <p:cNvSpPr txBox="1"/>
          <p:nvPr>
            <p:ph idx="1" type="body"/>
          </p:nvPr>
        </p:nvSpPr>
        <p:spPr>
          <a:xfrm>
            <a:off x="298450" y="34417"/>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None/>
            </a:pPr>
            <a:r>
              <a:rPr b="1" lang="en-US" sz="3600">
                <a:latin typeface="Gill Sans"/>
                <a:ea typeface="Gill Sans"/>
                <a:cs typeface="Gill Sans"/>
                <a:sym typeface="Gill Sans"/>
              </a:rPr>
              <a:t>Channel Side Information at Receiver</a:t>
            </a:r>
            <a:endParaRPr/>
          </a:p>
          <a:p>
            <a:pPr indent="0" lvl="0" marL="0" rtl="0" algn="l">
              <a:lnSpc>
                <a:spcPct val="90000"/>
              </a:lnSpc>
              <a:spcBef>
                <a:spcPts val="1000"/>
              </a:spcBef>
              <a:spcAft>
                <a:spcPts val="0"/>
              </a:spcAft>
              <a:buClr>
                <a:schemeClr val="dk2"/>
              </a:buClr>
              <a:buSzPts val="4267"/>
              <a:buNone/>
            </a:pPr>
            <a:r>
              <a:t/>
            </a:r>
            <a:endParaRPr>
              <a:latin typeface="Times New Roman"/>
              <a:ea typeface="Times New Roman"/>
              <a:cs typeface="Times New Roman"/>
              <a:sym typeface="Times New Roman"/>
            </a:endParaRPr>
          </a:p>
        </p:txBody>
      </p:sp>
      <p:sp>
        <p:nvSpPr>
          <p:cNvPr id="543" name="Google Shape;54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544" name="Google Shape;544;p30"/>
          <p:cNvSpPr txBox="1"/>
          <p:nvPr>
            <p:ph idx="2" type="body"/>
          </p:nvPr>
        </p:nvSpPr>
        <p:spPr>
          <a:xfrm>
            <a:off x="298451" y="746091"/>
            <a:ext cx="11595099" cy="59334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Gill Sans"/>
                <a:ea typeface="Gill Sans"/>
                <a:cs typeface="Gill Sans"/>
                <a:sym typeface="Gill Sans"/>
              </a:rPr>
              <a:t>Channel Side Information   - </a:t>
            </a:r>
            <a:endParaRPr/>
          </a:p>
          <a:p>
            <a:pPr indent="-228600" lvl="0" marL="228600" rtl="0" algn="l">
              <a:lnSpc>
                <a:spcPct val="90000"/>
              </a:lnSpc>
              <a:spcBef>
                <a:spcPts val="1000"/>
              </a:spcBef>
              <a:spcAft>
                <a:spcPts val="0"/>
              </a:spcAft>
              <a:buClr>
                <a:schemeClr val="dk1"/>
              </a:buClr>
              <a:buSzPts val="2400"/>
              <a:buChar char="•"/>
            </a:pPr>
            <a:r>
              <a:rPr lang="en-US" sz="2400">
                <a:latin typeface="Gill Sans"/>
                <a:ea typeface="Gill Sans"/>
                <a:cs typeface="Gill Sans"/>
                <a:sym typeface="Gill Sans"/>
              </a:rPr>
              <a:t>We now consider the case where the CSI </a:t>
            </a:r>
            <a:r>
              <a:rPr i="1" lang="en-US" sz="2400">
                <a:latin typeface="Gill Sans"/>
                <a:ea typeface="Gill Sans"/>
                <a:cs typeface="Gill Sans"/>
                <a:sym typeface="Gill Sans"/>
              </a:rPr>
              <a:t>g</a:t>
            </a:r>
            <a:r>
              <a:rPr lang="en-US" sz="2400">
                <a:latin typeface="Gill Sans"/>
                <a:ea typeface="Gill Sans"/>
                <a:cs typeface="Gill Sans"/>
                <a:sym typeface="Gill Sans"/>
              </a:rPr>
              <a:t>[</a:t>
            </a:r>
            <a:r>
              <a:rPr i="1" lang="en-US" sz="2400">
                <a:latin typeface="Gill Sans"/>
                <a:ea typeface="Gill Sans"/>
                <a:cs typeface="Gill Sans"/>
                <a:sym typeface="Gill Sans"/>
              </a:rPr>
              <a:t>i</a:t>
            </a:r>
            <a:r>
              <a:rPr lang="en-US" sz="2400">
                <a:latin typeface="Gill Sans"/>
                <a:ea typeface="Gill Sans"/>
                <a:cs typeface="Gill Sans"/>
                <a:sym typeface="Gill Sans"/>
              </a:rPr>
              <a:t>] is known at the receiver at time </a:t>
            </a:r>
            <a:r>
              <a:rPr i="1" lang="en-US" sz="2400">
                <a:latin typeface="Gill Sans"/>
                <a:ea typeface="Gill Sans"/>
                <a:cs typeface="Gill Sans"/>
                <a:sym typeface="Gill Sans"/>
              </a:rPr>
              <a:t>i</a:t>
            </a:r>
            <a:r>
              <a:rPr lang="en-US" sz="2400">
                <a:latin typeface="Gill Sans"/>
                <a:ea typeface="Gill Sans"/>
                <a:cs typeface="Gill Sans"/>
                <a:sym typeface="Gill Sans"/>
              </a:rPr>
              <a:t>. </a:t>
            </a:r>
            <a:endParaRPr/>
          </a:p>
          <a:p>
            <a:pPr indent="-228600" lvl="0" marL="228600" rtl="0" algn="l">
              <a:lnSpc>
                <a:spcPct val="90000"/>
              </a:lnSpc>
              <a:spcBef>
                <a:spcPts val="1000"/>
              </a:spcBef>
              <a:spcAft>
                <a:spcPts val="0"/>
              </a:spcAft>
              <a:buClr>
                <a:schemeClr val="dk1"/>
              </a:buClr>
              <a:buSzPts val="2400"/>
              <a:buChar char="•"/>
            </a:pPr>
            <a:r>
              <a:rPr lang="en-US" sz="2400">
                <a:latin typeface="Gill Sans"/>
                <a:ea typeface="Gill Sans"/>
                <a:cs typeface="Gill Sans"/>
                <a:sym typeface="Gill Sans"/>
              </a:rPr>
              <a:t>Equivalently, </a:t>
            </a:r>
            <a:r>
              <a:rPr i="1" lang="en-US" sz="2400">
                <a:latin typeface="Gill Sans"/>
                <a:ea typeface="Gill Sans"/>
                <a:cs typeface="Gill Sans"/>
                <a:sym typeface="Gill Sans"/>
              </a:rPr>
              <a:t>γ</a:t>
            </a:r>
            <a:r>
              <a:rPr lang="en-US" sz="2400">
                <a:latin typeface="Gill Sans"/>
                <a:ea typeface="Gill Sans"/>
                <a:cs typeface="Gill Sans"/>
                <a:sym typeface="Gill Sans"/>
              </a:rPr>
              <a:t>[</a:t>
            </a:r>
            <a:r>
              <a:rPr i="1" lang="en-US" sz="2400">
                <a:latin typeface="Gill Sans"/>
                <a:ea typeface="Gill Sans"/>
                <a:cs typeface="Gill Sans"/>
                <a:sym typeface="Gill Sans"/>
              </a:rPr>
              <a:t>i</a:t>
            </a:r>
            <a:r>
              <a:rPr lang="en-US" sz="2400">
                <a:latin typeface="Gill Sans"/>
                <a:ea typeface="Gill Sans"/>
                <a:cs typeface="Gill Sans"/>
                <a:sym typeface="Gill Sans"/>
              </a:rPr>
              <a:t>] is known at the receiver at time </a:t>
            </a:r>
            <a:r>
              <a:rPr i="1" lang="en-US" sz="2400">
                <a:latin typeface="Gill Sans"/>
                <a:ea typeface="Gill Sans"/>
                <a:cs typeface="Gill Sans"/>
                <a:sym typeface="Gill Sans"/>
              </a:rPr>
              <a:t>i</a:t>
            </a:r>
            <a:r>
              <a:rPr lang="en-US" sz="2400">
                <a:latin typeface="Gill Sans"/>
                <a:ea typeface="Gill Sans"/>
                <a:cs typeface="Gill Sans"/>
                <a:sym typeface="Gill Sans"/>
              </a:rPr>
              <a:t>. </a:t>
            </a:r>
            <a:endParaRPr/>
          </a:p>
          <a:p>
            <a:pPr indent="-228600" lvl="0" marL="228600" rtl="0" algn="l">
              <a:lnSpc>
                <a:spcPct val="90000"/>
              </a:lnSpc>
              <a:spcBef>
                <a:spcPts val="1000"/>
              </a:spcBef>
              <a:spcAft>
                <a:spcPts val="0"/>
              </a:spcAft>
              <a:buClr>
                <a:schemeClr val="dk1"/>
              </a:buClr>
              <a:buSzPts val="2400"/>
              <a:buChar char="•"/>
            </a:pPr>
            <a:r>
              <a:rPr lang="en-US" sz="2400">
                <a:latin typeface="Gill Sans"/>
                <a:ea typeface="Gill Sans"/>
                <a:cs typeface="Gill Sans"/>
                <a:sym typeface="Gill Sans"/>
              </a:rPr>
              <a:t>We also assume that both the transmitter and receiver know the distribution of </a:t>
            </a:r>
            <a:r>
              <a:rPr i="1" lang="en-US" sz="2400">
                <a:latin typeface="Gill Sans"/>
                <a:ea typeface="Gill Sans"/>
                <a:cs typeface="Gill Sans"/>
                <a:sym typeface="Gill Sans"/>
              </a:rPr>
              <a:t>g</a:t>
            </a:r>
            <a:r>
              <a:rPr lang="en-US" sz="2400">
                <a:latin typeface="Gill Sans"/>
                <a:ea typeface="Gill Sans"/>
                <a:cs typeface="Gill Sans"/>
                <a:sym typeface="Gill Sans"/>
              </a:rPr>
              <a:t>[</a:t>
            </a:r>
            <a:r>
              <a:rPr i="1" lang="en-US" sz="2400">
                <a:latin typeface="Gill Sans"/>
                <a:ea typeface="Gill Sans"/>
                <a:cs typeface="Gill Sans"/>
                <a:sym typeface="Gill Sans"/>
              </a:rPr>
              <a:t>i</a:t>
            </a:r>
            <a:r>
              <a:rPr lang="en-US" sz="2400">
                <a:latin typeface="Gill Sans"/>
                <a:ea typeface="Gill Sans"/>
                <a:cs typeface="Gill Sans"/>
                <a:sym typeface="Gill Sans"/>
              </a:rPr>
              <a:t>]. </a:t>
            </a:r>
            <a:endParaRPr/>
          </a:p>
          <a:p>
            <a:pPr indent="-228600" lvl="0" marL="228600" rtl="0" algn="l">
              <a:lnSpc>
                <a:spcPct val="90000"/>
              </a:lnSpc>
              <a:spcBef>
                <a:spcPts val="1000"/>
              </a:spcBef>
              <a:spcAft>
                <a:spcPts val="0"/>
              </a:spcAft>
              <a:buClr>
                <a:schemeClr val="dk1"/>
              </a:buClr>
              <a:buSzPts val="2400"/>
              <a:buChar char="•"/>
            </a:pPr>
            <a:r>
              <a:rPr lang="en-US" sz="2400">
                <a:latin typeface="Gill Sans"/>
                <a:ea typeface="Gill Sans"/>
                <a:cs typeface="Gill Sans"/>
                <a:sym typeface="Gill Sans"/>
              </a:rPr>
              <a:t>Two channel capacity definitions that are relevant to system design: </a:t>
            </a:r>
            <a:endParaRPr/>
          </a:p>
          <a:p>
            <a:pPr indent="-228600" lvl="1" marL="685800" rtl="0" algn="l">
              <a:lnSpc>
                <a:spcPct val="90000"/>
              </a:lnSpc>
              <a:spcBef>
                <a:spcPts val="500"/>
              </a:spcBef>
              <a:spcAft>
                <a:spcPts val="0"/>
              </a:spcAft>
              <a:buClr>
                <a:schemeClr val="dk1"/>
              </a:buClr>
              <a:buSzPts val="2400"/>
              <a:buChar char="•"/>
            </a:pPr>
            <a:r>
              <a:rPr b="1" lang="en-US">
                <a:latin typeface="Gill Sans"/>
                <a:ea typeface="Gill Sans"/>
                <a:cs typeface="Gill Sans"/>
                <a:sym typeface="Gill Sans"/>
              </a:rPr>
              <a:t>Shannon capacity, </a:t>
            </a:r>
            <a:r>
              <a:rPr lang="en-US">
                <a:latin typeface="Gill Sans"/>
                <a:ea typeface="Gill Sans"/>
                <a:cs typeface="Gill Sans"/>
                <a:sym typeface="Gill Sans"/>
              </a:rPr>
              <a:t>also called </a:t>
            </a:r>
            <a:r>
              <a:rPr b="1" lang="en-US">
                <a:latin typeface="Gill Sans"/>
                <a:ea typeface="Gill Sans"/>
                <a:cs typeface="Gill Sans"/>
                <a:sym typeface="Gill Sans"/>
              </a:rPr>
              <a:t>ergodic capacity</a:t>
            </a:r>
            <a:endParaRPr/>
          </a:p>
          <a:p>
            <a:pPr indent="-228600" lvl="1" marL="685800" rtl="0" algn="l">
              <a:lnSpc>
                <a:spcPct val="90000"/>
              </a:lnSpc>
              <a:spcBef>
                <a:spcPts val="500"/>
              </a:spcBef>
              <a:spcAft>
                <a:spcPts val="0"/>
              </a:spcAft>
              <a:buClr>
                <a:schemeClr val="dk1"/>
              </a:buClr>
              <a:buSzPts val="2400"/>
              <a:buChar char="•"/>
            </a:pPr>
            <a:r>
              <a:rPr b="1" lang="en-US">
                <a:latin typeface="Gill Sans"/>
                <a:ea typeface="Gill Sans"/>
                <a:cs typeface="Gill Sans"/>
                <a:sym typeface="Gill Sans"/>
              </a:rPr>
              <a:t>Capacity with outage. </a:t>
            </a:r>
            <a:endParaRPr/>
          </a:p>
          <a:p>
            <a:pPr indent="-228600" lvl="0" marL="228600" rtl="0" algn="l">
              <a:lnSpc>
                <a:spcPct val="90000"/>
              </a:lnSpc>
              <a:spcBef>
                <a:spcPts val="1000"/>
              </a:spcBef>
              <a:spcAft>
                <a:spcPts val="0"/>
              </a:spcAft>
              <a:buClr>
                <a:schemeClr val="dk1"/>
              </a:buClr>
              <a:buSzPts val="2400"/>
              <a:buChar char="•"/>
            </a:pPr>
            <a:r>
              <a:rPr lang="en-US" sz="2400">
                <a:latin typeface="Gill Sans"/>
                <a:ea typeface="Gill Sans"/>
                <a:cs typeface="Gill Sans"/>
                <a:sym typeface="Gill Sans"/>
              </a:rPr>
              <a:t>As for the AWGN channel, Shannon capacity defines the maximum data rate that can be sent over the channel with asymptotically small error probability. </a:t>
            </a:r>
            <a:endParaRPr/>
          </a:p>
          <a:p>
            <a:pPr indent="-228600" lvl="0" marL="228600" rtl="0" algn="l">
              <a:lnSpc>
                <a:spcPct val="90000"/>
              </a:lnSpc>
              <a:spcBef>
                <a:spcPts val="1000"/>
              </a:spcBef>
              <a:spcAft>
                <a:spcPts val="0"/>
              </a:spcAft>
              <a:buClr>
                <a:schemeClr val="dk1"/>
              </a:buClr>
              <a:buSzPts val="2400"/>
              <a:buChar char="•"/>
            </a:pPr>
            <a:r>
              <a:rPr lang="en-US" sz="2400">
                <a:latin typeface="Gill Sans"/>
                <a:ea typeface="Gill Sans"/>
                <a:cs typeface="Gill Sans"/>
                <a:sym typeface="Gill Sans"/>
              </a:rPr>
              <a:t>Note that for Shannon capacity the rate transmitted over the channel is constant: the transmitter cannot adapt its transmission strategy relative to the CSI. </a:t>
            </a:r>
            <a:endParaRPr/>
          </a:p>
          <a:p>
            <a:pPr indent="-228600" lvl="0" marL="228600" rtl="0" algn="l">
              <a:lnSpc>
                <a:spcPct val="90000"/>
              </a:lnSpc>
              <a:spcBef>
                <a:spcPts val="1000"/>
              </a:spcBef>
              <a:spcAft>
                <a:spcPts val="0"/>
              </a:spcAft>
              <a:buClr>
                <a:schemeClr val="dk1"/>
              </a:buClr>
              <a:buSzPts val="2400"/>
              <a:buChar char="•"/>
            </a:pPr>
            <a:r>
              <a:rPr lang="en-US" sz="2400">
                <a:latin typeface="Gill Sans"/>
                <a:ea typeface="Gill Sans"/>
                <a:cs typeface="Gill Sans"/>
                <a:sym typeface="Gill Sans"/>
              </a:rPr>
              <a:t>Thus, poor channel states typically reduce Shannon capacity since the transmission strategy must incorporate the effect of these poor states.</a:t>
            </a:r>
            <a:endParaRPr/>
          </a:p>
        </p:txBody>
      </p:sp>
      <p:pic>
        <p:nvPicPr>
          <p:cNvPr descr="SRM Logo - Srm logo png 7 » PNG Image" id="545" name="Google Shape;545;p30"/>
          <p:cNvPicPr preferRelativeResize="0"/>
          <p:nvPr/>
        </p:nvPicPr>
        <p:blipFill rotWithShape="1">
          <a:blip r:embed="rId3">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1"/>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70C0"/>
              </a:buClr>
              <a:buSzPts val="2400"/>
              <a:buNone/>
            </a:pPr>
            <a:r>
              <a:rPr b="1" lang="en-US" sz="2400">
                <a:solidFill>
                  <a:srgbClr val="0070C0"/>
                </a:solidFill>
                <a:latin typeface="Times New Roman"/>
                <a:ea typeface="Times New Roman"/>
                <a:cs typeface="Times New Roman"/>
                <a:sym typeface="Times New Roman"/>
              </a:rPr>
              <a:t>Shannon (Ergodic) Capacity</a:t>
            </a:r>
            <a:endParaRPr/>
          </a:p>
        </p:txBody>
      </p:sp>
      <p:sp>
        <p:nvSpPr>
          <p:cNvPr id="551" name="Google Shape;55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552" name="Google Shape;552;p31"/>
          <p:cNvSpPr txBox="1"/>
          <p:nvPr>
            <p:ph idx="2" type="body"/>
          </p:nvPr>
        </p:nvSpPr>
        <p:spPr>
          <a:xfrm>
            <a:off x="643467" y="1162975"/>
            <a:ext cx="10430933" cy="500922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latin typeface="Gill Sans"/>
                <a:ea typeface="Gill Sans"/>
                <a:cs typeface="Gill Sans"/>
                <a:sym typeface="Gill Sans"/>
              </a:rPr>
              <a:t>Shannon capacity of a fading channel with receiver CSI for an average power constraint </a:t>
            </a:r>
            <a:r>
              <a:rPr i="1" lang="en-US">
                <a:latin typeface="Gill Sans"/>
                <a:ea typeface="Gill Sans"/>
                <a:cs typeface="Gill Sans"/>
                <a:sym typeface="Gill Sans"/>
              </a:rPr>
              <a:t>P </a:t>
            </a:r>
            <a:r>
              <a:rPr lang="en-US">
                <a:latin typeface="Gill Sans"/>
                <a:ea typeface="Gill Sans"/>
                <a:cs typeface="Gill Sans"/>
                <a:sym typeface="Gill Sans"/>
              </a:rPr>
              <a:t>can be obtained  as</a:t>
            </a:r>
            <a:endParaRPr/>
          </a:p>
          <a:p>
            <a:pPr indent="-50800" lvl="0" marL="228600" rtl="0" algn="l">
              <a:lnSpc>
                <a:spcPct val="100000"/>
              </a:lnSpc>
              <a:spcBef>
                <a:spcPts val="1000"/>
              </a:spcBef>
              <a:spcAft>
                <a:spcPts val="0"/>
              </a:spcAft>
              <a:buClr>
                <a:schemeClr val="dk1"/>
              </a:buClr>
              <a:buSzPts val="2800"/>
              <a:buNone/>
            </a:pPr>
            <a:r>
              <a:t/>
            </a:r>
            <a:endParaRPr>
              <a:latin typeface="Gill Sans"/>
              <a:ea typeface="Gill Sans"/>
              <a:cs typeface="Gill Sans"/>
              <a:sym typeface="Gill Sans"/>
            </a:endParaRPr>
          </a:p>
          <a:p>
            <a:pPr indent="-50800" lvl="0" marL="228600" rtl="0" algn="l">
              <a:lnSpc>
                <a:spcPct val="100000"/>
              </a:lnSpc>
              <a:spcBef>
                <a:spcPts val="1000"/>
              </a:spcBef>
              <a:spcAft>
                <a:spcPts val="0"/>
              </a:spcAft>
              <a:buClr>
                <a:schemeClr val="dk1"/>
              </a:buClr>
              <a:buSzPts val="2800"/>
              <a:buNone/>
            </a:pPr>
            <a:r>
              <a:t/>
            </a:r>
            <a:endParaRPr>
              <a:latin typeface="Gill Sans"/>
              <a:ea typeface="Gill Sans"/>
              <a:cs typeface="Gill Sans"/>
              <a:sym typeface="Gill Sans"/>
            </a:endParaRPr>
          </a:p>
          <a:p>
            <a:pPr indent="-228600" lvl="0" marL="228600" rtl="0" algn="l">
              <a:lnSpc>
                <a:spcPct val="100000"/>
              </a:lnSpc>
              <a:spcBef>
                <a:spcPts val="1000"/>
              </a:spcBef>
              <a:spcAft>
                <a:spcPts val="0"/>
              </a:spcAft>
              <a:buClr>
                <a:schemeClr val="dk1"/>
              </a:buClr>
              <a:buSzPts val="2800"/>
              <a:buChar char="•"/>
            </a:pPr>
            <a:r>
              <a:rPr lang="en-US">
                <a:latin typeface="Gill Sans"/>
                <a:ea typeface="Gill Sans"/>
                <a:cs typeface="Gill Sans"/>
                <a:sym typeface="Gill Sans"/>
              </a:rPr>
              <a:t>This formula is a probabilistic average, i.e. Shannon capacity is equal to Shannon capacity for an AWGN channel with SNR </a:t>
            </a:r>
            <a:r>
              <a:rPr i="1" lang="en-US">
                <a:latin typeface="Gill Sans"/>
                <a:ea typeface="Gill Sans"/>
                <a:cs typeface="Gill Sans"/>
                <a:sym typeface="Gill Sans"/>
              </a:rPr>
              <a:t>γ</a:t>
            </a:r>
            <a:r>
              <a:rPr lang="en-US">
                <a:latin typeface="Gill Sans"/>
                <a:ea typeface="Gill Sans"/>
                <a:cs typeface="Gill Sans"/>
                <a:sym typeface="Gill Sans"/>
              </a:rPr>
              <a:t>, given by </a:t>
            </a:r>
            <a:r>
              <a:rPr i="1" lang="en-US">
                <a:latin typeface="Gill Sans"/>
                <a:ea typeface="Gill Sans"/>
                <a:cs typeface="Gill Sans"/>
                <a:sym typeface="Gill Sans"/>
              </a:rPr>
              <a:t>B </a:t>
            </a:r>
            <a:r>
              <a:rPr lang="en-US">
                <a:latin typeface="Gill Sans"/>
                <a:ea typeface="Gill Sans"/>
                <a:cs typeface="Gill Sans"/>
                <a:sym typeface="Gill Sans"/>
              </a:rPr>
              <a:t>log</a:t>
            </a:r>
            <a:r>
              <a:rPr baseline="-25000" lang="en-US">
                <a:latin typeface="Gill Sans"/>
                <a:ea typeface="Gill Sans"/>
                <a:cs typeface="Gill Sans"/>
                <a:sym typeface="Gill Sans"/>
              </a:rPr>
              <a:t>2</a:t>
            </a:r>
            <a:r>
              <a:rPr lang="en-US">
                <a:latin typeface="Gill Sans"/>
                <a:ea typeface="Gill Sans"/>
                <a:cs typeface="Gill Sans"/>
                <a:sym typeface="Gill Sans"/>
              </a:rPr>
              <a:t>(1 + </a:t>
            </a:r>
            <a:r>
              <a:rPr i="1" lang="en-US">
                <a:latin typeface="Gill Sans"/>
                <a:ea typeface="Gill Sans"/>
                <a:cs typeface="Gill Sans"/>
                <a:sym typeface="Gill Sans"/>
              </a:rPr>
              <a:t>γ</a:t>
            </a:r>
            <a:r>
              <a:rPr lang="en-US">
                <a:latin typeface="Gill Sans"/>
                <a:ea typeface="Gill Sans"/>
                <a:cs typeface="Gill Sans"/>
                <a:sym typeface="Gill Sans"/>
              </a:rPr>
              <a:t>), averaged over the distribution of </a:t>
            </a:r>
            <a:r>
              <a:rPr i="1" lang="en-US">
                <a:latin typeface="Gill Sans"/>
                <a:ea typeface="Gill Sans"/>
                <a:cs typeface="Gill Sans"/>
                <a:sym typeface="Gill Sans"/>
              </a:rPr>
              <a:t>γ</a:t>
            </a:r>
            <a:r>
              <a:rPr lang="en-US">
                <a:latin typeface="Gill Sans"/>
                <a:ea typeface="Gill Sans"/>
                <a:cs typeface="Gill Sans"/>
                <a:sym typeface="Gill Sans"/>
              </a:rPr>
              <a:t>. That is why Shannon capacity is also called ergodic capacity.</a:t>
            </a:r>
            <a:endParaRPr/>
          </a:p>
        </p:txBody>
      </p:sp>
      <p:sp>
        <p:nvSpPr>
          <p:cNvPr id="553" name="Google Shape;553;p31"/>
          <p:cNvSpPr txBox="1"/>
          <p:nvPr>
            <p:ph idx="3" type="body"/>
          </p:nvPr>
        </p:nvSpPr>
        <p:spPr>
          <a:xfrm>
            <a:off x="292101" y="55880"/>
            <a:ext cx="8750300" cy="4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b="1" lang="en-US" sz="3600">
                <a:latin typeface="Gill Sans"/>
                <a:ea typeface="Gill Sans"/>
                <a:cs typeface="Gill Sans"/>
                <a:sym typeface="Gill Sans"/>
              </a:rPr>
              <a:t>Channel Side Information at Receiver</a:t>
            </a:r>
            <a:endParaRPr/>
          </a:p>
          <a:p>
            <a:pPr indent="0" lvl="0" marL="0" rtl="0" algn="l">
              <a:lnSpc>
                <a:spcPct val="100000"/>
              </a:lnSpc>
              <a:spcBef>
                <a:spcPts val="1000"/>
              </a:spcBef>
              <a:spcAft>
                <a:spcPts val="0"/>
              </a:spcAft>
              <a:buClr>
                <a:schemeClr val="lt1"/>
              </a:buClr>
              <a:buSzPts val="2133"/>
              <a:buNone/>
            </a:pPr>
            <a:r>
              <a:t/>
            </a:r>
            <a:endParaRPr>
              <a:latin typeface="Times New Roman"/>
              <a:ea typeface="Times New Roman"/>
              <a:cs typeface="Times New Roman"/>
              <a:sym typeface="Times New Roman"/>
            </a:endParaRPr>
          </a:p>
        </p:txBody>
      </p:sp>
      <p:pic>
        <p:nvPicPr>
          <p:cNvPr id="554" name="Google Shape;554;p31"/>
          <p:cNvPicPr preferRelativeResize="0"/>
          <p:nvPr/>
        </p:nvPicPr>
        <p:blipFill rotWithShape="1">
          <a:blip r:embed="rId3">
            <a:alphaModFix/>
          </a:blip>
          <a:srcRect b="0" l="0" r="0" t="0"/>
          <a:stretch/>
        </p:blipFill>
        <p:spPr>
          <a:xfrm>
            <a:off x="3526357" y="1995177"/>
            <a:ext cx="3575778" cy="1287888"/>
          </a:xfrm>
          <a:prstGeom prst="rect">
            <a:avLst/>
          </a:prstGeom>
          <a:noFill/>
          <a:ln>
            <a:noFill/>
          </a:ln>
        </p:spPr>
      </p:pic>
      <p:pic>
        <p:nvPicPr>
          <p:cNvPr descr="SRM Logo - Srm logo png 7 » PNG Image" id="555" name="Google Shape;555;p31"/>
          <p:cNvPicPr preferRelativeResize="0"/>
          <p:nvPr/>
        </p:nvPicPr>
        <p:blipFill rotWithShape="1">
          <a:blip r:embed="rId4">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2"/>
          <p:cNvSpPr txBox="1"/>
          <p:nvPr>
            <p:ph idx="1" type="body"/>
          </p:nvPr>
        </p:nvSpPr>
        <p:spPr>
          <a:xfrm>
            <a:off x="292101" y="685800"/>
            <a:ext cx="10464800" cy="1600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70C0"/>
              </a:buClr>
              <a:buSzPts val="2400"/>
              <a:buNone/>
            </a:pPr>
            <a:r>
              <a:rPr b="1" lang="en-US" sz="2400">
                <a:solidFill>
                  <a:srgbClr val="0070C0"/>
                </a:solidFill>
                <a:latin typeface="Gill Sans"/>
                <a:ea typeface="Gill Sans"/>
                <a:cs typeface="Gill Sans"/>
                <a:sym typeface="Gill Sans"/>
              </a:rPr>
              <a:t>Shannon (Ergodic) Capacity</a:t>
            </a:r>
            <a:endParaRPr/>
          </a:p>
          <a:p>
            <a:pPr indent="0" lvl="0" marL="0" rtl="0" algn="just">
              <a:lnSpc>
                <a:spcPct val="90000"/>
              </a:lnSpc>
              <a:spcBef>
                <a:spcPts val="1000"/>
              </a:spcBef>
              <a:spcAft>
                <a:spcPts val="0"/>
              </a:spcAft>
              <a:buClr>
                <a:schemeClr val="dk2"/>
              </a:buClr>
              <a:buSzPts val="4267"/>
              <a:buNone/>
            </a:pPr>
            <a:r>
              <a:t/>
            </a:r>
            <a:endParaRPr>
              <a:latin typeface="Times New Roman"/>
              <a:ea typeface="Times New Roman"/>
              <a:cs typeface="Times New Roman"/>
              <a:sym typeface="Times New Roman"/>
            </a:endParaRPr>
          </a:p>
        </p:txBody>
      </p:sp>
      <p:sp>
        <p:nvSpPr>
          <p:cNvPr id="561" name="Google Shape;56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562" name="Google Shape;562;p32"/>
          <p:cNvSpPr txBox="1"/>
          <p:nvPr>
            <p:ph idx="2" type="body"/>
          </p:nvPr>
        </p:nvSpPr>
        <p:spPr>
          <a:xfrm>
            <a:off x="292101" y="1171852"/>
            <a:ext cx="11431592" cy="5362112"/>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capacity-achieving code must be sufficiently long so that a received code word is affected by all possible fading states. This can result in significant delay. By Jensen’s inequality,</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where </a:t>
            </a:r>
            <a:r>
              <a:rPr i="1" lang="en-US" sz="2400">
                <a:latin typeface="Times New Roman"/>
                <a:ea typeface="Times New Roman"/>
                <a:cs typeface="Times New Roman"/>
                <a:sym typeface="Times New Roman"/>
              </a:rPr>
              <a:t>γ </a:t>
            </a:r>
            <a:r>
              <a:rPr lang="en-US" sz="2400">
                <a:latin typeface="Times New Roman"/>
                <a:ea typeface="Times New Roman"/>
                <a:cs typeface="Times New Roman"/>
                <a:sym typeface="Times New Roman"/>
              </a:rPr>
              <a:t>is the average </a:t>
            </a:r>
            <a:r>
              <a:rPr lang="en-US" sz="2400">
                <a:latin typeface="Gill Sans"/>
                <a:ea typeface="Gill Sans"/>
                <a:cs typeface="Gill Sans"/>
                <a:sym typeface="Gill Sans"/>
              </a:rPr>
              <a:t>SNR</a:t>
            </a:r>
            <a:r>
              <a:rPr lang="en-US" sz="2400">
                <a:latin typeface="Times New Roman"/>
                <a:ea typeface="Times New Roman"/>
                <a:cs typeface="Times New Roman"/>
                <a:sym typeface="Times New Roman"/>
              </a:rPr>
              <a:t> on the channel.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Shannon capacity of a fading channel with receiver CSI only is less than the Shannon capacity of an AWGN channel with the same average SNR.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Fading reduces Shannon capacity when only the receiver has CSI.</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Without transmitter CSI, </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the code design must incorporate the channel correlation statistics </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the complexity of the maximum likelihood decoder will be proportional to the channel decorrelation time.</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if the receiver CSI is not perfect, capacity can be significantly decreased</a:t>
            </a:r>
            <a:endParaRPr/>
          </a:p>
        </p:txBody>
      </p:sp>
      <p:sp>
        <p:nvSpPr>
          <p:cNvPr id="563" name="Google Shape;563;p32"/>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lt1"/>
              </a:buClr>
              <a:buSzPts val="3600"/>
              <a:buNone/>
            </a:pPr>
            <a:r>
              <a:rPr b="1" lang="en-US" sz="3600">
                <a:latin typeface="Gill Sans"/>
                <a:ea typeface="Gill Sans"/>
                <a:cs typeface="Gill Sans"/>
                <a:sym typeface="Gill Sans"/>
              </a:rPr>
              <a:t>Channel Side Information at Receiver</a:t>
            </a:r>
            <a:endParaRPr/>
          </a:p>
          <a:p>
            <a:pPr indent="0" lvl="0" marL="0" rtl="0" algn="just">
              <a:lnSpc>
                <a:spcPct val="90000"/>
              </a:lnSpc>
              <a:spcBef>
                <a:spcPts val="1000"/>
              </a:spcBef>
              <a:spcAft>
                <a:spcPts val="0"/>
              </a:spcAft>
              <a:buClr>
                <a:schemeClr val="lt1"/>
              </a:buClr>
              <a:buSzPts val="2133"/>
              <a:buNone/>
            </a:pPr>
            <a:r>
              <a:t/>
            </a:r>
            <a:endParaRPr>
              <a:latin typeface="Times New Roman"/>
              <a:ea typeface="Times New Roman"/>
              <a:cs typeface="Times New Roman"/>
              <a:sym typeface="Times New Roman"/>
            </a:endParaRPr>
          </a:p>
        </p:txBody>
      </p:sp>
      <p:pic>
        <p:nvPicPr>
          <p:cNvPr id="564" name="Google Shape;564;p32"/>
          <p:cNvPicPr preferRelativeResize="0"/>
          <p:nvPr/>
        </p:nvPicPr>
        <p:blipFill rotWithShape="1">
          <a:blip r:embed="rId3">
            <a:alphaModFix/>
          </a:blip>
          <a:srcRect b="0" l="0" r="0" t="0"/>
          <a:stretch/>
        </p:blipFill>
        <p:spPr>
          <a:xfrm>
            <a:off x="1679576" y="2286000"/>
            <a:ext cx="9077325" cy="781050"/>
          </a:xfrm>
          <a:prstGeom prst="rect">
            <a:avLst/>
          </a:prstGeom>
          <a:noFill/>
          <a:ln>
            <a:noFill/>
          </a:ln>
        </p:spPr>
      </p:pic>
      <p:pic>
        <p:nvPicPr>
          <p:cNvPr descr="SRM Logo - Srm logo png 7 » PNG Image" id="565" name="Google Shape;565;p32"/>
          <p:cNvPicPr preferRelativeResize="0"/>
          <p:nvPr/>
        </p:nvPicPr>
        <p:blipFill rotWithShape="1">
          <a:blip r:embed="rId4">
            <a:alphaModFix/>
          </a:blip>
          <a:srcRect b="0" l="0" r="0" t="0"/>
          <a:stretch/>
        </p:blipFill>
        <p:spPr>
          <a:xfrm>
            <a:off x="10556800" y="178468"/>
            <a:ext cx="1083967" cy="36598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3"/>
          <p:cNvSpPr/>
          <p:nvPr/>
        </p:nvSpPr>
        <p:spPr>
          <a:xfrm>
            <a:off x="10302838" y="957026"/>
            <a:ext cx="207694" cy="2606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052">
              <a:solidFill>
                <a:schemeClr val="dk1"/>
              </a:solidFill>
              <a:latin typeface="Calibri"/>
              <a:ea typeface="Calibri"/>
              <a:cs typeface="Calibri"/>
              <a:sym typeface="Calibri"/>
            </a:endParaRPr>
          </a:p>
        </p:txBody>
      </p:sp>
      <p:sp>
        <p:nvSpPr>
          <p:cNvPr id="571" name="Google Shape;571;p33"/>
          <p:cNvSpPr txBox="1"/>
          <p:nvPr>
            <p:ph type="title"/>
          </p:nvPr>
        </p:nvSpPr>
        <p:spPr>
          <a:xfrm>
            <a:off x="3305967" y="1050182"/>
            <a:ext cx="8229600" cy="334962"/>
          </a:xfrm>
          <a:prstGeom prst="rect">
            <a:avLst/>
          </a:prstGeom>
          <a:noFill/>
          <a:ln>
            <a:noFill/>
          </a:ln>
        </p:spPr>
        <p:txBody>
          <a:bodyPr anchorCtr="0" anchor="ctr" bIns="45700" lIns="91425" spcFirstLastPara="1" rIns="91425" wrap="square" tIns="67725">
            <a:normAutofit fontScale="90000"/>
          </a:bodyPr>
          <a:lstStyle/>
          <a:p>
            <a:pPr indent="0" lvl="0" marL="10860" rtl="0" algn="l">
              <a:lnSpc>
                <a:spcPct val="92402"/>
              </a:lnSpc>
              <a:spcBef>
                <a:spcPts val="0"/>
              </a:spcBef>
              <a:spcAft>
                <a:spcPts val="0"/>
              </a:spcAft>
              <a:buClr>
                <a:schemeClr val="dk1"/>
              </a:buClr>
              <a:buSzPct val="100000"/>
              <a:buFont typeface="Calibri"/>
              <a:buNone/>
            </a:pPr>
            <a:r>
              <a:rPr lang="en-US" sz="4146"/>
              <a:t>Equalization</a:t>
            </a:r>
            <a:endParaRPr/>
          </a:p>
        </p:txBody>
      </p:sp>
      <p:sp>
        <p:nvSpPr>
          <p:cNvPr id="572" name="Google Shape;572;p33"/>
          <p:cNvSpPr txBox="1"/>
          <p:nvPr/>
        </p:nvSpPr>
        <p:spPr>
          <a:xfrm>
            <a:off x="1790791" y="1838597"/>
            <a:ext cx="8229600" cy="2359620"/>
          </a:xfrm>
          <a:prstGeom prst="rect">
            <a:avLst/>
          </a:prstGeom>
          <a:noFill/>
          <a:ln>
            <a:noFill/>
          </a:ln>
        </p:spPr>
        <p:txBody>
          <a:bodyPr anchorCtr="0" anchor="t" bIns="0" lIns="0" spcFirstLastPara="1" rIns="0" wrap="square" tIns="0">
            <a:spAutoFit/>
          </a:bodyPr>
          <a:lstStyle/>
          <a:p>
            <a:pPr indent="-200025" lvl="0" marL="212725" marR="0" rtl="0" algn="just">
              <a:lnSpc>
                <a:spcPct val="110964"/>
              </a:lnSpc>
              <a:spcBef>
                <a:spcPts val="0"/>
              </a:spcBef>
              <a:spcAft>
                <a:spcPts val="0"/>
              </a:spcAft>
              <a:buNone/>
            </a:pPr>
            <a:r>
              <a:rPr lang="en-US" sz="2052">
                <a:solidFill>
                  <a:schemeClr val="dk1"/>
                </a:solidFill>
                <a:latin typeface="Noto Sans Symbols"/>
                <a:ea typeface="Noto Sans Symbols"/>
                <a:cs typeface="Noto Sans Symbols"/>
                <a:sym typeface="Noto Sans Symbols"/>
              </a:rPr>
              <a:t>❑</a:t>
            </a:r>
            <a:r>
              <a:rPr lang="en-US" sz="2052">
                <a:solidFill>
                  <a:schemeClr val="dk1"/>
                </a:solidFill>
                <a:latin typeface="Times New Roman"/>
                <a:ea typeface="Times New Roman"/>
                <a:cs typeface="Times New Roman"/>
                <a:sym typeface="Times New Roman"/>
              </a:rPr>
              <a:t>Equalization is a technique used to combat inter symbol interference(ISI).</a:t>
            </a:r>
            <a:endParaRPr/>
          </a:p>
          <a:p>
            <a:pPr indent="-200025" lvl="0" marL="212725" marR="0" rtl="0" algn="just">
              <a:lnSpc>
                <a:spcPct val="109941"/>
              </a:lnSpc>
              <a:spcBef>
                <a:spcPts val="759"/>
              </a:spcBef>
              <a:spcAft>
                <a:spcPts val="0"/>
              </a:spcAft>
              <a:buClr>
                <a:schemeClr val="dk1"/>
              </a:buClr>
              <a:buSzPts val="2052"/>
              <a:buFont typeface="Noto Sans Symbols"/>
              <a:buChar char="❑"/>
            </a:pPr>
            <a:r>
              <a:rPr lang="en-US" sz="2052">
                <a:solidFill>
                  <a:schemeClr val="dk1"/>
                </a:solidFill>
                <a:latin typeface="Times New Roman"/>
                <a:ea typeface="Times New Roman"/>
                <a:cs typeface="Times New Roman"/>
                <a:sym typeface="Times New Roman"/>
              </a:rPr>
              <a:t>An Equalizer within a receiver compensates for the average range of expected channel amplitude and delay characteristics.</a:t>
            </a:r>
            <a:endParaRPr/>
          </a:p>
          <a:p>
            <a:pPr indent="-200025" lvl="0" marL="212725" marR="0" rtl="0" algn="just">
              <a:lnSpc>
                <a:spcPct val="110964"/>
              </a:lnSpc>
              <a:spcBef>
                <a:spcPts val="748"/>
              </a:spcBef>
              <a:spcAft>
                <a:spcPts val="0"/>
              </a:spcAft>
              <a:buClr>
                <a:schemeClr val="dk1"/>
              </a:buClr>
              <a:buSzPts val="2052"/>
              <a:buFont typeface="Noto Sans Symbols"/>
              <a:buChar char="❑"/>
            </a:pPr>
            <a:r>
              <a:rPr lang="en-US" sz="2052">
                <a:solidFill>
                  <a:schemeClr val="dk1"/>
                </a:solidFill>
                <a:latin typeface="Times New Roman"/>
                <a:ea typeface="Times New Roman"/>
                <a:cs typeface="Times New Roman"/>
                <a:sym typeface="Times New Roman"/>
              </a:rPr>
              <a:t>Equalizers must be adaptive as the channel is generally unknown and time varying.</a:t>
            </a:r>
            <a:endParaRPr/>
          </a:p>
          <a:p>
            <a:pPr indent="-200025" lvl="0" marL="212725" marR="0" rtl="0" algn="just">
              <a:lnSpc>
                <a:spcPct val="109941"/>
              </a:lnSpc>
              <a:spcBef>
                <a:spcPts val="759"/>
              </a:spcBef>
              <a:spcAft>
                <a:spcPts val="0"/>
              </a:spcAft>
              <a:buNone/>
            </a:pPr>
            <a:r>
              <a:rPr lang="en-US" sz="2052">
                <a:solidFill>
                  <a:schemeClr val="dk1"/>
                </a:solidFill>
                <a:latin typeface="Noto Sans Symbols"/>
                <a:ea typeface="Noto Sans Symbols"/>
                <a:cs typeface="Noto Sans Symbols"/>
                <a:sym typeface="Noto Sans Symbols"/>
              </a:rPr>
              <a:t>❑</a:t>
            </a:r>
            <a:r>
              <a:rPr lang="en-US" sz="2052">
                <a:solidFill>
                  <a:schemeClr val="dk1"/>
                </a:solidFill>
                <a:latin typeface="Times New Roman"/>
                <a:ea typeface="Times New Roman"/>
                <a:cs typeface="Times New Roman"/>
                <a:sym typeface="Times New Roman"/>
              </a:rPr>
              <a:t>ISI has been recognized as the major obstacle to high speed data transmission over mobile radio channels.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9/12/2021</a:t>
            </a:r>
            <a:endParaRPr/>
          </a:p>
        </p:txBody>
      </p:sp>
      <p:sp>
        <p:nvSpPr>
          <p:cNvPr id="578" name="Google Shape;57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79" name="Google Shape;579;p34"/>
          <p:cNvSpPr txBox="1"/>
          <p:nvPr/>
        </p:nvSpPr>
        <p:spPr>
          <a:xfrm>
            <a:off x="1601788" y="76201"/>
            <a:ext cx="4151312"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Fundamentals of Equalization</a:t>
            </a:r>
            <a:endParaRPr/>
          </a:p>
        </p:txBody>
      </p:sp>
      <p:sp>
        <p:nvSpPr>
          <p:cNvPr id="580" name="Google Shape;580;p34"/>
          <p:cNvSpPr txBox="1"/>
          <p:nvPr/>
        </p:nvSpPr>
        <p:spPr>
          <a:xfrm>
            <a:off x="1752601" y="609601"/>
            <a:ext cx="7055971" cy="16435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Intersymbol Interference </a:t>
            </a:r>
            <a:r>
              <a:rPr lang="en-US" sz="2400">
                <a:solidFill>
                  <a:schemeClr val="dk1"/>
                </a:solidFill>
                <a:latin typeface="Times New Roman"/>
                <a:ea typeface="Times New Roman"/>
                <a:cs typeface="Times New Roman"/>
                <a:sym typeface="Times New Roman"/>
              </a:rPr>
              <a:t>(ISI) is caused by multipath </a:t>
            </a:r>
            <a:endParaRPr/>
          </a:p>
          <a:p>
            <a:pPr indent="-152400" lvl="0" marL="0" marR="0" rtl="0" algn="l">
              <a:lnSpc>
                <a:spcPct val="12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results in signal distortion</a:t>
            </a:r>
            <a:endParaRPr/>
          </a:p>
          <a:p>
            <a:pPr indent="-152400" lvl="0" marL="0" marR="0" rtl="0" algn="l">
              <a:lnSpc>
                <a:spcPct val="11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occurs in </a:t>
            </a:r>
            <a:r>
              <a:rPr lang="en-US" sz="2400">
                <a:solidFill>
                  <a:srgbClr val="0000FF"/>
                </a:solidFill>
                <a:latin typeface="Times New Roman"/>
                <a:ea typeface="Times New Roman"/>
                <a:cs typeface="Times New Roman"/>
                <a:sym typeface="Times New Roman"/>
              </a:rPr>
              <a:t>time dispersive, </a:t>
            </a:r>
            <a:r>
              <a:rPr lang="en-US" sz="2400">
                <a:solidFill>
                  <a:schemeClr val="dk1"/>
                </a:solidFill>
                <a:latin typeface="Times New Roman"/>
                <a:ea typeface="Times New Roman"/>
                <a:cs typeface="Times New Roman"/>
                <a:sym typeface="Times New Roman"/>
              </a:rPr>
              <a:t> </a:t>
            </a:r>
            <a:r>
              <a:rPr lang="en-US" sz="2400">
                <a:solidFill>
                  <a:srgbClr val="0000FF"/>
                </a:solidFill>
                <a:latin typeface="Times New Roman"/>
                <a:ea typeface="Times New Roman"/>
                <a:cs typeface="Times New Roman"/>
                <a:sym typeface="Times New Roman"/>
              </a:rPr>
              <a:t>frequency selective fading</a:t>
            </a:r>
            <a:r>
              <a:rPr lang="en-US" sz="2400">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  (bandlimited) channels</a:t>
            </a:r>
            <a:endParaRPr/>
          </a:p>
        </p:txBody>
      </p:sp>
      <p:sp>
        <p:nvSpPr>
          <p:cNvPr id="581" name="Google Shape;581;p34"/>
          <p:cNvSpPr txBox="1"/>
          <p:nvPr/>
        </p:nvSpPr>
        <p:spPr>
          <a:xfrm>
            <a:off x="1828801" y="2514600"/>
            <a:ext cx="8666163" cy="23193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Equalization </a:t>
            </a:r>
            <a:r>
              <a:rPr lang="en-US" sz="2400">
                <a:solidFill>
                  <a:schemeClr val="dk1"/>
                </a:solidFill>
                <a:latin typeface="Times New Roman"/>
                <a:ea typeface="Times New Roman"/>
                <a:cs typeface="Times New Roman"/>
                <a:sym typeface="Times New Roman"/>
              </a:rPr>
              <a:t>is a method of overcoming ISI</a:t>
            </a:r>
            <a:endParaRPr/>
          </a:p>
          <a:p>
            <a:pPr indent="-152400" lvl="1" marL="238125" marR="0" rtl="0" algn="l">
              <a:lnSpc>
                <a:spcPct val="14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broadly refers to any signal processing that minimizes ISI</a:t>
            </a:r>
            <a:endParaRPr/>
          </a:p>
          <a:p>
            <a:pPr indent="-152400" lvl="1" marL="238125" marR="0" rtl="0" algn="l">
              <a:lnSpc>
                <a:spcPct val="13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adaptive equalizers </a:t>
            </a:r>
            <a:r>
              <a:rPr b="0" i="0" lang="en-US" sz="2400" u="none" cap="none" strike="noStrike">
                <a:solidFill>
                  <a:schemeClr val="dk1"/>
                </a:solidFill>
                <a:latin typeface="Times New Roman"/>
                <a:ea typeface="Times New Roman"/>
                <a:cs typeface="Times New Roman"/>
                <a:sym typeface="Times New Roman"/>
              </a:rPr>
              <a:t>can cancel interference &amp; provide diversity</a:t>
            </a:r>
            <a:endParaRPr/>
          </a:p>
          <a:p>
            <a:pPr indent="0" lvl="2" marL="630238" marR="0" rtl="0" algn="l">
              <a:lnSpc>
                <a:spcPct val="12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mobile fading channel is random &amp; time varying</a:t>
            </a:r>
            <a:endParaRPr/>
          </a:p>
          <a:p>
            <a:pPr indent="0" lvl="2" marL="630238" marR="0" rtl="0" algn="l">
              <a:lnSpc>
                <a:spcPct val="12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adaptive equalizers </a:t>
            </a:r>
            <a:r>
              <a:rPr b="1" i="0" lang="en-US" sz="2400" u="none" cap="none" strike="noStrike">
                <a:solidFill>
                  <a:schemeClr val="dk1"/>
                </a:solidFill>
                <a:latin typeface="Times New Roman"/>
                <a:ea typeface="Times New Roman"/>
                <a:cs typeface="Times New Roman"/>
                <a:sym typeface="Times New Roman"/>
              </a:rPr>
              <a:t>track time varying </a:t>
            </a:r>
            <a:r>
              <a:rPr b="0" i="0" lang="en-US" sz="2400" u="none" cap="none" strike="noStrike">
                <a:solidFill>
                  <a:schemeClr val="dk1"/>
                </a:solidFill>
                <a:latin typeface="Times New Roman"/>
                <a:ea typeface="Times New Roman"/>
                <a:cs typeface="Times New Roman"/>
                <a:sym typeface="Times New Roman"/>
              </a:rPr>
              <a:t>channel characteristics</a:t>
            </a:r>
            <a:endParaRPr/>
          </a:p>
        </p:txBody>
      </p:sp>
      <p:sp>
        <p:nvSpPr>
          <p:cNvPr id="582" name="Google Shape;582;p34"/>
          <p:cNvSpPr txBox="1"/>
          <p:nvPr/>
        </p:nvSpPr>
        <p:spPr>
          <a:xfrm>
            <a:off x="1828801" y="5216526"/>
            <a:ext cx="6454775" cy="1260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Adaptive Equalizers </a:t>
            </a:r>
            <a:r>
              <a:rPr lang="en-US" sz="2400">
                <a:solidFill>
                  <a:schemeClr val="dk1"/>
                </a:solidFill>
                <a:latin typeface="Times New Roman"/>
                <a:ea typeface="Times New Roman"/>
                <a:cs typeface="Times New Roman"/>
                <a:sym typeface="Times New Roman"/>
              </a:rPr>
              <a:t>have two </a:t>
            </a:r>
            <a:r>
              <a:rPr lang="en-US" sz="2400">
                <a:solidFill>
                  <a:srgbClr val="3333FF"/>
                </a:solidFill>
                <a:latin typeface="Times New Roman"/>
                <a:ea typeface="Times New Roman"/>
                <a:cs typeface="Times New Roman"/>
                <a:sym typeface="Times New Roman"/>
              </a:rPr>
              <a:t>Operating Modes: </a:t>
            </a:r>
            <a:r>
              <a:rPr lang="en-US" sz="2400">
                <a:solidFill>
                  <a:schemeClr val="dk1"/>
                </a:solidFill>
                <a:latin typeface="Times New Roman"/>
                <a:ea typeface="Times New Roman"/>
                <a:cs typeface="Times New Roman"/>
                <a:sym typeface="Times New Roman"/>
              </a:rPr>
              <a:t> </a:t>
            </a:r>
            <a:endParaRPr/>
          </a:p>
          <a:p>
            <a:pPr indent="0" lvl="1" marL="292100" marR="0" rtl="0" algn="l">
              <a:lnSpc>
                <a:spcPct val="11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(1) training</a:t>
            </a:r>
            <a:endParaRPr/>
          </a:p>
          <a:p>
            <a:pPr indent="0" lvl="1" marL="292100" marR="0" rtl="0" algn="l">
              <a:lnSpc>
                <a:spcPct val="11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(2) tracking</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9/12/2021</a:t>
            </a:r>
            <a:endParaRPr/>
          </a:p>
        </p:txBody>
      </p:sp>
      <p:sp>
        <p:nvSpPr>
          <p:cNvPr id="588" name="Google Shape;58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89" name="Google Shape;589;p35"/>
          <p:cNvSpPr txBox="1"/>
          <p:nvPr/>
        </p:nvSpPr>
        <p:spPr>
          <a:xfrm>
            <a:off x="1600200" y="609600"/>
            <a:ext cx="8915400" cy="4217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i. </a:t>
            </a:r>
            <a:r>
              <a:rPr lang="en-US" sz="2400">
                <a:solidFill>
                  <a:schemeClr val="dk1"/>
                </a:solidFill>
                <a:latin typeface="Times New Roman"/>
                <a:ea typeface="Times New Roman"/>
                <a:cs typeface="Times New Roman"/>
                <a:sym typeface="Times New Roman"/>
              </a:rPr>
              <a:t>send </a:t>
            </a:r>
            <a:r>
              <a:rPr b="1" lang="en-US" sz="2400">
                <a:solidFill>
                  <a:schemeClr val="dk1"/>
                </a:solidFill>
                <a:latin typeface="Times New Roman"/>
                <a:ea typeface="Times New Roman"/>
                <a:cs typeface="Times New Roman"/>
                <a:sym typeface="Times New Roman"/>
              </a:rPr>
              <a:t>training sequence</a:t>
            </a:r>
            <a:r>
              <a:rPr lang="en-US" sz="2400">
                <a:solidFill>
                  <a:schemeClr val="dk1"/>
                </a:solidFill>
                <a:latin typeface="Times New Roman"/>
                <a:ea typeface="Times New Roman"/>
                <a:cs typeface="Times New Roman"/>
                <a:sym typeface="Times New Roman"/>
              </a:rPr>
              <a:t> of known fixed-length &amp; bit pattern</a:t>
            </a:r>
            <a:endParaRPr/>
          </a:p>
          <a:p>
            <a:pPr indent="-152400" lvl="1" marL="231775" marR="0" rtl="0" algn="l">
              <a:lnSpc>
                <a:spcPct val="11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typically a pseudo random binary signal</a:t>
            </a:r>
            <a:endParaRPr/>
          </a:p>
          <a:p>
            <a:pPr indent="-152400" lvl="1" marL="231775" marR="0" rtl="0" algn="l">
              <a:lnSpc>
                <a:spcPct val="12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designed to permit acquisition of filter coefficients in </a:t>
            </a:r>
            <a:r>
              <a:rPr b="0" i="0" lang="en-US" sz="2400" u="none" cap="none" strike="noStrike">
                <a:solidFill>
                  <a:srgbClr val="0000FF"/>
                </a:solidFill>
                <a:latin typeface="Times New Roman"/>
                <a:ea typeface="Times New Roman"/>
                <a:cs typeface="Times New Roman"/>
                <a:sym typeface="Times New Roman"/>
              </a:rPr>
              <a:t>worst case</a:t>
            </a:r>
            <a:endParaRPr/>
          </a:p>
          <a:p>
            <a:pPr indent="0" lvl="2" marL="576263"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e.g. maximum velocity, deepest fades, longest time delays</a:t>
            </a:r>
            <a:endParaRPr/>
          </a:p>
          <a:p>
            <a:pPr indent="0" lvl="0" marL="0" marR="0" rtl="0" algn="l">
              <a:lnSpc>
                <a:spcPct val="200000"/>
              </a:lnSpc>
              <a:spcBef>
                <a:spcPts val="0"/>
              </a:spcBef>
              <a:spcAft>
                <a:spcPts val="0"/>
              </a:spcAft>
              <a:buNone/>
            </a:pPr>
            <a:r>
              <a:rPr b="1" lang="en-US" sz="2400">
                <a:solidFill>
                  <a:schemeClr val="dk1"/>
                </a:solidFill>
                <a:latin typeface="Times New Roman"/>
                <a:ea typeface="Times New Roman"/>
                <a:cs typeface="Times New Roman"/>
                <a:sym typeface="Times New Roman"/>
              </a:rPr>
              <a:t> ii. </a:t>
            </a:r>
            <a:r>
              <a:rPr lang="en-US" sz="2400">
                <a:solidFill>
                  <a:schemeClr val="dk1"/>
                </a:solidFill>
                <a:latin typeface="Times New Roman"/>
                <a:ea typeface="Times New Roman"/>
                <a:cs typeface="Times New Roman"/>
                <a:sym typeface="Times New Roman"/>
              </a:rPr>
              <a:t>receiver’s equalizer recovers training sequence  </a:t>
            </a:r>
            <a:endParaRPr/>
          </a:p>
          <a:p>
            <a:pPr indent="-152400" lvl="1" marL="231775" marR="0" rtl="0" algn="l">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adapts settings to minimize BER</a:t>
            </a:r>
            <a:endParaRPr/>
          </a:p>
          <a:p>
            <a:pPr indent="-152400" lvl="1" marL="231775" marR="0" rtl="0" algn="l">
              <a:lnSpc>
                <a:spcPct val="11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recursive algorithm evaluates channel &amp; estimates filter coefficients</a:t>
            </a:r>
            <a:endParaRPr/>
          </a:p>
          <a:p>
            <a:pPr indent="-152400" lvl="1" marL="231775" marR="0" rtl="0" algn="l">
              <a:lnSpc>
                <a:spcPct val="11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filter compensates for multipath in the channel</a:t>
            </a:r>
            <a:endParaRPr/>
          </a:p>
          <a:p>
            <a:pPr indent="0" lvl="0" marL="0" marR="0" rtl="0" algn="l">
              <a:lnSpc>
                <a:spcPct val="180000"/>
              </a:lnSpc>
              <a:spcBef>
                <a:spcPts val="0"/>
              </a:spcBef>
              <a:spcAft>
                <a:spcPts val="0"/>
              </a:spcAft>
              <a:buNone/>
            </a:pPr>
            <a:r>
              <a:rPr b="1" lang="en-US" sz="2400">
                <a:solidFill>
                  <a:schemeClr val="dk1"/>
                </a:solidFill>
                <a:latin typeface="Times New Roman"/>
                <a:ea typeface="Times New Roman"/>
                <a:cs typeface="Times New Roman"/>
                <a:sym typeface="Times New Roman"/>
              </a:rPr>
              <a:t> iii. convergence:</a:t>
            </a:r>
            <a:r>
              <a:rPr lang="en-US" sz="2400">
                <a:solidFill>
                  <a:schemeClr val="dk1"/>
                </a:solidFill>
                <a:latin typeface="Times New Roman"/>
                <a:ea typeface="Times New Roman"/>
                <a:cs typeface="Times New Roman"/>
                <a:sym typeface="Times New Roman"/>
              </a:rPr>
              <a:t> training obtains near optimal filter coefficients</a:t>
            </a:r>
            <a:endParaRPr/>
          </a:p>
        </p:txBody>
      </p:sp>
      <p:sp>
        <p:nvSpPr>
          <p:cNvPr id="590" name="Google Shape;590;p35"/>
          <p:cNvSpPr txBox="1"/>
          <p:nvPr/>
        </p:nvSpPr>
        <p:spPr>
          <a:xfrm>
            <a:off x="1686697" y="4964113"/>
            <a:ext cx="7437485" cy="160659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time duration</a:t>
            </a:r>
            <a:r>
              <a:rPr lang="en-US" sz="2400">
                <a:solidFill>
                  <a:schemeClr val="dk1"/>
                </a:solidFill>
                <a:latin typeface="Times New Roman"/>
                <a:ea typeface="Times New Roman"/>
                <a:cs typeface="Times New Roman"/>
                <a:sym typeface="Times New Roman"/>
              </a:rPr>
              <a:t> (delay) to achieve </a:t>
            </a:r>
            <a:r>
              <a:rPr lang="en-US" sz="2400">
                <a:solidFill>
                  <a:srgbClr val="0000FF"/>
                </a:solidFill>
                <a:latin typeface="Times New Roman"/>
                <a:ea typeface="Times New Roman"/>
                <a:cs typeface="Times New Roman"/>
                <a:sym typeface="Times New Roman"/>
              </a:rPr>
              <a:t>convergence</a:t>
            </a:r>
            <a:r>
              <a:rPr lang="en-US" sz="2400">
                <a:solidFill>
                  <a:schemeClr val="dk1"/>
                </a:solidFill>
                <a:latin typeface="Times New Roman"/>
                <a:ea typeface="Times New Roman"/>
                <a:cs typeface="Times New Roman"/>
                <a:sym typeface="Times New Roman"/>
              </a:rPr>
              <a:t> depends on </a:t>
            </a:r>
            <a:endParaRPr/>
          </a:p>
          <a:p>
            <a:pPr indent="-152400" lvl="1" marL="230188" marR="0" rtl="0" algn="just">
              <a:lnSpc>
                <a:spcPct val="11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equalizing algorithm used</a:t>
            </a:r>
            <a:endParaRPr/>
          </a:p>
          <a:p>
            <a:pPr indent="-152400" lvl="1" marL="230188" marR="0" rtl="0" algn="just">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equalizer structure</a:t>
            </a:r>
            <a:endParaRPr/>
          </a:p>
          <a:p>
            <a:pPr indent="-152400" lvl="1" marL="230188" marR="0" rtl="0" algn="just">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multipath channel’s time rate of change</a:t>
            </a:r>
            <a:endParaRPr/>
          </a:p>
        </p:txBody>
      </p:sp>
      <p:sp>
        <p:nvSpPr>
          <p:cNvPr id="591" name="Google Shape;591;p35"/>
          <p:cNvSpPr txBox="1"/>
          <p:nvPr/>
        </p:nvSpPr>
        <p:spPr>
          <a:xfrm>
            <a:off x="1600200" y="76200"/>
            <a:ext cx="41354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(1) </a:t>
            </a:r>
            <a:r>
              <a:rPr b="1" lang="en-US" sz="2400">
                <a:solidFill>
                  <a:srgbClr val="3333FF"/>
                </a:solidFill>
                <a:latin typeface="Times New Roman"/>
                <a:ea typeface="Times New Roman"/>
                <a:cs typeface="Times New Roman"/>
                <a:sym typeface="Times New Roman"/>
              </a:rPr>
              <a:t>training </a:t>
            </a:r>
            <a:r>
              <a:rPr b="1" lang="en-US" sz="2400">
                <a:solidFill>
                  <a:schemeClr val="dk1"/>
                </a:solidFill>
                <a:latin typeface="Times New Roman"/>
                <a:ea typeface="Times New Roman"/>
                <a:cs typeface="Times New Roman"/>
                <a:sym typeface="Times New Roman"/>
              </a:rPr>
              <a:t>adaptive equalizer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9/12/2021</a:t>
            </a:r>
            <a:endParaRPr/>
          </a:p>
        </p:txBody>
      </p:sp>
      <p:sp>
        <p:nvSpPr>
          <p:cNvPr id="597" name="Google Shape;59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98" name="Google Shape;598;p36"/>
          <p:cNvSpPr txBox="1"/>
          <p:nvPr/>
        </p:nvSpPr>
        <p:spPr>
          <a:xfrm>
            <a:off x="1600201" y="76200"/>
            <a:ext cx="8093075" cy="20272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(2) </a:t>
            </a:r>
            <a:r>
              <a:rPr b="1" lang="en-US" sz="2400">
                <a:solidFill>
                  <a:srgbClr val="3333FF"/>
                </a:solidFill>
                <a:latin typeface="Times New Roman"/>
                <a:ea typeface="Times New Roman"/>
                <a:cs typeface="Times New Roman"/>
                <a:sym typeface="Times New Roman"/>
              </a:rPr>
              <a:t>tracking </a:t>
            </a:r>
            <a:r>
              <a:rPr b="1" lang="en-US" sz="2400">
                <a:solidFill>
                  <a:schemeClr val="dk1"/>
                </a:solidFill>
                <a:latin typeface="Times New Roman"/>
                <a:ea typeface="Times New Roman"/>
                <a:cs typeface="Times New Roman"/>
                <a:sym typeface="Times New Roman"/>
              </a:rPr>
              <a:t>in an adaptive equalizer</a:t>
            </a:r>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continually</a:t>
            </a:r>
            <a:r>
              <a:rPr lang="en-US" sz="2400">
                <a:solidFill>
                  <a:srgbClr val="3333FF"/>
                </a:solidFill>
                <a:latin typeface="Times New Roman"/>
                <a:ea typeface="Times New Roman"/>
                <a:cs typeface="Times New Roman"/>
                <a:sym typeface="Times New Roman"/>
              </a:rPr>
              <a:t> track a</a:t>
            </a:r>
            <a:r>
              <a:rPr lang="en-US" sz="2400">
                <a:solidFill>
                  <a:schemeClr val="dk1"/>
                </a:solidFill>
                <a:latin typeface="Times New Roman"/>
                <a:ea typeface="Times New Roman"/>
                <a:cs typeface="Times New Roman"/>
                <a:sym typeface="Times New Roman"/>
              </a:rPr>
              <a:t>nd </a:t>
            </a:r>
            <a:r>
              <a:rPr lang="en-US" sz="2400">
                <a:solidFill>
                  <a:srgbClr val="3333FF"/>
                </a:solidFill>
                <a:latin typeface="Times New Roman"/>
                <a:ea typeface="Times New Roman"/>
                <a:cs typeface="Times New Roman"/>
                <a:sym typeface="Times New Roman"/>
              </a:rPr>
              <a:t>adjust</a:t>
            </a:r>
            <a:r>
              <a:rPr lang="en-US" sz="2400">
                <a:solidFill>
                  <a:schemeClr val="dk1"/>
                </a:solidFill>
                <a:latin typeface="Times New Roman"/>
                <a:ea typeface="Times New Roman"/>
                <a:cs typeface="Times New Roman"/>
                <a:sym typeface="Times New Roman"/>
              </a:rPr>
              <a:t> filter coefficients as data is received</a:t>
            </a:r>
            <a:endParaRPr/>
          </a:p>
          <a:p>
            <a:pPr indent="-152400" lvl="1" marL="292100" marR="0" rtl="0" algn="l">
              <a:lnSpc>
                <a:spcPct val="11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adjustments compensate for time-varying channel</a:t>
            </a:r>
            <a:endParaRPr/>
          </a:p>
          <a:p>
            <a:pPr indent="-152400" lvl="1" marL="292100" marR="0" rtl="0" algn="l">
              <a:lnSpc>
                <a:spcPct val="12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data can be encoded (channel coded) for better performance</a:t>
            </a:r>
            <a:endParaRPr/>
          </a:p>
        </p:txBody>
      </p:sp>
      <p:sp>
        <p:nvSpPr>
          <p:cNvPr id="599" name="Google Shape;599;p36"/>
          <p:cNvSpPr txBox="1"/>
          <p:nvPr/>
        </p:nvSpPr>
        <p:spPr>
          <a:xfrm>
            <a:off x="1676400" y="2765425"/>
            <a:ext cx="8839200" cy="23558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periodic retraining</a:t>
            </a:r>
            <a:r>
              <a:rPr lang="en-US" sz="2400">
                <a:solidFill>
                  <a:schemeClr val="dk1"/>
                </a:solidFill>
                <a:latin typeface="Times New Roman"/>
                <a:ea typeface="Times New Roman"/>
                <a:cs typeface="Times New Roman"/>
                <a:sym typeface="Times New Roman"/>
              </a:rPr>
              <a:t> required to maintain effective ISI cancellation</a:t>
            </a:r>
            <a:endParaRPr/>
          </a:p>
          <a:p>
            <a:pPr indent="-152400" lvl="1" marL="230188" marR="0" rtl="0" algn="l">
              <a:lnSpc>
                <a:spcPct val="12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effective when user data is segmented into short blocks (time-slots)</a:t>
            </a:r>
            <a:endParaRPr/>
          </a:p>
          <a:p>
            <a:pPr indent="-152400" lvl="1" marL="230188" marR="0" rtl="0" algn="l">
              <a:lnSpc>
                <a:spcPct val="13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TDMA</a:t>
            </a:r>
            <a:r>
              <a:rPr b="0" i="0" lang="en-US" sz="2400" u="none" cap="none" strike="noStrike">
                <a:solidFill>
                  <a:schemeClr val="dk1"/>
                </a:solidFill>
                <a:latin typeface="Times New Roman"/>
                <a:ea typeface="Times New Roman"/>
                <a:cs typeface="Times New Roman"/>
                <a:sym typeface="Times New Roman"/>
              </a:rPr>
              <a:t> systems use short time-slots 🡪 well suited for equalizers</a:t>
            </a:r>
            <a:endParaRPr/>
          </a:p>
          <a:p>
            <a:pPr indent="-152400" lvl="1" marL="230188" marR="0" rtl="0" algn="l">
              <a:lnSpc>
                <a:spcPct val="14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training sequence </a:t>
            </a:r>
            <a:r>
              <a:rPr b="0" i="0" lang="en-US" sz="2400" u="none" cap="none" strike="noStrike">
                <a:solidFill>
                  <a:schemeClr val="dk1"/>
                </a:solidFill>
                <a:latin typeface="Times New Roman"/>
                <a:ea typeface="Times New Roman"/>
                <a:cs typeface="Times New Roman"/>
                <a:sym typeface="Times New Roman"/>
              </a:rPr>
              <a:t>usually sent at </a:t>
            </a:r>
            <a:r>
              <a:rPr b="0" i="0" lang="en-US" sz="2400" u="none" cap="none" strike="noStrike">
                <a:solidFill>
                  <a:srgbClr val="0000FF"/>
                </a:solidFill>
                <a:latin typeface="Times New Roman"/>
                <a:ea typeface="Times New Roman"/>
                <a:cs typeface="Times New Roman"/>
                <a:sym typeface="Times New Roman"/>
              </a:rPr>
              <a:t>start</a:t>
            </a:r>
            <a:r>
              <a:rPr b="0" i="0" lang="en-US" sz="2400" u="none" cap="none" strike="noStrike">
                <a:solidFill>
                  <a:schemeClr val="dk1"/>
                </a:solidFill>
                <a:latin typeface="Times New Roman"/>
                <a:ea typeface="Times New Roman"/>
                <a:cs typeface="Times New Roman"/>
                <a:sym typeface="Times New Roman"/>
              </a:rPr>
              <a:t> of each </a:t>
            </a:r>
            <a:r>
              <a:rPr b="0" i="0" lang="en-US" sz="2400" u="none" cap="none" strike="noStrike">
                <a:solidFill>
                  <a:srgbClr val="0000FF"/>
                </a:solidFill>
                <a:latin typeface="Times New Roman"/>
                <a:ea typeface="Times New Roman"/>
                <a:cs typeface="Times New Roman"/>
                <a:sym typeface="Times New Roman"/>
              </a:rPr>
              <a:t>short block</a:t>
            </a:r>
            <a:endParaRPr/>
          </a:p>
          <a:p>
            <a:pPr indent="-152400" lvl="1" marL="230188" marR="0" rtl="0" algn="l">
              <a:lnSpc>
                <a:spcPct val="13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training sequence is not changed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9/12/2021</a:t>
            </a:r>
            <a:endParaRPr/>
          </a:p>
        </p:txBody>
      </p:sp>
      <p:sp>
        <p:nvSpPr>
          <p:cNvPr id="605" name="Google Shape;60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06" name="Google Shape;606;p37"/>
          <p:cNvSpPr txBox="1"/>
          <p:nvPr/>
        </p:nvSpPr>
        <p:spPr>
          <a:xfrm>
            <a:off x="1676400" y="152401"/>
            <a:ext cx="8839200" cy="3342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Implementation</a:t>
            </a:r>
            <a:r>
              <a:rPr lang="en-US" sz="2400">
                <a:solidFill>
                  <a:schemeClr val="dk1"/>
                </a:solidFill>
                <a:latin typeface="Times New Roman"/>
                <a:ea typeface="Times New Roman"/>
                <a:cs typeface="Times New Roman"/>
                <a:sym typeface="Times New Roman"/>
              </a:rPr>
              <a:t> of equalizers is usually at </a:t>
            </a:r>
            <a:r>
              <a:rPr lang="en-US" sz="2400">
                <a:solidFill>
                  <a:srgbClr val="3333FF"/>
                </a:solidFill>
                <a:latin typeface="Times New Roman"/>
                <a:ea typeface="Times New Roman"/>
                <a:cs typeface="Times New Roman"/>
                <a:sym typeface="Times New Roman"/>
              </a:rPr>
              <a:t>baseband </a:t>
            </a:r>
            <a:r>
              <a:rPr lang="en-US" sz="2400">
                <a:solidFill>
                  <a:schemeClr val="dk1"/>
                </a:solidFill>
                <a:latin typeface="Times New Roman"/>
                <a:ea typeface="Times New Roman"/>
                <a:cs typeface="Times New Roman"/>
                <a:sym typeface="Times New Roman"/>
              </a:rPr>
              <a:t>or</a:t>
            </a:r>
            <a:r>
              <a:rPr b="1" lang="en-US" sz="2400">
                <a:solidFill>
                  <a:schemeClr val="dk1"/>
                </a:solidFill>
                <a:latin typeface="Times New Roman"/>
                <a:ea typeface="Times New Roman"/>
                <a:cs typeface="Times New Roman"/>
                <a:sym typeface="Times New Roman"/>
              </a:rPr>
              <a:t> </a:t>
            </a:r>
            <a:r>
              <a:rPr lang="en-US" sz="2400">
                <a:solidFill>
                  <a:srgbClr val="3333FF"/>
                </a:solidFill>
                <a:latin typeface="Times New Roman"/>
                <a:ea typeface="Times New Roman"/>
                <a:cs typeface="Times New Roman"/>
                <a:sym typeface="Times New Roman"/>
              </a:rPr>
              <a:t>IF</a:t>
            </a:r>
            <a:endParaRPr/>
          </a:p>
          <a:p>
            <a:pPr indent="0" lvl="1" marL="227013" marR="0" rtl="0" algn="l">
              <a:lnSpc>
                <a:spcPct val="16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baseband </a:t>
            </a:r>
            <a:r>
              <a:rPr b="1" i="0" lang="en-US" sz="2400" u="none" cap="none" strike="noStrike">
                <a:solidFill>
                  <a:schemeClr val="dk1"/>
                </a:solidFill>
                <a:latin typeface="Times New Roman"/>
                <a:ea typeface="Times New Roman"/>
                <a:cs typeface="Times New Roman"/>
                <a:sym typeface="Times New Roman"/>
              </a:rPr>
              <a:t>complex envelope</a:t>
            </a:r>
            <a:r>
              <a:rPr b="0" i="0" lang="en-US" sz="2400" u="none" cap="none" strike="noStrike">
                <a:solidFill>
                  <a:schemeClr val="dk1"/>
                </a:solidFill>
                <a:latin typeface="Times New Roman"/>
                <a:ea typeface="Times New Roman"/>
                <a:cs typeface="Times New Roman"/>
                <a:sym typeface="Times New Roman"/>
              </a:rPr>
              <a:t> expression can be used to represent</a:t>
            </a:r>
            <a:endParaRPr/>
          </a:p>
          <a:p>
            <a:pPr indent="-152400" lvl="2" marL="576263" marR="0" rtl="0" algn="l">
              <a:lnSpc>
                <a:spcPct val="12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bandpass waveforms</a:t>
            </a:r>
            <a:endParaRPr/>
          </a:p>
          <a:p>
            <a:pPr indent="-152400" lvl="2" marL="576263" marR="0" rtl="0" algn="l">
              <a:lnSpc>
                <a:spcPct val="12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channel response</a:t>
            </a:r>
            <a:endParaRPr/>
          </a:p>
          <a:p>
            <a:pPr indent="-152400" lvl="2" marL="576263" marR="0" rtl="0" algn="l">
              <a:lnSpc>
                <a:spcPct val="12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demodulated signal</a:t>
            </a:r>
            <a:endParaRPr/>
          </a:p>
          <a:p>
            <a:pPr indent="0" lvl="1" marL="227013" marR="0" rtl="0" algn="l">
              <a:lnSpc>
                <a:spcPct val="17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adaptive equalizer algorithms usually </a:t>
            </a:r>
            <a:r>
              <a:rPr b="0" i="0" lang="en-US" sz="2400" u="none" cap="none" strike="noStrike">
                <a:solidFill>
                  <a:srgbClr val="0000FF"/>
                </a:solidFill>
                <a:latin typeface="Times New Roman"/>
                <a:ea typeface="Times New Roman"/>
                <a:cs typeface="Times New Roman"/>
                <a:sym typeface="Times New Roman"/>
              </a:rPr>
              <a:t>simulated</a:t>
            </a:r>
            <a:r>
              <a:rPr b="0" i="0" lang="en-US" sz="2400" u="none" cap="none" strike="noStrike">
                <a:solidFill>
                  <a:schemeClr val="dk1"/>
                </a:solidFill>
                <a:latin typeface="Times New Roman"/>
                <a:ea typeface="Times New Roman"/>
                <a:cs typeface="Times New Roman"/>
                <a:sym typeface="Times New Roman"/>
              </a:rPr>
              <a:t> &amp; </a:t>
            </a:r>
            <a:r>
              <a:rPr b="0" i="0" lang="en-US" sz="2400" u="none" cap="none" strike="noStrike">
                <a:solidFill>
                  <a:srgbClr val="0000FF"/>
                </a:solidFill>
                <a:latin typeface="Times New Roman"/>
                <a:ea typeface="Times New Roman"/>
                <a:cs typeface="Times New Roman"/>
                <a:sym typeface="Times New Roman"/>
              </a:rPr>
              <a:t>implemented</a:t>
            </a:r>
            <a:r>
              <a:rPr b="0" i="0" lang="en-US" sz="2400" u="none" cap="none" strike="noStrike">
                <a:solidFill>
                  <a:schemeClr val="dk1"/>
                </a:solidFill>
                <a:latin typeface="Times New Roman"/>
                <a:ea typeface="Times New Roman"/>
                <a:cs typeface="Times New Roman"/>
                <a:sym typeface="Times New Roman"/>
              </a:rPr>
              <a:t> at </a:t>
            </a:r>
            <a:endParaRPr/>
          </a:p>
          <a:p>
            <a:pPr indent="0" lvl="1" marL="227013" marR="0" rtl="0" algn="l">
              <a:lnSpc>
                <a:spcPct val="9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baseband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9/12/2021</a:t>
            </a:r>
            <a:endParaRPr/>
          </a:p>
        </p:txBody>
      </p:sp>
      <p:sp>
        <p:nvSpPr>
          <p:cNvPr id="612" name="Google Shape;61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graphicFrame>
        <p:nvGraphicFramePr>
          <p:cNvPr id="613" name="Google Shape;613;p38"/>
          <p:cNvGraphicFramePr/>
          <p:nvPr/>
        </p:nvGraphicFramePr>
        <p:xfrm>
          <a:off x="1828800" y="533401"/>
          <a:ext cx="3000000" cy="3000000"/>
        </p:xfrm>
        <a:graphic>
          <a:graphicData uri="http://schemas.openxmlformats.org/drawingml/2006/table">
            <a:tbl>
              <a:tblPr>
                <a:noFill/>
                <a:tableStyleId>{1B4D02B7-E558-4C38-9FE8-D09E521DD6F8}</a:tableStyleId>
              </a:tblPr>
              <a:tblGrid>
                <a:gridCol w="685800"/>
                <a:gridCol w="8001000"/>
              </a:tblGrid>
              <a:tr h="689000">
                <a:tc>
                  <a:txBody>
                    <a:bodyPr/>
                    <a:lstStyle/>
                    <a:p>
                      <a:pPr indent="0" lvl="0" marL="0" marR="0" rtl="0" algn="l">
                        <a:lnSpc>
                          <a:spcPct val="100000"/>
                        </a:lnSpc>
                        <a:spcBef>
                          <a:spcPts val="0"/>
                        </a:spcBef>
                        <a:spcAft>
                          <a:spcPts val="0"/>
                        </a:spcAft>
                        <a:buClr>
                          <a:srgbClr val="3333FF"/>
                        </a:buClr>
                        <a:buSzPts val="2300"/>
                        <a:buFont typeface="Times New Roman"/>
                        <a:buNone/>
                      </a:pPr>
                      <a:r>
                        <a:rPr b="0" i="1" lang="en-US" sz="2300" u="none" cap="none" strike="noStrike">
                          <a:solidFill>
                            <a:srgbClr val="3333FF"/>
                          </a:solidFill>
                          <a:latin typeface="Times New Roman"/>
                          <a:ea typeface="Times New Roman"/>
                          <a:cs typeface="Times New Roman"/>
                          <a:sym typeface="Times New Roman"/>
                        </a:rPr>
                        <a:t>f(t)</a:t>
                      </a:r>
                      <a:endParaRPr/>
                    </a:p>
                  </a:txBody>
                  <a:tcPr marT="0" marB="0" marR="0" marL="548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300"/>
                        <a:buFont typeface="Times New Roman"/>
                        <a:buNone/>
                      </a:pPr>
                      <a:r>
                        <a:rPr b="0" i="0" lang="en-US" sz="2300" u="none" cap="none" strike="noStrike">
                          <a:solidFill>
                            <a:schemeClr val="dk1"/>
                          </a:solidFill>
                          <a:latin typeface="Times New Roman"/>
                          <a:ea typeface="Times New Roman"/>
                          <a:cs typeface="Times New Roman"/>
                          <a:sym typeface="Times New Roman"/>
                        </a:rPr>
                        <a:t>combined complex baseband impulse response of  </a:t>
                      </a:r>
                      <a:r>
                        <a:rPr b="0" i="1" lang="en-US" sz="2300" u="none" cap="none" strike="noStrike">
                          <a:solidFill>
                            <a:srgbClr val="008000"/>
                          </a:solidFill>
                          <a:latin typeface="Times New Roman"/>
                          <a:ea typeface="Times New Roman"/>
                          <a:cs typeface="Times New Roman"/>
                          <a:sym typeface="Times New Roman"/>
                        </a:rPr>
                        <a:t>transmitter, channel,</a:t>
                      </a:r>
                      <a:r>
                        <a:rPr b="0" i="0" lang="en-US" sz="2300" u="none" cap="none" strike="noStrike">
                          <a:solidFill>
                            <a:schemeClr val="dk1"/>
                          </a:solidFill>
                          <a:latin typeface="Times New Roman"/>
                          <a:ea typeface="Times New Roman"/>
                          <a:cs typeface="Times New Roman"/>
                          <a:sym typeface="Times New Roman"/>
                        </a:rPr>
                        <a:t> &amp; </a:t>
                      </a:r>
                      <a:r>
                        <a:rPr b="0" i="1" lang="en-US" sz="2300" u="none" cap="none" strike="noStrike">
                          <a:solidFill>
                            <a:srgbClr val="008000"/>
                          </a:solidFill>
                          <a:latin typeface="Times New Roman"/>
                          <a:ea typeface="Times New Roman"/>
                          <a:cs typeface="Times New Roman"/>
                          <a:sym typeface="Times New Roman"/>
                        </a:rPr>
                        <a:t>receiver’s</a:t>
                      </a:r>
                      <a:r>
                        <a:rPr b="0" i="1" lang="en-US" sz="2300" u="none" cap="none" strike="noStrike">
                          <a:solidFill>
                            <a:schemeClr val="dk1"/>
                          </a:solidFill>
                          <a:latin typeface="Times New Roman"/>
                          <a:ea typeface="Times New Roman"/>
                          <a:cs typeface="Times New Roman"/>
                          <a:sym typeface="Times New Roman"/>
                        </a:rPr>
                        <a:t> RF/IF sections</a:t>
                      </a:r>
                      <a:r>
                        <a:rPr b="0" i="0" lang="en-US" sz="2300" u="none" cap="none" strike="noStrike">
                          <a:solidFill>
                            <a:schemeClr val="dk1"/>
                          </a:solidFill>
                          <a:latin typeface="Times New Roman"/>
                          <a:ea typeface="Times New Roman"/>
                          <a:cs typeface="Times New Roman"/>
                          <a:sym typeface="Times New Roman"/>
                        </a:rPr>
                        <a:t> </a:t>
                      </a:r>
                      <a:endParaRPr/>
                    </a:p>
                  </a:txBody>
                  <a:tcPr marT="0" marB="0" marR="0" marL="548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4500">
                <a:tc>
                  <a:txBody>
                    <a:bodyPr/>
                    <a:lstStyle/>
                    <a:p>
                      <a:pPr indent="0" lvl="0" marL="0" marR="0" rtl="0" algn="l">
                        <a:lnSpc>
                          <a:spcPct val="100000"/>
                        </a:lnSpc>
                        <a:spcBef>
                          <a:spcPts val="0"/>
                        </a:spcBef>
                        <a:spcAft>
                          <a:spcPts val="0"/>
                        </a:spcAft>
                        <a:buClr>
                          <a:srgbClr val="3333FF"/>
                        </a:buClr>
                        <a:buSzPts val="2300"/>
                        <a:buFont typeface="Times New Roman"/>
                        <a:buNone/>
                      </a:pPr>
                      <a:r>
                        <a:rPr b="0" i="1" lang="en-US" sz="2300" u="none" cap="none" strike="noStrike">
                          <a:solidFill>
                            <a:srgbClr val="3333FF"/>
                          </a:solidFill>
                          <a:latin typeface="Times New Roman"/>
                          <a:ea typeface="Times New Roman"/>
                          <a:cs typeface="Times New Roman"/>
                          <a:sym typeface="Times New Roman"/>
                        </a:rPr>
                        <a:t>h</a:t>
                      </a:r>
                      <a:r>
                        <a:rPr b="0" baseline="-25000" i="1" lang="en-US" sz="2300" u="none" cap="none" strike="noStrike">
                          <a:solidFill>
                            <a:srgbClr val="3333FF"/>
                          </a:solidFill>
                          <a:latin typeface="Times New Roman"/>
                          <a:ea typeface="Times New Roman"/>
                          <a:cs typeface="Times New Roman"/>
                          <a:sym typeface="Times New Roman"/>
                        </a:rPr>
                        <a:t>eq</a:t>
                      </a:r>
                      <a:r>
                        <a:rPr b="0" i="1" lang="en-US" sz="2300" u="none" cap="none" strike="noStrike">
                          <a:solidFill>
                            <a:srgbClr val="3333FF"/>
                          </a:solidFill>
                          <a:latin typeface="Times New Roman"/>
                          <a:ea typeface="Times New Roman"/>
                          <a:cs typeface="Times New Roman"/>
                          <a:sym typeface="Times New Roman"/>
                        </a:rPr>
                        <a:t>(t)</a:t>
                      </a:r>
                      <a:endParaRPr/>
                    </a:p>
                  </a:txBody>
                  <a:tcPr marT="0" marB="0" marR="0" marL="548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300"/>
                        <a:buFont typeface="Times New Roman"/>
                        <a:buNone/>
                      </a:pPr>
                      <a:r>
                        <a:rPr b="0" i="0" lang="en-US" sz="2300" u="none" cap="none" strike="noStrike">
                          <a:solidFill>
                            <a:schemeClr val="dk1"/>
                          </a:solidFill>
                          <a:latin typeface="Times New Roman"/>
                          <a:ea typeface="Times New Roman"/>
                          <a:cs typeface="Times New Roman"/>
                          <a:sym typeface="Times New Roman"/>
                        </a:rPr>
                        <a:t>impulse response of equalizer </a:t>
                      </a:r>
                      <a:endParaRPr/>
                    </a:p>
                  </a:txBody>
                  <a:tcPr marT="0" marB="0" marR="0" marL="548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4500">
                <a:tc>
                  <a:txBody>
                    <a:bodyPr/>
                    <a:lstStyle/>
                    <a:p>
                      <a:pPr indent="0" lvl="0" marL="0" marR="0" rtl="0" algn="l">
                        <a:lnSpc>
                          <a:spcPct val="100000"/>
                        </a:lnSpc>
                        <a:spcBef>
                          <a:spcPts val="0"/>
                        </a:spcBef>
                        <a:spcAft>
                          <a:spcPts val="0"/>
                        </a:spcAft>
                        <a:buClr>
                          <a:srgbClr val="3333FF"/>
                        </a:buClr>
                        <a:buSzPts val="2300"/>
                        <a:buFont typeface="Times New Roman"/>
                        <a:buNone/>
                      </a:pPr>
                      <a:r>
                        <a:rPr b="0" i="1" lang="en-US" sz="2300" u="none" cap="none" strike="noStrike">
                          <a:solidFill>
                            <a:srgbClr val="3333FF"/>
                          </a:solidFill>
                          <a:latin typeface="Times New Roman"/>
                          <a:ea typeface="Times New Roman"/>
                          <a:cs typeface="Times New Roman"/>
                          <a:sym typeface="Times New Roman"/>
                        </a:rPr>
                        <a:t>x(t)</a:t>
                      </a:r>
                      <a:endParaRPr/>
                    </a:p>
                  </a:txBody>
                  <a:tcPr marT="0" marB="0" marR="0" marL="548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300"/>
                        <a:buFont typeface="Times New Roman"/>
                        <a:buNone/>
                      </a:pPr>
                      <a:r>
                        <a:rPr b="0" i="0" lang="en-US" sz="2300" u="none" cap="none" strike="noStrike">
                          <a:solidFill>
                            <a:schemeClr val="dk1"/>
                          </a:solidFill>
                          <a:latin typeface="Times New Roman"/>
                          <a:ea typeface="Times New Roman"/>
                          <a:cs typeface="Times New Roman"/>
                          <a:sym typeface="Times New Roman"/>
                        </a:rPr>
                        <a:t>initial base band signal</a:t>
                      </a:r>
                      <a:endParaRPr/>
                    </a:p>
                  </a:txBody>
                  <a:tcPr marT="0" marB="0" marR="0" marL="548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3225">
                <a:tc>
                  <a:txBody>
                    <a:bodyPr/>
                    <a:lstStyle/>
                    <a:p>
                      <a:pPr indent="0" lvl="0" marL="0" marR="0" rtl="0" algn="l">
                        <a:lnSpc>
                          <a:spcPct val="100000"/>
                        </a:lnSpc>
                        <a:spcBef>
                          <a:spcPts val="0"/>
                        </a:spcBef>
                        <a:spcAft>
                          <a:spcPts val="0"/>
                        </a:spcAft>
                        <a:buClr>
                          <a:srgbClr val="3333FF"/>
                        </a:buClr>
                        <a:buSzPts val="2300"/>
                        <a:buFont typeface="Times New Roman"/>
                        <a:buNone/>
                      </a:pPr>
                      <a:r>
                        <a:rPr b="0" i="1" lang="en-US" sz="2300" u="none" cap="none" strike="noStrike">
                          <a:solidFill>
                            <a:srgbClr val="3333FF"/>
                          </a:solidFill>
                          <a:latin typeface="Times New Roman"/>
                          <a:ea typeface="Times New Roman"/>
                          <a:cs typeface="Times New Roman"/>
                          <a:sym typeface="Times New Roman"/>
                        </a:rPr>
                        <a:t>y(t)</a:t>
                      </a:r>
                      <a:endParaRPr/>
                    </a:p>
                  </a:txBody>
                  <a:tcPr marT="0" marB="0" marR="0" marL="548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2300"/>
                        <a:buFont typeface="Times New Roman"/>
                        <a:buNone/>
                      </a:pPr>
                      <a:r>
                        <a:rPr b="0" i="0" lang="en-US" sz="2300" u="none" cap="none" strike="noStrike">
                          <a:solidFill>
                            <a:schemeClr val="dk1"/>
                          </a:solidFill>
                          <a:latin typeface="Times New Roman"/>
                          <a:ea typeface="Times New Roman"/>
                          <a:cs typeface="Times New Roman"/>
                          <a:sym typeface="Times New Roman"/>
                        </a:rPr>
                        <a:t>input to equalizer</a:t>
                      </a:r>
                      <a:endParaRPr/>
                    </a:p>
                  </a:txBody>
                  <a:tcPr marT="0" marB="0" marR="0" marL="548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4500">
                <a:tc>
                  <a:txBody>
                    <a:bodyPr/>
                    <a:lstStyle/>
                    <a:p>
                      <a:pPr indent="0" lvl="0" marL="0" marR="0" rtl="0" algn="l">
                        <a:lnSpc>
                          <a:spcPct val="100000"/>
                        </a:lnSpc>
                        <a:spcBef>
                          <a:spcPts val="0"/>
                        </a:spcBef>
                        <a:spcAft>
                          <a:spcPts val="0"/>
                        </a:spcAft>
                        <a:buClr>
                          <a:srgbClr val="3333FF"/>
                        </a:buClr>
                        <a:buSzPts val="2300"/>
                        <a:buFont typeface="Times New Roman"/>
                        <a:buNone/>
                      </a:pPr>
                      <a:r>
                        <a:rPr b="0" i="1" lang="en-US" sz="2300" u="none" cap="none" strike="noStrike">
                          <a:solidFill>
                            <a:srgbClr val="3333FF"/>
                          </a:solidFill>
                          <a:latin typeface="Times New Roman"/>
                          <a:ea typeface="Times New Roman"/>
                          <a:cs typeface="Times New Roman"/>
                          <a:sym typeface="Times New Roman"/>
                        </a:rPr>
                        <a:t>n</a:t>
                      </a:r>
                      <a:r>
                        <a:rPr b="0" baseline="-25000" i="1" lang="en-US" sz="2300" u="none" cap="none" strike="noStrike">
                          <a:solidFill>
                            <a:srgbClr val="3333FF"/>
                          </a:solidFill>
                          <a:latin typeface="Times New Roman"/>
                          <a:ea typeface="Times New Roman"/>
                          <a:cs typeface="Times New Roman"/>
                          <a:sym typeface="Times New Roman"/>
                        </a:rPr>
                        <a:t>b</a:t>
                      </a:r>
                      <a:r>
                        <a:rPr b="0" i="1" lang="en-US" sz="2300" u="none" cap="none" strike="noStrike">
                          <a:solidFill>
                            <a:srgbClr val="3333FF"/>
                          </a:solidFill>
                          <a:latin typeface="Times New Roman"/>
                          <a:ea typeface="Times New Roman"/>
                          <a:cs typeface="Times New Roman"/>
                          <a:sym typeface="Times New Roman"/>
                        </a:rPr>
                        <a:t>(t)</a:t>
                      </a:r>
                      <a:endParaRPr/>
                    </a:p>
                  </a:txBody>
                  <a:tcPr marT="0" marB="0" marR="0" marL="548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300"/>
                        <a:buFont typeface="Times New Roman"/>
                        <a:buNone/>
                      </a:pPr>
                      <a:r>
                        <a:rPr b="0" i="0" lang="en-US" sz="2300" u="none" cap="none" strike="noStrike">
                          <a:solidFill>
                            <a:schemeClr val="dk1"/>
                          </a:solidFill>
                          <a:latin typeface="Times New Roman"/>
                          <a:ea typeface="Times New Roman"/>
                          <a:cs typeface="Times New Roman"/>
                          <a:sym typeface="Times New Roman"/>
                        </a:rPr>
                        <a:t>baseband noise at equalizer input</a:t>
                      </a:r>
                      <a:endParaRPr/>
                    </a:p>
                  </a:txBody>
                  <a:tcPr marT="0" marB="0" marR="0" marL="548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325">
                <a:tc>
                  <a:txBody>
                    <a:bodyPr/>
                    <a:lstStyle/>
                    <a:p>
                      <a:pPr indent="0" lvl="0" marL="0" marR="0" rtl="0" algn="l">
                        <a:lnSpc>
                          <a:spcPct val="100000"/>
                        </a:lnSpc>
                        <a:spcBef>
                          <a:spcPts val="0"/>
                        </a:spcBef>
                        <a:spcAft>
                          <a:spcPts val="0"/>
                        </a:spcAft>
                        <a:buClr>
                          <a:srgbClr val="3333FF"/>
                        </a:buClr>
                        <a:buSzPts val="2300"/>
                        <a:buFont typeface="Times New Roman"/>
                        <a:buNone/>
                      </a:pPr>
                      <a:r>
                        <a:rPr b="0" i="1" lang="en-US" sz="2300" u="none" cap="none" strike="noStrike">
                          <a:solidFill>
                            <a:srgbClr val="3333FF"/>
                          </a:solidFill>
                          <a:latin typeface="Times New Roman"/>
                          <a:ea typeface="Times New Roman"/>
                          <a:cs typeface="Times New Roman"/>
                          <a:sym typeface="Times New Roman"/>
                        </a:rPr>
                        <a:t>e(t)</a:t>
                      </a:r>
                      <a:endParaRPr/>
                    </a:p>
                  </a:txBody>
                  <a:tcPr marT="0" marB="0" marR="0" marL="548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300"/>
                        <a:buFont typeface="Times New Roman"/>
                        <a:buNone/>
                      </a:pPr>
                      <a:r>
                        <a:rPr b="0" i="0" lang="en-US" sz="2300" u="none" cap="none" strike="noStrike">
                          <a:solidFill>
                            <a:schemeClr val="dk1"/>
                          </a:solidFill>
                          <a:latin typeface="Times New Roman"/>
                          <a:ea typeface="Times New Roman"/>
                          <a:cs typeface="Times New Roman"/>
                          <a:sym typeface="Times New Roman"/>
                        </a:rPr>
                        <a:t>equalizer prediction error</a:t>
                      </a:r>
                      <a:endParaRPr/>
                    </a:p>
                  </a:txBody>
                  <a:tcPr marT="0" marB="0" marR="0" marL="548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4500">
                <a:tc>
                  <a:txBody>
                    <a:bodyPr/>
                    <a:lstStyle/>
                    <a:p>
                      <a:pPr indent="0" lvl="0" marL="0" marR="0" rtl="0" algn="l">
                        <a:lnSpc>
                          <a:spcPct val="100000"/>
                        </a:lnSpc>
                        <a:spcBef>
                          <a:spcPts val="0"/>
                        </a:spcBef>
                        <a:spcAft>
                          <a:spcPts val="0"/>
                        </a:spcAft>
                        <a:buClr>
                          <a:srgbClr val="3333FF"/>
                        </a:buClr>
                        <a:buSzPts val="2300"/>
                        <a:buFont typeface="Times New Roman"/>
                        <a:buNone/>
                      </a:pPr>
                      <a:r>
                        <a:rPr b="0" i="1" lang="en-US" sz="2300" u="none" cap="none" strike="noStrike">
                          <a:solidFill>
                            <a:srgbClr val="3333FF"/>
                          </a:solidFill>
                          <a:latin typeface="Times New Roman"/>
                          <a:ea typeface="Times New Roman"/>
                          <a:cs typeface="Times New Roman"/>
                          <a:sym typeface="Times New Roman"/>
                        </a:rPr>
                        <a:t>d(t)</a:t>
                      </a:r>
                      <a:endParaRPr/>
                    </a:p>
                  </a:txBody>
                  <a:tcPr marT="0" marB="0" marR="0" marL="548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300"/>
                        <a:buFont typeface="Times New Roman"/>
                        <a:buNone/>
                      </a:pPr>
                      <a:r>
                        <a:rPr b="0" i="0" lang="en-US" sz="2300" u="none" cap="none" strike="noStrike">
                          <a:solidFill>
                            <a:schemeClr val="dk1"/>
                          </a:solidFill>
                          <a:latin typeface="Times New Roman"/>
                          <a:ea typeface="Times New Roman"/>
                          <a:cs typeface="Times New Roman"/>
                          <a:sym typeface="Times New Roman"/>
                        </a:rPr>
                        <a:t>reconstructed data</a:t>
                      </a:r>
                      <a:endParaRPr/>
                    </a:p>
                  </a:txBody>
                  <a:tcPr marT="0" marB="0" marR="0" marL="548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3225">
                <a:tc>
                  <a:txBody>
                    <a:bodyPr/>
                    <a:lstStyle/>
                    <a:p>
                      <a:pPr indent="0" lvl="0" marL="0" marR="0" rtl="0" algn="l">
                        <a:lnSpc>
                          <a:spcPct val="100000"/>
                        </a:lnSpc>
                        <a:spcBef>
                          <a:spcPts val="0"/>
                        </a:spcBef>
                        <a:spcAft>
                          <a:spcPts val="0"/>
                        </a:spcAft>
                        <a:buClr>
                          <a:schemeClr val="dk1"/>
                        </a:buClr>
                        <a:buSzPts val="2300"/>
                        <a:buFont typeface="Calibri"/>
                        <a:buNone/>
                      </a:pPr>
                      <a:r>
                        <a:t/>
                      </a:r>
                      <a:endParaRPr b="0" i="0" sz="2300" u="none" cap="none" strike="noStrike">
                        <a:solidFill>
                          <a:schemeClr val="dk1"/>
                        </a:solidFill>
                        <a:latin typeface="Times New Roman"/>
                        <a:ea typeface="Times New Roman"/>
                        <a:cs typeface="Times New Roman"/>
                        <a:sym typeface="Times New Roman"/>
                      </a:endParaRPr>
                    </a:p>
                  </a:txBody>
                  <a:tcPr marT="0" marB="0" marR="0" marL="548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2300"/>
                        <a:buFont typeface="Times New Roman"/>
                        <a:buNone/>
                      </a:pPr>
                      <a:r>
                        <a:rPr b="0" i="0" lang="en-US" sz="2300" u="none" cap="none" strike="noStrike">
                          <a:solidFill>
                            <a:schemeClr val="dk1"/>
                          </a:solidFill>
                          <a:latin typeface="Times New Roman"/>
                          <a:ea typeface="Times New Roman"/>
                          <a:cs typeface="Times New Roman"/>
                          <a:sym typeface="Times New Roman"/>
                        </a:rPr>
                        <a:t>equalizer output</a:t>
                      </a:r>
                      <a:endParaRPr/>
                    </a:p>
                  </a:txBody>
                  <a:tcPr marT="0" marB="0" marR="0" marL="548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14" name="Google Shape;614;p38"/>
          <p:cNvGrpSpPr/>
          <p:nvPr/>
        </p:nvGrpSpPr>
        <p:grpSpPr>
          <a:xfrm>
            <a:off x="1935156" y="3352800"/>
            <a:ext cx="428624" cy="395288"/>
            <a:chOff x="3715" y="1536"/>
            <a:chExt cx="270" cy="249"/>
          </a:xfrm>
        </p:grpSpPr>
        <p:grpSp>
          <p:nvGrpSpPr>
            <p:cNvPr id="615" name="Google Shape;615;p38"/>
            <p:cNvGrpSpPr/>
            <p:nvPr/>
          </p:nvGrpSpPr>
          <p:grpSpPr>
            <a:xfrm>
              <a:off x="3715" y="1572"/>
              <a:ext cx="270" cy="213"/>
              <a:chOff x="3715" y="1572"/>
              <a:chExt cx="270" cy="213"/>
            </a:xfrm>
          </p:grpSpPr>
          <p:sp>
            <p:nvSpPr>
              <p:cNvPr id="616" name="Google Shape;616;p38"/>
              <p:cNvSpPr/>
              <p:nvPr/>
            </p:nvSpPr>
            <p:spPr>
              <a:xfrm>
                <a:off x="3925" y="1572"/>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a:p>
            </p:txBody>
          </p:sp>
          <p:sp>
            <p:nvSpPr>
              <p:cNvPr id="617" name="Google Shape;617;p38"/>
              <p:cNvSpPr/>
              <p:nvPr/>
            </p:nvSpPr>
            <p:spPr>
              <a:xfrm>
                <a:off x="3829" y="1572"/>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a:p>
            </p:txBody>
          </p:sp>
          <p:sp>
            <p:nvSpPr>
              <p:cNvPr id="618" name="Google Shape;618;p38"/>
              <p:cNvSpPr/>
              <p:nvPr/>
            </p:nvSpPr>
            <p:spPr>
              <a:xfrm>
                <a:off x="3715" y="1572"/>
                <a:ext cx="8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d</a:t>
                </a:r>
                <a:endParaRPr sz="2200">
                  <a:solidFill>
                    <a:srgbClr val="3333FF"/>
                  </a:solidFill>
                  <a:latin typeface="Times New Roman"/>
                  <a:ea typeface="Times New Roman"/>
                  <a:cs typeface="Times New Roman"/>
                  <a:sym typeface="Times New Roman"/>
                </a:endParaRPr>
              </a:p>
            </p:txBody>
          </p:sp>
        </p:grpSp>
        <p:grpSp>
          <p:nvGrpSpPr>
            <p:cNvPr id="619" name="Google Shape;619;p38"/>
            <p:cNvGrpSpPr/>
            <p:nvPr/>
          </p:nvGrpSpPr>
          <p:grpSpPr>
            <a:xfrm>
              <a:off x="3741" y="1536"/>
              <a:ext cx="195" cy="242"/>
              <a:chOff x="3741" y="1536"/>
              <a:chExt cx="195" cy="242"/>
            </a:xfrm>
          </p:grpSpPr>
          <p:sp>
            <p:nvSpPr>
              <p:cNvPr id="620" name="Google Shape;620;p38"/>
              <p:cNvSpPr/>
              <p:nvPr/>
            </p:nvSpPr>
            <p:spPr>
              <a:xfrm>
                <a:off x="3741" y="1536"/>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ˆ</a:t>
                </a:r>
                <a:endParaRPr/>
              </a:p>
            </p:txBody>
          </p:sp>
          <p:sp>
            <p:nvSpPr>
              <p:cNvPr id="621" name="Google Shape;621;p38"/>
              <p:cNvSpPr/>
              <p:nvPr/>
            </p:nvSpPr>
            <p:spPr>
              <a:xfrm>
                <a:off x="3887" y="1565"/>
                <a:ext cx="4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t</a:t>
                </a:r>
                <a:endParaRPr sz="2200">
                  <a:solidFill>
                    <a:srgbClr val="3333FF"/>
                  </a:solidFill>
                  <a:latin typeface="Times New Roman"/>
                  <a:ea typeface="Times New Roman"/>
                  <a:cs typeface="Times New Roman"/>
                  <a:sym typeface="Times New Roman"/>
                </a:endParaRPr>
              </a:p>
            </p:txBody>
          </p:sp>
        </p:grpSp>
      </p:grpSp>
      <p:sp>
        <p:nvSpPr>
          <p:cNvPr id="622" name="Google Shape;622;p38"/>
          <p:cNvSpPr txBox="1"/>
          <p:nvPr/>
        </p:nvSpPr>
        <p:spPr>
          <a:xfrm>
            <a:off x="1652588" y="76200"/>
            <a:ext cx="65516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Communication System with Adaptive Equalizer</a:t>
            </a:r>
            <a:endParaRPr/>
          </a:p>
        </p:txBody>
      </p:sp>
      <p:grpSp>
        <p:nvGrpSpPr>
          <p:cNvPr id="623" name="Google Shape;623;p38"/>
          <p:cNvGrpSpPr/>
          <p:nvPr/>
        </p:nvGrpSpPr>
        <p:grpSpPr>
          <a:xfrm>
            <a:off x="1676401" y="3962400"/>
            <a:ext cx="8843963" cy="2636838"/>
            <a:chOff x="96" y="2611"/>
            <a:chExt cx="5571" cy="1661"/>
          </a:xfrm>
        </p:grpSpPr>
        <p:sp>
          <p:nvSpPr>
            <p:cNvPr id="624" name="Google Shape;624;p38"/>
            <p:cNvSpPr/>
            <p:nvPr/>
          </p:nvSpPr>
          <p:spPr>
            <a:xfrm>
              <a:off x="96" y="2611"/>
              <a:ext cx="3024" cy="1248"/>
            </a:xfrm>
            <a:custGeom>
              <a:rect b="b" l="l" r="r" t="t"/>
              <a:pathLst>
                <a:path extrusionOk="0" h="1248" w="3024">
                  <a:moveTo>
                    <a:pt x="864" y="384"/>
                  </a:moveTo>
                  <a:lnTo>
                    <a:pt x="0" y="384"/>
                  </a:lnTo>
                  <a:lnTo>
                    <a:pt x="0" y="1248"/>
                  </a:lnTo>
                  <a:lnTo>
                    <a:pt x="3024" y="1248"/>
                  </a:lnTo>
                  <a:lnTo>
                    <a:pt x="3024" y="0"/>
                  </a:lnTo>
                  <a:lnTo>
                    <a:pt x="1632" y="0"/>
                  </a:lnTo>
                  <a:lnTo>
                    <a:pt x="1632" y="384"/>
                  </a:lnTo>
                  <a:lnTo>
                    <a:pt x="864" y="38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625" name="Google Shape;625;p38"/>
            <p:cNvCxnSpPr/>
            <p:nvPr/>
          </p:nvCxnSpPr>
          <p:spPr>
            <a:xfrm>
              <a:off x="876" y="3619"/>
              <a:ext cx="228" cy="0"/>
            </a:xfrm>
            <a:prstGeom prst="straightConnector1">
              <a:avLst/>
            </a:prstGeom>
            <a:noFill/>
            <a:ln cap="flat" cmpd="sng" w="19050">
              <a:solidFill>
                <a:schemeClr val="dk1"/>
              </a:solidFill>
              <a:prstDash val="solid"/>
              <a:round/>
              <a:headEnd len="med" w="med" type="none"/>
              <a:tailEnd len="med" w="med" type="triangle"/>
            </a:ln>
          </p:spPr>
        </p:cxnSp>
        <p:cxnSp>
          <p:nvCxnSpPr>
            <p:cNvPr id="626" name="Google Shape;626;p38"/>
            <p:cNvCxnSpPr/>
            <p:nvPr/>
          </p:nvCxnSpPr>
          <p:spPr>
            <a:xfrm>
              <a:off x="1728" y="3638"/>
              <a:ext cx="228" cy="0"/>
            </a:xfrm>
            <a:prstGeom prst="straightConnector1">
              <a:avLst/>
            </a:prstGeom>
            <a:noFill/>
            <a:ln cap="flat" cmpd="sng" w="19050">
              <a:solidFill>
                <a:schemeClr val="dk1"/>
              </a:solidFill>
              <a:prstDash val="solid"/>
              <a:round/>
              <a:headEnd len="med" w="med" type="none"/>
              <a:tailEnd len="med" w="med" type="triangle"/>
            </a:ln>
          </p:spPr>
        </p:cxnSp>
        <p:grpSp>
          <p:nvGrpSpPr>
            <p:cNvPr id="627" name="Google Shape;627;p38"/>
            <p:cNvGrpSpPr/>
            <p:nvPr/>
          </p:nvGrpSpPr>
          <p:grpSpPr>
            <a:xfrm>
              <a:off x="4387" y="2611"/>
              <a:ext cx="270" cy="249"/>
              <a:chOff x="3715" y="1536"/>
              <a:chExt cx="270" cy="249"/>
            </a:xfrm>
          </p:grpSpPr>
          <p:grpSp>
            <p:nvGrpSpPr>
              <p:cNvPr id="628" name="Google Shape;628;p38"/>
              <p:cNvGrpSpPr/>
              <p:nvPr/>
            </p:nvGrpSpPr>
            <p:grpSpPr>
              <a:xfrm>
                <a:off x="3715" y="1572"/>
                <a:ext cx="270" cy="213"/>
                <a:chOff x="3715" y="1572"/>
                <a:chExt cx="270" cy="213"/>
              </a:xfrm>
            </p:grpSpPr>
            <p:sp>
              <p:nvSpPr>
                <p:cNvPr id="629" name="Google Shape;629;p38"/>
                <p:cNvSpPr/>
                <p:nvPr/>
              </p:nvSpPr>
              <p:spPr>
                <a:xfrm>
                  <a:off x="3925" y="1572"/>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a:p>
              </p:txBody>
            </p:sp>
            <p:sp>
              <p:nvSpPr>
                <p:cNvPr id="630" name="Google Shape;630;p38"/>
                <p:cNvSpPr/>
                <p:nvPr/>
              </p:nvSpPr>
              <p:spPr>
                <a:xfrm>
                  <a:off x="3829" y="1572"/>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a:p>
              </p:txBody>
            </p:sp>
            <p:sp>
              <p:nvSpPr>
                <p:cNvPr id="631" name="Google Shape;631;p38"/>
                <p:cNvSpPr/>
                <p:nvPr/>
              </p:nvSpPr>
              <p:spPr>
                <a:xfrm>
                  <a:off x="3715" y="1572"/>
                  <a:ext cx="8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d</a:t>
                  </a:r>
                  <a:endParaRPr sz="2200">
                    <a:solidFill>
                      <a:srgbClr val="3333FF"/>
                    </a:solidFill>
                    <a:latin typeface="Times New Roman"/>
                    <a:ea typeface="Times New Roman"/>
                    <a:cs typeface="Times New Roman"/>
                    <a:sym typeface="Times New Roman"/>
                  </a:endParaRPr>
                </a:p>
              </p:txBody>
            </p:sp>
          </p:grpSp>
          <p:grpSp>
            <p:nvGrpSpPr>
              <p:cNvPr id="632" name="Google Shape;632;p38"/>
              <p:cNvGrpSpPr/>
              <p:nvPr/>
            </p:nvGrpSpPr>
            <p:grpSpPr>
              <a:xfrm>
                <a:off x="3741" y="1536"/>
                <a:ext cx="195" cy="242"/>
                <a:chOff x="3741" y="1536"/>
                <a:chExt cx="195" cy="242"/>
              </a:xfrm>
            </p:grpSpPr>
            <p:sp>
              <p:nvSpPr>
                <p:cNvPr id="633" name="Google Shape;633;p38"/>
                <p:cNvSpPr/>
                <p:nvPr/>
              </p:nvSpPr>
              <p:spPr>
                <a:xfrm>
                  <a:off x="3741" y="1536"/>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ˆ</a:t>
                  </a:r>
                  <a:endParaRPr/>
                </a:p>
              </p:txBody>
            </p:sp>
            <p:sp>
              <p:nvSpPr>
                <p:cNvPr id="634" name="Google Shape;634;p38"/>
                <p:cNvSpPr/>
                <p:nvPr/>
              </p:nvSpPr>
              <p:spPr>
                <a:xfrm>
                  <a:off x="3887" y="1565"/>
                  <a:ext cx="4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t</a:t>
                  </a:r>
                  <a:endParaRPr sz="2200">
                    <a:solidFill>
                      <a:srgbClr val="3333FF"/>
                    </a:solidFill>
                    <a:latin typeface="Times New Roman"/>
                    <a:ea typeface="Times New Roman"/>
                    <a:cs typeface="Times New Roman"/>
                    <a:sym typeface="Times New Roman"/>
                  </a:endParaRPr>
                </a:p>
              </p:txBody>
            </p:sp>
          </p:grpSp>
        </p:grpSp>
        <p:sp>
          <p:nvSpPr>
            <p:cNvPr id="635" name="Google Shape;635;p38"/>
            <p:cNvSpPr/>
            <p:nvPr/>
          </p:nvSpPr>
          <p:spPr>
            <a:xfrm>
              <a:off x="4608" y="3206"/>
              <a:ext cx="65" cy="23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
          <p:nvSpPr>
            <p:cNvPr id="636" name="Google Shape;636;p38"/>
            <p:cNvSpPr/>
            <p:nvPr/>
          </p:nvSpPr>
          <p:spPr>
            <a:xfrm>
              <a:off x="4656" y="3436"/>
              <a:ext cx="73" cy="15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a:t>
              </a:r>
              <a:endParaRPr/>
            </a:p>
          </p:txBody>
        </p:sp>
        <p:sp>
          <p:nvSpPr>
            <p:cNvPr id="637" name="Google Shape;637;p38"/>
            <p:cNvSpPr/>
            <p:nvPr/>
          </p:nvSpPr>
          <p:spPr>
            <a:xfrm>
              <a:off x="4074" y="3427"/>
              <a:ext cx="297"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0000FF"/>
                  </a:solidFill>
                  <a:latin typeface="Times New Roman"/>
                  <a:ea typeface="Times New Roman"/>
                  <a:cs typeface="Times New Roman"/>
                  <a:sym typeface="Times New Roman"/>
                </a:rPr>
                <a:t>e(t)</a:t>
              </a:r>
              <a:r>
                <a:rPr lang="en-US" sz="2200">
                  <a:solidFill>
                    <a:schemeClr val="dk1"/>
                  </a:solidFill>
                  <a:latin typeface="Arial"/>
                  <a:ea typeface="Arial"/>
                  <a:cs typeface="Arial"/>
                  <a:sym typeface="Arial"/>
                </a:rPr>
                <a:t> </a:t>
              </a:r>
              <a:endParaRPr sz="2200">
                <a:solidFill>
                  <a:schemeClr val="dk1"/>
                </a:solidFill>
                <a:latin typeface="Times New Roman"/>
                <a:ea typeface="Times New Roman"/>
                <a:cs typeface="Times New Roman"/>
                <a:sym typeface="Times New Roman"/>
              </a:endParaRPr>
            </a:p>
          </p:txBody>
        </p:sp>
        <p:sp>
          <p:nvSpPr>
            <p:cNvPr id="638" name="Google Shape;638;p38"/>
            <p:cNvSpPr/>
            <p:nvPr/>
          </p:nvSpPr>
          <p:spPr>
            <a:xfrm>
              <a:off x="192" y="3187"/>
              <a:ext cx="777" cy="211"/>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2200">
                  <a:solidFill>
                    <a:schemeClr val="dk1"/>
                  </a:solidFill>
                  <a:latin typeface="Arial"/>
                  <a:ea typeface="Arial"/>
                  <a:cs typeface="Arial"/>
                  <a:sym typeface="Arial"/>
                </a:rPr>
                <a:t>modulator</a:t>
              </a:r>
              <a:endParaRPr/>
            </a:p>
          </p:txBody>
        </p:sp>
        <p:cxnSp>
          <p:nvCxnSpPr>
            <p:cNvPr id="639" name="Google Shape;639;p38"/>
            <p:cNvCxnSpPr/>
            <p:nvPr/>
          </p:nvCxnSpPr>
          <p:spPr>
            <a:xfrm rot="5400000">
              <a:off x="432" y="3043"/>
              <a:ext cx="288" cy="0"/>
            </a:xfrm>
            <a:prstGeom prst="straightConnector1">
              <a:avLst/>
            </a:prstGeom>
            <a:noFill/>
            <a:ln cap="flat" cmpd="sng" w="19050">
              <a:solidFill>
                <a:schemeClr val="dk1"/>
              </a:solidFill>
              <a:prstDash val="solid"/>
              <a:round/>
              <a:headEnd len="med" w="med" type="none"/>
              <a:tailEnd len="med" w="med" type="triangle"/>
            </a:ln>
          </p:spPr>
        </p:cxnSp>
        <p:sp>
          <p:nvSpPr>
            <p:cNvPr id="640" name="Google Shape;640;p38"/>
            <p:cNvSpPr/>
            <p:nvPr/>
          </p:nvSpPr>
          <p:spPr>
            <a:xfrm>
              <a:off x="144" y="3523"/>
              <a:ext cx="816" cy="211"/>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2200">
                  <a:solidFill>
                    <a:schemeClr val="dk1"/>
                  </a:solidFill>
                  <a:latin typeface="Arial"/>
                  <a:ea typeface="Arial"/>
                  <a:cs typeface="Arial"/>
                  <a:sym typeface="Arial"/>
                </a:rPr>
                <a:t>transmitter</a:t>
              </a:r>
              <a:endParaRPr/>
            </a:p>
          </p:txBody>
        </p:sp>
        <p:sp>
          <p:nvSpPr>
            <p:cNvPr id="641" name="Google Shape;641;p38"/>
            <p:cNvSpPr/>
            <p:nvPr/>
          </p:nvSpPr>
          <p:spPr>
            <a:xfrm>
              <a:off x="432" y="2707"/>
              <a:ext cx="288" cy="19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200">
                  <a:solidFill>
                    <a:srgbClr val="0000FF"/>
                  </a:solidFill>
                  <a:latin typeface="Times New Roman"/>
                  <a:ea typeface="Times New Roman"/>
                  <a:cs typeface="Times New Roman"/>
                  <a:sym typeface="Times New Roman"/>
                </a:rPr>
                <a:t>x(t)</a:t>
              </a:r>
              <a:endParaRPr/>
            </a:p>
          </p:txBody>
        </p:sp>
        <p:cxnSp>
          <p:nvCxnSpPr>
            <p:cNvPr id="642" name="Google Shape;642;p38"/>
            <p:cNvCxnSpPr/>
            <p:nvPr/>
          </p:nvCxnSpPr>
          <p:spPr>
            <a:xfrm rot="5400000">
              <a:off x="510" y="3464"/>
              <a:ext cx="132" cy="0"/>
            </a:xfrm>
            <a:prstGeom prst="straightConnector1">
              <a:avLst/>
            </a:prstGeom>
            <a:noFill/>
            <a:ln cap="flat" cmpd="sng" w="19050">
              <a:solidFill>
                <a:schemeClr val="dk1"/>
              </a:solidFill>
              <a:prstDash val="solid"/>
              <a:round/>
              <a:headEnd len="med" w="med" type="none"/>
              <a:tailEnd len="med" w="med" type="triangle"/>
            </a:ln>
          </p:spPr>
        </p:cxnSp>
        <p:cxnSp>
          <p:nvCxnSpPr>
            <p:cNvPr id="643" name="Google Shape;643;p38"/>
            <p:cNvCxnSpPr/>
            <p:nvPr/>
          </p:nvCxnSpPr>
          <p:spPr>
            <a:xfrm rot="-5400000">
              <a:off x="3182" y="3087"/>
              <a:ext cx="163" cy="0"/>
            </a:xfrm>
            <a:prstGeom prst="straightConnector1">
              <a:avLst/>
            </a:prstGeom>
            <a:noFill/>
            <a:ln cap="flat" cmpd="sng" w="19050">
              <a:solidFill>
                <a:schemeClr val="dk1"/>
              </a:solidFill>
              <a:prstDash val="solid"/>
              <a:round/>
              <a:headEnd len="med" w="med" type="none"/>
              <a:tailEnd len="med" w="med" type="triangle"/>
            </a:ln>
          </p:spPr>
        </p:cxnSp>
        <p:sp>
          <p:nvSpPr>
            <p:cNvPr id="644" name="Google Shape;644;p38"/>
            <p:cNvSpPr/>
            <p:nvPr/>
          </p:nvSpPr>
          <p:spPr>
            <a:xfrm>
              <a:off x="3168" y="2822"/>
              <a:ext cx="192" cy="19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Σ</a:t>
              </a:r>
              <a:endParaRPr/>
            </a:p>
          </p:txBody>
        </p:sp>
        <p:sp>
          <p:nvSpPr>
            <p:cNvPr id="645" name="Google Shape;645;p38"/>
            <p:cNvSpPr/>
            <p:nvPr/>
          </p:nvSpPr>
          <p:spPr>
            <a:xfrm>
              <a:off x="3141" y="3128"/>
              <a:ext cx="317" cy="21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i="1" lang="en-US" sz="2200">
                  <a:solidFill>
                    <a:srgbClr val="0000FF"/>
                  </a:solidFill>
                  <a:latin typeface="Times New Roman"/>
                  <a:ea typeface="Times New Roman"/>
                  <a:cs typeface="Times New Roman"/>
                  <a:sym typeface="Times New Roman"/>
                </a:rPr>
                <a:t>n</a:t>
              </a:r>
              <a:r>
                <a:rPr baseline="-25000" i="1" lang="en-US" sz="2200">
                  <a:solidFill>
                    <a:srgbClr val="0000FF"/>
                  </a:solidFill>
                  <a:latin typeface="Times New Roman"/>
                  <a:ea typeface="Times New Roman"/>
                  <a:cs typeface="Times New Roman"/>
                  <a:sym typeface="Times New Roman"/>
                </a:rPr>
                <a:t>b</a:t>
              </a:r>
              <a:r>
                <a:rPr i="1" lang="en-US" sz="2200">
                  <a:solidFill>
                    <a:srgbClr val="0000FF"/>
                  </a:solidFill>
                  <a:latin typeface="Times New Roman"/>
                  <a:ea typeface="Times New Roman"/>
                  <a:cs typeface="Times New Roman"/>
                  <a:sym typeface="Times New Roman"/>
                </a:rPr>
                <a:t>(t)</a:t>
              </a:r>
              <a:endParaRPr sz="2200">
                <a:solidFill>
                  <a:schemeClr val="dk1"/>
                </a:solidFill>
                <a:latin typeface="Times New Roman"/>
                <a:ea typeface="Times New Roman"/>
                <a:cs typeface="Times New Roman"/>
                <a:sym typeface="Times New Roman"/>
              </a:endParaRPr>
            </a:p>
          </p:txBody>
        </p:sp>
        <p:sp>
          <p:nvSpPr>
            <p:cNvPr id="646" name="Google Shape;646;p38"/>
            <p:cNvSpPr/>
            <p:nvPr/>
          </p:nvSpPr>
          <p:spPr>
            <a:xfrm>
              <a:off x="3360" y="2707"/>
              <a:ext cx="336"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0000FF"/>
                  </a:solidFill>
                  <a:latin typeface="Times New Roman"/>
                  <a:ea typeface="Times New Roman"/>
                  <a:cs typeface="Times New Roman"/>
                  <a:sym typeface="Times New Roman"/>
                </a:rPr>
                <a:t>y(t)  </a:t>
              </a:r>
              <a:endParaRPr sz="2200">
                <a:solidFill>
                  <a:schemeClr val="dk1"/>
                </a:solidFill>
                <a:latin typeface="Times New Roman"/>
                <a:ea typeface="Times New Roman"/>
                <a:cs typeface="Times New Roman"/>
                <a:sym typeface="Times New Roman"/>
              </a:endParaRPr>
            </a:p>
          </p:txBody>
        </p:sp>
        <p:sp>
          <p:nvSpPr>
            <p:cNvPr id="647" name="Google Shape;647;p38"/>
            <p:cNvSpPr/>
            <p:nvPr/>
          </p:nvSpPr>
          <p:spPr>
            <a:xfrm>
              <a:off x="5311" y="2659"/>
              <a:ext cx="356"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 </a:t>
              </a:r>
              <a:r>
                <a:rPr i="1" lang="en-US" sz="2200">
                  <a:solidFill>
                    <a:srgbClr val="0000FF"/>
                  </a:solidFill>
                  <a:latin typeface="Times New Roman"/>
                  <a:ea typeface="Times New Roman"/>
                  <a:cs typeface="Times New Roman"/>
                  <a:sym typeface="Times New Roman"/>
                </a:rPr>
                <a:t>d(t)</a:t>
              </a:r>
              <a:r>
                <a:rPr lang="en-US" sz="2200">
                  <a:solidFill>
                    <a:schemeClr val="dk1"/>
                  </a:solidFill>
                  <a:latin typeface="Arial"/>
                  <a:ea typeface="Arial"/>
                  <a:cs typeface="Arial"/>
                  <a:sym typeface="Arial"/>
                </a:rPr>
                <a:t> </a:t>
              </a:r>
              <a:endParaRPr sz="2200">
                <a:solidFill>
                  <a:schemeClr val="dk1"/>
                </a:solidFill>
                <a:latin typeface="Times New Roman"/>
                <a:ea typeface="Times New Roman"/>
                <a:cs typeface="Times New Roman"/>
                <a:sym typeface="Times New Roman"/>
              </a:endParaRPr>
            </a:p>
          </p:txBody>
        </p:sp>
        <p:cxnSp>
          <p:nvCxnSpPr>
            <p:cNvPr id="648" name="Google Shape;648;p38"/>
            <p:cNvCxnSpPr/>
            <p:nvPr/>
          </p:nvCxnSpPr>
          <p:spPr>
            <a:xfrm>
              <a:off x="3360" y="2918"/>
              <a:ext cx="288" cy="0"/>
            </a:xfrm>
            <a:prstGeom prst="straightConnector1">
              <a:avLst/>
            </a:prstGeom>
            <a:noFill/>
            <a:ln cap="flat" cmpd="sng" w="19050">
              <a:solidFill>
                <a:schemeClr val="dk1"/>
              </a:solidFill>
              <a:prstDash val="solid"/>
              <a:round/>
              <a:headEnd len="med" w="med" type="none"/>
              <a:tailEnd len="med" w="med" type="triangle"/>
            </a:ln>
          </p:spPr>
        </p:cxnSp>
        <p:sp>
          <p:nvSpPr>
            <p:cNvPr id="649" name="Google Shape;649;p38"/>
            <p:cNvSpPr/>
            <p:nvPr/>
          </p:nvSpPr>
          <p:spPr>
            <a:xfrm>
              <a:off x="4704" y="2755"/>
              <a:ext cx="624" cy="389"/>
            </a:xfrm>
            <a:prstGeom prst="rect">
              <a:avLst/>
            </a:prstGeom>
            <a:solidFill>
              <a:srgbClr val="C9FFCD"/>
            </a:solid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n-US" sz="2200">
                  <a:solidFill>
                    <a:schemeClr val="dk1"/>
                  </a:solidFill>
                  <a:latin typeface="Arial"/>
                  <a:ea typeface="Arial"/>
                  <a:cs typeface="Arial"/>
                  <a:sym typeface="Arial"/>
                </a:rPr>
                <a:t>decision</a:t>
              </a:r>
              <a:endParaRPr/>
            </a:p>
            <a:p>
              <a:pPr indent="0" lvl="0" marL="0" marR="0" rtl="0" algn="ctr">
                <a:lnSpc>
                  <a:spcPct val="70000"/>
                </a:lnSpc>
                <a:spcBef>
                  <a:spcPts val="0"/>
                </a:spcBef>
                <a:spcAft>
                  <a:spcPts val="0"/>
                </a:spcAft>
                <a:buNone/>
              </a:pPr>
              <a:r>
                <a:rPr lang="en-US" sz="2200">
                  <a:solidFill>
                    <a:schemeClr val="dk1"/>
                  </a:solidFill>
                  <a:latin typeface="Arial"/>
                  <a:ea typeface="Arial"/>
                  <a:cs typeface="Arial"/>
                  <a:sym typeface="Arial"/>
                </a:rPr>
                <a:t>maker</a:t>
              </a:r>
              <a:endParaRPr/>
            </a:p>
          </p:txBody>
        </p:sp>
        <p:cxnSp>
          <p:nvCxnSpPr>
            <p:cNvPr id="650" name="Google Shape;650;p38"/>
            <p:cNvCxnSpPr/>
            <p:nvPr/>
          </p:nvCxnSpPr>
          <p:spPr>
            <a:xfrm>
              <a:off x="4320" y="2899"/>
              <a:ext cx="374" cy="0"/>
            </a:xfrm>
            <a:prstGeom prst="straightConnector1">
              <a:avLst/>
            </a:prstGeom>
            <a:noFill/>
            <a:ln cap="flat" cmpd="sng" w="19050">
              <a:solidFill>
                <a:schemeClr val="dk1"/>
              </a:solidFill>
              <a:prstDash val="solid"/>
              <a:round/>
              <a:headEnd len="med" w="med" type="none"/>
              <a:tailEnd len="med" w="med" type="triangle"/>
            </a:ln>
          </p:spPr>
        </p:cxnSp>
        <p:cxnSp>
          <p:nvCxnSpPr>
            <p:cNvPr id="651" name="Google Shape;651;p38"/>
            <p:cNvCxnSpPr/>
            <p:nvPr/>
          </p:nvCxnSpPr>
          <p:spPr>
            <a:xfrm>
              <a:off x="5328" y="2918"/>
              <a:ext cx="248" cy="0"/>
            </a:xfrm>
            <a:prstGeom prst="straightConnector1">
              <a:avLst/>
            </a:prstGeom>
            <a:noFill/>
            <a:ln cap="flat" cmpd="sng" w="19050">
              <a:solidFill>
                <a:schemeClr val="dk1"/>
              </a:solidFill>
              <a:prstDash val="solid"/>
              <a:round/>
              <a:headEnd len="med" w="med" type="none"/>
              <a:tailEnd len="med" w="med" type="triangle"/>
            </a:ln>
          </p:spPr>
        </p:cxnSp>
        <p:sp>
          <p:nvSpPr>
            <p:cNvPr id="652" name="Google Shape;652;p38"/>
            <p:cNvSpPr/>
            <p:nvPr/>
          </p:nvSpPr>
          <p:spPr>
            <a:xfrm>
              <a:off x="4451" y="3350"/>
              <a:ext cx="192" cy="19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Σ</a:t>
              </a:r>
              <a:endParaRPr/>
            </a:p>
          </p:txBody>
        </p:sp>
        <p:cxnSp>
          <p:nvCxnSpPr>
            <p:cNvPr id="653" name="Google Shape;653;p38"/>
            <p:cNvCxnSpPr/>
            <p:nvPr/>
          </p:nvCxnSpPr>
          <p:spPr>
            <a:xfrm rot="5400000">
              <a:off x="4331" y="3134"/>
              <a:ext cx="432" cy="0"/>
            </a:xfrm>
            <a:prstGeom prst="straightConnector1">
              <a:avLst/>
            </a:prstGeom>
            <a:noFill/>
            <a:ln cap="flat" cmpd="sng" w="19050">
              <a:solidFill>
                <a:schemeClr val="dk1"/>
              </a:solidFill>
              <a:prstDash val="solid"/>
              <a:round/>
              <a:headEnd len="med" w="med" type="none"/>
              <a:tailEnd len="med" w="med" type="triangle"/>
            </a:ln>
          </p:spPr>
        </p:cxnSp>
        <p:sp>
          <p:nvSpPr>
            <p:cNvPr id="654" name="Google Shape;654;p38"/>
            <p:cNvSpPr/>
            <p:nvPr/>
          </p:nvSpPr>
          <p:spPr>
            <a:xfrm flipH="1" rot="5400000">
              <a:off x="4776" y="2798"/>
              <a:ext cx="528" cy="768"/>
            </a:xfrm>
            <a:custGeom>
              <a:rect b="b" l="l" r="r" t="t"/>
              <a:pathLst>
                <a:path extrusionOk="0" h="432" w="576">
                  <a:moveTo>
                    <a:pt x="576" y="0"/>
                  </a:moveTo>
                  <a:lnTo>
                    <a:pt x="0" y="0"/>
                  </a:lnTo>
                  <a:lnTo>
                    <a:pt x="0" y="432"/>
                  </a:lnTo>
                </a:path>
              </a:pathLst>
            </a:custGeom>
            <a:noFill/>
            <a:ln cap="flat" cmpd="sng" w="19050">
              <a:solidFill>
                <a:schemeClr val="dk1"/>
              </a:solidFill>
              <a:prstDash val="solid"/>
              <a:round/>
              <a:headEnd len="med" w="med" type="none"/>
              <a:tailEnd len="med" w="med" type="triangl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5" name="Google Shape;655;p38"/>
            <p:cNvSpPr/>
            <p:nvPr/>
          </p:nvSpPr>
          <p:spPr>
            <a:xfrm>
              <a:off x="1104" y="3446"/>
              <a:ext cx="720" cy="365"/>
            </a:xfrm>
            <a:prstGeom prst="rect">
              <a:avLst/>
            </a:prstGeom>
            <a:solidFill>
              <a:schemeClr val="lt2"/>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2200">
                  <a:solidFill>
                    <a:schemeClr val="lt1"/>
                  </a:solidFill>
                  <a:latin typeface="Arial"/>
                  <a:ea typeface="Arial"/>
                  <a:cs typeface="Arial"/>
                  <a:sym typeface="Arial"/>
                </a:rPr>
                <a:t>RF </a:t>
              </a:r>
              <a:endParaRPr/>
            </a:p>
            <a:p>
              <a:pPr indent="0" lvl="0" marL="0" marR="0" rtl="0" algn="ctr">
                <a:lnSpc>
                  <a:spcPct val="80000"/>
                </a:lnSpc>
                <a:spcBef>
                  <a:spcPts val="0"/>
                </a:spcBef>
                <a:spcAft>
                  <a:spcPts val="0"/>
                </a:spcAft>
                <a:buNone/>
              </a:pPr>
              <a:r>
                <a:rPr lang="en-US" sz="2200">
                  <a:solidFill>
                    <a:schemeClr val="lt1"/>
                  </a:solidFill>
                  <a:latin typeface="Arial"/>
                  <a:ea typeface="Arial"/>
                  <a:cs typeface="Arial"/>
                  <a:sym typeface="Arial"/>
                </a:rPr>
                <a:t>Channel</a:t>
              </a:r>
              <a:endParaRPr/>
            </a:p>
          </p:txBody>
        </p:sp>
        <p:cxnSp>
          <p:nvCxnSpPr>
            <p:cNvPr id="656" name="Google Shape;656;p38"/>
            <p:cNvCxnSpPr/>
            <p:nvPr/>
          </p:nvCxnSpPr>
          <p:spPr>
            <a:xfrm>
              <a:off x="1968" y="3638"/>
              <a:ext cx="192" cy="0"/>
            </a:xfrm>
            <a:prstGeom prst="straightConnector1">
              <a:avLst/>
            </a:prstGeom>
            <a:noFill/>
            <a:ln cap="flat" cmpd="sng" w="19050">
              <a:solidFill>
                <a:schemeClr val="dk1"/>
              </a:solidFill>
              <a:prstDash val="solid"/>
              <a:round/>
              <a:headEnd len="med" w="med" type="none"/>
              <a:tailEnd len="med" w="med" type="triangle"/>
            </a:ln>
          </p:spPr>
        </p:cxnSp>
        <p:grpSp>
          <p:nvGrpSpPr>
            <p:cNvPr id="657" name="Google Shape;657;p38"/>
            <p:cNvGrpSpPr/>
            <p:nvPr/>
          </p:nvGrpSpPr>
          <p:grpSpPr>
            <a:xfrm>
              <a:off x="1920" y="2726"/>
              <a:ext cx="1109" cy="1008"/>
              <a:chOff x="1968" y="2947"/>
              <a:chExt cx="1109" cy="1008"/>
            </a:xfrm>
          </p:grpSpPr>
          <p:sp>
            <p:nvSpPr>
              <p:cNvPr id="658" name="Google Shape;658;p38"/>
              <p:cNvSpPr/>
              <p:nvPr/>
            </p:nvSpPr>
            <p:spPr>
              <a:xfrm>
                <a:off x="1968" y="2947"/>
                <a:ext cx="1109" cy="384"/>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2200">
                    <a:solidFill>
                      <a:schemeClr val="dk1"/>
                    </a:solidFill>
                    <a:latin typeface="Arial"/>
                    <a:ea typeface="Arial"/>
                    <a:cs typeface="Arial"/>
                    <a:sym typeface="Arial"/>
                  </a:rPr>
                  <a:t>detector-  </a:t>
                </a:r>
                <a:endParaRPr/>
              </a:p>
              <a:p>
                <a:pPr indent="0" lvl="0" marL="0" marR="0" rtl="0" algn="ctr">
                  <a:lnSpc>
                    <a:spcPct val="80000"/>
                  </a:lnSpc>
                  <a:spcBef>
                    <a:spcPts val="0"/>
                  </a:spcBef>
                  <a:spcAft>
                    <a:spcPts val="0"/>
                  </a:spcAft>
                  <a:buNone/>
                </a:pPr>
                <a:r>
                  <a:rPr lang="en-US" sz="2200">
                    <a:solidFill>
                      <a:schemeClr val="dk1"/>
                    </a:solidFill>
                    <a:latin typeface="Arial"/>
                    <a:ea typeface="Arial"/>
                    <a:cs typeface="Arial"/>
                    <a:sym typeface="Arial"/>
                  </a:rPr>
                  <a:t>matched filter</a:t>
                </a:r>
                <a:endParaRPr/>
              </a:p>
            </p:txBody>
          </p:sp>
          <p:sp>
            <p:nvSpPr>
              <p:cNvPr id="659" name="Google Shape;659;p38"/>
              <p:cNvSpPr/>
              <p:nvPr/>
            </p:nvSpPr>
            <p:spPr>
              <a:xfrm>
                <a:off x="1993" y="3744"/>
                <a:ext cx="1061" cy="211"/>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2200">
                    <a:solidFill>
                      <a:schemeClr val="dk1"/>
                    </a:solidFill>
                    <a:latin typeface="Arial"/>
                    <a:ea typeface="Arial"/>
                    <a:cs typeface="Arial"/>
                    <a:sym typeface="Arial"/>
                  </a:rPr>
                  <a:t>RF Front End</a:t>
                </a:r>
                <a:endParaRPr/>
              </a:p>
            </p:txBody>
          </p:sp>
          <p:sp>
            <p:nvSpPr>
              <p:cNvPr id="660" name="Google Shape;660;p38"/>
              <p:cNvSpPr/>
              <p:nvPr/>
            </p:nvSpPr>
            <p:spPr>
              <a:xfrm>
                <a:off x="2152" y="3456"/>
                <a:ext cx="742" cy="173"/>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2200">
                    <a:solidFill>
                      <a:schemeClr val="dk1"/>
                    </a:solidFill>
                    <a:latin typeface="Arial"/>
                    <a:ea typeface="Arial"/>
                    <a:cs typeface="Arial"/>
                    <a:sym typeface="Arial"/>
                  </a:rPr>
                  <a:t>IF stage</a:t>
                </a:r>
                <a:endParaRPr/>
              </a:p>
            </p:txBody>
          </p:sp>
          <p:cxnSp>
            <p:nvCxnSpPr>
              <p:cNvPr id="661" name="Google Shape;661;p38"/>
              <p:cNvCxnSpPr/>
              <p:nvPr/>
            </p:nvCxnSpPr>
            <p:spPr>
              <a:xfrm rot="-5400000">
                <a:off x="2465" y="3687"/>
                <a:ext cx="115" cy="0"/>
              </a:xfrm>
              <a:prstGeom prst="straightConnector1">
                <a:avLst/>
              </a:prstGeom>
              <a:noFill/>
              <a:ln cap="flat" cmpd="sng" w="19050">
                <a:solidFill>
                  <a:schemeClr val="dk1"/>
                </a:solidFill>
                <a:prstDash val="solid"/>
                <a:round/>
                <a:headEnd len="med" w="med" type="none"/>
                <a:tailEnd len="med" w="med" type="triangle"/>
              </a:ln>
            </p:spPr>
          </p:cxnSp>
          <p:cxnSp>
            <p:nvCxnSpPr>
              <p:cNvPr id="662" name="Google Shape;662;p38"/>
              <p:cNvCxnSpPr/>
              <p:nvPr/>
            </p:nvCxnSpPr>
            <p:spPr>
              <a:xfrm rot="-5400000">
                <a:off x="2465" y="3389"/>
                <a:ext cx="115" cy="0"/>
              </a:xfrm>
              <a:prstGeom prst="straightConnector1">
                <a:avLst/>
              </a:prstGeom>
              <a:noFill/>
              <a:ln cap="flat" cmpd="sng" w="19050">
                <a:solidFill>
                  <a:schemeClr val="dk1"/>
                </a:solidFill>
                <a:prstDash val="solid"/>
                <a:round/>
                <a:headEnd len="med" w="med" type="none"/>
                <a:tailEnd len="med" w="med" type="triangle"/>
              </a:ln>
            </p:spPr>
          </p:cxnSp>
        </p:grpSp>
        <p:cxnSp>
          <p:nvCxnSpPr>
            <p:cNvPr id="663" name="Google Shape;663;p38"/>
            <p:cNvCxnSpPr/>
            <p:nvPr/>
          </p:nvCxnSpPr>
          <p:spPr>
            <a:xfrm>
              <a:off x="3024" y="2918"/>
              <a:ext cx="144" cy="0"/>
            </a:xfrm>
            <a:prstGeom prst="straightConnector1">
              <a:avLst/>
            </a:prstGeom>
            <a:noFill/>
            <a:ln cap="flat" cmpd="sng" w="19050">
              <a:solidFill>
                <a:schemeClr val="dk1"/>
              </a:solidFill>
              <a:prstDash val="solid"/>
              <a:round/>
              <a:headEnd len="med" w="med" type="none"/>
              <a:tailEnd len="med" w="med" type="triangle"/>
            </a:ln>
          </p:spPr>
        </p:cxnSp>
        <p:sp>
          <p:nvSpPr>
            <p:cNvPr id="664" name="Google Shape;664;p38"/>
            <p:cNvSpPr/>
            <p:nvPr/>
          </p:nvSpPr>
          <p:spPr>
            <a:xfrm flipH="1" rot="10800000">
              <a:off x="4032" y="3139"/>
              <a:ext cx="428" cy="307"/>
            </a:xfrm>
            <a:custGeom>
              <a:rect b="b" l="l" r="r" t="t"/>
              <a:pathLst>
                <a:path extrusionOk="0" h="432" w="576">
                  <a:moveTo>
                    <a:pt x="576" y="0"/>
                  </a:moveTo>
                  <a:lnTo>
                    <a:pt x="0" y="0"/>
                  </a:lnTo>
                  <a:lnTo>
                    <a:pt x="0" y="432"/>
                  </a:lnTo>
                </a:path>
              </a:pathLst>
            </a:custGeom>
            <a:noFill/>
            <a:ln cap="flat" cmpd="sng" w="19050">
              <a:solidFill>
                <a:schemeClr val="dk1"/>
              </a:solidFill>
              <a:prstDash val="solid"/>
              <a:round/>
              <a:headEnd len="med" w="med" type="none"/>
              <a:tailEnd len="med" w="med" type="triangl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5" name="Google Shape;665;p38"/>
            <p:cNvSpPr txBox="1"/>
            <p:nvPr/>
          </p:nvSpPr>
          <p:spPr>
            <a:xfrm>
              <a:off x="1296" y="2966"/>
              <a:ext cx="332" cy="2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f(t)</a:t>
              </a:r>
              <a:endParaRPr/>
            </a:p>
          </p:txBody>
        </p:sp>
        <p:sp>
          <p:nvSpPr>
            <p:cNvPr id="666" name="Google Shape;666;p38"/>
            <p:cNvSpPr/>
            <p:nvPr/>
          </p:nvSpPr>
          <p:spPr>
            <a:xfrm>
              <a:off x="3648" y="2688"/>
              <a:ext cx="720" cy="451"/>
            </a:xfrm>
            <a:prstGeom prst="rect">
              <a:avLst/>
            </a:prstGeom>
            <a:solidFill>
              <a:srgbClr val="C9FFCD"/>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1"/>
                  </a:solidFill>
                  <a:latin typeface="Arial"/>
                  <a:ea typeface="Arial"/>
                  <a:cs typeface="Arial"/>
                  <a:sym typeface="Arial"/>
                </a:rPr>
                <a:t>Equalizer</a:t>
              </a:r>
              <a:endParaRPr/>
            </a:p>
            <a:p>
              <a:pPr indent="0" lvl="0" marL="0" marR="0" rtl="0" algn="ctr">
                <a:lnSpc>
                  <a:spcPct val="90000"/>
                </a:lnSpc>
                <a:spcBef>
                  <a:spcPts val="0"/>
                </a:spcBef>
                <a:spcAft>
                  <a:spcPts val="0"/>
                </a:spcAft>
                <a:buNone/>
              </a:pPr>
              <a:r>
                <a:rPr i="1" lang="en-US" sz="2200">
                  <a:solidFill>
                    <a:srgbClr val="3333FF"/>
                  </a:solidFill>
                  <a:latin typeface="Times New Roman"/>
                  <a:ea typeface="Times New Roman"/>
                  <a:cs typeface="Times New Roman"/>
                  <a:sym typeface="Times New Roman"/>
                </a:rPr>
                <a:t>h</a:t>
              </a:r>
              <a:r>
                <a:rPr baseline="-25000" i="1" lang="en-US" sz="2200">
                  <a:solidFill>
                    <a:srgbClr val="3333FF"/>
                  </a:solidFill>
                  <a:latin typeface="Times New Roman"/>
                  <a:ea typeface="Times New Roman"/>
                  <a:cs typeface="Times New Roman"/>
                  <a:sym typeface="Times New Roman"/>
                </a:rPr>
                <a:t>eq</a:t>
              </a:r>
              <a:r>
                <a:rPr i="1" lang="en-US" sz="2200">
                  <a:solidFill>
                    <a:srgbClr val="3333FF"/>
                  </a:solidFill>
                  <a:latin typeface="Times New Roman"/>
                  <a:ea typeface="Times New Roman"/>
                  <a:cs typeface="Times New Roman"/>
                  <a:sym typeface="Times New Roman"/>
                </a:rPr>
                <a:t>(t)</a:t>
              </a:r>
              <a:endParaRPr/>
            </a:p>
          </p:txBody>
        </p:sp>
        <p:grpSp>
          <p:nvGrpSpPr>
            <p:cNvPr id="667" name="Google Shape;667;p38"/>
            <p:cNvGrpSpPr/>
            <p:nvPr/>
          </p:nvGrpSpPr>
          <p:grpSpPr>
            <a:xfrm>
              <a:off x="1152" y="3840"/>
              <a:ext cx="1296" cy="432"/>
              <a:chOff x="1152" y="3840"/>
              <a:chExt cx="1296" cy="432"/>
            </a:xfrm>
          </p:grpSpPr>
          <p:sp>
            <p:nvSpPr>
              <p:cNvPr id="668" name="Google Shape;668;p38"/>
              <p:cNvSpPr/>
              <p:nvPr/>
            </p:nvSpPr>
            <p:spPr>
              <a:xfrm rot="5400000">
                <a:off x="1536" y="3456"/>
                <a:ext cx="432" cy="1200"/>
              </a:xfrm>
              <a:prstGeom prst="wedgeEllipseCallout">
                <a:avLst>
                  <a:gd fmla="val -59958" name="adj1"/>
                  <a:gd fmla="val 17583" name="adj2"/>
                </a:avLst>
              </a:prstGeom>
              <a:solidFill>
                <a:schemeClr val="l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txBox="1"/>
              <p:nvPr/>
            </p:nvSpPr>
            <p:spPr>
              <a:xfrm>
                <a:off x="1317" y="3897"/>
                <a:ext cx="849" cy="30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70" name="Google Shape;670;p38"/>
              <p:cNvSpPr txBox="1"/>
              <p:nvPr/>
            </p:nvSpPr>
            <p:spPr>
              <a:xfrm>
                <a:off x="1152" y="3888"/>
                <a:ext cx="129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8000"/>
                    </a:solidFill>
                    <a:latin typeface="Times New Roman"/>
                    <a:ea typeface="Times New Roman"/>
                    <a:cs typeface="Times New Roman"/>
                    <a:sym typeface="Times New Roman"/>
                  </a:rPr>
                  <a:t>MAI, ISI, EMI</a:t>
                </a:r>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9/12/2021</a:t>
            </a:r>
            <a:endParaRPr/>
          </a:p>
        </p:txBody>
      </p:sp>
      <p:sp>
        <p:nvSpPr>
          <p:cNvPr id="676" name="Google Shape;67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grpSp>
        <p:nvGrpSpPr>
          <p:cNvPr id="677" name="Google Shape;677;p39"/>
          <p:cNvGrpSpPr/>
          <p:nvPr/>
        </p:nvGrpSpPr>
        <p:grpSpPr>
          <a:xfrm>
            <a:off x="1600200" y="76200"/>
            <a:ext cx="8534400" cy="490538"/>
            <a:chOff x="48" y="48"/>
            <a:chExt cx="5376" cy="309"/>
          </a:xfrm>
        </p:grpSpPr>
        <p:sp>
          <p:nvSpPr>
            <p:cNvPr id="678" name="Google Shape;678;p39"/>
            <p:cNvSpPr txBox="1"/>
            <p:nvPr/>
          </p:nvSpPr>
          <p:spPr>
            <a:xfrm>
              <a:off x="5068" y="50"/>
              <a:ext cx="35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7.1</a:t>
              </a:r>
              <a:endParaRPr/>
            </a:p>
          </p:txBody>
        </p:sp>
        <p:sp>
          <p:nvSpPr>
            <p:cNvPr id="679" name="Google Shape;679;p39"/>
            <p:cNvSpPr txBox="1"/>
            <p:nvPr/>
          </p:nvSpPr>
          <p:spPr>
            <a:xfrm>
              <a:off x="1296" y="48"/>
              <a:ext cx="2127"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0000FF"/>
                  </a:solidFill>
                  <a:latin typeface="Times New Roman"/>
                  <a:ea typeface="Times New Roman"/>
                  <a:cs typeface="Times New Roman"/>
                  <a:sym typeface="Times New Roman"/>
                </a:rPr>
                <a:t>   y(t) </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x(t) </a:t>
              </a:r>
              <a:r>
                <a:rPr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f</a:t>
              </a:r>
              <a:r>
                <a:rPr baseline="30000" i="1"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(t) </a:t>
              </a:r>
              <a:r>
                <a:rPr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n</a:t>
              </a:r>
              <a:r>
                <a:rPr baseline="-25000" i="1" lang="en-US" sz="2400">
                  <a:solidFill>
                    <a:schemeClr val="dk1"/>
                  </a:solidFill>
                  <a:latin typeface="Times New Roman"/>
                  <a:ea typeface="Times New Roman"/>
                  <a:cs typeface="Times New Roman"/>
                  <a:sym typeface="Times New Roman"/>
                </a:rPr>
                <a:t>b</a:t>
              </a:r>
              <a:r>
                <a:rPr i="1" lang="en-US" sz="2400">
                  <a:solidFill>
                    <a:schemeClr val="dk1"/>
                  </a:solidFill>
                  <a:latin typeface="Times New Roman"/>
                  <a:ea typeface="Times New Roman"/>
                  <a:cs typeface="Times New Roman"/>
                  <a:sym typeface="Times New Roman"/>
                </a:rPr>
                <a:t>(t) </a:t>
              </a:r>
              <a:endParaRPr/>
            </a:p>
          </p:txBody>
        </p:sp>
        <p:sp>
          <p:nvSpPr>
            <p:cNvPr id="680" name="Google Shape;680;p39"/>
            <p:cNvSpPr txBox="1"/>
            <p:nvPr/>
          </p:nvSpPr>
          <p:spPr>
            <a:xfrm>
              <a:off x="48" y="69"/>
              <a:ext cx="144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Equalizer</a:t>
              </a:r>
              <a:r>
                <a:rPr b="1" lang="en-US" sz="2400">
                  <a:solidFill>
                    <a:schemeClr val="dk1"/>
                  </a:solidFill>
                  <a:latin typeface="Times New Roman"/>
                  <a:ea typeface="Times New Roman"/>
                  <a:cs typeface="Times New Roman"/>
                  <a:sym typeface="Times New Roman"/>
                </a:rPr>
                <a:t> input: </a:t>
              </a:r>
              <a:endParaRPr/>
            </a:p>
          </p:txBody>
        </p:sp>
      </p:grpSp>
      <p:grpSp>
        <p:nvGrpSpPr>
          <p:cNvPr id="681" name="Google Shape;681;p39"/>
          <p:cNvGrpSpPr/>
          <p:nvPr/>
        </p:nvGrpSpPr>
        <p:grpSpPr>
          <a:xfrm>
            <a:off x="1600200" y="685800"/>
            <a:ext cx="8534400" cy="1981200"/>
            <a:chOff x="48" y="432"/>
            <a:chExt cx="5376" cy="1248"/>
          </a:xfrm>
        </p:grpSpPr>
        <p:sp>
          <p:nvSpPr>
            <p:cNvPr id="682" name="Google Shape;682;p39"/>
            <p:cNvSpPr txBox="1"/>
            <p:nvPr/>
          </p:nvSpPr>
          <p:spPr>
            <a:xfrm>
              <a:off x="48" y="432"/>
              <a:ext cx="1507"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Equalizer </a:t>
              </a:r>
              <a:r>
                <a:rPr b="1" lang="en-US" sz="2400">
                  <a:solidFill>
                    <a:schemeClr val="dk1"/>
                  </a:solidFill>
                  <a:latin typeface="Times New Roman"/>
                  <a:ea typeface="Times New Roman"/>
                  <a:cs typeface="Times New Roman"/>
                  <a:sym typeface="Times New Roman"/>
                </a:rPr>
                <a:t>output:</a:t>
              </a:r>
              <a:endParaRPr/>
            </a:p>
          </p:txBody>
        </p:sp>
        <p:sp>
          <p:nvSpPr>
            <p:cNvPr id="683" name="Google Shape;683;p39"/>
            <p:cNvSpPr txBox="1"/>
            <p:nvPr/>
          </p:nvSpPr>
          <p:spPr>
            <a:xfrm>
              <a:off x="5068" y="720"/>
              <a:ext cx="35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7.2</a:t>
              </a:r>
              <a:endParaRPr/>
            </a:p>
          </p:txBody>
        </p:sp>
        <p:sp>
          <p:nvSpPr>
            <p:cNvPr id="684" name="Google Shape;684;p39"/>
            <p:cNvSpPr txBox="1"/>
            <p:nvPr/>
          </p:nvSpPr>
          <p:spPr>
            <a:xfrm>
              <a:off x="576" y="720"/>
              <a:ext cx="2989"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  x(t) </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 f</a:t>
              </a:r>
              <a:r>
                <a:rPr baseline="30000" i="1"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(t) </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 h</a:t>
              </a:r>
              <a:r>
                <a:rPr baseline="-25000" i="1" lang="en-US" sz="2400">
                  <a:solidFill>
                    <a:schemeClr val="dk1"/>
                  </a:solidFill>
                  <a:latin typeface="Times New Roman"/>
                  <a:ea typeface="Times New Roman"/>
                  <a:cs typeface="Times New Roman"/>
                  <a:sym typeface="Times New Roman"/>
                </a:rPr>
                <a:t>eq</a:t>
              </a:r>
              <a:r>
                <a:rPr i="1" lang="en-US" sz="2400">
                  <a:solidFill>
                    <a:schemeClr val="dk1"/>
                  </a:solidFill>
                  <a:latin typeface="Times New Roman"/>
                  <a:ea typeface="Times New Roman"/>
                  <a:cs typeface="Times New Roman"/>
                  <a:sym typeface="Times New Roman"/>
                </a:rPr>
                <a:t>(t) + n</a:t>
              </a:r>
              <a:r>
                <a:rPr baseline="-25000" i="1" lang="en-US" sz="2400">
                  <a:solidFill>
                    <a:schemeClr val="dk1"/>
                  </a:solidFill>
                  <a:latin typeface="Times New Roman"/>
                  <a:ea typeface="Times New Roman"/>
                  <a:cs typeface="Times New Roman"/>
                  <a:sym typeface="Times New Roman"/>
                </a:rPr>
                <a:t>b</a:t>
              </a:r>
              <a:r>
                <a:rPr i="1" lang="en-US" sz="2400">
                  <a:solidFill>
                    <a:schemeClr val="dk1"/>
                  </a:solidFill>
                  <a:latin typeface="Times New Roman"/>
                  <a:ea typeface="Times New Roman"/>
                  <a:cs typeface="Times New Roman"/>
                  <a:sym typeface="Times New Roman"/>
                </a:rPr>
                <a:t>(t) </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 h</a:t>
              </a:r>
              <a:r>
                <a:rPr baseline="-25000" i="1" lang="en-US" sz="2400">
                  <a:solidFill>
                    <a:schemeClr val="dk1"/>
                  </a:solidFill>
                  <a:latin typeface="Times New Roman"/>
                  <a:ea typeface="Times New Roman"/>
                  <a:cs typeface="Times New Roman"/>
                  <a:sym typeface="Times New Roman"/>
                </a:rPr>
                <a:t>eq</a:t>
              </a:r>
              <a:r>
                <a:rPr i="1" lang="en-US" sz="2400">
                  <a:solidFill>
                    <a:schemeClr val="dk1"/>
                  </a:solidFill>
                  <a:latin typeface="Times New Roman"/>
                  <a:ea typeface="Times New Roman"/>
                  <a:cs typeface="Times New Roman"/>
                  <a:sym typeface="Times New Roman"/>
                </a:rPr>
                <a:t>(t)</a:t>
              </a:r>
              <a:endParaRPr/>
            </a:p>
          </p:txBody>
        </p:sp>
        <p:sp>
          <p:nvSpPr>
            <p:cNvPr id="685" name="Google Shape;685;p39"/>
            <p:cNvSpPr txBox="1"/>
            <p:nvPr/>
          </p:nvSpPr>
          <p:spPr>
            <a:xfrm>
              <a:off x="576" y="1056"/>
              <a:ext cx="228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x(t) </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g(t) </a:t>
              </a:r>
              <a:r>
                <a:rPr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n</a:t>
              </a:r>
              <a:r>
                <a:rPr baseline="-25000" i="1" lang="en-US" sz="2400">
                  <a:solidFill>
                    <a:schemeClr val="dk1"/>
                  </a:solidFill>
                  <a:latin typeface="Times New Roman"/>
                  <a:ea typeface="Times New Roman"/>
                  <a:cs typeface="Times New Roman"/>
                  <a:sym typeface="Times New Roman"/>
                </a:rPr>
                <a:t>b</a:t>
              </a:r>
              <a:r>
                <a:rPr i="1" lang="en-US" sz="2400">
                  <a:solidFill>
                    <a:schemeClr val="dk1"/>
                  </a:solidFill>
                  <a:latin typeface="Times New Roman"/>
                  <a:ea typeface="Times New Roman"/>
                  <a:cs typeface="Times New Roman"/>
                  <a:sym typeface="Times New Roman"/>
                </a:rPr>
                <a:t>(t) </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h</a:t>
              </a:r>
              <a:r>
                <a:rPr baseline="-25000" i="1" lang="en-US" sz="2400">
                  <a:solidFill>
                    <a:schemeClr val="dk1"/>
                  </a:solidFill>
                  <a:latin typeface="Times New Roman"/>
                  <a:ea typeface="Times New Roman"/>
                  <a:cs typeface="Times New Roman"/>
                  <a:sym typeface="Times New Roman"/>
                </a:rPr>
                <a:t>eq</a:t>
              </a:r>
              <a:r>
                <a:rPr i="1" lang="en-US" sz="2400">
                  <a:solidFill>
                    <a:schemeClr val="dk1"/>
                  </a:solidFill>
                  <a:latin typeface="Times New Roman"/>
                  <a:ea typeface="Times New Roman"/>
                  <a:cs typeface="Times New Roman"/>
                  <a:sym typeface="Times New Roman"/>
                </a:rPr>
                <a:t>(t)</a:t>
              </a:r>
              <a:endParaRPr/>
            </a:p>
          </p:txBody>
        </p:sp>
        <p:sp>
          <p:nvSpPr>
            <p:cNvPr id="686" name="Google Shape;686;p39"/>
            <p:cNvSpPr txBox="1"/>
            <p:nvPr/>
          </p:nvSpPr>
          <p:spPr>
            <a:xfrm>
              <a:off x="586" y="1392"/>
              <a:ext cx="377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where </a:t>
              </a:r>
              <a:r>
                <a:rPr i="1" lang="en-US" sz="2400">
                  <a:solidFill>
                    <a:srgbClr val="0000FF"/>
                  </a:solidFill>
                  <a:latin typeface="Times New Roman"/>
                  <a:ea typeface="Times New Roman"/>
                  <a:cs typeface="Times New Roman"/>
                  <a:sym typeface="Times New Roman"/>
                </a:rPr>
                <a:t>g(t)</a:t>
              </a:r>
              <a:r>
                <a:rPr i="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 combined response of </a:t>
              </a:r>
              <a:r>
                <a:rPr i="1" lang="en-US" sz="2400">
                  <a:solidFill>
                    <a:srgbClr val="0000FF"/>
                  </a:solidFill>
                  <a:latin typeface="Times New Roman"/>
                  <a:ea typeface="Times New Roman"/>
                  <a:cs typeface="Times New Roman"/>
                  <a:sym typeface="Times New Roman"/>
                </a:rPr>
                <a:t>f(t)</a:t>
              </a:r>
              <a:r>
                <a:rPr lang="en-US" sz="2400">
                  <a:solidFill>
                    <a:schemeClr val="dk1"/>
                  </a:solidFill>
                  <a:latin typeface="Times New Roman"/>
                  <a:ea typeface="Times New Roman"/>
                  <a:cs typeface="Times New Roman"/>
                  <a:sym typeface="Times New Roman"/>
                </a:rPr>
                <a:t> &amp; </a:t>
              </a:r>
              <a:r>
                <a:rPr i="1" lang="en-US" sz="2400">
                  <a:solidFill>
                    <a:srgbClr val="0000FF"/>
                  </a:solidFill>
                  <a:latin typeface="Times New Roman"/>
                  <a:ea typeface="Times New Roman"/>
                  <a:cs typeface="Times New Roman"/>
                  <a:sym typeface="Times New Roman"/>
                </a:rPr>
                <a:t>h</a:t>
              </a:r>
              <a:r>
                <a:rPr baseline="-25000" i="1" lang="en-US" sz="2400">
                  <a:solidFill>
                    <a:srgbClr val="0000FF"/>
                  </a:solidFill>
                  <a:latin typeface="Times New Roman"/>
                  <a:ea typeface="Times New Roman"/>
                  <a:cs typeface="Times New Roman"/>
                  <a:sym typeface="Times New Roman"/>
                </a:rPr>
                <a:t>eq</a:t>
              </a:r>
              <a:r>
                <a:rPr i="1" lang="en-US" sz="2400">
                  <a:solidFill>
                    <a:srgbClr val="0000FF"/>
                  </a:solidFill>
                  <a:latin typeface="Times New Roman"/>
                  <a:ea typeface="Times New Roman"/>
                  <a:cs typeface="Times New Roman"/>
                  <a:sym typeface="Times New Roman"/>
                </a:rPr>
                <a:t>(t) </a:t>
              </a:r>
              <a:endParaRPr/>
            </a:p>
          </p:txBody>
        </p:sp>
        <p:grpSp>
          <p:nvGrpSpPr>
            <p:cNvPr id="687" name="Google Shape;687;p39"/>
            <p:cNvGrpSpPr/>
            <p:nvPr/>
          </p:nvGrpSpPr>
          <p:grpSpPr>
            <a:xfrm>
              <a:off x="288" y="720"/>
              <a:ext cx="336" cy="281"/>
              <a:chOff x="288" y="742"/>
              <a:chExt cx="336" cy="281"/>
            </a:xfrm>
          </p:grpSpPr>
          <p:sp>
            <p:nvSpPr>
              <p:cNvPr id="688" name="Google Shape;688;p39"/>
              <p:cNvSpPr/>
              <p:nvPr/>
            </p:nvSpPr>
            <p:spPr>
              <a:xfrm>
                <a:off x="288" y="746"/>
                <a:ext cx="336" cy="2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39"/>
              <p:cNvSpPr/>
              <p:nvPr/>
            </p:nvSpPr>
            <p:spPr>
              <a:xfrm>
                <a:off x="539" y="794"/>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sz="2400">
                  <a:solidFill>
                    <a:srgbClr val="3333FF"/>
                  </a:solidFill>
                  <a:latin typeface="Times New Roman"/>
                  <a:ea typeface="Times New Roman"/>
                  <a:cs typeface="Times New Roman"/>
                  <a:sym typeface="Times New Roman"/>
                </a:endParaRPr>
              </a:p>
            </p:txBody>
          </p:sp>
          <p:sp>
            <p:nvSpPr>
              <p:cNvPr id="690" name="Google Shape;690;p39"/>
              <p:cNvSpPr/>
              <p:nvPr/>
            </p:nvSpPr>
            <p:spPr>
              <a:xfrm>
                <a:off x="421" y="794"/>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sz="2400">
                  <a:solidFill>
                    <a:srgbClr val="3333FF"/>
                  </a:solidFill>
                  <a:latin typeface="Times New Roman"/>
                  <a:ea typeface="Times New Roman"/>
                  <a:cs typeface="Times New Roman"/>
                  <a:sym typeface="Times New Roman"/>
                </a:endParaRPr>
              </a:p>
            </p:txBody>
          </p:sp>
          <p:sp>
            <p:nvSpPr>
              <p:cNvPr id="691" name="Google Shape;691;p39"/>
              <p:cNvSpPr/>
              <p:nvPr/>
            </p:nvSpPr>
            <p:spPr>
              <a:xfrm>
                <a:off x="352" y="742"/>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ˆ</a:t>
                </a:r>
                <a:endParaRPr sz="2400">
                  <a:solidFill>
                    <a:srgbClr val="3333FF"/>
                  </a:solidFill>
                  <a:latin typeface="Times New Roman"/>
                  <a:ea typeface="Times New Roman"/>
                  <a:cs typeface="Times New Roman"/>
                  <a:sym typeface="Times New Roman"/>
                </a:endParaRPr>
              </a:p>
            </p:txBody>
          </p:sp>
          <p:sp>
            <p:nvSpPr>
              <p:cNvPr id="692" name="Google Shape;692;p39"/>
              <p:cNvSpPr/>
              <p:nvPr/>
            </p:nvSpPr>
            <p:spPr>
              <a:xfrm>
                <a:off x="479" y="794"/>
                <a:ext cx="4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t</a:t>
                </a:r>
                <a:endParaRPr sz="2400">
                  <a:solidFill>
                    <a:srgbClr val="3333FF"/>
                  </a:solidFill>
                  <a:latin typeface="Times New Roman"/>
                  <a:ea typeface="Times New Roman"/>
                  <a:cs typeface="Times New Roman"/>
                  <a:sym typeface="Times New Roman"/>
                </a:endParaRPr>
              </a:p>
            </p:txBody>
          </p:sp>
          <p:sp>
            <p:nvSpPr>
              <p:cNvPr id="693" name="Google Shape;693;p39"/>
              <p:cNvSpPr/>
              <p:nvPr/>
            </p:nvSpPr>
            <p:spPr>
              <a:xfrm>
                <a:off x="314" y="794"/>
                <a:ext cx="8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d</a:t>
                </a:r>
                <a:endParaRPr sz="2400">
                  <a:solidFill>
                    <a:srgbClr val="3333FF"/>
                  </a:solidFill>
                  <a:latin typeface="Times New Roman"/>
                  <a:ea typeface="Times New Roman"/>
                  <a:cs typeface="Times New Roman"/>
                  <a:sym typeface="Times New Roman"/>
                </a:endParaRPr>
              </a:p>
            </p:txBody>
          </p:sp>
        </p:grpSp>
      </p:grpSp>
      <p:grpSp>
        <p:nvGrpSpPr>
          <p:cNvPr id="694" name="Google Shape;694;p39"/>
          <p:cNvGrpSpPr/>
          <p:nvPr/>
        </p:nvGrpSpPr>
        <p:grpSpPr>
          <a:xfrm>
            <a:off x="1828801" y="4832350"/>
            <a:ext cx="8543925" cy="1720850"/>
            <a:chOff x="192" y="3044"/>
            <a:chExt cx="5382" cy="1084"/>
          </a:xfrm>
        </p:grpSpPr>
        <p:sp>
          <p:nvSpPr>
            <p:cNvPr id="695" name="Google Shape;695;p39"/>
            <p:cNvSpPr txBox="1"/>
            <p:nvPr/>
          </p:nvSpPr>
          <p:spPr>
            <a:xfrm>
              <a:off x="5040" y="3456"/>
              <a:ext cx="35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7.3</a:t>
              </a:r>
              <a:endParaRPr/>
            </a:p>
          </p:txBody>
        </p:sp>
        <p:grpSp>
          <p:nvGrpSpPr>
            <p:cNvPr id="696" name="Google Shape;696;p39"/>
            <p:cNvGrpSpPr/>
            <p:nvPr/>
          </p:nvGrpSpPr>
          <p:grpSpPr>
            <a:xfrm>
              <a:off x="192" y="3044"/>
              <a:ext cx="5382" cy="1084"/>
              <a:chOff x="96" y="1824"/>
              <a:chExt cx="5382" cy="1084"/>
            </a:xfrm>
          </p:grpSpPr>
          <p:sp>
            <p:nvSpPr>
              <p:cNvPr id="697" name="Google Shape;697;p39"/>
              <p:cNvSpPr txBox="1"/>
              <p:nvPr/>
            </p:nvSpPr>
            <p:spPr>
              <a:xfrm>
                <a:off x="96" y="1824"/>
                <a:ext cx="5382" cy="5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complex baseband impulse response</a:t>
                </a:r>
                <a:r>
                  <a:rPr lang="en-US" sz="2400">
                    <a:solidFill>
                      <a:schemeClr val="dk1"/>
                    </a:solidFill>
                    <a:latin typeface="Times New Roman"/>
                    <a:ea typeface="Times New Roman"/>
                    <a:cs typeface="Times New Roman"/>
                    <a:sym typeface="Times New Roman"/>
                  </a:rPr>
                  <a:t> of transversal filter equalizer</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given by: </a:t>
                </a:r>
                <a:endParaRPr/>
              </a:p>
            </p:txBody>
          </p:sp>
          <p:pic>
            <p:nvPicPr>
              <p:cNvPr id="698" name="Google Shape;698;p39"/>
              <p:cNvPicPr preferRelativeResize="0"/>
              <p:nvPr/>
            </p:nvPicPr>
            <p:blipFill rotWithShape="1">
              <a:blip r:embed="rId3">
                <a:alphaModFix/>
              </a:blip>
              <a:srcRect b="0" l="0" r="0" t="0"/>
              <a:stretch/>
            </p:blipFill>
            <p:spPr>
              <a:xfrm>
                <a:off x="2352" y="2104"/>
                <a:ext cx="1104" cy="584"/>
              </a:xfrm>
              <a:prstGeom prst="rect">
                <a:avLst/>
              </a:prstGeom>
              <a:noFill/>
              <a:ln>
                <a:noFill/>
              </a:ln>
            </p:spPr>
          </p:pic>
          <p:sp>
            <p:nvSpPr>
              <p:cNvPr id="699" name="Google Shape;699;p39"/>
              <p:cNvSpPr txBox="1"/>
              <p:nvPr/>
            </p:nvSpPr>
            <p:spPr>
              <a:xfrm>
                <a:off x="1670" y="2251"/>
                <a:ext cx="71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0000FF"/>
                    </a:solidFill>
                    <a:latin typeface="Times New Roman"/>
                    <a:ea typeface="Times New Roman"/>
                    <a:cs typeface="Times New Roman"/>
                    <a:sym typeface="Times New Roman"/>
                  </a:rPr>
                  <a:t>h</a:t>
                </a:r>
                <a:r>
                  <a:rPr baseline="-25000" i="1" lang="en-US" sz="2400">
                    <a:solidFill>
                      <a:srgbClr val="0000FF"/>
                    </a:solidFill>
                    <a:latin typeface="Times New Roman"/>
                    <a:ea typeface="Times New Roman"/>
                    <a:cs typeface="Times New Roman"/>
                    <a:sym typeface="Times New Roman"/>
                  </a:rPr>
                  <a:t>eq</a:t>
                </a:r>
                <a:r>
                  <a:rPr i="1" lang="en-US" sz="2400">
                    <a:solidFill>
                      <a:srgbClr val="0000FF"/>
                    </a:solidFill>
                    <a:latin typeface="Times New Roman"/>
                    <a:ea typeface="Times New Roman"/>
                    <a:cs typeface="Times New Roman"/>
                    <a:sym typeface="Times New Roman"/>
                  </a:rPr>
                  <a:t>(t)</a:t>
                </a:r>
                <a:r>
                  <a:rPr lang="en-US" sz="2400">
                    <a:solidFill>
                      <a:schemeClr val="dk1"/>
                    </a:solidFill>
                    <a:latin typeface="Times New Roman"/>
                    <a:ea typeface="Times New Roman"/>
                    <a:cs typeface="Times New Roman"/>
                    <a:sym typeface="Times New Roman"/>
                  </a:rPr>
                  <a:t> = </a:t>
                </a:r>
                <a:endParaRPr/>
              </a:p>
            </p:txBody>
          </p:sp>
          <p:sp>
            <p:nvSpPr>
              <p:cNvPr id="700" name="Google Shape;700;p39"/>
              <p:cNvSpPr txBox="1"/>
              <p:nvPr/>
            </p:nvSpPr>
            <p:spPr>
              <a:xfrm>
                <a:off x="1344" y="2666"/>
                <a:ext cx="3077" cy="24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i="1" lang="en-US" sz="2400">
                    <a:solidFill>
                      <a:srgbClr val="0000FF"/>
                    </a:solidFill>
                    <a:latin typeface="Times New Roman"/>
                    <a:ea typeface="Times New Roman"/>
                    <a:cs typeface="Times New Roman"/>
                    <a:sym typeface="Times New Roman"/>
                  </a:rPr>
                  <a:t>c</a:t>
                </a:r>
                <a:r>
                  <a:rPr baseline="-25000" i="1" lang="en-US" sz="2400">
                    <a:solidFill>
                      <a:srgbClr val="0000FF"/>
                    </a:solidFill>
                    <a:latin typeface="Times New Roman"/>
                    <a:ea typeface="Times New Roman"/>
                    <a:cs typeface="Times New Roman"/>
                    <a:sym typeface="Times New Roman"/>
                  </a:rPr>
                  <a:t>n</a:t>
                </a:r>
                <a:r>
                  <a:rPr lang="en-US" sz="2400">
                    <a:solidFill>
                      <a:schemeClr val="dk1"/>
                    </a:solidFill>
                    <a:latin typeface="Times New Roman"/>
                    <a:ea typeface="Times New Roman"/>
                    <a:cs typeface="Times New Roman"/>
                    <a:sym typeface="Times New Roman"/>
                  </a:rPr>
                  <a:t> =  complex coefficients of equalizer</a:t>
                </a:r>
                <a:endParaRPr/>
              </a:p>
            </p:txBody>
          </p:sp>
        </p:grpSp>
      </p:grpSp>
      <p:grpSp>
        <p:nvGrpSpPr>
          <p:cNvPr id="701" name="Google Shape;701;p39"/>
          <p:cNvGrpSpPr/>
          <p:nvPr/>
        </p:nvGrpSpPr>
        <p:grpSpPr>
          <a:xfrm>
            <a:off x="1676400" y="2862264"/>
            <a:ext cx="8610600" cy="1557337"/>
            <a:chOff x="144" y="3099"/>
            <a:chExt cx="5424" cy="981"/>
          </a:xfrm>
        </p:grpSpPr>
        <p:grpSp>
          <p:nvGrpSpPr>
            <p:cNvPr id="702" name="Google Shape;702;p39"/>
            <p:cNvGrpSpPr/>
            <p:nvPr/>
          </p:nvGrpSpPr>
          <p:grpSpPr>
            <a:xfrm>
              <a:off x="281" y="3792"/>
              <a:ext cx="5287" cy="288"/>
              <a:chOff x="137" y="3744"/>
              <a:chExt cx="5287" cy="288"/>
            </a:xfrm>
          </p:grpSpPr>
          <p:sp>
            <p:nvSpPr>
              <p:cNvPr id="703" name="Google Shape;703;p39"/>
              <p:cNvSpPr txBox="1"/>
              <p:nvPr/>
            </p:nvSpPr>
            <p:spPr>
              <a:xfrm>
                <a:off x="5068" y="3744"/>
                <a:ext cx="35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7.4</a:t>
                </a:r>
                <a:endParaRPr/>
              </a:p>
            </p:txBody>
          </p:sp>
          <p:sp>
            <p:nvSpPr>
              <p:cNvPr id="704" name="Google Shape;704;p39"/>
              <p:cNvSpPr txBox="1"/>
              <p:nvPr/>
            </p:nvSpPr>
            <p:spPr>
              <a:xfrm>
                <a:off x="2160" y="3744"/>
                <a:ext cx="1987"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0000FF"/>
                    </a:solidFill>
                    <a:latin typeface="Times New Roman"/>
                    <a:ea typeface="Times New Roman"/>
                    <a:cs typeface="Times New Roman"/>
                    <a:sym typeface="Times New Roman"/>
                  </a:rPr>
                  <a:t>g(t) </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f</a:t>
                </a:r>
                <a:r>
                  <a:rPr baseline="30000" i="1"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(t) </a:t>
                </a:r>
                <a:r>
                  <a:rPr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h</a:t>
                </a:r>
                <a:r>
                  <a:rPr baseline="-25000" i="1" lang="en-US" sz="2400">
                    <a:solidFill>
                      <a:schemeClr val="dk1"/>
                    </a:solidFill>
                    <a:latin typeface="Times New Roman"/>
                    <a:ea typeface="Times New Roman"/>
                    <a:cs typeface="Times New Roman"/>
                    <a:sym typeface="Times New Roman"/>
                  </a:rPr>
                  <a:t>eq</a:t>
                </a:r>
                <a:r>
                  <a:rPr i="1" lang="en-US" sz="2400">
                    <a:solidFill>
                      <a:schemeClr val="dk1"/>
                    </a:solidFill>
                    <a:latin typeface="Times New Roman"/>
                    <a:ea typeface="Times New Roman"/>
                    <a:cs typeface="Times New Roman"/>
                    <a:sym typeface="Times New Roman"/>
                  </a:rPr>
                  <a:t>(t) =δ (t)</a:t>
                </a:r>
                <a:endParaRPr/>
              </a:p>
            </p:txBody>
          </p:sp>
          <p:sp>
            <p:nvSpPr>
              <p:cNvPr id="705" name="Google Shape;705;p39"/>
              <p:cNvSpPr/>
              <p:nvPr/>
            </p:nvSpPr>
            <p:spPr>
              <a:xfrm>
                <a:off x="137" y="3744"/>
                <a:ext cx="202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this </a:t>
                </a:r>
                <a:r>
                  <a:rPr b="1" lang="en-US" sz="2400">
                    <a:solidFill>
                      <a:schemeClr val="dk1"/>
                    </a:solidFill>
                    <a:latin typeface="Times New Roman"/>
                    <a:ea typeface="Times New Roman"/>
                    <a:cs typeface="Times New Roman"/>
                    <a:sym typeface="Times New Roman"/>
                  </a:rPr>
                  <a:t>requires</a:t>
                </a:r>
                <a:r>
                  <a:rPr lang="en-US" sz="2400">
                    <a:solidFill>
                      <a:schemeClr val="dk1"/>
                    </a:solidFill>
                    <a:latin typeface="Times New Roman"/>
                    <a:ea typeface="Times New Roman"/>
                    <a:cs typeface="Times New Roman"/>
                    <a:sym typeface="Times New Roman"/>
                  </a:rPr>
                  <a:t> </a:t>
                </a:r>
                <a:r>
                  <a:rPr i="1" lang="en-US" sz="2400">
                    <a:solidFill>
                      <a:srgbClr val="0000FF"/>
                    </a:solidFill>
                    <a:latin typeface="Times New Roman"/>
                    <a:ea typeface="Times New Roman"/>
                    <a:cs typeface="Times New Roman"/>
                    <a:sym typeface="Times New Roman"/>
                  </a:rPr>
                  <a:t>g(t)</a:t>
                </a:r>
                <a:r>
                  <a:rPr lang="en-US" sz="2400">
                    <a:solidFill>
                      <a:schemeClr val="dk1"/>
                    </a:solidFill>
                    <a:latin typeface="Times New Roman"/>
                    <a:ea typeface="Times New Roman"/>
                    <a:cs typeface="Times New Roman"/>
                    <a:sym typeface="Times New Roman"/>
                  </a:rPr>
                  <a:t> to be:  </a:t>
                </a:r>
                <a:endParaRPr/>
              </a:p>
            </p:txBody>
          </p:sp>
        </p:grpSp>
        <p:sp>
          <p:nvSpPr>
            <p:cNvPr id="706" name="Google Shape;706;p39"/>
            <p:cNvSpPr txBox="1"/>
            <p:nvPr/>
          </p:nvSpPr>
          <p:spPr>
            <a:xfrm>
              <a:off x="144" y="3099"/>
              <a:ext cx="1621" cy="33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US" sz="2400">
                  <a:solidFill>
                    <a:schemeClr val="dk1"/>
                  </a:solidFill>
                  <a:latin typeface="Times New Roman"/>
                  <a:ea typeface="Times New Roman"/>
                  <a:cs typeface="Times New Roman"/>
                  <a:sym typeface="Times New Roman"/>
                </a:rPr>
                <a:t>assume </a:t>
              </a:r>
              <a:r>
                <a:rPr i="1" lang="en-US" sz="2400">
                  <a:solidFill>
                    <a:srgbClr val="0000FF"/>
                  </a:solidFill>
                  <a:latin typeface="Times New Roman"/>
                  <a:ea typeface="Times New Roman"/>
                  <a:cs typeface="Times New Roman"/>
                  <a:sym typeface="Times New Roman"/>
                </a:rPr>
                <a:t>n</a:t>
              </a:r>
              <a:r>
                <a:rPr baseline="-25000" i="1" lang="en-US" sz="2400">
                  <a:solidFill>
                    <a:srgbClr val="0000FF"/>
                  </a:solidFill>
                  <a:latin typeface="Times New Roman"/>
                  <a:ea typeface="Times New Roman"/>
                  <a:cs typeface="Times New Roman"/>
                  <a:sym typeface="Times New Roman"/>
                </a:rPr>
                <a:t>b</a:t>
              </a:r>
              <a:r>
                <a:rPr i="1" lang="en-US" sz="2400">
                  <a:solidFill>
                    <a:srgbClr val="0000FF"/>
                  </a:solidFill>
                  <a:latin typeface="Times New Roman"/>
                  <a:ea typeface="Times New Roman"/>
                  <a:cs typeface="Times New Roman"/>
                  <a:sym typeface="Times New Roman"/>
                </a:rPr>
                <a:t>(t)</a:t>
              </a:r>
              <a:r>
                <a:rPr lang="en-US" sz="2400">
                  <a:solidFill>
                    <a:schemeClr val="dk1"/>
                  </a:solidFill>
                  <a:latin typeface="Times New Roman"/>
                  <a:ea typeface="Times New Roman"/>
                  <a:cs typeface="Times New Roman"/>
                  <a:sym typeface="Times New Roman"/>
                </a:rPr>
                <a:t> = 0 🡪</a:t>
              </a:r>
              <a:endParaRPr sz="2400">
                <a:solidFill>
                  <a:schemeClr val="dk1"/>
                </a:solidFill>
                <a:latin typeface="Times New Roman"/>
                <a:ea typeface="Times New Roman"/>
                <a:cs typeface="Times New Roman"/>
                <a:sym typeface="Times New Roman"/>
              </a:endParaRPr>
            </a:p>
          </p:txBody>
        </p:sp>
        <p:grpSp>
          <p:nvGrpSpPr>
            <p:cNvPr id="707" name="Google Shape;707;p39"/>
            <p:cNvGrpSpPr/>
            <p:nvPr/>
          </p:nvGrpSpPr>
          <p:grpSpPr>
            <a:xfrm>
              <a:off x="288" y="3408"/>
              <a:ext cx="3893" cy="330"/>
              <a:chOff x="268" y="3339"/>
              <a:chExt cx="3893" cy="330"/>
            </a:xfrm>
          </p:grpSpPr>
          <p:sp>
            <p:nvSpPr>
              <p:cNvPr id="708" name="Google Shape;708;p39"/>
              <p:cNvSpPr txBox="1"/>
              <p:nvPr/>
            </p:nvSpPr>
            <p:spPr>
              <a:xfrm>
                <a:off x="268" y="3339"/>
                <a:ext cx="3893" cy="33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400">
                    <a:solidFill>
                      <a:schemeClr val="dk1"/>
                    </a:solidFill>
                    <a:latin typeface="Times New Roman"/>
                    <a:ea typeface="Times New Roman"/>
                    <a:cs typeface="Times New Roman"/>
                    <a:sym typeface="Times New Roman"/>
                  </a:rPr>
                  <a:t>goal: force</a:t>
                </a:r>
                <a:r>
                  <a:rPr lang="en-US" sz="2400">
                    <a:solidFill>
                      <a:schemeClr val="dk1"/>
                    </a:solidFill>
                    <a:latin typeface="Times New Roman"/>
                    <a:ea typeface="Times New Roman"/>
                    <a:cs typeface="Times New Roman"/>
                    <a:sym typeface="Times New Roman"/>
                  </a:rPr>
                  <a:t>        to equal </a:t>
                </a:r>
                <a:r>
                  <a:rPr i="1" lang="en-US" sz="2400">
                    <a:solidFill>
                      <a:srgbClr val="3333FF"/>
                    </a:solidFill>
                    <a:latin typeface="Times New Roman"/>
                    <a:ea typeface="Times New Roman"/>
                    <a:cs typeface="Times New Roman"/>
                    <a:sym typeface="Times New Roman"/>
                  </a:rPr>
                  <a:t>x(t),</a:t>
                </a:r>
                <a:r>
                  <a:rPr lang="en-US" sz="2400">
                    <a:solidFill>
                      <a:schemeClr val="dk1"/>
                    </a:solidFill>
                    <a:latin typeface="Times New Roman"/>
                    <a:ea typeface="Times New Roman"/>
                    <a:cs typeface="Times New Roman"/>
                    <a:sym typeface="Times New Roman"/>
                  </a:rPr>
                  <a:t> the desired output  </a:t>
                </a:r>
                <a:endParaRPr/>
              </a:p>
            </p:txBody>
          </p:sp>
          <p:grpSp>
            <p:nvGrpSpPr>
              <p:cNvPr id="709" name="Google Shape;709;p39"/>
              <p:cNvGrpSpPr/>
              <p:nvPr/>
            </p:nvGrpSpPr>
            <p:grpSpPr>
              <a:xfrm>
                <a:off x="1204" y="3378"/>
                <a:ext cx="332" cy="279"/>
                <a:chOff x="3076" y="2937"/>
                <a:chExt cx="332" cy="279"/>
              </a:xfrm>
            </p:grpSpPr>
            <p:sp>
              <p:nvSpPr>
                <p:cNvPr id="710" name="Google Shape;710;p39"/>
                <p:cNvSpPr/>
                <p:nvPr/>
              </p:nvSpPr>
              <p:spPr>
                <a:xfrm>
                  <a:off x="3076" y="2941"/>
                  <a:ext cx="332" cy="2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39"/>
                <p:cNvSpPr/>
                <p:nvPr/>
              </p:nvSpPr>
              <p:spPr>
                <a:xfrm>
                  <a:off x="3324" y="2989"/>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sz="2400">
                    <a:solidFill>
                      <a:srgbClr val="3333FF"/>
                    </a:solidFill>
                    <a:latin typeface="Times New Roman"/>
                    <a:ea typeface="Times New Roman"/>
                    <a:cs typeface="Times New Roman"/>
                    <a:sym typeface="Times New Roman"/>
                  </a:endParaRPr>
                </a:p>
              </p:txBody>
            </p:sp>
            <p:sp>
              <p:nvSpPr>
                <p:cNvPr id="712" name="Google Shape;712;p39"/>
                <p:cNvSpPr/>
                <p:nvPr/>
              </p:nvSpPr>
              <p:spPr>
                <a:xfrm>
                  <a:off x="3208" y="2989"/>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sz="2400">
                    <a:solidFill>
                      <a:srgbClr val="3333FF"/>
                    </a:solidFill>
                    <a:latin typeface="Times New Roman"/>
                    <a:ea typeface="Times New Roman"/>
                    <a:cs typeface="Times New Roman"/>
                    <a:sym typeface="Times New Roman"/>
                  </a:endParaRPr>
                </a:p>
              </p:txBody>
            </p:sp>
            <p:sp>
              <p:nvSpPr>
                <p:cNvPr id="713" name="Google Shape;713;p39"/>
                <p:cNvSpPr/>
                <p:nvPr/>
              </p:nvSpPr>
              <p:spPr>
                <a:xfrm>
                  <a:off x="3139" y="2937"/>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ˆ</a:t>
                  </a:r>
                  <a:endParaRPr sz="2400">
                    <a:solidFill>
                      <a:srgbClr val="3333FF"/>
                    </a:solidFill>
                    <a:latin typeface="Times New Roman"/>
                    <a:ea typeface="Times New Roman"/>
                    <a:cs typeface="Times New Roman"/>
                    <a:sym typeface="Times New Roman"/>
                  </a:endParaRPr>
                </a:p>
              </p:txBody>
            </p:sp>
            <p:sp>
              <p:nvSpPr>
                <p:cNvPr id="714" name="Google Shape;714;p39"/>
                <p:cNvSpPr/>
                <p:nvPr/>
              </p:nvSpPr>
              <p:spPr>
                <a:xfrm>
                  <a:off x="3265" y="2989"/>
                  <a:ext cx="4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t</a:t>
                  </a:r>
                  <a:endParaRPr sz="2400">
                    <a:solidFill>
                      <a:srgbClr val="3333FF"/>
                    </a:solidFill>
                    <a:latin typeface="Times New Roman"/>
                    <a:ea typeface="Times New Roman"/>
                    <a:cs typeface="Times New Roman"/>
                    <a:sym typeface="Times New Roman"/>
                  </a:endParaRPr>
                </a:p>
              </p:txBody>
            </p:sp>
            <p:sp>
              <p:nvSpPr>
                <p:cNvPr id="715" name="Google Shape;715;p39"/>
                <p:cNvSpPr/>
                <p:nvPr/>
              </p:nvSpPr>
              <p:spPr>
                <a:xfrm>
                  <a:off x="3102" y="2989"/>
                  <a:ext cx="8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d</a:t>
                  </a:r>
                  <a:endParaRPr sz="2400">
                    <a:solidFill>
                      <a:srgbClr val="3333FF"/>
                    </a:solidFill>
                    <a:latin typeface="Times New Roman"/>
                    <a:ea typeface="Times New Roman"/>
                    <a:cs typeface="Times New Roman"/>
                    <a:sym typeface="Times New Roman"/>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RAKE Receiver</a:t>
            </a:r>
            <a:endParaRPr/>
          </a:p>
        </p:txBody>
      </p:sp>
      <p:sp>
        <p:nvSpPr>
          <p:cNvPr id="220" name="Google Shape;220;p4"/>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b="0" i="0" lang="en-US" sz="1400" u="none" cap="none" strike="noStrike">
                <a:solidFill>
                  <a:srgbClr val="464653"/>
                </a:solidFill>
                <a:latin typeface="Verdana"/>
                <a:ea typeface="Verdana"/>
                <a:cs typeface="Verdana"/>
                <a:sym typeface="Verdana"/>
              </a:rPr>
              <a:t>‹#›</a:t>
            </a:fld>
            <a:endParaRPr b="0" i="0" sz="1400" u="none" cap="none" strike="noStrike">
              <a:solidFill>
                <a:srgbClr val="464653"/>
              </a:solidFill>
              <a:latin typeface="Verdana"/>
              <a:ea typeface="Verdana"/>
              <a:cs typeface="Verdana"/>
              <a:sym typeface="Verdana"/>
            </a:endParaRPr>
          </a:p>
        </p:txBody>
      </p:sp>
      <p:sp>
        <p:nvSpPr>
          <p:cNvPr id="221" name="Google Shape;221;p4"/>
          <p:cNvSpPr txBox="1"/>
          <p:nvPr>
            <p:ph idx="1" type="body"/>
          </p:nvPr>
        </p:nvSpPr>
        <p:spPr>
          <a:xfrm>
            <a:off x="1981200" y="1219201"/>
            <a:ext cx="8229600" cy="49371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128"/>
              <a:buChar char="🞂"/>
            </a:pPr>
            <a:r>
              <a:rPr lang="en-US" sz="2800">
                <a:solidFill>
                  <a:srgbClr val="0A2090"/>
                </a:solidFill>
              </a:rPr>
              <a:t>If time delay between multiple signals &gt; chip period of spreading sequence (</a:t>
            </a:r>
            <a:r>
              <a:rPr i="1" lang="en-US" sz="2800">
                <a:solidFill>
                  <a:srgbClr val="0A2090"/>
                </a:solidFill>
              </a:rPr>
              <a:t>T</a:t>
            </a:r>
            <a:r>
              <a:rPr baseline="-25000" i="1" lang="en-US" sz="2800">
                <a:solidFill>
                  <a:srgbClr val="0A2090"/>
                </a:solidFill>
              </a:rPr>
              <a:t>c</a:t>
            </a:r>
            <a:r>
              <a:rPr lang="en-US" sz="2800">
                <a:solidFill>
                  <a:srgbClr val="0A2090"/>
                </a:solidFill>
              </a:rPr>
              <a:t>) → multipath signals can be considered uncorrelated (independent)</a:t>
            </a:r>
            <a:endParaRPr/>
          </a:p>
          <a:p>
            <a:pPr indent="-273049" lvl="1" marL="547688" rtl="0" algn="l">
              <a:spcBef>
                <a:spcPts val="500"/>
              </a:spcBef>
              <a:spcAft>
                <a:spcPts val="0"/>
              </a:spcAft>
              <a:buSzPts val="1748"/>
              <a:buChar char="🞂"/>
            </a:pPr>
            <a:r>
              <a:rPr lang="en-US">
                <a:solidFill>
                  <a:schemeClr val="dk1"/>
                </a:solidFill>
              </a:rPr>
              <a:t>In a basic system, these delayed signals only appear as noise, since they are delayed by more than a chip duration and ignored.</a:t>
            </a:r>
            <a:endParaRPr/>
          </a:p>
          <a:p>
            <a:pPr indent="-273049" lvl="1" marL="547688" rtl="0" algn="l">
              <a:spcBef>
                <a:spcPts val="500"/>
              </a:spcBef>
              <a:spcAft>
                <a:spcPts val="0"/>
              </a:spcAft>
              <a:buSzPts val="1748"/>
              <a:buChar char="🞂"/>
            </a:pPr>
            <a:r>
              <a:rPr lang="en-US">
                <a:solidFill>
                  <a:schemeClr val="dk1"/>
                </a:solidFill>
              </a:rPr>
              <a:t>Multiplying by the chip code results in noise because of the time shift.</a:t>
            </a:r>
            <a:endParaRPr/>
          </a:p>
          <a:p>
            <a:pPr indent="-273049" lvl="1" marL="547688" rtl="0" algn="l">
              <a:spcBef>
                <a:spcPts val="500"/>
              </a:spcBef>
              <a:spcAft>
                <a:spcPts val="0"/>
              </a:spcAft>
              <a:buSzPts val="1748"/>
              <a:buChar char="🞂"/>
            </a:pPr>
            <a:r>
              <a:rPr lang="en-US">
                <a:solidFill>
                  <a:schemeClr val="dk1"/>
                </a:solidFill>
              </a:rPr>
              <a:t>But this can also be used to our advantage, by shifting the chip sequence to receive that delayed signal separately from the other signals.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9/12/2021</a:t>
            </a:r>
            <a:endParaRPr/>
          </a:p>
        </p:txBody>
      </p:sp>
      <p:sp>
        <p:nvSpPr>
          <p:cNvPr id="721" name="Google Shape;72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grpSp>
        <p:nvGrpSpPr>
          <p:cNvPr id="722" name="Google Shape;722;p40"/>
          <p:cNvGrpSpPr/>
          <p:nvPr/>
        </p:nvGrpSpPr>
        <p:grpSpPr>
          <a:xfrm>
            <a:off x="3657600" y="533400"/>
            <a:ext cx="6324600" cy="1295400"/>
            <a:chOff x="1632" y="432"/>
            <a:chExt cx="3984" cy="816"/>
          </a:xfrm>
        </p:grpSpPr>
        <p:grpSp>
          <p:nvGrpSpPr>
            <p:cNvPr id="723" name="Google Shape;723;p40"/>
            <p:cNvGrpSpPr/>
            <p:nvPr/>
          </p:nvGrpSpPr>
          <p:grpSpPr>
            <a:xfrm>
              <a:off x="1943" y="960"/>
              <a:ext cx="3673" cy="288"/>
              <a:chOff x="1943" y="960"/>
              <a:chExt cx="3673" cy="288"/>
            </a:xfrm>
          </p:grpSpPr>
          <p:sp>
            <p:nvSpPr>
              <p:cNvPr id="724" name="Google Shape;724;p40"/>
              <p:cNvSpPr txBox="1"/>
              <p:nvPr/>
            </p:nvSpPr>
            <p:spPr>
              <a:xfrm>
                <a:off x="5260" y="960"/>
                <a:ext cx="35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7.5</a:t>
                </a:r>
                <a:endParaRPr/>
              </a:p>
            </p:txBody>
          </p:sp>
          <p:sp>
            <p:nvSpPr>
              <p:cNvPr id="725" name="Google Shape;725;p40"/>
              <p:cNvSpPr txBox="1"/>
              <p:nvPr/>
            </p:nvSpPr>
            <p:spPr>
              <a:xfrm>
                <a:off x="1943" y="960"/>
                <a:ext cx="128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0000FF"/>
                    </a:solidFill>
                    <a:latin typeface="Times New Roman"/>
                    <a:ea typeface="Times New Roman"/>
                    <a:cs typeface="Times New Roman"/>
                    <a:sym typeface="Times New Roman"/>
                  </a:rPr>
                  <a:t>H</a:t>
                </a:r>
                <a:r>
                  <a:rPr baseline="-25000" i="1" lang="en-US" sz="2400">
                    <a:solidFill>
                      <a:srgbClr val="0000FF"/>
                    </a:solidFill>
                    <a:latin typeface="Times New Roman"/>
                    <a:ea typeface="Times New Roman"/>
                    <a:cs typeface="Times New Roman"/>
                    <a:sym typeface="Times New Roman"/>
                  </a:rPr>
                  <a:t>eq</a:t>
                </a:r>
                <a:r>
                  <a:rPr i="1" lang="en-US" sz="2400">
                    <a:solidFill>
                      <a:srgbClr val="0000FF"/>
                    </a:solidFill>
                    <a:latin typeface="Times New Roman"/>
                    <a:ea typeface="Times New Roman"/>
                    <a:cs typeface="Times New Roman"/>
                    <a:sym typeface="Times New Roman"/>
                  </a:rPr>
                  <a:t>(f)F</a:t>
                </a:r>
                <a:r>
                  <a:rPr baseline="30000" i="1" lang="en-US" sz="2400">
                    <a:solidFill>
                      <a:srgbClr val="0000FF"/>
                    </a:solidFill>
                    <a:latin typeface="Times New Roman"/>
                    <a:ea typeface="Times New Roman"/>
                    <a:cs typeface="Times New Roman"/>
                    <a:sym typeface="Times New Roman"/>
                  </a:rPr>
                  <a:t>*</a:t>
                </a:r>
                <a:r>
                  <a:rPr i="1" lang="en-US" sz="2400">
                    <a:solidFill>
                      <a:srgbClr val="0000FF"/>
                    </a:solidFill>
                    <a:latin typeface="Times New Roman"/>
                    <a:ea typeface="Times New Roman"/>
                    <a:cs typeface="Times New Roman"/>
                    <a:sym typeface="Times New Roman"/>
                  </a:rPr>
                  <a:t>(-f) </a:t>
                </a:r>
                <a:r>
                  <a:rPr lang="en-US" sz="2400">
                    <a:solidFill>
                      <a:schemeClr val="dk1"/>
                    </a:solidFill>
                    <a:latin typeface="Times New Roman"/>
                    <a:ea typeface="Times New Roman"/>
                    <a:cs typeface="Times New Roman"/>
                    <a:sym typeface="Times New Roman"/>
                  </a:rPr>
                  <a:t>= 1</a:t>
                </a:r>
                <a:endParaRPr/>
              </a:p>
            </p:txBody>
          </p:sp>
        </p:grpSp>
        <p:sp>
          <p:nvSpPr>
            <p:cNvPr id="726" name="Google Shape;726;p40"/>
            <p:cNvSpPr txBox="1"/>
            <p:nvPr/>
          </p:nvSpPr>
          <p:spPr>
            <a:xfrm>
              <a:off x="5260" y="432"/>
              <a:ext cx="35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7.4</a:t>
              </a:r>
              <a:endParaRPr/>
            </a:p>
          </p:txBody>
        </p:sp>
        <p:sp>
          <p:nvSpPr>
            <p:cNvPr id="727" name="Google Shape;727;p40"/>
            <p:cNvSpPr txBox="1"/>
            <p:nvPr/>
          </p:nvSpPr>
          <p:spPr>
            <a:xfrm>
              <a:off x="1632" y="432"/>
              <a:ext cx="1987"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0000FF"/>
                  </a:solidFill>
                  <a:latin typeface="Times New Roman"/>
                  <a:ea typeface="Times New Roman"/>
                  <a:cs typeface="Times New Roman"/>
                  <a:sym typeface="Times New Roman"/>
                </a:rPr>
                <a:t>g(t) </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f</a:t>
              </a:r>
              <a:r>
                <a:rPr baseline="30000" i="1"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(t) </a:t>
              </a:r>
              <a:r>
                <a:rPr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h</a:t>
              </a:r>
              <a:r>
                <a:rPr baseline="-25000" i="1" lang="en-US" sz="2400">
                  <a:solidFill>
                    <a:schemeClr val="dk1"/>
                  </a:solidFill>
                  <a:latin typeface="Times New Roman"/>
                  <a:ea typeface="Times New Roman"/>
                  <a:cs typeface="Times New Roman"/>
                  <a:sym typeface="Times New Roman"/>
                </a:rPr>
                <a:t>eq</a:t>
              </a:r>
              <a:r>
                <a:rPr i="1" lang="en-US" sz="2400">
                  <a:solidFill>
                    <a:schemeClr val="dk1"/>
                  </a:solidFill>
                  <a:latin typeface="Times New Roman"/>
                  <a:ea typeface="Times New Roman"/>
                  <a:cs typeface="Times New Roman"/>
                  <a:sym typeface="Times New Roman"/>
                </a:rPr>
                <a:t>(t) =δ (t)</a:t>
              </a:r>
              <a:endParaRPr/>
            </a:p>
          </p:txBody>
        </p:sp>
      </p:grpSp>
      <p:sp>
        <p:nvSpPr>
          <p:cNvPr id="728" name="Google Shape;728;p40"/>
          <p:cNvSpPr txBox="1"/>
          <p:nvPr/>
        </p:nvSpPr>
        <p:spPr>
          <a:xfrm>
            <a:off x="1600201" y="76200"/>
            <a:ext cx="4467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Frequency Domain</a:t>
            </a:r>
            <a:r>
              <a:rPr lang="en-US" sz="2400">
                <a:solidFill>
                  <a:schemeClr val="dk1"/>
                </a:solidFill>
                <a:latin typeface="Times New Roman"/>
                <a:ea typeface="Times New Roman"/>
                <a:cs typeface="Times New Roman"/>
                <a:sym typeface="Times New Roman"/>
              </a:rPr>
              <a:t> expression of</a:t>
            </a:r>
            <a:endParaRPr/>
          </a:p>
        </p:txBody>
      </p:sp>
      <p:sp>
        <p:nvSpPr>
          <p:cNvPr id="729" name="Google Shape;729;p40"/>
          <p:cNvSpPr txBox="1"/>
          <p:nvPr/>
        </p:nvSpPr>
        <p:spPr>
          <a:xfrm>
            <a:off x="1600200" y="2233614"/>
            <a:ext cx="868186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Equalizers </a:t>
            </a:r>
            <a:r>
              <a:rPr b="1" lang="en-US" sz="2400">
                <a:solidFill>
                  <a:schemeClr val="dk1"/>
                </a:solidFill>
                <a:latin typeface="Times New Roman"/>
                <a:ea typeface="Times New Roman"/>
                <a:cs typeface="Times New Roman"/>
                <a:sym typeface="Times New Roman"/>
              </a:rPr>
              <a:t>Goal </a:t>
            </a:r>
            <a:r>
              <a:rPr lang="en-US" sz="2400">
                <a:solidFill>
                  <a:schemeClr val="dk1"/>
                </a:solidFill>
                <a:latin typeface="Times New Roman"/>
                <a:ea typeface="Times New Roman"/>
                <a:cs typeface="Times New Roman"/>
                <a:sym typeface="Times New Roman"/>
              </a:rPr>
              <a:t>is to satisfy 7.4 &amp; 7.5</a:t>
            </a:r>
            <a:endParaRPr/>
          </a:p>
          <a:p>
            <a:pPr indent="-152400" lvl="1" marL="179388" marR="0" rtl="0" algn="l">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makes combined </a:t>
            </a:r>
            <a:r>
              <a:rPr b="0" i="1" lang="en-US" sz="2400" u="none" cap="none" strike="noStrike">
                <a:solidFill>
                  <a:srgbClr val="008000"/>
                </a:solidFill>
                <a:latin typeface="Times New Roman"/>
                <a:ea typeface="Times New Roman"/>
                <a:cs typeface="Times New Roman"/>
                <a:sym typeface="Times New Roman"/>
              </a:rPr>
              <a:t>transmitter, channel, receiver</a:t>
            </a:r>
            <a:r>
              <a:rPr b="0" i="0" lang="en-US" sz="2400" u="none" cap="none" strike="noStrike">
                <a:solidFill>
                  <a:schemeClr val="dk1"/>
                </a:solidFill>
                <a:latin typeface="Times New Roman"/>
                <a:ea typeface="Times New Roman"/>
                <a:cs typeface="Times New Roman"/>
                <a:sym typeface="Times New Roman"/>
              </a:rPr>
              <a:t> ≈ all-pass channel </a:t>
            </a:r>
            <a:endParaRPr/>
          </a:p>
        </p:txBody>
      </p:sp>
      <p:sp>
        <p:nvSpPr>
          <p:cNvPr id="730" name="Google Shape;730;p40"/>
          <p:cNvSpPr txBox="1"/>
          <p:nvPr/>
        </p:nvSpPr>
        <p:spPr>
          <a:xfrm>
            <a:off x="1600201" y="3505200"/>
            <a:ext cx="8958263" cy="274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Thus ideal equalizer is </a:t>
            </a:r>
            <a:r>
              <a:rPr lang="en-US" sz="2400">
                <a:solidFill>
                  <a:srgbClr val="0000FF"/>
                </a:solidFill>
                <a:latin typeface="Times New Roman"/>
                <a:ea typeface="Times New Roman"/>
                <a:cs typeface="Times New Roman"/>
                <a:sym typeface="Times New Roman"/>
              </a:rPr>
              <a:t>inverse filter</a:t>
            </a:r>
            <a:r>
              <a:rPr lang="en-US" sz="2400">
                <a:solidFill>
                  <a:schemeClr val="dk1"/>
                </a:solidFill>
                <a:latin typeface="Times New Roman"/>
                <a:ea typeface="Times New Roman"/>
                <a:cs typeface="Times New Roman"/>
                <a:sym typeface="Times New Roman"/>
              </a:rPr>
              <a:t> of channel transfer function</a:t>
            </a:r>
            <a:endParaRPr/>
          </a:p>
          <a:p>
            <a:pPr indent="-152400" lvl="1" marL="174625" marR="0" rtl="0" algn="l">
              <a:lnSpc>
                <a:spcPct val="14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provides flat composite received response with linear phase response</a:t>
            </a:r>
            <a:endParaRPr/>
          </a:p>
          <a:p>
            <a:pPr indent="-152400" lvl="1" marL="174625" marR="0" rtl="0" algn="l">
              <a:lnSpc>
                <a:spcPct val="12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for</a:t>
            </a:r>
            <a:r>
              <a:rPr b="0" i="0" lang="en-US" sz="2400" u="none" cap="none" strike="noStrike">
                <a:solidFill>
                  <a:srgbClr val="3333FF"/>
                </a:solidFill>
                <a:latin typeface="Times New Roman"/>
                <a:ea typeface="Times New Roman"/>
                <a:cs typeface="Times New Roman"/>
                <a:sym typeface="Times New Roman"/>
              </a:rPr>
              <a:t> time varying</a:t>
            </a:r>
            <a:r>
              <a:rPr b="0" i="0" lang="en-US" sz="2400" u="none" cap="none" strike="noStrike">
                <a:solidFill>
                  <a:schemeClr val="dk1"/>
                </a:solidFill>
                <a:latin typeface="Times New Roman"/>
                <a:ea typeface="Times New Roman"/>
                <a:cs typeface="Times New Roman"/>
                <a:sym typeface="Times New Roman"/>
              </a:rPr>
              <a:t> channel 🡪 7.5 can be approximately satisfied</a:t>
            </a:r>
            <a:endParaRPr b="0" i="0" sz="2400" u="none" cap="none" strike="noStrike">
              <a:solidFill>
                <a:schemeClr val="dk1"/>
              </a:solidFill>
              <a:latin typeface="Times New Roman"/>
              <a:ea typeface="Times New Roman"/>
              <a:cs typeface="Times New Roman"/>
              <a:sym typeface="Times New Roman"/>
            </a:endParaRPr>
          </a:p>
          <a:p>
            <a:pPr indent="-152400" lvl="1" marL="174625" marR="0" rtl="0" algn="l">
              <a:lnSpc>
                <a:spcPct val="14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for </a:t>
            </a:r>
            <a:r>
              <a:rPr b="0" i="0" lang="en-US" sz="2400" u="none" cap="none" strike="noStrike">
                <a:solidFill>
                  <a:srgbClr val="3333FF"/>
                </a:solidFill>
                <a:latin typeface="Times New Roman"/>
                <a:ea typeface="Times New Roman"/>
                <a:cs typeface="Times New Roman"/>
                <a:sym typeface="Times New Roman"/>
              </a:rPr>
              <a:t>frequency selective</a:t>
            </a:r>
            <a:r>
              <a:rPr b="0" i="0" lang="en-US" sz="2400" u="none" cap="none" strike="noStrike">
                <a:solidFill>
                  <a:schemeClr val="dk1"/>
                </a:solidFill>
                <a:latin typeface="Times New Roman"/>
                <a:ea typeface="Times New Roman"/>
                <a:cs typeface="Times New Roman"/>
                <a:sym typeface="Times New Roman"/>
              </a:rPr>
              <a:t> channel it is required to  </a:t>
            </a:r>
            <a:endParaRPr/>
          </a:p>
          <a:p>
            <a:pPr indent="0" lvl="2" marL="46355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amplify frequency components with small amplitudes</a:t>
            </a:r>
            <a:endParaRPr/>
          </a:p>
          <a:p>
            <a:pPr indent="0" lvl="2" marL="46355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attenuate frequency  components with large amplitudes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9/12/2021</a:t>
            </a:r>
            <a:endParaRPr/>
          </a:p>
        </p:txBody>
      </p:sp>
      <p:sp>
        <p:nvSpPr>
          <p:cNvPr id="736" name="Google Shape;73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37" name="Google Shape;737;p41"/>
          <p:cNvSpPr txBox="1"/>
          <p:nvPr/>
        </p:nvSpPr>
        <p:spPr>
          <a:xfrm>
            <a:off x="1600201" y="76201"/>
            <a:ext cx="4741863"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Survey of Equalization Techniques</a:t>
            </a:r>
            <a:endParaRPr/>
          </a:p>
        </p:txBody>
      </p:sp>
      <p:sp>
        <p:nvSpPr>
          <p:cNvPr id="738" name="Google Shape;738;p41"/>
          <p:cNvSpPr txBox="1"/>
          <p:nvPr/>
        </p:nvSpPr>
        <p:spPr>
          <a:xfrm>
            <a:off x="1595439" y="722314"/>
            <a:ext cx="8912225" cy="2611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decision making device</a:t>
            </a:r>
            <a:r>
              <a:rPr lang="en-US" sz="2400">
                <a:solidFill>
                  <a:schemeClr val="dk1"/>
                </a:solidFill>
                <a:latin typeface="Times New Roman"/>
                <a:ea typeface="Times New Roman"/>
                <a:cs typeface="Times New Roman"/>
                <a:sym typeface="Times New Roman"/>
              </a:rPr>
              <a:t> generally processes,        </a:t>
            </a:r>
            <a:r>
              <a:rPr i="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an</a:t>
            </a:r>
            <a:r>
              <a:rPr i="1" lang="en-US" sz="2400">
                <a:solidFill>
                  <a:schemeClr val="dk1"/>
                </a:solidFill>
                <a:latin typeface="Times New Roman"/>
                <a:ea typeface="Times New Roman"/>
                <a:cs typeface="Times New Roman"/>
                <a:sym typeface="Times New Roman"/>
              </a:rPr>
              <a:t> </a:t>
            </a:r>
            <a:r>
              <a:rPr lang="en-US" sz="2400">
                <a:solidFill>
                  <a:srgbClr val="3333FF"/>
                </a:solidFill>
                <a:latin typeface="Times New Roman"/>
                <a:ea typeface="Times New Roman"/>
                <a:cs typeface="Times New Roman"/>
                <a:sym typeface="Times New Roman"/>
              </a:rPr>
              <a:t>analog </a:t>
            </a:r>
            <a:r>
              <a:rPr lang="en-US" sz="2400">
                <a:solidFill>
                  <a:schemeClr val="dk1"/>
                </a:solidFill>
                <a:latin typeface="Times New Roman"/>
                <a:ea typeface="Times New Roman"/>
                <a:cs typeface="Times New Roman"/>
                <a:sym typeface="Times New Roman"/>
              </a:rPr>
              <a:t>equalizer </a:t>
            </a:r>
            <a:endParaRPr/>
          </a:p>
          <a:p>
            <a:pPr indent="0" lvl="0" marL="0" marR="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output </a:t>
            </a:r>
            <a:endParaRPr/>
          </a:p>
          <a:p>
            <a:pPr indent="-152400" lvl="1" marL="230188" marR="0" rtl="0" algn="l">
              <a:lnSpc>
                <a:spcPct val="13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device determines the value of  </a:t>
            </a:r>
            <a:r>
              <a:rPr b="0" i="1" lang="en-US" sz="2400" u="none" cap="none" strike="noStrike">
                <a:solidFill>
                  <a:srgbClr val="0000FF"/>
                </a:solidFill>
                <a:latin typeface="Times New Roman"/>
                <a:ea typeface="Times New Roman"/>
                <a:cs typeface="Times New Roman"/>
                <a:sym typeface="Times New Roman"/>
              </a:rPr>
              <a:t>d(t)</a:t>
            </a:r>
            <a:r>
              <a:rPr b="0" i="0" lang="en-US" sz="2400" u="none" cap="none" strike="noStrike">
                <a:solidFill>
                  <a:schemeClr val="dk1"/>
                </a:solidFill>
                <a:latin typeface="Times New Roman"/>
                <a:ea typeface="Times New Roman"/>
                <a:cs typeface="Times New Roman"/>
                <a:sym typeface="Times New Roman"/>
              </a:rPr>
              <a:t>, the incoming digital bit stream </a:t>
            </a:r>
            <a:endParaRPr/>
          </a:p>
          <a:p>
            <a:pPr indent="-152400" lvl="1" marL="230188" marR="0" rtl="0" algn="l">
              <a:lnSpc>
                <a:spcPct val="13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to determine </a:t>
            </a:r>
            <a:r>
              <a:rPr b="0" i="1" lang="en-US" sz="2400" u="none" cap="none" strike="noStrike">
                <a:solidFill>
                  <a:srgbClr val="0000FF"/>
                </a:solidFill>
                <a:latin typeface="Times New Roman"/>
                <a:ea typeface="Times New Roman"/>
                <a:cs typeface="Times New Roman"/>
                <a:sym typeface="Times New Roman"/>
              </a:rPr>
              <a:t>d(t)</a:t>
            </a:r>
            <a:r>
              <a:rPr b="0" i="0" lang="en-US" sz="2400" u="none" cap="none" strike="noStrike">
                <a:solidFill>
                  <a:schemeClr val="dk1"/>
                </a:solidFill>
                <a:latin typeface="Times New Roman"/>
                <a:ea typeface="Times New Roman"/>
                <a:cs typeface="Times New Roman"/>
                <a:sym typeface="Times New Roman"/>
              </a:rPr>
              <a:t>, device applies either</a:t>
            </a:r>
            <a:endParaRPr/>
          </a:p>
          <a:p>
            <a:pPr indent="0" lvl="2" marL="514350" marR="0" rtl="0" algn="l">
              <a:lnSpc>
                <a:spcPct val="12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slicing </a:t>
            </a:r>
            <a:r>
              <a:rPr b="0" i="0" lang="en-US" sz="2400" u="none" cap="none" strike="noStrike">
                <a:solidFill>
                  <a:schemeClr val="dk1"/>
                </a:solidFill>
                <a:latin typeface="Times New Roman"/>
                <a:ea typeface="Times New Roman"/>
                <a:cs typeface="Times New Roman"/>
                <a:sym typeface="Times New Roman"/>
              </a:rPr>
              <a:t>operation</a:t>
            </a:r>
            <a:endParaRPr/>
          </a:p>
          <a:p>
            <a:pPr indent="0" lvl="2" marL="514350" marR="0" rtl="0" algn="l">
              <a:lnSpc>
                <a:spcPct val="12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t>
            </a:r>
            <a:r>
              <a:rPr b="1" i="0" lang="en-US" sz="2400" u="none" cap="none" strike="noStrike">
                <a:solidFill>
                  <a:schemeClr val="dk1"/>
                </a:solidFill>
                <a:latin typeface="Times New Roman"/>
                <a:ea typeface="Times New Roman"/>
                <a:cs typeface="Times New Roman"/>
                <a:sym typeface="Times New Roman"/>
              </a:rPr>
              <a:t> threshold o</a:t>
            </a:r>
            <a:r>
              <a:rPr b="0" i="0" lang="en-US" sz="2400" u="none" cap="none" strike="noStrike">
                <a:solidFill>
                  <a:schemeClr val="dk1"/>
                </a:solidFill>
                <a:latin typeface="Times New Roman"/>
                <a:ea typeface="Times New Roman"/>
                <a:cs typeface="Times New Roman"/>
                <a:sym typeface="Times New Roman"/>
              </a:rPr>
              <a:t>peration (non-linear operation)</a:t>
            </a:r>
            <a:endParaRPr/>
          </a:p>
        </p:txBody>
      </p:sp>
      <p:sp>
        <p:nvSpPr>
          <p:cNvPr id="739" name="Google Shape;739;p41"/>
          <p:cNvSpPr txBox="1"/>
          <p:nvPr/>
        </p:nvSpPr>
        <p:spPr>
          <a:xfrm>
            <a:off x="1981201" y="3429001"/>
            <a:ext cx="8060283" cy="9492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linear equalizer:</a:t>
            </a:r>
            <a:r>
              <a:rPr lang="en-US" sz="2400">
                <a:solidFill>
                  <a:schemeClr val="dk1"/>
                </a:solidFill>
                <a:latin typeface="Times New Roman"/>
                <a:ea typeface="Times New Roman"/>
                <a:cs typeface="Times New Roman"/>
                <a:sym typeface="Times New Roman"/>
              </a:rPr>
              <a:t> </a:t>
            </a:r>
            <a:r>
              <a:rPr i="1" lang="en-US" sz="2400">
                <a:solidFill>
                  <a:srgbClr val="0000FF"/>
                </a:solidFill>
                <a:latin typeface="Times New Roman"/>
                <a:ea typeface="Times New Roman"/>
                <a:cs typeface="Times New Roman"/>
                <a:sym typeface="Times New Roman"/>
              </a:rPr>
              <a:t>d(t)</a:t>
            </a:r>
            <a:r>
              <a:rPr lang="en-US" sz="2400">
                <a:solidFill>
                  <a:schemeClr val="dk1"/>
                </a:solidFill>
                <a:latin typeface="Times New Roman"/>
                <a:ea typeface="Times New Roman"/>
                <a:cs typeface="Times New Roman"/>
                <a:sym typeface="Times New Roman"/>
              </a:rPr>
              <a:t> isn’t used in equalizers adaptive feedback</a:t>
            </a:r>
            <a:endParaRPr/>
          </a:p>
          <a:p>
            <a:pPr indent="0" lvl="0" marL="0" marR="0" rtl="0" algn="l">
              <a:lnSpc>
                <a:spcPct val="150000"/>
              </a:lnSpc>
              <a:spcBef>
                <a:spcPts val="0"/>
              </a:spcBef>
              <a:spcAft>
                <a:spcPts val="0"/>
              </a:spcAft>
              <a:buNone/>
            </a:pPr>
            <a:r>
              <a:rPr b="1" lang="en-US" sz="2400">
                <a:solidFill>
                  <a:schemeClr val="dk1"/>
                </a:solidFill>
                <a:latin typeface="Times New Roman"/>
                <a:ea typeface="Times New Roman"/>
                <a:cs typeface="Times New Roman"/>
                <a:sym typeface="Times New Roman"/>
              </a:rPr>
              <a:t>non-linear equalizer:</a:t>
            </a:r>
            <a:r>
              <a:rPr lang="en-US" sz="2400">
                <a:solidFill>
                  <a:schemeClr val="dk1"/>
                </a:solidFill>
                <a:latin typeface="Times New Roman"/>
                <a:ea typeface="Times New Roman"/>
                <a:cs typeface="Times New Roman"/>
                <a:sym typeface="Times New Roman"/>
              </a:rPr>
              <a:t> </a:t>
            </a:r>
            <a:r>
              <a:rPr i="1" lang="en-US" sz="2400">
                <a:solidFill>
                  <a:srgbClr val="0000FF"/>
                </a:solidFill>
                <a:latin typeface="Times New Roman"/>
                <a:ea typeface="Times New Roman"/>
                <a:cs typeface="Times New Roman"/>
                <a:sym typeface="Times New Roman"/>
              </a:rPr>
              <a:t>d(t)</a:t>
            </a:r>
            <a:r>
              <a:rPr lang="en-US" sz="2400">
                <a:solidFill>
                  <a:schemeClr val="dk1"/>
                </a:solidFill>
                <a:latin typeface="Times New Roman"/>
                <a:ea typeface="Times New Roman"/>
                <a:cs typeface="Times New Roman"/>
                <a:sym typeface="Times New Roman"/>
              </a:rPr>
              <a:t> is used in feedback path </a:t>
            </a:r>
            <a:endParaRPr/>
          </a:p>
        </p:txBody>
      </p:sp>
      <p:sp>
        <p:nvSpPr>
          <p:cNvPr id="740" name="Google Shape;740;p41"/>
          <p:cNvSpPr txBox="1"/>
          <p:nvPr/>
        </p:nvSpPr>
        <p:spPr>
          <a:xfrm>
            <a:off x="1676400" y="4876800"/>
            <a:ext cx="8040984" cy="14219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many </a:t>
            </a:r>
            <a:r>
              <a:rPr b="1" lang="en-US" sz="2400">
                <a:solidFill>
                  <a:schemeClr val="dk1"/>
                </a:solidFill>
                <a:latin typeface="Times New Roman"/>
                <a:ea typeface="Times New Roman"/>
                <a:cs typeface="Times New Roman"/>
                <a:sym typeface="Times New Roman"/>
              </a:rPr>
              <a:t>filter structures</a:t>
            </a:r>
            <a:r>
              <a:rPr lang="en-US" sz="2400">
                <a:solidFill>
                  <a:schemeClr val="dk1"/>
                </a:solidFill>
                <a:latin typeface="Times New Roman"/>
                <a:ea typeface="Times New Roman"/>
                <a:cs typeface="Times New Roman"/>
                <a:sym typeface="Times New Roman"/>
              </a:rPr>
              <a:t> are used in equalizer implementation</a:t>
            </a:r>
            <a:endParaRPr/>
          </a:p>
          <a:p>
            <a:pPr indent="0" lvl="0" marL="0" marR="0" rtl="0" algn="l">
              <a:lnSpc>
                <a:spcPct val="170000"/>
              </a:lnSpc>
              <a:spcBef>
                <a:spcPts val="0"/>
              </a:spcBef>
              <a:spcAft>
                <a:spcPts val="0"/>
              </a:spcAft>
              <a:buNone/>
            </a:pPr>
            <a:r>
              <a:rPr lang="en-US" sz="2400">
                <a:solidFill>
                  <a:schemeClr val="dk1"/>
                </a:solidFill>
                <a:latin typeface="Times New Roman"/>
                <a:ea typeface="Times New Roman"/>
                <a:cs typeface="Times New Roman"/>
                <a:sym typeface="Times New Roman"/>
              </a:rPr>
              <a:t>for each structure, there are numerous </a:t>
            </a:r>
            <a:r>
              <a:rPr b="1" lang="en-US" sz="2400">
                <a:solidFill>
                  <a:schemeClr val="dk1"/>
                </a:solidFill>
                <a:latin typeface="Times New Roman"/>
                <a:ea typeface="Times New Roman"/>
                <a:cs typeface="Times New Roman"/>
                <a:sym typeface="Times New Roman"/>
              </a:rPr>
              <a:t>algorithms</a:t>
            </a:r>
            <a:r>
              <a:rPr lang="en-US" sz="2400">
                <a:solidFill>
                  <a:schemeClr val="dk1"/>
                </a:solidFill>
                <a:latin typeface="Times New Roman"/>
                <a:ea typeface="Times New Roman"/>
                <a:cs typeface="Times New Roman"/>
                <a:sym typeface="Times New Roman"/>
              </a:rPr>
              <a:t> used to adapt</a:t>
            </a:r>
            <a:endParaRPr/>
          </a:p>
          <a:p>
            <a:pPr indent="0" lvl="0" marL="0" marR="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equalizer</a:t>
            </a:r>
            <a:r>
              <a:rPr b="1"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grpSp>
        <p:nvGrpSpPr>
          <p:cNvPr id="741" name="Google Shape;741;p41"/>
          <p:cNvGrpSpPr/>
          <p:nvPr/>
        </p:nvGrpSpPr>
        <p:grpSpPr>
          <a:xfrm>
            <a:off x="7245350" y="703264"/>
            <a:ext cx="527050" cy="439737"/>
            <a:chOff x="5284" y="443"/>
            <a:chExt cx="332" cy="277"/>
          </a:xfrm>
        </p:grpSpPr>
        <p:sp>
          <p:nvSpPr>
            <p:cNvPr id="742" name="Google Shape;742;p41"/>
            <p:cNvSpPr/>
            <p:nvPr/>
          </p:nvSpPr>
          <p:spPr>
            <a:xfrm>
              <a:off x="5284" y="446"/>
              <a:ext cx="332" cy="2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Google Shape;743;p41"/>
            <p:cNvSpPr/>
            <p:nvPr/>
          </p:nvSpPr>
          <p:spPr>
            <a:xfrm>
              <a:off x="5532" y="494"/>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sz="2400">
                <a:solidFill>
                  <a:srgbClr val="3333FF"/>
                </a:solidFill>
                <a:latin typeface="Times New Roman"/>
                <a:ea typeface="Times New Roman"/>
                <a:cs typeface="Times New Roman"/>
                <a:sym typeface="Times New Roman"/>
              </a:endParaRPr>
            </a:p>
          </p:txBody>
        </p:sp>
        <p:sp>
          <p:nvSpPr>
            <p:cNvPr id="744" name="Google Shape;744;p41"/>
            <p:cNvSpPr/>
            <p:nvPr/>
          </p:nvSpPr>
          <p:spPr>
            <a:xfrm>
              <a:off x="5416" y="494"/>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a:t>
              </a:r>
              <a:endParaRPr sz="2400">
                <a:solidFill>
                  <a:srgbClr val="3333FF"/>
                </a:solidFill>
                <a:latin typeface="Times New Roman"/>
                <a:ea typeface="Times New Roman"/>
                <a:cs typeface="Times New Roman"/>
                <a:sym typeface="Times New Roman"/>
              </a:endParaRPr>
            </a:p>
          </p:txBody>
        </p:sp>
        <p:sp>
          <p:nvSpPr>
            <p:cNvPr id="745" name="Google Shape;745;p41"/>
            <p:cNvSpPr/>
            <p:nvPr/>
          </p:nvSpPr>
          <p:spPr>
            <a:xfrm>
              <a:off x="5347" y="443"/>
              <a:ext cx="60"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200">
                  <a:solidFill>
                    <a:srgbClr val="3333FF"/>
                  </a:solidFill>
                  <a:latin typeface="Times New Roman"/>
                  <a:ea typeface="Times New Roman"/>
                  <a:cs typeface="Times New Roman"/>
                  <a:sym typeface="Times New Roman"/>
                </a:rPr>
                <a:t>ˆ</a:t>
              </a:r>
              <a:endParaRPr sz="2400">
                <a:solidFill>
                  <a:srgbClr val="3333FF"/>
                </a:solidFill>
                <a:latin typeface="Times New Roman"/>
                <a:ea typeface="Times New Roman"/>
                <a:cs typeface="Times New Roman"/>
                <a:sym typeface="Times New Roman"/>
              </a:endParaRPr>
            </a:p>
          </p:txBody>
        </p:sp>
        <p:sp>
          <p:nvSpPr>
            <p:cNvPr id="746" name="Google Shape;746;p41"/>
            <p:cNvSpPr/>
            <p:nvPr/>
          </p:nvSpPr>
          <p:spPr>
            <a:xfrm>
              <a:off x="5473" y="494"/>
              <a:ext cx="4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t</a:t>
              </a:r>
              <a:endParaRPr sz="2400">
                <a:solidFill>
                  <a:srgbClr val="3333FF"/>
                </a:solidFill>
                <a:latin typeface="Times New Roman"/>
                <a:ea typeface="Times New Roman"/>
                <a:cs typeface="Times New Roman"/>
                <a:sym typeface="Times New Roman"/>
              </a:endParaRPr>
            </a:p>
          </p:txBody>
        </p:sp>
        <p:sp>
          <p:nvSpPr>
            <p:cNvPr id="747" name="Google Shape;747;p41"/>
            <p:cNvSpPr/>
            <p:nvPr/>
          </p:nvSpPr>
          <p:spPr>
            <a:xfrm>
              <a:off x="5310" y="494"/>
              <a:ext cx="89" cy="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2200">
                  <a:solidFill>
                    <a:srgbClr val="3333FF"/>
                  </a:solidFill>
                  <a:latin typeface="Times New Roman"/>
                  <a:ea typeface="Times New Roman"/>
                  <a:cs typeface="Times New Roman"/>
                  <a:sym typeface="Times New Roman"/>
                </a:rPr>
                <a:t>d</a:t>
              </a:r>
              <a:endParaRPr sz="2400">
                <a:solidFill>
                  <a:srgbClr val="3333FF"/>
                </a:solidFill>
                <a:latin typeface="Times New Roman"/>
                <a:ea typeface="Times New Roman"/>
                <a:cs typeface="Times New Roman"/>
                <a:sym typeface="Times New Roman"/>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9/12/2021</a:t>
            </a:r>
            <a:endParaRPr/>
          </a:p>
        </p:txBody>
      </p:sp>
      <p:sp>
        <p:nvSpPr>
          <p:cNvPr id="753" name="Google Shape;7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54" name="Google Shape;754;p42"/>
          <p:cNvSpPr txBox="1"/>
          <p:nvPr/>
        </p:nvSpPr>
        <p:spPr>
          <a:xfrm>
            <a:off x="9070975" y="304800"/>
            <a:ext cx="685800" cy="285750"/>
          </a:xfrm>
          <a:prstGeom prst="rect">
            <a:avLst/>
          </a:prstGeom>
          <a:solidFill>
            <a:srgbClr val="DCEFF0"/>
          </a:solid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types</a:t>
            </a:r>
            <a:endParaRPr/>
          </a:p>
        </p:txBody>
      </p:sp>
      <p:sp>
        <p:nvSpPr>
          <p:cNvPr id="755" name="Google Shape;755;p42"/>
          <p:cNvSpPr txBox="1"/>
          <p:nvPr/>
        </p:nvSpPr>
        <p:spPr>
          <a:xfrm>
            <a:off x="9070975" y="700089"/>
            <a:ext cx="1270000" cy="287337"/>
          </a:xfrm>
          <a:prstGeom prst="rect">
            <a:avLst/>
          </a:prstGeom>
          <a:solidFill>
            <a:srgbClr val="E3FFE5"/>
          </a:solid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structures</a:t>
            </a:r>
            <a:endParaRPr/>
          </a:p>
        </p:txBody>
      </p:sp>
      <p:sp>
        <p:nvSpPr>
          <p:cNvPr id="756" name="Google Shape;756;p42"/>
          <p:cNvSpPr/>
          <p:nvPr/>
        </p:nvSpPr>
        <p:spPr>
          <a:xfrm>
            <a:off x="9070975" y="1081088"/>
            <a:ext cx="1201738" cy="595312"/>
          </a:xfrm>
          <a:prstGeom prst="roundRect">
            <a:avLst>
              <a:gd fmla="val 0" name="adj"/>
            </a:avLst>
          </a:pr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adaptive </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algorithm</a:t>
            </a:r>
            <a:endParaRPr/>
          </a:p>
        </p:txBody>
      </p:sp>
      <p:cxnSp>
        <p:nvCxnSpPr>
          <p:cNvPr id="757" name="Google Shape;757;p42"/>
          <p:cNvCxnSpPr>
            <a:stCxn id="758" idx="0"/>
            <a:endCxn id="759" idx="2"/>
          </p:cNvCxnSpPr>
          <p:nvPr/>
        </p:nvCxnSpPr>
        <p:spPr>
          <a:xfrm rot="10800000">
            <a:off x="6132514" y="4760864"/>
            <a:ext cx="0" cy="450900"/>
          </a:xfrm>
          <a:prstGeom prst="straightConnector1">
            <a:avLst/>
          </a:prstGeom>
          <a:noFill/>
          <a:ln cap="flat" cmpd="sng" w="28575">
            <a:solidFill>
              <a:schemeClr val="dk1"/>
            </a:solidFill>
            <a:prstDash val="solid"/>
            <a:round/>
            <a:headEnd len="med" w="med" type="none"/>
            <a:tailEnd len="med" w="med" type="none"/>
          </a:ln>
        </p:spPr>
      </p:cxnSp>
      <p:cxnSp>
        <p:nvCxnSpPr>
          <p:cNvPr id="760" name="Google Shape;760;p42"/>
          <p:cNvCxnSpPr>
            <a:stCxn id="761" idx="0"/>
            <a:endCxn id="762" idx="2"/>
          </p:cNvCxnSpPr>
          <p:nvPr/>
        </p:nvCxnSpPr>
        <p:spPr>
          <a:xfrm rot="-5400000">
            <a:off x="3751964" y="5268114"/>
            <a:ext cx="1016100" cy="1500"/>
          </a:xfrm>
          <a:prstGeom prst="bentConnector3">
            <a:avLst>
              <a:gd fmla="val 49995" name="adj1"/>
            </a:avLst>
          </a:prstGeom>
          <a:noFill/>
          <a:ln cap="flat" cmpd="sng" w="28575">
            <a:solidFill>
              <a:schemeClr val="dk1"/>
            </a:solidFill>
            <a:prstDash val="solid"/>
            <a:miter lim="800000"/>
            <a:headEnd len="med" w="med" type="none"/>
            <a:tailEnd len="med" w="med" type="none"/>
          </a:ln>
        </p:spPr>
      </p:cxnSp>
      <p:cxnSp>
        <p:nvCxnSpPr>
          <p:cNvPr id="763" name="Google Shape;763;p42"/>
          <p:cNvCxnSpPr>
            <a:stCxn id="764" idx="0"/>
            <a:endCxn id="765" idx="2"/>
          </p:cNvCxnSpPr>
          <p:nvPr/>
        </p:nvCxnSpPr>
        <p:spPr>
          <a:xfrm rot="10800000">
            <a:off x="7902577" y="3813125"/>
            <a:ext cx="0" cy="679500"/>
          </a:xfrm>
          <a:prstGeom prst="straightConnector1">
            <a:avLst/>
          </a:prstGeom>
          <a:noFill/>
          <a:ln cap="flat" cmpd="sng" w="28575">
            <a:solidFill>
              <a:schemeClr val="dk1"/>
            </a:solidFill>
            <a:prstDash val="solid"/>
            <a:round/>
            <a:headEnd len="med" w="med" type="none"/>
            <a:tailEnd len="med" w="med" type="none"/>
          </a:ln>
        </p:spPr>
      </p:cxnSp>
      <p:cxnSp>
        <p:nvCxnSpPr>
          <p:cNvPr id="766" name="Google Shape;766;p42"/>
          <p:cNvCxnSpPr>
            <a:stCxn id="759" idx="0"/>
            <a:endCxn id="767" idx="2"/>
          </p:cNvCxnSpPr>
          <p:nvPr/>
        </p:nvCxnSpPr>
        <p:spPr>
          <a:xfrm rot="10800000">
            <a:off x="6132513" y="3697239"/>
            <a:ext cx="0" cy="679500"/>
          </a:xfrm>
          <a:prstGeom prst="straightConnector1">
            <a:avLst/>
          </a:prstGeom>
          <a:noFill/>
          <a:ln cap="flat" cmpd="sng" w="28575">
            <a:solidFill>
              <a:schemeClr val="dk1"/>
            </a:solidFill>
            <a:prstDash val="solid"/>
            <a:round/>
            <a:headEnd len="med" w="med" type="none"/>
            <a:tailEnd len="med" w="med" type="none"/>
          </a:ln>
        </p:spPr>
      </p:cxnSp>
      <p:cxnSp>
        <p:nvCxnSpPr>
          <p:cNvPr id="768" name="Google Shape;768;p42"/>
          <p:cNvCxnSpPr>
            <a:stCxn id="769" idx="0"/>
            <a:endCxn id="770" idx="2"/>
          </p:cNvCxnSpPr>
          <p:nvPr/>
        </p:nvCxnSpPr>
        <p:spPr>
          <a:xfrm flipH="1" rot="5400000">
            <a:off x="8367413" y="1987250"/>
            <a:ext cx="720600" cy="1985100"/>
          </a:xfrm>
          <a:prstGeom prst="bentConnector3">
            <a:avLst>
              <a:gd fmla="val 50009" name="adj1"/>
            </a:avLst>
          </a:prstGeom>
          <a:noFill/>
          <a:ln cap="flat" cmpd="sng" w="28575">
            <a:solidFill>
              <a:schemeClr val="dk1"/>
            </a:solidFill>
            <a:prstDash val="solid"/>
            <a:miter lim="800000"/>
            <a:headEnd len="med" w="med" type="none"/>
            <a:tailEnd len="med" w="med" type="none"/>
          </a:ln>
        </p:spPr>
      </p:cxnSp>
      <p:cxnSp>
        <p:nvCxnSpPr>
          <p:cNvPr id="771" name="Google Shape;771;p42"/>
          <p:cNvCxnSpPr>
            <a:stCxn id="767" idx="0"/>
            <a:endCxn id="770" idx="2"/>
          </p:cNvCxnSpPr>
          <p:nvPr/>
        </p:nvCxnSpPr>
        <p:spPr>
          <a:xfrm rot="-5400000">
            <a:off x="6544113" y="2207838"/>
            <a:ext cx="779400" cy="1602600"/>
          </a:xfrm>
          <a:prstGeom prst="bentConnector3">
            <a:avLst>
              <a:gd fmla="val 49902" name="adj1"/>
            </a:avLst>
          </a:prstGeom>
          <a:noFill/>
          <a:ln cap="flat" cmpd="sng" w="28575">
            <a:solidFill>
              <a:schemeClr val="dk1"/>
            </a:solidFill>
            <a:prstDash val="solid"/>
            <a:miter lim="800000"/>
            <a:headEnd len="med" w="med" type="none"/>
            <a:tailEnd len="med" w="med" type="none"/>
          </a:ln>
        </p:spPr>
      </p:cxnSp>
      <p:cxnSp>
        <p:nvCxnSpPr>
          <p:cNvPr id="772" name="Google Shape;772;p42"/>
          <p:cNvCxnSpPr>
            <a:stCxn id="773" idx="0"/>
            <a:endCxn id="774" idx="2"/>
          </p:cNvCxnSpPr>
          <p:nvPr/>
        </p:nvCxnSpPr>
        <p:spPr>
          <a:xfrm rot="-5400000">
            <a:off x="2147113" y="3039251"/>
            <a:ext cx="1714500" cy="1033500"/>
          </a:xfrm>
          <a:prstGeom prst="bentConnector3">
            <a:avLst>
              <a:gd fmla="val 50000" name="adj1"/>
            </a:avLst>
          </a:prstGeom>
          <a:noFill/>
          <a:ln cap="flat" cmpd="sng" w="28575">
            <a:solidFill>
              <a:schemeClr val="dk1"/>
            </a:solidFill>
            <a:prstDash val="solid"/>
            <a:miter lim="800000"/>
            <a:headEnd len="med" w="med" type="none"/>
            <a:tailEnd len="med" w="med" type="none"/>
          </a:ln>
        </p:spPr>
      </p:cxnSp>
      <p:cxnSp>
        <p:nvCxnSpPr>
          <p:cNvPr id="775" name="Google Shape;775;p42"/>
          <p:cNvCxnSpPr>
            <a:stCxn id="770" idx="0"/>
            <a:endCxn id="776" idx="3"/>
          </p:cNvCxnSpPr>
          <p:nvPr/>
        </p:nvCxnSpPr>
        <p:spPr>
          <a:xfrm flipH="1" rot="5400000">
            <a:off x="6745694" y="1304539"/>
            <a:ext cx="600000" cy="1378800"/>
          </a:xfrm>
          <a:prstGeom prst="bentConnector2">
            <a:avLst/>
          </a:prstGeom>
          <a:noFill/>
          <a:ln cap="flat" cmpd="sng" w="28575">
            <a:solidFill>
              <a:schemeClr val="dk1"/>
            </a:solidFill>
            <a:prstDash val="solid"/>
            <a:miter lim="800000"/>
            <a:headEnd len="med" w="med" type="none"/>
            <a:tailEnd len="med" w="med" type="none"/>
          </a:ln>
        </p:spPr>
      </p:cxnSp>
      <p:cxnSp>
        <p:nvCxnSpPr>
          <p:cNvPr id="777" name="Google Shape;777;p42"/>
          <p:cNvCxnSpPr>
            <a:stCxn id="774" idx="0"/>
            <a:endCxn id="776" idx="1"/>
          </p:cNvCxnSpPr>
          <p:nvPr/>
        </p:nvCxnSpPr>
        <p:spPr>
          <a:xfrm rot="-5400000">
            <a:off x="4081475" y="1133388"/>
            <a:ext cx="619200" cy="1740000"/>
          </a:xfrm>
          <a:prstGeom prst="bentConnector2">
            <a:avLst/>
          </a:prstGeom>
          <a:noFill/>
          <a:ln cap="flat" cmpd="sng" w="28575">
            <a:solidFill>
              <a:schemeClr val="dk1"/>
            </a:solidFill>
            <a:prstDash val="solid"/>
            <a:miter lim="800000"/>
            <a:headEnd len="med" w="med" type="none"/>
            <a:tailEnd len="med" w="med" type="none"/>
          </a:ln>
        </p:spPr>
      </p:cxnSp>
      <p:sp>
        <p:nvSpPr>
          <p:cNvPr id="776" name="Google Shape;776;p42"/>
          <p:cNvSpPr/>
          <p:nvPr/>
        </p:nvSpPr>
        <p:spPr>
          <a:xfrm>
            <a:off x="5260976" y="1455738"/>
            <a:ext cx="1095375" cy="47625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equalizer</a:t>
            </a:r>
            <a:endParaRPr/>
          </a:p>
        </p:txBody>
      </p:sp>
      <p:sp>
        <p:nvSpPr>
          <p:cNvPr id="774" name="Google Shape;774;p42"/>
          <p:cNvSpPr/>
          <p:nvPr/>
        </p:nvSpPr>
        <p:spPr>
          <a:xfrm>
            <a:off x="3028950" y="2312988"/>
            <a:ext cx="984250" cy="385762"/>
          </a:xfrm>
          <a:prstGeom prst="roundRect">
            <a:avLst>
              <a:gd fmla="val 16667" name="adj"/>
            </a:avLst>
          </a:prstGeom>
          <a:solidFill>
            <a:srgbClr val="DCEFF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linear</a:t>
            </a:r>
            <a:endParaRPr/>
          </a:p>
        </p:txBody>
      </p:sp>
      <p:sp>
        <p:nvSpPr>
          <p:cNvPr id="770" name="Google Shape;770;p42"/>
          <p:cNvSpPr/>
          <p:nvPr/>
        </p:nvSpPr>
        <p:spPr>
          <a:xfrm>
            <a:off x="7089775" y="2293939"/>
            <a:ext cx="1290638" cy="325437"/>
          </a:xfrm>
          <a:prstGeom prst="roundRect">
            <a:avLst>
              <a:gd fmla="val 16667" name="adj"/>
            </a:avLst>
          </a:prstGeom>
          <a:solidFill>
            <a:srgbClr val="DCEFF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non-linear</a:t>
            </a:r>
            <a:endParaRPr/>
          </a:p>
        </p:txBody>
      </p:sp>
      <p:sp>
        <p:nvSpPr>
          <p:cNvPr id="773" name="Google Shape;773;p42"/>
          <p:cNvSpPr/>
          <p:nvPr/>
        </p:nvSpPr>
        <p:spPr>
          <a:xfrm>
            <a:off x="1849438" y="4413251"/>
            <a:ext cx="1276350" cy="347663"/>
          </a:xfrm>
          <a:prstGeom prst="roundRect">
            <a:avLst>
              <a:gd fmla="val 16667" name="adj"/>
            </a:avLst>
          </a:prstGeom>
          <a:solidFill>
            <a:srgbClr val="E3FFE5"/>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transversal</a:t>
            </a:r>
            <a:endParaRPr/>
          </a:p>
        </p:txBody>
      </p:sp>
      <p:sp>
        <p:nvSpPr>
          <p:cNvPr id="762" name="Google Shape;762;p42"/>
          <p:cNvSpPr/>
          <p:nvPr/>
        </p:nvSpPr>
        <p:spPr>
          <a:xfrm>
            <a:off x="3867150" y="4414839"/>
            <a:ext cx="787400" cy="346075"/>
          </a:xfrm>
          <a:prstGeom prst="roundRect">
            <a:avLst>
              <a:gd fmla="val 16667" name="adj"/>
            </a:avLst>
          </a:prstGeom>
          <a:solidFill>
            <a:srgbClr val="E3FFE5"/>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lattice</a:t>
            </a:r>
            <a:endParaRPr/>
          </a:p>
        </p:txBody>
      </p:sp>
      <p:sp>
        <p:nvSpPr>
          <p:cNvPr id="767" name="Google Shape;767;p42"/>
          <p:cNvSpPr/>
          <p:nvPr/>
        </p:nvSpPr>
        <p:spPr>
          <a:xfrm>
            <a:off x="5818188" y="3398838"/>
            <a:ext cx="628650" cy="298450"/>
          </a:xfrm>
          <a:prstGeom prst="roundRect">
            <a:avLst>
              <a:gd fmla="val 16667" name="adj"/>
            </a:avLst>
          </a:prstGeom>
          <a:solidFill>
            <a:srgbClr val="DCEFF0"/>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DFE</a:t>
            </a:r>
            <a:endParaRPr/>
          </a:p>
        </p:txBody>
      </p:sp>
      <p:sp>
        <p:nvSpPr>
          <p:cNvPr id="765" name="Google Shape;765;p42"/>
          <p:cNvSpPr/>
          <p:nvPr/>
        </p:nvSpPr>
        <p:spPr>
          <a:xfrm>
            <a:off x="7089775" y="3282951"/>
            <a:ext cx="1625600" cy="530225"/>
          </a:xfrm>
          <a:prstGeom prst="roundRect">
            <a:avLst>
              <a:gd fmla="val 16667" name="adj"/>
            </a:avLst>
          </a:prstGeom>
          <a:solidFill>
            <a:srgbClr val="DCEFF0"/>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ML symbol </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detector</a:t>
            </a:r>
            <a:endParaRPr/>
          </a:p>
        </p:txBody>
      </p:sp>
      <p:sp>
        <p:nvSpPr>
          <p:cNvPr id="769" name="Google Shape;769;p42"/>
          <p:cNvSpPr/>
          <p:nvPr/>
        </p:nvSpPr>
        <p:spPr>
          <a:xfrm>
            <a:off x="9170988" y="3340100"/>
            <a:ext cx="1098550" cy="414338"/>
          </a:xfrm>
          <a:prstGeom prst="roundRect">
            <a:avLst>
              <a:gd fmla="val 16667" name="adj"/>
            </a:avLst>
          </a:prstGeom>
          <a:solidFill>
            <a:srgbClr val="DCEFF0"/>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MLSE</a:t>
            </a:r>
            <a:endParaRPr/>
          </a:p>
        </p:txBody>
      </p:sp>
      <p:sp>
        <p:nvSpPr>
          <p:cNvPr id="759" name="Google Shape;759;p42"/>
          <p:cNvSpPr/>
          <p:nvPr/>
        </p:nvSpPr>
        <p:spPr>
          <a:xfrm>
            <a:off x="5529263" y="4376739"/>
            <a:ext cx="1206500" cy="384175"/>
          </a:xfrm>
          <a:prstGeom prst="roundRect">
            <a:avLst>
              <a:gd fmla="val 16667" name="adj"/>
            </a:avLst>
          </a:prstGeom>
          <a:solidFill>
            <a:srgbClr val="E3FFE5"/>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transveral</a:t>
            </a:r>
            <a:endParaRPr/>
          </a:p>
        </p:txBody>
      </p:sp>
      <p:sp>
        <p:nvSpPr>
          <p:cNvPr id="764" name="Google Shape;764;p42"/>
          <p:cNvSpPr/>
          <p:nvPr/>
        </p:nvSpPr>
        <p:spPr>
          <a:xfrm>
            <a:off x="7431089" y="4492625"/>
            <a:ext cx="942975" cy="268288"/>
          </a:xfrm>
          <a:prstGeom prst="roundRect">
            <a:avLst>
              <a:gd fmla="val 16667" name="adj"/>
            </a:avLst>
          </a:prstGeom>
          <a:solidFill>
            <a:srgbClr val="E3FFE5"/>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lattice</a:t>
            </a:r>
            <a:endParaRPr/>
          </a:p>
        </p:txBody>
      </p:sp>
      <p:sp>
        <p:nvSpPr>
          <p:cNvPr id="778" name="Google Shape;778;p42"/>
          <p:cNvSpPr/>
          <p:nvPr/>
        </p:nvSpPr>
        <p:spPr>
          <a:xfrm>
            <a:off x="8891588" y="4017963"/>
            <a:ext cx="1471612" cy="742950"/>
          </a:xfrm>
          <a:prstGeom prst="roundRect">
            <a:avLst>
              <a:gd fmla="val 16667" name="adj"/>
            </a:avLst>
          </a:prstGeom>
          <a:solidFill>
            <a:srgbClr val="E3FFE5"/>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Transversal </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Channel </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Estimator</a:t>
            </a:r>
            <a:endParaRPr/>
          </a:p>
        </p:txBody>
      </p:sp>
      <p:sp>
        <p:nvSpPr>
          <p:cNvPr id="779" name="Google Shape;779;p42"/>
          <p:cNvSpPr/>
          <p:nvPr/>
        </p:nvSpPr>
        <p:spPr>
          <a:xfrm>
            <a:off x="1679576" y="4940300"/>
            <a:ext cx="1616075" cy="1155700"/>
          </a:xfrm>
          <a:prstGeom prst="roundRect">
            <a:avLst>
              <a:gd fmla="val 0" name="adj"/>
            </a:avLst>
          </a:pr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0-forcing,</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LMS, RLS</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Fast RLS, </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Sq. Root RLS</a:t>
            </a:r>
            <a:endParaRPr/>
          </a:p>
        </p:txBody>
      </p:sp>
      <p:sp>
        <p:nvSpPr>
          <p:cNvPr id="761" name="Google Shape;761;p42"/>
          <p:cNvSpPr/>
          <p:nvPr/>
        </p:nvSpPr>
        <p:spPr>
          <a:xfrm>
            <a:off x="3508376" y="5776914"/>
            <a:ext cx="1501775" cy="319087"/>
          </a:xfrm>
          <a:prstGeom prst="roundRect">
            <a:avLst>
              <a:gd fmla="val 0" name="adj"/>
            </a:avLst>
          </a:pr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Gradient RLS</a:t>
            </a:r>
            <a:endParaRPr/>
          </a:p>
        </p:txBody>
      </p:sp>
      <p:sp>
        <p:nvSpPr>
          <p:cNvPr id="758" name="Google Shape;758;p42"/>
          <p:cNvSpPr/>
          <p:nvPr/>
        </p:nvSpPr>
        <p:spPr>
          <a:xfrm>
            <a:off x="5413376" y="5211764"/>
            <a:ext cx="1438275" cy="884237"/>
          </a:xfrm>
          <a:prstGeom prst="roundRect">
            <a:avLst>
              <a:gd fmla="val 0" name="adj"/>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LMS, RLS, </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Fast RLS</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Sq. Roor RLS</a:t>
            </a:r>
            <a:endParaRPr/>
          </a:p>
        </p:txBody>
      </p:sp>
      <p:sp>
        <p:nvSpPr>
          <p:cNvPr id="780" name="Google Shape;780;p42"/>
          <p:cNvSpPr/>
          <p:nvPr/>
        </p:nvSpPr>
        <p:spPr>
          <a:xfrm>
            <a:off x="7151689" y="5775326"/>
            <a:ext cx="1500187" cy="320675"/>
          </a:xfrm>
          <a:prstGeom prst="roundRect">
            <a:avLst>
              <a:gd fmla="val 0" name="adj"/>
            </a:avLst>
          </a:pr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Gradient RLS</a:t>
            </a:r>
            <a:endParaRPr/>
          </a:p>
        </p:txBody>
      </p:sp>
      <p:cxnSp>
        <p:nvCxnSpPr>
          <p:cNvPr id="781" name="Google Shape;781;p42"/>
          <p:cNvCxnSpPr>
            <a:stCxn id="780" idx="0"/>
            <a:endCxn id="764" idx="2"/>
          </p:cNvCxnSpPr>
          <p:nvPr/>
        </p:nvCxnSpPr>
        <p:spPr>
          <a:xfrm flipH="1" rot="10800000">
            <a:off x="7901783" y="4761026"/>
            <a:ext cx="900" cy="1014300"/>
          </a:xfrm>
          <a:prstGeom prst="straightConnector1">
            <a:avLst/>
          </a:prstGeom>
          <a:noFill/>
          <a:ln cap="flat" cmpd="sng" w="28575">
            <a:solidFill>
              <a:schemeClr val="dk1"/>
            </a:solidFill>
            <a:prstDash val="solid"/>
            <a:round/>
            <a:headEnd len="med" w="med" type="none"/>
            <a:tailEnd len="med" w="med" type="none"/>
          </a:ln>
        </p:spPr>
      </p:cxnSp>
      <p:sp>
        <p:nvSpPr>
          <p:cNvPr id="782" name="Google Shape;782;p42"/>
          <p:cNvSpPr/>
          <p:nvPr/>
        </p:nvSpPr>
        <p:spPr>
          <a:xfrm>
            <a:off x="8907463" y="5211764"/>
            <a:ext cx="1439862" cy="884237"/>
          </a:xfrm>
          <a:prstGeom prst="roundRect">
            <a:avLst>
              <a:gd fmla="val 0" name="adj"/>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LMS, RLS, </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Fast RLS</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Sq. Roor RLS</a:t>
            </a:r>
            <a:endParaRPr/>
          </a:p>
        </p:txBody>
      </p:sp>
      <p:cxnSp>
        <p:nvCxnSpPr>
          <p:cNvPr id="783" name="Google Shape;783;p42"/>
          <p:cNvCxnSpPr>
            <a:stCxn id="779" idx="0"/>
            <a:endCxn id="773" idx="2"/>
          </p:cNvCxnSpPr>
          <p:nvPr/>
        </p:nvCxnSpPr>
        <p:spPr>
          <a:xfrm rot="10800000">
            <a:off x="2487614" y="4760900"/>
            <a:ext cx="0" cy="179400"/>
          </a:xfrm>
          <a:prstGeom prst="straightConnector1">
            <a:avLst/>
          </a:prstGeom>
          <a:noFill/>
          <a:ln cap="flat" cmpd="sng" w="28575">
            <a:solidFill>
              <a:schemeClr val="dk1"/>
            </a:solidFill>
            <a:prstDash val="solid"/>
            <a:round/>
            <a:headEnd len="med" w="med" type="none"/>
            <a:tailEnd len="med" w="med" type="none"/>
          </a:ln>
        </p:spPr>
      </p:cxnSp>
      <p:cxnSp>
        <p:nvCxnSpPr>
          <p:cNvPr id="784" name="Google Shape;784;p42"/>
          <p:cNvCxnSpPr/>
          <p:nvPr/>
        </p:nvCxnSpPr>
        <p:spPr>
          <a:xfrm rot="-5400000">
            <a:off x="9562251" y="3856864"/>
            <a:ext cx="320700" cy="1500"/>
          </a:xfrm>
          <a:prstGeom prst="bentConnector3">
            <a:avLst>
              <a:gd fmla="val 49996" name="adj1"/>
            </a:avLst>
          </a:prstGeom>
          <a:noFill/>
          <a:ln cap="flat" cmpd="sng" w="28575">
            <a:solidFill>
              <a:schemeClr val="dk1"/>
            </a:solidFill>
            <a:prstDash val="solid"/>
            <a:miter lim="800000"/>
            <a:headEnd len="med" w="med" type="none"/>
            <a:tailEnd len="med" w="med" type="none"/>
          </a:ln>
        </p:spPr>
      </p:cxnSp>
      <p:cxnSp>
        <p:nvCxnSpPr>
          <p:cNvPr id="785" name="Google Shape;785;p42"/>
          <p:cNvCxnSpPr>
            <a:stCxn id="765" idx="0"/>
            <a:endCxn id="770" idx="2"/>
          </p:cNvCxnSpPr>
          <p:nvPr/>
        </p:nvCxnSpPr>
        <p:spPr>
          <a:xfrm flipH="1" rot="5400000">
            <a:off x="7487075" y="2867451"/>
            <a:ext cx="663600" cy="167400"/>
          </a:xfrm>
          <a:prstGeom prst="bentConnector3">
            <a:avLst>
              <a:gd fmla="val 49998" name="adj1"/>
            </a:avLst>
          </a:prstGeom>
          <a:noFill/>
          <a:ln cap="flat" cmpd="sng" w="28575">
            <a:solidFill>
              <a:schemeClr val="dk1"/>
            </a:solidFill>
            <a:prstDash val="solid"/>
            <a:miter lim="800000"/>
            <a:headEnd len="med" w="med" type="none"/>
            <a:tailEnd len="med" w="med" type="none"/>
          </a:ln>
        </p:spPr>
      </p:cxnSp>
      <p:cxnSp>
        <p:nvCxnSpPr>
          <p:cNvPr id="786" name="Google Shape;786;p42"/>
          <p:cNvCxnSpPr>
            <a:stCxn id="762" idx="0"/>
            <a:endCxn id="774" idx="2"/>
          </p:cNvCxnSpPr>
          <p:nvPr/>
        </p:nvCxnSpPr>
        <p:spPr>
          <a:xfrm flipH="1" rot="5400000">
            <a:off x="3032950" y="3186939"/>
            <a:ext cx="1716000" cy="739800"/>
          </a:xfrm>
          <a:prstGeom prst="bentConnector3">
            <a:avLst>
              <a:gd fmla="val 49957" name="adj1"/>
            </a:avLst>
          </a:prstGeom>
          <a:noFill/>
          <a:ln cap="flat" cmpd="sng" w="28575">
            <a:solidFill>
              <a:schemeClr val="dk1"/>
            </a:solidFill>
            <a:prstDash val="solid"/>
            <a:miter lim="800000"/>
            <a:headEnd len="med" w="med" type="none"/>
            <a:tailEnd len="med" w="med" type="none"/>
          </a:ln>
        </p:spPr>
      </p:cxnSp>
      <p:cxnSp>
        <p:nvCxnSpPr>
          <p:cNvPr id="787" name="Google Shape;787;p42"/>
          <p:cNvCxnSpPr/>
          <p:nvPr/>
        </p:nvCxnSpPr>
        <p:spPr>
          <a:xfrm rot="-5400000">
            <a:off x="9403489" y="4985564"/>
            <a:ext cx="450900" cy="1500"/>
          </a:xfrm>
          <a:prstGeom prst="bentConnector3">
            <a:avLst>
              <a:gd fmla="val 49994" name="adj1"/>
            </a:avLst>
          </a:prstGeom>
          <a:noFill/>
          <a:ln cap="flat" cmpd="sng" w="28575">
            <a:solidFill>
              <a:schemeClr val="dk1"/>
            </a:solidFill>
            <a:prstDash val="solid"/>
            <a:miter lim="800000"/>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M- Branch RAKE Receiver </a:t>
            </a:r>
            <a:endParaRPr b="1">
              <a:solidFill>
                <a:srgbClr val="0A2090"/>
              </a:solidFill>
            </a:endParaRPr>
          </a:p>
        </p:txBody>
      </p:sp>
      <p:sp>
        <p:nvSpPr>
          <p:cNvPr id="227" name="Google Shape;227;p5"/>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464653"/>
                </a:solidFill>
                <a:latin typeface="Verdana"/>
                <a:ea typeface="Verdana"/>
                <a:cs typeface="Verdana"/>
                <a:sym typeface="Verdana"/>
              </a:rPr>
              <a:t>‹#›</a:t>
            </a:fld>
            <a:endParaRPr>
              <a:solidFill>
                <a:srgbClr val="464653"/>
              </a:solidFill>
              <a:latin typeface="Verdana"/>
              <a:ea typeface="Verdana"/>
              <a:cs typeface="Verdana"/>
              <a:sym typeface="Verdana"/>
            </a:endParaRPr>
          </a:p>
        </p:txBody>
      </p:sp>
      <p:sp>
        <p:nvSpPr>
          <p:cNvPr id="228" name="Google Shape;228;p5"/>
          <p:cNvSpPr txBox="1"/>
          <p:nvPr/>
        </p:nvSpPr>
        <p:spPr>
          <a:xfrm>
            <a:off x="2126374" y="1145273"/>
            <a:ext cx="8113047" cy="46166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2400"/>
              <a:buFont typeface="Noto Sans Symbols"/>
              <a:buChar char="⮚"/>
            </a:pPr>
            <a:r>
              <a:rPr b="0" i="0" lang="en-US" sz="2400" u="none" cap="none" strike="noStrike">
                <a:solidFill>
                  <a:srgbClr val="000000"/>
                </a:solidFill>
                <a:latin typeface="Gill Sans"/>
                <a:ea typeface="Gill Sans"/>
                <a:cs typeface="Gill Sans"/>
                <a:sym typeface="Gill Sans"/>
              </a:rPr>
              <a:t>An M-branch or M-Finger RAKE receiver implementation</a:t>
            </a:r>
            <a:endParaRPr b="0" i="0" sz="2400" u="none" cap="none" strike="noStrike">
              <a:solidFill>
                <a:srgbClr val="000000"/>
              </a:solidFill>
              <a:latin typeface="Gill Sans"/>
              <a:ea typeface="Gill Sans"/>
              <a:cs typeface="Gill Sans"/>
              <a:sym typeface="Gill Sans"/>
            </a:endParaRPr>
          </a:p>
        </p:txBody>
      </p:sp>
      <p:grpSp>
        <p:nvGrpSpPr>
          <p:cNvPr id="229" name="Google Shape;229;p5"/>
          <p:cNvGrpSpPr/>
          <p:nvPr/>
        </p:nvGrpSpPr>
        <p:grpSpPr>
          <a:xfrm>
            <a:off x="1775520" y="1534493"/>
            <a:ext cx="9065714" cy="2905364"/>
            <a:chOff x="112639" y="1441733"/>
            <a:chExt cx="9214048" cy="3235773"/>
          </a:xfrm>
        </p:grpSpPr>
        <p:grpSp>
          <p:nvGrpSpPr>
            <p:cNvPr id="230" name="Google Shape;230;p5"/>
            <p:cNvGrpSpPr/>
            <p:nvPr/>
          </p:nvGrpSpPr>
          <p:grpSpPr>
            <a:xfrm>
              <a:off x="677368" y="1441733"/>
              <a:ext cx="8649319" cy="3235773"/>
              <a:chOff x="153649" y="1849411"/>
              <a:chExt cx="9251246" cy="3283901"/>
            </a:xfrm>
          </p:grpSpPr>
          <p:sp>
            <p:nvSpPr>
              <p:cNvPr id="231" name="Google Shape;231;p5"/>
              <p:cNvSpPr/>
              <p:nvPr/>
            </p:nvSpPr>
            <p:spPr>
              <a:xfrm>
                <a:off x="1485244" y="2391214"/>
                <a:ext cx="1872208" cy="473869"/>
              </a:xfrm>
              <a:prstGeom prst="rect">
                <a:avLst/>
              </a:prstGeom>
              <a:gradFill>
                <a:gsLst>
                  <a:gs pos="0">
                    <a:srgbClr val="956A5C"/>
                  </a:gs>
                  <a:gs pos="30000">
                    <a:srgbClr val="B27B68"/>
                  </a:gs>
                  <a:gs pos="45000">
                    <a:srgbClr val="BE806B"/>
                  </a:gs>
                  <a:gs pos="55000">
                    <a:srgbClr val="BE806B"/>
                  </a:gs>
                  <a:gs pos="73000">
                    <a:srgbClr val="B27B68"/>
                  </a:gs>
                  <a:gs pos="100000">
                    <a:srgbClr val="956A5C"/>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FF"/>
                    </a:solidFill>
                    <a:latin typeface="Gill Sans"/>
                    <a:ea typeface="Gill Sans"/>
                    <a:cs typeface="Gill Sans"/>
                    <a:sym typeface="Gill Sans"/>
                  </a:rPr>
                  <a:t>Correlator 1</a:t>
                </a:r>
                <a:endParaRPr b="0" i="0" sz="1800" u="none" cap="none" strike="noStrike">
                  <a:solidFill>
                    <a:srgbClr val="FFFFFF"/>
                  </a:solidFill>
                  <a:latin typeface="Gill Sans"/>
                  <a:ea typeface="Gill Sans"/>
                  <a:cs typeface="Gill Sans"/>
                  <a:sym typeface="Gill Sans"/>
                </a:endParaRPr>
              </a:p>
            </p:txBody>
          </p:sp>
          <p:sp>
            <p:nvSpPr>
              <p:cNvPr id="232" name="Google Shape;232;p5"/>
              <p:cNvSpPr/>
              <p:nvPr/>
            </p:nvSpPr>
            <p:spPr>
              <a:xfrm>
                <a:off x="1485244" y="3139899"/>
                <a:ext cx="1872208" cy="473869"/>
              </a:xfrm>
              <a:prstGeom prst="rect">
                <a:avLst/>
              </a:prstGeom>
              <a:gradFill>
                <a:gsLst>
                  <a:gs pos="0">
                    <a:srgbClr val="956A5C"/>
                  </a:gs>
                  <a:gs pos="30000">
                    <a:srgbClr val="B27B68"/>
                  </a:gs>
                  <a:gs pos="45000">
                    <a:srgbClr val="BE806B"/>
                  </a:gs>
                  <a:gs pos="55000">
                    <a:srgbClr val="BE806B"/>
                  </a:gs>
                  <a:gs pos="73000">
                    <a:srgbClr val="B27B68"/>
                  </a:gs>
                  <a:gs pos="100000">
                    <a:srgbClr val="956A5C"/>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FF"/>
                    </a:solidFill>
                    <a:latin typeface="Gill Sans"/>
                    <a:ea typeface="Gill Sans"/>
                    <a:cs typeface="Gill Sans"/>
                    <a:sym typeface="Gill Sans"/>
                  </a:rPr>
                  <a:t>Correlator 2</a:t>
                </a:r>
                <a:endParaRPr b="0" i="0" sz="1800" u="none" cap="none" strike="noStrike">
                  <a:solidFill>
                    <a:srgbClr val="FFFFFF"/>
                  </a:solidFill>
                  <a:latin typeface="Gill Sans"/>
                  <a:ea typeface="Gill Sans"/>
                  <a:cs typeface="Gill Sans"/>
                  <a:sym typeface="Gill Sans"/>
                </a:endParaRPr>
              </a:p>
            </p:txBody>
          </p:sp>
          <p:sp>
            <p:nvSpPr>
              <p:cNvPr id="233" name="Google Shape;233;p5"/>
              <p:cNvSpPr/>
              <p:nvPr/>
            </p:nvSpPr>
            <p:spPr>
              <a:xfrm>
                <a:off x="1485244" y="4597588"/>
                <a:ext cx="1872208" cy="473869"/>
              </a:xfrm>
              <a:prstGeom prst="rect">
                <a:avLst/>
              </a:prstGeom>
              <a:gradFill>
                <a:gsLst>
                  <a:gs pos="0">
                    <a:srgbClr val="956A5C"/>
                  </a:gs>
                  <a:gs pos="30000">
                    <a:srgbClr val="B27B68"/>
                  </a:gs>
                  <a:gs pos="45000">
                    <a:srgbClr val="BE806B"/>
                  </a:gs>
                  <a:gs pos="55000">
                    <a:srgbClr val="BE806B"/>
                  </a:gs>
                  <a:gs pos="73000">
                    <a:srgbClr val="B27B68"/>
                  </a:gs>
                  <a:gs pos="100000">
                    <a:srgbClr val="956A5C"/>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FF"/>
                    </a:solidFill>
                    <a:latin typeface="Gill Sans"/>
                    <a:ea typeface="Gill Sans"/>
                    <a:cs typeface="Gill Sans"/>
                    <a:sym typeface="Gill Sans"/>
                  </a:rPr>
                  <a:t>Correlator M</a:t>
                </a:r>
                <a:endParaRPr b="0" i="0" sz="1800" u="none" cap="none" strike="noStrike">
                  <a:solidFill>
                    <a:srgbClr val="FFFFFF"/>
                  </a:solidFill>
                  <a:latin typeface="Gill Sans"/>
                  <a:ea typeface="Gill Sans"/>
                  <a:cs typeface="Gill Sans"/>
                  <a:sym typeface="Gill Sans"/>
                </a:endParaRPr>
              </a:p>
            </p:txBody>
          </p:sp>
          <p:sp>
            <p:nvSpPr>
              <p:cNvPr id="234" name="Google Shape;234;p5"/>
              <p:cNvSpPr/>
              <p:nvPr/>
            </p:nvSpPr>
            <p:spPr>
              <a:xfrm>
                <a:off x="4238241" y="2289020"/>
                <a:ext cx="576064" cy="576064"/>
              </a:xfrm>
              <a:prstGeom prst="ellipse">
                <a:avLst/>
              </a:prstGeom>
              <a:gradFill>
                <a:gsLst>
                  <a:gs pos="0">
                    <a:srgbClr val="AAB062"/>
                  </a:gs>
                  <a:gs pos="30000">
                    <a:srgbClr val="CBD36F"/>
                  </a:gs>
                  <a:gs pos="45000">
                    <a:srgbClr val="D9E271"/>
                  </a:gs>
                  <a:gs pos="55000">
                    <a:srgbClr val="D9E271"/>
                  </a:gs>
                  <a:gs pos="73000">
                    <a:srgbClr val="CBD36F"/>
                  </a:gs>
                  <a:gs pos="100000">
                    <a:srgbClr val="A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Gill Sans"/>
                  <a:ea typeface="Gill Sans"/>
                  <a:cs typeface="Gill Sans"/>
                  <a:sym typeface="Gill Sans"/>
                </a:endParaRPr>
              </a:p>
            </p:txBody>
          </p:sp>
          <p:sp>
            <p:nvSpPr>
              <p:cNvPr id="235" name="Google Shape;235;p5"/>
              <p:cNvSpPr/>
              <p:nvPr/>
            </p:nvSpPr>
            <p:spPr>
              <a:xfrm>
                <a:off x="4238241" y="3059188"/>
                <a:ext cx="576064" cy="576064"/>
              </a:xfrm>
              <a:prstGeom prst="ellipse">
                <a:avLst/>
              </a:prstGeom>
              <a:gradFill>
                <a:gsLst>
                  <a:gs pos="0">
                    <a:srgbClr val="AAB062"/>
                  </a:gs>
                  <a:gs pos="30000">
                    <a:srgbClr val="CBD36F"/>
                  </a:gs>
                  <a:gs pos="45000">
                    <a:srgbClr val="D9E271"/>
                  </a:gs>
                  <a:gs pos="55000">
                    <a:srgbClr val="D9E271"/>
                  </a:gs>
                  <a:gs pos="73000">
                    <a:srgbClr val="CBD36F"/>
                  </a:gs>
                  <a:gs pos="100000">
                    <a:srgbClr val="A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Gill Sans"/>
                  <a:ea typeface="Gill Sans"/>
                  <a:cs typeface="Gill Sans"/>
                  <a:sym typeface="Gill Sans"/>
                </a:endParaRPr>
              </a:p>
            </p:txBody>
          </p:sp>
          <p:sp>
            <p:nvSpPr>
              <p:cNvPr id="236" name="Google Shape;236;p5"/>
              <p:cNvSpPr/>
              <p:nvPr/>
            </p:nvSpPr>
            <p:spPr>
              <a:xfrm>
                <a:off x="4188121" y="4527551"/>
                <a:ext cx="576064" cy="576064"/>
              </a:xfrm>
              <a:prstGeom prst="ellipse">
                <a:avLst/>
              </a:prstGeom>
              <a:gradFill>
                <a:gsLst>
                  <a:gs pos="0">
                    <a:srgbClr val="AAB062"/>
                  </a:gs>
                  <a:gs pos="30000">
                    <a:srgbClr val="CBD36F"/>
                  </a:gs>
                  <a:gs pos="45000">
                    <a:srgbClr val="D9E271"/>
                  </a:gs>
                  <a:gs pos="55000">
                    <a:srgbClr val="D9E271"/>
                  </a:gs>
                  <a:gs pos="73000">
                    <a:srgbClr val="CBD36F"/>
                  </a:gs>
                  <a:gs pos="100000">
                    <a:srgbClr val="A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Gill Sans"/>
                  <a:ea typeface="Gill Sans"/>
                  <a:cs typeface="Gill Sans"/>
                  <a:sym typeface="Gill Sans"/>
                </a:endParaRPr>
              </a:p>
            </p:txBody>
          </p:sp>
          <p:sp>
            <p:nvSpPr>
              <p:cNvPr id="237" name="Google Shape;237;p5"/>
              <p:cNvSpPr/>
              <p:nvPr/>
            </p:nvSpPr>
            <p:spPr>
              <a:xfrm>
                <a:off x="5683573" y="3054890"/>
                <a:ext cx="576064" cy="590134"/>
              </a:xfrm>
              <a:prstGeom prst="ellipse">
                <a:avLst/>
              </a:prstGeom>
              <a:gradFill>
                <a:gsLst>
                  <a:gs pos="0">
                    <a:srgbClr val="CAB062"/>
                  </a:gs>
                  <a:gs pos="30000">
                    <a:srgbClr val="F4D26D"/>
                  </a:gs>
                  <a:gs pos="45000">
                    <a:srgbClr val="FFDF6E"/>
                  </a:gs>
                  <a:gs pos="55000">
                    <a:srgbClr val="FFDF6E"/>
                  </a:gs>
                  <a:gs pos="73000">
                    <a:srgbClr val="F4D26D"/>
                  </a:gs>
                  <a:gs pos="100000">
                    <a:srgbClr val="C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baseline="-25000" i="0" lang="en-US" sz="3200" u="none" cap="none" strike="noStrike">
                    <a:solidFill>
                      <a:srgbClr val="000000"/>
                    </a:solidFill>
                    <a:latin typeface="Arial"/>
                    <a:ea typeface="Arial"/>
                    <a:cs typeface="Arial"/>
                    <a:sym typeface="Arial"/>
                  </a:rPr>
                  <a:t>∑</a:t>
                </a:r>
                <a:endParaRPr b="0" baseline="-25000" i="0" sz="3200" u="none" cap="none" strike="noStrike">
                  <a:solidFill>
                    <a:srgbClr val="000000"/>
                  </a:solidFill>
                  <a:latin typeface="Gill Sans"/>
                  <a:ea typeface="Gill Sans"/>
                  <a:cs typeface="Gill Sans"/>
                  <a:sym typeface="Gill Sans"/>
                </a:endParaRPr>
              </a:p>
            </p:txBody>
          </p:sp>
          <p:cxnSp>
            <p:nvCxnSpPr>
              <p:cNvPr id="238" name="Google Shape;238;p5"/>
              <p:cNvCxnSpPr>
                <a:stCxn id="231" idx="3"/>
              </p:cNvCxnSpPr>
              <p:nvPr/>
            </p:nvCxnSpPr>
            <p:spPr>
              <a:xfrm>
                <a:off x="3357452" y="2628149"/>
                <a:ext cx="880800" cy="0"/>
              </a:xfrm>
              <a:prstGeom prst="straightConnector1">
                <a:avLst/>
              </a:prstGeom>
              <a:noFill/>
              <a:ln cap="flat" cmpd="sng" w="19050">
                <a:solidFill>
                  <a:schemeClr val="dk1"/>
                </a:solidFill>
                <a:prstDash val="solid"/>
                <a:round/>
                <a:headEnd len="sm" w="sm" type="none"/>
                <a:tailEnd len="med" w="med" type="triangle"/>
              </a:ln>
            </p:spPr>
          </p:cxnSp>
          <p:cxnSp>
            <p:nvCxnSpPr>
              <p:cNvPr id="239" name="Google Shape;239;p5"/>
              <p:cNvCxnSpPr/>
              <p:nvPr/>
            </p:nvCxnSpPr>
            <p:spPr>
              <a:xfrm flipH="1" rot="10800000">
                <a:off x="3347864" y="3356992"/>
                <a:ext cx="880789" cy="1"/>
              </a:xfrm>
              <a:prstGeom prst="straightConnector1">
                <a:avLst/>
              </a:prstGeom>
              <a:noFill/>
              <a:ln cap="flat" cmpd="sng" w="19050">
                <a:solidFill>
                  <a:schemeClr val="dk1"/>
                </a:solidFill>
                <a:prstDash val="solid"/>
                <a:round/>
                <a:headEnd len="sm" w="sm" type="none"/>
                <a:tailEnd len="med" w="med" type="triangle"/>
              </a:ln>
            </p:spPr>
          </p:cxnSp>
          <p:cxnSp>
            <p:nvCxnSpPr>
              <p:cNvPr id="240" name="Google Shape;240;p5"/>
              <p:cNvCxnSpPr/>
              <p:nvPr/>
            </p:nvCxnSpPr>
            <p:spPr>
              <a:xfrm flipH="1" rot="10800000">
                <a:off x="3307332" y="4838788"/>
                <a:ext cx="880789" cy="1"/>
              </a:xfrm>
              <a:prstGeom prst="straightConnector1">
                <a:avLst/>
              </a:prstGeom>
              <a:noFill/>
              <a:ln cap="flat" cmpd="sng" w="19050">
                <a:solidFill>
                  <a:schemeClr val="dk1"/>
                </a:solidFill>
                <a:prstDash val="solid"/>
                <a:round/>
                <a:headEnd len="sm" w="sm" type="none"/>
                <a:tailEnd len="med" w="med" type="triangle"/>
              </a:ln>
            </p:spPr>
          </p:cxnSp>
          <p:cxnSp>
            <p:nvCxnSpPr>
              <p:cNvPr id="241" name="Google Shape;241;p5"/>
              <p:cNvCxnSpPr/>
              <p:nvPr/>
            </p:nvCxnSpPr>
            <p:spPr>
              <a:xfrm flipH="1" rot="10800000">
                <a:off x="4807998" y="3327294"/>
                <a:ext cx="880789" cy="1"/>
              </a:xfrm>
              <a:prstGeom prst="straightConnector1">
                <a:avLst/>
              </a:prstGeom>
              <a:noFill/>
              <a:ln cap="flat" cmpd="sng" w="19050">
                <a:solidFill>
                  <a:schemeClr val="dk1"/>
                </a:solidFill>
                <a:prstDash val="solid"/>
                <a:round/>
                <a:headEnd len="sm" w="sm" type="none"/>
                <a:tailEnd len="med" w="med" type="triangle"/>
              </a:ln>
            </p:spPr>
          </p:cxnSp>
          <p:cxnSp>
            <p:nvCxnSpPr>
              <p:cNvPr id="242" name="Google Shape;242;p5"/>
              <p:cNvCxnSpPr>
                <a:stCxn id="234" idx="6"/>
                <a:endCxn id="237" idx="0"/>
              </p:cNvCxnSpPr>
              <p:nvPr/>
            </p:nvCxnSpPr>
            <p:spPr>
              <a:xfrm>
                <a:off x="4814305" y="2577052"/>
                <a:ext cx="1157400" cy="477900"/>
              </a:xfrm>
              <a:prstGeom prst="bentConnector2">
                <a:avLst/>
              </a:prstGeom>
              <a:noFill/>
              <a:ln cap="flat" cmpd="sng" w="19050">
                <a:solidFill>
                  <a:schemeClr val="dk1"/>
                </a:solidFill>
                <a:prstDash val="solid"/>
                <a:round/>
                <a:headEnd len="sm" w="sm" type="none"/>
                <a:tailEnd len="med" w="med" type="triangle"/>
              </a:ln>
            </p:spPr>
          </p:cxnSp>
          <p:cxnSp>
            <p:nvCxnSpPr>
              <p:cNvPr id="243" name="Google Shape;243;p5"/>
              <p:cNvCxnSpPr>
                <a:stCxn id="236" idx="6"/>
                <a:endCxn id="237" idx="4"/>
              </p:cNvCxnSpPr>
              <p:nvPr/>
            </p:nvCxnSpPr>
            <p:spPr>
              <a:xfrm flipH="1" rot="10800000">
                <a:off x="4764185" y="3644983"/>
                <a:ext cx="1207500" cy="1170600"/>
              </a:xfrm>
              <a:prstGeom prst="bentConnector2">
                <a:avLst/>
              </a:prstGeom>
              <a:noFill/>
              <a:ln cap="flat" cmpd="sng" w="19050">
                <a:solidFill>
                  <a:schemeClr val="dk1"/>
                </a:solidFill>
                <a:prstDash val="solid"/>
                <a:round/>
                <a:headEnd len="sm" w="sm" type="none"/>
                <a:tailEnd len="med" w="med" type="triangle"/>
              </a:ln>
            </p:spPr>
          </p:cxnSp>
          <p:sp>
            <p:nvSpPr>
              <p:cNvPr id="244" name="Google Shape;244;p5"/>
              <p:cNvSpPr/>
              <p:nvPr/>
            </p:nvSpPr>
            <p:spPr>
              <a:xfrm>
                <a:off x="6642021" y="2827045"/>
                <a:ext cx="748899" cy="9906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Gill Sans"/>
                    <a:ea typeface="Gill Sans"/>
                    <a:cs typeface="Gill Sans"/>
                    <a:sym typeface="Gill Sans"/>
                  </a:rPr>
                  <a:t> </a:t>
                </a:r>
                <a:endParaRPr/>
              </a:p>
            </p:txBody>
          </p:sp>
          <p:cxnSp>
            <p:nvCxnSpPr>
              <p:cNvPr id="245" name="Google Shape;245;p5"/>
              <p:cNvCxnSpPr/>
              <p:nvPr/>
            </p:nvCxnSpPr>
            <p:spPr>
              <a:xfrm>
                <a:off x="6245650" y="3369140"/>
                <a:ext cx="396372" cy="0"/>
              </a:xfrm>
              <a:prstGeom prst="straightConnector1">
                <a:avLst/>
              </a:prstGeom>
              <a:noFill/>
              <a:ln cap="flat" cmpd="sng" w="19050">
                <a:solidFill>
                  <a:schemeClr val="dk1"/>
                </a:solidFill>
                <a:prstDash val="solid"/>
                <a:round/>
                <a:headEnd len="sm" w="sm" type="none"/>
                <a:tailEnd len="med" w="med" type="triangle"/>
              </a:ln>
            </p:spPr>
          </p:cxnSp>
          <p:sp>
            <p:nvSpPr>
              <p:cNvPr id="246" name="Google Shape;246;p5"/>
              <p:cNvSpPr/>
              <p:nvPr/>
            </p:nvSpPr>
            <p:spPr>
              <a:xfrm>
                <a:off x="7773306" y="3054890"/>
                <a:ext cx="708536" cy="544808"/>
              </a:xfrm>
              <a:prstGeom prst="rect">
                <a:avLst/>
              </a:prstGeom>
              <a:gradFill>
                <a:gsLst>
                  <a:gs pos="0">
                    <a:srgbClr val="AAB062"/>
                  </a:gs>
                  <a:gs pos="30000">
                    <a:srgbClr val="CBD36F"/>
                  </a:gs>
                  <a:gs pos="45000">
                    <a:srgbClr val="D9E271"/>
                  </a:gs>
                  <a:gs pos="55000">
                    <a:srgbClr val="D9E271"/>
                  </a:gs>
                  <a:gs pos="73000">
                    <a:srgbClr val="CBD36F"/>
                  </a:gs>
                  <a:gs pos="100000">
                    <a:srgbClr val="A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a:t>
                </a:r>
                <a:endParaRPr sz="1800">
                  <a:solidFill>
                    <a:srgbClr val="000000"/>
                  </a:solidFill>
                  <a:latin typeface="Gill Sans"/>
                  <a:ea typeface="Gill Sans"/>
                  <a:cs typeface="Gill Sans"/>
                  <a:sym typeface="Gill Sans"/>
                </a:endParaRPr>
              </a:p>
            </p:txBody>
          </p:sp>
          <p:cxnSp>
            <p:nvCxnSpPr>
              <p:cNvPr id="247" name="Google Shape;247;p5"/>
              <p:cNvCxnSpPr>
                <a:stCxn id="244" idx="3"/>
              </p:cNvCxnSpPr>
              <p:nvPr/>
            </p:nvCxnSpPr>
            <p:spPr>
              <a:xfrm>
                <a:off x="7390920" y="3322345"/>
                <a:ext cx="394500" cy="4800"/>
              </a:xfrm>
              <a:prstGeom prst="straightConnector1">
                <a:avLst/>
              </a:prstGeom>
              <a:noFill/>
              <a:ln cap="flat" cmpd="sng" w="19050">
                <a:solidFill>
                  <a:schemeClr val="dk1"/>
                </a:solidFill>
                <a:prstDash val="solid"/>
                <a:round/>
                <a:headEnd len="sm" w="sm" type="none"/>
                <a:tailEnd len="med" w="med" type="triangle"/>
              </a:ln>
            </p:spPr>
          </p:cxnSp>
          <p:cxnSp>
            <p:nvCxnSpPr>
              <p:cNvPr id="248" name="Google Shape;248;p5"/>
              <p:cNvCxnSpPr/>
              <p:nvPr/>
            </p:nvCxnSpPr>
            <p:spPr>
              <a:xfrm flipH="1" rot="10800000">
                <a:off x="327944" y="2628148"/>
                <a:ext cx="1157300" cy="748685"/>
              </a:xfrm>
              <a:prstGeom prst="bentConnector3">
                <a:avLst>
                  <a:gd fmla="val 50000" name="adj1"/>
                </a:avLst>
              </a:prstGeom>
              <a:noFill/>
              <a:ln cap="flat" cmpd="sng" w="19050">
                <a:solidFill>
                  <a:schemeClr val="dk1"/>
                </a:solidFill>
                <a:prstDash val="solid"/>
                <a:round/>
                <a:headEnd len="sm" w="sm" type="none"/>
                <a:tailEnd len="med" w="med" type="triangle"/>
              </a:ln>
            </p:spPr>
          </p:cxnSp>
          <p:cxnSp>
            <p:nvCxnSpPr>
              <p:cNvPr id="249" name="Google Shape;249;p5"/>
              <p:cNvCxnSpPr>
                <a:endCxn id="233" idx="1"/>
              </p:cNvCxnSpPr>
              <p:nvPr/>
            </p:nvCxnSpPr>
            <p:spPr>
              <a:xfrm flipH="1" rot="-5400000">
                <a:off x="446194" y="3795473"/>
                <a:ext cx="1507200" cy="570900"/>
              </a:xfrm>
              <a:prstGeom prst="bentConnector2">
                <a:avLst/>
              </a:prstGeom>
              <a:noFill/>
              <a:ln cap="flat" cmpd="sng" w="19050">
                <a:solidFill>
                  <a:schemeClr val="dk1"/>
                </a:solidFill>
                <a:prstDash val="solid"/>
                <a:round/>
                <a:headEnd len="sm" w="sm" type="none"/>
                <a:tailEnd len="med" w="med" type="triangle"/>
              </a:ln>
            </p:spPr>
          </p:cxnSp>
          <p:cxnSp>
            <p:nvCxnSpPr>
              <p:cNvPr id="250" name="Google Shape;250;p5"/>
              <p:cNvCxnSpPr/>
              <p:nvPr/>
            </p:nvCxnSpPr>
            <p:spPr>
              <a:xfrm>
                <a:off x="914401" y="3376833"/>
                <a:ext cx="570843" cy="0"/>
              </a:xfrm>
              <a:prstGeom prst="straightConnector1">
                <a:avLst/>
              </a:prstGeom>
              <a:noFill/>
              <a:ln cap="flat" cmpd="sng" w="19050">
                <a:solidFill>
                  <a:schemeClr val="dk1"/>
                </a:solidFill>
                <a:prstDash val="solid"/>
                <a:round/>
                <a:headEnd len="sm" w="sm" type="none"/>
                <a:tailEnd len="med" w="med" type="triangle"/>
              </a:ln>
            </p:spPr>
          </p:cxnSp>
          <p:cxnSp>
            <p:nvCxnSpPr>
              <p:cNvPr id="251" name="Google Shape;251;p5"/>
              <p:cNvCxnSpPr/>
              <p:nvPr/>
            </p:nvCxnSpPr>
            <p:spPr>
              <a:xfrm>
                <a:off x="327944" y="3376833"/>
                <a:ext cx="586457" cy="0"/>
              </a:xfrm>
              <a:prstGeom prst="straightConnector1">
                <a:avLst/>
              </a:prstGeom>
              <a:noFill/>
              <a:ln cap="flat" cmpd="sng" w="19050">
                <a:solidFill>
                  <a:schemeClr val="dk1"/>
                </a:solidFill>
                <a:prstDash val="solid"/>
                <a:round/>
                <a:headEnd len="sm" w="sm" type="none"/>
                <a:tailEnd len="med" w="med" type="triangle"/>
              </a:ln>
            </p:spPr>
          </p:cxnSp>
          <p:cxnSp>
            <p:nvCxnSpPr>
              <p:cNvPr id="252" name="Google Shape;252;p5"/>
              <p:cNvCxnSpPr/>
              <p:nvPr/>
            </p:nvCxnSpPr>
            <p:spPr>
              <a:xfrm flipH="1" rot="10800000">
                <a:off x="4188121" y="2244031"/>
                <a:ext cx="698192" cy="630072"/>
              </a:xfrm>
              <a:prstGeom prst="straightConnector1">
                <a:avLst/>
              </a:prstGeom>
              <a:noFill/>
              <a:ln cap="flat" cmpd="sng" w="19050">
                <a:solidFill>
                  <a:schemeClr val="dk1"/>
                </a:solidFill>
                <a:prstDash val="solid"/>
                <a:round/>
                <a:headEnd len="sm" w="sm" type="none"/>
                <a:tailEnd len="med" w="med" type="triangle"/>
              </a:ln>
            </p:spPr>
          </p:cxnSp>
          <p:cxnSp>
            <p:nvCxnSpPr>
              <p:cNvPr id="253" name="Google Shape;253;p5"/>
              <p:cNvCxnSpPr/>
              <p:nvPr/>
            </p:nvCxnSpPr>
            <p:spPr>
              <a:xfrm flipH="1" rot="10800000">
                <a:off x="4174024" y="3019293"/>
                <a:ext cx="698192" cy="630072"/>
              </a:xfrm>
              <a:prstGeom prst="straightConnector1">
                <a:avLst/>
              </a:prstGeom>
              <a:noFill/>
              <a:ln cap="flat" cmpd="sng" w="19050">
                <a:solidFill>
                  <a:schemeClr val="dk1"/>
                </a:solidFill>
                <a:prstDash val="solid"/>
                <a:round/>
                <a:headEnd len="sm" w="sm" type="none"/>
                <a:tailEnd len="med" w="med" type="triangle"/>
              </a:ln>
            </p:spPr>
          </p:cxnSp>
          <p:cxnSp>
            <p:nvCxnSpPr>
              <p:cNvPr id="254" name="Google Shape;254;p5"/>
              <p:cNvCxnSpPr/>
              <p:nvPr/>
            </p:nvCxnSpPr>
            <p:spPr>
              <a:xfrm flipH="1" rot="10800000">
                <a:off x="4210009" y="4503240"/>
                <a:ext cx="698192" cy="630072"/>
              </a:xfrm>
              <a:prstGeom prst="straightConnector1">
                <a:avLst/>
              </a:prstGeom>
              <a:noFill/>
              <a:ln cap="flat" cmpd="sng" w="19050">
                <a:solidFill>
                  <a:schemeClr val="dk1"/>
                </a:solidFill>
                <a:prstDash val="solid"/>
                <a:round/>
                <a:headEnd len="sm" w="sm" type="none"/>
                <a:tailEnd len="med" w="med" type="triangle"/>
              </a:ln>
            </p:spPr>
          </p:cxnSp>
          <p:sp>
            <p:nvSpPr>
              <p:cNvPr id="255" name="Google Shape;255;p5"/>
              <p:cNvSpPr txBox="1"/>
              <p:nvPr/>
            </p:nvSpPr>
            <p:spPr>
              <a:xfrm>
                <a:off x="1098895" y="2956766"/>
                <a:ext cx="914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p:txBody>
          </p:sp>
          <p:sp>
            <p:nvSpPr>
              <p:cNvPr id="256" name="Google Shape;256;p5"/>
              <p:cNvSpPr txBox="1"/>
              <p:nvPr/>
            </p:nvSpPr>
            <p:spPr>
              <a:xfrm>
                <a:off x="3479026" y="2209402"/>
                <a:ext cx="537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r>
                  <a:rPr b="1" baseline="-25000" lang="en-US" sz="1800">
                    <a:solidFill>
                      <a:srgbClr val="000000"/>
                    </a:solidFill>
                    <a:latin typeface="Verdana"/>
                    <a:ea typeface="Verdana"/>
                    <a:cs typeface="Verdana"/>
                    <a:sym typeface="Verdana"/>
                  </a:rPr>
                  <a:t>1</a:t>
                </a:r>
                <a:endParaRPr b="1" baseline="-25000" sz="1800">
                  <a:solidFill>
                    <a:srgbClr val="000000"/>
                  </a:solidFill>
                  <a:latin typeface="Verdana"/>
                  <a:ea typeface="Verdana"/>
                  <a:cs typeface="Verdana"/>
                  <a:sym typeface="Verdana"/>
                </a:endParaRPr>
              </a:p>
            </p:txBody>
          </p:sp>
          <p:sp>
            <p:nvSpPr>
              <p:cNvPr id="257" name="Google Shape;257;p5"/>
              <p:cNvSpPr txBox="1"/>
              <p:nvPr/>
            </p:nvSpPr>
            <p:spPr>
              <a:xfrm>
                <a:off x="3459967" y="2969596"/>
                <a:ext cx="537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r>
                  <a:rPr b="1" baseline="-25000" lang="en-US" sz="1800">
                    <a:solidFill>
                      <a:srgbClr val="000000"/>
                    </a:solidFill>
                    <a:latin typeface="Verdana"/>
                    <a:ea typeface="Verdana"/>
                    <a:cs typeface="Verdana"/>
                    <a:sym typeface="Verdana"/>
                  </a:rPr>
                  <a:t>2</a:t>
                </a:r>
                <a:endParaRPr b="1" baseline="-25000" sz="1800">
                  <a:solidFill>
                    <a:srgbClr val="000000"/>
                  </a:solidFill>
                  <a:latin typeface="Verdana"/>
                  <a:ea typeface="Verdana"/>
                  <a:cs typeface="Verdana"/>
                  <a:sym typeface="Verdana"/>
                </a:endParaRPr>
              </a:p>
            </p:txBody>
          </p:sp>
          <p:sp>
            <p:nvSpPr>
              <p:cNvPr id="258" name="Google Shape;258;p5"/>
              <p:cNvSpPr txBox="1"/>
              <p:nvPr/>
            </p:nvSpPr>
            <p:spPr>
              <a:xfrm>
                <a:off x="3459967" y="4421454"/>
                <a:ext cx="641417"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r>
                  <a:rPr b="1" baseline="-25000" lang="en-US" sz="1800">
                    <a:solidFill>
                      <a:srgbClr val="000000"/>
                    </a:solidFill>
                    <a:latin typeface="Verdana"/>
                    <a:ea typeface="Verdana"/>
                    <a:cs typeface="Verdana"/>
                    <a:sym typeface="Verdana"/>
                  </a:rPr>
                  <a:t>M</a:t>
                </a:r>
                <a:endParaRPr b="1" baseline="-25000" sz="1800">
                  <a:solidFill>
                    <a:srgbClr val="000000"/>
                  </a:solidFill>
                  <a:latin typeface="Verdana"/>
                  <a:ea typeface="Verdana"/>
                  <a:cs typeface="Verdana"/>
                  <a:sym typeface="Verdana"/>
                </a:endParaRPr>
              </a:p>
            </p:txBody>
          </p:sp>
          <p:sp>
            <p:nvSpPr>
              <p:cNvPr id="259" name="Google Shape;259;p5"/>
              <p:cNvSpPr txBox="1"/>
              <p:nvPr/>
            </p:nvSpPr>
            <p:spPr>
              <a:xfrm>
                <a:off x="4764185" y="1849411"/>
                <a:ext cx="537865" cy="556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rgbClr val="000000"/>
                    </a:solidFill>
                    <a:latin typeface="Calibri"/>
                    <a:ea typeface="Calibri"/>
                    <a:cs typeface="Calibri"/>
                    <a:sym typeface="Calibri"/>
                  </a:rPr>
                  <a:t>α</a:t>
                </a:r>
                <a:r>
                  <a:rPr baseline="-25000" lang="en-US" sz="2600">
                    <a:solidFill>
                      <a:srgbClr val="000000"/>
                    </a:solidFill>
                    <a:latin typeface="Calibri"/>
                    <a:ea typeface="Calibri"/>
                    <a:cs typeface="Calibri"/>
                    <a:sym typeface="Calibri"/>
                  </a:rPr>
                  <a:t>1</a:t>
                </a:r>
                <a:endParaRPr baseline="-25000" sz="1800">
                  <a:solidFill>
                    <a:srgbClr val="000000"/>
                  </a:solidFill>
                  <a:latin typeface="Verdana"/>
                  <a:ea typeface="Verdana"/>
                  <a:cs typeface="Verdana"/>
                  <a:sym typeface="Verdana"/>
                </a:endParaRPr>
              </a:p>
            </p:txBody>
          </p:sp>
          <p:sp>
            <p:nvSpPr>
              <p:cNvPr id="260" name="Google Shape;260;p5"/>
              <p:cNvSpPr txBox="1"/>
              <p:nvPr/>
            </p:nvSpPr>
            <p:spPr>
              <a:xfrm>
                <a:off x="4780488" y="2647456"/>
                <a:ext cx="537865" cy="556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rgbClr val="000000"/>
                    </a:solidFill>
                    <a:latin typeface="Calibri"/>
                    <a:ea typeface="Calibri"/>
                    <a:cs typeface="Calibri"/>
                    <a:sym typeface="Calibri"/>
                  </a:rPr>
                  <a:t>α</a:t>
                </a:r>
                <a:r>
                  <a:rPr baseline="-25000" lang="en-US" sz="2600">
                    <a:solidFill>
                      <a:srgbClr val="000000"/>
                    </a:solidFill>
                    <a:latin typeface="Calibri"/>
                    <a:ea typeface="Calibri"/>
                    <a:cs typeface="Calibri"/>
                    <a:sym typeface="Calibri"/>
                  </a:rPr>
                  <a:t>2</a:t>
                </a:r>
                <a:endParaRPr baseline="-25000" sz="1800">
                  <a:solidFill>
                    <a:srgbClr val="000000"/>
                  </a:solidFill>
                  <a:latin typeface="Verdana"/>
                  <a:ea typeface="Verdana"/>
                  <a:cs typeface="Verdana"/>
                  <a:sym typeface="Verdana"/>
                </a:endParaRPr>
              </a:p>
            </p:txBody>
          </p:sp>
          <p:sp>
            <p:nvSpPr>
              <p:cNvPr id="261" name="Google Shape;261;p5"/>
              <p:cNvSpPr txBox="1"/>
              <p:nvPr/>
            </p:nvSpPr>
            <p:spPr>
              <a:xfrm>
                <a:off x="4780488" y="4115909"/>
                <a:ext cx="645666" cy="556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rgbClr val="000000"/>
                    </a:solidFill>
                    <a:latin typeface="Calibri"/>
                    <a:ea typeface="Calibri"/>
                    <a:cs typeface="Calibri"/>
                    <a:sym typeface="Calibri"/>
                  </a:rPr>
                  <a:t>α</a:t>
                </a:r>
                <a:r>
                  <a:rPr baseline="-25000" lang="en-US" sz="2600">
                    <a:solidFill>
                      <a:srgbClr val="000000"/>
                    </a:solidFill>
                    <a:latin typeface="Calibri"/>
                    <a:ea typeface="Calibri"/>
                    <a:cs typeface="Calibri"/>
                    <a:sym typeface="Calibri"/>
                  </a:rPr>
                  <a:t>M</a:t>
                </a:r>
                <a:endParaRPr baseline="-25000" sz="1800">
                  <a:solidFill>
                    <a:srgbClr val="000000"/>
                  </a:solidFill>
                  <a:latin typeface="Verdana"/>
                  <a:ea typeface="Verdana"/>
                  <a:cs typeface="Verdana"/>
                  <a:sym typeface="Verdana"/>
                </a:endParaRPr>
              </a:p>
            </p:txBody>
          </p:sp>
          <p:sp>
            <p:nvSpPr>
              <p:cNvPr id="262" name="Google Shape;262;p5"/>
              <p:cNvSpPr txBox="1"/>
              <p:nvPr/>
            </p:nvSpPr>
            <p:spPr>
              <a:xfrm>
                <a:off x="8323560" y="2917966"/>
                <a:ext cx="1081335" cy="417452"/>
              </a:xfrm>
              <a:prstGeom prst="rect">
                <a:avLst/>
              </a:prstGeom>
              <a:blipFill rotWithShape="1">
                <a:blip r:embed="rId4">
                  <a:alphaModFix/>
                </a:blip>
                <a:stretch>
                  <a:fillRect b="-1666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63" name="Google Shape;263;p5"/>
              <p:cNvSpPr txBox="1"/>
              <p:nvPr/>
            </p:nvSpPr>
            <p:spPr>
              <a:xfrm>
                <a:off x="6158096" y="2788690"/>
                <a:ext cx="537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endParaRPr b="1" sz="1800">
                  <a:solidFill>
                    <a:srgbClr val="000000"/>
                  </a:solidFill>
                  <a:latin typeface="Verdana"/>
                  <a:ea typeface="Verdana"/>
                  <a:cs typeface="Verdana"/>
                  <a:sym typeface="Verdana"/>
                </a:endParaRPr>
              </a:p>
            </p:txBody>
          </p:sp>
          <p:sp>
            <p:nvSpPr>
              <p:cNvPr id="264" name="Google Shape;264;p5"/>
              <p:cNvSpPr txBox="1"/>
              <p:nvPr/>
            </p:nvSpPr>
            <p:spPr>
              <a:xfrm>
                <a:off x="7390920" y="2784930"/>
                <a:ext cx="537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endParaRPr b="1" sz="1800">
                  <a:solidFill>
                    <a:srgbClr val="000000"/>
                  </a:solidFill>
                  <a:latin typeface="Verdana"/>
                  <a:ea typeface="Verdana"/>
                  <a:cs typeface="Verdana"/>
                  <a:sym typeface="Verdana"/>
                </a:endParaRPr>
              </a:p>
            </p:txBody>
          </p:sp>
          <p:sp>
            <p:nvSpPr>
              <p:cNvPr id="265" name="Google Shape;265;p5"/>
              <p:cNvSpPr txBox="1"/>
              <p:nvPr/>
            </p:nvSpPr>
            <p:spPr>
              <a:xfrm>
                <a:off x="153649" y="2956766"/>
                <a:ext cx="682249" cy="417452"/>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66" name="Google Shape;266;p5"/>
              <p:cNvSpPr txBox="1"/>
              <p:nvPr/>
            </p:nvSpPr>
            <p:spPr>
              <a:xfrm>
                <a:off x="757007" y="2285779"/>
                <a:ext cx="887407" cy="347877"/>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67" name="Google Shape;267;p5"/>
              <p:cNvSpPr txBox="1"/>
              <p:nvPr/>
            </p:nvSpPr>
            <p:spPr>
              <a:xfrm>
                <a:off x="730896" y="3077189"/>
                <a:ext cx="887407" cy="347877"/>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68" name="Google Shape;268;p5"/>
              <p:cNvSpPr txBox="1"/>
              <p:nvPr/>
            </p:nvSpPr>
            <p:spPr>
              <a:xfrm>
                <a:off x="756119" y="4537430"/>
                <a:ext cx="887407" cy="347877"/>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69" name="Google Shape;269;p5"/>
              <p:cNvSpPr/>
              <p:nvPr/>
            </p:nvSpPr>
            <p:spPr>
              <a:xfrm>
                <a:off x="2399568" y="3772304"/>
                <a:ext cx="97652" cy="13419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Gill Sans"/>
                  <a:ea typeface="Gill Sans"/>
                  <a:cs typeface="Gill Sans"/>
                  <a:sym typeface="Gill Sans"/>
                </a:endParaRPr>
              </a:p>
            </p:txBody>
          </p:sp>
          <p:sp>
            <p:nvSpPr>
              <p:cNvPr id="270" name="Google Shape;270;p5"/>
              <p:cNvSpPr/>
              <p:nvPr/>
            </p:nvSpPr>
            <p:spPr>
              <a:xfrm>
                <a:off x="2401649" y="4068821"/>
                <a:ext cx="97652" cy="13419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Gill Sans"/>
                  <a:ea typeface="Gill Sans"/>
                  <a:cs typeface="Gill Sans"/>
                  <a:sym typeface="Gill Sans"/>
                </a:endParaRPr>
              </a:p>
            </p:txBody>
          </p:sp>
          <p:sp>
            <p:nvSpPr>
              <p:cNvPr id="271" name="Google Shape;271;p5"/>
              <p:cNvSpPr/>
              <p:nvPr/>
            </p:nvSpPr>
            <p:spPr>
              <a:xfrm>
                <a:off x="2401490" y="4383944"/>
                <a:ext cx="97652" cy="13419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Gill Sans"/>
                  <a:ea typeface="Gill Sans"/>
                  <a:cs typeface="Gill Sans"/>
                  <a:sym typeface="Gill Sans"/>
                </a:endParaRPr>
              </a:p>
            </p:txBody>
          </p:sp>
          <p:cxnSp>
            <p:nvCxnSpPr>
              <p:cNvPr id="272" name="Google Shape;272;p5"/>
              <p:cNvCxnSpPr/>
              <p:nvPr/>
            </p:nvCxnSpPr>
            <p:spPr>
              <a:xfrm flipH="1" rot="10800000">
                <a:off x="8481842" y="3284984"/>
                <a:ext cx="482646" cy="4949"/>
              </a:xfrm>
              <a:prstGeom prst="straightConnector1">
                <a:avLst/>
              </a:prstGeom>
              <a:noFill/>
              <a:ln cap="flat" cmpd="sng" w="19050">
                <a:solidFill>
                  <a:schemeClr val="dk1"/>
                </a:solidFill>
                <a:prstDash val="solid"/>
                <a:round/>
                <a:headEnd len="sm" w="sm" type="none"/>
                <a:tailEnd len="med" w="med" type="triangle"/>
              </a:ln>
            </p:spPr>
          </p:cxnSp>
        </p:grpSp>
        <p:sp>
          <p:nvSpPr>
            <p:cNvPr id="273" name="Google Shape;273;p5"/>
            <p:cNvSpPr txBox="1"/>
            <p:nvPr/>
          </p:nvSpPr>
          <p:spPr>
            <a:xfrm flipH="1">
              <a:off x="112639" y="2964113"/>
              <a:ext cx="1339274" cy="13025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Verdana"/>
                  <a:ea typeface="Verdana"/>
                  <a:cs typeface="Verdana"/>
                  <a:sym typeface="Verdana"/>
                </a:rPr>
                <a:t>IF or baseband CDMA signal with multipath</a:t>
              </a:r>
              <a:endParaRPr sz="1400">
                <a:solidFill>
                  <a:srgbClr val="000000"/>
                </a:solidFill>
                <a:latin typeface="Verdana"/>
                <a:ea typeface="Verdana"/>
                <a:cs typeface="Verdana"/>
                <a:sym typeface="Verdana"/>
              </a:endParaRPr>
            </a:p>
          </p:txBody>
        </p:sp>
      </p:grpSp>
      <p:pic>
        <p:nvPicPr>
          <p:cNvPr id="274" name="Google Shape;274;p5"/>
          <p:cNvPicPr preferRelativeResize="0"/>
          <p:nvPr/>
        </p:nvPicPr>
        <p:blipFill rotWithShape="1">
          <a:blip r:embed="rId9">
            <a:alphaModFix/>
          </a:blip>
          <a:srcRect b="0" l="0" r="0" t="0"/>
          <a:stretch/>
        </p:blipFill>
        <p:spPr>
          <a:xfrm>
            <a:off x="4041411" y="4839882"/>
            <a:ext cx="1446212" cy="698500"/>
          </a:xfrm>
          <a:prstGeom prst="rect">
            <a:avLst/>
          </a:prstGeom>
          <a:noFill/>
          <a:ln>
            <a:noFill/>
          </a:ln>
        </p:spPr>
      </p:pic>
      <p:pic>
        <p:nvPicPr>
          <p:cNvPr id="275" name="Google Shape;275;p5"/>
          <p:cNvPicPr preferRelativeResize="0"/>
          <p:nvPr/>
        </p:nvPicPr>
        <p:blipFill rotWithShape="1">
          <a:blip r:embed="rId10">
            <a:alphaModFix/>
          </a:blip>
          <a:srcRect b="0" l="0" r="0" t="0"/>
          <a:stretch/>
        </p:blipFill>
        <p:spPr>
          <a:xfrm>
            <a:off x="6421073" y="4763682"/>
            <a:ext cx="1143000" cy="94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M- Branch RAKE Receiver </a:t>
            </a:r>
            <a:endParaRPr b="1">
              <a:solidFill>
                <a:srgbClr val="0A2090"/>
              </a:solidFill>
            </a:endParaRPr>
          </a:p>
        </p:txBody>
      </p:sp>
      <p:sp>
        <p:nvSpPr>
          <p:cNvPr id="281" name="Google Shape;281;p6"/>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464653"/>
                </a:solidFill>
                <a:latin typeface="Verdana"/>
                <a:ea typeface="Verdana"/>
                <a:cs typeface="Verdana"/>
                <a:sym typeface="Verdana"/>
              </a:rPr>
              <a:t>‹#›</a:t>
            </a:fld>
            <a:endParaRPr>
              <a:solidFill>
                <a:srgbClr val="464653"/>
              </a:solidFill>
              <a:latin typeface="Verdana"/>
              <a:ea typeface="Verdana"/>
              <a:cs typeface="Verdana"/>
              <a:sym typeface="Verdana"/>
            </a:endParaRPr>
          </a:p>
        </p:txBody>
      </p:sp>
      <p:sp>
        <p:nvSpPr>
          <p:cNvPr id="282" name="Google Shape;282;p6"/>
          <p:cNvSpPr txBox="1"/>
          <p:nvPr/>
        </p:nvSpPr>
        <p:spPr>
          <a:xfrm>
            <a:off x="2126374" y="1145273"/>
            <a:ext cx="8113047" cy="46166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2400"/>
              <a:buFont typeface="Noto Sans Symbols"/>
              <a:buChar char="⮚"/>
            </a:pPr>
            <a:r>
              <a:rPr lang="en-US" sz="2400">
                <a:solidFill>
                  <a:srgbClr val="000000"/>
                </a:solidFill>
                <a:latin typeface="Gill Sans"/>
                <a:ea typeface="Gill Sans"/>
                <a:cs typeface="Gill Sans"/>
                <a:sym typeface="Gill Sans"/>
              </a:rPr>
              <a:t>An M-branch or M-Finger RAKE receiver implementation</a:t>
            </a:r>
            <a:endParaRPr sz="2400">
              <a:solidFill>
                <a:srgbClr val="000000"/>
              </a:solidFill>
              <a:latin typeface="Gill Sans"/>
              <a:ea typeface="Gill Sans"/>
              <a:cs typeface="Gill Sans"/>
              <a:sym typeface="Gill Sans"/>
            </a:endParaRPr>
          </a:p>
        </p:txBody>
      </p:sp>
      <p:sp>
        <p:nvSpPr>
          <p:cNvPr id="283" name="Google Shape;283;p6"/>
          <p:cNvSpPr txBox="1"/>
          <p:nvPr/>
        </p:nvSpPr>
        <p:spPr>
          <a:xfrm>
            <a:off x="1775520" y="4660151"/>
            <a:ext cx="8784976" cy="163121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A2090"/>
              </a:buClr>
              <a:buSzPts val="2000"/>
              <a:buFont typeface="Noto Sans Symbols"/>
              <a:buChar char="⮚"/>
            </a:pPr>
            <a:r>
              <a:rPr lang="en-US" sz="2000">
                <a:solidFill>
                  <a:srgbClr val="0A2090"/>
                </a:solidFill>
                <a:latin typeface="Gill Sans"/>
                <a:ea typeface="Gill Sans"/>
                <a:cs typeface="Gill Sans"/>
                <a:sym typeface="Gill Sans"/>
              </a:rPr>
              <a:t>Each correlator detects a time shifted version of the original CDMA transmission.</a:t>
            </a:r>
            <a:endParaRPr/>
          </a:p>
          <a:p>
            <a:pPr indent="0" lvl="0" marL="0" marR="0" rtl="0" algn="just">
              <a:spcBef>
                <a:spcPts val="0"/>
              </a:spcBef>
              <a:spcAft>
                <a:spcPts val="0"/>
              </a:spcAft>
              <a:buNone/>
            </a:pPr>
            <a:r>
              <a:t/>
            </a:r>
            <a:endParaRPr sz="2000">
              <a:solidFill>
                <a:srgbClr val="0A2090"/>
              </a:solidFill>
              <a:latin typeface="Gill Sans"/>
              <a:ea typeface="Gill Sans"/>
              <a:cs typeface="Gill Sans"/>
              <a:sym typeface="Gill Sans"/>
            </a:endParaRPr>
          </a:p>
          <a:p>
            <a:pPr indent="-342900" lvl="0" marL="342900" marR="0" rtl="0" algn="just">
              <a:spcBef>
                <a:spcPts val="0"/>
              </a:spcBef>
              <a:spcAft>
                <a:spcPts val="0"/>
              </a:spcAft>
              <a:buClr>
                <a:srgbClr val="0A2090"/>
              </a:buClr>
              <a:buSzPts val="2000"/>
              <a:buFont typeface="Noto Sans Symbols"/>
              <a:buChar char="⮚"/>
            </a:pPr>
            <a:r>
              <a:rPr lang="en-US" sz="2000">
                <a:solidFill>
                  <a:srgbClr val="0A2090"/>
                </a:solidFill>
                <a:latin typeface="Gill Sans"/>
                <a:ea typeface="Gill Sans"/>
                <a:cs typeface="Gill Sans"/>
                <a:sym typeface="Gill Sans"/>
              </a:rPr>
              <a:t>Each finger of the RAKE correlates to a portion of the signal which is delayed by at least one chip in time from the other fingers. </a:t>
            </a:r>
            <a:endParaRPr sz="2000">
              <a:solidFill>
                <a:srgbClr val="0A2090"/>
              </a:solidFill>
              <a:latin typeface="Gill Sans"/>
              <a:ea typeface="Gill Sans"/>
              <a:cs typeface="Gill Sans"/>
              <a:sym typeface="Gill Sans"/>
            </a:endParaRPr>
          </a:p>
        </p:txBody>
      </p:sp>
      <p:grpSp>
        <p:nvGrpSpPr>
          <p:cNvPr id="284" name="Google Shape;284;p6"/>
          <p:cNvGrpSpPr/>
          <p:nvPr/>
        </p:nvGrpSpPr>
        <p:grpSpPr>
          <a:xfrm>
            <a:off x="1775520" y="1534493"/>
            <a:ext cx="9065714" cy="2905364"/>
            <a:chOff x="112639" y="1441733"/>
            <a:chExt cx="9214048" cy="3235773"/>
          </a:xfrm>
        </p:grpSpPr>
        <p:grpSp>
          <p:nvGrpSpPr>
            <p:cNvPr id="285" name="Google Shape;285;p6"/>
            <p:cNvGrpSpPr/>
            <p:nvPr/>
          </p:nvGrpSpPr>
          <p:grpSpPr>
            <a:xfrm>
              <a:off x="677368" y="1441733"/>
              <a:ext cx="8649319" cy="3235773"/>
              <a:chOff x="153649" y="1849411"/>
              <a:chExt cx="9251246" cy="3283901"/>
            </a:xfrm>
          </p:grpSpPr>
          <p:sp>
            <p:nvSpPr>
              <p:cNvPr id="286" name="Google Shape;286;p6"/>
              <p:cNvSpPr/>
              <p:nvPr/>
            </p:nvSpPr>
            <p:spPr>
              <a:xfrm>
                <a:off x="1485244" y="2391214"/>
                <a:ext cx="1872208" cy="473869"/>
              </a:xfrm>
              <a:prstGeom prst="rect">
                <a:avLst/>
              </a:prstGeom>
              <a:gradFill>
                <a:gsLst>
                  <a:gs pos="0">
                    <a:srgbClr val="956A5C"/>
                  </a:gs>
                  <a:gs pos="30000">
                    <a:srgbClr val="B27B68"/>
                  </a:gs>
                  <a:gs pos="45000">
                    <a:srgbClr val="BE806B"/>
                  </a:gs>
                  <a:gs pos="55000">
                    <a:srgbClr val="BE806B"/>
                  </a:gs>
                  <a:gs pos="73000">
                    <a:srgbClr val="B27B68"/>
                  </a:gs>
                  <a:gs pos="100000">
                    <a:srgbClr val="956A5C"/>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Gill Sans"/>
                    <a:ea typeface="Gill Sans"/>
                    <a:cs typeface="Gill Sans"/>
                    <a:sym typeface="Gill Sans"/>
                  </a:rPr>
                  <a:t>Correlator 1</a:t>
                </a:r>
                <a:endParaRPr sz="1800">
                  <a:solidFill>
                    <a:srgbClr val="FFFFFF"/>
                  </a:solidFill>
                  <a:latin typeface="Gill Sans"/>
                  <a:ea typeface="Gill Sans"/>
                  <a:cs typeface="Gill Sans"/>
                  <a:sym typeface="Gill Sans"/>
                </a:endParaRPr>
              </a:p>
            </p:txBody>
          </p:sp>
          <p:sp>
            <p:nvSpPr>
              <p:cNvPr id="287" name="Google Shape;287;p6"/>
              <p:cNvSpPr/>
              <p:nvPr/>
            </p:nvSpPr>
            <p:spPr>
              <a:xfrm>
                <a:off x="1485244" y="3139899"/>
                <a:ext cx="1872208" cy="473869"/>
              </a:xfrm>
              <a:prstGeom prst="rect">
                <a:avLst/>
              </a:prstGeom>
              <a:gradFill>
                <a:gsLst>
                  <a:gs pos="0">
                    <a:srgbClr val="956A5C"/>
                  </a:gs>
                  <a:gs pos="30000">
                    <a:srgbClr val="B27B68"/>
                  </a:gs>
                  <a:gs pos="45000">
                    <a:srgbClr val="BE806B"/>
                  </a:gs>
                  <a:gs pos="55000">
                    <a:srgbClr val="BE806B"/>
                  </a:gs>
                  <a:gs pos="73000">
                    <a:srgbClr val="B27B68"/>
                  </a:gs>
                  <a:gs pos="100000">
                    <a:srgbClr val="956A5C"/>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Gill Sans"/>
                    <a:ea typeface="Gill Sans"/>
                    <a:cs typeface="Gill Sans"/>
                    <a:sym typeface="Gill Sans"/>
                  </a:rPr>
                  <a:t>Correlator 2</a:t>
                </a:r>
                <a:endParaRPr sz="1800">
                  <a:solidFill>
                    <a:srgbClr val="FFFFFF"/>
                  </a:solidFill>
                  <a:latin typeface="Gill Sans"/>
                  <a:ea typeface="Gill Sans"/>
                  <a:cs typeface="Gill Sans"/>
                  <a:sym typeface="Gill Sans"/>
                </a:endParaRPr>
              </a:p>
            </p:txBody>
          </p:sp>
          <p:sp>
            <p:nvSpPr>
              <p:cNvPr id="288" name="Google Shape;288;p6"/>
              <p:cNvSpPr/>
              <p:nvPr/>
            </p:nvSpPr>
            <p:spPr>
              <a:xfrm>
                <a:off x="1485244" y="4597588"/>
                <a:ext cx="1872208" cy="473869"/>
              </a:xfrm>
              <a:prstGeom prst="rect">
                <a:avLst/>
              </a:prstGeom>
              <a:gradFill>
                <a:gsLst>
                  <a:gs pos="0">
                    <a:srgbClr val="956A5C"/>
                  </a:gs>
                  <a:gs pos="30000">
                    <a:srgbClr val="B27B68"/>
                  </a:gs>
                  <a:gs pos="45000">
                    <a:srgbClr val="BE806B"/>
                  </a:gs>
                  <a:gs pos="55000">
                    <a:srgbClr val="BE806B"/>
                  </a:gs>
                  <a:gs pos="73000">
                    <a:srgbClr val="B27B68"/>
                  </a:gs>
                  <a:gs pos="100000">
                    <a:srgbClr val="956A5C"/>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Gill Sans"/>
                    <a:ea typeface="Gill Sans"/>
                    <a:cs typeface="Gill Sans"/>
                    <a:sym typeface="Gill Sans"/>
                  </a:rPr>
                  <a:t>Correlator M</a:t>
                </a:r>
                <a:endParaRPr sz="1800">
                  <a:solidFill>
                    <a:srgbClr val="FFFFFF"/>
                  </a:solidFill>
                  <a:latin typeface="Gill Sans"/>
                  <a:ea typeface="Gill Sans"/>
                  <a:cs typeface="Gill Sans"/>
                  <a:sym typeface="Gill Sans"/>
                </a:endParaRPr>
              </a:p>
            </p:txBody>
          </p:sp>
          <p:sp>
            <p:nvSpPr>
              <p:cNvPr id="289" name="Google Shape;289;p6"/>
              <p:cNvSpPr/>
              <p:nvPr/>
            </p:nvSpPr>
            <p:spPr>
              <a:xfrm>
                <a:off x="4238241" y="2289020"/>
                <a:ext cx="576064" cy="576064"/>
              </a:xfrm>
              <a:prstGeom prst="ellipse">
                <a:avLst/>
              </a:prstGeom>
              <a:gradFill>
                <a:gsLst>
                  <a:gs pos="0">
                    <a:srgbClr val="AAB062"/>
                  </a:gs>
                  <a:gs pos="30000">
                    <a:srgbClr val="CBD36F"/>
                  </a:gs>
                  <a:gs pos="45000">
                    <a:srgbClr val="D9E271"/>
                  </a:gs>
                  <a:gs pos="55000">
                    <a:srgbClr val="D9E271"/>
                  </a:gs>
                  <a:gs pos="73000">
                    <a:srgbClr val="CBD36F"/>
                  </a:gs>
                  <a:gs pos="100000">
                    <a:srgbClr val="A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290" name="Google Shape;290;p6"/>
              <p:cNvSpPr/>
              <p:nvPr/>
            </p:nvSpPr>
            <p:spPr>
              <a:xfrm>
                <a:off x="4238241" y="3059188"/>
                <a:ext cx="576064" cy="576064"/>
              </a:xfrm>
              <a:prstGeom prst="ellipse">
                <a:avLst/>
              </a:prstGeom>
              <a:gradFill>
                <a:gsLst>
                  <a:gs pos="0">
                    <a:srgbClr val="AAB062"/>
                  </a:gs>
                  <a:gs pos="30000">
                    <a:srgbClr val="CBD36F"/>
                  </a:gs>
                  <a:gs pos="45000">
                    <a:srgbClr val="D9E271"/>
                  </a:gs>
                  <a:gs pos="55000">
                    <a:srgbClr val="D9E271"/>
                  </a:gs>
                  <a:gs pos="73000">
                    <a:srgbClr val="CBD36F"/>
                  </a:gs>
                  <a:gs pos="100000">
                    <a:srgbClr val="A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291" name="Google Shape;291;p6"/>
              <p:cNvSpPr/>
              <p:nvPr/>
            </p:nvSpPr>
            <p:spPr>
              <a:xfrm>
                <a:off x="4188121" y="4527551"/>
                <a:ext cx="576064" cy="576064"/>
              </a:xfrm>
              <a:prstGeom prst="ellipse">
                <a:avLst/>
              </a:prstGeom>
              <a:gradFill>
                <a:gsLst>
                  <a:gs pos="0">
                    <a:srgbClr val="AAB062"/>
                  </a:gs>
                  <a:gs pos="30000">
                    <a:srgbClr val="CBD36F"/>
                  </a:gs>
                  <a:gs pos="45000">
                    <a:srgbClr val="D9E271"/>
                  </a:gs>
                  <a:gs pos="55000">
                    <a:srgbClr val="D9E271"/>
                  </a:gs>
                  <a:gs pos="73000">
                    <a:srgbClr val="CBD36F"/>
                  </a:gs>
                  <a:gs pos="100000">
                    <a:srgbClr val="A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292" name="Google Shape;292;p6"/>
              <p:cNvSpPr/>
              <p:nvPr/>
            </p:nvSpPr>
            <p:spPr>
              <a:xfrm>
                <a:off x="5683573" y="3054890"/>
                <a:ext cx="576064" cy="590134"/>
              </a:xfrm>
              <a:prstGeom prst="ellipse">
                <a:avLst/>
              </a:prstGeom>
              <a:gradFill>
                <a:gsLst>
                  <a:gs pos="0">
                    <a:srgbClr val="CAB062"/>
                  </a:gs>
                  <a:gs pos="30000">
                    <a:srgbClr val="F4D26D"/>
                  </a:gs>
                  <a:gs pos="45000">
                    <a:srgbClr val="FFDF6E"/>
                  </a:gs>
                  <a:gs pos="55000">
                    <a:srgbClr val="FFDF6E"/>
                  </a:gs>
                  <a:gs pos="73000">
                    <a:srgbClr val="F4D26D"/>
                  </a:gs>
                  <a:gs pos="100000">
                    <a:srgbClr val="C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aseline="-25000" lang="en-US" sz="3200">
                    <a:solidFill>
                      <a:srgbClr val="000000"/>
                    </a:solidFill>
                    <a:latin typeface="Arial"/>
                    <a:ea typeface="Arial"/>
                    <a:cs typeface="Arial"/>
                    <a:sym typeface="Arial"/>
                  </a:rPr>
                  <a:t>∑</a:t>
                </a:r>
                <a:endParaRPr baseline="-25000" sz="3200">
                  <a:solidFill>
                    <a:srgbClr val="000000"/>
                  </a:solidFill>
                  <a:latin typeface="Gill Sans"/>
                  <a:ea typeface="Gill Sans"/>
                  <a:cs typeface="Gill Sans"/>
                  <a:sym typeface="Gill Sans"/>
                </a:endParaRPr>
              </a:p>
            </p:txBody>
          </p:sp>
          <p:cxnSp>
            <p:nvCxnSpPr>
              <p:cNvPr id="293" name="Google Shape;293;p6"/>
              <p:cNvCxnSpPr>
                <a:stCxn id="286" idx="3"/>
              </p:cNvCxnSpPr>
              <p:nvPr/>
            </p:nvCxnSpPr>
            <p:spPr>
              <a:xfrm>
                <a:off x="3357452" y="2628149"/>
                <a:ext cx="880800" cy="0"/>
              </a:xfrm>
              <a:prstGeom prst="straightConnector1">
                <a:avLst/>
              </a:prstGeom>
              <a:noFill/>
              <a:ln cap="flat" cmpd="sng" w="19050">
                <a:solidFill>
                  <a:schemeClr val="dk1"/>
                </a:solidFill>
                <a:prstDash val="solid"/>
                <a:round/>
                <a:headEnd len="sm" w="sm" type="none"/>
                <a:tailEnd len="med" w="med" type="triangle"/>
              </a:ln>
            </p:spPr>
          </p:cxnSp>
          <p:cxnSp>
            <p:nvCxnSpPr>
              <p:cNvPr id="294" name="Google Shape;294;p6"/>
              <p:cNvCxnSpPr/>
              <p:nvPr/>
            </p:nvCxnSpPr>
            <p:spPr>
              <a:xfrm flipH="1" rot="10800000">
                <a:off x="3347864" y="3356992"/>
                <a:ext cx="880789" cy="1"/>
              </a:xfrm>
              <a:prstGeom prst="straightConnector1">
                <a:avLst/>
              </a:prstGeom>
              <a:noFill/>
              <a:ln cap="flat" cmpd="sng" w="19050">
                <a:solidFill>
                  <a:schemeClr val="dk1"/>
                </a:solidFill>
                <a:prstDash val="solid"/>
                <a:round/>
                <a:headEnd len="sm" w="sm" type="none"/>
                <a:tailEnd len="med" w="med" type="triangle"/>
              </a:ln>
            </p:spPr>
          </p:cxnSp>
          <p:cxnSp>
            <p:nvCxnSpPr>
              <p:cNvPr id="295" name="Google Shape;295;p6"/>
              <p:cNvCxnSpPr/>
              <p:nvPr/>
            </p:nvCxnSpPr>
            <p:spPr>
              <a:xfrm flipH="1" rot="10800000">
                <a:off x="3307332" y="4838788"/>
                <a:ext cx="880789" cy="1"/>
              </a:xfrm>
              <a:prstGeom prst="straightConnector1">
                <a:avLst/>
              </a:prstGeom>
              <a:noFill/>
              <a:ln cap="flat" cmpd="sng" w="19050">
                <a:solidFill>
                  <a:schemeClr val="dk1"/>
                </a:solidFill>
                <a:prstDash val="solid"/>
                <a:round/>
                <a:headEnd len="sm" w="sm" type="none"/>
                <a:tailEnd len="med" w="med" type="triangle"/>
              </a:ln>
            </p:spPr>
          </p:cxnSp>
          <p:cxnSp>
            <p:nvCxnSpPr>
              <p:cNvPr id="296" name="Google Shape;296;p6"/>
              <p:cNvCxnSpPr/>
              <p:nvPr/>
            </p:nvCxnSpPr>
            <p:spPr>
              <a:xfrm flipH="1" rot="10800000">
                <a:off x="4807998" y="3327294"/>
                <a:ext cx="880789" cy="1"/>
              </a:xfrm>
              <a:prstGeom prst="straightConnector1">
                <a:avLst/>
              </a:prstGeom>
              <a:noFill/>
              <a:ln cap="flat" cmpd="sng" w="19050">
                <a:solidFill>
                  <a:schemeClr val="dk1"/>
                </a:solidFill>
                <a:prstDash val="solid"/>
                <a:round/>
                <a:headEnd len="sm" w="sm" type="none"/>
                <a:tailEnd len="med" w="med" type="triangle"/>
              </a:ln>
            </p:spPr>
          </p:cxnSp>
          <p:cxnSp>
            <p:nvCxnSpPr>
              <p:cNvPr id="297" name="Google Shape;297;p6"/>
              <p:cNvCxnSpPr>
                <a:stCxn id="289" idx="6"/>
                <a:endCxn id="292" idx="0"/>
              </p:cNvCxnSpPr>
              <p:nvPr/>
            </p:nvCxnSpPr>
            <p:spPr>
              <a:xfrm>
                <a:off x="4814305" y="2577052"/>
                <a:ext cx="1157400" cy="477900"/>
              </a:xfrm>
              <a:prstGeom prst="bentConnector2">
                <a:avLst/>
              </a:prstGeom>
              <a:noFill/>
              <a:ln cap="flat" cmpd="sng" w="19050">
                <a:solidFill>
                  <a:schemeClr val="dk1"/>
                </a:solidFill>
                <a:prstDash val="solid"/>
                <a:round/>
                <a:headEnd len="sm" w="sm" type="none"/>
                <a:tailEnd len="med" w="med" type="triangle"/>
              </a:ln>
            </p:spPr>
          </p:cxnSp>
          <p:cxnSp>
            <p:nvCxnSpPr>
              <p:cNvPr id="298" name="Google Shape;298;p6"/>
              <p:cNvCxnSpPr>
                <a:stCxn id="291" idx="6"/>
                <a:endCxn id="292" idx="4"/>
              </p:cNvCxnSpPr>
              <p:nvPr/>
            </p:nvCxnSpPr>
            <p:spPr>
              <a:xfrm flipH="1" rot="10800000">
                <a:off x="4764185" y="3644983"/>
                <a:ext cx="1207500" cy="1170600"/>
              </a:xfrm>
              <a:prstGeom prst="bentConnector2">
                <a:avLst/>
              </a:prstGeom>
              <a:noFill/>
              <a:ln cap="flat" cmpd="sng" w="19050">
                <a:solidFill>
                  <a:schemeClr val="dk1"/>
                </a:solidFill>
                <a:prstDash val="solid"/>
                <a:round/>
                <a:headEnd len="sm" w="sm" type="none"/>
                <a:tailEnd len="med" w="med" type="triangle"/>
              </a:ln>
            </p:spPr>
          </p:cxnSp>
          <p:sp>
            <p:nvSpPr>
              <p:cNvPr id="299" name="Google Shape;299;p6"/>
              <p:cNvSpPr/>
              <p:nvPr/>
            </p:nvSpPr>
            <p:spPr>
              <a:xfrm>
                <a:off x="6642021" y="2827045"/>
                <a:ext cx="748899" cy="9906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cxnSp>
            <p:nvCxnSpPr>
              <p:cNvPr id="300" name="Google Shape;300;p6"/>
              <p:cNvCxnSpPr/>
              <p:nvPr/>
            </p:nvCxnSpPr>
            <p:spPr>
              <a:xfrm>
                <a:off x="6245650" y="3369140"/>
                <a:ext cx="396372" cy="0"/>
              </a:xfrm>
              <a:prstGeom prst="straightConnector1">
                <a:avLst/>
              </a:prstGeom>
              <a:noFill/>
              <a:ln cap="flat" cmpd="sng" w="19050">
                <a:solidFill>
                  <a:schemeClr val="dk1"/>
                </a:solidFill>
                <a:prstDash val="solid"/>
                <a:round/>
                <a:headEnd len="sm" w="sm" type="none"/>
                <a:tailEnd len="med" w="med" type="triangle"/>
              </a:ln>
            </p:spPr>
          </p:cxnSp>
          <p:sp>
            <p:nvSpPr>
              <p:cNvPr id="301" name="Google Shape;301;p6"/>
              <p:cNvSpPr/>
              <p:nvPr/>
            </p:nvSpPr>
            <p:spPr>
              <a:xfrm>
                <a:off x="7773306" y="3054890"/>
                <a:ext cx="708536" cy="544808"/>
              </a:xfrm>
              <a:prstGeom prst="rect">
                <a:avLst/>
              </a:prstGeom>
              <a:gradFill>
                <a:gsLst>
                  <a:gs pos="0">
                    <a:srgbClr val="AAB062"/>
                  </a:gs>
                  <a:gs pos="30000">
                    <a:srgbClr val="CBD36F"/>
                  </a:gs>
                  <a:gs pos="45000">
                    <a:srgbClr val="D9E271"/>
                  </a:gs>
                  <a:gs pos="55000">
                    <a:srgbClr val="D9E271"/>
                  </a:gs>
                  <a:gs pos="73000">
                    <a:srgbClr val="CBD36F"/>
                  </a:gs>
                  <a:gs pos="100000">
                    <a:srgbClr val="AAB062"/>
                  </a:gs>
                </a:gsLst>
                <a:lin ang="950000" scaled="0"/>
              </a:gradFill>
              <a:ln>
                <a:noFill/>
              </a:ln>
              <a:effectLst>
                <a:outerShdw blurRad="50800" rotWithShape="0" dir="5400000" dist="254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a:t>
                </a:r>
                <a:endParaRPr sz="1800">
                  <a:solidFill>
                    <a:srgbClr val="000000"/>
                  </a:solidFill>
                  <a:latin typeface="Gill Sans"/>
                  <a:ea typeface="Gill Sans"/>
                  <a:cs typeface="Gill Sans"/>
                  <a:sym typeface="Gill Sans"/>
                </a:endParaRPr>
              </a:p>
            </p:txBody>
          </p:sp>
          <p:cxnSp>
            <p:nvCxnSpPr>
              <p:cNvPr id="302" name="Google Shape;302;p6"/>
              <p:cNvCxnSpPr>
                <a:stCxn id="299" idx="3"/>
              </p:cNvCxnSpPr>
              <p:nvPr/>
            </p:nvCxnSpPr>
            <p:spPr>
              <a:xfrm>
                <a:off x="7390920" y="3322345"/>
                <a:ext cx="394500" cy="4800"/>
              </a:xfrm>
              <a:prstGeom prst="straightConnector1">
                <a:avLst/>
              </a:prstGeom>
              <a:noFill/>
              <a:ln cap="flat" cmpd="sng" w="19050">
                <a:solidFill>
                  <a:schemeClr val="dk1"/>
                </a:solidFill>
                <a:prstDash val="solid"/>
                <a:round/>
                <a:headEnd len="sm" w="sm" type="none"/>
                <a:tailEnd len="med" w="med" type="triangle"/>
              </a:ln>
            </p:spPr>
          </p:cxnSp>
          <p:cxnSp>
            <p:nvCxnSpPr>
              <p:cNvPr id="303" name="Google Shape;303;p6"/>
              <p:cNvCxnSpPr/>
              <p:nvPr/>
            </p:nvCxnSpPr>
            <p:spPr>
              <a:xfrm flipH="1" rot="10800000">
                <a:off x="327944" y="2628148"/>
                <a:ext cx="1157300" cy="748685"/>
              </a:xfrm>
              <a:prstGeom prst="bentConnector3">
                <a:avLst>
                  <a:gd fmla="val 50000" name="adj1"/>
                </a:avLst>
              </a:prstGeom>
              <a:noFill/>
              <a:ln cap="flat" cmpd="sng" w="19050">
                <a:solidFill>
                  <a:schemeClr val="dk1"/>
                </a:solidFill>
                <a:prstDash val="solid"/>
                <a:round/>
                <a:headEnd len="sm" w="sm" type="none"/>
                <a:tailEnd len="med" w="med" type="triangle"/>
              </a:ln>
            </p:spPr>
          </p:cxnSp>
          <p:cxnSp>
            <p:nvCxnSpPr>
              <p:cNvPr id="304" name="Google Shape;304;p6"/>
              <p:cNvCxnSpPr>
                <a:endCxn id="288" idx="1"/>
              </p:cNvCxnSpPr>
              <p:nvPr/>
            </p:nvCxnSpPr>
            <p:spPr>
              <a:xfrm flipH="1" rot="-5400000">
                <a:off x="446194" y="3795473"/>
                <a:ext cx="1507200" cy="570900"/>
              </a:xfrm>
              <a:prstGeom prst="bentConnector2">
                <a:avLst/>
              </a:prstGeom>
              <a:noFill/>
              <a:ln cap="flat" cmpd="sng" w="19050">
                <a:solidFill>
                  <a:schemeClr val="dk1"/>
                </a:solidFill>
                <a:prstDash val="solid"/>
                <a:round/>
                <a:headEnd len="sm" w="sm" type="none"/>
                <a:tailEnd len="med" w="med" type="triangle"/>
              </a:ln>
            </p:spPr>
          </p:cxnSp>
          <p:cxnSp>
            <p:nvCxnSpPr>
              <p:cNvPr id="305" name="Google Shape;305;p6"/>
              <p:cNvCxnSpPr/>
              <p:nvPr/>
            </p:nvCxnSpPr>
            <p:spPr>
              <a:xfrm>
                <a:off x="914401" y="3376833"/>
                <a:ext cx="570843" cy="0"/>
              </a:xfrm>
              <a:prstGeom prst="straightConnector1">
                <a:avLst/>
              </a:prstGeom>
              <a:noFill/>
              <a:ln cap="flat" cmpd="sng" w="19050">
                <a:solidFill>
                  <a:schemeClr val="dk1"/>
                </a:solidFill>
                <a:prstDash val="solid"/>
                <a:round/>
                <a:headEnd len="sm" w="sm" type="none"/>
                <a:tailEnd len="med" w="med" type="triangle"/>
              </a:ln>
            </p:spPr>
          </p:cxnSp>
          <p:cxnSp>
            <p:nvCxnSpPr>
              <p:cNvPr id="306" name="Google Shape;306;p6"/>
              <p:cNvCxnSpPr/>
              <p:nvPr/>
            </p:nvCxnSpPr>
            <p:spPr>
              <a:xfrm>
                <a:off x="327944" y="3376833"/>
                <a:ext cx="586457" cy="0"/>
              </a:xfrm>
              <a:prstGeom prst="straightConnector1">
                <a:avLst/>
              </a:prstGeom>
              <a:noFill/>
              <a:ln cap="flat" cmpd="sng" w="19050">
                <a:solidFill>
                  <a:schemeClr val="dk1"/>
                </a:solidFill>
                <a:prstDash val="solid"/>
                <a:round/>
                <a:headEnd len="sm" w="sm" type="none"/>
                <a:tailEnd len="med" w="med" type="triangle"/>
              </a:ln>
            </p:spPr>
          </p:cxnSp>
          <p:cxnSp>
            <p:nvCxnSpPr>
              <p:cNvPr id="307" name="Google Shape;307;p6"/>
              <p:cNvCxnSpPr/>
              <p:nvPr/>
            </p:nvCxnSpPr>
            <p:spPr>
              <a:xfrm flipH="1" rot="10800000">
                <a:off x="4188121" y="2244031"/>
                <a:ext cx="698192" cy="630072"/>
              </a:xfrm>
              <a:prstGeom prst="straightConnector1">
                <a:avLst/>
              </a:prstGeom>
              <a:noFill/>
              <a:ln cap="flat" cmpd="sng" w="19050">
                <a:solidFill>
                  <a:schemeClr val="dk1"/>
                </a:solidFill>
                <a:prstDash val="solid"/>
                <a:round/>
                <a:headEnd len="sm" w="sm" type="none"/>
                <a:tailEnd len="med" w="med" type="triangle"/>
              </a:ln>
            </p:spPr>
          </p:cxnSp>
          <p:cxnSp>
            <p:nvCxnSpPr>
              <p:cNvPr id="308" name="Google Shape;308;p6"/>
              <p:cNvCxnSpPr/>
              <p:nvPr/>
            </p:nvCxnSpPr>
            <p:spPr>
              <a:xfrm flipH="1" rot="10800000">
                <a:off x="4174024" y="3019293"/>
                <a:ext cx="698192" cy="630072"/>
              </a:xfrm>
              <a:prstGeom prst="straightConnector1">
                <a:avLst/>
              </a:prstGeom>
              <a:noFill/>
              <a:ln cap="flat" cmpd="sng" w="19050">
                <a:solidFill>
                  <a:schemeClr val="dk1"/>
                </a:solidFill>
                <a:prstDash val="solid"/>
                <a:round/>
                <a:headEnd len="sm" w="sm" type="none"/>
                <a:tailEnd len="med" w="med" type="triangle"/>
              </a:ln>
            </p:spPr>
          </p:cxnSp>
          <p:cxnSp>
            <p:nvCxnSpPr>
              <p:cNvPr id="309" name="Google Shape;309;p6"/>
              <p:cNvCxnSpPr/>
              <p:nvPr/>
            </p:nvCxnSpPr>
            <p:spPr>
              <a:xfrm flipH="1" rot="10800000">
                <a:off x="4210009" y="4503240"/>
                <a:ext cx="698192" cy="630072"/>
              </a:xfrm>
              <a:prstGeom prst="straightConnector1">
                <a:avLst/>
              </a:prstGeom>
              <a:noFill/>
              <a:ln cap="flat" cmpd="sng" w="19050">
                <a:solidFill>
                  <a:schemeClr val="dk1"/>
                </a:solidFill>
                <a:prstDash val="solid"/>
                <a:round/>
                <a:headEnd len="sm" w="sm" type="none"/>
                <a:tailEnd len="med" w="med" type="triangle"/>
              </a:ln>
            </p:spPr>
          </p:cxnSp>
          <p:sp>
            <p:nvSpPr>
              <p:cNvPr id="310" name="Google Shape;310;p6"/>
              <p:cNvSpPr txBox="1"/>
              <p:nvPr/>
            </p:nvSpPr>
            <p:spPr>
              <a:xfrm>
                <a:off x="1098895" y="2956766"/>
                <a:ext cx="914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p:txBody>
          </p:sp>
          <p:sp>
            <p:nvSpPr>
              <p:cNvPr id="311" name="Google Shape;311;p6"/>
              <p:cNvSpPr txBox="1"/>
              <p:nvPr/>
            </p:nvSpPr>
            <p:spPr>
              <a:xfrm>
                <a:off x="3479026" y="2209402"/>
                <a:ext cx="537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r>
                  <a:rPr b="1" baseline="-25000" lang="en-US" sz="1800">
                    <a:solidFill>
                      <a:srgbClr val="000000"/>
                    </a:solidFill>
                    <a:latin typeface="Verdana"/>
                    <a:ea typeface="Verdana"/>
                    <a:cs typeface="Verdana"/>
                    <a:sym typeface="Verdana"/>
                  </a:rPr>
                  <a:t>1</a:t>
                </a:r>
                <a:endParaRPr b="1" baseline="-25000" sz="1800">
                  <a:solidFill>
                    <a:srgbClr val="000000"/>
                  </a:solidFill>
                  <a:latin typeface="Verdana"/>
                  <a:ea typeface="Verdana"/>
                  <a:cs typeface="Verdana"/>
                  <a:sym typeface="Verdana"/>
                </a:endParaRPr>
              </a:p>
            </p:txBody>
          </p:sp>
          <p:sp>
            <p:nvSpPr>
              <p:cNvPr id="312" name="Google Shape;312;p6"/>
              <p:cNvSpPr txBox="1"/>
              <p:nvPr/>
            </p:nvSpPr>
            <p:spPr>
              <a:xfrm>
                <a:off x="3459967" y="2969596"/>
                <a:ext cx="537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r>
                  <a:rPr b="1" baseline="-25000" lang="en-US" sz="1800">
                    <a:solidFill>
                      <a:srgbClr val="000000"/>
                    </a:solidFill>
                    <a:latin typeface="Verdana"/>
                    <a:ea typeface="Verdana"/>
                    <a:cs typeface="Verdana"/>
                    <a:sym typeface="Verdana"/>
                  </a:rPr>
                  <a:t>2</a:t>
                </a:r>
                <a:endParaRPr b="1" baseline="-25000" sz="1800">
                  <a:solidFill>
                    <a:srgbClr val="000000"/>
                  </a:solidFill>
                  <a:latin typeface="Verdana"/>
                  <a:ea typeface="Verdana"/>
                  <a:cs typeface="Verdana"/>
                  <a:sym typeface="Verdana"/>
                </a:endParaRPr>
              </a:p>
            </p:txBody>
          </p:sp>
          <p:sp>
            <p:nvSpPr>
              <p:cNvPr id="313" name="Google Shape;313;p6"/>
              <p:cNvSpPr txBox="1"/>
              <p:nvPr/>
            </p:nvSpPr>
            <p:spPr>
              <a:xfrm>
                <a:off x="3459967" y="4421454"/>
                <a:ext cx="641417"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r>
                  <a:rPr b="1" baseline="-25000" lang="en-US" sz="1800">
                    <a:solidFill>
                      <a:srgbClr val="000000"/>
                    </a:solidFill>
                    <a:latin typeface="Verdana"/>
                    <a:ea typeface="Verdana"/>
                    <a:cs typeface="Verdana"/>
                    <a:sym typeface="Verdana"/>
                  </a:rPr>
                  <a:t>M</a:t>
                </a:r>
                <a:endParaRPr b="1" baseline="-25000" sz="1800">
                  <a:solidFill>
                    <a:srgbClr val="000000"/>
                  </a:solidFill>
                  <a:latin typeface="Verdana"/>
                  <a:ea typeface="Verdana"/>
                  <a:cs typeface="Verdana"/>
                  <a:sym typeface="Verdana"/>
                </a:endParaRPr>
              </a:p>
            </p:txBody>
          </p:sp>
          <p:sp>
            <p:nvSpPr>
              <p:cNvPr id="314" name="Google Shape;314;p6"/>
              <p:cNvSpPr txBox="1"/>
              <p:nvPr/>
            </p:nvSpPr>
            <p:spPr>
              <a:xfrm>
                <a:off x="4764185" y="1849411"/>
                <a:ext cx="537865" cy="556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rgbClr val="000000"/>
                    </a:solidFill>
                    <a:latin typeface="Calibri"/>
                    <a:ea typeface="Calibri"/>
                    <a:cs typeface="Calibri"/>
                    <a:sym typeface="Calibri"/>
                  </a:rPr>
                  <a:t>α</a:t>
                </a:r>
                <a:r>
                  <a:rPr baseline="-25000" lang="en-US" sz="2600">
                    <a:solidFill>
                      <a:srgbClr val="000000"/>
                    </a:solidFill>
                    <a:latin typeface="Calibri"/>
                    <a:ea typeface="Calibri"/>
                    <a:cs typeface="Calibri"/>
                    <a:sym typeface="Calibri"/>
                  </a:rPr>
                  <a:t>1</a:t>
                </a:r>
                <a:endParaRPr baseline="-25000" sz="1800">
                  <a:solidFill>
                    <a:srgbClr val="000000"/>
                  </a:solidFill>
                  <a:latin typeface="Verdana"/>
                  <a:ea typeface="Verdana"/>
                  <a:cs typeface="Verdana"/>
                  <a:sym typeface="Verdana"/>
                </a:endParaRPr>
              </a:p>
            </p:txBody>
          </p:sp>
          <p:sp>
            <p:nvSpPr>
              <p:cNvPr id="315" name="Google Shape;315;p6"/>
              <p:cNvSpPr txBox="1"/>
              <p:nvPr/>
            </p:nvSpPr>
            <p:spPr>
              <a:xfrm>
                <a:off x="4780488" y="2647456"/>
                <a:ext cx="537865" cy="556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rgbClr val="000000"/>
                    </a:solidFill>
                    <a:latin typeface="Calibri"/>
                    <a:ea typeface="Calibri"/>
                    <a:cs typeface="Calibri"/>
                    <a:sym typeface="Calibri"/>
                  </a:rPr>
                  <a:t>α</a:t>
                </a:r>
                <a:r>
                  <a:rPr baseline="-25000" lang="en-US" sz="2600">
                    <a:solidFill>
                      <a:srgbClr val="000000"/>
                    </a:solidFill>
                    <a:latin typeface="Calibri"/>
                    <a:ea typeface="Calibri"/>
                    <a:cs typeface="Calibri"/>
                    <a:sym typeface="Calibri"/>
                  </a:rPr>
                  <a:t>2</a:t>
                </a:r>
                <a:endParaRPr baseline="-25000" sz="1800">
                  <a:solidFill>
                    <a:srgbClr val="000000"/>
                  </a:solidFill>
                  <a:latin typeface="Verdana"/>
                  <a:ea typeface="Verdana"/>
                  <a:cs typeface="Verdana"/>
                  <a:sym typeface="Verdana"/>
                </a:endParaRPr>
              </a:p>
            </p:txBody>
          </p:sp>
          <p:sp>
            <p:nvSpPr>
              <p:cNvPr id="316" name="Google Shape;316;p6"/>
              <p:cNvSpPr txBox="1"/>
              <p:nvPr/>
            </p:nvSpPr>
            <p:spPr>
              <a:xfrm>
                <a:off x="4780488" y="4115909"/>
                <a:ext cx="645666" cy="556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rgbClr val="000000"/>
                    </a:solidFill>
                    <a:latin typeface="Calibri"/>
                    <a:ea typeface="Calibri"/>
                    <a:cs typeface="Calibri"/>
                    <a:sym typeface="Calibri"/>
                  </a:rPr>
                  <a:t>α</a:t>
                </a:r>
                <a:r>
                  <a:rPr baseline="-25000" lang="en-US" sz="2600">
                    <a:solidFill>
                      <a:srgbClr val="000000"/>
                    </a:solidFill>
                    <a:latin typeface="Calibri"/>
                    <a:ea typeface="Calibri"/>
                    <a:cs typeface="Calibri"/>
                    <a:sym typeface="Calibri"/>
                  </a:rPr>
                  <a:t>M</a:t>
                </a:r>
                <a:endParaRPr baseline="-25000" sz="1800">
                  <a:solidFill>
                    <a:srgbClr val="000000"/>
                  </a:solidFill>
                  <a:latin typeface="Verdana"/>
                  <a:ea typeface="Verdana"/>
                  <a:cs typeface="Verdana"/>
                  <a:sym typeface="Verdana"/>
                </a:endParaRPr>
              </a:p>
            </p:txBody>
          </p:sp>
          <p:sp>
            <p:nvSpPr>
              <p:cNvPr id="317" name="Google Shape;317;p6"/>
              <p:cNvSpPr txBox="1"/>
              <p:nvPr/>
            </p:nvSpPr>
            <p:spPr>
              <a:xfrm>
                <a:off x="8323560" y="2917966"/>
                <a:ext cx="1081335" cy="417452"/>
              </a:xfrm>
              <a:prstGeom prst="rect">
                <a:avLst/>
              </a:prstGeom>
              <a:blipFill rotWithShape="1">
                <a:blip r:embed="rId4">
                  <a:alphaModFix/>
                </a:blip>
                <a:stretch>
                  <a:fillRect b="-1666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318" name="Google Shape;318;p6"/>
              <p:cNvSpPr txBox="1"/>
              <p:nvPr/>
            </p:nvSpPr>
            <p:spPr>
              <a:xfrm>
                <a:off x="6158096" y="2788690"/>
                <a:ext cx="537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endParaRPr b="1" sz="1800">
                  <a:solidFill>
                    <a:srgbClr val="000000"/>
                  </a:solidFill>
                  <a:latin typeface="Verdana"/>
                  <a:ea typeface="Verdana"/>
                  <a:cs typeface="Verdana"/>
                  <a:sym typeface="Verdana"/>
                </a:endParaRPr>
              </a:p>
            </p:txBody>
          </p:sp>
          <p:sp>
            <p:nvSpPr>
              <p:cNvPr id="319" name="Google Shape;319;p6"/>
              <p:cNvSpPr txBox="1"/>
              <p:nvPr/>
            </p:nvSpPr>
            <p:spPr>
              <a:xfrm>
                <a:off x="7390920" y="2784930"/>
                <a:ext cx="537400" cy="41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Verdana"/>
                    <a:ea typeface="Verdana"/>
                    <a:cs typeface="Verdana"/>
                    <a:sym typeface="Verdana"/>
                  </a:rPr>
                  <a:t>Z’</a:t>
                </a:r>
                <a:endParaRPr b="1" sz="1800">
                  <a:solidFill>
                    <a:srgbClr val="000000"/>
                  </a:solidFill>
                  <a:latin typeface="Verdana"/>
                  <a:ea typeface="Verdana"/>
                  <a:cs typeface="Verdana"/>
                  <a:sym typeface="Verdana"/>
                </a:endParaRPr>
              </a:p>
            </p:txBody>
          </p:sp>
          <p:sp>
            <p:nvSpPr>
              <p:cNvPr id="320" name="Google Shape;320;p6"/>
              <p:cNvSpPr txBox="1"/>
              <p:nvPr/>
            </p:nvSpPr>
            <p:spPr>
              <a:xfrm>
                <a:off x="153649" y="2956766"/>
                <a:ext cx="682249" cy="417452"/>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321" name="Google Shape;321;p6"/>
              <p:cNvSpPr txBox="1"/>
              <p:nvPr/>
            </p:nvSpPr>
            <p:spPr>
              <a:xfrm>
                <a:off x="757007" y="2285779"/>
                <a:ext cx="887407" cy="347877"/>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322" name="Google Shape;322;p6"/>
              <p:cNvSpPr txBox="1"/>
              <p:nvPr/>
            </p:nvSpPr>
            <p:spPr>
              <a:xfrm>
                <a:off x="730896" y="3077189"/>
                <a:ext cx="887407" cy="347877"/>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323" name="Google Shape;323;p6"/>
              <p:cNvSpPr txBox="1"/>
              <p:nvPr/>
            </p:nvSpPr>
            <p:spPr>
              <a:xfrm>
                <a:off x="756119" y="4537430"/>
                <a:ext cx="887407" cy="347877"/>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324" name="Google Shape;324;p6"/>
              <p:cNvSpPr/>
              <p:nvPr/>
            </p:nvSpPr>
            <p:spPr>
              <a:xfrm>
                <a:off x="2399568" y="3772304"/>
                <a:ext cx="97652" cy="13419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Gill Sans"/>
                  <a:ea typeface="Gill Sans"/>
                  <a:cs typeface="Gill Sans"/>
                  <a:sym typeface="Gill Sans"/>
                </a:endParaRPr>
              </a:p>
            </p:txBody>
          </p:sp>
          <p:sp>
            <p:nvSpPr>
              <p:cNvPr id="325" name="Google Shape;325;p6"/>
              <p:cNvSpPr/>
              <p:nvPr/>
            </p:nvSpPr>
            <p:spPr>
              <a:xfrm>
                <a:off x="2401649" y="4068821"/>
                <a:ext cx="97652" cy="13419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Gill Sans"/>
                  <a:ea typeface="Gill Sans"/>
                  <a:cs typeface="Gill Sans"/>
                  <a:sym typeface="Gill Sans"/>
                </a:endParaRPr>
              </a:p>
            </p:txBody>
          </p:sp>
          <p:sp>
            <p:nvSpPr>
              <p:cNvPr id="326" name="Google Shape;326;p6"/>
              <p:cNvSpPr/>
              <p:nvPr/>
            </p:nvSpPr>
            <p:spPr>
              <a:xfrm>
                <a:off x="2401490" y="4383944"/>
                <a:ext cx="97652" cy="13419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Gill Sans"/>
                  <a:ea typeface="Gill Sans"/>
                  <a:cs typeface="Gill Sans"/>
                  <a:sym typeface="Gill Sans"/>
                </a:endParaRPr>
              </a:p>
            </p:txBody>
          </p:sp>
          <p:cxnSp>
            <p:nvCxnSpPr>
              <p:cNvPr id="327" name="Google Shape;327;p6"/>
              <p:cNvCxnSpPr/>
              <p:nvPr/>
            </p:nvCxnSpPr>
            <p:spPr>
              <a:xfrm flipH="1" rot="10800000">
                <a:off x="8481842" y="3284984"/>
                <a:ext cx="482646" cy="4949"/>
              </a:xfrm>
              <a:prstGeom prst="straightConnector1">
                <a:avLst/>
              </a:prstGeom>
              <a:noFill/>
              <a:ln cap="flat" cmpd="sng" w="19050">
                <a:solidFill>
                  <a:schemeClr val="dk1"/>
                </a:solidFill>
                <a:prstDash val="solid"/>
                <a:round/>
                <a:headEnd len="sm" w="sm" type="none"/>
                <a:tailEnd len="med" w="med" type="triangle"/>
              </a:ln>
            </p:spPr>
          </p:cxnSp>
        </p:grpSp>
        <p:sp>
          <p:nvSpPr>
            <p:cNvPr id="328" name="Google Shape;328;p6"/>
            <p:cNvSpPr txBox="1"/>
            <p:nvPr/>
          </p:nvSpPr>
          <p:spPr>
            <a:xfrm flipH="1">
              <a:off x="112639" y="2964113"/>
              <a:ext cx="1339274" cy="13025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Verdana"/>
                  <a:ea typeface="Verdana"/>
                  <a:cs typeface="Verdana"/>
                  <a:sym typeface="Verdana"/>
                </a:rPr>
                <a:t>IF or baseband CDMA signal with multipath</a:t>
              </a:r>
              <a:endParaRPr sz="1400">
                <a:solidFill>
                  <a:srgbClr val="000000"/>
                </a:solidFill>
                <a:latin typeface="Verdana"/>
                <a:ea typeface="Verdana"/>
                <a:cs typeface="Verdana"/>
                <a:sym typeface="Verdan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RAKE Receiver</a:t>
            </a:r>
            <a:endParaRPr/>
          </a:p>
        </p:txBody>
      </p:sp>
      <p:sp>
        <p:nvSpPr>
          <p:cNvPr id="335" name="Google Shape;335;p7"/>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lang="en-US" sz="1400">
                <a:solidFill>
                  <a:srgbClr val="464653"/>
                </a:solidFill>
                <a:latin typeface="Verdana"/>
                <a:ea typeface="Verdana"/>
                <a:cs typeface="Verdana"/>
                <a:sym typeface="Verdana"/>
              </a:rPr>
              <a:t>‹#›</a:t>
            </a:fld>
            <a:endParaRPr sz="1400">
              <a:solidFill>
                <a:srgbClr val="464653"/>
              </a:solidFill>
              <a:latin typeface="Verdana"/>
              <a:ea typeface="Verdana"/>
              <a:cs typeface="Verdana"/>
              <a:sym typeface="Verdana"/>
            </a:endParaRPr>
          </a:p>
        </p:txBody>
      </p:sp>
      <p:sp>
        <p:nvSpPr>
          <p:cNvPr id="336" name="Google Shape;336;p7"/>
          <p:cNvSpPr txBox="1"/>
          <p:nvPr>
            <p:ph idx="1" type="body"/>
          </p:nvPr>
        </p:nvSpPr>
        <p:spPr>
          <a:xfrm>
            <a:off x="1919536" y="1143001"/>
            <a:ext cx="8424936" cy="4937125"/>
          </a:xfrm>
          <a:prstGeom prst="rect">
            <a:avLst/>
          </a:prstGeom>
          <a:noFill/>
          <a:ln>
            <a:noFill/>
          </a:ln>
        </p:spPr>
        <p:txBody>
          <a:bodyPr anchorCtr="0" anchor="t" bIns="45700" lIns="91425" spcFirstLastPara="1" rIns="91425" wrap="square" tIns="45700">
            <a:noAutofit/>
          </a:bodyPr>
          <a:lstStyle/>
          <a:p>
            <a:pPr indent="-273049" lvl="1" marL="547688" rtl="0" algn="l">
              <a:spcBef>
                <a:spcPts val="0"/>
              </a:spcBef>
              <a:spcAft>
                <a:spcPts val="0"/>
              </a:spcAft>
              <a:buClr>
                <a:srgbClr val="0A2090"/>
              </a:buClr>
              <a:buSzPts val="1748"/>
              <a:buFont typeface="Noto Sans Symbols"/>
              <a:buChar char="❖"/>
            </a:pPr>
            <a:r>
              <a:rPr i="1" lang="en-US"/>
              <a:t>M </a:t>
            </a:r>
            <a:r>
              <a:rPr lang="en-US"/>
              <a:t>branches or “fingers” = # of correlation Rx’s</a:t>
            </a:r>
            <a:endParaRPr/>
          </a:p>
          <a:p>
            <a:pPr indent="-273049" lvl="1" marL="547688" rtl="0" algn="l">
              <a:spcBef>
                <a:spcPts val="500"/>
              </a:spcBef>
              <a:spcAft>
                <a:spcPts val="0"/>
              </a:spcAft>
              <a:buClr>
                <a:srgbClr val="0A2090"/>
              </a:buClr>
              <a:buSzPts val="1748"/>
              <a:buFont typeface="Noto Sans Symbols"/>
              <a:buChar char="❖"/>
            </a:pPr>
            <a:r>
              <a:rPr lang="en-US"/>
              <a:t>Separately detect the </a:t>
            </a:r>
            <a:r>
              <a:rPr i="1" lang="en-US"/>
              <a:t>M </a:t>
            </a:r>
            <a:r>
              <a:rPr lang="en-US"/>
              <a:t>strongest signals</a:t>
            </a:r>
            <a:endParaRPr/>
          </a:p>
          <a:p>
            <a:pPr indent="-273049" lvl="1" marL="547688" rtl="0" algn="l">
              <a:spcBef>
                <a:spcPts val="500"/>
              </a:spcBef>
              <a:spcAft>
                <a:spcPts val="0"/>
              </a:spcAft>
              <a:buClr>
                <a:srgbClr val="0A2090"/>
              </a:buClr>
              <a:buSzPts val="1748"/>
              <a:buFont typeface="Noto Sans Symbols"/>
              <a:buChar char="❖"/>
            </a:pPr>
            <a:r>
              <a:rPr lang="en-US"/>
              <a:t>Weighted sum computed from </a:t>
            </a:r>
            <a:r>
              <a:rPr i="1" lang="en-US"/>
              <a:t>M </a:t>
            </a:r>
            <a:r>
              <a:rPr lang="en-US"/>
              <a:t>branches</a:t>
            </a:r>
            <a:endParaRPr/>
          </a:p>
          <a:p>
            <a:pPr indent="-228600" lvl="2" marL="822325" rtl="0" algn="l">
              <a:spcBef>
                <a:spcPts val="500"/>
              </a:spcBef>
              <a:spcAft>
                <a:spcPts val="0"/>
              </a:spcAft>
              <a:buClr>
                <a:srgbClr val="0A2090"/>
              </a:buClr>
              <a:buSzPts val="1824"/>
              <a:buFont typeface="Noto Sans Symbols"/>
              <a:buChar char="❖"/>
            </a:pPr>
            <a:r>
              <a:rPr lang="en-US" sz="2400"/>
              <a:t>faded signal → low weight</a:t>
            </a:r>
            <a:endParaRPr/>
          </a:p>
          <a:p>
            <a:pPr indent="-228600" lvl="2" marL="822325" rtl="0" algn="l">
              <a:spcBef>
                <a:spcPts val="500"/>
              </a:spcBef>
              <a:spcAft>
                <a:spcPts val="0"/>
              </a:spcAft>
              <a:buClr>
                <a:srgbClr val="0A2090"/>
              </a:buClr>
              <a:buSzPts val="1824"/>
              <a:buFont typeface="Noto Sans Symbols"/>
              <a:buChar char="❖"/>
            </a:pPr>
            <a:r>
              <a:rPr lang="en-US" sz="2400"/>
              <a:t>strong signal → high weight</a:t>
            </a:r>
            <a:endParaRPr/>
          </a:p>
          <a:p>
            <a:pPr indent="-228600" lvl="2" marL="822325" rtl="0" algn="l">
              <a:spcBef>
                <a:spcPts val="500"/>
              </a:spcBef>
              <a:spcAft>
                <a:spcPts val="0"/>
              </a:spcAft>
              <a:buClr>
                <a:srgbClr val="0A2090"/>
              </a:buClr>
              <a:buSzPts val="1824"/>
              <a:buFont typeface="Noto Sans Symbols"/>
              <a:buChar char="❖"/>
            </a:pPr>
            <a:r>
              <a:rPr lang="en-US" sz="2400"/>
              <a:t>overcomes fading of a signal in a </a:t>
            </a:r>
            <a:r>
              <a:rPr b="1" lang="en-US" sz="2400"/>
              <a:t>single </a:t>
            </a:r>
            <a:r>
              <a:rPr lang="en-US" sz="2400"/>
              <a:t>branch</a:t>
            </a:r>
            <a:endParaRPr/>
          </a:p>
          <a:p>
            <a:pPr indent="-112776" lvl="2" marL="822325" rtl="0" algn="l">
              <a:spcBef>
                <a:spcPts val="500"/>
              </a:spcBef>
              <a:spcAft>
                <a:spcPts val="0"/>
              </a:spcAft>
              <a:buClr>
                <a:srgbClr val="0A2090"/>
              </a:buClr>
              <a:buSzPts val="1824"/>
              <a:buFont typeface="Noto Sans Symbols"/>
              <a:buNone/>
            </a:pPr>
            <a:r>
              <a:t/>
            </a:r>
            <a:endParaRPr sz="2400"/>
          </a:p>
          <a:p>
            <a:pPr indent="0" lvl="2" marL="593725" rtl="0" algn="l">
              <a:spcBef>
                <a:spcPts val="500"/>
              </a:spcBef>
              <a:spcAft>
                <a:spcPts val="0"/>
              </a:spcAft>
              <a:buClr>
                <a:srgbClr val="0A2090"/>
              </a:buClr>
              <a:buSzPts val="1824"/>
              <a:buNone/>
            </a:pPr>
            <a:r>
              <a:t/>
            </a:r>
            <a:endParaRPr sz="2400"/>
          </a:p>
          <a:p>
            <a:pPr indent="0" lvl="0" marL="0" rtl="0" algn="just">
              <a:spcBef>
                <a:spcPts val="600"/>
              </a:spcBef>
              <a:spcAft>
                <a:spcPts val="0"/>
              </a:spcAft>
              <a:buSzPts val="1520"/>
              <a:buNone/>
            </a:pPr>
            <a:r>
              <a:rPr b="1" lang="en-US" sz="2000">
                <a:solidFill>
                  <a:srgbClr val="0070C0"/>
                </a:solidFill>
              </a:rPr>
              <a:t> </a:t>
            </a:r>
            <a:r>
              <a:rPr b="1" i="1" lang="en-US" sz="2400">
                <a:solidFill>
                  <a:srgbClr val="0070C0"/>
                </a:solidFill>
              </a:rPr>
              <a:t>Rake receiver is a</a:t>
            </a:r>
            <a:r>
              <a:rPr i="1" lang="en-US" sz="2400">
                <a:solidFill>
                  <a:srgbClr val="0070C0"/>
                </a:solidFill>
              </a:rPr>
              <a:t> radio receiver designed to counter the effects of multipath fading. It does this by using several “sub-receivers” called </a:t>
            </a:r>
            <a:r>
              <a:rPr i="1" lang="en-US" sz="2400" u="sng">
                <a:solidFill>
                  <a:srgbClr val="0070C0"/>
                </a:solidFill>
              </a:rPr>
              <a:t>fingers</a:t>
            </a:r>
            <a:r>
              <a:rPr i="1" lang="en-US" sz="2400">
                <a:solidFill>
                  <a:srgbClr val="0070C0"/>
                </a:solidFill>
              </a:rPr>
              <a:t>, that is, several correlators each assigned to a different multipath component.</a:t>
            </a:r>
            <a:endParaRPr i="1" sz="240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RAKE Receiver</a:t>
            </a:r>
            <a:endParaRPr/>
          </a:p>
        </p:txBody>
      </p:sp>
      <p:sp>
        <p:nvSpPr>
          <p:cNvPr id="343" name="Google Shape;343;p8"/>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lang="en-US" sz="1400">
                <a:solidFill>
                  <a:srgbClr val="464653"/>
                </a:solidFill>
                <a:latin typeface="Verdana"/>
                <a:ea typeface="Verdana"/>
                <a:cs typeface="Verdana"/>
                <a:sym typeface="Verdana"/>
              </a:rPr>
              <a:t>‹#›</a:t>
            </a:fld>
            <a:endParaRPr sz="1400">
              <a:solidFill>
                <a:srgbClr val="464653"/>
              </a:solidFill>
              <a:latin typeface="Verdana"/>
              <a:ea typeface="Verdana"/>
              <a:cs typeface="Verdana"/>
              <a:sym typeface="Verdana"/>
            </a:endParaRPr>
          </a:p>
        </p:txBody>
      </p:sp>
      <p:sp>
        <p:nvSpPr>
          <p:cNvPr id="344" name="Google Shape;344;p8"/>
          <p:cNvSpPr txBox="1"/>
          <p:nvPr>
            <p:ph idx="1" type="body"/>
          </p:nvPr>
        </p:nvSpPr>
        <p:spPr>
          <a:xfrm>
            <a:off x="1981200" y="1219200"/>
            <a:ext cx="8229600" cy="5137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76"/>
              <a:buNone/>
            </a:pPr>
            <a:r>
              <a:rPr lang="en-US">
                <a:solidFill>
                  <a:srgbClr val="0070C0"/>
                </a:solidFill>
              </a:rPr>
              <a:t>In outdoor environments</a:t>
            </a:r>
            <a:endParaRPr/>
          </a:p>
          <a:p>
            <a:pPr indent="-273049" lvl="1" marL="547688" rtl="0" algn="l">
              <a:spcBef>
                <a:spcPts val="500"/>
              </a:spcBef>
              <a:spcAft>
                <a:spcPts val="0"/>
              </a:spcAft>
              <a:buSzPts val="1748"/>
              <a:buChar char="🞂"/>
            </a:pPr>
            <a:r>
              <a:rPr lang="en-US">
                <a:solidFill>
                  <a:schemeClr val="dk1"/>
                </a:solidFill>
              </a:rPr>
              <a:t>the delay between multipath components is usually large</a:t>
            </a:r>
            <a:endParaRPr/>
          </a:p>
          <a:p>
            <a:pPr indent="-273049" lvl="1" marL="547688" rtl="0" algn="l">
              <a:spcBef>
                <a:spcPts val="500"/>
              </a:spcBef>
              <a:spcAft>
                <a:spcPts val="0"/>
              </a:spcAft>
              <a:buSzPts val="1748"/>
              <a:buChar char="🞂"/>
            </a:pPr>
            <a:r>
              <a:rPr lang="en-US">
                <a:solidFill>
                  <a:schemeClr val="dk1"/>
                </a:solidFill>
              </a:rPr>
              <a:t>the low autocorrelation properties of a CDMA spreading sequence can assure that multipath components will appear nearly uncorrelated with each other.</a:t>
            </a:r>
            <a:endParaRPr/>
          </a:p>
          <a:p>
            <a:pPr indent="0" lvl="0" marL="0" rtl="0" algn="l">
              <a:spcBef>
                <a:spcPts val="600"/>
              </a:spcBef>
              <a:spcAft>
                <a:spcPts val="0"/>
              </a:spcAft>
              <a:buSzPts val="1976"/>
              <a:buNone/>
            </a:pPr>
            <a:r>
              <a:rPr lang="en-US">
                <a:solidFill>
                  <a:srgbClr val="0070C0"/>
                </a:solidFill>
              </a:rPr>
              <a:t>In indoor environments</a:t>
            </a:r>
            <a:endParaRPr/>
          </a:p>
          <a:p>
            <a:pPr indent="-273049" lvl="1" marL="547688" rtl="0" algn="l">
              <a:spcBef>
                <a:spcPts val="500"/>
              </a:spcBef>
              <a:spcAft>
                <a:spcPts val="0"/>
              </a:spcAft>
              <a:buSzPts val="1748"/>
              <a:buChar char="🞂"/>
            </a:pPr>
            <a:r>
              <a:rPr lang="en-US">
                <a:solidFill>
                  <a:schemeClr val="dk1"/>
                </a:solidFill>
              </a:rPr>
              <a:t>RAKE receiver in IS-95 CDMA – poor performance  </a:t>
            </a:r>
            <a:endParaRPr/>
          </a:p>
          <a:p>
            <a:pPr indent="-273049" lvl="1" marL="547688" rtl="0" algn="l">
              <a:spcBef>
                <a:spcPts val="500"/>
              </a:spcBef>
              <a:spcAft>
                <a:spcPts val="0"/>
              </a:spcAft>
              <a:buSzPts val="1748"/>
              <a:buChar char="🞂"/>
            </a:pPr>
            <a:r>
              <a:rPr lang="en-US">
                <a:solidFill>
                  <a:schemeClr val="dk1"/>
                </a:solidFill>
              </a:rPr>
              <a:t>Coz the multipath delay spreads in indoor channels (≈100 ns) which is much smaller than an IS-95 chip duration (≈ 800 ns). </a:t>
            </a:r>
            <a:endParaRPr/>
          </a:p>
          <a:p>
            <a:pPr indent="-273049" lvl="1" marL="547688" rtl="0" algn="l">
              <a:spcBef>
                <a:spcPts val="500"/>
              </a:spcBef>
              <a:spcAft>
                <a:spcPts val="0"/>
              </a:spcAft>
              <a:buSzPts val="1748"/>
              <a:buChar char="🞂"/>
            </a:pPr>
            <a:r>
              <a:rPr lang="en-US">
                <a:solidFill>
                  <a:schemeClr val="dk1"/>
                </a:solidFill>
              </a:rPr>
              <a:t>In such cases, a RAKE will not work since multipath cannot be resolved </a:t>
            </a:r>
            <a:endParaRPr/>
          </a:p>
          <a:p>
            <a:pPr indent="-273049" lvl="1" marL="547688" rtl="0" algn="l">
              <a:spcBef>
                <a:spcPts val="500"/>
              </a:spcBef>
              <a:spcAft>
                <a:spcPts val="0"/>
              </a:spcAft>
              <a:buSzPts val="1748"/>
              <a:buChar char="🞂"/>
            </a:pPr>
            <a:r>
              <a:rPr lang="en-US">
                <a:solidFill>
                  <a:schemeClr val="dk1"/>
                </a:solidFill>
              </a:rPr>
              <a:t>Rayleigh flat-fading typically occurs within a single chip period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Interleaving </a:t>
            </a:r>
            <a:endParaRPr/>
          </a:p>
        </p:txBody>
      </p:sp>
      <p:sp>
        <p:nvSpPr>
          <p:cNvPr id="351" name="Google Shape;351;p9"/>
          <p:cNvSpPr txBox="1"/>
          <p:nvPr>
            <p:ph idx="1" type="body"/>
          </p:nvPr>
        </p:nvSpPr>
        <p:spPr>
          <a:xfrm>
            <a:off x="1983229" y="1143000"/>
            <a:ext cx="8363272" cy="5310336"/>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824"/>
              <a:buFont typeface="Arial"/>
              <a:buChar char="•"/>
            </a:pPr>
            <a:r>
              <a:rPr b="1" lang="en-US" sz="2400"/>
              <a:t>Used to Obtain time diversity without adding any overhead.</a:t>
            </a:r>
            <a:endParaRPr/>
          </a:p>
          <a:p>
            <a:pPr indent="-273050" lvl="0" marL="273050" rtl="0" algn="l">
              <a:spcBef>
                <a:spcPts val="600"/>
              </a:spcBef>
              <a:spcAft>
                <a:spcPts val="0"/>
              </a:spcAft>
              <a:buSzPts val="1824"/>
              <a:buFont typeface="Arial"/>
              <a:buChar char="•"/>
            </a:pPr>
            <a:r>
              <a:rPr b="1" lang="en-US" sz="2400"/>
              <a:t>Used in digital speech coders – wide range of voices in a uniform and efficient digital format.</a:t>
            </a:r>
            <a:endParaRPr/>
          </a:p>
          <a:p>
            <a:pPr indent="-273050" lvl="0" marL="273050" rtl="0" algn="l">
              <a:spcBef>
                <a:spcPts val="600"/>
              </a:spcBef>
              <a:spcAft>
                <a:spcPts val="0"/>
              </a:spcAft>
              <a:buSzPts val="1748"/>
              <a:buFont typeface="Arial"/>
              <a:buChar char="•"/>
            </a:pPr>
            <a:r>
              <a:rPr lang="en-US" sz="2300"/>
              <a:t>. Two forms of Interleaver</a:t>
            </a:r>
            <a:endParaRPr sz="2300"/>
          </a:p>
          <a:p>
            <a:pPr indent="-228600" lvl="2" marL="822325" rtl="0" algn="l">
              <a:spcBef>
                <a:spcPts val="500"/>
              </a:spcBef>
              <a:spcAft>
                <a:spcPts val="0"/>
              </a:spcAft>
              <a:buSzPts val="1824"/>
              <a:buFont typeface="Noto Sans Symbols"/>
              <a:buChar char="✔"/>
            </a:pPr>
            <a:r>
              <a:rPr lang="en-US" sz="2400"/>
              <a:t>a block structure </a:t>
            </a:r>
            <a:endParaRPr/>
          </a:p>
          <a:p>
            <a:pPr indent="-228600" lvl="2" marL="822325" rtl="0" algn="l">
              <a:spcBef>
                <a:spcPts val="500"/>
              </a:spcBef>
              <a:spcAft>
                <a:spcPts val="0"/>
              </a:spcAft>
              <a:buSzPts val="1824"/>
              <a:buFont typeface="Noto Sans Symbols"/>
              <a:buChar char="✔"/>
            </a:pPr>
            <a:r>
              <a:rPr lang="en-US" sz="2400"/>
              <a:t>a convolutional structure – ideally suited for use with convolutional codes.</a:t>
            </a:r>
            <a:endParaRPr sz="2400"/>
          </a:p>
          <a:p>
            <a:pPr indent="-147574" lvl="0" marL="273050" rtl="0" algn="l">
              <a:spcBef>
                <a:spcPts val="600"/>
              </a:spcBef>
              <a:spcAft>
                <a:spcPts val="0"/>
              </a:spcAft>
              <a:buSzPts val="1976"/>
              <a:buNone/>
            </a:pPr>
            <a:r>
              <a:t/>
            </a:r>
            <a:endParaRPr/>
          </a:p>
        </p:txBody>
      </p:sp>
      <p:sp>
        <p:nvSpPr>
          <p:cNvPr id="352" name="Google Shape;352;p9"/>
          <p:cNvSpPr txBox="1"/>
          <p:nvPr>
            <p:ph idx="12" type="sldNum"/>
          </p:nvPr>
        </p:nvSpPr>
        <p:spPr>
          <a:xfrm>
            <a:off x="817033" y="6356351"/>
            <a:ext cx="2641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400"/>
              <a:buFont typeface="Noto Sans Symbols"/>
              <a:buNone/>
            </a:pPr>
            <a:fld id="{00000000-1234-1234-1234-123412341234}" type="slidenum">
              <a:rPr lang="en-US" sz="1400">
                <a:solidFill>
                  <a:srgbClr val="464653"/>
                </a:solidFill>
                <a:latin typeface="Verdana"/>
                <a:ea typeface="Verdana"/>
                <a:cs typeface="Verdana"/>
                <a:sym typeface="Verdana"/>
              </a:rPr>
              <a:t>‹#›</a:t>
            </a:fld>
            <a:endParaRPr sz="1400">
              <a:solidFill>
                <a:srgbClr val="464653"/>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xmlns:r="http://schemas.openxmlformats.org/officeDocument/2006/relationship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2016-08-02T05:09:28Z</dcterms:created>
  <dc:creator>ELCOT</dc:creator>
</cp:coreProperties>
</file>